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5.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42.xml"/>
  <Override ContentType="application/vnd.openxmlformats-officedocument.drawingml.chart+xml" PartName="/ppt/charts/chart32.xml"/>
  <Override ContentType="application/vnd.openxmlformats-officedocument.drawingml.chart+xml" PartName="/ppt/charts/chart5.xml"/>
  <Override ContentType="application/vnd.openxmlformats-officedocument.drawingml.chart+xml" PartName="/ppt/charts/chart4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44.xml"/>
  <Override ContentType="application/vnd.openxmlformats-officedocument.drawingml.chart+xml" PartName="/ppt/charts/chart2.xml"/>
  <Override ContentType="application/vnd.openxmlformats-officedocument.drawingml.chart+xml" PartName="/ppt/charts/chart31.xml"/>
  <Override ContentType="application/vnd.openxmlformats-officedocument.drawingml.chart+xml" PartName="/ppt/charts/chart1.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43.xml"/>
  <Override ContentType="application/vnd.openxmlformats-officedocument.drawingml.chart+xml" PartName="/ppt/charts/chart30.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6.xml"/>
  <Override ContentType="application/vnd.openxmlformats-officedocument.drawingml.chart+xml" PartName="/ppt/charts/chart47.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4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6.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21.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9144000" cx="7200900"/>
  <p:notesSz cx="7010400" cy="9296400"/>
  <p:embeddedFontLst>
    <p:embeddedFont>
      <p:font typeface="Arial Narrow"/>
      <p:regular r:id="rId67"/>
      <p:bold r:id="rId68"/>
      <p:italic r:id="rId69"/>
      <p:boldItalic r:id="rId70"/>
    </p:embeddedFont>
    <p:embeddedFont>
      <p:font typeface="Libre Franklin Black"/>
      <p:bold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73" roundtripDataSignature="AMtx7mjzv7AdRjddQlpMAgvpvHmubWyJ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D459BD-75E1-4AB4-BADB-8607509566DF}">
  <a:tblStyle styleId="{AED459BD-75E1-4AB4-BADB-8607509566D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47BC02A-57CE-4A9D-8C23-176FAD583882}"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50D5682-E95A-48A6-BBD0-AB21582E9BF0}"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font" Target="fonts/LibreFranklinBlack-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ibreFranklinBlack-bold.fntdata"/><Relationship Id="rId70" Type="http://schemas.openxmlformats.org/officeDocument/2006/relationships/font" Target="fonts/ArialNarrow-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alNarrow-bold.fntdata"/><Relationship Id="rId23" Type="http://schemas.openxmlformats.org/officeDocument/2006/relationships/slide" Target="slides/slide17.xml"/><Relationship Id="rId67" Type="http://schemas.openxmlformats.org/officeDocument/2006/relationships/font" Target="fonts/ArialNarrow-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alNarrow-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67881970\Desktop\IRA\SEMANA%2020-2022\2-Canal%20end&#233;mico%20IRA%20medellin%202021%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67881970\Desktop\IRA\SEMANA%2020-2022\3-Grupos%20de%20eda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67881970\Desktop\IRA\SEMANA%2020-2022\3-Grupos%20de%20eda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67881970\Desktop\IRA\SEMANA%2020-2022\2-Canal%20end&#233;mico%20IRA%20medellin%202021%20Bortman%20y%20MMW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1067881970\Desktop\IRA\SEMANA%2020-2022\INDICADORES%202021%2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67881970\Desktop\IRA\SEMANA%2020-2022\2-Canal%20end&#233;mico%20IRA%20medellin%202021%20Bortman%20y%20MMW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1067881970\Desktop\IRA\SEMANA%2020-2022\3-Grupos%20de%20eda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1067881970\Desktop\IRA\SEMANA%2020-2022\2-Canal%20end&#233;mico%20IRA%20medellin%202021%20Bortman%20y%20MMWR.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1067881970\Desktop\IRA\SEMANA%2020-2022\INDICADORES%202021%2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67881970\Desktop\IRA\SEMANA%2020-2022\2-Canal%20end&#233;mico%20IRA%20medellin%202021%20Bortman%20y%20MMW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1067881970\Desktop\IRA\SEMANA%2020-2022\3-Grupos%20de%20edad.xlsx" TargetMode="External"/></Relationships>
</file>

<file path=ppt/charts/_rels/chart2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1067881970\Downloads\evento%20345%20datos%20basicos%20y%20complementarios%20HUSVF.xlsx" TargetMode="External"/></Relationships>
</file>

<file path=ppt/charts/_rels/chart2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1067881970\Downloads\evento%20345%20datos%20basicos%20y%20complementarios%20HUSVF.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1067881970\Desktop\IRA\SEMANA%2024-2022\GRAFICO%20VIRUS%20RESPIRATORIO%20POR%20SE%20%202.xlsx" TargetMode="External"/><Relationship Id="rId2"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67881970\Downloads\BASE%20CENTINELA%20IRAG%20HSVF_16-06-2022.xlsx" TargetMode="External"/></Relationships>
</file>

<file path=ppt/charts/_rels/chart2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1067881970\Downloads\evento%20348%20datos%20basicos%20y%20complementarios_SEM_28.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Suicidio%20e%20intento%20de%20suicidio\Intento%20suicidio\Plantillas%20IS%20y%20S\Plantillas%20intento%20de%20suicidio\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Suicidio%20e%20intento%20de%20suicidio\Intento%20suicidio\Plantillas%20IS%20y%20S\Plantillas%20intento%20de%20suicidio\PLANTILLA%20PROPIA%20INTENTO%20DE%20SUICIDIO_2022%20prelimina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Suicidio%20e%20intento%20de%20suicidio\Intento%20suicidio\Plantillas%20IS%20y%20S\Plantillas%20intento%20de%20suicidio\PLANTILLA%20PROPIA%20INTENTO%20DE%20SUICIDIO_2022%20prelimina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Suicidio%20e%20intento%20de%20suicidio\Intento%20suicidio\Plantillas%20IS%20y%20S\Plantillas%20intento%20de%20suicidio\PLANTILLA%20PROPIA%20INTENTO%20DE%20SUICIDIO_2022%20prelimin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Suicidio%20e%20intento%20de%20suicidio\Intento%20suicidio\Plantillas%20IS%20y%20S\Plantillas%20intento%20de%20suicidio\PLANTILLA%20PROPIA%20INTENTO%20DE%20SUICIDIO_2022%20preliminar.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VIH\Plantillas\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VIH\Plantillas\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1037613764\Documents\VIH\Plantillas\PLANTILLA%20VIH_20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1037613764\Documents\VIH\Plantillas\PLANTILLA%20VIH_202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1037613764\Documents\VIH\Plantillas\PLANTILLA%20VIH_202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1037613764\Documents\VIH\Plantillas\PLANTILLA%20VIH_202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F:\2022\Dengue\Canal%20Dengue%202022%20por%20semana%20AJUS%20(Ultimos%205%20a&#241;o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F:\2022\Dengue\Dengue%20%20%20periodo%20Doce.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F:\2022\Dengue\GRAFICAS%20EJEMPLO%20dengue.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F:\2022\Boletin%20zoonosis\rabia\Rabia%20%20periodo%20Doce.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F:\2022\Boletin%20zoonosis\Leptospirosis%20%20periodo%20Doce.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7.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8.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Libro2" TargetMode="External"/></Relationships>
</file>

<file path=ppt/charts/_rels/chart49.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Libro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67881970\Desktop\IRA\SEMANA%2020-2022\2-Canal%20end&#233;mico%20IRA%20medellin%202021%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67881970\Desktop\IRA\SEMANA%2020-2022\INDICADORES%202021%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6926464"/>
        <c:axId val="46937216"/>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2</c:v>
                </c:pt>
                <c:pt idx="2">
                  <c:v>2</c:v>
                </c:pt>
                <c:pt idx="3">
                  <c:v>4</c:v>
                </c:pt>
                <c:pt idx="4">
                  <c:v>7</c:v>
                </c:pt>
                <c:pt idx="5">
                  <c:v>1</c:v>
                </c:pt>
                <c:pt idx="6">
                  <c:v>2</c:v>
                </c:pt>
                <c:pt idx="7">
                  <c:v>3</c:v>
                </c:pt>
                <c:pt idx="8">
                  <c:v>6</c:v>
                </c:pt>
                <c:pt idx="9">
                  <c:v>5</c:v>
                </c:pt>
                <c:pt idx="10">
                  <c:v>2</c:v>
                </c:pt>
                <c:pt idx="11">
                  <c:v>4</c:v>
                </c:pt>
                <c:pt idx="12">
                  <c:v>4</c:v>
                </c:pt>
                <c:pt idx="13">
                  <c:v>5</c:v>
                </c:pt>
                <c:pt idx="14">
                  <c:v>2</c:v>
                </c:pt>
                <c:pt idx="15">
                  <c:v>2</c:v>
                </c:pt>
                <c:pt idx="16">
                  <c:v>2</c:v>
                </c:pt>
                <c:pt idx="17">
                  <c:v>2</c:v>
                </c:pt>
                <c:pt idx="18">
                  <c:v>3</c:v>
                </c:pt>
                <c:pt idx="19">
                  <c:v>4</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46926464"/>
        <c:axId val="46937216"/>
      </c:scatterChart>
      <c:catAx>
        <c:axId val="46926464"/>
        <c:scaling>
          <c:orientation val="minMax"/>
        </c:scaling>
        <c:delete val="0"/>
        <c:axPos val="b"/>
        <c:title>
          <c:tx>
            <c:rich>
              <a:bodyPr/>
              <a:lstStyle/>
              <a:p>
                <a:pPr>
                  <a:defRPr sz="900"/>
                </a:pPr>
                <a:r>
                  <a:rPr lang="en-US" sz="9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6937216"/>
        <c:crosses val="autoZero"/>
        <c:auto val="1"/>
        <c:lblAlgn val="ctr"/>
        <c:lblOffset val="100"/>
        <c:noMultiLvlLbl val="0"/>
      </c:catAx>
      <c:valAx>
        <c:axId val="46937216"/>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46926464"/>
        <c:crosses val="autoZero"/>
        <c:crossBetween val="between"/>
      </c:valAx>
      <c:spPr>
        <a:noFill/>
        <a:ln w="25400">
          <a:noFill/>
        </a:ln>
      </c:spPr>
    </c:plotArea>
    <c:legend>
      <c:legendPos val="b"/>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2166468034268"/>
          <c:y val="7.5919869485212205E-2"/>
          <c:w val="0.85154994749710877"/>
          <c:h val="0.52788058027344187"/>
        </c:manualLayout>
      </c:layout>
      <c:lineChart>
        <c:grouping val="standard"/>
        <c:varyColors val="0"/>
        <c:ser>
          <c:idx val="0"/>
          <c:order val="0"/>
          <c:tx>
            <c:strRef>
              <c:f>IRA!$B$124</c:f>
              <c:strCache>
                <c:ptCount val="1"/>
                <c:pt idx="0">
                  <c:v>Límite inferior</c:v>
                </c:pt>
              </c:strCache>
            </c:strRef>
          </c:tx>
          <c:spPr>
            <a:ln w="38100" cap="rnd">
              <a:solidFill>
                <a:schemeClr val="accent1"/>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IRA!$C$124:$BC$124</c:f>
              <c:numCache>
                <c:formatCode>0.0</c:formatCode>
                <c:ptCount val="53"/>
                <c:pt idx="0">
                  <c:v>0.54509964195692873</c:v>
                </c:pt>
                <c:pt idx="1">
                  <c:v>0.60291564130170694</c:v>
                </c:pt>
                <c:pt idx="2">
                  <c:v>0.5712788156928077</c:v>
                </c:pt>
                <c:pt idx="3">
                  <c:v>0.67509502720217962</c:v>
                </c:pt>
                <c:pt idx="4">
                  <c:v>0.66392166766426319</c:v>
                </c:pt>
                <c:pt idx="5">
                  <c:v>0.75773861122971053</c:v>
                </c:pt>
                <c:pt idx="6">
                  <c:v>0.76068611031961664</c:v>
                </c:pt>
                <c:pt idx="7">
                  <c:v>0.80194227024935572</c:v>
                </c:pt>
                <c:pt idx="8">
                  <c:v>0.83455366338905401</c:v>
                </c:pt>
                <c:pt idx="9">
                  <c:v>0.64299200691656955</c:v>
                </c:pt>
                <c:pt idx="10">
                  <c:v>0.53094116413893411</c:v>
                </c:pt>
                <c:pt idx="11">
                  <c:v>0.40247353826287513</c:v>
                </c:pt>
                <c:pt idx="12">
                  <c:v>0.40861600379957708</c:v>
                </c:pt>
                <c:pt idx="13">
                  <c:v>0.41208335639922966</c:v>
                </c:pt>
                <c:pt idx="14">
                  <c:v>0.34756122445798643</c:v>
                </c:pt>
                <c:pt idx="15">
                  <c:v>0.28860449276106181</c:v>
                </c:pt>
                <c:pt idx="16">
                  <c:v>0.25799766035751437</c:v>
                </c:pt>
                <c:pt idx="17">
                  <c:v>0.23192568455179607</c:v>
                </c:pt>
                <c:pt idx="18">
                  <c:v>0.20075358920574748</c:v>
                </c:pt>
                <c:pt idx="19">
                  <c:v>0.23198394598049554</c:v>
                </c:pt>
                <c:pt idx="20">
                  <c:v>0.22433130244761157</c:v>
                </c:pt>
                <c:pt idx="21">
                  <c:v>0.21068854268861714</c:v>
                </c:pt>
                <c:pt idx="22">
                  <c:v>0.16826860412203626</c:v>
                </c:pt>
                <c:pt idx="23">
                  <c:v>0.15564189573547815</c:v>
                </c:pt>
                <c:pt idx="24">
                  <c:v>0.22941862411957781</c:v>
                </c:pt>
                <c:pt idx="25">
                  <c:v>0.3973486301355118</c:v>
                </c:pt>
                <c:pt idx="26">
                  <c:v>0.62431847763242287</c:v>
                </c:pt>
                <c:pt idx="27">
                  <c:v>0.71334052524317193</c:v>
                </c:pt>
                <c:pt idx="28">
                  <c:v>0.73981695627967936</c:v>
                </c:pt>
                <c:pt idx="29">
                  <c:v>0.69844958518097899</c:v>
                </c:pt>
                <c:pt idx="30">
                  <c:v>0.71259041717873051</c:v>
                </c:pt>
                <c:pt idx="31">
                  <c:v>0.63548133339596924</c:v>
                </c:pt>
                <c:pt idx="32">
                  <c:v>0.57269597885134504</c:v>
                </c:pt>
                <c:pt idx="33">
                  <c:v>0.55761854328464477</c:v>
                </c:pt>
                <c:pt idx="34">
                  <c:v>0.47487215504016889</c:v>
                </c:pt>
                <c:pt idx="35">
                  <c:v>0.42148648298141878</c:v>
                </c:pt>
                <c:pt idx="36">
                  <c:v>0.40260526742592595</c:v>
                </c:pt>
                <c:pt idx="37">
                  <c:v>0.40609044144271811</c:v>
                </c:pt>
                <c:pt idx="38">
                  <c:v>0.47395925470079525</c:v>
                </c:pt>
                <c:pt idx="39">
                  <c:v>0.45783404596633892</c:v>
                </c:pt>
                <c:pt idx="40">
                  <c:v>0.47260958831029876</c:v>
                </c:pt>
                <c:pt idx="41">
                  <c:v>0.47131460064788266</c:v>
                </c:pt>
                <c:pt idx="42">
                  <c:v>0.35441660780372453</c:v>
                </c:pt>
                <c:pt idx="43">
                  <c:v>0.40812230599830612</c:v>
                </c:pt>
                <c:pt idx="44">
                  <c:v>0.37919444213954379</c:v>
                </c:pt>
                <c:pt idx="45">
                  <c:v>0.52731931804044296</c:v>
                </c:pt>
                <c:pt idx="46">
                  <c:v>0.54913023644188819</c:v>
                </c:pt>
                <c:pt idx="47">
                  <c:v>0.54827862268138561</c:v>
                </c:pt>
                <c:pt idx="48">
                  <c:v>0.55429826211716871</c:v>
                </c:pt>
                <c:pt idx="49">
                  <c:v>0.56507268487420337</c:v>
                </c:pt>
                <c:pt idx="50">
                  <c:v>0.54936389158892396</c:v>
                </c:pt>
                <c:pt idx="51">
                  <c:v>0.58960426064241922</c:v>
                </c:pt>
                <c:pt idx="52">
                  <c:v>0.56567359363119007</c:v>
                </c:pt>
              </c:numCache>
            </c:numRef>
          </c:val>
          <c:smooth val="0"/>
          <c:extLst>
            <c:ext xmlns:c16="http://schemas.microsoft.com/office/drawing/2014/chart" uri="{C3380CC4-5D6E-409C-BE32-E72D297353CC}">
              <c16:uniqueId val="{00000000-73F6-4C4E-A28B-89E5280B39F4}"/>
            </c:ext>
          </c:extLst>
        </c:ser>
        <c:ser>
          <c:idx val="1"/>
          <c:order val="1"/>
          <c:tx>
            <c:strRef>
              <c:f>IRA!$B$125</c:f>
              <c:strCache>
                <c:ptCount val="1"/>
                <c:pt idx="0">
                  <c:v>Límite superior</c:v>
                </c:pt>
              </c:strCache>
            </c:strRef>
          </c:tx>
          <c:spPr>
            <a:ln w="38100" cap="rnd">
              <a:solidFill>
                <a:schemeClr val="accent2"/>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IRA!$C$125:$BC$125</c:f>
              <c:numCache>
                <c:formatCode>0.0</c:formatCode>
                <c:ptCount val="53"/>
                <c:pt idx="0">
                  <c:v>1.4549003580430713</c:v>
                </c:pt>
                <c:pt idx="1">
                  <c:v>1.3970843586982931</c:v>
                </c:pt>
                <c:pt idx="2">
                  <c:v>1.4287211843071923</c:v>
                </c:pt>
                <c:pt idx="3">
                  <c:v>1.3249049727978204</c:v>
                </c:pt>
                <c:pt idx="4">
                  <c:v>1.3360783323357368</c:v>
                </c:pt>
                <c:pt idx="5">
                  <c:v>1.2422613887702896</c:v>
                </c:pt>
                <c:pt idx="6">
                  <c:v>1.2393138896803835</c:v>
                </c:pt>
                <c:pt idx="7">
                  <c:v>1.1980577297506443</c:v>
                </c:pt>
                <c:pt idx="8">
                  <c:v>1.165446336610946</c:v>
                </c:pt>
                <c:pt idx="9">
                  <c:v>1.3570079930834305</c:v>
                </c:pt>
                <c:pt idx="10">
                  <c:v>1.4690588358610659</c:v>
                </c:pt>
                <c:pt idx="11">
                  <c:v>1.5975264617371248</c:v>
                </c:pt>
                <c:pt idx="12">
                  <c:v>1.591383996200423</c:v>
                </c:pt>
                <c:pt idx="13">
                  <c:v>1.5879166436007703</c:v>
                </c:pt>
                <c:pt idx="14">
                  <c:v>1.6524387755420136</c:v>
                </c:pt>
                <c:pt idx="15">
                  <c:v>1.7113955072389382</c:v>
                </c:pt>
                <c:pt idx="16">
                  <c:v>1.7420023396424855</c:v>
                </c:pt>
                <c:pt idx="17">
                  <c:v>1.7680743154482039</c:v>
                </c:pt>
                <c:pt idx="18">
                  <c:v>1.7992464107942525</c:v>
                </c:pt>
                <c:pt idx="19">
                  <c:v>1.7680160540195045</c:v>
                </c:pt>
                <c:pt idx="20">
                  <c:v>1.7756686975523883</c:v>
                </c:pt>
                <c:pt idx="21">
                  <c:v>1.7893114573113829</c:v>
                </c:pt>
                <c:pt idx="22">
                  <c:v>1.8317313958779637</c:v>
                </c:pt>
                <c:pt idx="23">
                  <c:v>1.8443581042645218</c:v>
                </c:pt>
                <c:pt idx="24">
                  <c:v>1.7705813758804223</c:v>
                </c:pt>
                <c:pt idx="25">
                  <c:v>1.6026513698644882</c:v>
                </c:pt>
                <c:pt idx="26">
                  <c:v>1.3756815223675771</c:v>
                </c:pt>
                <c:pt idx="27">
                  <c:v>1.2866594747568281</c:v>
                </c:pt>
                <c:pt idx="28">
                  <c:v>1.2601830437203208</c:v>
                </c:pt>
                <c:pt idx="29">
                  <c:v>1.3015504148190211</c:v>
                </c:pt>
                <c:pt idx="30">
                  <c:v>1.2874095828212695</c:v>
                </c:pt>
                <c:pt idx="31">
                  <c:v>1.3645186666040308</c:v>
                </c:pt>
                <c:pt idx="32">
                  <c:v>1.427304021148655</c:v>
                </c:pt>
                <c:pt idx="33">
                  <c:v>1.4423814567153552</c:v>
                </c:pt>
                <c:pt idx="34">
                  <c:v>1.5251278449598311</c:v>
                </c:pt>
                <c:pt idx="35">
                  <c:v>1.5785135170185813</c:v>
                </c:pt>
                <c:pt idx="36">
                  <c:v>1.597394732574074</c:v>
                </c:pt>
                <c:pt idx="37">
                  <c:v>1.5939095585572818</c:v>
                </c:pt>
                <c:pt idx="38">
                  <c:v>1.5260407452992046</c:v>
                </c:pt>
                <c:pt idx="39">
                  <c:v>1.5421659540336612</c:v>
                </c:pt>
                <c:pt idx="40">
                  <c:v>1.5273904116897012</c:v>
                </c:pt>
                <c:pt idx="41">
                  <c:v>1.5286853993521174</c:v>
                </c:pt>
                <c:pt idx="42">
                  <c:v>1.6455833921962755</c:v>
                </c:pt>
                <c:pt idx="43">
                  <c:v>1.5918776940016939</c:v>
                </c:pt>
                <c:pt idx="44">
                  <c:v>1.6208055578604563</c:v>
                </c:pt>
                <c:pt idx="45">
                  <c:v>1.472680681959557</c:v>
                </c:pt>
                <c:pt idx="46">
                  <c:v>1.4508697635581118</c:v>
                </c:pt>
                <c:pt idx="47">
                  <c:v>1.4517213773186144</c:v>
                </c:pt>
                <c:pt idx="48">
                  <c:v>1.4457017378828314</c:v>
                </c:pt>
                <c:pt idx="49">
                  <c:v>1.4349273151257966</c:v>
                </c:pt>
                <c:pt idx="50">
                  <c:v>1.4506361084110759</c:v>
                </c:pt>
                <c:pt idx="51">
                  <c:v>1.4103957393575808</c:v>
                </c:pt>
                <c:pt idx="52">
                  <c:v>1.4343264063688099</c:v>
                </c:pt>
              </c:numCache>
            </c:numRef>
          </c:val>
          <c:smooth val="0"/>
          <c:extLst>
            <c:ext xmlns:c16="http://schemas.microsoft.com/office/drawing/2014/chart" uri="{C3380CC4-5D6E-409C-BE32-E72D297353CC}">
              <c16:uniqueId val="{00000001-73F6-4C4E-A28B-89E5280B39F4}"/>
            </c:ext>
          </c:extLst>
        </c:ser>
        <c:ser>
          <c:idx val="2"/>
          <c:order val="2"/>
          <c:tx>
            <c:strRef>
              <c:f>IRA!$B$126</c:f>
              <c:strCache>
                <c:ptCount val="1"/>
                <c:pt idx="0">
                  <c:v>Razón observada</c:v>
                </c:pt>
              </c:strCache>
            </c:strRef>
          </c:tx>
          <c:spPr>
            <a:ln w="28575" cap="rnd">
              <a:noFill/>
              <a:round/>
            </a:ln>
            <a:effectLst/>
          </c:spPr>
          <c:marker>
            <c:symbol val="circle"/>
            <c:size val="3"/>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IRA!$C$126:$BB$126</c:f>
              <c:numCache>
                <c:formatCode>General</c:formatCode>
                <c:ptCount val="52"/>
                <c:pt idx="0">
                  <c:v>1.9198045470754346</c:v>
                </c:pt>
                <c:pt idx="1">
                  <c:v>0.87542982409342873</c:v>
                </c:pt>
                <c:pt idx="2">
                  <c:v>0.66758906614386504</c:v>
                </c:pt>
                <c:pt idx="3">
                  <c:v>2.1680911087746324</c:v>
                </c:pt>
                <c:pt idx="4">
                  <c:v>1.4013951235588136</c:v>
                </c:pt>
                <c:pt idx="5">
                  <c:v>1.0241960865965205</c:v>
                </c:pt>
                <c:pt idx="6">
                  <c:v>0.74780114549200782</c:v>
                </c:pt>
                <c:pt idx="7">
                  <c:v>0.78274490902518379</c:v>
                </c:pt>
                <c:pt idx="8">
                  <c:v>0.60349615509585186</c:v>
                </c:pt>
                <c:pt idx="9">
                  <c:v>0.64420125450420385</c:v>
                </c:pt>
                <c:pt idx="10">
                  <c:v>0.7690224869721155</c:v>
                </c:pt>
                <c:pt idx="11">
                  <c:v>0.82171987213486042</c:v>
                </c:pt>
                <c:pt idx="12">
                  <c:v>0.8245618502880252</c:v>
                </c:pt>
                <c:pt idx="13">
                  <c:v>0.96877967238840346</c:v>
                </c:pt>
                <c:pt idx="14">
                  <c:v>0.97148329309761516</c:v>
                </c:pt>
                <c:pt idx="15">
                  <c:v>1.0534981351476367</c:v>
                </c:pt>
                <c:pt idx="16">
                  <c:v>1.1169687551964769</c:v>
                </c:pt>
                <c:pt idx="17">
                  <c:v>1.0841867031169472</c:v>
                </c:pt>
                <c:pt idx="18">
                  <c:v>1.2272450144083209</c:v>
                </c:pt>
                <c:pt idx="19">
                  <c:v>1.4854452011950097</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IRA!$B$127</c:f>
              <c:strCache>
                <c:ptCount val="1"/>
                <c:pt idx="0">
                  <c:v>Razón esperada</c:v>
                </c:pt>
              </c:strCache>
            </c:strRef>
          </c:tx>
          <c:spPr>
            <a:ln w="44450" cap="rnd">
              <a:solidFill>
                <a:schemeClr val="tx1"/>
              </a:solidFill>
              <a:prstDash val="sysDot"/>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IRA!$C$127:$BC$127</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318226840"/>
        <c:axId val="318224096"/>
      </c:lineChart>
      <c:catAx>
        <c:axId val="318226840"/>
        <c:scaling>
          <c:orientation val="minMax"/>
        </c:scaling>
        <c:delete val="0"/>
        <c:axPos val="b"/>
        <c:title>
          <c:tx>
            <c:rich>
              <a:bodyPr rot="0" vert="horz"/>
              <a:lstStyle/>
              <a:p>
                <a:pPr>
                  <a:defRPr/>
                </a:pPr>
                <a:r>
                  <a:rPr lang="es-CO"/>
                  <a:t>Semanas epidemiológicas</a:t>
                </a:r>
              </a:p>
            </c:rich>
          </c:tx>
          <c:layout>
            <c:manualLayout>
              <c:xMode val="edge"/>
              <c:yMode val="edge"/>
              <c:x val="0.39214037196236062"/>
              <c:y val="0.7270188870375382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18224096"/>
        <c:crosses val="autoZero"/>
        <c:auto val="1"/>
        <c:lblAlgn val="ctr"/>
        <c:lblOffset val="100"/>
        <c:noMultiLvlLbl val="0"/>
      </c:catAx>
      <c:valAx>
        <c:axId val="318224096"/>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318226840"/>
        <c:crosses val="autoZero"/>
        <c:crossBetween val="between"/>
      </c:valAx>
      <c:spPr>
        <a:noFill/>
        <a:ln>
          <a:noFill/>
        </a:ln>
        <a:effectLst/>
      </c:spPr>
    </c:plotArea>
    <c:legend>
      <c:legendPos val="b"/>
      <c:layout>
        <c:manualLayout>
          <c:xMode val="edge"/>
          <c:yMode val="edge"/>
          <c:x val="6.9980630780410474E-2"/>
          <c:y val="0.86092910593747862"/>
          <c:w val="0.87546765801782966"/>
          <c:h val="5.9657148695341215E-2"/>
        </c:manualLayout>
      </c:layout>
      <c:overlay val="0"/>
      <c:spPr>
        <a:noFill/>
        <a:ln>
          <a:noFill/>
        </a:ln>
        <a:effectLst/>
      </c:spPr>
      <c:txPr>
        <a:bodyPr rot="0" vert="horz"/>
        <a:lstStyle/>
        <a:p>
          <a:pPr>
            <a:defRPr sz="7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7938877662241"/>
          <c:y val="0.10943867438978343"/>
          <c:w val="0.73368649729609625"/>
          <c:h val="0.55872704534131468"/>
        </c:manualLayout>
      </c:layout>
      <c:barChart>
        <c:barDir val="col"/>
        <c:grouping val="clustered"/>
        <c:varyColors val="0"/>
        <c:ser>
          <c:idx val="0"/>
          <c:order val="0"/>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Hoja1!$E$27:$K$27</c:f>
              <c:strCache>
                <c:ptCount val="7"/>
                <c:pt idx="0">
                  <c:v>&lt; 1 AÑO</c:v>
                </c:pt>
                <c:pt idx="1">
                  <c:v>1</c:v>
                </c:pt>
                <c:pt idx="2">
                  <c:v>2-4</c:v>
                </c:pt>
                <c:pt idx="3">
                  <c:v>5 - 19</c:v>
                </c:pt>
                <c:pt idx="4">
                  <c:v>20 - 39</c:v>
                </c:pt>
                <c:pt idx="5">
                  <c:v>40 - 59 </c:v>
                </c:pt>
                <c:pt idx="6">
                  <c:v>60 y más</c:v>
                </c:pt>
              </c:strCache>
            </c:strRef>
          </c:cat>
          <c:val>
            <c:numRef>
              <c:f>Hoja1!$E$28:$K$28</c:f>
              <c:numCache>
                <c:formatCode>0%</c:formatCode>
                <c:ptCount val="7"/>
                <c:pt idx="0">
                  <c:v>4.5305560941380676E-2</c:v>
                </c:pt>
                <c:pt idx="1">
                  <c:v>4.1487780332197695E-2</c:v>
                </c:pt>
                <c:pt idx="2">
                  <c:v>0.13504417915408692</c:v>
                </c:pt>
                <c:pt idx="3">
                  <c:v>0.13255592794689269</c:v>
                </c:pt>
                <c:pt idx="4">
                  <c:v>0.36310925223203983</c:v>
                </c:pt>
                <c:pt idx="5">
                  <c:v>0.16353673286615147</c:v>
                </c:pt>
                <c:pt idx="6">
                  <c:v>0.11896056652725073</c:v>
                </c:pt>
              </c:numCache>
            </c:numRef>
          </c:val>
          <c:extLst>
            <c:ext xmlns:c16="http://schemas.microsoft.com/office/drawing/2014/chart" uri="{C3380CC4-5D6E-409C-BE32-E72D297353CC}">
              <c16:uniqueId val="{00000000-974E-421E-B82C-69BF596C378E}"/>
            </c:ext>
          </c:extLst>
        </c:ser>
        <c:dLbls>
          <c:showLegendKey val="0"/>
          <c:showVal val="0"/>
          <c:showCatName val="0"/>
          <c:showSerName val="0"/>
          <c:showPercent val="0"/>
          <c:showBubbleSize val="0"/>
        </c:dLbls>
        <c:gapWidth val="0"/>
        <c:overlap val="100"/>
        <c:axId val="318230368"/>
        <c:axId val="318225664"/>
      </c:barChart>
      <c:catAx>
        <c:axId val="318230368"/>
        <c:scaling>
          <c:orientation val="minMax"/>
        </c:scaling>
        <c:delete val="0"/>
        <c:axPos val="b"/>
        <c:title>
          <c:tx>
            <c:rich>
              <a:bodyPr/>
              <a:lstStyle/>
              <a:p>
                <a:pPr>
                  <a:defRPr/>
                </a:pPr>
                <a:r>
                  <a:rPr lang="es-CO"/>
                  <a:t>Grupo de Edad </a:t>
                </a:r>
              </a:p>
            </c:rich>
          </c:tx>
          <c:overlay val="0"/>
        </c:title>
        <c:numFmt formatCode="General" sourceLinked="0"/>
        <c:majorTickMark val="none"/>
        <c:minorTickMark val="none"/>
        <c:tickLblPos val="nextTo"/>
        <c:txPr>
          <a:bodyPr/>
          <a:lstStyle/>
          <a:p>
            <a:pPr>
              <a:defRPr sz="700"/>
            </a:pPr>
            <a:endParaRPr lang="en-US"/>
          </a:p>
        </c:txPr>
        <c:crossAx val="318225664"/>
        <c:crosses val="autoZero"/>
        <c:auto val="1"/>
        <c:lblAlgn val="ctr"/>
        <c:lblOffset val="100"/>
        <c:noMultiLvlLbl val="0"/>
      </c:catAx>
      <c:valAx>
        <c:axId val="318225664"/>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318230368"/>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1471679664466"/>
          <c:y val="3.313066301494922E-2"/>
          <c:w val="0.76954816901498535"/>
          <c:h val="0.542616214049081"/>
        </c:manualLayout>
      </c:layout>
      <c:barChart>
        <c:barDir val="col"/>
        <c:grouping val="clustered"/>
        <c:varyColors val="0"/>
        <c:ser>
          <c:idx val="0"/>
          <c:order val="0"/>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Hoja1!$E$51:$K$51</c:f>
              <c:strCache>
                <c:ptCount val="7"/>
                <c:pt idx="0">
                  <c:v>&lt; 1 AÑO</c:v>
                </c:pt>
                <c:pt idx="1">
                  <c:v>1</c:v>
                </c:pt>
                <c:pt idx="2">
                  <c:v>2-4</c:v>
                </c:pt>
                <c:pt idx="3">
                  <c:v>5 - 19</c:v>
                </c:pt>
                <c:pt idx="4">
                  <c:v>20 - 39</c:v>
                </c:pt>
                <c:pt idx="5">
                  <c:v>40 - 59 </c:v>
                </c:pt>
                <c:pt idx="6">
                  <c:v>60 y más</c:v>
                </c:pt>
              </c:strCache>
            </c:strRef>
          </c:cat>
          <c:val>
            <c:numRef>
              <c:f>Hoja1!$E$52:$K$52</c:f>
              <c:numCache>
                <c:formatCode>0.0%</c:formatCode>
                <c:ptCount val="7"/>
                <c:pt idx="0">
                  <c:v>1.4942528735632184E-2</c:v>
                </c:pt>
                <c:pt idx="1">
                  <c:v>3.4482758620689655E-3</c:v>
                </c:pt>
                <c:pt idx="2">
                  <c:v>8.0459770114942528E-3</c:v>
                </c:pt>
                <c:pt idx="3">
                  <c:v>1.4942528735632184E-2</c:v>
                </c:pt>
                <c:pt idx="4">
                  <c:v>4.4827586206896551E-2</c:v>
                </c:pt>
                <c:pt idx="5">
                  <c:v>9.1954022988505746E-2</c:v>
                </c:pt>
                <c:pt idx="6">
                  <c:v>0.82183908045977017</c:v>
                </c:pt>
              </c:numCache>
            </c:numRef>
          </c:val>
          <c:extLst>
            <c:ext xmlns:c16="http://schemas.microsoft.com/office/drawing/2014/chart" uri="{C3380CC4-5D6E-409C-BE32-E72D297353CC}">
              <c16:uniqueId val="{00000006-7C76-4ABA-9D13-E38A90F954F7}"/>
            </c:ext>
          </c:extLst>
        </c:ser>
        <c:dLbls>
          <c:showLegendKey val="0"/>
          <c:showVal val="0"/>
          <c:showCatName val="0"/>
          <c:showSerName val="0"/>
          <c:showPercent val="0"/>
          <c:showBubbleSize val="0"/>
        </c:dLbls>
        <c:gapWidth val="0"/>
        <c:overlap val="100"/>
        <c:axId val="318228016"/>
        <c:axId val="377734704"/>
      </c:barChart>
      <c:catAx>
        <c:axId val="318228016"/>
        <c:scaling>
          <c:orientation val="minMax"/>
        </c:scaling>
        <c:delete val="0"/>
        <c:axPos val="b"/>
        <c:title>
          <c:tx>
            <c:rich>
              <a:bodyPr/>
              <a:lstStyle/>
              <a:p>
                <a:pPr>
                  <a:defRPr/>
                </a:pPr>
                <a:r>
                  <a:rPr lang="en-US"/>
                  <a:t>Grupo de Edad</a:t>
                </a:r>
                <a:endParaRPr lang="es-CO"/>
              </a:p>
            </c:rich>
          </c:tx>
          <c:layout>
            <c:manualLayout>
              <c:xMode val="edge"/>
              <c:yMode val="edge"/>
              <c:x val="0.43665575754813862"/>
              <c:y val="0.78583662158075029"/>
            </c:manualLayout>
          </c:layout>
          <c:overlay val="0"/>
        </c:title>
        <c:numFmt formatCode="General" sourceLinked="0"/>
        <c:majorTickMark val="none"/>
        <c:minorTickMark val="none"/>
        <c:tickLblPos val="nextTo"/>
        <c:crossAx val="377734704"/>
        <c:crosses val="autoZero"/>
        <c:auto val="1"/>
        <c:lblAlgn val="ctr"/>
        <c:lblOffset val="100"/>
        <c:noMultiLvlLbl val="0"/>
      </c:catAx>
      <c:valAx>
        <c:axId val="377734704"/>
        <c:scaling>
          <c:orientation val="minMax"/>
        </c:scaling>
        <c:delete val="0"/>
        <c:axPos val="l"/>
        <c:title>
          <c:tx>
            <c:rich>
              <a:bodyPr/>
              <a:lstStyle/>
              <a:p>
                <a:pPr>
                  <a:defRPr/>
                </a:pPr>
                <a:r>
                  <a:rPr lang="en-US"/>
                  <a:t>Poecentaje</a:t>
                </a:r>
              </a:p>
            </c:rich>
          </c:tx>
          <c:overlay val="0"/>
        </c:title>
        <c:numFmt formatCode="0%" sourceLinked="0"/>
        <c:majorTickMark val="out"/>
        <c:minorTickMark val="none"/>
        <c:tickLblPos val="nextTo"/>
        <c:crossAx val="318228016"/>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33036459812698"/>
          <c:y val="3.5540173752525911E-2"/>
          <c:w val="0.87336124339697396"/>
          <c:h val="0.68597807342091166"/>
        </c:manualLayout>
      </c:layout>
      <c:areaChart>
        <c:grouping val="standard"/>
        <c:varyColors val="0"/>
        <c:ser>
          <c:idx val="3"/>
          <c:order val="1"/>
          <c:tx>
            <c:strRef>
              <c:f>HOSP!$A$75</c:f>
              <c:strCache>
                <c:ptCount val="1"/>
                <c:pt idx="0">
                  <c:v>Percentil 75</c:v>
                </c:pt>
              </c:strCache>
            </c:strRef>
          </c:tx>
          <c:spPr>
            <a:solidFill>
              <a:srgbClr val="C00000"/>
            </a:solidFill>
            <a:ln w="28575">
              <a:solidFill>
                <a:srgbClr val="FF0000"/>
              </a:solidFill>
              <a:prstDash val="solid"/>
            </a:ln>
          </c:spPr>
          <c:val>
            <c:numRef>
              <c:f>HOSP!$B$75:$BA$75</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2-5A99-4791-8253-E45CCB0CC22F}"/>
            </c:ext>
          </c:extLst>
        </c:ser>
        <c:ser>
          <c:idx val="1"/>
          <c:order val="2"/>
          <c:tx>
            <c:strRef>
              <c:f>HOSP!$A$73</c:f>
              <c:strCache>
                <c:ptCount val="1"/>
                <c:pt idx="0">
                  <c:v>Mediana</c:v>
                </c:pt>
              </c:strCache>
            </c:strRef>
          </c:tx>
          <c:spPr>
            <a:ln w="28575" cap="rnd">
              <a:solidFill>
                <a:schemeClr val="accent4"/>
              </a:solidFill>
              <a:round/>
            </a:ln>
            <a:effectLst/>
          </c:spPr>
          <c:val>
            <c:numRef>
              <c:f>HOSP!$B$73:$BA$73</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0-5A99-4791-8253-E45CCB0CC22F}"/>
            </c:ext>
          </c:extLst>
        </c:ser>
        <c:ser>
          <c:idx val="2"/>
          <c:order val="3"/>
          <c:tx>
            <c:strRef>
              <c:f>HOSP!$A$74</c:f>
              <c:strCache>
                <c:ptCount val="1"/>
                <c:pt idx="0">
                  <c:v>Percentil 25</c:v>
                </c:pt>
              </c:strCache>
            </c:strRef>
          </c:tx>
          <c:spPr>
            <a:solidFill>
              <a:srgbClr val="92D050"/>
            </a:solidFill>
            <a:ln w="28575" cap="rnd">
              <a:solidFill>
                <a:schemeClr val="accent6"/>
              </a:solidFill>
              <a:round/>
            </a:ln>
            <a:effectLst/>
          </c:spPr>
          <c:val>
            <c:numRef>
              <c:f>HOSP!$B$74:$BA$74</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46515736"/>
        <c:axId val="446516520"/>
      </c:areaChart>
      <c:scatterChart>
        <c:scatterStyle val="lineMarker"/>
        <c:varyColors val="0"/>
        <c:ser>
          <c:idx val="0"/>
          <c:order val="0"/>
          <c:tx>
            <c:strRef>
              <c:f>HOSP!$A$72</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HOSP!$B$72:$U$72</c:f>
              <c:numCache>
                <c:formatCode>General</c:formatCode>
                <c:ptCount val="20"/>
                <c:pt idx="0">
                  <c:v>542</c:v>
                </c:pt>
                <c:pt idx="1">
                  <c:v>386</c:v>
                </c:pt>
                <c:pt idx="2">
                  <c:v>432</c:v>
                </c:pt>
                <c:pt idx="3">
                  <c:v>635</c:v>
                </c:pt>
                <c:pt idx="4">
                  <c:v>655</c:v>
                </c:pt>
                <c:pt idx="5">
                  <c:v>627</c:v>
                </c:pt>
                <c:pt idx="6">
                  <c:v>590</c:v>
                </c:pt>
                <c:pt idx="7">
                  <c:v>448</c:v>
                </c:pt>
                <c:pt idx="8">
                  <c:v>498</c:v>
                </c:pt>
                <c:pt idx="9">
                  <c:v>483</c:v>
                </c:pt>
                <c:pt idx="10">
                  <c:v>509</c:v>
                </c:pt>
                <c:pt idx="11">
                  <c:v>438</c:v>
                </c:pt>
                <c:pt idx="12">
                  <c:v>330</c:v>
                </c:pt>
                <c:pt idx="13">
                  <c:v>432</c:v>
                </c:pt>
                <c:pt idx="14">
                  <c:v>400</c:v>
                </c:pt>
                <c:pt idx="15">
                  <c:v>384</c:v>
                </c:pt>
                <c:pt idx="16">
                  <c:v>378</c:v>
                </c:pt>
                <c:pt idx="17">
                  <c:v>417</c:v>
                </c:pt>
                <c:pt idx="18">
                  <c:v>493</c:v>
                </c:pt>
                <c:pt idx="19">
                  <c:v>492</c:v>
                </c:pt>
              </c:numCache>
            </c:numRef>
          </c:yVal>
          <c:smooth val="0"/>
          <c:extLst>
            <c:ext xmlns:c16="http://schemas.microsoft.com/office/drawing/2014/chart" uri="{C3380CC4-5D6E-409C-BE32-E72D297353CC}">
              <c16:uniqueId val="{00000003-5A99-4791-8253-E45CCB0CC22F}"/>
            </c:ext>
          </c:extLst>
        </c:ser>
        <c:ser>
          <c:idx val="4"/>
          <c:order val="4"/>
          <c:tx>
            <c:strRef>
              <c:f>HOSP!$A$71</c:f>
              <c:strCache>
                <c:ptCount val="1"/>
                <c:pt idx="0">
                  <c:v>2021</c:v>
                </c:pt>
              </c:strCache>
            </c:strRef>
          </c:tx>
          <c:spPr>
            <a:ln>
              <a:solidFill>
                <a:schemeClr val="bg1">
                  <a:lumMod val="50000"/>
                </a:schemeClr>
              </a:solidFill>
              <a:prstDash val="sysDash"/>
            </a:ln>
          </c:spPr>
          <c:marker>
            <c:symbol val="none"/>
          </c:marker>
          <c:yVal>
            <c:numRef>
              <c:f>HOSP!$B$71:$AZ$71</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0-1714-4F1E-AECF-B80D53D954EB}"/>
            </c:ext>
          </c:extLst>
        </c:ser>
        <c:dLbls>
          <c:showLegendKey val="0"/>
          <c:showVal val="0"/>
          <c:showCatName val="0"/>
          <c:showSerName val="0"/>
          <c:showPercent val="0"/>
          <c:showBubbleSize val="0"/>
        </c:dLbls>
        <c:axId val="446515736"/>
        <c:axId val="446516520"/>
      </c:scatterChart>
      <c:catAx>
        <c:axId val="446515736"/>
        <c:scaling>
          <c:orientation val="minMax"/>
        </c:scaling>
        <c:delete val="0"/>
        <c:axPos val="b"/>
        <c:title>
          <c:tx>
            <c:rich>
              <a:bodyPr/>
              <a:lstStyle/>
              <a:p>
                <a:pPr>
                  <a:defRPr/>
                </a:pPr>
                <a:r>
                  <a:rPr lang="en-US"/>
                  <a:t>Semanas epidemiológicas</a:t>
                </a:r>
              </a:p>
            </c:rich>
          </c:tx>
          <c:layout>
            <c:manualLayout>
              <c:xMode val="edge"/>
              <c:yMode val="edge"/>
              <c:x val="0.41627248464279398"/>
              <c:y val="0.83876389245800398"/>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6516520"/>
        <c:crosses val="autoZero"/>
        <c:auto val="1"/>
        <c:lblAlgn val="ctr"/>
        <c:lblOffset val="100"/>
        <c:noMultiLvlLbl val="0"/>
      </c:catAx>
      <c:valAx>
        <c:axId val="446516520"/>
        <c:scaling>
          <c:orientation val="minMax"/>
        </c:scaling>
        <c:delete val="0"/>
        <c:axPos val="l"/>
        <c:title>
          <c:tx>
            <c:rich>
              <a:bodyPr/>
              <a:lstStyle/>
              <a:p>
                <a:pPr>
                  <a:defRPr/>
                </a:pPr>
                <a:r>
                  <a:rPr lang="es-CO"/>
                  <a:t>Número de consultas</a:t>
                </a:r>
              </a:p>
            </c:rich>
          </c:tx>
          <c:overlay val="0"/>
        </c:title>
        <c:numFmt formatCode="0" sourceLinked="0"/>
        <c:majorTickMark val="none"/>
        <c:minorTickMark val="none"/>
        <c:tickLblPos val="nextTo"/>
        <c:spPr>
          <a:ln w="6350">
            <a:noFill/>
          </a:ln>
        </c:spPr>
        <c:txPr>
          <a:bodyPr rot="-60000000" vert="horz"/>
          <a:lstStyle/>
          <a:p>
            <a:pPr>
              <a:defRPr/>
            </a:pPr>
            <a:endParaRPr lang="en-US"/>
          </a:p>
        </c:txPr>
        <c:crossAx val="446515736"/>
        <c:crosses val="autoZero"/>
        <c:crossBetween val="between"/>
      </c:valAx>
      <c:spPr>
        <a:noFill/>
        <a:ln w="25400">
          <a:noFill/>
        </a:ln>
      </c:spPr>
    </c:plotArea>
    <c:legend>
      <c:legendPos val="b"/>
      <c:layout>
        <c:manualLayout>
          <c:xMode val="edge"/>
          <c:yMode val="edge"/>
          <c:x val="0.11993281585733404"/>
          <c:y val="0.92466882383903581"/>
          <c:w val="0.7881642009019435"/>
          <c:h val="5.5945626841404583E-2"/>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1"/>
          <c:tx>
            <c:strRef>
              <c:f>'2021-2022'!$D$1</c:f>
              <c:strCache>
                <c:ptCount val="1"/>
                <c:pt idx="0">
                  <c:v>IRA HOSP  2022</c:v>
                </c:pt>
              </c:strCache>
            </c:strRef>
          </c:tx>
          <c:spPr>
            <a:solidFill>
              <a:schemeClr val="accent2"/>
            </a:solidFill>
            <a:ln>
              <a:solidFill>
                <a:schemeClr val="accent1"/>
              </a:solidFill>
            </a:ln>
            <a:effectLst/>
          </c:spPr>
          <c:invertIfNegative val="0"/>
          <c:val>
            <c:numRef>
              <c:f>'2021-2022'!$D$2:$D$53</c:f>
              <c:numCache>
                <c:formatCode>General</c:formatCode>
                <c:ptCount val="52"/>
                <c:pt idx="0">
                  <c:v>542</c:v>
                </c:pt>
                <c:pt idx="1">
                  <c:v>386</c:v>
                </c:pt>
                <c:pt idx="2">
                  <c:v>432</c:v>
                </c:pt>
                <c:pt idx="3">
                  <c:v>635</c:v>
                </c:pt>
                <c:pt idx="4">
                  <c:v>655</c:v>
                </c:pt>
                <c:pt idx="5">
                  <c:v>627</c:v>
                </c:pt>
                <c:pt idx="6">
                  <c:v>590</c:v>
                </c:pt>
                <c:pt idx="7">
                  <c:v>448</c:v>
                </c:pt>
                <c:pt idx="8">
                  <c:v>498</c:v>
                </c:pt>
                <c:pt idx="9">
                  <c:v>483</c:v>
                </c:pt>
                <c:pt idx="10">
                  <c:v>509</c:v>
                </c:pt>
                <c:pt idx="11">
                  <c:v>438</c:v>
                </c:pt>
                <c:pt idx="12">
                  <c:v>330</c:v>
                </c:pt>
                <c:pt idx="13">
                  <c:v>432</c:v>
                </c:pt>
                <c:pt idx="14">
                  <c:v>400</c:v>
                </c:pt>
                <c:pt idx="15">
                  <c:v>384</c:v>
                </c:pt>
                <c:pt idx="16">
                  <c:v>378</c:v>
                </c:pt>
                <c:pt idx="17">
                  <c:v>417</c:v>
                </c:pt>
                <c:pt idx="18">
                  <c:v>493</c:v>
                </c:pt>
                <c:pt idx="19">
                  <c:v>492</c:v>
                </c:pt>
              </c:numCache>
            </c:numRef>
          </c:val>
          <c:extLst>
            <c:ext xmlns:c16="http://schemas.microsoft.com/office/drawing/2014/chart" uri="{C3380CC4-5D6E-409C-BE32-E72D297353CC}">
              <c16:uniqueId val="{00000000-B949-4A67-9396-BF9AE04FA15E}"/>
            </c:ext>
          </c:extLst>
        </c:ser>
        <c:dLbls>
          <c:showLegendKey val="0"/>
          <c:showVal val="0"/>
          <c:showCatName val="0"/>
          <c:showSerName val="0"/>
          <c:showPercent val="0"/>
          <c:showBubbleSize val="0"/>
        </c:dLbls>
        <c:gapWidth val="15"/>
        <c:overlap val="40"/>
        <c:axId val="446517304"/>
        <c:axId val="446519656"/>
      </c:barChart>
      <c:lineChart>
        <c:grouping val="standard"/>
        <c:varyColors val="0"/>
        <c:ser>
          <c:idx val="0"/>
          <c:order val="0"/>
          <c:tx>
            <c:strRef>
              <c:f>'2021-2022'!$B$1</c:f>
              <c:strCache>
                <c:ptCount val="1"/>
                <c:pt idx="0">
                  <c:v>IRA HOSP  2021</c:v>
                </c:pt>
              </c:strCache>
            </c:strRef>
          </c:tx>
          <c:spPr>
            <a:ln w="28575" cap="rnd">
              <a:solidFill>
                <a:schemeClr val="accent1"/>
              </a:solidFill>
              <a:round/>
            </a:ln>
            <a:effectLst/>
          </c:spPr>
          <c:marker>
            <c:symbol val="none"/>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'2021-2022'!$B$2:$B$53</c:f>
              <c:numCache>
                <c:formatCode>General</c:formatCode>
                <c:ptCount val="52"/>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pt idx="51">
                  <c:v>548</c:v>
                </c:pt>
              </c:numCache>
            </c:numRef>
          </c:val>
          <c:smooth val="0"/>
          <c:extLst>
            <c:ext xmlns:c16="http://schemas.microsoft.com/office/drawing/2014/chart" uri="{C3380CC4-5D6E-409C-BE32-E72D297353CC}">
              <c16:uniqueId val="{00000001-B949-4A67-9396-BF9AE04FA15E}"/>
            </c:ext>
          </c:extLst>
        </c:ser>
        <c:dLbls>
          <c:showLegendKey val="0"/>
          <c:showVal val="0"/>
          <c:showCatName val="0"/>
          <c:showSerName val="0"/>
          <c:showPercent val="0"/>
          <c:showBubbleSize val="0"/>
        </c:dLbls>
        <c:marker val="1"/>
        <c:smooth val="0"/>
        <c:axId val="446516912"/>
        <c:axId val="446519264"/>
      </c:lineChart>
      <c:catAx>
        <c:axId val="446516912"/>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446519264"/>
        <c:crosses val="autoZero"/>
        <c:auto val="1"/>
        <c:lblAlgn val="ctr"/>
        <c:lblOffset val="100"/>
        <c:noMultiLvlLbl val="0"/>
      </c:catAx>
      <c:valAx>
        <c:axId val="44651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46516912"/>
        <c:crosses val="autoZero"/>
        <c:crossBetween val="between"/>
      </c:valAx>
      <c:valAx>
        <c:axId val="446519656"/>
        <c:scaling>
          <c:orientation val="minMax"/>
        </c:scaling>
        <c:delete val="1"/>
        <c:axPos val="r"/>
        <c:numFmt formatCode="General" sourceLinked="1"/>
        <c:majorTickMark val="out"/>
        <c:minorTickMark val="none"/>
        <c:tickLblPos val="nextTo"/>
        <c:crossAx val="446517304"/>
        <c:crosses val="max"/>
        <c:crossBetween val="between"/>
      </c:valAx>
      <c:catAx>
        <c:axId val="446517304"/>
        <c:scaling>
          <c:orientation val="minMax"/>
        </c:scaling>
        <c:delete val="1"/>
        <c:axPos val="b"/>
        <c:majorTickMark val="out"/>
        <c:minorTickMark val="none"/>
        <c:tickLblPos val="nextTo"/>
        <c:crossAx val="446519656"/>
        <c:crosses val="autoZero"/>
        <c:auto val="1"/>
        <c:lblAlgn val="ctr"/>
        <c:lblOffset val="100"/>
        <c:noMultiLvlLbl val="0"/>
      </c:catAx>
      <c:spPr>
        <a:noFill/>
        <a:ln>
          <a:noFill/>
        </a:ln>
        <a:effectLst/>
      </c:spPr>
    </c:plotArea>
    <c:legend>
      <c:legendPos val="b"/>
      <c:layout>
        <c:manualLayout>
          <c:xMode val="edge"/>
          <c:yMode val="edge"/>
          <c:x val="0.21450543319766194"/>
          <c:y val="1.3261494570438088E-2"/>
          <c:w val="0.56785541446958765"/>
          <c:h val="9.418189623013367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4796222427983"/>
          <c:y val="7.6014634857688848E-2"/>
          <c:w val="0.83516870713346014"/>
          <c:h val="0.4707242992179797"/>
        </c:manualLayout>
      </c:layout>
      <c:lineChart>
        <c:grouping val="standard"/>
        <c:varyColors val="0"/>
        <c:ser>
          <c:idx val="0"/>
          <c:order val="0"/>
          <c:tx>
            <c:strRef>
              <c:f>HOSP!$B$126</c:f>
              <c:strCache>
                <c:ptCount val="1"/>
                <c:pt idx="0">
                  <c:v>Límite inferior</c:v>
                </c:pt>
              </c:strCache>
            </c:strRef>
          </c:tx>
          <c:spPr>
            <a:ln w="38100" cap="rnd">
              <a:solidFill>
                <a:schemeClr val="accent1"/>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HOSP!$C$126:$BC$126</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73F6-4C4E-A28B-89E5280B39F4}"/>
            </c:ext>
          </c:extLst>
        </c:ser>
        <c:ser>
          <c:idx val="1"/>
          <c:order val="1"/>
          <c:tx>
            <c:strRef>
              <c:f>HOSP!$B$127</c:f>
              <c:strCache>
                <c:ptCount val="1"/>
                <c:pt idx="0">
                  <c:v>Límite superior</c:v>
                </c:pt>
              </c:strCache>
            </c:strRef>
          </c:tx>
          <c:spPr>
            <a:ln w="38100" cap="rnd">
              <a:solidFill>
                <a:schemeClr val="accent2"/>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HOSP!$C$127:$BC$127</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73F6-4C4E-A28B-89E5280B39F4}"/>
            </c:ext>
          </c:extLst>
        </c:ser>
        <c:ser>
          <c:idx val="2"/>
          <c:order val="2"/>
          <c:tx>
            <c:strRef>
              <c:f>HOSP!$B$128</c:f>
              <c:strCache>
                <c:ptCount val="1"/>
                <c:pt idx="0">
                  <c:v>Razón observada</c:v>
                </c:pt>
              </c:strCache>
            </c:strRef>
          </c:tx>
          <c:spPr>
            <a:ln w="28575" cap="rnd">
              <a:noFill/>
              <a:round/>
            </a:ln>
            <a:effectLst/>
          </c:spPr>
          <c:marker>
            <c:symbol val="circle"/>
            <c:size val="4"/>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HOSP!$C$128:$BB$128</c:f>
              <c:numCache>
                <c:formatCode>General</c:formatCode>
                <c:ptCount val="52"/>
                <c:pt idx="0">
                  <c:v>1.713984539704849</c:v>
                </c:pt>
                <c:pt idx="1">
                  <c:v>1.2264783759929392</c:v>
                </c:pt>
                <c:pt idx="2">
                  <c:v>1.411764705882353</c:v>
                </c:pt>
                <c:pt idx="3">
                  <c:v>2.3269543973941365</c:v>
                </c:pt>
                <c:pt idx="4">
                  <c:v>2.5037162879592274</c:v>
                </c:pt>
                <c:pt idx="5">
                  <c:v>2.3037354562155539</c:v>
                </c:pt>
                <c:pt idx="6">
                  <c:v>1.9644839067702553</c:v>
                </c:pt>
                <c:pt idx="7">
                  <c:v>1.355977803934757</c:v>
                </c:pt>
                <c:pt idx="8">
                  <c:v>1.4902743142144637</c:v>
                </c:pt>
                <c:pt idx="9">
                  <c:v>1.5012951131065446</c:v>
                </c:pt>
                <c:pt idx="10">
                  <c:v>1.7051926298157454</c:v>
                </c:pt>
                <c:pt idx="11">
                  <c:v>1.4347588717015469</c:v>
                </c:pt>
                <c:pt idx="12">
                  <c:v>1.0687297589060814</c:v>
                </c:pt>
                <c:pt idx="13">
                  <c:v>1.3890675241157557</c:v>
                </c:pt>
                <c:pt idx="14">
                  <c:v>1.340033500837521</c:v>
                </c:pt>
                <c:pt idx="15">
                  <c:v>1.3145682769113733</c:v>
                </c:pt>
                <c:pt idx="16">
                  <c:v>1.1575365770670296</c:v>
                </c:pt>
                <c:pt idx="17">
                  <c:v>1.2615126050420169</c:v>
                </c:pt>
                <c:pt idx="18">
                  <c:v>1.3833203429462197</c:v>
                </c:pt>
                <c:pt idx="19">
                  <c:v>1.4549038935436174</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HOSP!$B$129</c:f>
              <c:strCache>
                <c:ptCount val="1"/>
                <c:pt idx="0">
                  <c:v>Razón esperada</c:v>
                </c:pt>
              </c:strCache>
            </c:strRef>
          </c:tx>
          <c:spPr>
            <a:ln w="50800" cap="rnd">
              <a:solidFill>
                <a:schemeClr val="tx1"/>
              </a:solidFill>
              <a:prstDash val="sysDot"/>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HOSP!$C$129:$BC$129</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46518480"/>
        <c:axId val="446518872"/>
      </c:lineChart>
      <c:catAx>
        <c:axId val="446518480"/>
        <c:scaling>
          <c:orientation val="minMax"/>
        </c:scaling>
        <c:delete val="0"/>
        <c:axPos val="b"/>
        <c:title>
          <c:tx>
            <c:rich>
              <a:bodyPr rot="0" vert="horz"/>
              <a:lstStyle/>
              <a:p>
                <a:pPr>
                  <a:defRPr/>
                </a:pPr>
                <a:r>
                  <a:rPr lang="es-CO"/>
                  <a:t>Semanas epidemiológicas</a:t>
                </a:r>
              </a:p>
            </c:rich>
          </c:tx>
          <c:layout>
            <c:manualLayout>
              <c:xMode val="edge"/>
              <c:yMode val="edge"/>
              <c:x val="0.38424681953353235"/>
              <c:y val="0.6784738742542730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6518872"/>
        <c:crosses val="autoZero"/>
        <c:auto val="1"/>
        <c:lblAlgn val="ctr"/>
        <c:lblOffset val="100"/>
        <c:noMultiLvlLbl val="0"/>
      </c:catAx>
      <c:valAx>
        <c:axId val="446518872"/>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46518480"/>
        <c:crosses val="autoZero"/>
        <c:crossBetween val="between"/>
      </c:valAx>
      <c:spPr>
        <a:noFill/>
        <a:ln>
          <a:noFill/>
        </a:ln>
        <a:effectLst/>
      </c:spPr>
    </c:plotArea>
    <c:legend>
      <c:legendPos val="b"/>
      <c:layout>
        <c:manualLayout>
          <c:xMode val="edge"/>
          <c:yMode val="edge"/>
          <c:x val="6.9980630780410474E-2"/>
          <c:y val="0.86092910593747862"/>
          <c:w val="0.89365148383931314"/>
          <c:h val="6.6558836587947451E-2"/>
        </c:manualLayout>
      </c:layout>
      <c:overlay val="0"/>
      <c:spPr>
        <a:noFill/>
        <a:ln>
          <a:noFill/>
        </a:ln>
        <a:effectLst/>
      </c:spPr>
      <c:txPr>
        <a:bodyPr rot="0" vert="horz"/>
        <a:lstStyle/>
        <a:p>
          <a:pPr>
            <a:defRPr sz="7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61676310631335"/>
          <c:y val="4.9900056348628298E-2"/>
          <c:w val="0.78709298574514253"/>
          <c:h val="0.64674841258834204"/>
        </c:manualLayout>
      </c:layout>
      <c:barChart>
        <c:barDir val="col"/>
        <c:grouping val="clustered"/>
        <c:varyColors val="0"/>
        <c:ser>
          <c:idx val="1"/>
          <c:order val="0"/>
          <c:spPr>
            <a:solidFill>
              <a:srgbClr val="007FDE"/>
            </a:solidFill>
          </c:spPr>
          <c:invertIfNegative val="0"/>
          <c:cat>
            <c:strRef>
              <c:f>Hoja1!$E$21:$K$21</c:f>
              <c:strCache>
                <c:ptCount val="7"/>
                <c:pt idx="0">
                  <c:v>&lt; 1 AÑO</c:v>
                </c:pt>
                <c:pt idx="1">
                  <c:v>1</c:v>
                </c:pt>
                <c:pt idx="2">
                  <c:v>2-4</c:v>
                </c:pt>
                <c:pt idx="3">
                  <c:v>5 - 19</c:v>
                </c:pt>
                <c:pt idx="4">
                  <c:v>20 - 39</c:v>
                </c:pt>
                <c:pt idx="5">
                  <c:v>40 - 59 </c:v>
                </c:pt>
                <c:pt idx="6">
                  <c:v>60 y más</c:v>
                </c:pt>
              </c:strCache>
            </c:strRef>
          </c:cat>
          <c:val>
            <c:numRef>
              <c:f>Hoja1!$E$22:$K$22</c:f>
              <c:numCache>
                <c:formatCode>0%</c:formatCode>
                <c:ptCount val="7"/>
                <c:pt idx="0">
                  <c:v>0.14466725429704716</c:v>
                </c:pt>
                <c:pt idx="1">
                  <c:v>5.762450418686646E-2</c:v>
                </c:pt>
                <c:pt idx="2">
                  <c:v>0.12053768179814897</c:v>
                </c:pt>
                <c:pt idx="3">
                  <c:v>9.8611723226090783E-2</c:v>
                </c:pt>
                <c:pt idx="4">
                  <c:v>7.8448655795504627E-2</c:v>
                </c:pt>
                <c:pt idx="5">
                  <c:v>0.11381665932128691</c:v>
                </c:pt>
                <c:pt idx="6">
                  <c:v>0.38629352137505507</c:v>
                </c:pt>
              </c:numCache>
            </c:numRef>
          </c:val>
          <c:extLst>
            <c:ext xmlns:c16="http://schemas.microsoft.com/office/drawing/2014/chart" uri="{C3380CC4-5D6E-409C-BE32-E72D297353CC}">
              <c16:uniqueId val="{00000009-C1EB-4BC5-B425-1A9FC8CEF190}"/>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Hoja1!$E$21:$K$21</c:f>
              <c:strCache>
                <c:ptCount val="7"/>
                <c:pt idx="0">
                  <c:v>&lt; 1 AÑO</c:v>
                </c:pt>
                <c:pt idx="1">
                  <c:v>1</c:v>
                </c:pt>
                <c:pt idx="2">
                  <c:v>2-4</c:v>
                </c:pt>
                <c:pt idx="3">
                  <c:v>5 - 19</c:v>
                </c:pt>
                <c:pt idx="4">
                  <c:v>20 - 39</c:v>
                </c:pt>
                <c:pt idx="5">
                  <c:v>40 - 59 </c:v>
                </c:pt>
                <c:pt idx="6">
                  <c:v>60 y más</c:v>
                </c:pt>
              </c:strCache>
            </c:strRef>
          </c:cat>
          <c:val>
            <c:numRef>
              <c:f>Hoja1!$E$22:$K$22</c:f>
              <c:numCache>
                <c:formatCode>0%</c:formatCode>
                <c:ptCount val="7"/>
                <c:pt idx="0">
                  <c:v>0.14466725429704716</c:v>
                </c:pt>
                <c:pt idx="1">
                  <c:v>5.762450418686646E-2</c:v>
                </c:pt>
                <c:pt idx="2">
                  <c:v>0.12053768179814897</c:v>
                </c:pt>
                <c:pt idx="3">
                  <c:v>9.8611723226090783E-2</c:v>
                </c:pt>
                <c:pt idx="4">
                  <c:v>7.8448655795504627E-2</c:v>
                </c:pt>
                <c:pt idx="5">
                  <c:v>0.11381665932128691</c:v>
                </c:pt>
                <c:pt idx="6">
                  <c:v>0.38629352137505507</c:v>
                </c:pt>
              </c:numCache>
            </c:numRef>
          </c:val>
          <c:extLst>
            <c:ext xmlns:c16="http://schemas.microsoft.com/office/drawing/2014/chart" uri="{C3380CC4-5D6E-409C-BE32-E72D297353CC}">
              <c16:uniqueId val="{00000008-C1EB-4BC5-B425-1A9FC8CEF190}"/>
            </c:ext>
          </c:extLst>
        </c:ser>
        <c:dLbls>
          <c:showLegendKey val="0"/>
          <c:showVal val="0"/>
          <c:showCatName val="0"/>
          <c:showSerName val="0"/>
          <c:showPercent val="0"/>
          <c:showBubbleSize val="0"/>
        </c:dLbls>
        <c:gapWidth val="0"/>
        <c:overlap val="100"/>
        <c:axId val="446491824"/>
        <c:axId val="446496920"/>
      </c:barChart>
      <c:catAx>
        <c:axId val="446491824"/>
        <c:scaling>
          <c:orientation val="minMax"/>
        </c:scaling>
        <c:delete val="0"/>
        <c:axPos val="b"/>
        <c:title>
          <c:tx>
            <c:rich>
              <a:bodyPr/>
              <a:lstStyle/>
              <a:p>
                <a:pPr>
                  <a:defRPr/>
                </a:pPr>
                <a:r>
                  <a:rPr lang="en-US"/>
                  <a:t>Grupo de Edad</a:t>
                </a:r>
              </a:p>
            </c:rich>
          </c:tx>
          <c:overlay val="0"/>
        </c:title>
        <c:numFmt formatCode="General" sourceLinked="0"/>
        <c:majorTickMark val="none"/>
        <c:minorTickMark val="none"/>
        <c:tickLblPos val="nextTo"/>
        <c:crossAx val="446496920"/>
        <c:crosses val="autoZero"/>
        <c:auto val="1"/>
        <c:lblAlgn val="ctr"/>
        <c:lblOffset val="100"/>
        <c:noMultiLvlLbl val="0"/>
      </c:catAx>
      <c:valAx>
        <c:axId val="446496920"/>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446491824"/>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80443308446426"/>
          <c:y val="3.5540173752525911E-2"/>
          <c:w val="0.8614548270545952"/>
          <c:h val="0.58783676929548345"/>
        </c:manualLayout>
      </c:layout>
      <c:areaChart>
        <c:grouping val="standard"/>
        <c:varyColors val="0"/>
        <c:ser>
          <c:idx val="3"/>
          <c:order val="1"/>
          <c:tx>
            <c:strRef>
              <c:f>UCI!$A$75</c:f>
              <c:strCache>
                <c:ptCount val="1"/>
                <c:pt idx="0">
                  <c:v>Percentil 75</c:v>
                </c:pt>
              </c:strCache>
            </c:strRef>
          </c:tx>
          <c:spPr>
            <a:solidFill>
              <a:srgbClr val="C00000"/>
            </a:solidFill>
            <a:ln w="28575">
              <a:solidFill>
                <a:srgbClr val="FF0000"/>
              </a:solidFill>
              <a:prstDash val="solid"/>
            </a:ln>
          </c:spPr>
          <c:val>
            <c:numRef>
              <c:f>UCI!$B$75:$BA$75</c:f>
              <c:numCache>
                <c:formatCode>0.0</c:formatCode>
                <c:ptCount val="52"/>
                <c:pt idx="0">
                  <c:v>13</c:v>
                </c:pt>
                <c:pt idx="1">
                  <c:v>23.5</c:v>
                </c:pt>
                <c:pt idx="2">
                  <c:v>16.75</c:v>
                </c:pt>
                <c:pt idx="3">
                  <c:v>11</c:v>
                </c:pt>
                <c:pt idx="4">
                  <c:v>13.25</c:v>
                </c:pt>
                <c:pt idx="5">
                  <c:v>18.25</c:v>
                </c:pt>
                <c:pt idx="6">
                  <c:v>15.25</c:v>
                </c:pt>
                <c:pt idx="7">
                  <c:v>15.75</c:v>
                </c:pt>
                <c:pt idx="8">
                  <c:v>16</c:v>
                </c:pt>
                <c:pt idx="9">
                  <c:v>14</c:v>
                </c:pt>
                <c:pt idx="10">
                  <c:v>12.5</c:v>
                </c:pt>
                <c:pt idx="11">
                  <c:v>13.75</c:v>
                </c:pt>
                <c:pt idx="12">
                  <c:v>15.75</c:v>
                </c:pt>
                <c:pt idx="13">
                  <c:v>13.75</c:v>
                </c:pt>
                <c:pt idx="14">
                  <c:v>11.25</c:v>
                </c:pt>
                <c:pt idx="15">
                  <c:v>12.25</c:v>
                </c:pt>
                <c:pt idx="16">
                  <c:v>11.25</c:v>
                </c:pt>
                <c:pt idx="17">
                  <c:v>14</c:v>
                </c:pt>
                <c:pt idx="18">
                  <c:v>16.5</c:v>
                </c:pt>
                <c:pt idx="19">
                  <c:v>16</c:v>
                </c:pt>
                <c:pt idx="20">
                  <c:v>12.75</c:v>
                </c:pt>
                <c:pt idx="21">
                  <c:v>12.75</c:v>
                </c:pt>
                <c:pt idx="22">
                  <c:v>19.75</c:v>
                </c:pt>
                <c:pt idx="23">
                  <c:v>17.25</c:v>
                </c:pt>
                <c:pt idx="24">
                  <c:v>18</c:v>
                </c:pt>
                <c:pt idx="25">
                  <c:v>17</c:v>
                </c:pt>
                <c:pt idx="26">
                  <c:v>17.25</c:v>
                </c:pt>
                <c:pt idx="27">
                  <c:v>17</c:v>
                </c:pt>
                <c:pt idx="28">
                  <c:v>17</c:v>
                </c:pt>
                <c:pt idx="29">
                  <c:v>26.25</c:v>
                </c:pt>
                <c:pt idx="30">
                  <c:v>19.75</c:v>
                </c:pt>
                <c:pt idx="31">
                  <c:v>16.5</c:v>
                </c:pt>
                <c:pt idx="32">
                  <c:v>10</c:v>
                </c:pt>
                <c:pt idx="33">
                  <c:v>9</c:v>
                </c:pt>
                <c:pt idx="34">
                  <c:v>14.75</c:v>
                </c:pt>
                <c:pt idx="35">
                  <c:v>12.75</c:v>
                </c:pt>
                <c:pt idx="36">
                  <c:v>13.5</c:v>
                </c:pt>
                <c:pt idx="37">
                  <c:v>13.5</c:v>
                </c:pt>
                <c:pt idx="38">
                  <c:v>17.25</c:v>
                </c:pt>
                <c:pt idx="39">
                  <c:v>15</c:v>
                </c:pt>
                <c:pt idx="40">
                  <c:v>17.75</c:v>
                </c:pt>
                <c:pt idx="41">
                  <c:v>13</c:v>
                </c:pt>
                <c:pt idx="42">
                  <c:v>15.5</c:v>
                </c:pt>
                <c:pt idx="43">
                  <c:v>11.75</c:v>
                </c:pt>
                <c:pt idx="44">
                  <c:v>15</c:v>
                </c:pt>
                <c:pt idx="45">
                  <c:v>19</c:v>
                </c:pt>
                <c:pt idx="46">
                  <c:v>20.75</c:v>
                </c:pt>
                <c:pt idx="47">
                  <c:v>16.25</c:v>
                </c:pt>
                <c:pt idx="48">
                  <c:v>18.75</c:v>
                </c:pt>
                <c:pt idx="49">
                  <c:v>14</c:v>
                </c:pt>
                <c:pt idx="50">
                  <c:v>15.25</c:v>
                </c:pt>
                <c:pt idx="51">
                  <c:v>14.5</c:v>
                </c:pt>
              </c:numCache>
            </c:numRef>
          </c:val>
          <c:extLst>
            <c:ext xmlns:c16="http://schemas.microsoft.com/office/drawing/2014/chart" uri="{C3380CC4-5D6E-409C-BE32-E72D297353CC}">
              <c16:uniqueId val="{00000002-5A99-4791-8253-E45CCB0CC22F}"/>
            </c:ext>
          </c:extLst>
        </c:ser>
        <c:ser>
          <c:idx val="1"/>
          <c:order val="2"/>
          <c:tx>
            <c:strRef>
              <c:f>UCI!$A$73</c:f>
              <c:strCache>
                <c:ptCount val="1"/>
                <c:pt idx="0">
                  <c:v>Mediana</c:v>
                </c:pt>
              </c:strCache>
            </c:strRef>
          </c:tx>
          <c:spPr>
            <a:ln w="28575" cap="rnd">
              <a:solidFill>
                <a:schemeClr val="accent4"/>
              </a:solidFill>
              <a:round/>
            </a:ln>
            <a:effectLst/>
          </c:spPr>
          <c:val>
            <c:numRef>
              <c:f>UCI!$B$73:$BA$73</c:f>
              <c:numCache>
                <c:formatCode>0.0</c:formatCode>
                <c:ptCount val="52"/>
                <c:pt idx="0">
                  <c:v>12.5</c:v>
                </c:pt>
                <c:pt idx="1">
                  <c:v>19.5</c:v>
                </c:pt>
                <c:pt idx="2">
                  <c:v>14.5</c:v>
                </c:pt>
                <c:pt idx="3">
                  <c:v>7.5</c:v>
                </c:pt>
                <c:pt idx="4">
                  <c:v>10.5</c:v>
                </c:pt>
                <c:pt idx="5">
                  <c:v>9</c:v>
                </c:pt>
                <c:pt idx="6">
                  <c:v>12</c:v>
                </c:pt>
                <c:pt idx="7">
                  <c:v>11.5</c:v>
                </c:pt>
                <c:pt idx="8">
                  <c:v>12.5</c:v>
                </c:pt>
                <c:pt idx="9">
                  <c:v>11.5</c:v>
                </c:pt>
                <c:pt idx="10">
                  <c:v>10.5</c:v>
                </c:pt>
                <c:pt idx="11">
                  <c:v>11.5</c:v>
                </c:pt>
                <c:pt idx="12">
                  <c:v>14.5</c:v>
                </c:pt>
                <c:pt idx="13">
                  <c:v>9.5</c:v>
                </c:pt>
                <c:pt idx="14">
                  <c:v>8</c:v>
                </c:pt>
                <c:pt idx="15">
                  <c:v>9</c:v>
                </c:pt>
                <c:pt idx="16">
                  <c:v>7</c:v>
                </c:pt>
                <c:pt idx="17">
                  <c:v>9.5</c:v>
                </c:pt>
                <c:pt idx="18">
                  <c:v>14.5</c:v>
                </c:pt>
                <c:pt idx="19">
                  <c:v>11.5</c:v>
                </c:pt>
                <c:pt idx="20">
                  <c:v>10.5</c:v>
                </c:pt>
                <c:pt idx="21">
                  <c:v>11</c:v>
                </c:pt>
                <c:pt idx="22">
                  <c:v>15</c:v>
                </c:pt>
                <c:pt idx="23">
                  <c:v>9.5</c:v>
                </c:pt>
                <c:pt idx="24">
                  <c:v>14.5</c:v>
                </c:pt>
                <c:pt idx="25">
                  <c:v>14</c:v>
                </c:pt>
                <c:pt idx="26">
                  <c:v>13.5</c:v>
                </c:pt>
                <c:pt idx="27">
                  <c:v>13</c:v>
                </c:pt>
                <c:pt idx="28">
                  <c:v>9.5</c:v>
                </c:pt>
                <c:pt idx="29">
                  <c:v>21.5</c:v>
                </c:pt>
                <c:pt idx="30">
                  <c:v>10.5</c:v>
                </c:pt>
                <c:pt idx="31">
                  <c:v>10.5</c:v>
                </c:pt>
                <c:pt idx="32">
                  <c:v>9</c:v>
                </c:pt>
                <c:pt idx="33">
                  <c:v>8.5</c:v>
                </c:pt>
                <c:pt idx="34">
                  <c:v>11</c:v>
                </c:pt>
                <c:pt idx="35">
                  <c:v>10.5</c:v>
                </c:pt>
                <c:pt idx="36">
                  <c:v>11</c:v>
                </c:pt>
                <c:pt idx="37">
                  <c:v>11.5</c:v>
                </c:pt>
                <c:pt idx="38">
                  <c:v>13.5</c:v>
                </c:pt>
                <c:pt idx="39">
                  <c:v>9.5</c:v>
                </c:pt>
                <c:pt idx="40">
                  <c:v>12.5</c:v>
                </c:pt>
                <c:pt idx="41">
                  <c:v>12</c:v>
                </c:pt>
                <c:pt idx="42">
                  <c:v>13</c:v>
                </c:pt>
                <c:pt idx="43">
                  <c:v>9.5</c:v>
                </c:pt>
                <c:pt idx="44">
                  <c:v>11</c:v>
                </c:pt>
                <c:pt idx="45">
                  <c:v>11.5</c:v>
                </c:pt>
                <c:pt idx="46">
                  <c:v>15.5</c:v>
                </c:pt>
                <c:pt idx="47">
                  <c:v>11</c:v>
                </c:pt>
                <c:pt idx="48">
                  <c:v>17.5</c:v>
                </c:pt>
                <c:pt idx="49">
                  <c:v>9.5</c:v>
                </c:pt>
                <c:pt idx="50">
                  <c:v>11.5</c:v>
                </c:pt>
                <c:pt idx="51">
                  <c:v>12</c:v>
                </c:pt>
              </c:numCache>
            </c:numRef>
          </c:val>
          <c:extLst>
            <c:ext xmlns:c16="http://schemas.microsoft.com/office/drawing/2014/chart" uri="{C3380CC4-5D6E-409C-BE32-E72D297353CC}">
              <c16:uniqueId val="{00000000-5A99-4791-8253-E45CCB0CC22F}"/>
            </c:ext>
          </c:extLst>
        </c:ser>
        <c:ser>
          <c:idx val="2"/>
          <c:order val="3"/>
          <c:tx>
            <c:strRef>
              <c:f>UCI!$A$74</c:f>
              <c:strCache>
                <c:ptCount val="1"/>
                <c:pt idx="0">
                  <c:v>Percentil 25</c:v>
                </c:pt>
              </c:strCache>
            </c:strRef>
          </c:tx>
          <c:spPr>
            <a:solidFill>
              <a:srgbClr val="92D050"/>
            </a:solidFill>
            <a:ln w="28575" cap="rnd">
              <a:solidFill>
                <a:schemeClr val="accent6"/>
              </a:solidFill>
              <a:round/>
            </a:ln>
            <a:effectLst/>
          </c:spPr>
          <c:val>
            <c:numRef>
              <c:f>UCI!$B$74:$BA$74</c:f>
              <c:numCache>
                <c:formatCode>0.0</c:formatCode>
                <c:ptCount val="52"/>
                <c:pt idx="0">
                  <c:v>9</c:v>
                </c:pt>
                <c:pt idx="1">
                  <c:v>13.25</c:v>
                </c:pt>
                <c:pt idx="2">
                  <c:v>9.25</c:v>
                </c:pt>
                <c:pt idx="3">
                  <c:v>6.25</c:v>
                </c:pt>
                <c:pt idx="4">
                  <c:v>9.25</c:v>
                </c:pt>
                <c:pt idx="5">
                  <c:v>8</c:v>
                </c:pt>
                <c:pt idx="6">
                  <c:v>8</c:v>
                </c:pt>
                <c:pt idx="7">
                  <c:v>8</c:v>
                </c:pt>
                <c:pt idx="8">
                  <c:v>6.75</c:v>
                </c:pt>
                <c:pt idx="9">
                  <c:v>7.5</c:v>
                </c:pt>
                <c:pt idx="10">
                  <c:v>9.25</c:v>
                </c:pt>
                <c:pt idx="11">
                  <c:v>10</c:v>
                </c:pt>
                <c:pt idx="12">
                  <c:v>9.5</c:v>
                </c:pt>
                <c:pt idx="13">
                  <c:v>8.25</c:v>
                </c:pt>
                <c:pt idx="14">
                  <c:v>5.5</c:v>
                </c:pt>
                <c:pt idx="15">
                  <c:v>6.5</c:v>
                </c:pt>
                <c:pt idx="16">
                  <c:v>3.5</c:v>
                </c:pt>
                <c:pt idx="17">
                  <c:v>5.75</c:v>
                </c:pt>
                <c:pt idx="18">
                  <c:v>7.25</c:v>
                </c:pt>
                <c:pt idx="19">
                  <c:v>9.25</c:v>
                </c:pt>
                <c:pt idx="20">
                  <c:v>7.5</c:v>
                </c:pt>
                <c:pt idx="21">
                  <c:v>6.25</c:v>
                </c:pt>
                <c:pt idx="22">
                  <c:v>5.75</c:v>
                </c:pt>
                <c:pt idx="23">
                  <c:v>4</c:v>
                </c:pt>
                <c:pt idx="24">
                  <c:v>9.5</c:v>
                </c:pt>
                <c:pt idx="25">
                  <c:v>9.5</c:v>
                </c:pt>
                <c:pt idx="26">
                  <c:v>7.5</c:v>
                </c:pt>
                <c:pt idx="27">
                  <c:v>8.25</c:v>
                </c:pt>
                <c:pt idx="28">
                  <c:v>2.75</c:v>
                </c:pt>
                <c:pt idx="29">
                  <c:v>6.25</c:v>
                </c:pt>
                <c:pt idx="30">
                  <c:v>3.5</c:v>
                </c:pt>
                <c:pt idx="31">
                  <c:v>5.25</c:v>
                </c:pt>
                <c:pt idx="32">
                  <c:v>8</c:v>
                </c:pt>
                <c:pt idx="33">
                  <c:v>5.75</c:v>
                </c:pt>
                <c:pt idx="34">
                  <c:v>7.25</c:v>
                </c:pt>
                <c:pt idx="35">
                  <c:v>8.25</c:v>
                </c:pt>
                <c:pt idx="36">
                  <c:v>9.25</c:v>
                </c:pt>
                <c:pt idx="37">
                  <c:v>8</c:v>
                </c:pt>
                <c:pt idx="38">
                  <c:v>12</c:v>
                </c:pt>
                <c:pt idx="39">
                  <c:v>7</c:v>
                </c:pt>
                <c:pt idx="40">
                  <c:v>9.5</c:v>
                </c:pt>
                <c:pt idx="41">
                  <c:v>8</c:v>
                </c:pt>
                <c:pt idx="42">
                  <c:v>6.75</c:v>
                </c:pt>
                <c:pt idx="43">
                  <c:v>6.5</c:v>
                </c:pt>
                <c:pt idx="44">
                  <c:v>8.5</c:v>
                </c:pt>
                <c:pt idx="45">
                  <c:v>8.5</c:v>
                </c:pt>
                <c:pt idx="46">
                  <c:v>8</c:v>
                </c:pt>
                <c:pt idx="47">
                  <c:v>3.5</c:v>
                </c:pt>
                <c:pt idx="48">
                  <c:v>11</c:v>
                </c:pt>
                <c:pt idx="49">
                  <c:v>7.25</c:v>
                </c:pt>
                <c:pt idx="50">
                  <c:v>10</c:v>
                </c:pt>
                <c:pt idx="51">
                  <c:v>9.5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46491040"/>
        <c:axId val="446498880"/>
      </c:areaChart>
      <c:scatterChart>
        <c:scatterStyle val="lineMarker"/>
        <c:varyColors val="0"/>
        <c:ser>
          <c:idx val="0"/>
          <c:order val="0"/>
          <c:tx>
            <c:strRef>
              <c:f>UCI!$A$72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UCI!$B$72:$U$72</c:f>
              <c:numCache>
                <c:formatCode>General</c:formatCode>
                <c:ptCount val="20"/>
                <c:pt idx="0">
                  <c:v>66</c:v>
                </c:pt>
                <c:pt idx="1">
                  <c:v>100</c:v>
                </c:pt>
                <c:pt idx="2">
                  <c:v>139</c:v>
                </c:pt>
                <c:pt idx="3">
                  <c:v>130</c:v>
                </c:pt>
                <c:pt idx="4">
                  <c:v>131</c:v>
                </c:pt>
                <c:pt idx="5">
                  <c:v>102</c:v>
                </c:pt>
                <c:pt idx="6">
                  <c:v>134</c:v>
                </c:pt>
                <c:pt idx="7">
                  <c:v>69</c:v>
                </c:pt>
                <c:pt idx="8">
                  <c:v>140</c:v>
                </c:pt>
                <c:pt idx="9">
                  <c:v>119</c:v>
                </c:pt>
                <c:pt idx="10">
                  <c:v>98</c:v>
                </c:pt>
                <c:pt idx="11">
                  <c:v>77</c:v>
                </c:pt>
                <c:pt idx="12">
                  <c:v>61</c:v>
                </c:pt>
                <c:pt idx="13">
                  <c:v>65</c:v>
                </c:pt>
                <c:pt idx="14">
                  <c:v>76</c:v>
                </c:pt>
                <c:pt idx="15">
                  <c:v>75</c:v>
                </c:pt>
                <c:pt idx="16">
                  <c:v>71</c:v>
                </c:pt>
                <c:pt idx="17">
                  <c:v>75</c:v>
                </c:pt>
                <c:pt idx="18">
                  <c:v>70</c:v>
                </c:pt>
                <c:pt idx="19">
                  <c:v>67</c:v>
                </c:pt>
              </c:numCache>
            </c:numRef>
          </c:yVal>
          <c:smooth val="0"/>
          <c:extLst>
            <c:ext xmlns:c16="http://schemas.microsoft.com/office/drawing/2014/chart" uri="{C3380CC4-5D6E-409C-BE32-E72D297353CC}">
              <c16:uniqueId val="{00000003-5A99-4791-8253-E45CCB0CC22F}"/>
            </c:ext>
          </c:extLst>
        </c:ser>
        <c:ser>
          <c:idx val="4"/>
          <c:order val="4"/>
          <c:tx>
            <c:strRef>
              <c:f>UCI!$A$71</c:f>
              <c:strCache>
                <c:ptCount val="1"/>
                <c:pt idx="0">
                  <c:v>2021</c:v>
                </c:pt>
              </c:strCache>
            </c:strRef>
          </c:tx>
          <c:spPr>
            <a:ln>
              <a:solidFill>
                <a:schemeClr val="bg1">
                  <a:lumMod val="50000"/>
                </a:schemeClr>
              </a:solidFill>
              <a:prstDash val="sysDash"/>
            </a:ln>
          </c:spPr>
          <c:marker>
            <c:symbol val="none"/>
          </c:marker>
          <c:yVal>
            <c:numRef>
              <c:f>UCI!$B$71:$AZ$71</c:f>
              <c:numCache>
                <c:formatCode>General</c:formatCode>
                <c:ptCount val="51"/>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numCache>
            </c:numRef>
          </c:yVal>
          <c:smooth val="0"/>
          <c:extLst>
            <c:ext xmlns:c16="http://schemas.microsoft.com/office/drawing/2014/chart" uri="{C3380CC4-5D6E-409C-BE32-E72D297353CC}">
              <c16:uniqueId val="{00000000-0FF7-4C7B-A0E4-A0AF6D984FFF}"/>
            </c:ext>
          </c:extLst>
        </c:ser>
        <c:dLbls>
          <c:showLegendKey val="0"/>
          <c:showVal val="0"/>
          <c:showCatName val="0"/>
          <c:showSerName val="0"/>
          <c:showPercent val="0"/>
          <c:showBubbleSize val="0"/>
        </c:dLbls>
        <c:axId val="446491040"/>
        <c:axId val="446498880"/>
      </c:scatterChart>
      <c:catAx>
        <c:axId val="446491040"/>
        <c:scaling>
          <c:orientation val="minMax"/>
        </c:scaling>
        <c:delete val="0"/>
        <c:axPos val="b"/>
        <c:title>
          <c:tx>
            <c:rich>
              <a:bodyPr/>
              <a:lstStyle/>
              <a:p>
                <a:pPr>
                  <a:defRPr/>
                </a:pPr>
                <a:r>
                  <a:rPr lang="en-US"/>
                  <a:t>Semanas epidemiológicas</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46498880"/>
        <c:crosses val="autoZero"/>
        <c:auto val="1"/>
        <c:lblAlgn val="ctr"/>
        <c:lblOffset val="100"/>
        <c:noMultiLvlLbl val="0"/>
      </c:catAx>
      <c:valAx>
        <c:axId val="446498880"/>
        <c:scaling>
          <c:orientation val="minMax"/>
        </c:scaling>
        <c:delete val="0"/>
        <c:axPos val="l"/>
        <c:title>
          <c:tx>
            <c:rich>
              <a:bodyPr/>
              <a:lstStyle/>
              <a:p>
                <a:pPr>
                  <a:defRPr/>
                </a:pPr>
                <a:r>
                  <a:rPr lang="es-CO"/>
                  <a:t>Número de casos</a:t>
                </a:r>
              </a:p>
            </c:rich>
          </c:tx>
          <c:layout>
            <c:manualLayout>
              <c:xMode val="edge"/>
              <c:yMode val="edge"/>
              <c:x val="1.0655729418524128E-2"/>
              <c:y val="0.10344571617299475"/>
            </c:manualLayout>
          </c:layout>
          <c:overlay val="0"/>
        </c:title>
        <c:numFmt formatCode="0" sourceLinked="0"/>
        <c:majorTickMark val="none"/>
        <c:minorTickMark val="none"/>
        <c:tickLblPos val="nextTo"/>
        <c:spPr>
          <a:ln w="6350">
            <a:noFill/>
          </a:ln>
        </c:spPr>
        <c:txPr>
          <a:bodyPr rot="-60000000" vert="horz"/>
          <a:lstStyle/>
          <a:p>
            <a:pPr>
              <a:defRPr b="1"/>
            </a:pPr>
            <a:endParaRPr lang="en-US"/>
          </a:p>
        </c:txPr>
        <c:crossAx val="446491040"/>
        <c:crosses val="autoZero"/>
        <c:crossBetween val="between"/>
      </c:valAx>
      <c:spPr>
        <a:noFill/>
        <a:ln w="25400">
          <a:noFill/>
        </a:ln>
      </c:spPr>
    </c:plotArea>
    <c:legend>
      <c:legendPos val="b"/>
      <c:layout>
        <c:manualLayout>
          <c:xMode val="edge"/>
          <c:yMode val="edge"/>
          <c:x val="6.3373936617428267E-2"/>
          <c:y val="0.87487829884102841"/>
          <c:w val="0.89999991575499527"/>
          <c:h val="0.1182902990863134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1630087834219"/>
          <c:y val="9.9886293874282661E-2"/>
          <c:w val="0.84104009841409422"/>
          <c:h val="0.73930165850011786"/>
        </c:manualLayout>
      </c:layout>
      <c:barChart>
        <c:barDir val="col"/>
        <c:grouping val="clustered"/>
        <c:varyColors val="0"/>
        <c:ser>
          <c:idx val="1"/>
          <c:order val="1"/>
          <c:tx>
            <c:strRef>
              <c:f>'2021-2022'!$J$1</c:f>
              <c:strCache>
                <c:ptCount val="1"/>
                <c:pt idx="0">
                  <c:v>IRA UCI 2022</c:v>
                </c:pt>
              </c:strCache>
            </c:strRef>
          </c:tx>
          <c:spPr>
            <a:solidFill>
              <a:srgbClr val="C00000"/>
            </a:solidFill>
            <a:ln w="12700">
              <a:solidFill>
                <a:srgbClr val="00B0F0"/>
              </a:solidFill>
            </a:ln>
          </c:spPr>
          <c:invertIfNegative val="0"/>
          <c:val>
            <c:numRef>
              <c:f>'2021-2022'!$J$2:$J$53</c:f>
              <c:numCache>
                <c:formatCode>General</c:formatCode>
                <c:ptCount val="52"/>
                <c:pt idx="0">
                  <c:v>115</c:v>
                </c:pt>
                <c:pt idx="1">
                  <c:v>75</c:v>
                </c:pt>
                <c:pt idx="2">
                  <c:v>66</c:v>
                </c:pt>
                <c:pt idx="3">
                  <c:v>150</c:v>
                </c:pt>
                <c:pt idx="4">
                  <c:v>164</c:v>
                </c:pt>
                <c:pt idx="5">
                  <c:v>144</c:v>
                </c:pt>
                <c:pt idx="6">
                  <c:v>134</c:v>
                </c:pt>
                <c:pt idx="7">
                  <c:v>69</c:v>
                </c:pt>
                <c:pt idx="8">
                  <c:v>140</c:v>
                </c:pt>
                <c:pt idx="9">
                  <c:v>119</c:v>
                </c:pt>
                <c:pt idx="10">
                  <c:v>98</c:v>
                </c:pt>
                <c:pt idx="11">
                  <c:v>77</c:v>
                </c:pt>
                <c:pt idx="12">
                  <c:v>61</c:v>
                </c:pt>
                <c:pt idx="13">
                  <c:v>65</c:v>
                </c:pt>
                <c:pt idx="14">
                  <c:v>76</c:v>
                </c:pt>
                <c:pt idx="15">
                  <c:v>75</c:v>
                </c:pt>
                <c:pt idx="16">
                  <c:v>71</c:v>
                </c:pt>
                <c:pt idx="17">
                  <c:v>75</c:v>
                </c:pt>
                <c:pt idx="18">
                  <c:v>70</c:v>
                </c:pt>
                <c:pt idx="19">
                  <c:v>67</c:v>
                </c:pt>
              </c:numCache>
            </c:numRef>
          </c:val>
          <c:extLst>
            <c:ext xmlns:c16="http://schemas.microsoft.com/office/drawing/2014/chart" uri="{C3380CC4-5D6E-409C-BE32-E72D297353CC}">
              <c16:uniqueId val="{00000000-D1B9-4C16-BFD9-306230F9CA9B}"/>
            </c:ext>
          </c:extLst>
        </c:ser>
        <c:dLbls>
          <c:showLegendKey val="0"/>
          <c:showVal val="0"/>
          <c:showCatName val="0"/>
          <c:showSerName val="0"/>
          <c:showPercent val="0"/>
          <c:showBubbleSize val="0"/>
        </c:dLbls>
        <c:gapWidth val="0"/>
        <c:overlap val="100"/>
        <c:axId val="446490648"/>
        <c:axId val="446497312"/>
      </c:barChart>
      <c:lineChart>
        <c:grouping val="standard"/>
        <c:varyColors val="0"/>
        <c:ser>
          <c:idx val="0"/>
          <c:order val="0"/>
          <c:tx>
            <c:strRef>
              <c:f>'2021-2022'!$H$1</c:f>
              <c:strCache>
                <c:ptCount val="1"/>
                <c:pt idx="0">
                  <c:v>IRA UCI 2021</c:v>
                </c:pt>
              </c:strCache>
            </c:strRef>
          </c:tx>
          <c:marker>
            <c:symbol val="none"/>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'2021-2022'!$H$2:$H$53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D1B9-4C16-BFD9-306230F9CA9B}"/>
            </c:ext>
          </c:extLst>
        </c:ser>
        <c:dLbls>
          <c:showLegendKey val="0"/>
          <c:showVal val="0"/>
          <c:showCatName val="0"/>
          <c:showSerName val="0"/>
          <c:showPercent val="0"/>
          <c:showBubbleSize val="0"/>
        </c:dLbls>
        <c:marker val="1"/>
        <c:smooth val="0"/>
        <c:axId val="446499272"/>
        <c:axId val="446495352"/>
      </c:lineChart>
      <c:catAx>
        <c:axId val="446499272"/>
        <c:scaling>
          <c:orientation val="minMax"/>
        </c:scaling>
        <c:delete val="0"/>
        <c:axPos val="b"/>
        <c:title>
          <c:tx>
            <c:rich>
              <a:bodyPr/>
              <a:lstStyle/>
              <a:p>
                <a:pPr>
                  <a:defRPr sz="900"/>
                </a:pPr>
                <a:r>
                  <a:rPr lang="es-CO" sz="900"/>
                  <a:t>Semanas epidemiológicas</a:t>
                </a:r>
              </a:p>
            </c:rich>
          </c:tx>
          <c:overlay val="0"/>
        </c:title>
        <c:numFmt formatCode="General" sourceLinked="1"/>
        <c:majorTickMark val="none"/>
        <c:minorTickMark val="none"/>
        <c:tickLblPos val="nextTo"/>
        <c:txPr>
          <a:bodyPr/>
          <a:lstStyle/>
          <a:p>
            <a:pPr>
              <a:defRPr b="0"/>
            </a:pPr>
            <a:endParaRPr lang="en-US"/>
          </a:p>
        </c:txPr>
        <c:crossAx val="446495352"/>
        <c:crosses val="autoZero"/>
        <c:auto val="1"/>
        <c:lblAlgn val="ctr"/>
        <c:lblOffset val="100"/>
        <c:noMultiLvlLbl val="0"/>
      </c:catAx>
      <c:valAx>
        <c:axId val="446495352"/>
        <c:scaling>
          <c:orientation val="minMax"/>
        </c:scaling>
        <c:delete val="0"/>
        <c:axPos val="l"/>
        <c:majorGridlines/>
        <c:title>
          <c:tx>
            <c:rich>
              <a:bodyPr/>
              <a:lstStyle/>
              <a:p>
                <a:pPr>
                  <a:defRPr sz="1000"/>
                </a:pPr>
                <a:r>
                  <a:rPr lang="en-US" sz="1000"/>
                  <a:t>Número de casos</a:t>
                </a:r>
                <a:endParaRPr lang="es-CO" sz="1000"/>
              </a:p>
            </c:rich>
          </c:tx>
          <c:overlay val="0"/>
        </c:title>
        <c:numFmt formatCode="General" sourceLinked="1"/>
        <c:majorTickMark val="none"/>
        <c:minorTickMark val="none"/>
        <c:tickLblPos val="nextTo"/>
        <c:crossAx val="446499272"/>
        <c:crosses val="autoZero"/>
        <c:crossBetween val="between"/>
      </c:valAx>
      <c:valAx>
        <c:axId val="446497312"/>
        <c:scaling>
          <c:orientation val="minMax"/>
        </c:scaling>
        <c:delete val="1"/>
        <c:axPos val="r"/>
        <c:numFmt formatCode="General" sourceLinked="1"/>
        <c:majorTickMark val="out"/>
        <c:minorTickMark val="none"/>
        <c:tickLblPos val="nextTo"/>
        <c:crossAx val="446490648"/>
        <c:crosses val="max"/>
        <c:crossBetween val="between"/>
      </c:valAx>
      <c:catAx>
        <c:axId val="446490648"/>
        <c:scaling>
          <c:orientation val="minMax"/>
        </c:scaling>
        <c:delete val="1"/>
        <c:axPos val="b"/>
        <c:majorTickMark val="out"/>
        <c:minorTickMark val="none"/>
        <c:tickLblPos val="nextTo"/>
        <c:crossAx val="446497312"/>
        <c:crosses val="autoZero"/>
        <c:auto val="1"/>
        <c:lblAlgn val="ctr"/>
        <c:lblOffset val="100"/>
        <c:noMultiLvlLbl val="0"/>
      </c:catAx>
    </c:plotArea>
    <c:legend>
      <c:legendPos val="r"/>
      <c:layout>
        <c:manualLayout>
          <c:xMode val="edge"/>
          <c:yMode val="edge"/>
          <c:x val="0.21357644188130001"/>
          <c:y val="3.5179500867476305E-3"/>
          <c:w val="0.64252696839291024"/>
          <c:h val="0.11213963579629946"/>
        </c:manualLayout>
      </c:layout>
      <c:overlay val="0"/>
      <c:txPr>
        <a:bodyPr/>
        <a:lstStyle/>
        <a:p>
          <a:pPr>
            <a:defRPr sz="900"/>
          </a:pPr>
          <a:endParaRPr lang="en-US"/>
        </a:p>
      </c:txPr>
    </c:legend>
    <c:plotVisOnly val="1"/>
    <c:dispBlanksAs val="gap"/>
    <c:showDLblsOverMax val="0"/>
  </c:chart>
  <c:spPr>
    <a:ln>
      <a:noFill/>
    </a:ln>
  </c:spPr>
  <c:txPr>
    <a:bodyPr/>
    <a:lstStyle/>
    <a:p>
      <a:pPr>
        <a:defRPr sz="7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7402882150687"/>
          <c:y val="4.2284095591512437E-2"/>
          <c:w val="0.86548180495407701"/>
          <c:h val="0.67466241220916845"/>
        </c:manualLayout>
      </c:layout>
      <c:lineChart>
        <c:grouping val="standard"/>
        <c:varyColors val="0"/>
        <c:ser>
          <c:idx val="0"/>
          <c:order val="0"/>
          <c:tx>
            <c:strRef>
              <c:f>UCI!$B$127</c:f>
              <c:strCache>
                <c:ptCount val="1"/>
                <c:pt idx="0">
                  <c:v>Límite inferior</c:v>
                </c:pt>
              </c:strCache>
            </c:strRef>
          </c:tx>
          <c:spPr>
            <a:ln w="38100" cap="rnd">
              <a:solidFill>
                <a:schemeClr val="accent1"/>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UCI!$C$127:$BC$127</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73F6-4C4E-A28B-89E5280B39F4}"/>
            </c:ext>
          </c:extLst>
        </c:ser>
        <c:ser>
          <c:idx val="1"/>
          <c:order val="1"/>
          <c:tx>
            <c:strRef>
              <c:f>UCI!$B$128</c:f>
              <c:strCache>
                <c:ptCount val="1"/>
                <c:pt idx="0">
                  <c:v>Límite superior</c:v>
                </c:pt>
              </c:strCache>
            </c:strRef>
          </c:tx>
          <c:spPr>
            <a:ln w="38100" cap="rnd">
              <a:solidFill>
                <a:schemeClr val="accent2"/>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UCI!$C$128:$BC$128</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73F6-4C4E-A28B-89E5280B39F4}"/>
            </c:ext>
          </c:extLst>
        </c:ser>
        <c:ser>
          <c:idx val="2"/>
          <c:order val="2"/>
          <c:tx>
            <c:strRef>
              <c:f>UCI!$B$129</c:f>
              <c:strCache>
                <c:ptCount val="1"/>
                <c:pt idx="0">
                  <c:v>Razón observada</c:v>
                </c:pt>
              </c:strCache>
            </c:strRef>
          </c:tx>
          <c:spPr>
            <a:ln w="28575" cap="rnd">
              <a:noFill/>
              <a:round/>
            </a:ln>
            <a:effectLst/>
          </c:spPr>
          <c:marker>
            <c:symbol val="circle"/>
            <c:size val="4"/>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UCI!$C$129:$V$129</c:f>
              <c:numCache>
                <c:formatCode>General</c:formatCode>
                <c:ptCount val="20"/>
                <c:pt idx="0">
                  <c:v>4.2428571428571429</c:v>
                </c:pt>
                <c:pt idx="1">
                  <c:v>6.2068965517241379</c:v>
                </c:pt>
                <c:pt idx="2">
                  <c:v>9.1985294117647065</c:v>
                </c:pt>
                <c:pt idx="3">
                  <c:v>12</c:v>
                </c:pt>
                <c:pt idx="4">
                  <c:v>12.345549738219896</c:v>
                </c:pt>
                <c:pt idx="5">
                  <c:v>8.8269230769230766</c:v>
                </c:pt>
                <c:pt idx="6">
                  <c:v>11.485714285714286</c:v>
                </c:pt>
                <c:pt idx="7">
                  <c:v>6.1485148514851486</c:v>
                </c:pt>
                <c:pt idx="8">
                  <c:v>12.663316582914574</c:v>
                </c:pt>
                <c:pt idx="9">
                  <c:v>11.098445595854923</c:v>
                </c:pt>
                <c:pt idx="10">
                  <c:v>8.7326732673267333</c:v>
                </c:pt>
                <c:pt idx="11">
                  <c:v>6.5377358490566033</c:v>
                </c:pt>
                <c:pt idx="12">
                  <c:v>5.1069767441860465</c:v>
                </c:pt>
                <c:pt idx="13">
                  <c:v>6.2566844919786098</c:v>
                </c:pt>
                <c:pt idx="14">
                  <c:v>8.0946745562130182</c:v>
                </c:pt>
                <c:pt idx="15">
                  <c:v>9.2465753424657535</c:v>
                </c:pt>
                <c:pt idx="16">
                  <c:v>8.3529411764705888</c:v>
                </c:pt>
                <c:pt idx="17">
                  <c:v>7.8947368421052628</c:v>
                </c:pt>
                <c:pt idx="18">
                  <c:v>6.116504854368932</c:v>
                </c:pt>
                <c:pt idx="19">
                  <c:v>5.7980769230769234</c:v>
                </c:pt>
              </c:numCache>
            </c:numRef>
          </c:val>
          <c:smooth val="0"/>
          <c:extLst>
            <c:ext xmlns:c16="http://schemas.microsoft.com/office/drawing/2014/chart" uri="{C3380CC4-5D6E-409C-BE32-E72D297353CC}">
              <c16:uniqueId val="{00000002-73F6-4C4E-A28B-89E5280B39F4}"/>
            </c:ext>
          </c:extLst>
        </c:ser>
        <c:ser>
          <c:idx val="3"/>
          <c:order val="3"/>
          <c:tx>
            <c:strRef>
              <c:f>UCI!$B$130</c:f>
              <c:strCache>
                <c:ptCount val="1"/>
                <c:pt idx="0">
                  <c:v>Razón esperada</c:v>
                </c:pt>
              </c:strCache>
            </c:strRef>
          </c:tx>
          <c:spPr>
            <a:ln w="50800" cap="rnd">
              <a:solidFill>
                <a:schemeClr val="tx1"/>
              </a:solidFill>
              <a:prstDash val="sysDot"/>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UCI!$C$130:$BC$130</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46491432"/>
        <c:axId val="446492608"/>
      </c:lineChart>
      <c:catAx>
        <c:axId val="446491432"/>
        <c:scaling>
          <c:orientation val="minMax"/>
        </c:scaling>
        <c:delete val="0"/>
        <c:axPos val="b"/>
        <c:title>
          <c:tx>
            <c:rich>
              <a:bodyPr rot="0" vert="horz"/>
              <a:lstStyle/>
              <a:p>
                <a:pPr>
                  <a:defRPr/>
                </a:pPr>
                <a:r>
                  <a:rPr lang="es-CO"/>
                  <a:t>Semanas epidemiológicas</a:t>
                </a:r>
              </a:p>
            </c:rich>
          </c:tx>
          <c:layout>
            <c:manualLayout>
              <c:xMode val="edge"/>
              <c:yMode val="edge"/>
              <c:x val="0.38933954760049605"/>
              <c:y val="0.7507176317063856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6492608"/>
        <c:crosses val="autoZero"/>
        <c:auto val="1"/>
        <c:lblAlgn val="ctr"/>
        <c:lblOffset val="100"/>
        <c:noMultiLvlLbl val="0"/>
      </c:catAx>
      <c:valAx>
        <c:axId val="446492608"/>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46491432"/>
        <c:crosses val="autoZero"/>
        <c:crossBetween val="between"/>
      </c:valAx>
      <c:spPr>
        <a:noFill/>
        <a:ln>
          <a:noFill/>
        </a:ln>
        <a:effectLst/>
      </c:spPr>
    </c:plotArea>
    <c:legend>
      <c:legendPos val="b"/>
      <c:layout>
        <c:manualLayout>
          <c:xMode val="edge"/>
          <c:yMode val="edge"/>
          <c:x val="6.9980630780410474E-2"/>
          <c:y val="0.86092910593747862"/>
          <c:w val="0.89258155424546959"/>
          <c:h val="6.6558836587947451E-2"/>
        </c:manualLayout>
      </c:layout>
      <c:overlay val="0"/>
      <c:spPr>
        <a:noFill/>
        <a:ln>
          <a:noFill/>
        </a:ln>
        <a:effectLst/>
      </c:spPr>
      <c:txPr>
        <a:bodyPr rot="0" vert="horz"/>
        <a:lstStyle/>
        <a:p>
          <a:pPr>
            <a:defRPr sz="6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8760704"/>
        <c:axId val="49726976"/>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5</c:v>
                </c:pt>
                <c:pt idx="1">
                  <c:v>1</c:v>
                </c:pt>
                <c:pt idx="2">
                  <c:v>2</c:v>
                </c:pt>
                <c:pt idx="3">
                  <c:v>2</c:v>
                </c:pt>
                <c:pt idx="4">
                  <c:v>3</c:v>
                </c:pt>
                <c:pt idx="5">
                  <c:v>4</c:v>
                </c:pt>
                <c:pt idx="6">
                  <c:v>2</c:v>
                </c:pt>
                <c:pt idx="7">
                  <c:v>0</c:v>
                </c:pt>
                <c:pt idx="8">
                  <c:v>2</c:v>
                </c:pt>
                <c:pt idx="9">
                  <c:v>2</c:v>
                </c:pt>
                <c:pt idx="10">
                  <c:v>4</c:v>
                </c:pt>
                <c:pt idx="11">
                  <c:v>1</c:v>
                </c:pt>
                <c:pt idx="12">
                  <c:v>4</c:v>
                </c:pt>
                <c:pt idx="13">
                  <c:v>2</c:v>
                </c:pt>
                <c:pt idx="14">
                  <c:v>3</c:v>
                </c:pt>
                <c:pt idx="15">
                  <c:v>3</c:v>
                </c:pt>
                <c:pt idx="16">
                  <c:v>4</c:v>
                </c:pt>
                <c:pt idx="17">
                  <c:v>0</c:v>
                </c:pt>
                <c:pt idx="18">
                  <c:v>9</c:v>
                </c:pt>
                <c:pt idx="19">
                  <c:v>4</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48760704"/>
        <c:axId val="49726976"/>
      </c:scatterChart>
      <c:catAx>
        <c:axId val="48760704"/>
        <c:scaling>
          <c:orientation val="minMax"/>
        </c:scaling>
        <c:delete val="0"/>
        <c:axPos val="b"/>
        <c:title>
          <c:tx>
            <c:rich>
              <a:bodyPr/>
              <a:lstStyle/>
              <a:p>
                <a:pPr>
                  <a:defRPr sz="900"/>
                </a:pPr>
                <a:r>
                  <a:rPr lang="en-US" sz="9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9726976"/>
        <c:crosses val="autoZero"/>
        <c:auto val="1"/>
        <c:lblAlgn val="ctr"/>
        <c:lblOffset val="100"/>
        <c:noMultiLvlLbl val="0"/>
      </c:catAx>
      <c:valAx>
        <c:axId val="49726976"/>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48760704"/>
        <c:crosses val="autoZero"/>
        <c:crossBetween val="between"/>
      </c:valAx>
      <c:spPr>
        <a:noFill/>
        <a:ln w="25400">
          <a:noFill/>
        </a:ln>
      </c:spPr>
    </c:plotArea>
    <c:legend>
      <c:legendPos val="b"/>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8152312655015"/>
          <c:y val="6.3233595800524942E-2"/>
          <c:w val="0.77422161384622534"/>
          <c:h val="0.6252534892942706"/>
        </c:manualLayout>
      </c:layout>
      <c:barChart>
        <c:barDir val="col"/>
        <c:grouping val="clustered"/>
        <c:varyColors val="0"/>
        <c:ser>
          <c:idx val="1"/>
          <c:order val="0"/>
          <c:spPr>
            <a:solidFill>
              <a:srgbClr val="007FDE"/>
            </a:solidFill>
          </c:spPr>
          <c:invertIfNegative val="0"/>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0.12418655097613883</c:v>
                </c:pt>
                <c:pt idx="1">
                  <c:v>1.4642082429501085E-2</c:v>
                </c:pt>
                <c:pt idx="2">
                  <c:v>3.6334056399132321E-2</c:v>
                </c:pt>
                <c:pt idx="3">
                  <c:v>4.3383947939262472E-2</c:v>
                </c:pt>
                <c:pt idx="4">
                  <c:v>7.646420824295011E-2</c:v>
                </c:pt>
                <c:pt idx="5">
                  <c:v>0.14154013015184383</c:v>
                </c:pt>
                <c:pt idx="6">
                  <c:v>0.56344902386117135</c:v>
                </c:pt>
              </c:numCache>
            </c:numRef>
          </c:val>
          <c:extLst>
            <c:ext xmlns:c16="http://schemas.microsoft.com/office/drawing/2014/chart" uri="{C3380CC4-5D6E-409C-BE32-E72D297353CC}">
              <c16:uniqueId val="{00000000-2DA9-41B3-A49F-AE92DB49D3F2}"/>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0.12418655097613883</c:v>
                </c:pt>
                <c:pt idx="1">
                  <c:v>1.4642082429501085E-2</c:v>
                </c:pt>
                <c:pt idx="2">
                  <c:v>3.6334056399132321E-2</c:v>
                </c:pt>
                <c:pt idx="3">
                  <c:v>4.3383947939262472E-2</c:v>
                </c:pt>
                <c:pt idx="4">
                  <c:v>7.646420824295011E-2</c:v>
                </c:pt>
                <c:pt idx="5">
                  <c:v>0.14154013015184383</c:v>
                </c:pt>
                <c:pt idx="6">
                  <c:v>0.56344902386117135</c:v>
                </c:pt>
              </c:numCache>
            </c:numRef>
          </c:val>
          <c:extLst>
            <c:ext xmlns:c16="http://schemas.microsoft.com/office/drawing/2014/chart" uri="{C3380CC4-5D6E-409C-BE32-E72D297353CC}">
              <c16:uniqueId val="{00000008-2DA9-41B3-A49F-AE92DB49D3F2}"/>
            </c:ext>
          </c:extLst>
        </c:ser>
        <c:dLbls>
          <c:showLegendKey val="0"/>
          <c:showVal val="0"/>
          <c:showCatName val="0"/>
          <c:showSerName val="0"/>
          <c:showPercent val="0"/>
          <c:showBubbleSize val="0"/>
        </c:dLbls>
        <c:gapWidth val="0"/>
        <c:overlap val="100"/>
        <c:axId val="446488688"/>
        <c:axId val="446490256"/>
      </c:barChart>
      <c:catAx>
        <c:axId val="446488688"/>
        <c:scaling>
          <c:orientation val="minMax"/>
        </c:scaling>
        <c:delete val="0"/>
        <c:axPos val="b"/>
        <c:title>
          <c:tx>
            <c:rich>
              <a:bodyPr/>
              <a:lstStyle/>
              <a:p>
                <a:pPr>
                  <a:defRPr/>
                </a:pPr>
                <a:r>
                  <a:rPr lang="en-US"/>
                  <a:t>Grupo de Edad</a:t>
                </a:r>
              </a:p>
            </c:rich>
          </c:tx>
          <c:layout>
            <c:manualLayout>
              <c:xMode val="edge"/>
              <c:yMode val="edge"/>
              <c:x val="0.43318632789948874"/>
              <c:y val="0.89167141341374878"/>
            </c:manualLayout>
          </c:layout>
          <c:overlay val="0"/>
        </c:title>
        <c:numFmt formatCode="General" sourceLinked="0"/>
        <c:majorTickMark val="none"/>
        <c:minorTickMark val="none"/>
        <c:tickLblPos val="nextTo"/>
        <c:crossAx val="446490256"/>
        <c:crosses val="autoZero"/>
        <c:auto val="1"/>
        <c:lblAlgn val="ctr"/>
        <c:lblOffset val="100"/>
        <c:noMultiLvlLbl val="0"/>
      </c:catAx>
      <c:valAx>
        <c:axId val="446490256"/>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446488688"/>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8806881739264"/>
          <c:y val="7.6929303787047348E-2"/>
          <c:w val="0.85402770562380825"/>
          <c:h val="0.50150912496083322"/>
        </c:manualLayout>
      </c:layout>
      <c:barChart>
        <c:barDir val="col"/>
        <c:grouping val="clustered"/>
        <c:varyColors val="0"/>
        <c:ser>
          <c:idx val="2"/>
          <c:order val="1"/>
          <c:tx>
            <c:strRef>
              <c:f>Hoja3!$C$1</c:f>
              <c:strCache>
                <c:ptCount val="1"/>
                <c:pt idx="0">
                  <c:v>2022</c:v>
                </c:pt>
              </c:strCache>
            </c:strRef>
          </c:tx>
          <c:spPr>
            <a:solidFill>
              <a:schemeClr val="accent3"/>
            </a:solidFill>
            <a:ln>
              <a:noFill/>
            </a:ln>
            <a:effectLst/>
          </c:spPr>
          <c:invertIfNegative val="0"/>
          <c:cat>
            <c:strLit>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extLst>
                <c:ext xmlns:c15="http://schemas.microsoft.com/office/drawing/2012/chart" uri="{02D57815-91ED-43cb-92C2-25804820EDAC}">
                  <c15:autoCat val="1"/>
                </c:ext>
              </c:extLst>
            </c:strLit>
          </c:cat>
          <c:val>
            <c:numRef>
              <c:f>Hoja3!$C$2:$C$21</c:f>
              <c:numCache>
                <c:formatCode>General</c:formatCode>
                <c:ptCount val="20"/>
                <c:pt idx="0">
                  <c:v>18</c:v>
                </c:pt>
                <c:pt idx="1">
                  <c:v>12</c:v>
                </c:pt>
                <c:pt idx="2">
                  <c:v>9</c:v>
                </c:pt>
                <c:pt idx="3">
                  <c:v>6</c:v>
                </c:pt>
                <c:pt idx="4">
                  <c:v>10</c:v>
                </c:pt>
                <c:pt idx="5">
                  <c:v>16</c:v>
                </c:pt>
                <c:pt idx="6">
                  <c:v>8</c:v>
                </c:pt>
                <c:pt idx="7">
                  <c:v>12</c:v>
                </c:pt>
                <c:pt idx="8">
                  <c:v>21</c:v>
                </c:pt>
                <c:pt idx="9">
                  <c:v>18</c:v>
                </c:pt>
                <c:pt idx="10">
                  <c:v>14</c:v>
                </c:pt>
                <c:pt idx="11">
                  <c:v>21</c:v>
                </c:pt>
                <c:pt idx="12">
                  <c:v>21</c:v>
                </c:pt>
                <c:pt idx="13">
                  <c:v>18</c:v>
                </c:pt>
                <c:pt idx="14">
                  <c:v>14</c:v>
                </c:pt>
                <c:pt idx="15">
                  <c:v>21</c:v>
                </c:pt>
                <c:pt idx="16">
                  <c:v>23</c:v>
                </c:pt>
                <c:pt idx="17">
                  <c:v>27</c:v>
                </c:pt>
                <c:pt idx="18">
                  <c:v>22</c:v>
                </c:pt>
                <c:pt idx="19">
                  <c:v>22</c:v>
                </c:pt>
              </c:numCache>
              <c:extLst/>
            </c:numRef>
          </c:val>
          <c:extLst>
            <c:ext xmlns:c16="http://schemas.microsoft.com/office/drawing/2014/chart" uri="{C3380CC4-5D6E-409C-BE32-E72D297353CC}">
              <c16:uniqueId val="{00000000-D8A7-4082-AD91-2748A27EEBC1}"/>
            </c:ext>
          </c:extLst>
        </c:ser>
        <c:dLbls>
          <c:showLegendKey val="0"/>
          <c:showVal val="0"/>
          <c:showCatName val="0"/>
          <c:showSerName val="0"/>
          <c:showPercent val="0"/>
          <c:showBubbleSize val="0"/>
        </c:dLbls>
        <c:gapWidth val="50"/>
        <c:overlap val="-27"/>
        <c:axId val="446494568"/>
        <c:axId val="446496136"/>
      </c:barChart>
      <c:lineChart>
        <c:grouping val="stacked"/>
        <c:varyColors val="0"/>
        <c:ser>
          <c:idx val="1"/>
          <c:order val="0"/>
          <c:tx>
            <c:strRef>
              <c:f>Hoja3!$B$1</c:f>
              <c:strCache>
                <c:ptCount val="1"/>
                <c:pt idx="0">
                  <c:v>2021</c:v>
                </c:pt>
              </c:strCache>
            </c:strRef>
          </c:tx>
          <c:spPr>
            <a:ln w="28575" cap="rnd">
              <a:solidFill>
                <a:schemeClr val="accent2"/>
              </a:solidFill>
              <a:round/>
            </a:ln>
            <a:effectLst/>
          </c:spPr>
          <c:marker>
            <c:symbol val="none"/>
          </c:marker>
          <c:cat>
            <c:strLit>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extLst>
                <c:ext xmlns:c15="http://schemas.microsoft.com/office/drawing/2012/chart" uri="{02D57815-91ED-43cb-92C2-25804820EDAC}">
                  <c15:autoCat val="1"/>
                </c:ext>
              </c:extLst>
            </c:strLit>
          </c:cat>
          <c:val>
            <c:numRef>
              <c:f>Hoja3!$B$2:$B$25</c:f>
              <c:numCache>
                <c:formatCode>General</c:formatCode>
                <c:ptCount val="20"/>
                <c:pt idx="0">
                  <c:v>14</c:v>
                </c:pt>
                <c:pt idx="1">
                  <c:v>24</c:v>
                </c:pt>
                <c:pt idx="2">
                  <c:v>16</c:v>
                </c:pt>
                <c:pt idx="3">
                  <c:v>10</c:v>
                </c:pt>
                <c:pt idx="4">
                  <c:v>14</c:v>
                </c:pt>
                <c:pt idx="5">
                  <c:v>8</c:v>
                </c:pt>
                <c:pt idx="6">
                  <c:v>10</c:v>
                </c:pt>
                <c:pt idx="7">
                  <c:v>11</c:v>
                </c:pt>
                <c:pt idx="8">
                  <c:v>10</c:v>
                </c:pt>
                <c:pt idx="9">
                  <c:v>11</c:v>
                </c:pt>
                <c:pt idx="10">
                  <c:v>9</c:v>
                </c:pt>
                <c:pt idx="11">
                  <c:v>12</c:v>
                </c:pt>
                <c:pt idx="12">
                  <c:v>6</c:v>
                </c:pt>
                <c:pt idx="13">
                  <c:v>9</c:v>
                </c:pt>
                <c:pt idx="14">
                  <c:v>10</c:v>
                </c:pt>
                <c:pt idx="15">
                  <c:v>14</c:v>
                </c:pt>
                <c:pt idx="16">
                  <c:v>3</c:v>
                </c:pt>
                <c:pt idx="17">
                  <c:v>15</c:v>
                </c:pt>
                <c:pt idx="18">
                  <c:v>9</c:v>
                </c:pt>
                <c:pt idx="19">
                  <c:v>10</c:v>
                </c:pt>
              </c:numCache>
              <c:extLst/>
            </c:numRef>
          </c:val>
          <c:smooth val="0"/>
          <c:extLst>
            <c:ext xmlns:c16="http://schemas.microsoft.com/office/drawing/2014/chart" uri="{C3380CC4-5D6E-409C-BE32-E72D297353CC}">
              <c16:uniqueId val="{00000001-D8A7-4082-AD91-2748A27EEBC1}"/>
            </c:ext>
          </c:extLst>
        </c:ser>
        <c:dLbls>
          <c:showLegendKey val="0"/>
          <c:showVal val="0"/>
          <c:showCatName val="0"/>
          <c:showSerName val="0"/>
          <c:showPercent val="0"/>
          <c:showBubbleSize val="0"/>
        </c:dLbls>
        <c:marker val="1"/>
        <c:smooth val="0"/>
        <c:axId val="446494568"/>
        <c:axId val="446496136"/>
      </c:lineChart>
      <c:catAx>
        <c:axId val="4464945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496136"/>
        <c:crosses val="autoZero"/>
        <c:auto val="1"/>
        <c:lblAlgn val="ctr"/>
        <c:lblOffset val="100"/>
        <c:noMultiLvlLbl val="0"/>
      </c:catAx>
      <c:valAx>
        <c:axId val="446496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494568"/>
        <c:crosses val="autoZero"/>
        <c:crossBetween val="between"/>
      </c:valAx>
      <c:spPr>
        <a:noFill/>
        <a:ln>
          <a:noFill/>
        </a:ln>
        <a:effectLst/>
      </c:spPr>
    </c:plotArea>
    <c:legend>
      <c:legendPos val="b"/>
      <c:layout>
        <c:manualLayout>
          <c:xMode val="edge"/>
          <c:yMode val="edge"/>
          <c:x val="0.40206526656478381"/>
          <c:y val="0.8679954822619308"/>
          <c:w val="0.26343218182759393"/>
          <c:h val="0.118017371594969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Hoja3!$C$1</c:f>
              <c:strCache>
                <c:ptCount val="1"/>
                <c:pt idx="0">
                  <c:v>2022</c:v>
                </c:pt>
              </c:strCache>
            </c:strRef>
          </c:tx>
          <c:spPr>
            <a:solidFill>
              <a:srgbClr val="C00000"/>
            </a:solidFill>
            <a:ln>
              <a:noFill/>
            </a:ln>
            <a:effectLst/>
          </c:spPr>
          <c:invertIfNegative val="0"/>
          <c:val>
            <c:numRef>
              <c:f>Hoja3!$C$2:$C$21</c:f>
              <c:numCache>
                <c:formatCode>General</c:formatCode>
                <c:ptCount val="20"/>
                <c:pt idx="0">
                  <c:v>18</c:v>
                </c:pt>
                <c:pt idx="1">
                  <c:v>12</c:v>
                </c:pt>
                <c:pt idx="2">
                  <c:v>9</c:v>
                </c:pt>
                <c:pt idx="3">
                  <c:v>6</c:v>
                </c:pt>
                <c:pt idx="4">
                  <c:v>10</c:v>
                </c:pt>
                <c:pt idx="5">
                  <c:v>16</c:v>
                </c:pt>
                <c:pt idx="6">
                  <c:v>8</c:v>
                </c:pt>
                <c:pt idx="7">
                  <c:v>12</c:v>
                </c:pt>
                <c:pt idx="8">
                  <c:v>21</c:v>
                </c:pt>
                <c:pt idx="9">
                  <c:v>18</c:v>
                </c:pt>
                <c:pt idx="10">
                  <c:v>14</c:v>
                </c:pt>
                <c:pt idx="11">
                  <c:v>21</c:v>
                </c:pt>
                <c:pt idx="12">
                  <c:v>21</c:v>
                </c:pt>
                <c:pt idx="13">
                  <c:v>18</c:v>
                </c:pt>
                <c:pt idx="14">
                  <c:v>14</c:v>
                </c:pt>
                <c:pt idx="15">
                  <c:v>21</c:v>
                </c:pt>
                <c:pt idx="16">
                  <c:v>23</c:v>
                </c:pt>
                <c:pt idx="17">
                  <c:v>27</c:v>
                </c:pt>
                <c:pt idx="18">
                  <c:v>22</c:v>
                </c:pt>
                <c:pt idx="19">
                  <c:v>22</c:v>
                </c:pt>
              </c:numCache>
            </c:numRef>
          </c:val>
          <c:extLst>
            <c:ext xmlns:c16="http://schemas.microsoft.com/office/drawing/2014/chart" uri="{C3380CC4-5D6E-409C-BE32-E72D297353CC}">
              <c16:uniqueId val="{00000000-87D2-4203-80F1-AFA178F302D5}"/>
            </c:ext>
          </c:extLst>
        </c:ser>
        <c:dLbls>
          <c:showLegendKey val="0"/>
          <c:showVal val="0"/>
          <c:showCatName val="0"/>
          <c:showSerName val="0"/>
          <c:showPercent val="0"/>
          <c:showBubbleSize val="0"/>
        </c:dLbls>
        <c:gapWidth val="50"/>
        <c:overlap val="-27"/>
        <c:axId val="446492216"/>
        <c:axId val="446493000"/>
      </c:barChart>
      <c:catAx>
        <c:axId val="446492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493000"/>
        <c:crosses val="autoZero"/>
        <c:auto val="1"/>
        <c:lblAlgn val="ctr"/>
        <c:lblOffset val="100"/>
        <c:noMultiLvlLbl val="0"/>
      </c:catAx>
      <c:valAx>
        <c:axId val="446493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492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24622804717776"/>
          <c:y val="1.223557307936805E-2"/>
          <c:w val="0.87311560167976199"/>
          <c:h val="0.58527816358281293"/>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pt idx="12">
                  <c:v>1</c:v>
                </c:pt>
                <c:pt idx="16">
                  <c:v>1</c:v>
                </c:pt>
                <c:pt idx="17">
                  <c:v>1</c:v>
                </c:pt>
              </c:numCache>
            </c:numRef>
          </c:val>
          <c:extLst>
            <c:ext xmlns:c16="http://schemas.microsoft.com/office/drawing/2014/chart" uri="{C3380CC4-5D6E-409C-BE32-E72D297353CC}">
              <c16:uniqueId val="{00000000-4F2B-4A3A-83AF-D228BA22B8B7}"/>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pt idx="4">
                  <c:v>1</c:v>
                </c:pt>
                <c:pt idx="5">
                  <c:v>1</c:v>
                </c:pt>
                <c:pt idx="6">
                  <c:v>1</c:v>
                </c:pt>
                <c:pt idx="7">
                  <c:v>1</c:v>
                </c:pt>
                <c:pt idx="13">
                  <c:v>1</c:v>
                </c:pt>
                <c:pt idx="14">
                  <c:v>1</c:v>
                </c:pt>
                <c:pt idx="16">
                  <c:v>1</c:v>
                </c:pt>
                <c:pt idx="17">
                  <c:v>1</c:v>
                </c:pt>
                <c:pt idx="18">
                  <c:v>1</c:v>
                </c:pt>
                <c:pt idx="19">
                  <c:v>1</c:v>
                </c:pt>
              </c:numCache>
            </c:numRef>
          </c:val>
          <c:extLst>
            <c:ext xmlns:c16="http://schemas.microsoft.com/office/drawing/2014/chart" uri="{C3380CC4-5D6E-409C-BE32-E72D297353CC}">
              <c16:uniqueId val="{00000001-4F2B-4A3A-83AF-D228BA22B8B7}"/>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pt idx="4">
                  <c:v>2</c:v>
                </c:pt>
                <c:pt idx="5">
                  <c:v>3</c:v>
                </c:pt>
                <c:pt idx="6">
                  <c:v>4</c:v>
                </c:pt>
                <c:pt idx="7">
                  <c:v>5</c:v>
                </c:pt>
                <c:pt idx="11">
                  <c:v>1</c:v>
                </c:pt>
                <c:pt idx="12">
                  <c:v>1</c:v>
                </c:pt>
                <c:pt idx="13">
                  <c:v>2</c:v>
                </c:pt>
                <c:pt idx="14">
                  <c:v>3</c:v>
                </c:pt>
                <c:pt idx="16">
                  <c:v>2</c:v>
                </c:pt>
                <c:pt idx="17">
                  <c:v>1</c:v>
                </c:pt>
                <c:pt idx="18">
                  <c:v>3</c:v>
                </c:pt>
                <c:pt idx="19">
                  <c:v>1</c:v>
                </c:pt>
              </c:numCache>
            </c:numRef>
          </c:val>
          <c:extLst>
            <c:ext xmlns:c16="http://schemas.microsoft.com/office/drawing/2014/chart" uri="{C3380CC4-5D6E-409C-BE32-E72D297353CC}">
              <c16:uniqueId val="{00000002-4F2B-4A3A-83AF-D228BA22B8B7}"/>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2">
                  <c:v>1</c:v>
                </c:pt>
                <c:pt idx="5">
                  <c:v>1</c:v>
                </c:pt>
                <c:pt idx="16">
                  <c:v>1</c:v>
                </c:pt>
              </c:numCache>
            </c:numRef>
          </c:val>
          <c:extLst>
            <c:ext xmlns:c16="http://schemas.microsoft.com/office/drawing/2014/chart" uri="{C3380CC4-5D6E-409C-BE32-E72D297353CC}">
              <c16:uniqueId val="{00000003-4F2B-4A3A-83AF-D228BA22B8B7}"/>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pt idx="8">
                  <c:v>1</c:v>
                </c:pt>
                <c:pt idx="9">
                  <c:v>1</c:v>
                </c:pt>
                <c:pt idx="10">
                  <c:v>1</c:v>
                </c:pt>
                <c:pt idx="15">
                  <c:v>1</c:v>
                </c:pt>
                <c:pt idx="17">
                  <c:v>1</c:v>
                </c:pt>
              </c:numCache>
            </c:numRef>
          </c:val>
          <c:extLst>
            <c:ext xmlns:c16="http://schemas.microsoft.com/office/drawing/2014/chart" uri="{C3380CC4-5D6E-409C-BE32-E72D297353CC}">
              <c16:uniqueId val="{00000004-4F2B-4A3A-83AF-D228BA22B8B7}"/>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'R'!$I$3:$I$61</c:f>
              <c:numCache>
                <c:formatCode>General</c:formatCode>
                <c:ptCount val="20"/>
                <c:pt idx="0">
                  <c:v>51</c:v>
                </c:pt>
                <c:pt idx="1">
                  <c:v>52</c:v>
                </c:pt>
                <c:pt idx="2">
                  <c:v>47</c:v>
                </c:pt>
                <c:pt idx="3">
                  <c:v>53</c:v>
                </c:pt>
                <c:pt idx="4">
                  <c:v>48</c:v>
                </c:pt>
                <c:pt idx="5">
                  <c:v>35</c:v>
                </c:pt>
                <c:pt idx="6">
                  <c:v>18</c:v>
                </c:pt>
                <c:pt idx="7">
                  <c:v>20</c:v>
                </c:pt>
                <c:pt idx="8">
                  <c:v>30</c:v>
                </c:pt>
                <c:pt idx="9">
                  <c:v>35</c:v>
                </c:pt>
                <c:pt idx="10">
                  <c:v>35</c:v>
                </c:pt>
                <c:pt idx="11">
                  <c:v>42</c:v>
                </c:pt>
                <c:pt idx="12">
                  <c:v>50</c:v>
                </c:pt>
                <c:pt idx="13">
                  <c:v>42</c:v>
                </c:pt>
                <c:pt idx="14">
                  <c:v>35</c:v>
                </c:pt>
                <c:pt idx="15">
                  <c:v>57</c:v>
                </c:pt>
                <c:pt idx="16">
                  <c:v>55</c:v>
                </c:pt>
                <c:pt idx="17">
                  <c:v>53</c:v>
                </c:pt>
                <c:pt idx="18">
                  <c:v>55</c:v>
                </c:pt>
                <c:pt idx="19">
                  <c:v>58</c:v>
                </c:pt>
              </c:numCache>
            </c:numRef>
          </c:val>
          <c:extLst>
            <c:ext xmlns:c16="http://schemas.microsoft.com/office/drawing/2014/chart" uri="{C3380CC4-5D6E-409C-BE32-E72D297353CC}">
              <c16:uniqueId val="{00000005-4F2B-4A3A-83AF-D228BA22B8B7}"/>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pt idx="4">
                  <c:v>1</c:v>
                </c:pt>
                <c:pt idx="5">
                  <c:v>1</c:v>
                </c:pt>
                <c:pt idx="6">
                  <c:v>1</c:v>
                </c:pt>
                <c:pt idx="7">
                  <c:v>1</c:v>
                </c:pt>
                <c:pt idx="8">
                  <c:v>1</c:v>
                </c:pt>
                <c:pt idx="9">
                  <c:v>1</c:v>
                </c:pt>
                <c:pt idx="10">
                  <c:v>1</c:v>
                </c:pt>
                <c:pt idx="11">
                  <c:v>1</c:v>
                </c:pt>
                <c:pt idx="13">
                  <c:v>1</c:v>
                </c:pt>
                <c:pt idx="14">
                  <c:v>1</c:v>
                </c:pt>
                <c:pt idx="15">
                  <c:v>1</c:v>
                </c:pt>
                <c:pt idx="18">
                  <c:v>1</c:v>
                </c:pt>
                <c:pt idx="19">
                  <c:v>1</c:v>
                </c:pt>
              </c:numCache>
            </c:numRef>
          </c:val>
          <c:extLst>
            <c:ext xmlns:c16="http://schemas.microsoft.com/office/drawing/2014/chart" uri="{C3380CC4-5D6E-409C-BE32-E72D297353CC}">
              <c16:uniqueId val="{00000006-4F2B-4A3A-83AF-D228BA22B8B7}"/>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8-4F2B-4A3A-83AF-D228BA22B8B7}"/>
              </c:ext>
            </c:extLst>
          </c:dPt>
          <c:dPt>
            <c:idx val="23"/>
            <c:invertIfNegative val="0"/>
            <c:bubble3D val="0"/>
            <c:extLst>
              <c:ext xmlns:c16="http://schemas.microsoft.com/office/drawing/2014/chart" uri="{C3380CC4-5D6E-409C-BE32-E72D297353CC}">
                <c16:uniqueId val="{0000000A-4F2B-4A3A-83AF-D228BA22B8B7}"/>
              </c:ext>
            </c:extLst>
          </c:dPt>
          <c:val>
            <c:numRef>
              <c:f>'R'!$H$42:$H$93</c:f>
              <c:numCache>
                <c:formatCode>General</c:formatCode>
                <c:ptCount val="52"/>
                <c:pt idx="0">
                  <c:v>1</c:v>
                </c:pt>
                <c:pt idx="1">
                  <c:v>1</c:v>
                </c:pt>
                <c:pt idx="2">
                  <c:v>1</c:v>
                </c:pt>
                <c:pt idx="3">
                  <c:v>1</c:v>
                </c:pt>
                <c:pt idx="4">
                  <c:v>1</c:v>
                </c:pt>
                <c:pt idx="6">
                  <c:v>1</c:v>
                </c:pt>
                <c:pt idx="7">
                  <c:v>2</c:v>
                </c:pt>
                <c:pt idx="11">
                  <c:v>1</c:v>
                </c:pt>
                <c:pt idx="12">
                  <c:v>1</c:v>
                </c:pt>
                <c:pt idx="13">
                  <c:v>1</c:v>
                </c:pt>
                <c:pt idx="14">
                  <c:v>1</c:v>
                </c:pt>
                <c:pt idx="16">
                  <c:v>3</c:v>
                </c:pt>
                <c:pt idx="17">
                  <c:v>1</c:v>
                </c:pt>
                <c:pt idx="18">
                  <c:v>1</c:v>
                </c:pt>
                <c:pt idx="19">
                  <c:v>1</c:v>
                </c:pt>
              </c:numCache>
            </c:numRef>
          </c:val>
          <c:extLst>
            <c:ext xmlns:c16="http://schemas.microsoft.com/office/drawing/2014/chart" uri="{C3380CC4-5D6E-409C-BE32-E72D297353CC}">
              <c16:uniqueId val="{0000000B-4F2B-4A3A-83AF-D228BA22B8B7}"/>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pt idx="4">
                  <c:v>5066</c:v>
                </c:pt>
                <c:pt idx="5">
                  <c:v>4099</c:v>
                </c:pt>
                <c:pt idx="6">
                  <c:v>3084</c:v>
                </c:pt>
                <c:pt idx="7">
                  <c:v>2001</c:v>
                </c:pt>
                <c:pt idx="8">
                  <c:v>2000</c:v>
                </c:pt>
                <c:pt idx="9">
                  <c:v>1980</c:v>
                </c:pt>
                <c:pt idx="10">
                  <c:v>1500</c:v>
                </c:pt>
                <c:pt idx="11">
                  <c:v>1470</c:v>
                </c:pt>
                <c:pt idx="12">
                  <c:v>1205</c:v>
                </c:pt>
                <c:pt idx="13">
                  <c:v>668</c:v>
                </c:pt>
                <c:pt idx="14">
                  <c:v>314</c:v>
                </c:pt>
                <c:pt idx="15">
                  <c:v>201</c:v>
                </c:pt>
                <c:pt idx="16">
                  <c:v>180</c:v>
                </c:pt>
                <c:pt idx="17">
                  <c:v>177</c:v>
                </c:pt>
                <c:pt idx="18">
                  <c:v>248</c:v>
                </c:pt>
                <c:pt idx="19">
                  <c:v>897</c:v>
                </c:pt>
              </c:numCache>
            </c:numRef>
          </c:val>
          <c:extLst>
            <c:ext xmlns:c16="http://schemas.microsoft.com/office/drawing/2014/chart" uri="{C3380CC4-5D6E-409C-BE32-E72D297353CC}">
              <c16:uniqueId val="{00000002-A72C-43EB-A4A9-466FFBA87B98}"/>
            </c:ext>
          </c:extLst>
        </c:ser>
        <c:dLbls>
          <c:showLegendKey val="0"/>
          <c:showVal val="0"/>
          <c:showCatName val="0"/>
          <c:showSerName val="0"/>
          <c:showPercent val="0"/>
          <c:showBubbleSize val="0"/>
        </c:dLbls>
        <c:gapWidth val="150"/>
        <c:overlap val="100"/>
        <c:axId val="446498488"/>
        <c:axId val="446495744"/>
      </c:barChart>
      <c:catAx>
        <c:axId val="446498488"/>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900" b="1" i="0" u="none" strike="noStrike" baseline="0">
                <a:solidFill>
                  <a:srgbClr val="000000"/>
                </a:solidFill>
                <a:latin typeface="Calibri"/>
                <a:ea typeface="Calibri"/>
                <a:cs typeface="Calibri"/>
              </a:defRPr>
            </a:pPr>
            <a:endParaRPr lang="en-US"/>
          </a:p>
        </c:txPr>
        <c:crossAx val="446495744"/>
        <c:crosses val="autoZero"/>
        <c:auto val="0"/>
        <c:lblAlgn val="ctr"/>
        <c:lblOffset val="100"/>
        <c:tickLblSkip val="2"/>
        <c:tickMarkSkip val="1"/>
        <c:noMultiLvlLbl val="0"/>
      </c:catAx>
      <c:valAx>
        <c:axId val="446495744"/>
        <c:scaling>
          <c:orientation val="minMax"/>
          <c:max val="100"/>
        </c:scaling>
        <c:delete val="0"/>
        <c:axPos val="l"/>
        <c:majorGridlines>
          <c:spPr>
            <a:ln w="3175">
              <a:solidFill>
                <a:srgbClr val="A6CAF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446498488"/>
        <c:crosses val="autoZero"/>
        <c:crossBetween val="between"/>
      </c:valAx>
    </c:plotArea>
    <c:legend>
      <c:legendPos val="b"/>
      <c:layout>
        <c:manualLayout>
          <c:xMode val="edge"/>
          <c:yMode val="edge"/>
          <c:x val="0.10490830055167161"/>
          <c:y val="0.78289079463475364"/>
          <c:w val="0.81204670669327139"/>
          <c:h val="0.17984930727421036"/>
        </c:manualLayout>
      </c:layout>
      <c:overlay val="0"/>
      <c:spPr>
        <a:noFill/>
        <a:ln w="25400">
          <a:noFill/>
        </a:ln>
      </c:spPr>
      <c:txPr>
        <a:bodyPr/>
        <a:lstStyle/>
        <a:p>
          <a:pPr>
            <a:defRPr sz="8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CENTINELA IRAG HSVF_16-06-2022.xlsx]CASOS SEMANALES!Tabla dinámica3</c:name>
    <c:fmtId val="5"/>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s>
    <c:plotArea>
      <c:layout/>
      <c:barChart>
        <c:barDir val="col"/>
        <c:grouping val="stacked"/>
        <c:varyColors val="0"/>
        <c:ser>
          <c:idx val="0"/>
          <c:order val="0"/>
          <c:tx>
            <c:strRef>
              <c:f>'CASOS SEMANALES'!$F$3:$F$4</c:f>
              <c:strCache>
                <c:ptCount val="1"/>
                <c:pt idx="0">
                  <c:v>INFLUENZA A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SEMANALES'!$F$5:$F$11</c:f>
              <c:numCache>
                <c:formatCode>General</c:formatCode>
                <c:ptCount val="6"/>
                <c:pt idx="0">
                  <c:v>1</c:v>
                </c:pt>
                <c:pt idx="2">
                  <c:v>2</c:v>
                </c:pt>
                <c:pt idx="3">
                  <c:v>1</c:v>
                </c:pt>
                <c:pt idx="4">
                  <c:v>1</c:v>
                </c:pt>
                <c:pt idx="5">
                  <c:v>1</c:v>
                </c:pt>
              </c:numCache>
            </c:numRef>
          </c:val>
          <c:extLst>
            <c:ext xmlns:c16="http://schemas.microsoft.com/office/drawing/2014/chart" uri="{C3380CC4-5D6E-409C-BE32-E72D297353CC}">
              <c16:uniqueId val="{00000000-9F52-AE43-870F-0E9968B2C6F5}"/>
            </c:ext>
          </c:extLst>
        </c:ser>
        <c:ser>
          <c:idx val="1"/>
          <c:order val="1"/>
          <c:tx>
            <c:strRef>
              <c:f>'CASOS SEMANALES'!$G$3:$G$4</c:f>
              <c:strCache>
                <c:ptCount val="1"/>
                <c:pt idx="0">
                  <c:v>PARAINFLUENZA 1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SEMANALES'!$G$5:$G$11</c:f>
              <c:numCache>
                <c:formatCode>General</c:formatCode>
                <c:ptCount val="6"/>
                <c:pt idx="0">
                  <c:v>1</c:v>
                </c:pt>
              </c:numCache>
            </c:numRef>
          </c:val>
          <c:extLst>
            <c:ext xmlns:c16="http://schemas.microsoft.com/office/drawing/2014/chart" uri="{C3380CC4-5D6E-409C-BE32-E72D297353CC}">
              <c16:uniqueId val="{00000000-11EE-40E4-8709-1631DAC4B9EA}"/>
            </c:ext>
          </c:extLst>
        </c:ser>
        <c:ser>
          <c:idx val="2"/>
          <c:order val="2"/>
          <c:tx>
            <c:strRef>
              <c:f>'CASOS SEMANALES'!$H$3:$H$4</c:f>
              <c:strCache>
                <c:ptCount val="1"/>
                <c:pt idx="0">
                  <c:v>VRS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SEMANALES'!$H$5:$H$11</c:f>
              <c:numCache>
                <c:formatCode>General</c:formatCode>
                <c:ptCount val="6"/>
                <c:pt idx="0">
                  <c:v>7</c:v>
                </c:pt>
                <c:pt idx="1">
                  <c:v>4</c:v>
                </c:pt>
                <c:pt idx="2">
                  <c:v>1</c:v>
                </c:pt>
              </c:numCache>
            </c:numRef>
          </c:val>
          <c:extLst>
            <c:ext xmlns:c16="http://schemas.microsoft.com/office/drawing/2014/chart" uri="{C3380CC4-5D6E-409C-BE32-E72D297353CC}">
              <c16:uniqueId val="{00000001-11EE-40E4-8709-1631DAC4B9EA}"/>
            </c:ext>
          </c:extLst>
        </c:ser>
        <c:ser>
          <c:idx val="3"/>
          <c:order val="3"/>
          <c:tx>
            <c:strRef>
              <c:f>'CASOS SEMANALES'!$I$3:$I$4</c:f>
              <c:strCache>
                <c:ptCount val="1"/>
                <c:pt idx="0">
                  <c:v>METAPNEUMOVIRUS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SEMANALES'!$I$5:$I$11</c:f>
              <c:numCache>
                <c:formatCode>General</c:formatCode>
                <c:ptCount val="6"/>
                <c:pt idx="0">
                  <c:v>3</c:v>
                </c:pt>
                <c:pt idx="1">
                  <c:v>2</c:v>
                </c:pt>
                <c:pt idx="2">
                  <c:v>2</c:v>
                </c:pt>
                <c:pt idx="3">
                  <c:v>1</c:v>
                </c:pt>
              </c:numCache>
            </c:numRef>
          </c:val>
          <c:extLst>
            <c:ext xmlns:c16="http://schemas.microsoft.com/office/drawing/2014/chart" uri="{C3380CC4-5D6E-409C-BE32-E72D297353CC}">
              <c16:uniqueId val="{00000002-11EE-40E4-8709-1631DAC4B9EA}"/>
            </c:ext>
          </c:extLst>
        </c:ser>
        <c:ser>
          <c:idx val="4"/>
          <c:order val="4"/>
          <c:tx>
            <c:strRef>
              <c:f>'CASOS SEMANALES'!$J$3:$J$4</c:f>
              <c:strCache>
                <c:ptCount val="1"/>
                <c:pt idx="0">
                  <c:v>STREPTOCOCCUS PNEUMONIAE</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SEMANALES'!$J$5:$J$11</c:f>
              <c:numCache>
                <c:formatCode>General</c:formatCode>
                <c:ptCount val="6"/>
                <c:pt idx="4">
                  <c:v>1</c:v>
                </c:pt>
              </c:numCache>
            </c:numRef>
          </c:val>
          <c:extLst>
            <c:ext xmlns:c16="http://schemas.microsoft.com/office/drawing/2014/chart" uri="{C3380CC4-5D6E-409C-BE32-E72D297353CC}">
              <c16:uniqueId val="{00000003-11EE-40E4-8709-1631DAC4B9EA}"/>
            </c:ext>
          </c:extLst>
        </c:ser>
        <c:ser>
          <c:idx val="5"/>
          <c:order val="5"/>
          <c:tx>
            <c:strRef>
              <c:f>'CASOS SEMANALES'!$K$3:$K$4</c:f>
              <c:strCache>
                <c:ptCount val="1"/>
                <c:pt idx="0">
                  <c:v>ADENOVIRUS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SEMANALES'!$K$5:$K$11</c:f>
              <c:numCache>
                <c:formatCode>General</c:formatCode>
                <c:ptCount val="6"/>
                <c:pt idx="1">
                  <c:v>1</c:v>
                </c:pt>
                <c:pt idx="2">
                  <c:v>2</c:v>
                </c:pt>
              </c:numCache>
            </c:numRef>
          </c:val>
          <c:extLst>
            <c:ext xmlns:c16="http://schemas.microsoft.com/office/drawing/2014/chart" uri="{C3380CC4-5D6E-409C-BE32-E72D297353CC}">
              <c16:uniqueId val="{00000004-11EE-40E4-8709-1631DAC4B9EA}"/>
            </c:ext>
          </c:extLst>
        </c:ser>
        <c:ser>
          <c:idx val="6"/>
          <c:order val="6"/>
          <c:tx>
            <c:strRef>
              <c:f>'CASOS SEMANALES'!$L$3:$L$4</c:f>
              <c:strCache>
                <c:ptCount val="1"/>
                <c:pt idx="0">
                  <c:v>STAPHYLOCOCCUS AUREUS</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SEMANALES'!$L$5:$L$11</c:f>
              <c:numCache>
                <c:formatCode>General</c:formatCode>
                <c:ptCount val="6"/>
                <c:pt idx="4">
                  <c:v>1</c:v>
                </c:pt>
              </c:numCache>
            </c:numRef>
          </c:val>
          <c:extLst>
            <c:ext xmlns:c16="http://schemas.microsoft.com/office/drawing/2014/chart" uri="{C3380CC4-5D6E-409C-BE32-E72D297353CC}">
              <c16:uniqueId val="{00000005-11EE-40E4-8709-1631DAC4B9EA}"/>
            </c:ext>
          </c:extLst>
        </c:ser>
        <c:dLbls>
          <c:showLegendKey val="0"/>
          <c:showVal val="0"/>
          <c:showCatName val="0"/>
          <c:showSerName val="0"/>
          <c:showPercent val="0"/>
          <c:showBubbleSize val="0"/>
        </c:dLbls>
        <c:gapWidth val="95"/>
        <c:overlap val="100"/>
        <c:axId val="446500056"/>
        <c:axId val="446505936"/>
      </c:barChart>
      <c:catAx>
        <c:axId val="446500056"/>
        <c:scaling>
          <c:orientation val="minMax"/>
        </c:scaling>
        <c:delete val="0"/>
        <c:axPos val="b"/>
        <c:numFmt formatCode="General" sourceLinked="0"/>
        <c:majorTickMark val="none"/>
        <c:minorTickMark val="none"/>
        <c:tickLblPos val="nextTo"/>
        <c:crossAx val="446505936"/>
        <c:crosses val="autoZero"/>
        <c:auto val="1"/>
        <c:lblAlgn val="ctr"/>
        <c:lblOffset val="100"/>
        <c:noMultiLvlLbl val="0"/>
      </c:catAx>
      <c:valAx>
        <c:axId val="446505936"/>
        <c:scaling>
          <c:orientation val="minMax"/>
        </c:scaling>
        <c:delete val="0"/>
        <c:axPos val="l"/>
        <c:majorGridlines/>
        <c:numFmt formatCode="General" sourceLinked="1"/>
        <c:majorTickMark val="none"/>
        <c:minorTickMark val="none"/>
        <c:tickLblPos val="nextTo"/>
        <c:crossAx val="446500056"/>
        <c:crosses val="autoZero"/>
        <c:crossBetween val="between"/>
      </c:valAx>
      <c:dTable>
        <c:showHorzBorder val="1"/>
        <c:showVertBorder val="1"/>
        <c:showOutline val="1"/>
        <c:showKeys val="1"/>
      </c:dTable>
    </c:plotArea>
    <c:plotVisOnly val="1"/>
    <c:dispBlanksAs val="gap"/>
    <c:showDLblsOverMax val="0"/>
  </c:chart>
  <c:txPr>
    <a:bodyPr/>
    <a:lstStyle/>
    <a:p>
      <a:pPr>
        <a:defRPr sz="7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7909735400929"/>
          <c:y val="7.0405109082561451E-2"/>
          <c:w val="0.84139477776733651"/>
          <c:h val="0.47105503341092847"/>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val>
            <c:numRef>
              <c:f>Hoja1!$G$5:$G$23</c:f>
              <c:numCache>
                <c:formatCode>General</c:formatCode>
                <c:ptCount val="19"/>
                <c:pt idx="0">
                  <c:v>1</c:v>
                </c:pt>
                <c:pt idx="1">
                  <c:v>1</c:v>
                </c:pt>
                <c:pt idx="2">
                  <c:v>1</c:v>
                </c:pt>
                <c:pt idx="3">
                  <c:v>0</c:v>
                </c:pt>
                <c:pt idx="4">
                  <c:v>3</c:v>
                </c:pt>
                <c:pt idx="5">
                  <c:v>3</c:v>
                </c:pt>
                <c:pt idx="6">
                  <c:v>1</c:v>
                </c:pt>
                <c:pt idx="7">
                  <c:v>1</c:v>
                </c:pt>
                <c:pt idx="8">
                  <c:v>1</c:v>
                </c:pt>
                <c:pt idx="9">
                  <c:v>3</c:v>
                </c:pt>
                <c:pt idx="10">
                  <c:v>1</c:v>
                </c:pt>
                <c:pt idx="11">
                  <c:v>2</c:v>
                </c:pt>
                <c:pt idx="12">
                  <c:v>8</c:v>
                </c:pt>
                <c:pt idx="13">
                  <c:v>13</c:v>
                </c:pt>
                <c:pt idx="14">
                  <c:v>19</c:v>
                </c:pt>
                <c:pt idx="15">
                  <c:v>70</c:v>
                </c:pt>
                <c:pt idx="16">
                  <c:v>292</c:v>
                </c:pt>
                <c:pt idx="17">
                  <c:v>316</c:v>
                </c:pt>
                <c:pt idx="18">
                  <c:v>332</c:v>
                </c:pt>
              </c:numCache>
            </c:numRef>
          </c:val>
          <c:extLst>
            <c:ext xmlns:c16="http://schemas.microsoft.com/office/drawing/2014/chart" uri="{C3380CC4-5D6E-409C-BE32-E72D297353CC}">
              <c16:uniqueId val="{00000000-1D7F-41A5-AB5B-82342B0BFDAE}"/>
            </c:ext>
          </c:extLst>
        </c:ser>
        <c:dLbls>
          <c:showLegendKey val="0"/>
          <c:showVal val="0"/>
          <c:showCatName val="0"/>
          <c:showSerName val="0"/>
          <c:showPercent val="0"/>
          <c:showBubbleSize val="0"/>
        </c:dLbls>
        <c:gapWidth val="219"/>
        <c:axId val="446506720"/>
        <c:axId val="446509856"/>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Hoja1!$E$5:$E$23</c:f>
              <c:numCache>
                <c:formatCode>General</c:formatCode>
                <c:ptCount val="19"/>
                <c:pt idx="0">
                  <c:v>1</c:v>
                </c:pt>
                <c:pt idx="1">
                  <c:v>2</c:v>
                </c:pt>
                <c:pt idx="2">
                  <c:v>3</c:v>
                </c:pt>
                <c:pt idx="3">
                  <c:v>4</c:v>
                </c:pt>
                <c:pt idx="4">
                  <c:v>5</c:v>
                </c:pt>
                <c:pt idx="5">
                  <c:v>6</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cat>
          <c:val>
            <c:numRef>
              <c:f>Hoja1!$F$5:$F$23</c:f>
              <c:numCache>
                <c:formatCode>General</c:formatCode>
                <c:ptCount val="19"/>
                <c:pt idx="0">
                  <c:v>5</c:v>
                </c:pt>
                <c:pt idx="1">
                  <c:v>4</c:v>
                </c:pt>
                <c:pt idx="2">
                  <c:v>2</c:v>
                </c:pt>
                <c:pt idx="3">
                  <c:v>1</c:v>
                </c:pt>
                <c:pt idx="4">
                  <c:v>2</c:v>
                </c:pt>
                <c:pt idx="5">
                  <c:v>2</c:v>
                </c:pt>
                <c:pt idx="6">
                  <c:v>2</c:v>
                </c:pt>
                <c:pt idx="7">
                  <c:v>0</c:v>
                </c:pt>
                <c:pt idx="8">
                  <c:v>0</c:v>
                </c:pt>
                <c:pt idx="9">
                  <c:v>2</c:v>
                </c:pt>
                <c:pt idx="10">
                  <c:v>1</c:v>
                </c:pt>
                <c:pt idx="11">
                  <c:v>0</c:v>
                </c:pt>
                <c:pt idx="12">
                  <c:v>1</c:v>
                </c:pt>
                <c:pt idx="13">
                  <c:v>0</c:v>
                </c:pt>
                <c:pt idx="14">
                  <c:v>0</c:v>
                </c:pt>
                <c:pt idx="15">
                  <c:v>1</c:v>
                </c:pt>
                <c:pt idx="16">
                  <c:v>0</c:v>
                </c:pt>
                <c:pt idx="17">
                  <c:v>0</c:v>
                </c:pt>
                <c:pt idx="18">
                  <c:v>1</c:v>
                </c:pt>
              </c:numCache>
            </c:numRef>
          </c:val>
          <c:smooth val="0"/>
          <c:extLst>
            <c:ext xmlns:c16="http://schemas.microsoft.com/office/drawing/2014/chart" uri="{C3380CC4-5D6E-409C-BE32-E72D297353CC}">
              <c16:uniqueId val="{00000001-1D7F-41A5-AB5B-82342B0BFDAE}"/>
            </c:ext>
          </c:extLst>
        </c:ser>
        <c:dLbls>
          <c:showLegendKey val="0"/>
          <c:showVal val="0"/>
          <c:showCatName val="0"/>
          <c:showSerName val="0"/>
          <c:showPercent val="0"/>
          <c:showBubbleSize val="0"/>
        </c:dLbls>
        <c:marker val="1"/>
        <c:smooth val="0"/>
        <c:axId val="446506720"/>
        <c:axId val="446509856"/>
      </c:lineChart>
      <c:catAx>
        <c:axId val="446506720"/>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43371328448589797"/>
              <c:y val="0.7948111888182374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46509856"/>
        <c:crosses val="autoZero"/>
        <c:auto val="1"/>
        <c:lblAlgn val="ctr"/>
        <c:lblOffset val="100"/>
        <c:noMultiLvlLbl val="0"/>
      </c:catAx>
      <c:valAx>
        <c:axId val="44650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Número de casos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46506720"/>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41052017727535278"/>
          <c:y val="0.8677195346711144"/>
          <c:w val="0.25208048496772373"/>
          <c:h val="0.100278143018630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3880576"/>
        <c:axId val="87127168"/>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37</c:v>
                </c:pt>
                <c:pt idx="5">
                  <c:v>43</c:v>
                </c:pt>
                <c:pt idx="6">
                  <c:v>65</c:v>
                </c:pt>
                <c:pt idx="7">
                  <c:v>50</c:v>
                </c:pt>
                <c:pt idx="8">
                  <c:v>56</c:v>
                </c:pt>
                <c:pt idx="9">
                  <c:v>69</c:v>
                </c:pt>
                <c:pt idx="10">
                  <c:v>51</c:v>
                </c:pt>
                <c:pt idx="11">
                  <c:v>67</c:v>
                </c:pt>
                <c:pt idx="12">
                  <c:v>51</c:v>
                </c:pt>
                <c:pt idx="13">
                  <c:v>51</c:v>
                </c:pt>
                <c:pt idx="14">
                  <c:v>49</c:v>
                </c:pt>
                <c:pt idx="15">
                  <c:v>55</c:v>
                </c:pt>
                <c:pt idx="16">
                  <c:v>39</c:v>
                </c:pt>
                <c:pt idx="17">
                  <c:v>53</c:v>
                </c:pt>
                <c:pt idx="18">
                  <c:v>51</c:v>
                </c:pt>
                <c:pt idx="19">
                  <c:v>45</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3880576"/>
        <c:axId val="87127168"/>
      </c:scatterChart>
      <c:catAx>
        <c:axId val="83880576"/>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87127168"/>
        <c:crosses val="autoZero"/>
        <c:auto val="1"/>
        <c:lblAlgn val="ctr"/>
        <c:lblOffset val="100"/>
        <c:noMultiLvlLbl val="0"/>
      </c:catAx>
      <c:valAx>
        <c:axId val="87127168"/>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8388057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37</c:v>
                </c:pt>
                <c:pt idx="5">
                  <c:v>43</c:v>
                </c:pt>
                <c:pt idx="6">
                  <c:v>65</c:v>
                </c:pt>
                <c:pt idx="7">
                  <c:v>50</c:v>
                </c:pt>
                <c:pt idx="8">
                  <c:v>56</c:v>
                </c:pt>
                <c:pt idx="9">
                  <c:v>69</c:v>
                </c:pt>
                <c:pt idx="10">
                  <c:v>51</c:v>
                </c:pt>
                <c:pt idx="11">
                  <c:v>67</c:v>
                </c:pt>
                <c:pt idx="12">
                  <c:v>51</c:v>
                </c:pt>
                <c:pt idx="13">
                  <c:v>51</c:v>
                </c:pt>
                <c:pt idx="14">
                  <c:v>49</c:v>
                </c:pt>
                <c:pt idx="15">
                  <c:v>55</c:v>
                </c:pt>
                <c:pt idx="16">
                  <c:v>39</c:v>
                </c:pt>
                <c:pt idx="17">
                  <c:v>53</c:v>
                </c:pt>
                <c:pt idx="18">
                  <c:v>51</c:v>
                </c:pt>
                <c:pt idx="19">
                  <c:v>45</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87180800"/>
        <c:axId val="87182720"/>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952A-471D-8C89-EE3FFDFA7C97}"/>
            </c:ext>
          </c:extLst>
        </c:ser>
        <c:dLbls>
          <c:showLegendKey val="0"/>
          <c:showVal val="0"/>
          <c:showCatName val="0"/>
          <c:showSerName val="0"/>
          <c:showPercent val="0"/>
          <c:showBubbleSize val="0"/>
        </c:dLbls>
        <c:marker val="1"/>
        <c:smooth val="0"/>
        <c:axId val="87180800"/>
        <c:axId val="87182720"/>
      </c:lineChart>
      <c:catAx>
        <c:axId val="87180800"/>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87182720"/>
        <c:crosses val="autoZero"/>
        <c:auto val="1"/>
        <c:lblAlgn val="ctr"/>
        <c:lblOffset val="100"/>
        <c:noMultiLvlLbl val="0"/>
      </c:catAx>
      <c:valAx>
        <c:axId val="87182720"/>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87180800"/>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0.63091482649842268</c:v>
                </c:pt>
                <c:pt idx="1">
                  <c:v>11.77707676130389</c:v>
                </c:pt>
                <c:pt idx="2">
                  <c:v>26.813880126182966</c:v>
                </c:pt>
                <c:pt idx="3">
                  <c:v>20.189274447949526</c:v>
                </c:pt>
                <c:pt idx="4">
                  <c:v>13.249211356466878</c:v>
                </c:pt>
                <c:pt idx="5">
                  <c:v>7.1503680336487907</c:v>
                </c:pt>
                <c:pt idx="6">
                  <c:v>5.2576235541535228</c:v>
                </c:pt>
                <c:pt idx="7">
                  <c:v>5.1524710830704521</c:v>
                </c:pt>
                <c:pt idx="8">
                  <c:v>3.1545741324921135</c:v>
                </c:pt>
                <c:pt idx="9">
                  <c:v>1.9978969505783386</c:v>
                </c:pt>
                <c:pt idx="10">
                  <c:v>2.2082018927444795</c:v>
                </c:pt>
                <c:pt idx="11">
                  <c:v>0.84121976866456361</c:v>
                </c:pt>
                <c:pt idx="12">
                  <c:v>1.1566771819137749</c:v>
                </c:pt>
                <c:pt idx="13">
                  <c:v>0.4206098843322818</c:v>
                </c:pt>
              </c:numCache>
            </c:numRef>
          </c:val>
          <c:extLst>
            <c:ext xmlns:c16="http://schemas.microsoft.com/office/drawing/2014/chart" uri="{C3380CC4-5D6E-409C-BE32-E72D297353CC}">
              <c16:uniqueId val="{00000000-782D-41F6-BF45-AEAC0BC6B798}"/>
            </c:ext>
          </c:extLst>
        </c:ser>
        <c:dLbls>
          <c:showLegendKey val="0"/>
          <c:showVal val="0"/>
          <c:showCatName val="0"/>
          <c:showSerName val="0"/>
          <c:showPercent val="0"/>
          <c:showBubbleSize val="0"/>
        </c:dLbls>
        <c:gapWidth val="9"/>
        <c:axId val="95890816"/>
        <c:axId val="95897088"/>
      </c:barChart>
      <c:catAx>
        <c:axId val="95890816"/>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95897088"/>
        <c:crosses val="autoZero"/>
        <c:auto val="1"/>
        <c:lblAlgn val="ctr"/>
        <c:lblOffset val="100"/>
        <c:noMultiLvlLbl val="0"/>
      </c:catAx>
      <c:valAx>
        <c:axId val="95897088"/>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9589081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FactoresASOCIADOS!$E$2</c:f>
              <c:strCache>
                <c:ptCount val="1"/>
                <c:pt idx="0">
                  <c:v>%</c:v>
                </c:pt>
              </c:strCache>
            </c:strRef>
          </c:tx>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FactoresASOCIADOS!$A$3:$A$12</c:f>
              <c:strCache>
                <c:ptCount val="10"/>
                <c:pt idx="0">
                  <c:v>Suicidio familiar amigo</c:v>
                </c:pt>
                <c:pt idx="1">
                  <c:v>Problema legal</c:v>
                </c:pt>
                <c:pt idx="2">
                  <c:v>Muerte de familiar</c:v>
                </c:pt>
                <c:pt idx="3">
                  <c:v>Problema escolar/ educación</c:v>
                </c:pt>
                <c:pt idx="4">
                  <c:v>Problema laboral</c:v>
                </c:pt>
                <c:pt idx="5">
                  <c:v>Maltrato físico, psicológico o sexual</c:v>
                </c:pt>
                <c:pt idx="6">
                  <c:v>Enfermedad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0.6381039197812215</c:v>
                </c:pt>
                <c:pt idx="1">
                  <c:v>1.1850501367365542</c:v>
                </c:pt>
                <c:pt idx="2">
                  <c:v>4.557885141294439</c:v>
                </c:pt>
                <c:pt idx="3">
                  <c:v>4.922515952597994</c:v>
                </c:pt>
                <c:pt idx="4">
                  <c:v>5.378304466727438</c:v>
                </c:pt>
                <c:pt idx="5">
                  <c:v>5.560619872379216</c:v>
                </c:pt>
                <c:pt idx="6">
                  <c:v>8.5688240656335459</c:v>
                </c:pt>
                <c:pt idx="7">
                  <c:v>9.206927985414767</c:v>
                </c:pt>
                <c:pt idx="8">
                  <c:v>25.979945305378305</c:v>
                </c:pt>
                <c:pt idx="9">
                  <c:v>34.001823154056517</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95919104"/>
        <c:axId val="95946624"/>
      </c:barChart>
      <c:catAx>
        <c:axId val="95919104"/>
        <c:scaling>
          <c:orientation val="minMax"/>
        </c:scaling>
        <c:delete val="0"/>
        <c:axPos val="l"/>
        <c:numFmt formatCode="General" sourceLinked="0"/>
        <c:majorTickMark val="none"/>
        <c:minorTickMark val="none"/>
        <c:tickLblPos val="nextTo"/>
        <c:txPr>
          <a:bodyPr/>
          <a:lstStyle/>
          <a:p>
            <a:pPr>
              <a:defRPr sz="700"/>
            </a:pPr>
            <a:endParaRPr lang="en-US"/>
          </a:p>
        </c:txPr>
        <c:crossAx val="95946624"/>
        <c:crosses val="autoZero"/>
        <c:auto val="1"/>
        <c:lblAlgn val="ctr"/>
        <c:lblOffset val="100"/>
        <c:noMultiLvlLbl val="0"/>
      </c:catAx>
      <c:valAx>
        <c:axId val="95946624"/>
        <c:scaling>
          <c:orientation val="minMax"/>
        </c:scaling>
        <c:delete val="0"/>
        <c:axPos val="b"/>
        <c:title>
          <c:tx>
            <c:rich>
              <a:bodyPr/>
              <a:lstStyle/>
              <a:p>
                <a:pPr>
                  <a:defRPr sz="800"/>
                </a:pPr>
                <a:r>
                  <a:rPr lang="es-CO" sz="800"/>
                  <a:t>Porcentaje</a:t>
                </a:r>
              </a:p>
            </c:rich>
          </c:tx>
          <c:overlay val="0"/>
        </c:title>
        <c:numFmt formatCode="0.0" sourceLinked="1"/>
        <c:majorTickMark val="none"/>
        <c:minorTickMark val="none"/>
        <c:tickLblPos val="nextTo"/>
        <c:txPr>
          <a:bodyPr/>
          <a:lstStyle/>
          <a:p>
            <a:pPr>
              <a:defRPr sz="800"/>
            </a:pPr>
            <a:endParaRPr lang="en-US"/>
          </a:p>
        </c:txPr>
        <c:crossAx val="959191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2</c:v>
                </c:pt>
                <c:pt idx="2">
                  <c:v>2</c:v>
                </c:pt>
                <c:pt idx="3">
                  <c:v>4</c:v>
                </c:pt>
                <c:pt idx="4">
                  <c:v>7</c:v>
                </c:pt>
                <c:pt idx="5">
                  <c:v>1</c:v>
                </c:pt>
                <c:pt idx="6">
                  <c:v>2</c:v>
                </c:pt>
                <c:pt idx="7">
                  <c:v>3</c:v>
                </c:pt>
                <c:pt idx="8">
                  <c:v>6</c:v>
                </c:pt>
                <c:pt idx="9">
                  <c:v>5</c:v>
                </c:pt>
                <c:pt idx="10">
                  <c:v>2</c:v>
                </c:pt>
                <c:pt idx="11">
                  <c:v>4</c:v>
                </c:pt>
                <c:pt idx="12">
                  <c:v>4</c:v>
                </c:pt>
                <c:pt idx="13">
                  <c:v>5</c:v>
                </c:pt>
                <c:pt idx="14">
                  <c:v>2</c:v>
                </c:pt>
                <c:pt idx="15">
                  <c:v>2</c:v>
                </c:pt>
                <c:pt idx="16">
                  <c:v>2</c:v>
                </c:pt>
                <c:pt idx="17">
                  <c:v>2</c:v>
                </c:pt>
                <c:pt idx="18">
                  <c:v>3</c:v>
                </c:pt>
                <c:pt idx="19">
                  <c:v>4</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46989696"/>
        <c:axId val="46991616"/>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46989696"/>
        <c:axId val="46991616"/>
      </c:lineChart>
      <c:catAx>
        <c:axId val="46989696"/>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crossAx val="46991616"/>
        <c:crosses val="autoZero"/>
        <c:auto val="1"/>
        <c:lblAlgn val="ctr"/>
        <c:lblOffset val="100"/>
        <c:noMultiLvlLbl val="0"/>
      </c:catAx>
      <c:valAx>
        <c:axId val="4699161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overlay val="0"/>
        </c:title>
        <c:numFmt formatCode="General" sourceLinked="1"/>
        <c:majorTickMark val="out"/>
        <c:minorTickMark val="none"/>
        <c:tickLblPos val="nextTo"/>
        <c:crossAx val="46989696"/>
        <c:crosses val="autoZero"/>
        <c:crossBetween val="between"/>
      </c:valAx>
    </c:plotArea>
    <c:legend>
      <c:legendPos val="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FactoresRiesgo!$E$3</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2.2222222222222223</c:v>
                </c:pt>
                <c:pt idx="1">
                  <c:v>4.2042042042042045</c:v>
                </c:pt>
                <c:pt idx="2">
                  <c:v>4.6846846846846848</c:v>
                </c:pt>
                <c:pt idx="3">
                  <c:v>10.27027027027027</c:v>
                </c:pt>
                <c:pt idx="4">
                  <c:v>14.594594594594595</c:v>
                </c:pt>
                <c:pt idx="5">
                  <c:v>27.687687687687689</c:v>
                </c:pt>
                <c:pt idx="6">
                  <c:v>36.336336336336338</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95962624"/>
        <c:axId val="95978240"/>
      </c:barChart>
      <c:catAx>
        <c:axId val="95962624"/>
        <c:scaling>
          <c:orientation val="minMax"/>
        </c:scaling>
        <c:delete val="0"/>
        <c:axPos val="l"/>
        <c:title>
          <c:tx>
            <c:rich>
              <a:bodyPr/>
              <a:lstStyle/>
              <a:p>
                <a:pPr>
                  <a:defRPr sz="800"/>
                </a:pPr>
                <a:r>
                  <a:rPr lang="en-US" sz="800"/>
                  <a:t>Factores de riesgo</a:t>
                </a:r>
              </a:p>
            </c:rich>
          </c:tx>
          <c:overlay val="0"/>
        </c:title>
        <c:numFmt formatCode="General" sourceLinked="0"/>
        <c:majorTickMark val="out"/>
        <c:minorTickMark val="none"/>
        <c:tickLblPos val="nextTo"/>
        <c:txPr>
          <a:bodyPr/>
          <a:lstStyle/>
          <a:p>
            <a:pPr>
              <a:defRPr sz="800"/>
            </a:pPr>
            <a:endParaRPr lang="en-US"/>
          </a:p>
        </c:txPr>
        <c:crossAx val="95978240"/>
        <c:crosses val="autoZero"/>
        <c:auto val="1"/>
        <c:lblAlgn val="ctr"/>
        <c:lblOffset val="100"/>
        <c:noMultiLvlLbl val="0"/>
      </c:catAx>
      <c:valAx>
        <c:axId val="95978240"/>
        <c:scaling>
          <c:orientation val="minMax"/>
        </c:scaling>
        <c:delete val="0"/>
        <c:axPos val="b"/>
        <c:title>
          <c:tx>
            <c:rich>
              <a:bodyPr/>
              <a:lstStyle/>
              <a:p>
                <a:pPr>
                  <a:defRPr sz="800"/>
                </a:pPr>
                <a:r>
                  <a:rPr lang="en-US" sz="800"/>
                  <a:t>Porcentaje</a:t>
                </a:r>
              </a:p>
            </c:rich>
          </c:tx>
          <c:overlay val="0"/>
        </c:title>
        <c:numFmt formatCode="0.0" sourceLinked="1"/>
        <c:majorTickMark val="out"/>
        <c:minorTickMark val="none"/>
        <c:tickLblPos val="nextTo"/>
        <c:txPr>
          <a:bodyPr/>
          <a:lstStyle/>
          <a:p>
            <a:pPr>
              <a:defRPr sz="800"/>
            </a:pPr>
            <a:endParaRPr lang="en-US"/>
          </a:p>
        </c:txPr>
        <c:crossAx val="95962624"/>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28.5</c:v>
                </c:pt>
                <c:pt idx="2">
                  <c:v>33</c:v>
                </c:pt>
                <c:pt idx="3">
                  <c:v>31</c:v>
                </c:pt>
                <c:pt idx="4">
                  <c:v>35</c:v>
                </c:pt>
                <c:pt idx="5">
                  <c:v>40</c:v>
                </c:pt>
                <c:pt idx="6">
                  <c:v>38.5</c:v>
                </c:pt>
                <c:pt idx="7">
                  <c:v>34.5</c:v>
                </c:pt>
                <c:pt idx="8">
                  <c:v>31.5</c:v>
                </c:pt>
                <c:pt idx="9">
                  <c:v>35.5</c:v>
                </c:pt>
                <c:pt idx="10">
                  <c:v>32</c:v>
                </c:pt>
                <c:pt idx="11">
                  <c:v>37</c:v>
                </c:pt>
                <c:pt idx="12">
                  <c:v>23</c:v>
                </c:pt>
                <c:pt idx="13">
                  <c:v>36</c:v>
                </c:pt>
                <c:pt idx="14">
                  <c:v>37.5</c:v>
                </c:pt>
                <c:pt idx="15">
                  <c:v>31</c:v>
                </c:pt>
                <c:pt idx="16">
                  <c:v>33.5</c:v>
                </c:pt>
                <c:pt idx="17">
                  <c:v>29</c:v>
                </c:pt>
                <c:pt idx="18">
                  <c:v>29</c:v>
                </c:pt>
                <c:pt idx="19">
                  <c:v>27.5</c:v>
                </c:pt>
                <c:pt idx="20">
                  <c:v>36.5</c:v>
                </c:pt>
                <c:pt idx="21">
                  <c:v>30</c:v>
                </c:pt>
                <c:pt idx="22">
                  <c:v>32</c:v>
                </c:pt>
                <c:pt idx="23">
                  <c:v>27.5</c:v>
                </c:pt>
                <c:pt idx="24">
                  <c:v>32</c:v>
                </c:pt>
                <c:pt idx="25">
                  <c:v>36</c:v>
                </c:pt>
                <c:pt idx="26">
                  <c:v>30</c:v>
                </c:pt>
                <c:pt idx="27">
                  <c:v>38.5</c:v>
                </c:pt>
                <c:pt idx="28">
                  <c:v>31.5</c:v>
                </c:pt>
                <c:pt idx="29">
                  <c:v>44.5</c:v>
                </c:pt>
                <c:pt idx="30">
                  <c:v>36.5</c:v>
                </c:pt>
                <c:pt idx="31">
                  <c:v>35</c:v>
                </c:pt>
                <c:pt idx="32">
                  <c:v>38</c:v>
                </c:pt>
                <c:pt idx="33">
                  <c:v>33</c:v>
                </c:pt>
                <c:pt idx="34">
                  <c:v>37</c:v>
                </c:pt>
                <c:pt idx="35">
                  <c:v>37.5</c:v>
                </c:pt>
                <c:pt idx="36">
                  <c:v>34.5</c:v>
                </c:pt>
                <c:pt idx="37">
                  <c:v>38</c:v>
                </c:pt>
                <c:pt idx="38">
                  <c:v>44.5</c:v>
                </c:pt>
                <c:pt idx="39">
                  <c:v>41</c:v>
                </c:pt>
                <c:pt idx="40">
                  <c:v>36.5</c:v>
                </c:pt>
                <c:pt idx="41">
                  <c:v>31.5</c:v>
                </c:pt>
                <c:pt idx="42">
                  <c:v>38</c:v>
                </c:pt>
                <c:pt idx="43">
                  <c:v>29.5</c:v>
                </c:pt>
                <c:pt idx="44">
                  <c:v>31</c:v>
                </c:pt>
                <c:pt idx="45">
                  <c:v>30</c:v>
                </c:pt>
                <c:pt idx="46">
                  <c:v>35.5</c:v>
                </c:pt>
                <c:pt idx="47">
                  <c:v>27.5</c:v>
                </c:pt>
                <c:pt idx="48">
                  <c:v>33</c:v>
                </c:pt>
                <c:pt idx="49">
                  <c:v>37.5</c:v>
                </c:pt>
                <c:pt idx="50">
                  <c:v>39.5</c:v>
                </c:pt>
                <c:pt idx="51">
                  <c:v>24.5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24</c:v>
                </c:pt>
                <c:pt idx="2">
                  <c:v>28</c:v>
                </c:pt>
                <c:pt idx="3">
                  <c:v>29</c:v>
                </c:pt>
                <c:pt idx="4">
                  <c:v>30</c:v>
                </c:pt>
                <c:pt idx="5">
                  <c:v>38</c:v>
                </c:pt>
                <c:pt idx="6">
                  <c:v>34</c:v>
                </c:pt>
                <c:pt idx="7">
                  <c:v>32</c:v>
                </c:pt>
                <c:pt idx="8">
                  <c:v>30</c:v>
                </c:pt>
                <c:pt idx="9">
                  <c:v>31</c:v>
                </c:pt>
                <c:pt idx="10">
                  <c:v>31</c:v>
                </c:pt>
                <c:pt idx="11">
                  <c:v>22</c:v>
                </c:pt>
                <c:pt idx="12">
                  <c:v>20</c:v>
                </c:pt>
                <c:pt idx="13">
                  <c:v>29</c:v>
                </c:pt>
                <c:pt idx="14">
                  <c:v>24</c:v>
                </c:pt>
                <c:pt idx="15">
                  <c:v>19</c:v>
                </c:pt>
                <c:pt idx="16">
                  <c:v>27</c:v>
                </c:pt>
                <c:pt idx="17">
                  <c:v>24</c:v>
                </c:pt>
                <c:pt idx="18">
                  <c:v>23</c:v>
                </c:pt>
                <c:pt idx="19">
                  <c:v>22</c:v>
                </c:pt>
                <c:pt idx="20">
                  <c:v>27</c:v>
                </c:pt>
                <c:pt idx="21">
                  <c:v>23</c:v>
                </c:pt>
                <c:pt idx="22">
                  <c:v>27</c:v>
                </c:pt>
                <c:pt idx="23">
                  <c:v>25</c:v>
                </c:pt>
                <c:pt idx="24">
                  <c:v>32</c:v>
                </c:pt>
                <c:pt idx="25">
                  <c:v>29</c:v>
                </c:pt>
                <c:pt idx="26">
                  <c:v>28</c:v>
                </c:pt>
                <c:pt idx="27">
                  <c:v>33</c:v>
                </c:pt>
                <c:pt idx="28">
                  <c:v>25</c:v>
                </c:pt>
                <c:pt idx="29">
                  <c:v>31</c:v>
                </c:pt>
                <c:pt idx="30">
                  <c:v>33</c:v>
                </c:pt>
                <c:pt idx="31">
                  <c:v>30</c:v>
                </c:pt>
                <c:pt idx="32">
                  <c:v>34</c:v>
                </c:pt>
                <c:pt idx="33">
                  <c:v>30</c:v>
                </c:pt>
                <c:pt idx="34">
                  <c:v>35</c:v>
                </c:pt>
                <c:pt idx="35">
                  <c:v>35</c:v>
                </c:pt>
                <c:pt idx="36">
                  <c:v>28</c:v>
                </c:pt>
                <c:pt idx="37">
                  <c:v>35</c:v>
                </c:pt>
                <c:pt idx="38">
                  <c:v>38</c:v>
                </c:pt>
                <c:pt idx="39">
                  <c:v>39</c:v>
                </c:pt>
                <c:pt idx="40">
                  <c:v>29</c:v>
                </c:pt>
                <c:pt idx="41">
                  <c:v>28</c:v>
                </c:pt>
                <c:pt idx="42">
                  <c:v>29</c:v>
                </c:pt>
                <c:pt idx="43">
                  <c:v>27</c:v>
                </c:pt>
                <c:pt idx="44">
                  <c:v>24</c:v>
                </c:pt>
                <c:pt idx="45">
                  <c:v>23</c:v>
                </c:pt>
                <c:pt idx="46">
                  <c:v>31</c:v>
                </c:pt>
                <c:pt idx="47">
                  <c:v>25</c:v>
                </c:pt>
                <c:pt idx="48">
                  <c:v>28</c:v>
                </c:pt>
                <c:pt idx="49">
                  <c:v>31</c:v>
                </c:pt>
                <c:pt idx="50">
                  <c:v>31</c:v>
                </c:pt>
                <c:pt idx="51">
                  <c:v>23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21</c:v>
                </c:pt>
                <c:pt idx="2">
                  <c:v>22.5</c:v>
                </c:pt>
                <c:pt idx="3">
                  <c:v>28.5</c:v>
                </c:pt>
                <c:pt idx="4">
                  <c:v>27</c:v>
                </c:pt>
                <c:pt idx="5">
                  <c:v>32.5</c:v>
                </c:pt>
                <c:pt idx="6">
                  <c:v>28.5</c:v>
                </c:pt>
                <c:pt idx="7">
                  <c:v>28.5</c:v>
                </c:pt>
                <c:pt idx="8">
                  <c:v>28</c:v>
                </c:pt>
                <c:pt idx="9">
                  <c:v>25</c:v>
                </c:pt>
                <c:pt idx="10">
                  <c:v>24.5</c:v>
                </c:pt>
                <c:pt idx="11">
                  <c:v>14.5</c:v>
                </c:pt>
                <c:pt idx="12">
                  <c:v>17.5</c:v>
                </c:pt>
                <c:pt idx="13">
                  <c:v>23</c:v>
                </c:pt>
                <c:pt idx="14">
                  <c:v>22</c:v>
                </c:pt>
                <c:pt idx="15">
                  <c:v>17</c:v>
                </c:pt>
                <c:pt idx="16">
                  <c:v>20</c:v>
                </c:pt>
                <c:pt idx="17">
                  <c:v>19</c:v>
                </c:pt>
                <c:pt idx="18">
                  <c:v>22</c:v>
                </c:pt>
                <c:pt idx="19">
                  <c:v>20.5</c:v>
                </c:pt>
                <c:pt idx="20">
                  <c:v>18</c:v>
                </c:pt>
                <c:pt idx="21">
                  <c:v>19</c:v>
                </c:pt>
                <c:pt idx="22">
                  <c:v>23</c:v>
                </c:pt>
                <c:pt idx="23">
                  <c:v>22</c:v>
                </c:pt>
                <c:pt idx="24">
                  <c:v>24.5</c:v>
                </c:pt>
                <c:pt idx="25">
                  <c:v>22</c:v>
                </c:pt>
                <c:pt idx="26">
                  <c:v>20.5</c:v>
                </c:pt>
                <c:pt idx="27">
                  <c:v>24.5</c:v>
                </c:pt>
                <c:pt idx="28">
                  <c:v>20.5</c:v>
                </c:pt>
                <c:pt idx="29">
                  <c:v>20.5</c:v>
                </c:pt>
                <c:pt idx="30">
                  <c:v>24</c:v>
                </c:pt>
                <c:pt idx="31">
                  <c:v>26.5</c:v>
                </c:pt>
                <c:pt idx="32">
                  <c:v>30</c:v>
                </c:pt>
                <c:pt idx="33">
                  <c:v>24.5</c:v>
                </c:pt>
                <c:pt idx="34">
                  <c:v>24.5</c:v>
                </c:pt>
                <c:pt idx="35">
                  <c:v>29.5</c:v>
                </c:pt>
                <c:pt idx="36">
                  <c:v>22.5</c:v>
                </c:pt>
                <c:pt idx="37">
                  <c:v>29.5</c:v>
                </c:pt>
                <c:pt idx="38">
                  <c:v>28.5</c:v>
                </c:pt>
                <c:pt idx="39">
                  <c:v>26</c:v>
                </c:pt>
                <c:pt idx="40">
                  <c:v>21.5</c:v>
                </c:pt>
                <c:pt idx="41">
                  <c:v>22.5</c:v>
                </c:pt>
                <c:pt idx="42">
                  <c:v>22</c:v>
                </c:pt>
                <c:pt idx="43">
                  <c:v>24</c:v>
                </c:pt>
                <c:pt idx="44">
                  <c:v>18</c:v>
                </c:pt>
                <c:pt idx="45">
                  <c:v>22</c:v>
                </c:pt>
                <c:pt idx="46">
                  <c:v>22.5</c:v>
                </c:pt>
                <c:pt idx="47">
                  <c:v>20</c:v>
                </c:pt>
                <c:pt idx="48">
                  <c:v>24</c:v>
                </c:pt>
                <c:pt idx="49">
                  <c:v>24.5</c:v>
                </c:pt>
                <c:pt idx="50">
                  <c:v>25.5</c:v>
                </c:pt>
                <c:pt idx="51">
                  <c:v>19</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5081600"/>
        <c:axId val="95083904"/>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37</c:v>
                </c:pt>
                <c:pt idx="4">
                  <c:v>37</c:v>
                </c:pt>
                <c:pt idx="5">
                  <c:v>49</c:v>
                </c:pt>
                <c:pt idx="6">
                  <c:v>44</c:v>
                </c:pt>
                <c:pt idx="7">
                  <c:v>43</c:v>
                </c:pt>
                <c:pt idx="8">
                  <c:v>45</c:v>
                </c:pt>
                <c:pt idx="9">
                  <c:v>47</c:v>
                </c:pt>
                <c:pt idx="10">
                  <c:v>38</c:v>
                </c:pt>
                <c:pt idx="11">
                  <c:v>22</c:v>
                </c:pt>
                <c:pt idx="12">
                  <c:v>45</c:v>
                </c:pt>
                <c:pt idx="13">
                  <c:v>57</c:v>
                </c:pt>
                <c:pt idx="14">
                  <c:v>24</c:v>
                </c:pt>
                <c:pt idx="15">
                  <c:v>36</c:v>
                </c:pt>
                <c:pt idx="16">
                  <c:v>42</c:v>
                </c:pt>
                <c:pt idx="17">
                  <c:v>24</c:v>
                </c:pt>
                <c:pt idx="18">
                  <c:v>31</c:v>
                </c:pt>
                <c:pt idx="19">
                  <c:v>32</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5081600"/>
        <c:axId val="95083904"/>
      </c:scatterChart>
      <c:catAx>
        <c:axId val="9508160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5083904"/>
        <c:crosses val="autoZero"/>
        <c:auto val="1"/>
        <c:lblAlgn val="ctr"/>
        <c:lblOffset val="100"/>
        <c:noMultiLvlLbl val="0"/>
      </c:catAx>
      <c:valAx>
        <c:axId val="95083904"/>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5081600"/>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37</c:v>
                </c:pt>
                <c:pt idx="4">
                  <c:v>37</c:v>
                </c:pt>
                <c:pt idx="5">
                  <c:v>49</c:v>
                </c:pt>
                <c:pt idx="6">
                  <c:v>44</c:v>
                </c:pt>
                <c:pt idx="7">
                  <c:v>43</c:v>
                </c:pt>
                <c:pt idx="8">
                  <c:v>45</c:v>
                </c:pt>
                <c:pt idx="9">
                  <c:v>47</c:v>
                </c:pt>
                <c:pt idx="10">
                  <c:v>38</c:v>
                </c:pt>
                <c:pt idx="11">
                  <c:v>22</c:v>
                </c:pt>
                <c:pt idx="12">
                  <c:v>45</c:v>
                </c:pt>
                <c:pt idx="13">
                  <c:v>57</c:v>
                </c:pt>
                <c:pt idx="14">
                  <c:v>24</c:v>
                </c:pt>
                <c:pt idx="15">
                  <c:v>36</c:v>
                </c:pt>
                <c:pt idx="16">
                  <c:v>42</c:v>
                </c:pt>
                <c:pt idx="17">
                  <c:v>24</c:v>
                </c:pt>
                <c:pt idx="18">
                  <c:v>31</c:v>
                </c:pt>
                <c:pt idx="19">
                  <c:v>32</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5137792"/>
        <c:axId val="95139712"/>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5137792"/>
        <c:axId val="95139712"/>
      </c:lineChart>
      <c:catAx>
        <c:axId val="95137792"/>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95139712"/>
        <c:crosses val="autoZero"/>
        <c:auto val="1"/>
        <c:lblAlgn val="ctr"/>
        <c:lblOffset val="100"/>
        <c:noMultiLvlLbl val="0"/>
      </c:catAx>
      <c:valAx>
        <c:axId val="95139712"/>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95137792"/>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5.320600272851296</c:v>
                </c:pt>
                <c:pt idx="1">
                  <c:v>14.870395634379264</c:v>
                </c:pt>
                <c:pt idx="2">
                  <c:v>27.694406548431104</c:v>
                </c:pt>
                <c:pt idx="3">
                  <c:v>52.114597544338338</c:v>
                </c:pt>
              </c:numCache>
            </c:numRef>
          </c:val>
          <c:extLst>
            <c:ext xmlns:c16="http://schemas.microsoft.com/office/drawing/2014/chart" uri="{C3380CC4-5D6E-409C-BE32-E72D297353CC}">
              <c16:uniqueId val="{00000000-D8B6-4815-A145-DE55D5C42D2C}"/>
            </c:ext>
          </c:extLst>
        </c:ser>
        <c:dLbls>
          <c:dLblPos val="outEnd"/>
          <c:showLegendKey val="0"/>
          <c:showVal val="1"/>
          <c:showCatName val="0"/>
          <c:showSerName val="0"/>
          <c:showPercent val="0"/>
          <c:showBubbleSize val="0"/>
        </c:dLbls>
        <c:gapWidth val="150"/>
        <c:axId val="96285440"/>
        <c:axId val="96287360"/>
      </c:barChart>
      <c:catAx>
        <c:axId val="96285440"/>
        <c:scaling>
          <c:orientation val="minMax"/>
        </c:scaling>
        <c:delete val="0"/>
        <c:axPos val="l"/>
        <c:title>
          <c:tx>
            <c:rich>
              <a:bodyPr rot="-5400000" vert="horz"/>
              <a:lstStyle/>
              <a:p>
                <a:pPr>
                  <a:defRPr sz="800"/>
                </a:pPr>
                <a:r>
                  <a:rPr lang="es-CO" sz="800"/>
                  <a:t>Tipo de prueba</a:t>
                </a:r>
              </a:p>
            </c:rich>
          </c:tx>
          <c:overlay val="0"/>
        </c:title>
        <c:numFmt formatCode="General" sourceLinked="0"/>
        <c:majorTickMark val="out"/>
        <c:minorTickMark val="none"/>
        <c:tickLblPos val="nextTo"/>
        <c:txPr>
          <a:bodyPr/>
          <a:lstStyle/>
          <a:p>
            <a:pPr>
              <a:defRPr sz="800"/>
            </a:pPr>
            <a:endParaRPr lang="en-US"/>
          </a:p>
        </c:txPr>
        <c:crossAx val="96287360"/>
        <c:crosses val="autoZero"/>
        <c:auto val="1"/>
        <c:lblAlgn val="ctr"/>
        <c:lblOffset val="100"/>
        <c:noMultiLvlLbl val="0"/>
      </c:catAx>
      <c:valAx>
        <c:axId val="96287360"/>
        <c:scaling>
          <c:orientation val="minMax"/>
        </c:scaling>
        <c:delete val="0"/>
        <c:axPos val="b"/>
        <c:title>
          <c:tx>
            <c:rich>
              <a:bodyPr/>
              <a:lstStyle/>
              <a:p>
                <a:pPr>
                  <a:defRPr sz="800"/>
                </a:pPr>
                <a:r>
                  <a:rPr lang="es-CO" sz="800"/>
                  <a:t>Porcentaje</a:t>
                </a:r>
              </a:p>
            </c:rich>
          </c:tx>
          <c:overlay val="0"/>
        </c:title>
        <c:numFmt formatCode="0.0" sourceLinked="1"/>
        <c:majorTickMark val="out"/>
        <c:minorTickMark val="none"/>
        <c:tickLblPos val="nextTo"/>
        <c:txPr>
          <a:bodyPr/>
          <a:lstStyle/>
          <a:p>
            <a:pPr>
              <a:defRPr sz="800"/>
            </a:pPr>
            <a:endParaRPr lang="en-US"/>
          </a:p>
        </c:txPr>
        <c:crossAx val="96285440"/>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0.40927694406548432</c:v>
                </c:pt>
                <c:pt idx="1">
                  <c:v>5.4570259208731242</c:v>
                </c:pt>
                <c:pt idx="2">
                  <c:v>94.133697135061396</c:v>
                </c:pt>
              </c:numCache>
            </c:numRef>
          </c:val>
          <c:extLst>
            <c:ext xmlns:c16="http://schemas.microsoft.com/office/drawing/2014/chart" uri="{C3380CC4-5D6E-409C-BE32-E72D297353CC}">
              <c16:uniqueId val="{00000000-074A-43A1-AFC1-6534FDA8458E}"/>
            </c:ext>
          </c:extLst>
        </c:ser>
        <c:dLbls>
          <c:dLblPos val="outEnd"/>
          <c:showLegendKey val="0"/>
          <c:showVal val="1"/>
          <c:showCatName val="0"/>
          <c:showSerName val="0"/>
          <c:showPercent val="0"/>
          <c:showBubbleSize val="0"/>
        </c:dLbls>
        <c:gapWidth val="150"/>
        <c:axId val="96304128"/>
        <c:axId val="96322688"/>
      </c:barChart>
      <c:catAx>
        <c:axId val="96304128"/>
        <c:scaling>
          <c:orientation val="minMax"/>
        </c:scaling>
        <c:delete val="0"/>
        <c:axPos val="b"/>
        <c:title>
          <c:tx>
            <c:rich>
              <a:bodyPr/>
              <a:lstStyle/>
              <a:p>
                <a:pPr>
                  <a:defRPr sz="800"/>
                </a:pPr>
                <a:r>
                  <a:rPr lang="en-US" sz="800"/>
                  <a:t>Estado clínico</a:t>
                </a:r>
              </a:p>
            </c:rich>
          </c:tx>
          <c:overlay val="0"/>
        </c:title>
        <c:numFmt formatCode="General" sourceLinked="0"/>
        <c:majorTickMark val="out"/>
        <c:minorTickMark val="none"/>
        <c:tickLblPos val="nextTo"/>
        <c:crossAx val="96322688"/>
        <c:crosses val="autoZero"/>
        <c:auto val="1"/>
        <c:lblAlgn val="ctr"/>
        <c:lblOffset val="100"/>
        <c:noMultiLvlLbl val="0"/>
      </c:catAx>
      <c:valAx>
        <c:axId val="96322688"/>
        <c:scaling>
          <c:orientation val="minMax"/>
        </c:scaling>
        <c:delete val="0"/>
        <c:axPos val="l"/>
        <c:title>
          <c:tx>
            <c:rich>
              <a:bodyPr rot="-5400000" vert="horz"/>
              <a:lstStyle/>
              <a:p>
                <a:pPr>
                  <a:defRPr sz="800"/>
                </a:pPr>
                <a:r>
                  <a:rPr lang="es-CO" sz="800"/>
                  <a:t>Porcentaje</a:t>
                </a:r>
              </a:p>
            </c:rich>
          </c:tx>
          <c:overlay val="0"/>
        </c:title>
        <c:numFmt formatCode="0.0" sourceLinked="1"/>
        <c:majorTickMark val="out"/>
        <c:minorTickMark val="none"/>
        <c:tickLblPos val="nextTo"/>
        <c:txPr>
          <a:bodyPr/>
          <a:lstStyle/>
          <a:p>
            <a:pPr>
              <a:defRPr sz="800"/>
            </a:pPr>
            <a:endParaRPr lang="en-US"/>
          </a:p>
        </c:txPr>
        <c:crossAx val="96304128"/>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4.3656207366984994</c:v>
                </c:pt>
                <c:pt idx="4">
                  <c:v>20.463847203274216</c:v>
                </c:pt>
                <c:pt idx="5">
                  <c:v>24.693042291950889</c:v>
                </c:pt>
                <c:pt idx="6">
                  <c:v>17.598908594815825</c:v>
                </c:pt>
                <c:pt idx="7">
                  <c:v>11.186903137789903</c:v>
                </c:pt>
                <c:pt idx="8">
                  <c:v>7.2305593451568893</c:v>
                </c:pt>
                <c:pt idx="9">
                  <c:v>3.6834924965893587</c:v>
                </c:pt>
                <c:pt idx="10">
                  <c:v>3.4106412005457027</c:v>
                </c:pt>
                <c:pt idx="11">
                  <c:v>3.1377899045020468</c:v>
                </c:pt>
                <c:pt idx="12">
                  <c:v>2.0463847203274219</c:v>
                </c:pt>
                <c:pt idx="13">
                  <c:v>0.68212824010914053</c:v>
                </c:pt>
                <c:pt idx="14">
                  <c:v>1.5006821282401093</c:v>
                </c:pt>
              </c:numCache>
            </c:numRef>
          </c:val>
          <c:extLst>
            <c:ext xmlns:c16="http://schemas.microsoft.com/office/drawing/2014/chart" uri="{C3380CC4-5D6E-409C-BE32-E72D297353CC}">
              <c16:uniqueId val="{00000000-4E1F-4EF6-B966-6965F979C14F}"/>
            </c:ext>
          </c:extLst>
        </c:ser>
        <c:dLbls>
          <c:showLegendKey val="0"/>
          <c:showVal val="0"/>
          <c:showCatName val="0"/>
          <c:showSerName val="0"/>
          <c:showPercent val="0"/>
          <c:showBubbleSize val="0"/>
        </c:dLbls>
        <c:gapWidth val="9"/>
        <c:axId val="96547200"/>
        <c:axId val="96549120"/>
      </c:barChart>
      <c:catAx>
        <c:axId val="96547200"/>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96549120"/>
        <c:crosses val="autoZero"/>
        <c:auto val="1"/>
        <c:lblAlgn val="ctr"/>
        <c:lblOffset val="100"/>
        <c:noMultiLvlLbl val="0"/>
      </c:catAx>
      <c:valAx>
        <c:axId val="96549120"/>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96547200"/>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0.36016371077762621</c:v>
                </c:pt>
                <c:pt idx="1">
                  <c:v>0.56480218281036831</c:v>
                </c:pt>
                <c:pt idx="2">
                  <c:v>5.1841746248294678E-2</c:v>
                </c:pt>
                <c:pt idx="3">
                  <c:v>0</c:v>
                </c:pt>
                <c:pt idx="4">
                  <c:v>0</c:v>
                </c:pt>
                <c:pt idx="5">
                  <c:v>1.9099590723055934E-2</c:v>
                </c:pt>
                <c:pt idx="6">
                  <c:v>0</c:v>
                </c:pt>
                <c:pt idx="7">
                  <c:v>0</c:v>
                </c:pt>
                <c:pt idx="8">
                  <c:v>2.7285129604365621E-3</c:v>
                </c:pt>
                <c:pt idx="9">
                  <c:v>0</c:v>
                </c:pt>
                <c:pt idx="10">
                  <c:v>1.364256480218281E-3</c:v>
                </c:pt>
              </c:numCache>
            </c:numRef>
          </c:val>
          <c:extLst>
            <c:ext xmlns:c16="http://schemas.microsoft.com/office/drawing/2014/chart" uri="{C3380CC4-5D6E-409C-BE32-E72D297353CC}">
              <c16:uniqueId val="{00000000-6677-4A48-886A-12EC7E24B6FA}"/>
            </c:ext>
          </c:extLst>
        </c:ser>
        <c:dLbls>
          <c:showLegendKey val="0"/>
          <c:showVal val="0"/>
          <c:showCatName val="0"/>
          <c:showSerName val="0"/>
          <c:showPercent val="0"/>
          <c:showBubbleSize val="0"/>
        </c:dLbls>
        <c:gapWidth val="150"/>
        <c:axId val="44913408"/>
        <c:axId val="44914944"/>
      </c:barChart>
      <c:catAx>
        <c:axId val="44913408"/>
        <c:scaling>
          <c:orientation val="minMax"/>
        </c:scaling>
        <c:delete val="0"/>
        <c:axPos val="b"/>
        <c:numFmt formatCode="General" sourceLinked="0"/>
        <c:majorTickMark val="none"/>
        <c:minorTickMark val="none"/>
        <c:tickLblPos val="nextTo"/>
        <c:txPr>
          <a:bodyPr/>
          <a:lstStyle/>
          <a:p>
            <a:pPr>
              <a:defRPr sz="800"/>
            </a:pPr>
            <a:endParaRPr lang="en-US"/>
          </a:p>
        </c:txPr>
        <c:crossAx val="44914944"/>
        <c:crosses val="autoZero"/>
        <c:auto val="1"/>
        <c:lblAlgn val="ctr"/>
        <c:lblOffset val="100"/>
        <c:noMultiLvlLbl val="0"/>
      </c:catAx>
      <c:valAx>
        <c:axId val="44914944"/>
        <c:scaling>
          <c:orientation val="minMax"/>
        </c:scaling>
        <c:delete val="0"/>
        <c:axPos val="l"/>
        <c:title>
          <c:tx>
            <c:rich>
              <a:bodyPr/>
              <a:lstStyle/>
              <a:p>
                <a:pPr>
                  <a:defRPr sz="800"/>
                </a:pPr>
                <a:r>
                  <a:rPr lang="es-CO" sz="800" baseline="0"/>
                  <a:t>% casos</a:t>
                </a:r>
              </a:p>
            </c:rich>
          </c:tx>
          <c:overlay val="0"/>
        </c:title>
        <c:numFmt formatCode="0.0%" sourceLinked="1"/>
        <c:majorTickMark val="none"/>
        <c:minorTickMark val="none"/>
        <c:tickLblPos val="nextTo"/>
        <c:txPr>
          <a:bodyPr/>
          <a:lstStyle/>
          <a:p>
            <a:pPr>
              <a:defRPr sz="800"/>
            </a:pPr>
            <a:endParaRPr lang="en-US"/>
          </a:p>
        </c:txPr>
        <c:crossAx val="44913408"/>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v>Zona de Alerta</c:v>
          </c:tx>
          <c:spPr>
            <a:solidFill>
              <a:srgbClr val="C00000"/>
            </a:solidFill>
            <a:ln>
              <a:solidFill>
                <a:srgbClr val="FF0000"/>
              </a:solidFill>
            </a:ln>
          </c:spPr>
          <c:val>
            <c:numRef>
              <c:f>'SIN 2003-7-10'!$E$45:$BD$45</c:f>
              <c:numCache>
                <c:formatCode>General</c:formatCode>
                <c:ptCount val="52"/>
                <c:pt idx="0">
                  <c:v>24.547904337638165</c:v>
                </c:pt>
                <c:pt idx="1">
                  <c:v>43.949840882355247</c:v>
                </c:pt>
                <c:pt idx="2">
                  <c:v>34.317072110470995</c:v>
                </c:pt>
                <c:pt idx="3">
                  <c:v>25.784321862818352</c:v>
                </c:pt>
                <c:pt idx="4">
                  <c:v>27.234366325377682</c:v>
                </c:pt>
                <c:pt idx="5">
                  <c:v>33.511155352104581</c:v>
                </c:pt>
                <c:pt idx="6">
                  <c:v>29.930588459607442</c:v>
                </c:pt>
                <c:pt idx="7">
                  <c:v>22.289359584217998</c:v>
                </c:pt>
                <c:pt idx="8">
                  <c:v>23.523391519100933</c:v>
                </c:pt>
                <c:pt idx="9">
                  <c:v>23.65808383104293</c:v>
                </c:pt>
                <c:pt idx="10">
                  <c:v>21.29856279259177</c:v>
                </c:pt>
                <c:pt idx="11">
                  <c:v>21.070026295486336</c:v>
                </c:pt>
                <c:pt idx="12">
                  <c:v>19.901917853618826</c:v>
                </c:pt>
                <c:pt idx="13">
                  <c:v>20.971657232052259</c:v>
                </c:pt>
                <c:pt idx="14">
                  <c:v>18.661525529660544</c:v>
                </c:pt>
                <c:pt idx="15">
                  <c:v>18.156139599561136</c:v>
                </c:pt>
                <c:pt idx="16">
                  <c:v>23.641965246920559</c:v>
                </c:pt>
                <c:pt idx="17">
                  <c:v>23.646176155428861</c:v>
                </c:pt>
                <c:pt idx="18">
                  <c:v>18.533863133179604</c:v>
                </c:pt>
                <c:pt idx="19">
                  <c:v>24.326158785159453</c:v>
                </c:pt>
                <c:pt idx="20">
                  <c:v>22.462923461430901</c:v>
                </c:pt>
                <c:pt idx="21">
                  <c:v>20.795446976099281</c:v>
                </c:pt>
                <c:pt idx="22">
                  <c:v>25.339407190076777</c:v>
                </c:pt>
                <c:pt idx="23">
                  <c:v>22.108635487729806</c:v>
                </c:pt>
                <c:pt idx="24">
                  <c:v>23.475328125846666</c:v>
                </c:pt>
                <c:pt idx="25">
                  <c:v>23.669337101568118</c:v>
                </c:pt>
                <c:pt idx="26">
                  <c:v>31.286883187266696</c:v>
                </c:pt>
                <c:pt idx="27">
                  <c:v>31.07072423200135</c:v>
                </c:pt>
                <c:pt idx="28">
                  <c:v>29.266717908197073</c:v>
                </c:pt>
                <c:pt idx="29">
                  <c:v>22.126385059779007</c:v>
                </c:pt>
                <c:pt idx="30">
                  <c:v>23.144639264552541</c:v>
                </c:pt>
                <c:pt idx="31">
                  <c:v>27.873388621254094</c:v>
                </c:pt>
                <c:pt idx="32">
                  <c:v>26.299892756301276</c:v>
                </c:pt>
                <c:pt idx="33">
                  <c:v>31.873961859998857</c:v>
                </c:pt>
                <c:pt idx="34">
                  <c:v>34.428620534082825</c:v>
                </c:pt>
                <c:pt idx="35">
                  <c:v>26.106337590812906</c:v>
                </c:pt>
                <c:pt idx="36">
                  <c:v>23.13919548125353</c:v>
                </c:pt>
                <c:pt idx="37">
                  <c:v>34.223002562196342</c:v>
                </c:pt>
                <c:pt idx="38">
                  <c:v>35.090775820574471</c:v>
                </c:pt>
                <c:pt idx="39">
                  <c:v>31.984318509058667</c:v>
                </c:pt>
                <c:pt idx="40">
                  <c:v>26.673743499607649</c:v>
                </c:pt>
                <c:pt idx="41">
                  <c:v>25.67857036259544</c:v>
                </c:pt>
                <c:pt idx="42">
                  <c:v>24.130217557804315</c:v>
                </c:pt>
                <c:pt idx="43">
                  <c:v>17.486221170367195</c:v>
                </c:pt>
                <c:pt idx="44">
                  <c:v>26.147714594578403</c:v>
                </c:pt>
                <c:pt idx="45">
                  <c:v>17.334050432583723</c:v>
                </c:pt>
                <c:pt idx="46">
                  <c:v>31.966057704777299</c:v>
                </c:pt>
                <c:pt idx="47">
                  <c:v>22.467179032769437</c:v>
                </c:pt>
                <c:pt idx="48">
                  <c:v>17.935534012413218</c:v>
                </c:pt>
                <c:pt idx="49">
                  <c:v>23.338287705102609</c:v>
                </c:pt>
                <c:pt idx="50">
                  <c:v>18.644458427626539</c:v>
                </c:pt>
                <c:pt idx="51">
                  <c:v>19.570885871886155</c:v>
                </c:pt>
              </c:numCache>
            </c:numRef>
          </c:val>
          <c:extLst>
            <c:ext xmlns:c16="http://schemas.microsoft.com/office/drawing/2014/chart" uri="{C3380CC4-5D6E-409C-BE32-E72D297353CC}">
              <c16:uniqueId val="{00000000-D646-4E28-92BE-0DCD6DF27D51}"/>
            </c:ext>
          </c:extLst>
        </c:ser>
        <c:ser>
          <c:idx val="1"/>
          <c:order val="1"/>
          <c:tx>
            <c:v>Zona de Seguridad</c:v>
          </c:tx>
          <c:spPr>
            <a:solidFill>
              <a:schemeClr val="accent6">
                <a:lumMod val="75000"/>
              </a:schemeClr>
            </a:solidFill>
            <a:ln>
              <a:solidFill>
                <a:srgbClr val="FFC000"/>
              </a:solidFill>
            </a:ln>
          </c:spPr>
          <c:val>
            <c:numRef>
              <c:f>'SIN 2003-7-10'!$E$44:$BD$44</c:f>
              <c:numCache>
                <c:formatCode>General</c:formatCode>
                <c:ptCount val="52"/>
                <c:pt idx="0">
                  <c:v>21.381385766365955</c:v>
                </c:pt>
                <c:pt idx="1">
                  <c:v>38.11421189270051</c:v>
                </c:pt>
                <c:pt idx="2">
                  <c:v>30.466596925353965</c:v>
                </c:pt>
                <c:pt idx="3">
                  <c:v>20.505712948465256</c:v>
                </c:pt>
                <c:pt idx="4">
                  <c:v>21.635932402649825</c:v>
                </c:pt>
                <c:pt idx="5">
                  <c:v>27.382854555318225</c:v>
                </c:pt>
                <c:pt idx="6">
                  <c:v>26.309907724572383</c:v>
                </c:pt>
                <c:pt idx="7">
                  <c:v>17.599524971490432</c:v>
                </c:pt>
                <c:pt idx="8">
                  <c:v>21.209787577135689</c:v>
                </c:pt>
                <c:pt idx="9">
                  <c:v>20.779393345886632</c:v>
                </c:pt>
                <c:pt idx="10">
                  <c:v>18.489981374077107</c:v>
                </c:pt>
                <c:pt idx="11">
                  <c:v>16.251720430148282</c:v>
                </c:pt>
                <c:pt idx="12">
                  <c:v>13.414901971279198</c:v>
                </c:pt>
                <c:pt idx="13">
                  <c:v>16.678686150046005</c:v>
                </c:pt>
                <c:pt idx="14">
                  <c:v>13.216319282391799</c:v>
                </c:pt>
                <c:pt idx="15">
                  <c:v>9.4043065527522245</c:v>
                </c:pt>
                <c:pt idx="16">
                  <c:v>17.165009596490361</c:v>
                </c:pt>
                <c:pt idx="17">
                  <c:v>15.664414798400808</c:v>
                </c:pt>
                <c:pt idx="18">
                  <c:v>14.203583811004913</c:v>
                </c:pt>
                <c:pt idx="19">
                  <c:v>21.217606697983452</c:v>
                </c:pt>
                <c:pt idx="20">
                  <c:v>15.600209822354428</c:v>
                </c:pt>
                <c:pt idx="21">
                  <c:v>12.251137259192351</c:v>
                </c:pt>
                <c:pt idx="22">
                  <c:v>14.835288251805371</c:v>
                </c:pt>
                <c:pt idx="23">
                  <c:v>12.85111021470258</c:v>
                </c:pt>
                <c:pt idx="24">
                  <c:v>16.620600215843542</c:v>
                </c:pt>
                <c:pt idx="25">
                  <c:v>19.15475783513838</c:v>
                </c:pt>
                <c:pt idx="26">
                  <c:v>20.599263269704174</c:v>
                </c:pt>
                <c:pt idx="27">
                  <c:v>18.277709969879602</c:v>
                </c:pt>
                <c:pt idx="28">
                  <c:v>18.526520720195794</c:v>
                </c:pt>
                <c:pt idx="29">
                  <c:v>14.468567819577398</c:v>
                </c:pt>
                <c:pt idx="30">
                  <c:v>13.869374866887087</c:v>
                </c:pt>
                <c:pt idx="31">
                  <c:v>14.040307735924832</c:v>
                </c:pt>
                <c:pt idx="32">
                  <c:v>15.114020071733936</c:v>
                </c:pt>
                <c:pt idx="33">
                  <c:v>17.558589362361563</c:v>
                </c:pt>
                <c:pt idx="34">
                  <c:v>19.761364355064945</c:v>
                </c:pt>
                <c:pt idx="35">
                  <c:v>17.890674538566554</c:v>
                </c:pt>
                <c:pt idx="36">
                  <c:v>15.042641504692764</c:v>
                </c:pt>
                <c:pt idx="37">
                  <c:v>19.186518407143886</c:v>
                </c:pt>
                <c:pt idx="38">
                  <c:v>20.544580807819194</c:v>
                </c:pt>
                <c:pt idx="39">
                  <c:v>19.416194682396732</c:v>
                </c:pt>
                <c:pt idx="40">
                  <c:v>15.406515526165045</c:v>
                </c:pt>
                <c:pt idx="41">
                  <c:v>16.083855120714826</c:v>
                </c:pt>
                <c:pt idx="42">
                  <c:v>13.182113425349016</c:v>
                </c:pt>
                <c:pt idx="43">
                  <c:v>11.182184601281596</c:v>
                </c:pt>
                <c:pt idx="44">
                  <c:v>14.427723044799057</c:v>
                </c:pt>
                <c:pt idx="45">
                  <c:v>10.602705833486732</c:v>
                </c:pt>
                <c:pt idx="46">
                  <c:v>19.438102300725991</c:v>
                </c:pt>
                <c:pt idx="47">
                  <c:v>11.833048088019394</c:v>
                </c:pt>
                <c:pt idx="48">
                  <c:v>12.86716446164818</c:v>
                </c:pt>
                <c:pt idx="49">
                  <c:v>14.467566260852145</c:v>
                </c:pt>
                <c:pt idx="50">
                  <c:v>11.205819448618399</c:v>
                </c:pt>
                <c:pt idx="51">
                  <c:v>11.582628810508142</c:v>
                </c:pt>
              </c:numCache>
            </c:numRef>
          </c:val>
          <c:extLst>
            <c:ext xmlns:c16="http://schemas.microsoft.com/office/drawing/2014/chart" uri="{C3380CC4-5D6E-409C-BE32-E72D297353CC}">
              <c16:uniqueId val="{00000001-D646-4E28-92BE-0DCD6DF27D51}"/>
            </c:ext>
          </c:extLst>
        </c:ser>
        <c:ser>
          <c:idx val="2"/>
          <c:order val="2"/>
          <c:tx>
            <c:v>Zona de Exito</c:v>
          </c:tx>
          <c:spPr>
            <a:solidFill>
              <a:srgbClr val="206A32"/>
            </a:solidFill>
            <a:ln>
              <a:solidFill>
                <a:srgbClr val="92D050"/>
              </a:solidFill>
            </a:ln>
          </c:spPr>
          <c:val>
            <c:numRef>
              <c:f>'SIN 2003-7-10'!$E$43:$BD$43</c:f>
              <c:numCache>
                <c:formatCode>General</c:formatCode>
                <c:ptCount val="52"/>
                <c:pt idx="0">
                  <c:v>18.416889159485443</c:v>
                </c:pt>
                <c:pt idx="1">
                  <c:v>32.771881678751583</c:v>
                </c:pt>
                <c:pt idx="2">
                  <c:v>26.865713689281499</c:v>
                </c:pt>
                <c:pt idx="3">
                  <c:v>15.774860009092482</c:v>
                </c:pt>
                <c:pt idx="4">
                  <c:v>16.636564411720048</c:v>
                </c:pt>
                <c:pt idx="5">
                  <c:v>21.895489636994167</c:v>
                </c:pt>
                <c:pt idx="6">
                  <c:v>22.927512968645761</c:v>
                </c:pt>
                <c:pt idx="7">
                  <c:v>13.373966218957873</c:v>
                </c:pt>
                <c:pt idx="8">
                  <c:v>19.006304869204005</c:v>
                </c:pt>
                <c:pt idx="9">
                  <c:v>18.07071550383931</c:v>
                </c:pt>
                <c:pt idx="10">
                  <c:v>15.851464753102931</c:v>
                </c:pt>
                <c:pt idx="11">
                  <c:v>11.936421814915548</c:v>
                </c:pt>
                <c:pt idx="12">
                  <c:v>7.863309675813789</c:v>
                </c:pt>
                <c:pt idx="13">
                  <c:v>12.785869875028727</c:v>
                </c:pt>
                <c:pt idx="14">
                  <c:v>8.4488947801082439</c:v>
                </c:pt>
                <c:pt idx="15">
                  <c:v>2.4238290400294242</c:v>
                </c:pt>
                <c:pt idx="16">
                  <c:v>11.549001627491602</c:v>
                </c:pt>
                <c:pt idx="17">
                  <c:v>8.9900124447685865</c:v>
                </c:pt>
                <c:pt idx="18">
                  <c:v>10.303199355652778</c:v>
                </c:pt>
                <c:pt idx="19">
                  <c:v>18.30462156751133</c:v>
                </c:pt>
                <c:pt idx="20">
                  <c:v>9.7280192285426264</c:v>
                </c:pt>
                <c:pt idx="21">
                  <c:v>5.2980498850665674</c:v>
                </c:pt>
                <c:pt idx="22">
                  <c:v>6.5193470461693153</c:v>
                </c:pt>
                <c:pt idx="23">
                  <c:v>5.4095638330003935</c:v>
                </c:pt>
                <c:pt idx="24">
                  <c:v>10.733488485331028</c:v>
                </c:pt>
                <c:pt idx="25">
                  <c:v>15.058226025147158</c:v>
                </c:pt>
                <c:pt idx="26">
                  <c:v>11.937940606492786</c:v>
                </c:pt>
                <c:pt idx="27">
                  <c:v>8.399137914343159</c:v>
                </c:pt>
                <c:pt idx="28">
                  <c:v>9.9086640726618302</c:v>
                </c:pt>
                <c:pt idx="29">
                  <c:v>8.0528823455445444</c:v>
                </c:pt>
                <c:pt idx="30">
                  <c:v>6.3778971028366884</c:v>
                </c:pt>
                <c:pt idx="31">
                  <c:v>3.8205516921899378</c:v>
                </c:pt>
                <c:pt idx="32">
                  <c:v>6.3631999839291371</c:v>
                </c:pt>
                <c:pt idx="33">
                  <c:v>6.8410987438413802</c:v>
                </c:pt>
                <c:pt idx="34">
                  <c:v>8.7089132743889159</c:v>
                </c:pt>
                <c:pt idx="35">
                  <c:v>10.99355004114526</c:v>
                </c:pt>
                <c:pt idx="36">
                  <c:v>8.305464043217091</c:v>
                </c:pt>
                <c:pt idx="37">
                  <c:v>7.9622969462215885</c:v>
                </c:pt>
                <c:pt idx="38">
                  <c:v>9.5146425323803889</c:v>
                </c:pt>
                <c:pt idx="39">
                  <c:v>9.6159165075651618</c:v>
                </c:pt>
                <c:pt idx="40">
                  <c:v>6.592044226185604</c:v>
                </c:pt>
                <c:pt idx="41">
                  <c:v>8.3026338941751074</c:v>
                </c:pt>
                <c:pt idx="42">
                  <c:v>4.6694786267351169</c:v>
                </c:pt>
                <c:pt idx="43">
                  <c:v>5.8116736409075465</c:v>
                </c:pt>
                <c:pt idx="44">
                  <c:v>5.3888209109679055</c:v>
                </c:pt>
                <c:pt idx="45">
                  <c:v>4.9395490504738735</c:v>
                </c:pt>
                <c:pt idx="46">
                  <c:v>9.6612087249715746</c:v>
                </c:pt>
                <c:pt idx="47">
                  <c:v>3.5770601591931395</c:v>
                </c:pt>
                <c:pt idx="48">
                  <c:v>8.3959203792916686</c:v>
                </c:pt>
                <c:pt idx="49">
                  <c:v>7.2218992624469056</c:v>
                </c:pt>
                <c:pt idx="50">
                  <c:v>5.0325507537937453</c:v>
                </c:pt>
                <c:pt idx="51">
                  <c:v>5.023364491055478</c:v>
                </c:pt>
              </c:numCache>
            </c:numRef>
          </c:val>
          <c:extLst>
            <c:ext xmlns:c16="http://schemas.microsoft.com/office/drawing/2014/chart" uri="{C3380CC4-5D6E-409C-BE32-E72D297353CC}">
              <c16:uniqueId val="{00000002-D646-4E28-92BE-0DCD6DF27D51}"/>
            </c:ext>
          </c:extLst>
        </c:ser>
        <c:dLbls>
          <c:showLegendKey val="0"/>
          <c:showVal val="0"/>
          <c:showCatName val="0"/>
          <c:showSerName val="0"/>
          <c:showPercent val="0"/>
          <c:showBubbleSize val="0"/>
        </c:dLbls>
        <c:axId val="114398336"/>
        <c:axId val="114400256"/>
      </c:areaChart>
      <c:lineChart>
        <c:grouping val="standard"/>
        <c:varyColors val="0"/>
        <c:ser>
          <c:idx val="3"/>
          <c:order val="3"/>
          <c:tx>
            <c:v>Casos 2022</c:v>
          </c:tx>
          <c:spPr>
            <a:ln w="12700">
              <a:solidFill>
                <a:schemeClr val="tx1"/>
              </a:solidFill>
            </a:ln>
          </c:spPr>
          <c:marker>
            <c:symbol val="none"/>
          </c:marker>
          <c:val>
            <c:numRef>
              <c:f>'SIN 2003-7-10'!$E$47:$BD$47</c:f>
              <c:numCache>
                <c:formatCode>General</c:formatCode>
                <c:ptCount val="52"/>
                <c:pt idx="0">
                  <c:v>8</c:v>
                </c:pt>
                <c:pt idx="1">
                  <c:v>10</c:v>
                </c:pt>
                <c:pt idx="2">
                  <c:v>6</c:v>
                </c:pt>
                <c:pt idx="3">
                  <c:v>5</c:v>
                </c:pt>
                <c:pt idx="4">
                  <c:v>3</c:v>
                </c:pt>
                <c:pt idx="5">
                  <c:v>6</c:v>
                </c:pt>
                <c:pt idx="6">
                  <c:v>4</c:v>
                </c:pt>
                <c:pt idx="7">
                  <c:v>4</c:v>
                </c:pt>
                <c:pt idx="8">
                  <c:v>9</c:v>
                </c:pt>
                <c:pt idx="9">
                  <c:v>2</c:v>
                </c:pt>
                <c:pt idx="10">
                  <c:v>9</c:v>
                </c:pt>
                <c:pt idx="11">
                  <c:v>4</c:v>
                </c:pt>
                <c:pt idx="12">
                  <c:v>4</c:v>
                </c:pt>
                <c:pt idx="13">
                  <c:v>2</c:v>
                </c:pt>
                <c:pt idx="14">
                  <c:v>4</c:v>
                </c:pt>
                <c:pt idx="15">
                  <c:v>7</c:v>
                </c:pt>
                <c:pt idx="16">
                  <c:v>8</c:v>
                </c:pt>
                <c:pt idx="17">
                  <c:v>7</c:v>
                </c:pt>
                <c:pt idx="18">
                  <c:v>1</c:v>
                </c:pt>
                <c:pt idx="19">
                  <c:v>5</c:v>
                </c:pt>
              </c:numCache>
            </c:numRef>
          </c:val>
          <c:smooth val="0"/>
          <c:extLst>
            <c:ext xmlns:c16="http://schemas.microsoft.com/office/drawing/2014/chart" uri="{C3380CC4-5D6E-409C-BE32-E72D297353CC}">
              <c16:uniqueId val="{00000003-D646-4E28-92BE-0DCD6DF27D51}"/>
            </c:ext>
          </c:extLst>
        </c:ser>
        <c:dLbls>
          <c:showLegendKey val="0"/>
          <c:showVal val="0"/>
          <c:showCatName val="0"/>
          <c:showSerName val="0"/>
          <c:showPercent val="0"/>
          <c:showBubbleSize val="0"/>
        </c:dLbls>
        <c:marker val="1"/>
        <c:smooth val="0"/>
        <c:axId val="114398336"/>
        <c:axId val="114400256"/>
      </c:lineChart>
      <c:catAx>
        <c:axId val="114398336"/>
        <c:scaling>
          <c:orientation val="minMax"/>
        </c:scaling>
        <c:delete val="0"/>
        <c:axPos val="b"/>
        <c:title>
          <c:tx>
            <c:rich>
              <a:bodyPr/>
              <a:lstStyle/>
              <a:p>
                <a:pPr>
                  <a:defRPr sz="700"/>
                </a:pPr>
                <a:r>
                  <a:rPr lang="es-CO" sz="700" b="1" i="0" u="none" strike="noStrike" baseline="0"/>
                  <a:t>Semana Epidemiologica</a:t>
                </a:r>
                <a:endParaRPr lang="es-CO" sz="700"/>
              </a:p>
            </c:rich>
          </c:tx>
          <c:overlay val="0"/>
        </c:title>
        <c:majorTickMark val="out"/>
        <c:minorTickMark val="none"/>
        <c:tickLblPos val="nextTo"/>
        <c:txPr>
          <a:bodyPr/>
          <a:lstStyle/>
          <a:p>
            <a:pPr>
              <a:defRPr sz="600" b="1"/>
            </a:pPr>
            <a:endParaRPr lang="en-US"/>
          </a:p>
        </c:txPr>
        <c:crossAx val="114400256"/>
        <c:crosses val="autoZero"/>
        <c:auto val="1"/>
        <c:lblAlgn val="ctr"/>
        <c:lblOffset val="100"/>
        <c:noMultiLvlLbl val="0"/>
      </c:catAx>
      <c:valAx>
        <c:axId val="114400256"/>
        <c:scaling>
          <c:orientation val="minMax"/>
          <c:max val="50"/>
        </c:scaling>
        <c:delete val="0"/>
        <c:axPos val="l"/>
        <c:majorGridlines>
          <c:spPr>
            <a:ln>
              <a:solidFill>
                <a:schemeClr val="bg1">
                  <a:lumMod val="75000"/>
                </a:schemeClr>
              </a:solidFill>
              <a:prstDash val="sysDash"/>
            </a:ln>
          </c:spPr>
        </c:majorGridlines>
        <c:title>
          <c:tx>
            <c:rich>
              <a:bodyPr rot="-5400000" vert="horz"/>
              <a:lstStyle/>
              <a:p>
                <a:pPr>
                  <a:defRPr sz="700"/>
                </a:pPr>
                <a:r>
                  <a:rPr lang="es-CO" sz="700" b="1" i="0" u="none" strike="noStrike" baseline="0"/>
                  <a:t>Numero de Casos</a:t>
                </a:r>
                <a:endParaRPr lang="es-CO" sz="700"/>
              </a:p>
            </c:rich>
          </c:tx>
          <c:overlay val="0"/>
        </c:title>
        <c:numFmt formatCode="General" sourceLinked="1"/>
        <c:majorTickMark val="out"/>
        <c:minorTickMark val="none"/>
        <c:tickLblPos val="nextTo"/>
        <c:txPr>
          <a:bodyPr/>
          <a:lstStyle/>
          <a:p>
            <a:pPr>
              <a:defRPr sz="600"/>
            </a:pPr>
            <a:endParaRPr lang="en-US"/>
          </a:p>
        </c:txPr>
        <c:crossAx val="114398336"/>
        <c:crosses val="autoZero"/>
        <c:crossBetween val="between"/>
        <c:majorUnit val="10"/>
      </c:valAx>
    </c:plotArea>
    <c:legend>
      <c:legendPos val="b"/>
      <c:overlay val="0"/>
      <c:txPr>
        <a:bodyPr/>
        <a:lstStyle/>
        <a:p>
          <a:pPr>
            <a:defRPr sz="600" b="1"/>
          </a:pPr>
          <a:endParaRPr lang="en-US"/>
        </a:p>
      </c:txPr>
    </c:legend>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Linea!$G$3</c:f>
              <c:strCache>
                <c:ptCount val="1"/>
                <c:pt idx="0">
                  <c:v>2021 ( 83 casos)</c:v>
                </c:pt>
              </c:strCache>
            </c:strRef>
          </c:tx>
          <c:spPr>
            <a:solidFill>
              <a:srgbClr val="00B050"/>
            </a:solidFill>
          </c:spPr>
          <c:invertIfNegative val="0"/>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Linea!$G$4:$G$55</c:f>
              <c:numCache>
                <c:formatCode>General</c:formatCode>
                <c:ptCount val="52"/>
                <c:pt idx="0">
                  <c:v>4</c:v>
                </c:pt>
                <c:pt idx="1">
                  <c:v>7</c:v>
                </c:pt>
                <c:pt idx="2">
                  <c:v>5</c:v>
                </c:pt>
                <c:pt idx="3">
                  <c:v>5</c:v>
                </c:pt>
                <c:pt idx="4">
                  <c:v>7</c:v>
                </c:pt>
                <c:pt idx="5">
                  <c:v>7</c:v>
                </c:pt>
                <c:pt idx="6">
                  <c:v>3</c:v>
                </c:pt>
                <c:pt idx="7">
                  <c:v>5</c:v>
                </c:pt>
                <c:pt idx="8">
                  <c:v>4</c:v>
                </c:pt>
                <c:pt idx="9">
                  <c:v>5</c:v>
                </c:pt>
                <c:pt idx="10">
                  <c:v>0</c:v>
                </c:pt>
                <c:pt idx="11">
                  <c:v>4</c:v>
                </c:pt>
                <c:pt idx="12">
                  <c:v>1</c:v>
                </c:pt>
                <c:pt idx="13">
                  <c:v>8</c:v>
                </c:pt>
                <c:pt idx="14">
                  <c:v>4</c:v>
                </c:pt>
                <c:pt idx="15">
                  <c:v>1</c:v>
                </c:pt>
                <c:pt idx="16">
                  <c:v>2</c:v>
                </c:pt>
                <c:pt idx="17">
                  <c:v>4</c:v>
                </c:pt>
                <c:pt idx="18">
                  <c:v>4</c:v>
                </c:pt>
                <c:pt idx="19">
                  <c:v>3</c:v>
                </c:pt>
                <c:pt idx="20">
                  <c:v>4</c:v>
                </c:pt>
                <c:pt idx="21">
                  <c:v>1</c:v>
                </c:pt>
                <c:pt idx="22">
                  <c:v>1</c:v>
                </c:pt>
                <c:pt idx="23">
                  <c:v>3</c:v>
                </c:pt>
                <c:pt idx="24">
                  <c:v>5</c:v>
                </c:pt>
                <c:pt idx="25">
                  <c:v>5</c:v>
                </c:pt>
                <c:pt idx="26">
                  <c:v>5</c:v>
                </c:pt>
                <c:pt idx="27">
                  <c:v>4</c:v>
                </c:pt>
                <c:pt idx="28">
                  <c:v>5</c:v>
                </c:pt>
                <c:pt idx="29">
                  <c:v>9</c:v>
                </c:pt>
                <c:pt idx="30">
                  <c:v>3</c:v>
                </c:pt>
                <c:pt idx="31">
                  <c:v>4</c:v>
                </c:pt>
                <c:pt idx="32">
                  <c:v>4</c:v>
                </c:pt>
                <c:pt idx="33">
                  <c:v>10</c:v>
                </c:pt>
                <c:pt idx="34">
                  <c:v>3</c:v>
                </c:pt>
                <c:pt idx="35">
                  <c:v>4</c:v>
                </c:pt>
                <c:pt idx="36">
                  <c:v>3</c:v>
                </c:pt>
                <c:pt idx="37">
                  <c:v>3</c:v>
                </c:pt>
                <c:pt idx="38">
                  <c:v>6</c:v>
                </c:pt>
                <c:pt idx="39">
                  <c:v>8</c:v>
                </c:pt>
                <c:pt idx="40">
                  <c:v>5</c:v>
                </c:pt>
                <c:pt idx="41">
                  <c:v>4</c:v>
                </c:pt>
                <c:pt idx="42">
                  <c:v>6</c:v>
                </c:pt>
                <c:pt idx="43">
                  <c:v>4</c:v>
                </c:pt>
                <c:pt idx="44">
                  <c:v>7</c:v>
                </c:pt>
                <c:pt idx="45">
                  <c:v>12</c:v>
                </c:pt>
                <c:pt idx="46">
                  <c:v>8</c:v>
                </c:pt>
                <c:pt idx="47">
                  <c:v>3</c:v>
                </c:pt>
                <c:pt idx="48">
                  <c:v>6</c:v>
                </c:pt>
                <c:pt idx="49">
                  <c:v>4</c:v>
                </c:pt>
                <c:pt idx="50">
                  <c:v>4</c:v>
                </c:pt>
                <c:pt idx="51">
                  <c:v>1</c:v>
                </c:pt>
              </c:numCache>
            </c:numRef>
          </c:val>
          <c:extLst>
            <c:ext xmlns:c16="http://schemas.microsoft.com/office/drawing/2014/chart" uri="{C3380CC4-5D6E-409C-BE32-E72D297353CC}">
              <c16:uniqueId val="{00000000-4A26-4F45-BE7D-92B54B2726EE}"/>
            </c:ext>
          </c:extLst>
        </c:ser>
        <c:dLbls>
          <c:showLegendKey val="0"/>
          <c:showVal val="0"/>
          <c:showCatName val="0"/>
          <c:showSerName val="0"/>
          <c:showPercent val="0"/>
          <c:showBubbleSize val="0"/>
        </c:dLbls>
        <c:gapWidth val="10"/>
        <c:overlap val="10"/>
        <c:axId val="58664448"/>
        <c:axId val="63563648"/>
      </c:barChart>
      <c:lineChart>
        <c:grouping val="standard"/>
        <c:varyColors val="0"/>
        <c:ser>
          <c:idx val="2"/>
          <c:order val="1"/>
          <c:tx>
            <c:strRef>
              <c:f>Linea!$H$3</c:f>
              <c:strCache>
                <c:ptCount val="1"/>
                <c:pt idx="0">
                  <c:v>2022 (108 casos)</c:v>
                </c:pt>
              </c:strCache>
            </c:strRef>
          </c:tx>
          <c:spPr>
            <a:ln w="19050">
              <a:solidFill>
                <a:srgbClr val="FF0000"/>
              </a:solidFill>
            </a:ln>
          </c:spPr>
          <c:marker>
            <c:symbol val="none"/>
          </c:marker>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Linea!$H$4:$H$55</c:f>
              <c:numCache>
                <c:formatCode>General</c:formatCode>
                <c:ptCount val="52"/>
                <c:pt idx="0">
                  <c:v>8</c:v>
                </c:pt>
                <c:pt idx="1">
                  <c:v>10</c:v>
                </c:pt>
                <c:pt idx="2">
                  <c:v>6</c:v>
                </c:pt>
                <c:pt idx="3">
                  <c:v>5</c:v>
                </c:pt>
                <c:pt idx="4">
                  <c:v>3</c:v>
                </c:pt>
                <c:pt idx="5">
                  <c:v>6</c:v>
                </c:pt>
                <c:pt idx="6">
                  <c:v>4</c:v>
                </c:pt>
                <c:pt idx="7">
                  <c:v>4</c:v>
                </c:pt>
                <c:pt idx="8">
                  <c:v>9</c:v>
                </c:pt>
                <c:pt idx="9">
                  <c:v>2</c:v>
                </c:pt>
                <c:pt idx="10">
                  <c:v>9</c:v>
                </c:pt>
                <c:pt idx="11">
                  <c:v>4</c:v>
                </c:pt>
                <c:pt idx="12">
                  <c:v>4</c:v>
                </c:pt>
                <c:pt idx="13">
                  <c:v>2</c:v>
                </c:pt>
                <c:pt idx="14">
                  <c:v>4</c:v>
                </c:pt>
                <c:pt idx="15">
                  <c:v>7</c:v>
                </c:pt>
                <c:pt idx="16">
                  <c:v>8</c:v>
                </c:pt>
                <c:pt idx="17">
                  <c:v>7</c:v>
                </c:pt>
                <c:pt idx="18">
                  <c:v>1</c:v>
                </c:pt>
                <c:pt idx="19">
                  <c:v>5</c:v>
                </c:pt>
              </c:numCache>
            </c:numRef>
          </c:val>
          <c:smooth val="0"/>
          <c:extLst>
            <c:ext xmlns:c16="http://schemas.microsoft.com/office/drawing/2014/chart" uri="{C3380CC4-5D6E-409C-BE32-E72D297353CC}">
              <c16:uniqueId val="{00000001-4A26-4F45-BE7D-92B54B2726EE}"/>
            </c:ext>
          </c:extLst>
        </c:ser>
        <c:dLbls>
          <c:showLegendKey val="0"/>
          <c:showVal val="0"/>
          <c:showCatName val="0"/>
          <c:showSerName val="0"/>
          <c:showPercent val="0"/>
          <c:showBubbleSize val="0"/>
        </c:dLbls>
        <c:marker val="1"/>
        <c:smooth val="0"/>
        <c:axId val="58664448"/>
        <c:axId val="63563648"/>
      </c:lineChart>
      <c:catAx>
        <c:axId val="58664448"/>
        <c:scaling>
          <c:orientation val="minMax"/>
        </c:scaling>
        <c:delete val="0"/>
        <c:axPos val="b"/>
        <c:title>
          <c:tx>
            <c:rich>
              <a:bodyPr/>
              <a:lstStyle/>
              <a:p>
                <a:pPr>
                  <a:defRPr sz="600" b="0" i="0" u="none" strike="noStrike" baseline="0">
                    <a:solidFill>
                      <a:srgbClr val="000000"/>
                    </a:solidFill>
                    <a:latin typeface="Calibri"/>
                    <a:ea typeface="Calibri"/>
                    <a:cs typeface="Calibri"/>
                  </a:defRPr>
                </a:pPr>
                <a:r>
                  <a:rPr lang="es-CO" sz="600"/>
                  <a:t>Semana Epidemiologica</a:t>
                </a:r>
              </a:p>
            </c:rich>
          </c:tx>
          <c:overlay val="0"/>
        </c:title>
        <c:numFmt formatCode="General" sourceLinked="1"/>
        <c:majorTickMark val="none"/>
        <c:minorTickMark val="none"/>
        <c:tickLblPos val="nextTo"/>
        <c:txPr>
          <a:bodyPr rot="0" vert="horz"/>
          <a:lstStyle/>
          <a:p>
            <a:pPr>
              <a:defRPr sz="500" b="1" i="0" u="none" strike="noStrike" baseline="0">
                <a:solidFill>
                  <a:srgbClr val="000000"/>
                </a:solidFill>
                <a:latin typeface="Calibri"/>
                <a:ea typeface="Calibri"/>
                <a:cs typeface="Calibri"/>
              </a:defRPr>
            </a:pPr>
            <a:endParaRPr lang="en-US"/>
          </a:p>
        </c:txPr>
        <c:crossAx val="63563648"/>
        <c:crosses val="autoZero"/>
        <c:auto val="1"/>
        <c:lblAlgn val="ctr"/>
        <c:lblOffset val="100"/>
        <c:noMultiLvlLbl val="0"/>
      </c:catAx>
      <c:valAx>
        <c:axId val="63563648"/>
        <c:scaling>
          <c:orientation val="minMax"/>
        </c:scaling>
        <c:delete val="0"/>
        <c:axPos val="l"/>
        <c:majorGridlines/>
        <c:title>
          <c:tx>
            <c:rich>
              <a:bodyPr/>
              <a:lstStyle/>
              <a:p>
                <a:pPr>
                  <a:defRPr sz="700" b="1" i="0" u="none" strike="noStrike" baseline="0">
                    <a:solidFill>
                      <a:srgbClr val="000000"/>
                    </a:solidFill>
                    <a:latin typeface="Calibri"/>
                    <a:ea typeface="Calibri"/>
                    <a:cs typeface="Calibri"/>
                  </a:defRPr>
                </a:pPr>
                <a:r>
                  <a:rPr lang="es-CO" sz="700"/>
                  <a:t>Numero de Casos</a:t>
                </a:r>
              </a:p>
            </c:rich>
          </c:tx>
          <c:overlay val="0"/>
        </c:title>
        <c:numFmt formatCode="General" sourceLinked="1"/>
        <c:majorTickMark val="out"/>
        <c:minorTickMark val="none"/>
        <c:tickLblPos val="nextTo"/>
        <c:txPr>
          <a:bodyPr rot="0" vert="horz"/>
          <a:lstStyle/>
          <a:p>
            <a:pPr>
              <a:defRPr sz="700" b="0" i="0" u="none" strike="noStrike" baseline="0">
                <a:solidFill>
                  <a:srgbClr val="000000"/>
                </a:solidFill>
                <a:latin typeface="Calibri"/>
                <a:ea typeface="Calibri"/>
                <a:cs typeface="Calibri"/>
              </a:defRPr>
            </a:pPr>
            <a:endParaRPr lang="en-US"/>
          </a:p>
        </c:txPr>
        <c:crossAx val="58664448"/>
        <c:crosses val="autoZero"/>
        <c:crossBetween val="between"/>
      </c:valAx>
    </c:plotArea>
    <c:legend>
      <c:legendPos val="b"/>
      <c:layout>
        <c:manualLayout>
          <c:xMode val="edge"/>
          <c:yMode val="edge"/>
          <c:x val="0.23439687226352127"/>
          <c:y val="0.81205743754216941"/>
          <c:w val="0.54824543357450872"/>
          <c:h val="8.4140760147954352E-2"/>
        </c:manualLayout>
      </c:layout>
      <c:overlay val="0"/>
      <c:txPr>
        <a:bodyPr/>
        <a:lstStyle/>
        <a:p>
          <a:pPr>
            <a:defRPr sz="7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cat>
            <c:strRef>
              <c:f>Hoja2!$A$2:$A$37</c:f>
              <c:strCache>
                <c:ptCount val="3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pt idx="17">
                  <c:v>Corregimiento de Santa Elena</c:v>
                </c:pt>
                <c:pt idx="18">
                  <c:v>Corregimiento de San Cristóbal</c:v>
                </c:pt>
                <c:pt idx="29">
                  <c:v>primera infancia (0-5 años), </c:v>
                </c:pt>
                <c:pt idx="30">
                  <c:v>Infancia (6 - 11 años)</c:v>
                </c:pt>
                <c:pt idx="31">
                  <c:v>Adolescencia (12-18 años) </c:v>
                </c:pt>
                <c:pt idx="32">
                  <c:v>Juventud (14 - 26 años)</c:v>
                </c:pt>
                <c:pt idx="33">
                  <c:v>Adultez (27 - 59 años) </c:v>
                </c:pt>
                <c:pt idx="34">
                  <c:v>Vejez (60 años y más).</c:v>
                </c:pt>
                <c:pt idx="35">
                  <c:v>primera infancia (0-5 años), infancia (6 - 11 años), adolescencia (12-18 años), juventud (14 - 26 años), adultez (27 - 59 años) y vejez (60 años y más).</c:v>
                </c:pt>
              </c:strCache>
            </c:strRef>
          </c:cat>
          <c:val>
            <c:numRef>
              <c:f>Hoja2!$C$2:$C$18</c:f>
              <c:numCache>
                <c:formatCode>General</c:formatCode>
                <c:ptCount val="17"/>
                <c:pt idx="0">
                  <c:v>5</c:v>
                </c:pt>
                <c:pt idx="1">
                  <c:v>8</c:v>
                </c:pt>
                <c:pt idx="2">
                  <c:v>9</c:v>
                </c:pt>
                <c:pt idx="3">
                  <c:v>7</c:v>
                </c:pt>
                <c:pt idx="4">
                  <c:v>13</c:v>
                </c:pt>
                <c:pt idx="5">
                  <c:v>18</c:v>
                </c:pt>
                <c:pt idx="6">
                  <c:v>11</c:v>
                </c:pt>
                <c:pt idx="7">
                  <c:v>8</c:v>
                </c:pt>
                <c:pt idx="8">
                  <c:v>3</c:v>
                </c:pt>
                <c:pt idx="9">
                  <c:v>4</c:v>
                </c:pt>
                <c:pt idx="10">
                  <c:v>7</c:v>
                </c:pt>
                <c:pt idx="11">
                  <c:v>5</c:v>
                </c:pt>
                <c:pt idx="12">
                  <c:v>2</c:v>
                </c:pt>
                <c:pt idx="13">
                  <c:v>3</c:v>
                </c:pt>
                <c:pt idx="14">
                  <c:v>1</c:v>
                </c:pt>
                <c:pt idx="15">
                  <c:v>2</c:v>
                </c:pt>
                <c:pt idx="16">
                  <c:v>4</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63542784"/>
        <c:axId val="63507840"/>
      </c:barChart>
      <c:lineChart>
        <c:grouping val="standard"/>
        <c:varyColors val="0"/>
        <c:ser>
          <c:idx val="0"/>
          <c:order val="0"/>
          <c:tx>
            <c:v>TASA</c:v>
          </c:tx>
          <c:spPr>
            <a:ln w="19050"/>
          </c:spPr>
          <c:marker>
            <c:symbol val="none"/>
          </c:marker>
          <c:cat>
            <c:strRef>
              <c:f>Hoja2!$A$2:$A$18</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Hoja2!$B$2:$B$18</c:f>
              <c:numCache>
                <c:formatCode>0.0</c:formatCode>
                <c:ptCount val="17"/>
                <c:pt idx="0">
                  <c:v>3.4221963656274599</c:v>
                </c:pt>
                <c:pt idx="1">
                  <c:v>5.3473076306079887</c:v>
                </c:pt>
                <c:pt idx="2">
                  <c:v>5.8070510504310127</c:v>
                </c:pt>
                <c:pt idx="3">
                  <c:v>4.0337451595058083</c:v>
                </c:pt>
                <c:pt idx="4">
                  <c:v>6.6839764518368083</c:v>
                </c:pt>
                <c:pt idx="5">
                  <c:v>8.676580463232991</c:v>
                </c:pt>
                <c:pt idx="6">
                  <c:v>5.7907232613353408</c:v>
                </c:pt>
                <c:pt idx="7">
                  <c:v>4.7772602412516418</c:v>
                </c:pt>
                <c:pt idx="8">
                  <c:v>1.9616048543181461</c:v>
                </c:pt>
                <c:pt idx="9">
                  <c:v>2.1374714781149637</c:v>
                </c:pt>
                <c:pt idx="10">
                  <c:v>3.5976584383078669</c:v>
                </c:pt>
                <c:pt idx="11">
                  <c:v>2.9979793619100725</c:v>
                </c:pt>
                <c:pt idx="12">
                  <c:v>1.562683126928937</c:v>
                </c:pt>
                <c:pt idx="13">
                  <c:v>3.1085827971028008</c:v>
                </c:pt>
                <c:pt idx="14">
                  <c:v>1.6358044886475169</c:v>
                </c:pt>
                <c:pt idx="15">
                  <c:v>4.3719669479298737</c:v>
                </c:pt>
                <c:pt idx="16">
                  <c:v>8.3460262482525511</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63504384"/>
        <c:axId val="63505920"/>
      </c:lineChart>
      <c:catAx>
        <c:axId val="63504384"/>
        <c:scaling>
          <c:orientation val="minMax"/>
        </c:scaling>
        <c:delete val="0"/>
        <c:axPos val="b"/>
        <c:numFmt formatCode="General" sourceLinked="0"/>
        <c:majorTickMark val="none"/>
        <c:minorTickMark val="none"/>
        <c:tickLblPos val="nextTo"/>
        <c:txPr>
          <a:bodyPr/>
          <a:lstStyle/>
          <a:p>
            <a:pPr>
              <a:defRPr b="1"/>
            </a:pPr>
            <a:endParaRPr lang="en-US"/>
          </a:p>
        </c:txPr>
        <c:crossAx val="63505920"/>
        <c:crosses val="autoZero"/>
        <c:auto val="1"/>
        <c:lblAlgn val="ctr"/>
        <c:lblOffset val="100"/>
        <c:noMultiLvlLbl val="0"/>
      </c:catAx>
      <c:valAx>
        <c:axId val="63505920"/>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3933251147007613"/>
              <c:y val="0.30111763676089864"/>
            </c:manualLayout>
          </c:layout>
          <c:overlay val="0"/>
        </c:title>
        <c:numFmt formatCode="0.0" sourceLinked="1"/>
        <c:majorTickMark val="none"/>
        <c:minorTickMark val="none"/>
        <c:tickLblPos val="nextTo"/>
        <c:txPr>
          <a:bodyPr/>
          <a:lstStyle/>
          <a:p>
            <a:pPr>
              <a:defRPr sz="600" b="1"/>
            </a:pPr>
            <a:endParaRPr lang="en-US"/>
          </a:p>
        </c:txPr>
        <c:crossAx val="63504384"/>
        <c:crosses val="autoZero"/>
        <c:crossBetween val="between"/>
      </c:valAx>
      <c:valAx>
        <c:axId val="63507840"/>
        <c:scaling>
          <c:orientation val="minMax"/>
        </c:scaling>
        <c:delete val="0"/>
        <c:axPos val="r"/>
        <c:title>
          <c:tx>
            <c:rich>
              <a:bodyPr rot="-5400000" vert="horz"/>
              <a:lstStyle/>
              <a:p>
                <a:pPr>
                  <a:defRPr sz="700"/>
                </a:pPr>
                <a:r>
                  <a:rPr lang="es-CO" sz="700" dirty="0"/>
                  <a:t>tasa por 100.000</a:t>
                </a:r>
              </a:p>
            </c:rich>
          </c:tx>
          <c:layout>
            <c:manualLayout>
              <c:xMode val="edge"/>
              <c:yMode val="edge"/>
              <c:x val="8.5608121781755225E-2"/>
              <c:y val="0.27569495645265002"/>
            </c:manualLayout>
          </c:layout>
          <c:overlay val="0"/>
        </c:title>
        <c:numFmt formatCode="General" sourceLinked="1"/>
        <c:majorTickMark val="out"/>
        <c:minorTickMark val="none"/>
        <c:tickLblPos val="nextTo"/>
        <c:txPr>
          <a:bodyPr/>
          <a:lstStyle/>
          <a:p>
            <a:pPr>
              <a:defRPr sz="600" b="1"/>
            </a:pPr>
            <a:endParaRPr lang="en-US"/>
          </a:p>
        </c:txPr>
        <c:crossAx val="63542784"/>
        <c:crosses val="max"/>
        <c:crossBetween val="between"/>
      </c:valAx>
      <c:catAx>
        <c:axId val="63542784"/>
        <c:scaling>
          <c:orientation val="minMax"/>
        </c:scaling>
        <c:delete val="1"/>
        <c:axPos val="b"/>
        <c:numFmt formatCode="General" sourceLinked="1"/>
        <c:majorTickMark val="out"/>
        <c:minorTickMark val="none"/>
        <c:tickLblPos val="nextTo"/>
        <c:crossAx val="63507840"/>
        <c:crosses val="autoZero"/>
        <c:auto val="1"/>
        <c:lblAlgn val="ctr"/>
        <c:lblOffset val="100"/>
        <c:noMultiLvlLbl val="0"/>
      </c:catAx>
      <c:dTable>
        <c:showHorzBorder val="1"/>
        <c:showVertBorder val="1"/>
        <c:showOutline val="1"/>
        <c:showKeys val="1"/>
        <c:txPr>
          <a:bodyPr/>
          <a:lstStyle/>
          <a:p>
            <a:pPr rtl="0">
              <a:defRPr sz="400" b="1"/>
            </a:pPr>
            <a:endParaRPr lang="en-US"/>
          </a:p>
        </c:txPr>
      </c:dTable>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5</c:v>
                </c:pt>
                <c:pt idx="1">
                  <c:v>1</c:v>
                </c:pt>
                <c:pt idx="2">
                  <c:v>2</c:v>
                </c:pt>
                <c:pt idx="3">
                  <c:v>2</c:v>
                </c:pt>
                <c:pt idx="4">
                  <c:v>3</c:v>
                </c:pt>
                <c:pt idx="5">
                  <c:v>4</c:v>
                </c:pt>
                <c:pt idx="6">
                  <c:v>2</c:v>
                </c:pt>
                <c:pt idx="7">
                  <c:v>0</c:v>
                </c:pt>
                <c:pt idx="8">
                  <c:v>2</c:v>
                </c:pt>
                <c:pt idx="9">
                  <c:v>2</c:v>
                </c:pt>
                <c:pt idx="10">
                  <c:v>4</c:v>
                </c:pt>
                <c:pt idx="11">
                  <c:v>1</c:v>
                </c:pt>
                <c:pt idx="12">
                  <c:v>4</c:v>
                </c:pt>
                <c:pt idx="13">
                  <c:v>2</c:v>
                </c:pt>
                <c:pt idx="14">
                  <c:v>3</c:v>
                </c:pt>
                <c:pt idx="15">
                  <c:v>3</c:v>
                </c:pt>
                <c:pt idx="16">
                  <c:v>4</c:v>
                </c:pt>
                <c:pt idx="17">
                  <c:v>0</c:v>
                </c:pt>
                <c:pt idx="18">
                  <c:v>9</c:v>
                </c:pt>
                <c:pt idx="19">
                  <c:v>4</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46479616"/>
        <c:axId val="46510464"/>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46479616"/>
        <c:axId val="46510464"/>
      </c:lineChart>
      <c:catAx>
        <c:axId val="46479616"/>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crossAx val="46510464"/>
        <c:crosses val="autoZero"/>
        <c:auto val="1"/>
        <c:lblAlgn val="ctr"/>
        <c:lblOffset val="100"/>
        <c:noMultiLvlLbl val="0"/>
      </c:catAx>
      <c:valAx>
        <c:axId val="4651046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overlay val="0"/>
        </c:title>
        <c:numFmt formatCode="General" sourceLinked="1"/>
        <c:majorTickMark val="out"/>
        <c:minorTickMark val="none"/>
        <c:tickLblPos val="nextTo"/>
        <c:crossAx val="46479616"/>
        <c:crosses val="autoZero"/>
        <c:crossBetween val="between"/>
      </c:valAx>
    </c:plotArea>
    <c:legend>
      <c:legendPos val="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(1767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84</c:v>
                </c:pt>
                <c:pt idx="1">
                  <c:v>94</c:v>
                </c:pt>
                <c:pt idx="2">
                  <c:v>89</c:v>
                </c:pt>
                <c:pt idx="3">
                  <c:v>82</c:v>
                </c:pt>
                <c:pt idx="4">
                  <c:v>92</c:v>
                </c:pt>
                <c:pt idx="5">
                  <c:v>95</c:v>
                </c:pt>
                <c:pt idx="6">
                  <c:v>94</c:v>
                </c:pt>
                <c:pt idx="7">
                  <c:v>110</c:v>
                </c:pt>
                <c:pt idx="8">
                  <c:v>116</c:v>
                </c:pt>
                <c:pt idx="9">
                  <c:v>83</c:v>
                </c:pt>
                <c:pt idx="10">
                  <c:v>102</c:v>
                </c:pt>
                <c:pt idx="11">
                  <c:v>118</c:v>
                </c:pt>
                <c:pt idx="12">
                  <c:v>102</c:v>
                </c:pt>
                <c:pt idx="13">
                  <c:v>95</c:v>
                </c:pt>
                <c:pt idx="14">
                  <c:v>84</c:v>
                </c:pt>
                <c:pt idx="15">
                  <c:v>87</c:v>
                </c:pt>
                <c:pt idx="16">
                  <c:v>75</c:v>
                </c:pt>
                <c:pt idx="17">
                  <c:v>82</c:v>
                </c:pt>
                <c:pt idx="18">
                  <c:v>83</c:v>
                </c:pt>
                <c:pt idx="19">
                  <c:v>96</c:v>
                </c:pt>
                <c:pt idx="20">
                  <c:v>82</c:v>
                </c:pt>
                <c:pt idx="21">
                  <c:v>87</c:v>
                </c:pt>
                <c:pt idx="22">
                  <c:v>75</c:v>
                </c:pt>
                <c:pt idx="23">
                  <c:v>94</c:v>
                </c:pt>
                <c:pt idx="24">
                  <c:v>81</c:v>
                </c:pt>
                <c:pt idx="25">
                  <c:v>91</c:v>
                </c:pt>
                <c:pt idx="26">
                  <c:v>87</c:v>
                </c:pt>
                <c:pt idx="27">
                  <c:v>88</c:v>
                </c:pt>
                <c:pt idx="28">
                  <c:v>93</c:v>
                </c:pt>
                <c:pt idx="29">
                  <c:v>71</c:v>
                </c:pt>
                <c:pt idx="30">
                  <c:v>104</c:v>
                </c:pt>
                <c:pt idx="31">
                  <c:v>91</c:v>
                </c:pt>
                <c:pt idx="32">
                  <c:v>97</c:v>
                </c:pt>
                <c:pt idx="33">
                  <c:v>105</c:v>
                </c:pt>
                <c:pt idx="34">
                  <c:v>115</c:v>
                </c:pt>
                <c:pt idx="35">
                  <c:v>112</c:v>
                </c:pt>
                <c:pt idx="36">
                  <c:v>106</c:v>
                </c:pt>
                <c:pt idx="37">
                  <c:v>95</c:v>
                </c:pt>
                <c:pt idx="38">
                  <c:v>86</c:v>
                </c:pt>
                <c:pt idx="39">
                  <c:v>98</c:v>
                </c:pt>
                <c:pt idx="40">
                  <c:v>112</c:v>
                </c:pt>
                <c:pt idx="41">
                  <c:v>102</c:v>
                </c:pt>
                <c:pt idx="42">
                  <c:v>117</c:v>
                </c:pt>
                <c:pt idx="43">
                  <c:v>122</c:v>
                </c:pt>
                <c:pt idx="44">
                  <c:v>94</c:v>
                </c:pt>
                <c:pt idx="45">
                  <c:v>93</c:v>
                </c:pt>
                <c:pt idx="46">
                  <c:v>92</c:v>
                </c:pt>
                <c:pt idx="47">
                  <c:v>114</c:v>
                </c:pt>
                <c:pt idx="48">
                  <c:v>100</c:v>
                </c:pt>
                <c:pt idx="49">
                  <c:v>90</c:v>
                </c:pt>
                <c:pt idx="50">
                  <c:v>121</c:v>
                </c:pt>
                <c:pt idx="51">
                  <c:v>104</c:v>
                </c:pt>
              </c:numCache>
            </c:numRef>
          </c:val>
          <c:extLst>
            <c:ext xmlns:c16="http://schemas.microsoft.com/office/drawing/2014/chart" uri="{C3380CC4-5D6E-409C-BE32-E72D297353CC}">
              <c16:uniqueId val="{00000000-A862-4385-A76D-3B56032B8C8F}"/>
            </c:ext>
          </c:extLst>
        </c:ser>
        <c:dLbls>
          <c:showLegendKey val="0"/>
          <c:showVal val="0"/>
          <c:showCatName val="0"/>
          <c:showSerName val="0"/>
          <c:showPercent val="0"/>
          <c:showBubbleSize val="0"/>
        </c:dLbls>
        <c:gapWidth val="10"/>
        <c:overlap val="10"/>
        <c:axId val="130644608"/>
        <c:axId val="130650496"/>
      </c:barChart>
      <c:lineChart>
        <c:grouping val="standard"/>
        <c:varyColors val="0"/>
        <c:ser>
          <c:idx val="1"/>
          <c:order val="1"/>
          <c:tx>
            <c:strRef>
              <c:f>'Semana '!$C$4</c:f>
              <c:strCache>
                <c:ptCount val="1"/>
                <c:pt idx="0">
                  <c:v>2022( 2066 casos)</c:v>
                </c:pt>
              </c:strCache>
            </c:strRef>
          </c:tx>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89</c:v>
                </c:pt>
                <c:pt idx="1">
                  <c:v>100</c:v>
                </c:pt>
                <c:pt idx="2">
                  <c:v>94</c:v>
                </c:pt>
                <c:pt idx="3">
                  <c:v>84</c:v>
                </c:pt>
                <c:pt idx="4">
                  <c:v>102</c:v>
                </c:pt>
                <c:pt idx="5">
                  <c:v>97</c:v>
                </c:pt>
                <c:pt idx="6">
                  <c:v>93</c:v>
                </c:pt>
                <c:pt idx="7">
                  <c:v>113</c:v>
                </c:pt>
                <c:pt idx="8">
                  <c:v>103</c:v>
                </c:pt>
                <c:pt idx="9">
                  <c:v>113</c:v>
                </c:pt>
                <c:pt idx="10">
                  <c:v>112</c:v>
                </c:pt>
                <c:pt idx="11">
                  <c:v>122</c:v>
                </c:pt>
                <c:pt idx="12">
                  <c:v>123</c:v>
                </c:pt>
                <c:pt idx="13">
                  <c:v>107</c:v>
                </c:pt>
                <c:pt idx="14">
                  <c:v>131</c:v>
                </c:pt>
                <c:pt idx="15">
                  <c:v>101</c:v>
                </c:pt>
                <c:pt idx="16">
                  <c:v>104</c:v>
                </c:pt>
                <c:pt idx="17">
                  <c:v>79</c:v>
                </c:pt>
                <c:pt idx="18">
                  <c:v>108</c:v>
                </c:pt>
                <c:pt idx="19">
                  <c:v>91</c:v>
                </c:pt>
              </c:numCache>
            </c:numRef>
          </c:val>
          <c:smooth val="0"/>
          <c:extLst>
            <c:ext xmlns:c16="http://schemas.microsoft.com/office/drawing/2014/chart" uri="{C3380CC4-5D6E-409C-BE32-E72D297353CC}">
              <c16:uniqueId val="{00000001-A862-4385-A76D-3B56032B8C8F}"/>
            </c:ext>
          </c:extLst>
        </c:ser>
        <c:dLbls>
          <c:showLegendKey val="0"/>
          <c:showVal val="0"/>
          <c:showCatName val="0"/>
          <c:showSerName val="0"/>
          <c:showPercent val="0"/>
          <c:showBubbleSize val="0"/>
        </c:dLbls>
        <c:marker val="1"/>
        <c:smooth val="0"/>
        <c:axId val="130644608"/>
        <c:axId val="130650496"/>
      </c:lineChart>
      <c:catAx>
        <c:axId val="130644608"/>
        <c:scaling>
          <c:orientation val="minMax"/>
        </c:scaling>
        <c:delete val="0"/>
        <c:axPos val="b"/>
        <c:numFmt formatCode="General" sourceLinked="1"/>
        <c:majorTickMark val="none"/>
        <c:minorTickMark val="none"/>
        <c:tickLblPos val="nextTo"/>
        <c:crossAx val="130650496"/>
        <c:crosses val="autoZero"/>
        <c:auto val="1"/>
        <c:lblAlgn val="ctr"/>
        <c:lblOffset val="100"/>
        <c:noMultiLvlLbl val="0"/>
      </c:catAx>
      <c:valAx>
        <c:axId val="130650496"/>
        <c:scaling>
          <c:orientation val="minMax"/>
        </c:scaling>
        <c:delete val="0"/>
        <c:axPos val="l"/>
        <c:majorGridlines/>
        <c:title>
          <c:tx>
            <c:rich>
              <a:bodyPr/>
              <a:lstStyle/>
              <a:p>
                <a:pPr>
                  <a:defRPr sz="700"/>
                </a:pPr>
                <a:r>
                  <a:rPr lang="es-CO" sz="700"/>
                  <a:t>Numero de casos</a:t>
                </a:r>
              </a:p>
            </c:rich>
          </c:tx>
          <c:layout>
            <c:manualLayout>
              <c:xMode val="edge"/>
              <c:yMode val="edge"/>
              <c:x val="8.2390200943337655E-2"/>
              <c:y val="0.21034019428812256"/>
            </c:manualLayout>
          </c:layout>
          <c:overlay val="0"/>
        </c:title>
        <c:numFmt formatCode="General" sourceLinked="1"/>
        <c:majorTickMark val="none"/>
        <c:minorTickMark val="none"/>
        <c:tickLblPos val="nextTo"/>
        <c:txPr>
          <a:bodyPr/>
          <a:lstStyle/>
          <a:p>
            <a:pPr>
              <a:defRPr sz="700" b="1"/>
            </a:pPr>
            <a:endParaRPr lang="en-US"/>
          </a:p>
        </c:txPr>
        <c:crossAx val="130644608"/>
        <c:crosses val="autoZero"/>
        <c:crossBetween val="between"/>
      </c:valAx>
      <c:dTable>
        <c:showHorzBorder val="1"/>
        <c:showVertBorder val="1"/>
        <c:showOutline val="1"/>
        <c:showKeys val="1"/>
        <c:txPr>
          <a:bodyPr/>
          <a:lstStyle/>
          <a:p>
            <a:pPr rtl="0">
              <a:defRPr sz="600"/>
            </a:pPr>
            <a:endParaRPr lang="en-US"/>
          </a:p>
        </c:txPr>
      </c:dTable>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78E5-468D-B886-981FB41F054D}"/>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667</c:v>
                </c:pt>
                <c:pt idx="1">
                  <c:v>1789</c:v>
                </c:pt>
                <c:pt idx="2">
                  <c:v>2980</c:v>
                </c:pt>
                <c:pt idx="3">
                  <c:v>3525</c:v>
                </c:pt>
                <c:pt idx="4">
                  <c:v>3750</c:v>
                </c:pt>
                <c:pt idx="5">
                  <c:v>3717</c:v>
                </c:pt>
                <c:pt idx="6">
                  <c:v>5273</c:v>
                </c:pt>
                <c:pt idx="7">
                  <c:v>5830</c:v>
                </c:pt>
                <c:pt idx="8">
                  <c:v>6094</c:v>
                </c:pt>
                <c:pt idx="9">
                  <c:v>5610</c:v>
                </c:pt>
                <c:pt idx="10">
                  <c:v>4580</c:v>
                </c:pt>
                <c:pt idx="11">
                  <c:v>4982</c:v>
                </c:pt>
                <c:pt idx="12">
                  <c:v>2066</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130771200"/>
        <c:axId val="130769280"/>
      </c:barChart>
      <c:lineChart>
        <c:grouping val="standard"/>
        <c:varyColors val="0"/>
        <c:ser>
          <c:idx val="0"/>
          <c:order val="0"/>
          <c:tx>
            <c:v>Tasa </c:v>
          </c:tx>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29</c:v>
                </c:pt>
                <c:pt idx="1">
                  <c:v>76</c:v>
                </c:pt>
                <c:pt idx="2">
                  <c:v>125</c:v>
                </c:pt>
                <c:pt idx="3">
                  <c:v>146</c:v>
                </c:pt>
                <c:pt idx="4">
                  <c:v>154</c:v>
                </c:pt>
                <c:pt idx="5">
                  <c:v>150</c:v>
                </c:pt>
                <c:pt idx="6">
                  <c:v>212</c:v>
                </c:pt>
                <c:pt idx="7">
                  <c:v>232</c:v>
                </c:pt>
                <c:pt idx="8">
                  <c:v>251</c:v>
                </c:pt>
                <c:pt idx="9">
                  <c:v>225</c:v>
                </c:pt>
                <c:pt idx="10">
                  <c:v>180</c:v>
                </c:pt>
                <c:pt idx="11">
                  <c:v>202</c:v>
                </c:pt>
                <c:pt idx="12">
                  <c:v>84</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130761472"/>
        <c:axId val="130763008"/>
      </c:lineChart>
      <c:catAx>
        <c:axId val="130761472"/>
        <c:scaling>
          <c:orientation val="minMax"/>
        </c:scaling>
        <c:delete val="0"/>
        <c:axPos val="b"/>
        <c:numFmt formatCode="General" sourceLinked="0"/>
        <c:majorTickMark val="none"/>
        <c:minorTickMark val="none"/>
        <c:tickLblPos val="nextTo"/>
        <c:txPr>
          <a:bodyPr/>
          <a:lstStyle/>
          <a:p>
            <a:pPr>
              <a:defRPr b="1"/>
            </a:pPr>
            <a:endParaRPr lang="en-US"/>
          </a:p>
        </c:txPr>
        <c:crossAx val="130763008"/>
        <c:crosses val="autoZero"/>
        <c:auto val="1"/>
        <c:lblAlgn val="ctr"/>
        <c:lblOffset val="100"/>
        <c:noMultiLvlLbl val="0"/>
      </c:catAx>
      <c:valAx>
        <c:axId val="130763008"/>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4833125355859704"/>
              <c:y val="0.26441838774024329"/>
            </c:manualLayout>
          </c:layout>
          <c:overlay val="0"/>
        </c:title>
        <c:numFmt formatCode="General" sourceLinked="1"/>
        <c:majorTickMark val="none"/>
        <c:minorTickMark val="none"/>
        <c:tickLblPos val="nextTo"/>
        <c:txPr>
          <a:bodyPr/>
          <a:lstStyle/>
          <a:p>
            <a:pPr>
              <a:defRPr sz="700" b="1"/>
            </a:pPr>
            <a:endParaRPr lang="en-US"/>
          </a:p>
        </c:txPr>
        <c:crossAx val="130761472"/>
        <c:crosses val="autoZero"/>
        <c:crossBetween val="between"/>
      </c:valAx>
      <c:valAx>
        <c:axId val="130769280"/>
        <c:scaling>
          <c:orientation val="minMax"/>
        </c:scaling>
        <c:delete val="0"/>
        <c:axPos val="r"/>
        <c:title>
          <c:tx>
            <c:rich>
              <a:bodyPr rot="-5400000" vert="horz"/>
              <a:lstStyle/>
              <a:p>
                <a:pPr>
                  <a:defRPr sz="700"/>
                </a:pPr>
                <a:r>
                  <a:rPr lang="es-CO" sz="700" dirty="0"/>
                  <a:t>tasa por 100.000</a:t>
                </a:r>
              </a:p>
            </c:rich>
          </c:tx>
          <c:layout>
            <c:manualLayout>
              <c:xMode val="edge"/>
              <c:yMode val="edge"/>
              <c:x val="4.3105497152130398E-2"/>
              <c:y val="0.30651570768300129"/>
            </c:manualLayout>
          </c:layout>
          <c:overlay val="0"/>
        </c:title>
        <c:numFmt formatCode="General" sourceLinked="1"/>
        <c:majorTickMark val="out"/>
        <c:minorTickMark val="none"/>
        <c:tickLblPos val="nextTo"/>
        <c:txPr>
          <a:bodyPr/>
          <a:lstStyle/>
          <a:p>
            <a:pPr>
              <a:defRPr sz="700" b="1"/>
            </a:pPr>
            <a:endParaRPr lang="en-US"/>
          </a:p>
        </c:txPr>
        <c:crossAx val="130771200"/>
        <c:crosses val="max"/>
        <c:crossBetween val="between"/>
      </c:valAx>
      <c:catAx>
        <c:axId val="130771200"/>
        <c:scaling>
          <c:orientation val="minMax"/>
        </c:scaling>
        <c:delete val="1"/>
        <c:axPos val="b"/>
        <c:numFmt formatCode="General" sourceLinked="1"/>
        <c:majorTickMark val="out"/>
        <c:minorTickMark val="none"/>
        <c:tickLblPos val="nextTo"/>
        <c:crossAx val="130769280"/>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95823174387465E-2"/>
          <c:y val="3.724115125820482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93.768180418192401</c:v>
                </c:pt>
                <c:pt idx="1">
                  <c:v>148.38778674937168</c:v>
                </c:pt>
                <c:pt idx="2">
                  <c:v>117.43147679760492</c:v>
                </c:pt>
                <c:pt idx="3">
                  <c:v>67.99741840309791</c:v>
                </c:pt>
                <c:pt idx="4">
                  <c:v>104.37286305560555</c:v>
                </c:pt>
                <c:pt idx="5">
                  <c:v>97.852546335349828</c:v>
                </c:pt>
                <c:pt idx="6">
                  <c:v>90.019425244394839</c:v>
                </c:pt>
                <c:pt idx="7">
                  <c:v>88.379314463155382</c:v>
                </c:pt>
                <c:pt idx="8">
                  <c:v>69.310038185907828</c:v>
                </c:pt>
                <c:pt idx="9">
                  <c:v>35.268279388896907</c:v>
                </c:pt>
                <c:pt idx="10">
                  <c:v>49.339315725365033</c:v>
                </c:pt>
                <c:pt idx="11">
                  <c:v>67.154737706785625</c:v>
                </c:pt>
                <c:pt idx="12">
                  <c:v>62.507325077157482</c:v>
                </c:pt>
                <c:pt idx="13">
                  <c:v>71.497404333364415</c:v>
                </c:pt>
                <c:pt idx="14">
                  <c:v>81.790224432375837</c:v>
                </c:pt>
                <c:pt idx="15">
                  <c:v>65.579504218948102</c:v>
                </c:pt>
                <c:pt idx="16">
                  <c:v>114.75786091347257</c:v>
                </c:pt>
              </c:numCache>
            </c:numRef>
          </c:val>
          <c:extLst>
            <c:ext xmlns:c16="http://schemas.microsoft.com/office/drawing/2014/chart" uri="{C3380CC4-5D6E-409C-BE32-E72D297353CC}">
              <c16:uniqueId val="{00000000-AD80-44E4-ACCB-3E8C2C9B085C}"/>
            </c:ext>
          </c:extLst>
        </c:ser>
        <c:dLbls>
          <c:showLegendKey val="0"/>
          <c:showVal val="0"/>
          <c:showCatName val="0"/>
          <c:showSerName val="0"/>
          <c:showPercent val="0"/>
          <c:showBubbleSize val="0"/>
        </c:dLbls>
        <c:gapWidth val="10"/>
        <c:overlap val="10"/>
        <c:axId val="131008768"/>
        <c:axId val="131007232"/>
      </c:barChart>
      <c:lineChart>
        <c:grouping val="standard"/>
        <c:varyColors val="0"/>
        <c:ser>
          <c:idx val="0"/>
          <c:order val="0"/>
          <c:tx>
            <c:strRef>
              <c:f>Hoja2!$B$50</c:f>
              <c:strCache>
                <c:ptCount val="1"/>
                <c:pt idx="0">
                  <c:v>casos</c:v>
                </c:pt>
              </c:strCache>
            </c:strRef>
          </c:tx>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137</c:v>
                </c:pt>
                <c:pt idx="1">
                  <c:v>222</c:v>
                </c:pt>
                <c:pt idx="2">
                  <c:v>182</c:v>
                </c:pt>
                <c:pt idx="3">
                  <c:v>118</c:v>
                </c:pt>
                <c:pt idx="4">
                  <c:v>203</c:v>
                </c:pt>
                <c:pt idx="5">
                  <c:v>203</c:v>
                </c:pt>
                <c:pt idx="6">
                  <c:v>171</c:v>
                </c:pt>
                <c:pt idx="7">
                  <c:v>148</c:v>
                </c:pt>
                <c:pt idx="8">
                  <c:v>106</c:v>
                </c:pt>
                <c:pt idx="9">
                  <c:v>66</c:v>
                </c:pt>
                <c:pt idx="10">
                  <c:v>96</c:v>
                </c:pt>
                <c:pt idx="11">
                  <c:v>112</c:v>
                </c:pt>
                <c:pt idx="12">
                  <c:v>80</c:v>
                </c:pt>
                <c:pt idx="13">
                  <c:v>69</c:v>
                </c:pt>
                <c:pt idx="14">
                  <c:v>50</c:v>
                </c:pt>
                <c:pt idx="15">
                  <c:v>30</c:v>
                </c:pt>
                <c:pt idx="16">
                  <c:v>55</c:v>
                </c:pt>
              </c:numCache>
            </c:numRef>
          </c:val>
          <c:smooth val="0"/>
          <c:extLst>
            <c:ext xmlns:c16="http://schemas.microsoft.com/office/drawing/2014/chart" uri="{C3380CC4-5D6E-409C-BE32-E72D297353CC}">
              <c16:uniqueId val="{00000001-AD80-44E4-ACCB-3E8C2C9B085C}"/>
            </c:ext>
          </c:extLst>
        </c:ser>
        <c:dLbls>
          <c:showLegendKey val="0"/>
          <c:showVal val="0"/>
          <c:showCatName val="0"/>
          <c:showSerName val="0"/>
          <c:showPercent val="0"/>
          <c:showBubbleSize val="0"/>
        </c:dLbls>
        <c:marker val="1"/>
        <c:smooth val="0"/>
        <c:axId val="131003520"/>
        <c:axId val="131005056"/>
      </c:lineChart>
      <c:catAx>
        <c:axId val="131003520"/>
        <c:scaling>
          <c:orientation val="minMax"/>
        </c:scaling>
        <c:delete val="0"/>
        <c:axPos val="b"/>
        <c:numFmt formatCode="General" sourceLinked="0"/>
        <c:majorTickMark val="none"/>
        <c:minorTickMark val="none"/>
        <c:tickLblPos val="nextTo"/>
        <c:crossAx val="131005056"/>
        <c:crosses val="autoZero"/>
        <c:auto val="1"/>
        <c:lblAlgn val="ctr"/>
        <c:lblOffset val="100"/>
        <c:noMultiLvlLbl val="0"/>
      </c:catAx>
      <c:valAx>
        <c:axId val="131005056"/>
        <c:scaling>
          <c:orientation val="minMax"/>
        </c:scaling>
        <c:delete val="0"/>
        <c:axPos val="l"/>
        <c:title>
          <c:tx>
            <c:rich>
              <a:bodyPr/>
              <a:lstStyle/>
              <a:p>
                <a:pPr>
                  <a:defRPr sz="700"/>
                </a:pPr>
                <a:r>
                  <a:rPr lang="es-CO" sz="700"/>
                  <a:t>Numero de casos</a:t>
                </a:r>
              </a:p>
            </c:rich>
          </c:tx>
          <c:layout>
            <c:manualLayout>
              <c:xMode val="edge"/>
              <c:yMode val="edge"/>
              <c:x val="7.2244470738145078E-2"/>
              <c:y val="9.0585241730279903E-2"/>
            </c:manualLayout>
          </c:layout>
          <c:overlay val="0"/>
        </c:title>
        <c:numFmt formatCode="General" sourceLinked="1"/>
        <c:majorTickMark val="none"/>
        <c:minorTickMark val="none"/>
        <c:tickLblPos val="nextTo"/>
        <c:txPr>
          <a:bodyPr/>
          <a:lstStyle/>
          <a:p>
            <a:pPr>
              <a:defRPr sz="700"/>
            </a:pPr>
            <a:endParaRPr lang="en-US"/>
          </a:p>
        </c:txPr>
        <c:crossAx val="131003520"/>
        <c:crosses val="autoZero"/>
        <c:crossBetween val="between"/>
      </c:valAx>
      <c:valAx>
        <c:axId val="131007232"/>
        <c:scaling>
          <c:orientation val="minMax"/>
        </c:scaling>
        <c:delete val="0"/>
        <c:axPos val="r"/>
        <c:numFmt formatCode="0.0" sourceLinked="1"/>
        <c:majorTickMark val="out"/>
        <c:minorTickMark val="none"/>
        <c:tickLblPos val="nextTo"/>
        <c:txPr>
          <a:bodyPr/>
          <a:lstStyle/>
          <a:p>
            <a:pPr>
              <a:defRPr sz="700"/>
            </a:pPr>
            <a:endParaRPr lang="en-US"/>
          </a:p>
        </c:txPr>
        <c:crossAx val="131008768"/>
        <c:crosses val="max"/>
        <c:crossBetween val="between"/>
      </c:valAx>
      <c:catAx>
        <c:axId val="131008768"/>
        <c:scaling>
          <c:orientation val="minMax"/>
        </c:scaling>
        <c:delete val="1"/>
        <c:axPos val="b"/>
        <c:numFmt formatCode="General" sourceLinked="1"/>
        <c:majorTickMark val="out"/>
        <c:minorTickMark val="none"/>
        <c:tickLblPos val="nextTo"/>
        <c:crossAx val="131007232"/>
        <c:crosses val="autoZero"/>
        <c:auto val="1"/>
        <c:lblAlgn val="ctr"/>
        <c:lblOffset val="100"/>
        <c:noMultiLvlLbl val="0"/>
      </c:catAx>
      <c:dTable>
        <c:showHorzBorder val="1"/>
        <c:showVertBorder val="1"/>
        <c:showOutline val="1"/>
        <c:showKeys val="1"/>
        <c:txPr>
          <a:bodyPr/>
          <a:lstStyle/>
          <a:p>
            <a:pPr rtl="0">
              <a:defRPr sz="7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(33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1</c:v>
                </c:pt>
                <c:pt idx="1">
                  <c:v>1</c:v>
                </c:pt>
                <c:pt idx="2">
                  <c:v>3</c:v>
                </c:pt>
                <c:pt idx="3">
                  <c:v>1</c:v>
                </c:pt>
                <c:pt idx="6">
                  <c:v>3</c:v>
                </c:pt>
                <c:pt idx="8">
                  <c:v>2</c:v>
                </c:pt>
                <c:pt idx="9">
                  <c:v>5</c:v>
                </c:pt>
                <c:pt idx="10">
                  <c:v>3</c:v>
                </c:pt>
                <c:pt idx="12">
                  <c:v>3</c:v>
                </c:pt>
                <c:pt idx="13">
                  <c:v>2</c:v>
                </c:pt>
                <c:pt idx="15">
                  <c:v>4</c:v>
                </c:pt>
                <c:pt idx="16">
                  <c:v>1</c:v>
                </c:pt>
                <c:pt idx="17">
                  <c:v>3</c:v>
                </c:pt>
                <c:pt idx="18">
                  <c:v>1</c:v>
                </c:pt>
                <c:pt idx="20">
                  <c:v>1</c:v>
                </c:pt>
                <c:pt idx="21">
                  <c:v>1</c:v>
                </c:pt>
                <c:pt idx="22">
                  <c:v>1</c:v>
                </c:pt>
                <c:pt idx="23">
                  <c:v>4</c:v>
                </c:pt>
                <c:pt idx="24">
                  <c:v>1</c:v>
                </c:pt>
                <c:pt idx="25">
                  <c:v>1</c:v>
                </c:pt>
                <c:pt idx="26">
                  <c:v>4</c:v>
                </c:pt>
                <c:pt idx="27">
                  <c:v>3</c:v>
                </c:pt>
                <c:pt idx="28">
                  <c:v>6</c:v>
                </c:pt>
                <c:pt idx="29">
                  <c:v>1</c:v>
                </c:pt>
                <c:pt idx="30">
                  <c:v>1</c:v>
                </c:pt>
                <c:pt idx="31">
                  <c:v>1</c:v>
                </c:pt>
                <c:pt idx="32">
                  <c:v>1</c:v>
                </c:pt>
                <c:pt idx="33">
                  <c:v>3</c:v>
                </c:pt>
                <c:pt idx="34">
                  <c:v>1</c:v>
                </c:pt>
                <c:pt idx="35">
                  <c:v>3</c:v>
                </c:pt>
                <c:pt idx="36">
                  <c:v>3</c:v>
                </c:pt>
                <c:pt idx="38">
                  <c:v>3</c:v>
                </c:pt>
                <c:pt idx="39">
                  <c:v>2</c:v>
                </c:pt>
                <c:pt idx="40">
                  <c:v>3</c:v>
                </c:pt>
                <c:pt idx="42">
                  <c:v>2</c:v>
                </c:pt>
                <c:pt idx="43">
                  <c:v>2</c:v>
                </c:pt>
                <c:pt idx="44">
                  <c:v>3</c:v>
                </c:pt>
                <c:pt idx="45">
                  <c:v>3</c:v>
                </c:pt>
                <c:pt idx="46">
                  <c:v>2</c:v>
                </c:pt>
                <c:pt idx="47">
                  <c:v>6</c:v>
                </c:pt>
                <c:pt idx="48">
                  <c:v>1</c:v>
                </c:pt>
                <c:pt idx="49">
                  <c:v>2</c:v>
                </c:pt>
                <c:pt idx="50">
                  <c:v>2</c:v>
                </c:pt>
                <c:pt idx="51">
                  <c:v>2</c:v>
                </c:pt>
              </c:numCache>
            </c:numRef>
          </c:val>
          <c:extLst>
            <c:ext xmlns:c16="http://schemas.microsoft.com/office/drawing/2014/chart" uri="{C3380CC4-5D6E-409C-BE32-E72D297353CC}">
              <c16:uniqueId val="{00000000-32B1-4182-A656-6FD9985ADEF7}"/>
            </c:ext>
          </c:extLst>
        </c:ser>
        <c:dLbls>
          <c:showLegendKey val="0"/>
          <c:showVal val="0"/>
          <c:showCatName val="0"/>
          <c:showSerName val="0"/>
          <c:showPercent val="0"/>
          <c:showBubbleSize val="0"/>
        </c:dLbls>
        <c:gapWidth val="10"/>
        <c:overlap val="10"/>
        <c:axId val="108910848"/>
        <c:axId val="108916736"/>
      </c:barChart>
      <c:lineChart>
        <c:grouping val="standard"/>
        <c:varyColors val="0"/>
        <c:ser>
          <c:idx val="1"/>
          <c:order val="1"/>
          <c:tx>
            <c:strRef>
              <c:f>'Semana '!$C$4</c:f>
              <c:strCache>
                <c:ptCount val="1"/>
                <c:pt idx="0">
                  <c:v>2022( 53 casos)</c:v>
                </c:pt>
              </c:strCache>
            </c:strRef>
          </c:tx>
          <c:spPr>
            <a:ln w="19050"/>
          </c:spPr>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1</c:v>
                </c:pt>
                <c:pt idx="1">
                  <c:v>1</c:v>
                </c:pt>
                <c:pt idx="2">
                  <c:v>3</c:v>
                </c:pt>
                <c:pt idx="3">
                  <c:v>2</c:v>
                </c:pt>
                <c:pt idx="4">
                  <c:v>2</c:v>
                </c:pt>
                <c:pt idx="5">
                  <c:v>1</c:v>
                </c:pt>
                <c:pt idx="6">
                  <c:v>2</c:v>
                </c:pt>
                <c:pt idx="7">
                  <c:v>7</c:v>
                </c:pt>
                <c:pt idx="8">
                  <c:v>6</c:v>
                </c:pt>
                <c:pt idx="9">
                  <c:v>4</c:v>
                </c:pt>
                <c:pt idx="10">
                  <c:v>8</c:v>
                </c:pt>
                <c:pt idx="11">
                  <c:v>1</c:v>
                </c:pt>
                <c:pt idx="12">
                  <c:v>1</c:v>
                </c:pt>
                <c:pt idx="13">
                  <c:v>1</c:v>
                </c:pt>
                <c:pt idx="14">
                  <c:v>3</c:v>
                </c:pt>
                <c:pt idx="15">
                  <c:v>2</c:v>
                </c:pt>
                <c:pt idx="16">
                  <c:v>4</c:v>
                </c:pt>
                <c:pt idx="17">
                  <c:v>2</c:v>
                </c:pt>
                <c:pt idx="18">
                  <c:v>1</c:v>
                </c:pt>
                <c:pt idx="19">
                  <c:v>1</c:v>
                </c:pt>
              </c:numCache>
            </c:numRef>
          </c:val>
          <c:smooth val="0"/>
          <c:extLst>
            <c:ext xmlns:c16="http://schemas.microsoft.com/office/drawing/2014/chart" uri="{C3380CC4-5D6E-409C-BE32-E72D297353CC}">
              <c16:uniqueId val="{00000001-32B1-4182-A656-6FD9985ADEF7}"/>
            </c:ext>
          </c:extLst>
        </c:ser>
        <c:dLbls>
          <c:showLegendKey val="0"/>
          <c:showVal val="0"/>
          <c:showCatName val="0"/>
          <c:showSerName val="0"/>
          <c:showPercent val="0"/>
          <c:showBubbleSize val="0"/>
        </c:dLbls>
        <c:marker val="1"/>
        <c:smooth val="0"/>
        <c:axId val="108910848"/>
        <c:axId val="108916736"/>
      </c:lineChart>
      <c:catAx>
        <c:axId val="108910848"/>
        <c:scaling>
          <c:orientation val="minMax"/>
        </c:scaling>
        <c:delete val="0"/>
        <c:axPos val="b"/>
        <c:numFmt formatCode="General" sourceLinked="1"/>
        <c:majorTickMark val="none"/>
        <c:minorTickMark val="none"/>
        <c:tickLblPos val="nextTo"/>
        <c:crossAx val="108916736"/>
        <c:crosses val="autoZero"/>
        <c:auto val="1"/>
        <c:lblAlgn val="ctr"/>
        <c:lblOffset val="100"/>
        <c:noMultiLvlLbl val="0"/>
      </c:catAx>
      <c:valAx>
        <c:axId val="108916736"/>
        <c:scaling>
          <c:orientation val="minMax"/>
        </c:scaling>
        <c:delete val="0"/>
        <c:axPos val="l"/>
        <c:majorGridlines/>
        <c:title>
          <c:tx>
            <c:rich>
              <a:bodyPr/>
              <a:lstStyle/>
              <a:p>
                <a:pPr>
                  <a:defRPr sz="700"/>
                </a:pPr>
                <a:r>
                  <a:rPr lang="es-CO" sz="700"/>
                  <a:t>Numero de casos</a:t>
                </a:r>
              </a:p>
            </c:rich>
          </c:tx>
          <c:layout>
            <c:manualLayout>
              <c:xMode val="edge"/>
              <c:yMode val="edge"/>
              <c:x val="0.11626436539428336"/>
              <c:y val="0.17100388523765309"/>
            </c:manualLayout>
          </c:layout>
          <c:overlay val="0"/>
        </c:title>
        <c:numFmt formatCode="General" sourceLinked="1"/>
        <c:majorTickMark val="none"/>
        <c:minorTickMark val="none"/>
        <c:tickLblPos val="nextTo"/>
        <c:txPr>
          <a:bodyPr/>
          <a:lstStyle/>
          <a:p>
            <a:pPr>
              <a:defRPr sz="700"/>
            </a:pPr>
            <a:endParaRPr lang="en-US"/>
          </a:p>
        </c:txPr>
        <c:crossAx val="108910848"/>
        <c:crosses val="autoZero"/>
        <c:crossBetween val="between"/>
      </c:valAx>
      <c:dTable>
        <c:showHorzBorder val="1"/>
        <c:showVertBorder val="1"/>
        <c:showOutline val="1"/>
        <c:showKeys val="1"/>
        <c:txPr>
          <a:bodyPr/>
          <a:lstStyle/>
          <a:p>
            <a:pPr rtl="0">
              <a:defRPr sz="600"/>
            </a:pPr>
            <a:endParaRPr lang="en-US"/>
          </a:p>
        </c:txPr>
      </c:dTable>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95823174387465E-2"/>
          <c:y val="3.724115125820482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4.1066356387529517</c:v>
                </c:pt>
                <c:pt idx="1">
                  <c:v>0.66841345382599859</c:v>
                </c:pt>
                <c:pt idx="2">
                  <c:v>1.2904557889846693</c:v>
                </c:pt>
                <c:pt idx="3">
                  <c:v>1.1524986170016596</c:v>
                </c:pt>
                <c:pt idx="4">
                  <c:v>3.599064243296743</c:v>
                </c:pt>
                <c:pt idx="5">
                  <c:v>2.89219348774433</c:v>
                </c:pt>
                <c:pt idx="6">
                  <c:v>2.1057175495764877</c:v>
                </c:pt>
                <c:pt idx="7">
                  <c:v>4.1801027110951869</c:v>
                </c:pt>
                <c:pt idx="8">
                  <c:v>1.3077365695454308</c:v>
                </c:pt>
                <c:pt idx="9">
                  <c:v>1.0687357390574819</c:v>
                </c:pt>
                <c:pt idx="10">
                  <c:v>1.0279024109451049</c:v>
                </c:pt>
                <c:pt idx="11">
                  <c:v>2.9979793619100725</c:v>
                </c:pt>
                <c:pt idx="12">
                  <c:v>1.562683126928937</c:v>
                </c:pt>
                <c:pt idx="13">
                  <c:v>1.0361942657009335</c:v>
                </c:pt>
                <c:pt idx="14">
                  <c:v>1.6358044886475169</c:v>
                </c:pt>
                <c:pt idx="15">
                  <c:v>2.1859834739649369</c:v>
                </c:pt>
                <c:pt idx="16">
                  <c:v>2.0865065620631378</c:v>
                </c:pt>
              </c:numCache>
            </c:numRef>
          </c:val>
          <c:extLst>
            <c:ext xmlns:c16="http://schemas.microsoft.com/office/drawing/2014/chart" uri="{C3380CC4-5D6E-409C-BE32-E72D297353CC}">
              <c16:uniqueId val="{00000000-9E7A-40F8-9616-E7060D9BBE18}"/>
            </c:ext>
          </c:extLst>
        </c:ser>
        <c:dLbls>
          <c:showLegendKey val="0"/>
          <c:showVal val="0"/>
          <c:showCatName val="0"/>
          <c:showSerName val="0"/>
          <c:showPercent val="0"/>
          <c:showBubbleSize val="0"/>
        </c:dLbls>
        <c:gapWidth val="10"/>
        <c:overlap val="10"/>
        <c:axId val="109617536"/>
        <c:axId val="109615744"/>
      </c:barChart>
      <c:lineChart>
        <c:grouping val="standard"/>
        <c:varyColors val="0"/>
        <c:ser>
          <c:idx val="0"/>
          <c:order val="0"/>
          <c:tx>
            <c:strRef>
              <c:f>Hoja2!$B$50</c:f>
              <c:strCache>
                <c:ptCount val="1"/>
                <c:pt idx="0">
                  <c:v>casos</c:v>
                </c:pt>
              </c:strCache>
            </c:strRef>
          </c:tx>
          <c:spPr>
            <a:ln w="19050">
              <a:solidFill>
                <a:srgbClr val="00B0F0"/>
              </a:solidFill>
            </a:ln>
          </c:spPr>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6</c:v>
                </c:pt>
                <c:pt idx="1">
                  <c:v>1</c:v>
                </c:pt>
                <c:pt idx="2">
                  <c:v>2</c:v>
                </c:pt>
                <c:pt idx="3">
                  <c:v>2</c:v>
                </c:pt>
                <c:pt idx="4">
                  <c:v>7</c:v>
                </c:pt>
                <c:pt idx="5">
                  <c:v>6</c:v>
                </c:pt>
                <c:pt idx="6">
                  <c:v>4</c:v>
                </c:pt>
                <c:pt idx="7">
                  <c:v>7</c:v>
                </c:pt>
                <c:pt idx="8">
                  <c:v>2</c:v>
                </c:pt>
                <c:pt idx="9">
                  <c:v>2</c:v>
                </c:pt>
                <c:pt idx="10">
                  <c:v>2</c:v>
                </c:pt>
                <c:pt idx="11">
                  <c:v>5</c:v>
                </c:pt>
                <c:pt idx="12">
                  <c:v>2</c:v>
                </c:pt>
                <c:pt idx="13">
                  <c:v>1</c:v>
                </c:pt>
                <c:pt idx="14">
                  <c:v>1</c:v>
                </c:pt>
                <c:pt idx="15">
                  <c:v>1</c:v>
                </c:pt>
                <c:pt idx="16">
                  <c:v>1</c:v>
                </c:pt>
              </c:numCache>
            </c:numRef>
          </c:val>
          <c:smooth val="0"/>
          <c:extLst>
            <c:ext xmlns:c16="http://schemas.microsoft.com/office/drawing/2014/chart" uri="{C3380CC4-5D6E-409C-BE32-E72D297353CC}">
              <c16:uniqueId val="{00000001-9E7A-40F8-9616-E7060D9BBE18}"/>
            </c:ext>
          </c:extLst>
        </c:ser>
        <c:dLbls>
          <c:showLegendKey val="0"/>
          <c:showVal val="0"/>
          <c:showCatName val="0"/>
          <c:showSerName val="0"/>
          <c:showPercent val="0"/>
          <c:showBubbleSize val="0"/>
        </c:dLbls>
        <c:marker val="1"/>
        <c:smooth val="0"/>
        <c:axId val="109607936"/>
        <c:axId val="109613824"/>
      </c:lineChart>
      <c:catAx>
        <c:axId val="109607936"/>
        <c:scaling>
          <c:orientation val="minMax"/>
        </c:scaling>
        <c:delete val="0"/>
        <c:axPos val="b"/>
        <c:numFmt formatCode="General" sourceLinked="0"/>
        <c:majorTickMark val="none"/>
        <c:minorTickMark val="none"/>
        <c:tickLblPos val="nextTo"/>
        <c:crossAx val="109613824"/>
        <c:crosses val="autoZero"/>
        <c:auto val="1"/>
        <c:lblAlgn val="ctr"/>
        <c:lblOffset val="100"/>
        <c:noMultiLvlLbl val="0"/>
      </c:catAx>
      <c:valAx>
        <c:axId val="109613824"/>
        <c:scaling>
          <c:orientation val="minMax"/>
        </c:scaling>
        <c:delete val="0"/>
        <c:axPos val="l"/>
        <c:title>
          <c:tx>
            <c:rich>
              <a:bodyPr/>
              <a:lstStyle/>
              <a:p>
                <a:pPr>
                  <a:defRPr sz="700"/>
                </a:pPr>
                <a:r>
                  <a:rPr lang="es-CO" sz="700"/>
                  <a:t>Numero de casos</a:t>
                </a:r>
              </a:p>
            </c:rich>
          </c:tx>
          <c:layout>
            <c:manualLayout>
              <c:xMode val="edge"/>
              <c:yMode val="edge"/>
              <c:x val="7.4899655556853531E-2"/>
              <c:y val="7.9756763137429174E-2"/>
            </c:manualLayout>
          </c:layout>
          <c:overlay val="0"/>
        </c:title>
        <c:numFmt formatCode="General" sourceLinked="1"/>
        <c:majorTickMark val="none"/>
        <c:minorTickMark val="none"/>
        <c:tickLblPos val="nextTo"/>
        <c:txPr>
          <a:bodyPr/>
          <a:lstStyle/>
          <a:p>
            <a:pPr>
              <a:defRPr sz="700"/>
            </a:pPr>
            <a:endParaRPr lang="en-US"/>
          </a:p>
        </c:txPr>
        <c:crossAx val="109607936"/>
        <c:crosses val="autoZero"/>
        <c:crossBetween val="between"/>
      </c:valAx>
      <c:valAx>
        <c:axId val="109615744"/>
        <c:scaling>
          <c:orientation val="minMax"/>
        </c:scaling>
        <c:delete val="0"/>
        <c:axPos val="r"/>
        <c:numFmt formatCode="0.0" sourceLinked="1"/>
        <c:majorTickMark val="out"/>
        <c:minorTickMark val="none"/>
        <c:tickLblPos val="nextTo"/>
        <c:txPr>
          <a:bodyPr/>
          <a:lstStyle/>
          <a:p>
            <a:pPr>
              <a:defRPr sz="700"/>
            </a:pPr>
            <a:endParaRPr lang="en-US"/>
          </a:p>
        </c:txPr>
        <c:crossAx val="109617536"/>
        <c:crosses val="max"/>
        <c:crossBetween val="between"/>
      </c:valAx>
      <c:catAx>
        <c:axId val="109617536"/>
        <c:scaling>
          <c:orientation val="minMax"/>
        </c:scaling>
        <c:delete val="1"/>
        <c:axPos val="b"/>
        <c:numFmt formatCode="General" sourceLinked="1"/>
        <c:majorTickMark val="out"/>
        <c:minorTickMark val="none"/>
        <c:tickLblPos val="nextTo"/>
        <c:crossAx val="109615744"/>
        <c:crosses val="autoZero"/>
        <c:auto val="1"/>
        <c:lblAlgn val="ctr"/>
        <c:lblOffset val="100"/>
        <c:noMultiLvlLbl val="0"/>
      </c:catAx>
      <c:dTable>
        <c:showHorzBorder val="1"/>
        <c:showVertBorder val="1"/>
        <c:showOutline val="1"/>
        <c:showKeys val="1"/>
        <c:txPr>
          <a:bodyPr/>
          <a:lstStyle/>
          <a:p>
            <a:pPr rtl="0">
              <a:defRPr sz="7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65-69</c:v>
                </c:pt>
                <c:pt idx="14">
                  <c:v>70-74</c:v>
                </c:pt>
                <c:pt idx="15">
                  <c:v>75-79</c:v>
                </c:pt>
                <c:pt idx="16">
                  <c:v>80 y más</c:v>
                </c:pt>
                <c:pt idx="17">
                  <c:v>Popular</c:v>
                </c:pt>
                <c:pt idx="18">
                  <c:v>Corregimiento de Santa Elena</c:v>
                </c:pt>
                <c:pt idx="19">
                  <c:v>Corregimiento de San Cristóbal</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29</c:v>
                </c:pt>
                <c:pt idx="1">
                  <c:v>47</c:v>
                </c:pt>
                <c:pt idx="2">
                  <c:v>44</c:v>
                </c:pt>
                <c:pt idx="3">
                  <c:v>37</c:v>
                </c:pt>
                <c:pt idx="4">
                  <c:v>24</c:v>
                </c:pt>
                <c:pt idx="5">
                  <c:v>17</c:v>
                </c:pt>
                <c:pt idx="6">
                  <c:v>17</c:v>
                </c:pt>
                <c:pt idx="7">
                  <c:v>12</c:v>
                </c:pt>
                <c:pt idx="8">
                  <c:v>60</c:v>
                </c:pt>
                <c:pt idx="9">
                  <c:v>69</c:v>
                </c:pt>
                <c:pt idx="10">
                  <c:v>39</c:v>
                </c:pt>
                <c:pt idx="11">
                  <c:v>102</c:v>
                </c:pt>
                <c:pt idx="12">
                  <c:v>53</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109934080"/>
        <c:axId val="109927808"/>
      </c:barChart>
      <c:lineChart>
        <c:grouping val="standard"/>
        <c:varyColors val="0"/>
        <c:ser>
          <c:idx val="0"/>
          <c:order val="0"/>
          <c:tx>
            <c:v>Tasa </c:v>
          </c:tx>
          <c:spPr>
            <a:ln w="19050">
              <a:solidFill>
                <a:srgbClr val="FF0000"/>
              </a:solidFill>
            </a:ln>
          </c:spPr>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1.2</c:v>
                </c:pt>
                <c:pt idx="1">
                  <c:v>2</c:v>
                </c:pt>
                <c:pt idx="2">
                  <c:v>1.8</c:v>
                </c:pt>
                <c:pt idx="3">
                  <c:v>1.5</c:v>
                </c:pt>
                <c:pt idx="4">
                  <c:v>1</c:v>
                </c:pt>
                <c:pt idx="5">
                  <c:v>0.7</c:v>
                </c:pt>
                <c:pt idx="6">
                  <c:v>0.7</c:v>
                </c:pt>
                <c:pt idx="7">
                  <c:v>0.5</c:v>
                </c:pt>
                <c:pt idx="8">
                  <c:v>2.4</c:v>
                </c:pt>
                <c:pt idx="9">
                  <c:v>2.8</c:v>
                </c:pt>
                <c:pt idx="10">
                  <c:v>1.6</c:v>
                </c:pt>
                <c:pt idx="11">
                  <c:v>4.0999999999999996</c:v>
                </c:pt>
                <c:pt idx="12" formatCode="0.0">
                  <c:v>2.2000000000000002</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109924352"/>
        <c:axId val="109925888"/>
      </c:lineChart>
      <c:catAx>
        <c:axId val="109924352"/>
        <c:scaling>
          <c:orientation val="minMax"/>
        </c:scaling>
        <c:delete val="0"/>
        <c:axPos val="b"/>
        <c:numFmt formatCode="General" sourceLinked="0"/>
        <c:majorTickMark val="none"/>
        <c:minorTickMark val="none"/>
        <c:tickLblPos val="nextTo"/>
        <c:txPr>
          <a:bodyPr/>
          <a:lstStyle/>
          <a:p>
            <a:pPr>
              <a:defRPr b="1"/>
            </a:pPr>
            <a:endParaRPr lang="en-US"/>
          </a:p>
        </c:txPr>
        <c:crossAx val="109925888"/>
        <c:crosses val="autoZero"/>
        <c:auto val="1"/>
        <c:lblAlgn val="ctr"/>
        <c:lblOffset val="100"/>
        <c:noMultiLvlLbl val="0"/>
      </c:catAx>
      <c:valAx>
        <c:axId val="109925888"/>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5508655324636671"/>
              <c:y val="0.30597477133645479"/>
            </c:manualLayout>
          </c:layout>
          <c:overlay val="0"/>
        </c:title>
        <c:numFmt formatCode="General" sourceLinked="1"/>
        <c:majorTickMark val="none"/>
        <c:minorTickMark val="none"/>
        <c:tickLblPos val="nextTo"/>
        <c:txPr>
          <a:bodyPr/>
          <a:lstStyle/>
          <a:p>
            <a:pPr>
              <a:defRPr sz="700" b="1"/>
            </a:pPr>
            <a:endParaRPr lang="en-US"/>
          </a:p>
        </c:txPr>
        <c:crossAx val="109924352"/>
        <c:crosses val="autoZero"/>
        <c:crossBetween val="between"/>
      </c:valAx>
      <c:valAx>
        <c:axId val="109927808"/>
        <c:scaling>
          <c:orientation val="minMax"/>
        </c:scaling>
        <c:delete val="0"/>
        <c:axPos val="r"/>
        <c:title>
          <c:tx>
            <c:rich>
              <a:bodyPr rot="-5400000" vert="horz"/>
              <a:lstStyle/>
              <a:p>
                <a:pPr>
                  <a:defRPr sz="700"/>
                </a:pPr>
                <a:r>
                  <a:rPr lang="es-CO" sz="700" dirty="0"/>
                  <a:t>tasa por </a:t>
                </a:r>
                <a:r>
                  <a:rPr lang="es-CO" sz="700" dirty="0" smtClean="0"/>
                  <a:t>100.000</a:t>
                </a:r>
                <a:endParaRPr lang="es-CO" sz="700" dirty="0"/>
              </a:p>
            </c:rich>
          </c:tx>
          <c:layout>
            <c:manualLayout>
              <c:xMode val="edge"/>
              <c:yMode val="edge"/>
              <c:x val="4.868002842603765E-2"/>
              <c:y val="0.20017147502151203"/>
            </c:manualLayout>
          </c:layout>
          <c:overlay val="0"/>
        </c:title>
        <c:numFmt formatCode="General" sourceLinked="1"/>
        <c:majorTickMark val="out"/>
        <c:minorTickMark val="none"/>
        <c:tickLblPos val="nextTo"/>
        <c:txPr>
          <a:bodyPr/>
          <a:lstStyle/>
          <a:p>
            <a:pPr>
              <a:defRPr sz="700" b="1"/>
            </a:pPr>
            <a:endParaRPr lang="en-US"/>
          </a:p>
        </c:txPr>
        <c:crossAx val="109934080"/>
        <c:crosses val="max"/>
        <c:crossBetween val="between"/>
      </c:valAx>
      <c:catAx>
        <c:axId val="109934080"/>
        <c:scaling>
          <c:orientation val="minMax"/>
        </c:scaling>
        <c:delete val="1"/>
        <c:axPos val="b"/>
        <c:numFmt formatCode="General" sourceLinked="1"/>
        <c:majorTickMark val="out"/>
        <c:minorTickMark val="none"/>
        <c:tickLblPos val="nextTo"/>
        <c:crossAx val="109927808"/>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83995664433963E-2"/>
          <c:y val="1.9385549319559586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285</c:v>
                </c:pt>
                <c:pt idx="9">
                  <c:v>289</c:v>
                </c:pt>
                <c:pt idx="10">
                  <c:v>306</c:v>
                </c:pt>
                <c:pt idx="11">
                  <c:v>208</c:v>
                </c:pt>
                <c:pt idx="12">
                  <c:v>102</c:v>
                </c:pt>
                <c:pt idx="13">
                  <c:v>303</c:v>
                </c:pt>
                <c:pt idx="14">
                  <c:v>258</c:v>
                </c:pt>
                <c:pt idx="15">
                  <c:v>233</c:v>
                </c:pt>
                <c:pt idx="16">
                  <c:v>248</c:v>
                </c:pt>
                <c:pt idx="17">
                  <c:v>251</c:v>
                </c:pt>
                <c:pt idx="18">
                  <c:v>287</c:v>
                </c:pt>
                <c:pt idx="19">
                  <c:v>307</c:v>
                </c:pt>
                <c:pt idx="20">
                  <c:v>240</c:v>
                </c:pt>
                <c:pt idx="21">
                  <c:v>264.5</c:v>
                </c:pt>
                <c:pt idx="22">
                  <c:v>252</c:v>
                </c:pt>
                <c:pt idx="23">
                  <c:v>304</c:v>
                </c:pt>
                <c:pt idx="24">
                  <c:v>261.75</c:v>
                </c:pt>
                <c:pt idx="25">
                  <c:v>266.5</c:v>
                </c:pt>
                <c:pt idx="26">
                  <c:v>285</c:v>
                </c:pt>
                <c:pt idx="27">
                  <c:v>274.25</c:v>
                </c:pt>
                <c:pt idx="28">
                  <c:v>258</c:v>
                </c:pt>
                <c:pt idx="29">
                  <c:v>254.75</c:v>
                </c:pt>
                <c:pt idx="30">
                  <c:v>280.25</c:v>
                </c:pt>
                <c:pt idx="31">
                  <c:v>256.75</c:v>
                </c:pt>
                <c:pt idx="32">
                  <c:v>302.5</c:v>
                </c:pt>
                <c:pt idx="33">
                  <c:v>240</c:v>
                </c:pt>
                <c:pt idx="34">
                  <c:v>302.25</c:v>
                </c:pt>
                <c:pt idx="35">
                  <c:v>302.25</c:v>
                </c:pt>
                <c:pt idx="36">
                  <c:v>276.5</c:v>
                </c:pt>
                <c:pt idx="37">
                  <c:v>294.5</c:v>
                </c:pt>
                <c:pt idx="38">
                  <c:v>207</c:v>
                </c:pt>
                <c:pt idx="39">
                  <c:v>244.5</c:v>
                </c:pt>
                <c:pt idx="40">
                  <c:v>174</c:v>
                </c:pt>
                <c:pt idx="41">
                  <c:v>161.25</c:v>
                </c:pt>
                <c:pt idx="42">
                  <c:v>195.5</c:v>
                </c:pt>
                <c:pt idx="43">
                  <c:v>168</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AA56-44F2-A252-B6A2AE3E28ED}"/>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252</c:v>
                </c:pt>
                <c:pt idx="9">
                  <c:v>208</c:v>
                </c:pt>
                <c:pt idx="10">
                  <c:v>232</c:v>
                </c:pt>
                <c:pt idx="11">
                  <c:v>194</c:v>
                </c:pt>
                <c:pt idx="12">
                  <c:v>142</c:v>
                </c:pt>
                <c:pt idx="13">
                  <c:v>205</c:v>
                </c:pt>
                <c:pt idx="14">
                  <c:v>143</c:v>
                </c:pt>
                <c:pt idx="15">
                  <c:v>153</c:v>
                </c:pt>
                <c:pt idx="16">
                  <c:v>227</c:v>
                </c:pt>
                <c:pt idx="17">
                  <c:v>236</c:v>
                </c:pt>
                <c:pt idx="18">
                  <c:v>285</c:v>
                </c:pt>
                <c:pt idx="19">
                  <c:v>249</c:v>
                </c:pt>
                <c:pt idx="20">
                  <c:v>256.5</c:v>
                </c:pt>
                <c:pt idx="21">
                  <c:v>253.5</c:v>
                </c:pt>
                <c:pt idx="22">
                  <c:v>231</c:v>
                </c:pt>
                <c:pt idx="23">
                  <c:v>272</c:v>
                </c:pt>
                <c:pt idx="24">
                  <c:v>242</c:v>
                </c:pt>
                <c:pt idx="25">
                  <c:v>240</c:v>
                </c:pt>
                <c:pt idx="26">
                  <c:v>261</c:v>
                </c:pt>
                <c:pt idx="27">
                  <c:v>257</c:v>
                </c:pt>
                <c:pt idx="28">
                  <c:v>225.5</c:v>
                </c:pt>
                <c:pt idx="29">
                  <c:v>209</c:v>
                </c:pt>
                <c:pt idx="30">
                  <c:v>238.5</c:v>
                </c:pt>
                <c:pt idx="31">
                  <c:v>170.5</c:v>
                </c:pt>
                <c:pt idx="32">
                  <c:v>195</c:v>
                </c:pt>
                <c:pt idx="33">
                  <c:v>156.5</c:v>
                </c:pt>
                <c:pt idx="34">
                  <c:v>186</c:v>
                </c:pt>
                <c:pt idx="35">
                  <c:v>179</c:v>
                </c:pt>
                <c:pt idx="36">
                  <c:v>209</c:v>
                </c:pt>
                <c:pt idx="37">
                  <c:v>219</c:v>
                </c:pt>
                <c:pt idx="38">
                  <c:v>207</c:v>
                </c:pt>
                <c:pt idx="39">
                  <c:v>190</c:v>
                </c:pt>
                <c:pt idx="40">
                  <c:v>130</c:v>
                </c:pt>
                <c:pt idx="41">
                  <c:v>140</c:v>
                </c:pt>
                <c:pt idx="42">
                  <c:v>278</c:v>
                </c:pt>
                <c:pt idx="43">
                  <c:v>168</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AA56-44F2-A252-B6A2AE3E28ED}"/>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167</c:v>
                </c:pt>
                <c:pt idx="9">
                  <c:v>157</c:v>
                </c:pt>
                <c:pt idx="10">
                  <c:v>159</c:v>
                </c:pt>
                <c:pt idx="11">
                  <c:v>190</c:v>
                </c:pt>
                <c:pt idx="12">
                  <c:v>102</c:v>
                </c:pt>
                <c:pt idx="13">
                  <c:v>160</c:v>
                </c:pt>
                <c:pt idx="14">
                  <c:v>126</c:v>
                </c:pt>
                <c:pt idx="15">
                  <c:v>129</c:v>
                </c:pt>
                <c:pt idx="16">
                  <c:v>157</c:v>
                </c:pt>
                <c:pt idx="17">
                  <c:v>170</c:v>
                </c:pt>
                <c:pt idx="18">
                  <c:v>178</c:v>
                </c:pt>
                <c:pt idx="19">
                  <c:v>176</c:v>
                </c:pt>
                <c:pt idx="20">
                  <c:v>214.75</c:v>
                </c:pt>
                <c:pt idx="21">
                  <c:v>219.5</c:v>
                </c:pt>
                <c:pt idx="22">
                  <c:v>217</c:v>
                </c:pt>
                <c:pt idx="23">
                  <c:v>212.5</c:v>
                </c:pt>
                <c:pt idx="24">
                  <c:v>209.25</c:v>
                </c:pt>
                <c:pt idx="25">
                  <c:v>197.5</c:v>
                </c:pt>
                <c:pt idx="26">
                  <c:v>209.75</c:v>
                </c:pt>
                <c:pt idx="27">
                  <c:v>228.25</c:v>
                </c:pt>
                <c:pt idx="28">
                  <c:v>194</c:v>
                </c:pt>
                <c:pt idx="29">
                  <c:v>179</c:v>
                </c:pt>
                <c:pt idx="30">
                  <c:v>185.25</c:v>
                </c:pt>
                <c:pt idx="31">
                  <c:v>107.5</c:v>
                </c:pt>
                <c:pt idx="32">
                  <c:v>98.25</c:v>
                </c:pt>
                <c:pt idx="33">
                  <c:v>75</c:v>
                </c:pt>
                <c:pt idx="34">
                  <c:v>71</c:v>
                </c:pt>
                <c:pt idx="35">
                  <c:v>84.25</c:v>
                </c:pt>
                <c:pt idx="36">
                  <c:v>155.25</c:v>
                </c:pt>
                <c:pt idx="37">
                  <c:v>145.5</c:v>
                </c:pt>
                <c:pt idx="38">
                  <c:v>207</c:v>
                </c:pt>
                <c:pt idx="39">
                  <c:v>152.25</c:v>
                </c:pt>
                <c:pt idx="40">
                  <c:v>118</c:v>
                </c:pt>
                <c:pt idx="41">
                  <c:v>132.5</c:v>
                </c:pt>
                <c:pt idx="42">
                  <c:v>147.25</c:v>
                </c:pt>
                <c:pt idx="43">
                  <c:v>168</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AA56-44F2-A252-B6A2AE3E28ED}"/>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numCache>
            </c:numRef>
          </c:yVal>
          <c:smooth val="0"/>
          <c:extLst>
            <c:ext xmlns:c16="http://schemas.microsoft.com/office/drawing/2014/chart" uri="{C3380CC4-5D6E-409C-BE32-E72D297353CC}">
              <c16:uniqueId val="{00000003-AA56-44F2-A252-B6A2AE3E28ED}"/>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sz="700"/>
                </a:pPr>
                <a:r>
                  <a:rPr lang="en-US" sz="7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title>
          <c:tx>
            <c:rich>
              <a:bodyPr/>
              <a:lstStyle/>
              <a:p>
                <a:pPr>
                  <a:defRPr sz="600"/>
                </a:pPr>
                <a:r>
                  <a:rPr lang="es-CO" sz="600" dirty="0"/>
                  <a:t>Número de casos</a:t>
                </a:r>
              </a:p>
            </c:rich>
          </c:tx>
          <c:layout>
            <c:manualLayout>
              <c:xMode val="edge"/>
              <c:yMode val="edge"/>
              <c:x val="3.0450968047063928E-2"/>
              <c:y val="0.22489571444046891"/>
            </c:manualLayout>
          </c:layout>
          <c:overlay val="0"/>
        </c:title>
        <c:numFmt formatCode="0" sourceLinked="0"/>
        <c:majorTickMark val="none"/>
        <c:minorTickMark val="none"/>
        <c:tickLblPos val="nextTo"/>
        <c:spPr>
          <a:ln w="6350">
            <a:noFill/>
          </a:ln>
        </c:spPr>
        <c:txPr>
          <a:bodyPr rot="-60000000" vert="horz"/>
          <a:lstStyle/>
          <a:p>
            <a:pPr>
              <a:defRPr sz="800" b="1"/>
            </a:pPr>
            <a:endParaRPr lang="en-US"/>
          </a:p>
        </c:txPr>
        <c:crossAx val="1071786720"/>
        <c:crosses val="autoZero"/>
        <c:crossBetween val="between"/>
      </c:valAx>
      <c:spPr>
        <a:noFill/>
        <a:ln w="25400">
          <a:noFill/>
        </a:ln>
      </c:spPr>
    </c:plotArea>
    <c:legend>
      <c:legendPos val="b"/>
      <c:overlay val="0"/>
      <c:spPr>
        <a:noFill/>
        <a:ln w="25400">
          <a:noFill/>
        </a:ln>
      </c:spPr>
      <c:txPr>
        <a:bodyPr rot="0" vert="horz"/>
        <a:lstStyle/>
        <a:p>
          <a:pPr>
            <a:defRPr sz="8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76332806455848323"/>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3E40-4C01-AD29-36F287DBD687}"/>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3E40-4C01-AD29-36F287DBD687}"/>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3E40-4C01-AD29-36F287DBD687}"/>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3E40-4C01-AD29-36F287DBD687}"/>
            </c:ext>
          </c:extLst>
        </c:ser>
        <c:ser>
          <c:idx val="2"/>
          <c:order val="4"/>
          <c:tx>
            <c:strRef>
              <c:f>Violencias!$A$69</c:f>
              <c:strCache>
                <c:ptCount val="1"/>
                <c:pt idx="0">
                  <c:v>2022</c:v>
                </c:pt>
              </c:strCache>
            </c:strRef>
          </c:tx>
          <c:marker>
            <c:symbol val="none"/>
          </c:marker>
          <c:val>
            <c:numRef>
              <c:f>Violencias!$B$69:$U$69</c:f>
              <c:numCache>
                <c:formatCode>General</c:formatCode>
                <c:ptCount val="20"/>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numCache>
            </c:numRef>
          </c:val>
          <c:smooth val="0"/>
          <c:extLst>
            <c:ext xmlns:c16="http://schemas.microsoft.com/office/drawing/2014/chart" uri="{C3380CC4-5D6E-409C-BE32-E72D297353CC}">
              <c16:uniqueId val="{00000004-3E40-4C01-AD29-36F287DBD687}"/>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sz="600"/>
                </a:pPr>
                <a:r>
                  <a:rPr lang="en-US" sz="600"/>
                  <a:t>Semana Epidemiológica</a:t>
                </a:r>
              </a:p>
            </c:rich>
          </c:tx>
          <c:layout>
            <c:manualLayout>
              <c:xMode val="edge"/>
              <c:yMode val="edge"/>
              <c:x val="0.43802970203818331"/>
              <c:y val="0.90024971972811096"/>
            </c:manualLayout>
          </c:layout>
          <c:overlay val="0"/>
        </c:title>
        <c:majorTickMark val="out"/>
        <c:minorTickMark val="none"/>
        <c:tickLblPos val="nextTo"/>
        <c:txPr>
          <a:bodyPr/>
          <a:lstStyle/>
          <a:p>
            <a:pPr>
              <a:defRPr sz="600"/>
            </a:pPr>
            <a:endParaRPr lang="en-US"/>
          </a:p>
        </c:txPr>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600"/>
                </a:pPr>
                <a:r>
                  <a:rPr lang="en-US" sz="600"/>
                  <a:t>Casos</a:t>
                </a:r>
              </a:p>
            </c:rich>
          </c:tx>
          <c:overlay val="0"/>
        </c:title>
        <c:numFmt formatCode="General" sourceLinked="1"/>
        <c:majorTickMark val="out"/>
        <c:minorTickMark val="none"/>
        <c:tickLblPos val="nextTo"/>
        <c:txPr>
          <a:bodyPr/>
          <a:lstStyle/>
          <a:p>
            <a:pPr>
              <a:defRPr sz="600"/>
            </a:pPr>
            <a:endParaRPr lang="en-US"/>
          </a:p>
        </c:txPr>
        <c:crossAx val="1325522576"/>
        <c:crosses val="autoZero"/>
        <c:crossBetween val="between"/>
      </c:valAx>
    </c:plotArea>
    <c:legend>
      <c:legendPos val="t"/>
      <c:overlay val="0"/>
      <c:txPr>
        <a:bodyPr/>
        <a:lstStyle/>
        <a:p>
          <a:pPr>
            <a:defRPr sz="6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Hoja2!$F$2:$F$7</c:f>
              <c:strCache>
                <c:ptCount val="6"/>
                <c:pt idx="0">
                  <c:v>Menor de 5 años </c:v>
                </c:pt>
                <c:pt idx="1">
                  <c:v>6-11 años </c:v>
                </c:pt>
                <c:pt idx="2">
                  <c:v>12-18 años</c:v>
                </c:pt>
                <c:pt idx="3">
                  <c:v>19-26 años</c:v>
                </c:pt>
                <c:pt idx="4">
                  <c:v>27-59 años </c:v>
                </c:pt>
                <c:pt idx="5">
                  <c:v>Mayor de 60 años </c:v>
                </c:pt>
              </c:strCache>
            </c:strRef>
          </c:cat>
          <c:val>
            <c:numRef>
              <c:f>Hoja2!$G$2:$G$7</c:f>
              <c:numCache>
                <c:formatCode>General</c:formatCode>
                <c:ptCount val="6"/>
                <c:pt idx="0">
                  <c:v>30</c:v>
                </c:pt>
                <c:pt idx="1">
                  <c:v>26</c:v>
                </c:pt>
                <c:pt idx="2">
                  <c:v>49</c:v>
                </c:pt>
                <c:pt idx="3">
                  <c:v>75</c:v>
                </c:pt>
                <c:pt idx="4">
                  <c:v>121</c:v>
                </c:pt>
                <c:pt idx="5">
                  <c:v>14</c:v>
                </c:pt>
              </c:numCache>
            </c:numRef>
          </c:val>
          <c:extLst>
            <c:ext xmlns:c16="http://schemas.microsoft.com/office/drawing/2014/chart" uri="{C3380CC4-5D6E-409C-BE32-E72D297353CC}">
              <c16:uniqueId val="{00000000-771B-4040-969B-F8ABB3D028ED}"/>
            </c:ext>
          </c:extLst>
        </c:ser>
        <c:dLbls>
          <c:showLegendKey val="0"/>
          <c:showVal val="0"/>
          <c:showCatName val="0"/>
          <c:showSerName val="0"/>
          <c:showPercent val="0"/>
          <c:showBubbleSize val="0"/>
        </c:dLbls>
        <c:gapWidth val="219"/>
        <c:overlap val="-27"/>
        <c:axId val="1960699408"/>
        <c:axId val="1960695664"/>
      </c:barChart>
      <c:catAx>
        <c:axId val="196069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960695664"/>
        <c:crosses val="autoZero"/>
        <c:auto val="1"/>
        <c:lblAlgn val="ctr"/>
        <c:lblOffset val="100"/>
        <c:noMultiLvlLbl val="0"/>
      </c:catAx>
      <c:valAx>
        <c:axId val="1960695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069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Hoja2!$F$24:$F$29</c:f>
              <c:strCache>
                <c:ptCount val="6"/>
                <c:pt idx="0">
                  <c:v>Menor de 5 años </c:v>
                </c:pt>
                <c:pt idx="1">
                  <c:v>6-11 años </c:v>
                </c:pt>
                <c:pt idx="2">
                  <c:v>12-18 años</c:v>
                </c:pt>
                <c:pt idx="3">
                  <c:v>19-26 años</c:v>
                </c:pt>
                <c:pt idx="4">
                  <c:v>27-59 años </c:v>
                </c:pt>
                <c:pt idx="5">
                  <c:v>Mayor de 60 años </c:v>
                </c:pt>
              </c:strCache>
            </c:strRef>
          </c:cat>
          <c:val>
            <c:numRef>
              <c:f>Hoja2!$G$24:$G$29</c:f>
              <c:numCache>
                <c:formatCode>General</c:formatCode>
                <c:ptCount val="6"/>
                <c:pt idx="0">
                  <c:v>52</c:v>
                </c:pt>
                <c:pt idx="1">
                  <c:v>61</c:v>
                </c:pt>
                <c:pt idx="2">
                  <c:v>145</c:v>
                </c:pt>
                <c:pt idx="3">
                  <c:v>51</c:v>
                </c:pt>
                <c:pt idx="4">
                  <c:v>54</c:v>
                </c:pt>
                <c:pt idx="5">
                  <c:v>3</c:v>
                </c:pt>
              </c:numCache>
            </c:numRef>
          </c:val>
          <c:extLst>
            <c:ext xmlns:c16="http://schemas.microsoft.com/office/drawing/2014/chart" uri="{C3380CC4-5D6E-409C-BE32-E72D297353CC}">
              <c16:uniqueId val="{00000000-58E1-4BB7-9891-65E2F5B0CCE5}"/>
            </c:ext>
          </c:extLst>
        </c:ser>
        <c:dLbls>
          <c:showLegendKey val="0"/>
          <c:showVal val="0"/>
          <c:showCatName val="0"/>
          <c:showSerName val="0"/>
          <c:showPercent val="0"/>
          <c:showBubbleSize val="0"/>
        </c:dLbls>
        <c:gapWidth val="219"/>
        <c:overlap val="-27"/>
        <c:axId val="1901829728"/>
        <c:axId val="1901828064"/>
      </c:barChart>
      <c:catAx>
        <c:axId val="190182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en-US"/>
          </a:p>
        </c:txPr>
        <c:crossAx val="1901828064"/>
        <c:crosses val="autoZero"/>
        <c:auto val="1"/>
        <c:lblAlgn val="ctr"/>
        <c:lblOffset val="100"/>
        <c:noMultiLvlLbl val="0"/>
      </c:catAx>
      <c:valAx>
        <c:axId val="190182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en-US"/>
          </a:p>
        </c:txPr>
        <c:crossAx val="190182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 y FR'!$A$7:$A$17</c:f>
              <c:strCache>
                <c:ptCount val="11"/>
                <c:pt idx="0">
                  <c:v>Accidente laboral</c:v>
                </c:pt>
                <c:pt idx="1">
                  <c:v>Trabajador de la salud</c:v>
                </c:pt>
                <c:pt idx="2">
                  <c:v>Convive con persona con HBsAg (+)</c:v>
                </c:pt>
                <c:pt idx="3">
                  <c:v>Recibió tratamiento de acupuntura</c:v>
                </c:pt>
                <c:pt idx="4">
                  <c:v>Antecedente de procedimiento estético</c:v>
                </c:pt>
                <c:pt idx="5">
                  <c:v>Bisexual</c:v>
                </c:pt>
                <c:pt idx="6">
                  <c:v>Contacto sexual con persona con diagnóstico de hepatitis B o C</c:v>
                </c:pt>
                <c:pt idx="7">
                  <c:v>Hijo de madre con HBsAg (+) o diagnóstico de hepatitis C</c:v>
                </c:pt>
                <c:pt idx="8">
                  <c:v>Personas que se inyectan drogas</c:v>
                </c:pt>
                <c:pt idx="9">
                  <c:v>Más de un compañero sexual</c:v>
                </c:pt>
                <c:pt idx="10">
                  <c:v>Hombres que tienen sexo con hombres (HSH)</c:v>
                </c:pt>
              </c:strCache>
            </c:strRef>
          </c:cat>
          <c:val>
            <c:numRef>
              <c:f>'Pobl y FR'!$G$7:$G$17</c:f>
              <c:numCache>
                <c:formatCode>0.0</c:formatCode>
                <c:ptCount val="11"/>
                <c:pt idx="0">
                  <c:v>0.94339622641509435</c:v>
                </c:pt>
                <c:pt idx="1">
                  <c:v>0.94339622641509435</c:v>
                </c:pt>
                <c:pt idx="2">
                  <c:v>0.94339622641509435</c:v>
                </c:pt>
                <c:pt idx="3">
                  <c:v>1.8867924528301887</c:v>
                </c:pt>
                <c:pt idx="4">
                  <c:v>0.94339622641509435</c:v>
                </c:pt>
                <c:pt idx="5">
                  <c:v>1.8867924528301887</c:v>
                </c:pt>
                <c:pt idx="6">
                  <c:v>1.8867924528301887</c:v>
                </c:pt>
                <c:pt idx="7">
                  <c:v>2.8301886792452833</c:v>
                </c:pt>
                <c:pt idx="8">
                  <c:v>5.6603773584905666</c:v>
                </c:pt>
                <c:pt idx="9">
                  <c:v>28.30188679245283</c:v>
                </c:pt>
                <c:pt idx="10">
                  <c:v>53.773584905660378</c:v>
                </c:pt>
              </c:numCache>
            </c:numRef>
          </c:val>
          <c:extLst>
            <c:ext xmlns:c16="http://schemas.microsoft.com/office/drawing/2014/chart" uri="{C3380CC4-5D6E-409C-BE32-E72D297353CC}">
              <c16:uniqueId val="{00000000-6994-47F5-BD3C-A7ADFABEB70E}"/>
            </c:ext>
          </c:extLst>
        </c:ser>
        <c:dLbls>
          <c:dLblPos val="outEnd"/>
          <c:showLegendKey val="0"/>
          <c:showVal val="1"/>
          <c:showCatName val="0"/>
          <c:showSerName val="0"/>
          <c:showPercent val="0"/>
          <c:showBubbleSize val="0"/>
        </c:dLbls>
        <c:gapWidth val="150"/>
        <c:axId val="46659456"/>
        <c:axId val="46680320"/>
      </c:barChart>
      <c:catAx>
        <c:axId val="46659456"/>
        <c:scaling>
          <c:orientation val="minMax"/>
        </c:scaling>
        <c:delete val="0"/>
        <c:axPos val="l"/>
        <c:title>
          <c:tx>
            <c:rich>
              <a:bodyPr rot="-5400000" vert="horz"/>
              <a:lstStyle/>
              <a:p>
                <a:pPr>
                  <a:defRPr/>
                </a:pPr>
                <a:r>
                  <a:rPr lang="en-US"/>
                  <a:t>Poblaciones y factores de riesgo</a:t>
                </a:r>
              </a:p>
            </c:rich>
          </c:tx>
          <c:overlay val="0"/>
        </c:title>
        <c:numFmt formatCode="General" sourceLinked="0"/>
        <c:majorTickMark val="out"/>
        <c:minorTickMark val="none"/>
        <c:tickLblPos val="nextTo"/>
        <c:crossAx val="46680320"/>
        <c:crosses val="autoZero"/>
        <c:auto val="1"/>
        <c:lblAlgn val="ctr"/>
        <c:lblOffset val="100"/>
        <c:noMultiLvlLbl val="0"/>
      </c:catAx>
      <c:valAx>
        <c:axId val="46680320"/>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crossAx val="4665945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Complicaciones!$A$4:$A$8</c:f>
              <c:strCache>
                <c:ptCount val="5"/>
                <c:pt idx="0">
                  <c:v>Falla hepática fulminante</c:v>
                </c:pt>
                <c:pt idx="1">
                  <c:v>Carcinoma hepático</c:v>
                </c:pt>
                <c:pt idx="2">
                  <c:v>Cirrosis hepática</c:v>
                </c:pt>
                <c:pt idx="3">
                  <c:v>Síndrome febril ictérico</c:v>
                </c:pt>
                <c:pt idx="4">
                  <c:v>Ninguna</c:v>
                </c:pt>
              </c:strCache>
            </c:strRef>
          </c:cat>
          <c:val>
            <c:numRef>
              <c:f>Complicaciones!$G$4:$G$8</c:f>
              <c:numCache>
                <c:formatCode>0.0</c:formatCode>
                <c:ptCount val="5"/>
                <c:pt idx="0">
                  <c:v>0</c:v>
                </c:pt>
                <c:pt idx="1">
                  <c:v>0.83333333333333337</c:v>
                </c:pt>
                <c:pt idx="2">
                  <c:v>12.5</c:v>
                </c:pt>
                <c:pt idx="3">
                  <c:v>14.166666666666666</c:v>
                </c:pt>
                <c:pt idx="4">
                  <c:v>72.5</c:v>
                </c:pt>
              </c:numCache>
            </c:numRef>
          </c:val>
          <c:extLst>
            <c:ext xmlns:c16="http://schemas.microsoft.com/office/drawing/2014/chart" uri="{C3380CC4-5D6E-409C-BE32-E72D297353CC}">
              <c16:uniqueId val="{00000000-0E15-4849-ABE8-D23F48905A26}"/>
            </c:ext>
          </c:extLst>
        </c:ser>
        <c:dLbls>
          <c:showLegendKey val="0"/>
          <c:showVal val="0"/>
          <c:showCatName val="0"/>
          <c:showSerName val="0"/>
          <c:showPercent val="0"/>
          <c:showBubbleSize val="0"/>
        </c:dLbls>
        <c:gapWidth val="150"/>
        <c:axId val="47967616"/>
        <c:axId val="48563712"/>
      </c:barChart>
      <c:catAx>
        <c:axId val="47967616"/>
        <c:scaling>
          <c:orientation val="minMax"/>
        </c:scaling>
        <c:delete val="0"/>
        <c:axPos val="l"/>
        <c:title>
          <c:tx>
            <c:rich>
              <a:bodyPr rot="-5400000" vert="horz"/>
              <a:lstStyle/>
              <a:p>
                <a:pPr>
                  <a:defRPr sz="900"/>
                </a:pPr>
                <a:r>
                  <a:rPr lang="en-US" sz="900"/>
                  <a:t>Complicaciones</a:t>
                </a:r>
              </a:p>
            </c:rich>
          </c:tx>
          <c:overlay val="0"/>
        </c:title>
        <c:numFmt formatCode="General" sourceLinked="0"/>
        <c:majorTickMark val="out"/>
        <c:minorTickMark val="none"/>
        <c:tickLblPos val="nextTo"/>
        <c:txPr>
          <a:bodyPr/>
          <a:lstStyle/>
          <a:p>
            <a:pPr>
              <a:defRPr sz="900"/>
            </a:pPr>
            <a:endParaRPr lang="en-US"/>
          </a:p>
        </c:txPr>
        <c:crossAx val="48563712"/>
        <c:crosses val="autoZero"/>
        <c:auto val="1"/>
        <c:lblAlgn val="ctr"/>
        <c:lblOffset val="100"/>
        <c:noMultiLvlLbl val="0"/>
      </c:catAx>
      <c:valAx>
        <c:axId val="48563712"/>
        <c:scaling>
          <c:orientation val="minMax"/>
        </c:scaling>
        <c:delete val="0"/>
        <c:axPos val="b"/>
        <c:title>
          <c:tx>
            <c:rich>
              <a:bodyPr/>
              <a:lstStyle/>
              <a:p>
                <a:pPr>
                  <a:defRPr sz="900"/>
                </a:pPr>
                <a:r>
                  <a:rPr lang="en-US" sz="900"/>
                  <a:t>Porcentaje</a:t>
                </a:r>
              </a:p>
            </c:rich>
          </c:tx>
          <c:overlay val="0"/>
        </c:title>
        <c:numFmt formatCode="0.0" sourceLinked="1"/>
        <c:majorTickMark val="out"/>
        <c:minorTickMark val="none"/>
        <c:tickLblPos val="nextTo"/>
        <c:txPr>
          <a:bodyPr/>
          <a:lstStyle/>
          <a:p>
            <a:pPr>
              <a:defRPr sz="900"/>
            </a:pPr>
            <a:endParaRPr lang="en-US"/>
          </a:p>
        </c:txPr>
        <c:crossAx val="4796761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'Clasif del caso'!$A$3:$A$8</c:f>
              <c:strCache>
                <c:ptCount val="6"/>
                <c:pt idx="0">
                  <c:v>Hepatitis B por transmisión materno infantil</c:v>
                </c:pt>
                <c:pt idx="1">
                  <c:v>Hepatitis coinfección B-D</c:v>
                </c:pt>
                <c:pt idx="2">
                  <c:v>Hepatitis B crónica</c:v>
                </c:pt>
                <c:pt idx="3">
                  <c:v>Hepatitis B aguda</c:v>
                </c:pt>
                <c:pt idx="4">
                  <c:v>Hepatitis B a clasificar</c:v>
                </c:pt>
                <c:pt idx="5">
                  <c:v>Hepatitis C</c:v>
                </c:pt>
              </c:strCache>
            </c:strRef>
          </c:cat>
          <c:val>
            <c:numRef>
              <c:f>'Clasif del caso'!$C$3:$C$8</c:f>
              <c:numCache>
                <c:formatCode>0.0</c:formatCode>
                <c:ptCount val="6"/>
                <c:pt idx="0">
                  <c:v>0</c:v>
                </c:pt>
                <c:pt idx="1">
                  <c:v>0</c:v>
                </c:pt>
                <c:pt idx="2">
                  <c:v>13.333333333333334</c:v>
                </c:pt>
                <c:pt idx="3">
                  <c:v>17.5</c:v>
                </c:pt>
                <c:pt idx="4">
                  <c:v>21.666666666666668</c:v>
                </c:pt>
                <c:pt idx="5">
                  <c:v>47.5</c:v>
                </c:pt>
              </c:numCache>
            </c:numRef>
          </c:val>
          <c:extLst>
            <c:ext xmlns:c16="http://schemas.microsoft.com/office/drawing/2014/chart" uri="{C3380CC4-5D6E-409C-BE32-E72D297353CC}">
              <c16:uniqueId val="{00000000-351F-44F0-8D27-566FFDD4AE01}"/>
            </c:ext>
          </c:extLst>
        </c:ser>
        <c:dLbls>
          <c:dLblPos val="outEnd"/>
          <c:showLegendKey val="0"/>
          <c:showVal val="1"/>
          <c:showCatName val="0"/>
          <c:showSerName val="0"/>
          <c:showPercent val="0"/>
          <c:showBubbleSize val="0"/>
        </c:dLbls>
        <c:gapWidth val="150"/>
        <c:axId val="47142400"/>
        <c:axId val="47280128"/>
      </c:barChart>
      <c:catAx>
        <c:axId val="47142400"/>
        <c:scaling>
          <c:orientation val="minMax"/>
        </c:scaling>
        <c:delete val="0"/>
        <c:axPos val="l"/>
        <c:title>
          <c:tx>
            <c:rich>
              <a:bodyPr rot="-5400000" vert="horz"/>
              <a:lstStyle/>
              <a:p>
                <a:pPr>
                  <a:defRPr sz="900"/>
                </a:pPr>
                <a:r>
                  <a:rPr lang="es-CO" sz="900"/>
                  <a:t>Tipo de hepatitis</a:t>
                </a:r>
              </a:p>
            </c:rich>
          </c:tx>
          <c:overlay val="0"/>
        </c:title>
        <c:numFmt formatCode="General" sourceLinked="0"/>
        <c:majorTickMark val="out"/>
        <c:minorTickMark val="none"/>
        <c:tickLblPos val="nextTo"/>
        <c:txPr>
          <a:bodyPr/>
          <a:lstStyle/>
          <a:p>
            <a:pPr>
              <a:defRPr sz="900"/>
            </a:pPr>
            <a:endParaRPr lang="en-US"/>
          </a:p>
        </c:txPr>
        <c:crossAx val="47280128"/>
        <c:crosses val="autoZero"/>
        <c:auto val="1"/>
        <c:lblAlgn val="ctr"/>
        <c:lblOffset val="100"/>
        <c:noMultiLvlLbl val="0"/>
      </c:catAx>
      <c:valAx>
        <c:axId val="47280128"/>
        <c:scaling>
          <c:orientation val="minMax"/>
        </c:scaling>
        <c:delete val="0"/>
        <c:axPos val="b"/>
        <c:title>
          <c:tx>
            <c:rich>
              <a:bodyPr/>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4714240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69751835624184"/>
          <c:y val="5.3979226988698038E-2"/>
          <c:w val="0.84079963570019167"/>
          <c:h val="0.6180963936912871"/>
        </c:manualLayout>
      </c:layout>
      <c:areaChart>
        <c:grouping val="standard"/>
        <c:varyColors val="0"/>
        <c:ser>
          <c:idx val="3"/>
          <c:order val="1"/>
          <c:tx>
            <c:strRef>
              <c:f>IRA!$A$74</c:f>
              <c:strCache>
                <c:ptCount val="1"/>
                <c:pt idx="0">
                  <c:v>Percentil 75</c:v>
                </c:pt>
              </c:strCache>
            </c:strRef>
          </c:tx>
          <c:spPr>
            <a:solidFill>
              <a:srgbClr val="C00000"/>
            </a:solidFill>
            <a:ln w="25400">
              <a:solidFill>
                <a:srgbClr val="FF0000"/>
              </a:solidFill>
              <a:prstDash val="solid"/>
            </a:ln>
          </c:spPr>
          <c:val>
            <c:numRef>
              <c:f>IRA!$B$74:$BA$74</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2-5A99-4791-8253-E45CCB0CC22F}"/>
            </c:ext>
          </c:extLst>
        </c:ser>
        <c:ser>
          <c:idx val="1"/>
          <c:order val="2"/>
          <c:tx>
            <c:strRef>
              <c:f>IRA!$A$72</c:f>
              <c:strCache>
                <c:ptCount val="1"/>
                <c:pt idx="0">
                  <c:v>Mediana</c:v>
                </c:pt>
              </c:strCache>
            </c:strRef>
          </c:tx>
          <c:spPr>
            <a:ln w="28575" cap="rnd">
              <a:solidFill>
                <a:schemeClr val="accent4"/>
              </a:solidFill>
              <a:round/>
            </a:ln>
            <a:effectLst/>
          </c:spPr>
          <c:val>
            <c:numRef>
              <c:f>IRA!$B$72:$BA$72</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0-5A99-4791-8253-E45CCB0CC22F}"/>
            </c:ext>
          </c:extLst>
        </c:ser>
        <c:ser>
          <c:idx val="2"/>
          <c:order val="3"/>
          <c:tx>
            <c:strRef>
              <c:f>IRA!$A$73</c:f>
              <c:strCache>
                <c:ptCount val="1"/>
                <c:pt idx="0">
                  <c:v>Percentil 25</c:v>
                </c:pt>
              </c:strCache>
            </c:strRef>
          </c:tx>
          <c:spPr>
            <a:solidFill>
              <a:srgbClr val="92D050"/>
            </a:solidFill>
            <a:ln w="28575" cap="rnd">
              <a:solidFill>
                <a:schemeClr val="accent6"/>
              </a:solidFill>
              <a:round/>
            </a:ln>
            <a:effectLst/>
          </c:spPr>
          <c:val>
            <c:numRef>
              <c:f>IRA!$B$73:$BA$73</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385320952"/>
        <c:axId val="385312328"/>
      </c:areaChart>
      <c:scatterChart>
        <c:scatterStyle val="lineMarker"/>
        <c:varyColors val="0"/>
        <c:ser>
          <c:idx val="0"/>
          <c:order val="0"/>
          <c:tx>
            <c:strRef>
              <c:f>IRA!$A$71</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IRA!$B$71:$U$71</c:f>
              <c:numCache>
                <c:formatCode>General</c:formatCode>
                <c:ptCount val="20"/>
                <c:pt idx="0">
                  <c:v>22133</c:v>
                </c:pt>
                <c:pt idx="1">
                  <c:v>10028</c:v>
                </c:pt>
                <c:pt idx="2">
                  <c:v>7586</c:v>
                </c:pt>
                <c:pt idx="3">
                  <c:v>23141</c:v>
                </c:pt>
                <c:pt idx="4">
                  <c:v>15592</c:v>
                </c:pt>
                <c:pt idx="5">
                  <c:v>11751</c:v>
                </c:pt>
                <c:pt idx="6">
                  <c:v>9154</c:v>
                </c:pt>
                <c:pt idx="7">
                  <c:v>9744</c:v>
                </c:pt>
                <c:pt idx="8">
                  <c:v>7739</c:v>
                </c:pt>
                <c:pt idx="9">
                  <c:v>8045</c:v>
                </c:pt>
                <c:pt idx="10">
                  <c:v>9625</c:v>
                </c:pt>
                <c:pt idx="11">
                  <c:v>9554</c:v>
                </c:pt>
                <c:pt idx="12">
                  <c:v>8994</c:v>
                </c:pt>
                <c:pt idx="13">
                  <c:v>9466</c:v>
                </c:pt>
                <c:pt idx="14">
                  <c:v>9412</c:v>
                </c:pt>
                <c:pt idx="15">
                  <c:v>9996</c:v>
                </c:pt>
                <c:pt idx="16">
                  <c:v>10822</c:v>
                </c:pt>
                <c:pt idx="17">
                  <c:v>10752</c:v>
                </c:pt>
                <c:pt idx="18">
                  <c:v>13084</c:v>
                </c:pt>
                <c:pt idx="19">
                  <c:v>16491</c:v>
                </c:pt>
              </c:numCache>
            </c:numRef>
          </c:yVal>
          <c:smooth val="0"/>
          <c:extLst>
            <c:ext xmlns:c16="http://schemas.microsoft.com/office/drawing/2014/chart" uri="{C3380CC4-5D6E-409C-BE32-E72D297353CC}">
              <c16:uniqueId val="{00000003-5A99-4791-8253-E45CCB0CC22F}"/>
            </c:ext>
          </c:extLst>
        </c:ser>
        <c:ser>
          <c:idx val="4"/>
          <c:order val="4"/>
          <c:tx>
            <c:strRef>
              <c:f>IRA!$A$70</c:f>
              <c:strCache>
                <c:ptCount val="1"/>
                <c:pt idx="0">
                  <c:v>2021</c:v>
                </c:pt>
              </c:strCache>
            </c:strRef>
          </c:tx>
          <c:spPr>
            <a:ln>
              <a:solidFill>
                <a:schemeClr val="bg1">
                  <a:lumMod val="50000"/>
                </a:schemeClr>
              </a:solidFill>
              <a:prstDash val="sysDash"/>
            </a:ln>
          </c:spPr>
          <c:marker>
            <c:symbol val="none"/>
          </c:marker>
          <c:yVal>
            <c:numRef>
              <c:f>IRA!$B$70:$BA$70</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0-152B-482B-A593-763666E3FBD6}"/>
            </c:ext>
          </c:extLst>
        </c:ser>
        <c:dLbls>
          <c:showLegendKey val="0"/>
          <c:showVal val="0"/>
          <c:showCatName val="0"/>
          <c:showSerName val="0"/>
          <c:showPercent val="0"/>
          <c:showBubbleSize val="0"/>
        </c:dLbls>
        <c:axId val="385320952"/>
        <c:axId val="385312328"/>
      </c:scatterChart>
      <c:catAx>
        <c:axId val="385320952"/>
        <c:scaling>
          <c:orientation val="minMax"/>
        </c:scaling>
        <c:delete val="0"/>
        <c:axPos val="b"/>
        <c:title>
          <c:tx>
            <c:rich>
              <a:bodyPr/>
              <a:lstStyle/>
              <a:p>
                <a:pPr>
                  <a:defRPr/>
                </a:pPr>
                <a:r>
                  <a:rPr lang="en-US"/>
                  <a:t>Semanas epidemiológicas</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385312328"/>
        <c:crosses val="autoZero"/>
        <c:auto val="1"/>
        <c:lblAlgn val="ctr"/>
        <c:lblOffset val="100"/>
        <c:noMultiLvlLbl val="0"/>
      </c:catAx>
      <c:valAx>
        <c:axId val="385312328"/>
        <c:scaling>
          <c:orientation val="minMax"/>
        </c:scaling>
        <c:delete val="0"/>
        <c:axPos val="l"/>
        <c:title>
          <c:tx>
            <c:rich>
              <a:bodyPr/>
              <a:lstStyle/>
              <a:p>
                <a:pPr>
                  <a:defRPr/>
                </a:pPr>
                <a:r>
                  <a:rPr lang="es-CO"/>
                  <a:t>Número de consultas</a:t>
                </a:r>
              </a:p>
            </c:rich>
          </c:tx>
          <c:layout>
            <c:manualLayout>
              <c:xMode val="edge"/>
              <c:yMode val="edge"/>
              <c:x val="2.4300200805004252E-2"/>
              <c:y val="6.8916277066249684E-2"/>
            </c:manualLayout>
          </c:layout>
          <c:overlay val="0"/>
        </c:title>
        <c:numFmt formatCode="0" sourceLinked="0"/>
        <c:majorTickMark val="none"/>
        <c:minorTickMark val="none"/>
        <c:tickLblPos val="nextTo"/>
        <c:spPr>
          <a:ln w="6350">
            <a:noFill/>
          </a:ln>
        </c:spPr>
        <c:txPr>
          <a:bodyPr rot="-60000000" vert="horz"/>
          <a:lstStyle/>
          <a:p>
            <a:pPr>
              <a:defRPr b="1"/>
            </a:pPr>
            <a:endParaRPr lang="en-US"/>
          </a:p>
        </c:txPr>
        <c:crossAx val="385320952"/>
        <c:crosses val="autoZero"/>
        <c:crossBetween val="between"/>
      </c:valAx>
      <c:spPr>
        <a:noFill/>
        <a:ln w="25400">
          <a:noFill/>
        </a:ln>
      </c:spPr>
    </c:plotArea>
    <c:legend>
      <c:legendPos val="b"/>
      <c:layout>
        <c:manualLayout>
          <c:xMode val="edge"/>
          <c:yMode val="edge"/>
          <c:x val="7.0141986920812166E-2"/>
          <c:y val="0.87765836869059022"/>
          <c:w val="0.89999994052571697"/>
          <c:h val="0.1156620156555464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1"/>
          <c:tx>
            <c:strRef>
              <c:f>'2021-2022'!$V$1</c:f>
              <c:strCache>
                <c:ptCount val="1"/>
                <c:pt idx="0">
                  <c:v>CONS EXTER 2022</c:v>
                </c:pt>
              </c:strCache>
            </c:strRef>
          </c:tx>
          <c:spPr>
            <a:solidFill>
              <a:srgbClr val="C00000"/>
            </a:solidFill>
            <a:ln w="9525" cap="flat" cmpd="sng" algn="ctr">
              <a:solidFill>
                <a:srgbClr val="0070C0"/>
              </a:solidFill>
              <a:round/>
            </a:ln>
            <a:effectLst>
              <a:outerShdw blurRad="40000" dist="20000" dir="5400000" rotWithShape="0">
                <a:srgbClr val="000000">
                  <a:alpha val="38000"/>
                </a:srgbClr>
              </a:outerShdw>
            </a:effectLst>
          </c:spPr>
          <c:invertIfNegative val="0"/>
          <c:val>
            <c:numRef>
              <c:f>'2021-2022'!$V$2:$V$53</c:f>
              <c:numCache>
                <c:formatCode>General</c:formatCode>
                <c:ptCount val="52"/>
                <c:pt idx="0">
                  <c:v>22133</c:v>
                </c:pt>
                <c:pt idx="1">
                  <c:v>10028</c:v>
                </c:pt>
                <c:pt idx="2">
                  <c:v>7586</c:v>
                </c:pt>
                <c:pt idx="3">
                  <c:v>23141</c:v>
                </c:pt>
                <c:pt idx="4">
                  <c:v>15592</c:v>
                </c:pt>
                <c:pt idx="5">
                  <c:v>11751</c:v>
                </c:pt>
                <c:pt idx="6">
                  <c:v>9154</c:v>
                </c:pt>
                <c:pt idx="7">
                  <c:v>9744</c:v>
                </c:pt>
                <c:pt idx="8">
                  <c:v>7739</c:v>
                </c:pt>
                <c:pt idx="9">
                  <c:v>8045</c:v>
                </c:pt>
                <c:pt idx="10">
                  <c:v>9625</c:v>
                </c:pt>
                <c:pt idx="11">
                  <c:v>9554</c:v>
                </c:pt>
                <c:pt idx="12">
                  <c:v>8994</c:v>
                </c:pt>
                <c:pt idx="13">
                  <c:v>9466</c:v>
                </c:pt>
                <c:pt idx="14">
                  <c:v>9412</c:v>
                </c:pt>
                <c:pt idx="15">
                  <c:v>9996</c:v>
                </c:pt>
                <c:pt idx="16">
                  <c:v>10822</c:v>
                </c:pt>
                <c:pt idx="17">
                  <c:v>10752</c:v>
                </c:pt>
                <c:pt idx="18">
                  <c:v>13084</c:v>
                </c:pt>
                <c:pt idx="19">
                  <c:v>16491</c:v>
                </c:pt>
              </c:numCache>
            </c:numRef>
          </c:val>
          <c:extLst>
            <c:ext xmlns:c16="http://schemas.microsoft.com/office/drawing/2014/chart" uri="{C3380CC4-5D6E-409C-BE32-E72D297353CC}">
              <c16:uniqueId val="{00000000-EDFE-4D3A-9481-54C1820925BA}"/>
            </c:ext>
          </c:extLst>
        </c:ser>
        <c:dLbls>
          <c:showLegendKey val="0"/>
          <c:showVal val="0"/>
          <c:showCatName val="0"/>
          <c:showSerName val="0"/>
          <c:showPercent val="0"/>
          <c:showBubbleSize val="0"/>
        </c:dLbls>
        <c:gapWidth val="15"/>
        <c:overlap val="40"/>
        <c:axId val="385312720"/>
        <c:axId val="385313504"/>
      </c:barChart>
      <c:lineChart>
        <c:grouping val="standard"/>
        <c:varyColors val="0"/>
        <c:ser>
          <c:idx val="0"/>
          <c:order val="0"/>
          <c:tx>
            <c:strRef>
              <c:f>'2021-2022'!$T$1</c:f>
              <c:strCache>
                <c:ptCount val="1"/>
                <c:pt idx="0">
                  <c:v>CONS EXTER 2021</c:v>
                </c:pt>
              </c:strCache>
            </c:strRef>
          </c:tx>
          <c:spPr>
            <a:ln w="15875" cap="rnd">
              <a:solidFill>
                <a:schemeClr val="accent1"/>
              </a:solidFill>
              <a:round/>
            </a:ln>
            <a:effectLst>
              <a:outerShdw blurRad="40000" dist="20000" dir="5400000" rotWithShape="0">
                <a:srgbClr val="000000">
                  <a:alpha val="38000"/>
                </a:srgbClr>
              </a:outerShdw>
            </a:effectLst>
          </c:spPr>
          <c:marker>
            <c:symbol val="none"/>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'2021-2022'!$T$2:$T$53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EDFE-4D3A-9481-54C1820925BA}"/>
            </c:ext>
          </c:extLst>
        </c:ser>
        <c:dLbls>
          <c:showLegendKey val="0"/>
          <c:showVal val="0"/>
          <c:showCatName val="0"/>
          <c:showSerName val="0"/>
          <c:showPercent val="0"/>
          <c:showBubbleSize val="0"/>
        </c:dLbls>
        <c:marker val="1"/>
        <c:smooth val="0"/>
        <c:axId val="385312720"/>
        <c:axId val="385313504"/>
      </c:lineChart>
      <c:catAx>
        <c:axId val="385312720"/>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385313504"/>
        <c:crosses val="autoZero"/>
        <c:auto val="1"/>
        <c:lblAlgn val="ctr"/>
        <c:lblOffset val="100"/>
        <c:noMultiLvlLbl val="0"/>
      </c:catAx>
      <c:valAx>
        <c:axId val="38531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85312720"/>
        <c:crosses val="autoZero"/>
        <c:crossBetween val="between"/>
      </c:valAx>
      <c:spPr>
        <a:noFill/>
        <a:ln>
          <a:noFill/>
        </a:ln>
        <a:effectLst/>
      </c:spPr>
    </c:plotArea>
    <c:legend>
      <c:legendPos val="b"/>
      <c:layout>
        <c:manualLayout>
          <c:xMode val="edge"/>
          <c:yMode val="edge"/>
          <c:x val="0.2298762129339787"/>
          <c:y val="1.0530107094277449E-2"/>
          <c:w val="0.5692342375698336"/>
          <c:h val="0.12982561870401299"/>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0.21147</cdr:x>
      <cdr:y>0.6955</cdr:y>
    </cdr:from>
    <cdr:to>
      <cdr:x>0.80884</cdr:x>
      <cdr:y>0.7633</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76487" y="2300486"/>
          <a:ext cx="2758438" cy="22426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Semanas epidemiológicas</a:t>
          </a:r>
          <a:endParaRPr lang="es-CO" sz="10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0.15742</cdr:x>
      <cdr:y>0.48241</cdr:y>
    </cdr:from>
    <cdr:to>
      <cdr:x>0.90064</cdr:x>
      <cdr:y>0.48485</cdr:y>
    </cdr:to>
    <cdr:cxnSp macro="">
      <cdr:nvCxnSpPr>
        <cdr:cNvPr id="3" name="2 Conector recto de flecha">
          <a:extLst xmlns:a="http://schemas.openxmlformats.org/drawingml/2006/main">
            <a:ext uri="{FF2B5EF4-FFF2-40B4-BE49-F238E27FC236}">
              <a16:creationId xmlns:a16="http://schemas.microsoft.com/office/drawing/2014/main" id="{1A16B10F-027A-45CB-B9F9-FF010C3A2B47}"/>
            </a:ext>
          </a:extLst>
        </cdr:cNvPr>
        <cdr:cNvCxnSpPr/>
      </cdr:nvCxnSpPr>
      <cdr:spPr>
        <a:xfrm xmlns:a="http://schemas.openxmlformats.org/drawingml/2006/main" flipV="1">
          <a:off x="679646" y="1146328"/>
          <a:ext cx="3208786" cy="5800"/>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4" name="Google Shape;394;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indicador de brotes</a:t>
            </a:r>
            <a:endParaRPr/>
          </a:p>
        </p:txBody>
      </p:sp>
      <p:sp>
        <p:nvSpPr>
          <p:cNvPr id="427" name="Google Shape;427;p1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5" name="Google Shape;50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2" name="Google Shape;582;p1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9" name="Google Shape;619;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59" name="Google Shape;659;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1" name="Google Shape;741;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71" name="Google Shape;771;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2" name="Google Shape;792;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4" name="Google Shape;864;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0" name="Google Shape;940;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1" name="Google Shape;971;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65" name="Google Shape;1065;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25" name="Google Shape;1125;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7" name="Google Shape;1147;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80" name="Google Shape;1180;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0" name="Google Shape;1220;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5" name="Google Shape;1255;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90" name="Google Shape;1290;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46" name="Google Shape;1346;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67" name="Google Shape;1367;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7" name="Google Shape;1427;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57" name="Google Shape;1457;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1" name="Google Shape;1531;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72" name="Google Shape;1572;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99" name="Google Shape;1599;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9" name="Google Shape;1679;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97" name="Google Shape;1697;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4" name="Google Shape;1734;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90" name="Google Shape;1790;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22" name="Google Shape;1822;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4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79" name="Google Shape;1879;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p4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15" name="Google Shape;1915;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2" name="Google Shape;1972;p4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973" name="Google Shape;1973;p4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8" name="Shape 2018"/>
        <p:cNvGrpSpPr/>
        <p:nvPr/>
      </p:nvGrpSpPr>
      <p:grpSpPr>
        <a:xfrm>
          <a:off x="0" y="0"/>
          <a:ext cx="0" cy="0"/>
          <a:chOff x="0" y="0"/>
          <a:chExt cx="0" cy="0"/>
        </a:xfrm>
      </p:grpSpPr>
      <p:sp>
        <p:nvSpPr>
          <p:cNvPr id="2019" name="Google Shape;2019;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0" name="Google Shape;2020;p4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2021" name="Google Shape;2021;p4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p4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6" name="Google Shape;2076;p4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2077" name="Google Shape;2077;p4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9" name="Shape 2129"/>
        <p:cNvGrpSpPr/>
        <p:nvPr/>
      </p:nvGrpSpPr>
      <p:grpSpPr>
        <a:xfrm>
          <a:off x="0" y="0"/>
          <a:ext cx="0" cy="0"/>
          <a:chOff x="0" y="0"/>
          <a:chExt cx="0" cy="0"/>
        </a:xfrm>
      </p:grpSpPr>
      <p:sp>
        <p:nvSpPr>
          <p:cNvPr id="2130" name="Google Shape;2130;p4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1" name="Google Shape;2131;p4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p4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73" name="Google Shape;2173;p4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7" name="Shape 2227"/>
        <p:cNvGrpSpPr/>
        <p:nvPr/>
      </p:nvGrpSpPr>
      <p:grpSpPr>
        <a:xfrm>
          <a:off x="0" y="0"/>
          <a:ext cx="0" cy="0"/>
          <a:chOff x="0" y="0"/>
          <a:chExt cx="0" cy="0"/>
        </a:xfrm>
      </p:grpSpPr>
      <p:sp>
        <p:nvSpPr>
          <p:cNvPr id="2228" name="Google Shape;2228;p4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29" name="Google Shape;2229;p4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p4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06" name="Google Shape;2306;p4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6" name="Shape 2386"/>
        <p:cNvGrpSpPr/>
        <p:nvPr/>
      </p:nvGrpSpPr>
      <p:grpSpPr>
        <a:xfrm>
          <a:off x="0" y="0"/>
          <a:ext cx="0" cy="0"/>
          <a:chOff x="0" y="0"/>
          <a:chExt cx="0" cy="0"/>
        </a:xfrm>
      </p:grpSpPr>
      <p:sp>
        <p:nvSpPr>
          <p:cNvPr id="2387" name="Google Shape;2387;p5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88" name="Google Shape;2388;p5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7" name="Shape 2407"/>
        <p:cNvGrpSpPr/>
        <p:nvPr/>
      </p:nvGrpSpPr>
      <p:grpSpPr>
        <a:xfrm>
          <a:off x="0" y="0"/>
          <a:ext cx="0" cy="0"/>
          <a:chOff x="0" y="0"/>
          <a:chExt cx="0" cy="0"/>
        </a:xfrm>
      </p:grpSpPr>
      <p:sp>
        <p:nvSpPr>
          <p:cNvPr id="2408" name="Google Shape;2408;p5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09" name="Google Shape;2409;p5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3" name="Shape 2473"/>
        <p:cNvGrpSpPr/>
        <p:nvPr/>
      </p:nvGrpSpPr>
      <p:grpSpPr>
        <a:xfrm>
          <a:off x="0" y="0"/>
          <a:ext cx="0" cy="0"/>
          <a:chOff x="0" y="0"/>
          <a:chExt cx="0" cy="0"/>
        </a:xfrm>
      </p:grpSpPr>
      <p:sp>
        <p:nvSpPr>
          <p:cNvPr id="2474" name="Google Shape;2474;p5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75" name="Google Shape;2475;p5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1" name="Shape 2511"/>
        <p:cNvGrpSpPr/>
        <p:nvPr/>
      </p:nvGrpSpPr>
      <p:grpSpPr>
        <a:xfrm>
          <a:off x="0" y="0"/>
          <a:ext cx="0" cy="0"/>
          <a:chOff x="0" y="0"/>
          <a:chExt cx="0" cy="0"/>
        </a:xfrm>
      </p:grpSpPr>
      <p:sp>
        <p:nvSpPr>
          <p:cNvPr id="2512" name="Google Shape;2512;p5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13" name="Google Shape;2513;p5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4" name="Shape 2594"/>
        <p:cNvGrpSpPr/>
        <p:nvPr/>
      </p:nvGrpSpPr>
      <p:grpSpPr>
        <a:xfrm>
          <a:off x="0" y="0"/>
          <a:ext cx="0" cy="0"/>
          <a:chOff x="0" y="0"/>
          <a:chExt cx="0" cy="0"/>
        </a:xfrm>
      </p:grpSpPr>
      <p:sp>
        <p:nvSpPr>
          <p:cNvPr id="2595" name="Google Shape;2595;p5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96" name="Google Shape;2596;p5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1" name="Shape 2651"/>
        <p:cNvGrpSpPr/>
        <p:nvPr/>
      </p:nvGrpSpPr>
      <p:grpSpPr>
        <a:xfrm>
          <a:off x="0" y="0"/>
          <a:ext cx="0" cy="0"/>
          <a:chOff x="0" y="0"/>
          <a:chExt cx="0" cy="0"/>
        </a:xfrm>
      </p:grpSpPr>
      <p:sp>
        <p:nvSpPr>
          <p:cNvPr id="2652" name="Google Shape;2652;p5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53" name="Google Shape;2653;p5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5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89" name="Google Shape;2689;p5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4" name="Shape 2744"/>
        <p:cNvGrpSpPr/>
        <p:nvPr/>
      </p:nvGrpSpPr>
      <p:grpSpPr>
        <a:xfrm>
          <a:off x="0" y="0"/>
          <a:ext cx="0" cy="0"/>
          <a:chOff x="0" y="0"/>
          <a:chExt cx="0" cy="0"/>
        </a:xfrm>
      </p:grpSpPr>
      <p:sp>
        <p:nvSpPr>
          <p:cNvPr id="2745" name="Google Shape;2745;p5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6" name="Google Shape;2746;p5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47" name="Google Shape;2747;p5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0" name="Shape 2760"/>
        <p:cNvGrpSpPr/>
        <p:nvPr/>
      </p:nvGrpSpPr>
      <p:grpSpPr>
        <a:xfrm>
          <a:off x="0" y="0"/>
          <a:ext cx="0" cy="0"/>
          <a:chOff x="0" y="0"/>
          <a:chExt cx="0" cy="0"/>
        </a:xfrm>
      </p:grpSpPr>
      <p:sp>
        <p:nvSpPr>
          <p:cNvPr id="2761" name="Google Shape;2761;p5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2" name="Google Shape;2762;p5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63" name="Google Shape;2763;p5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5" name="Shape 2775"/>
        <p:cNvGrpSpPr/>
        <p:nvPr/>
      </p:nvGrpSpPr>
      <p:grpSpPr>
        <a:xfrm>
          <a:off x="0" y="0"/>
          <a:ext cx="0" cy="0"/>
          <a:chOff x="0" y="0"/>
          <a:chExt cx="0" cy="0"/>
        </a:xfrm>
      </p:grpSpPr>
      <p:sp>
        <p:nvSpPr>
          <p:cNvPr id="2776" name="Google Shape;2776;p5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7" name="Google Shape;2777;p5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78" name="Google Shape;2778;p5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0" name="Shape 2790"/>
        <p:cNvGrpSpPr/>
        <p:nvPr/>
      </p:nvGrpSpPr>
      <p:grpSpPr>
        <a:xfrm>
          <a:off x="0" y="0"/>
          <a:ext cx="0" cy="0"/>
          <a:chOff x="0" y="0"/>
          <a:chExt cx="0" cy="0"/>
        </a:xfrm>
      </p:grpSpPr>
      <p:sp>
        <p:nvSpPr>
          <p:cNvPr id="2791" name="Google Shape;2791;p6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2" name="Google Shape;2792;p6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93" name="Google Shape;2793;p6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ajustar los indicadores</a:t>
            </a:r>
            <a:endParaRPr/>
          </a:p>
        </p:txBody>
      </p:sp>
      <p:sp>
        <p:nvSpPr>
          <p:cNvPr id="249" name="Google Shape;249;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9" name="Google Shape;289;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2" name="Google Shape;332;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62"/>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2"/>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6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71"/>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1"/>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7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72"/>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2"/>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7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63"/>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3"/>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6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64"/>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4"/>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6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6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5"/>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5"/>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66"/>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6"/>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6"/>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6"/>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6"/>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67"/>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6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69"/>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9"/>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9"/>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70"/>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0"/>
          <p:cNvSpPr/>
          <p:nvPr>
            <p:ph idx="2" type="pic"/>
          </p:nvPr>
        </p:nvSpPr>
        <p:spPr>
          <a:xfrm>
            <a:off x="1411426" y="817033"/>
            <a:ext cx="4320540" cy="5486400"/>
          </a:xfrm>
          <a:prstGeom prst="rect">
            <a:avLst/>
          </a:prstGeom>
          <a:noFill/>
          <a:ln>
            <a:noFill/>
          </a:ln>
        </p:spPr>
      </p:sp>
      <p:sp>
        <p:nvSpPr>
          <p:cNvPr id="68" name="Google Shape;68;p70"/>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7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1"/>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image" Target="../media/image37.png"/><Relationship Id="rId5" Type="http://schemas.openxmlformats.org/officeDocument/2006/relationships/image" Target="../media/image2.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12.png"/><Relationship Id="rId10" Type="http://schemas.openxmlformats.org/officeDocument/2006/relationships/image" Target="../media/image42.png"/><Relationship Id="rId9" Type="http://schemas.openxmlformats.org/officeDocument/2006/relationships/image" Target="../media/image198.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30.png"/><Relationship Id="rId8"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9.png"/><Relationship Id="rId4" Type="http://schemas.openxmlformats.org/officeDocument/2006/relationships/image" Target="../media/image39.png"/><Relationship Id="rId5" Type="http://schemas.openxmlformats.org/officeDocument/2006/relationships/image" Target="../media/image55.png"/><Relationship Id="rId6" Type="http://schemas.openxmlformats.org/officeDocument/2006/relationships/image" Target="../media/image76.png"/><Relationship Id="rId7" Type="http://schemas.openxmlformats.org/officeDocument/2006/relationships/image" Target="../media/image44.png"/><Relationship Id="rId8" Type="http://schemas.openxmlformats.org/officeDocument/2006/relationships/image" Target="../media/image1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12.png"/><Relationship Id="rId9" Type="http://schemas.openxmlformats.org/officeDocument/2006/relationships/image" Target="../media/image51.png"/><Relationship Id="rId5" Type="http://schemas.openxmlformats.org/officeDocument/2006/relationships/image" Target="../media/image2.png"/><Relationship Id="rId6" Type="http://schemas.openxmlformats.org/officeDocument/2006/relationships/image" Target="../media/image74.png"/><Relationship Id="rId7" Type="http://schemas.openxmlformats.org/officeDocument/2006/relationships/image" Target="../media/image47.png"/><Relationship Id="rId8" Type="http://schemas.openxmlformats.org/officeDocument/2006/relationships/image" Target="../media/image1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3.png"/><Relationship Id="rId10" Type="http://schemas.openxmlformats.org/officeDocument/2006/relationships/image" Target="../media/image64.png"/><Relationship Id="rId9" Type="http://schemas.openxmlformats.org/officeDocument/2006/relationships/image" Target="../media/image52.png"/><Relationship Id="rId5" Type="http://schemas.openxmlformats.org/officeDocument/2006/relationships/image" Target="../media/image41.png"/><Relationship Id="rId6" Type="http://schemas.openxmlformats.org/officeDocument/2006/relationships/image" Target="../media/image26.png"/><Relationship Id="rId7" Type="http://schemas.openxmlformats.org/officeDocument/2006/relationships/image" Target="../media/image46.png"/><Relationship Id="rId8"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53.png"/><Relationship Id="rId5" Type="http://schemas.openxmlformats.org/officeDocument/2006/relationships/image" Target="../media/image2.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43.png"/><Relationship Id="rId9" Type="http://schemas.openxmlformats.org/officeDocument/2006/relationships/image" Target="../media/image67.png"/><Relationship Id="rId5" Type="http://schemas.openxmlformats.org/officeDocument/2006/relationships/image" Target="../media/image41.png"/><Relationship Id="rId6" Type="http://schemas.openxmlformats.org/officeDocument/2006/relationships/image" Target="../media/image26.png"/><Relationship Id="rId7" Type="http://schemas.openxmlformats.org/officeDocument/2006/relationships/image" Target="../media/image46.png"/><Relationship Id="rId8"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43.png"/><Relationship Id="rId11" Type="http://schemas.openxmlformats.org/officeDocument/2006/relationships/chart" Target="../charts/chart5.xml"/><Relationship Id="rId10" Type="http://schemas.openxmlformats.org/officeDocument/2006/relationships/image" Target="../media/image60.png"/><Relationship Id="rId9" Type="http://schemas.openxmlformats.org/officeDocument/2006/relationships/image" Target="../media/image58.png"/><Relationship Id="rId5" Type="http://schemas.openxmlformats.org/officeDocument/2006/relationships/image" Target="../media/image8.png"/><Relationship Id="rId6" Type="http://schemas.openxmlformats.org/officeDocument/2006/relationships/image" Target="../media/image26.png"/><Relationship Id="rId7" Type="http://schemas.openxmlformats.org/officeDocument/2006/relationships/image" Target="../media/image46.png"/><Relationship Id="rId8"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6.png"/><Relationship Id="rId4" Type="http://schemas.openxmlformats.org/officeDocument/2006/relationships/chart" Target="../charts/chart6.xml"/><Relationship Id="rId5" Type="http://schemas.openxmlformats.org/officeDocument/2006/relationships/chart" Target="../charts/chart7.xml"/></Relationships>
</file>

<file path=ppt/slides/_rels/slide21.xml.rels><?xml version="1.0" encoding="UTF-8" standalone="yes"?><Relationships xmlns="http://schemas.openxmlformats.org/package/2006/relationships"><Relationship Id="rId11" Type="http://schemas.openxmlformats.org/officeDocument/2006/relationships/image" Target="../media/image70.png"/><Relationship Id="rId10" Type="http://schemas.openxmlformats.org/officeDocument/2006/relationships/image" Target="../media/image72.png"/><Relationship Id="rId13" Type="http://schemas.openxmlformats.org/officeDocument/2006/relationships/image" Target="../media/image75.png"/><Relationship Id="rId12"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9.png"/><Relationship Id="rId4" Type="http://schemas.openxmlformats.org/officeDocument/2006/relationships/image" Target="../media/image12.png"/><Relationship Id="rId9" Type="http://schemas.openxmlformats.org/officeDocument/2006/relationships/image" Target="../media/image71.png"/><Relationship Id="rId15" Type="http://schemas.openxmlformats.org/officeDocument/2006/relationships/image" Target="../media/image80.png"/><Relationship Id="rId14" Type="http://schemas.openxmlformats.org/officeDocument/2006/relationships/image" Target="../media/image97.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79.png"/><Relationship Id="rId8" Type="http://schemas.openxmlformats.org/officeDocument/2006/relationships/image" Target="../media/image68.png"/></Relationships>
</file>

<file path=ppt/slides/_rels/slide2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19.png"/><Relationship Id="rId12"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83.png"/><Relationship Id="rId9" Type="http://schemas.openxmlformats.org/officeDocument/2006/relationships/image" Target="../media/image78.png"/><Relationship Id="rId5" Type="http://schemas.openxmlformats.org/officeDocument/2006/relationships/image" Target="../media/image2.png"/><Relationship Id="rId6" Type="http://schemas.openxmlformats.org/officeDocument/2006/relationships/image" Target="../media/image92.png"/><Relationship Id="rId7" Type="http://schemas.openxmlformats.org/officeDocument/2006/relationships/image" Target="../media/image8.png"/><Relationship Id="rId8" Type="http://schemas.openxmlformats.org/officeDocument/2006/relationships/image" Target="../media/image7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2.pn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10"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4.png"/><Relationship Id="rId4" Type="http://schemas.openxmlformats.org/officeDocument/2006/relationships/image" Target="../media/image12.png"/><Relationship Id="rId9" Type="http://schemas.openxmlformats.org/officeDocument/2006/relationships/chart" Target="../charts/chart11.xml"/><Relationship Id="rId5" Type="http://schemas.openxmlformats.org/officeDocument/2006/relationships/image" Target="../media/image2.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4.png"/><Relationship Id="rId4" Type="http://schemas.openxmlformats.org/officeDocument/2006/relationships/image" Target="../media/image12.png"/><Relationship Id="rId9" Type="http://schemas.openxmlformats.org/officeDocument/2006/relationships/chart" Target="../charts/chart16.xml"/><Relationship Id="rId5" Type="http://schemas.openxmlformats.org/officeDocument/2006/relationships/image" Target="../media/image2.png"/><Relationship Id="rId6" Type="http://schemas.openxmlformats.org/officeDocument/2006/relationships/chart" Target="../charts/chart13.xml"/><Relationship Id="rId7" Type="http://schemas.openxmlformats.org/officeDocument/2006/relationships/chart" Target="../charts/chart14.xml"/><Relationship Id="rId8" Type="http://schemas.openxmlformats.org/officeDocument/2006/relationships/chart" Target="../charts/char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4.png"/><Relationship Id="rId4" Type="http://schemas.openxmlformats.org/officeDocument/2006/relationships/image" Target="../media/image12.png"/><Relationship Id="rId9" Type="http://schemas.openxmlformats.org/officeDocument/2006/relationships/chart" Target="../charts/chart20.xml"/><Relationship Id="rId5" Type="http://schemas.openxmlformats.org/officeDocument/2006/relationships/image" Target="../media/image2.png"/><Relationship Id="rId6" Type="http://schemas.openxmlformats.org/officeDocument/2006/relationships/chart" Target="../charts/chart17.xml"/><Relationship Id="rId7" Type="http://schemas.openxmlformats.org/officeDocument/2006/relationships/chart" Target="../charts/chart18.xml"/><Relationship Id="rId8" Type="http://schemas.openxmlformats.org/officeDocument/2006/relationships/chart" Target="../charts/chart19.xml"/></Relationships>
</file>

<file path=ppt/slides/_rels/slide28.xml.rels><?xml version="1.0" encoding="UTF-8" standalone="yes"?><Relationships xmlns="http://schemas.openxmlformats.org/package/2006/relationships"><Relationship Id="rId11" Type="http://schemas.openxmlformats.org/officeDocument/2006/relationships/chart" Target="../charts/chart22.xml"/><Relationship Id="rId10" Type="http://schemas.openxmlformats.org/officeDocument/2006/relationships/chart" Target="../charts/chart21.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4.png"/><Relationship Id="rId4" Type="http://schemas.openxmlformats.org/officeDocument/2006/relationships/image" Target="../media/image12.png"/><Relationship Id="rId9" Type="http://schemas.openxmlformats.org/officeDocument/2006/relationships/image" Target="../media/image35.png"/><Relationship Id="rId5" Type="http://schemas.openxmlformats.org/officeDocument/2006/relationships/image" Target="../media/image2.png"/><Relationship Id="rId6" Type="http://schemas.openxmlformats.org/officeDocument/2006/relationships/image" Target="../media/image87.png"/><Relationship Id="rId7" Type="http://schemas.openxmlformats.org/officeDocument/2006/relationships/image" Target="../media/image8.png"/><Relationship Id="rId8"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3.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1" Type="http://schemas.openxmlformats.org/officeDocument/2006/relationships/chart" Target="../charts/chart25.xml"/><Relationship Id="rId10"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4.png"/><Relationship Id="rId4" Type="http://schemas.openxmlformats.org/officeDocument/2006/relationships/image" Target="../media/image12.png"/><Relationship Id="rId9" Type="http://schemas.openxmlformats.org/officeDocument/2006/relationships/image" Target="../media/image91.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9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chart" Target="../charts/chart26.xml"/><Relationship Id="rId7" Type="http://schemas.openxmlformats.org/officeDocument/2006/relationships/chart" Target="../charts/char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43.png"/><Relationship Id="rId9" Type="http://schemas.openxmlformats.org/officeDocument/2006/relationships/image" Target="../media/image106.png"/><Relationship Id="rId5" Type="http://schemas.openxmlformats.org/officeDocument/2006/relationships/image" Target="../media/image41.png"/><Relationship Id="rId6" Type="http://schemas.openxmlformats.org/officeDocument/2006/relationships/image" Target="../media/image26.png"/><Relationship Id="rId7" Type="http://schemas.openxmlformats.org/officeDocument/2006/relationships/image" Target="../media/image46.png"/><Relationship Id="rId8"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2.png"/><Relationship Id="rId4" Type="http://schemas.openxmlformats.org/officeDocument/2006/relationships/image" Target="../media/image109.png"/><Relationship Id="rId9" Type="http://schemas.openxmlformats.org/officeDocument/2006/relationships/chart" Target="../charts/chart30.xml"/><Relationship Id="rId5" Type="http://schemas.openxmlformats.org/officeDocument/2006/relationships/image" Target="../media/image98.png"/><Relationship Id="rId6" Type="http://schemas.openxmlformats.org/officeDocument/2006/relationships/image" Target="../media/image96.png"/><Relationship Id="rId7" Type="http://schemas.openxmlformats.org/officeDocument/2006/relationships/chart" Target="../charts/chart28.xml"/><Relationship Id="rId8" Type="http://schemas.openxmlformats.org/officeDocument/2006/relationships/chart" Target="../charts/char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1.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chart" Target="../charts/chart31.xml"/><Relationship Id="rId7" Type="http://schemas.openxmlformats.org/officeDocument/2006/relationships/chart" Target="../charts/chart32.xml"/></Relationships>
</file>

<file path=ppt/slides/_rels/slide35.xml.rels><?xml version="1.0" encoding="UTF-8" standalone="yes"?><Relationships xmlns="http://schemas.openxmlformats.org/package/2006/relationships"><Relationship Id="rId11" Type="http://schemas.openxmlformats.org/officeDocument/2006/relationships/image" Target="../media/image110.png"/><Relationship Id="rId10"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57.png"/><Relationship Id="rId5" Type="http://schemas.openxmlformats.org/officeDocument/2006/relationships/image" Target="../media/image103.png"/><Relationship Id="rId6" Type="http://schemas.openxmlformats.org/officeDocument/2006/relationships/image" Target="../media/image8.png"/><Relationship Id="rId7" Type="http://schemas.openxmlformats.org/officeDocument/2006/relationships/image" Target="../media/image26.png"/><Relationship Id="rId8"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 Id="rId6" Type="http://schemas.openxmlformats.org/officeDocument/2006/relationships/chart" Target="../charts/chart36.xml"/></Relationships>
</file>

<file path=ppt/slides/_rels/slide37.xml.rels><?xml version="1.0" encoding="UTF-8" standalone="yes"?><Relationships xmlns="http://schemas.openxmlformats.org/package/2006/relationships"><Relationship Id="rId11" Type="http://schemas.openxmlformats.org/officeDocument/2006/relationships/chart" Target="../charts/chart39.xml"/><Relationship Id="rId10"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8.png"/><Relationship Id="rId5" Type="http://schemas.openxmlformats.org/officeDocument/2006/relationships/image" Target="../media/image108.png"/><Relationship Id="rId6" Type="http://schemas.openxmlformats.org/officeDocument/2006/relationships/chart" Target="../charts/chart37.xml"/><Relationship Id="rId7" Type="http://schemas.openxmlformats.org/officeDocument/2006/relationships/chart" Target="../charts/chart38.xml"/><Relationship Id="rId8" Type="http://schemas.openxmlformats.org/officeDocument/2006/relationships/image" Target="../media/image111.png"/></Relationships>
</file>

<file path=ppt/slides/_rels/slide38.xml.rels><?xml version="1.0" encoding="UTF-8" standalone="yes"?><Relationships xmlns="http://schemas.openxmlformats.org/package/2006/relationships"><Relationship Id="rId10" Type="http://schemas.openxmlformats.org/officeDocument/2006/relationships/image" Target="../media/image112.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51.png"/><Relationship Id="rId5" Type="http://schemas.openxmlformats.org/officeDocument/2006/relationships/image" Target="../media/image93.png"/><Relationship Id="rId6" Type="http://schemas.openxmlformats.org/officeDocument/2006/relationships/image" Target="../media/image91.png"/><Relationship Id="rId7" Type="http://schemas.openxmlformats.org/officeDocument/2006/relationships/image" Target="../media/image114.jpg"/><Relationship Id="rId8" Type="http://schemas.openxmlformats.org/officeDocument/2006/relationships/image" Target="../media/image10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7.jpg"/><Relationship Id="rId4" Type="http://schemas.openxmlformats.org/officeDocument/2006/relationships/chart" Target="../charts/chart40.xml"/><Relationship Id="rId5" Type="http://schemas.openxmlformats.org/officeDocument/2006/relationships/chart" Target="../charts/chart41.xml"/><Relationship Id="rId6" Type="http://schemas.openxmlformats.org/officeDocument/2006/relationships/image" Target="../media/image116.png"/><Relationship Id="rId7" Type="http://schemas.openxmlformats.org/officeDocument/2006/relationships/chart" Target="../charts/char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63.png"/><Relationship Id="rId7" Type="http://schemas.openxmlformats.org/officeDocument/2006/relationships/image" Target="../media/image11.png"/><Relationship Id="rId8" Type="http://schemas.openxmlformats.org/officeDocument/2006/relationships/image" Target="../media/image29.png"/></Relationships>
</file>

<file path=ppt/slides/_rels/slide40.xml.rels><?xml version="1.0" encoding="UTF-8" standalone="yes"?><Relationships xmlns="http://schemas.openxmlformats.org/package/2006/relationships"><Relationship Id="rId11" Type="http://schemas.openxmlformats.org/officeDocument/2006/relationships/image" Target="../media/image130.png"/><Relationship Id="rId10" Type="http://schemas.openxmlformats.org/officeDocument/2006/relationships/image" Target="../media/image121.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png"/><Relationship Id="rId4" Type="http://schemas.openxmlformats.org/officeDocument/2006/relationships/image" Target="../media/image93.png"/><Relationship Id="rId9" Type="http://schemas.openxmlformats.org/officeDocument/2006/relationships/image" Target="../media/image137.png"/><Relationship Id="rId5" Type="http://schemas.openxmlformats.org/officeDocument/2006/relationships/image" Target="../media/image91.png"/><Relationship Id="rId6" Type="http://schemas.openxmlformats.org/officeDocument/2006/relationships/image" Target="../media/image117.jpg"/><Relationship Id="rId7" Type="http://schemas.openxmlformats.org/officeDocument/2006/relationships/image" Target="../media/image124.png"/><Relationship Id="rId8" Type="http://schemas.openxmlformats.org/officeDocument/2006/relationships/image" Target="../media/image1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chart" Target="../charts/chart45.xml"/><Relationship Id="rId5" Type="http://schemas.openxmlformats.org/officeDocument/2006/relationships/image" Target="../media/image140.jpg"/><Relationship Id="rId6" Type="http://schemas.openxmlformats.org/officeDocument/2006/relationships/chart" Target="../charts/chart43.xml"/><Relationship Id="rId7" Type="http://schemas.openxmlformats.org/officeDocument/2006/relationships/chart" Target="../charts/chart44.xml"/><Relationship Id="rId8" Type="http://schemas.openxmlformats.org/officeDocument/2006/relationships/image" Target="../media/image126.png"/></Relationships>
</file>

<file path=ppt/slides/_rels/slide42.xml.rels><?xml version="1.0" encoding="UTF-8" standalone="yes"?><Relationships xmlns="http://schemas.openxmlformats.org/package/2006/relationships"><Relationship Id="rId11" Type="http://schemas.openxmlformats.org/officeDocument/2006/relationships/image" Target="../media/image140.jpg"/><Relationship Id="rId10"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3.png"/><Relationship Id="rId5" Type="http://schemas.openxmlformats.org/officeDocument/2006/relationships/image" Target="../media/image93.png"/><Relationship Id="rId6" Type="http://schemas.openxmlformats.org/officeDocument/2006/relationships/image" Target="../media/image91.png"/><Relationship Id="rId7" Type="http://schemas.openxmlformats.org/officeDocument/2006/relationships/image" Target="../media/image124.png"/><Relationship Id="rId8" Type="http://schemas.openxmlformats.org/officeDocument/2006/relationships/image" Target="../media/image125.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3.png"/><Relationship Id="rId4" Type="http://schemas.openxmlformats.org/officeDocument/2006/relationships/image" Target="../media/image12.png"/><Relationship Id="rId9" Type="http://schemas.openxmlformats.org/officeDocument/2006/relationships/image" Target="../media/image13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43.png"/><Relationship Id="rId8"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23.png"/><Relationship Id="rId4" Type="http://schemas.openxmlformats.org/officeDocument/2006/relationships/image" Target="../media/image12.png"/><Relationship Id="rId9" Type="http://schemas.openxmlformats.org/officeDocument/2006/relationships/image" Target="../media/image134.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43.png"/><Relationship Id="rId8" Type="http://schemas.openxmlformats.org/officeDocument/2006/relationships/image" Target="../media/image26.png"/></Relationships>
</file>

<file path=ppt/slides/_rels/slide45.xml.rels><?xml version="1.0" encoding="UTF-8" standalone="yes"?><Relationships xmlns="http://schemas.openxmlformats.org/package/2006/relationships"><Relationship Id="rId11" Type="http://schemas.openxmlformats.org/officeDocument/2006/relationships/image" Target="../media/image141.png"/><Relationship Id="rId10" Type="http://schemas.openxmlformats.org/officeDocument/2006/relationships/image" Target="../media/image138.png"/><Relationship Id="rId12" Type="http://schemas.openxmlformats.org/officeDocument/2006/relationships/image" Target="../media/image143.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2.png"/><Relationship Id="rId4" Type="http://schemas.openxmlformats.org/officeDocument/2006/relationships/image" Target="../media/image12.png"/><Relationship Id="rId9" Type="http://schemas.openxmlformats.org/officeDocument/2006/relationships/image" Target="../media/image142.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43.png"/><Relationship Id="rId8" Type="http://schemas.openxmlformats.org/officeDocument/2006/relationships/image" Target="../media/image41.png"/></Relationships>
</file>

<file path=ppt/slides/_rels/slide46.xml.rels><?xml version="1.0" encoding="UTF-8" standalone="yes"?><Relationships xmlns="http://schemas.openxmlformats.org/package/2006/relationships"><Relationship Id="rId11" Type="http://schemas.openxmlformats.org/officeDocument/2006/relationships/image" Target="../media/image150.png"/><Relationship Id="rId10" Type="http://schemas.openxmlformats.org/officeDocument/2006/relationships/image" Target="../media/image144.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png"/><Relationship Id="rId4" Type="http://schemas.openxmlformats.org/officeDocument/2006/relationships/image" Target="../media/image135.png"/><Relationship Id="rId9" Type="http://schemas.openxmlformats.org/officeDocument/2006/relationships/image" Target="../media/image46.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43.png"/><Relationship Id="rId8"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39.png"/><Relationship Id="rId4" Type="http://schemas.openxmlformats.org/officeDocument/2006/relationships/image" Target="../media/image12.png"/><Relationship Id="rId9" Type="http://schemas.openxmlformats.org/officeDocument/2006/relationships/image" Target="../media/image155.png"/><Relationship Id="rId5" Type="http://schemas.openxmlformats.org/officeDocument/2006/relationships/image" Target="../media/image2.png"/><Relationship Id="rId6" Type="http://schemas.openxmlformats.org/officeDocument/2006/relationships/image" Target="../media/image41.png"/><Relationship Id="rId7" Type="http://schemas.openxmlformats.org/officeDocument/2006/relationships/image" Target="../media/image8.png"/><Relationship Id="rId8" Type="http://schemas.openxmlformats.org/officeDocument/2006/relationships/image" Target="../media/image147.png"/></Relationships>
</file>

<file path=ppt/slides/_rels/slide48.xml.rels><?xml version="1.0" encoding="UTF-8" standalone="yes"?><Relationships xmlns="http://schemas.openxmlformats.org/package/2006/relationships"><Relationship Id="rId11" Type="http://schemas.openxmlformats.org/officeDocument/2006/relationships/image" Target="../media/image156.png"/><Relationship Id="rId10" Type="http://schemas.openxmlformats.org/officeDocument/2006/relationships/image" Target="../media/image148.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62.png"/><Relationship Id="rId5" Type="http://schemas.openxmlformats.org/officeDocument/2006/relationships/image" Target="../media/image146.png"/><Relationship Id="rId6" Type="http://schemas.openxmlformats.org/officeDocument/2006/relationships/image" Target="../media/image41.png"/><Relationship Id="rId7" Type="http://schemas.openxmlformats.org/officeDocument/2006/relationships/image" Target="../media/image46.png"/><Relationship Id="rId8" Type="http://schemas.openxmlformats.org/officeDocument/2006/relationships/image" Target="../media/image6.png"/></Relationships>
</file>

<file path=ppt/slides/_rels/slide49.xml.rels><?xml version="1.0" encoding="UTF-8" standalone="yes"?><Relationships xmlns="http://schemas.openxmlformats.org/package/2006/relationships"><Relationship Id="rId11" Type="http://schemas.openxmlformats.org/officeDocument/2006/relationships/image" Target="../media/image159.png"/><Relationship Id="rId10" Type="http://schemas.openxmlformats.org/officeDocument/2006/relationships/image" Target="../media/image152.png"/><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8.png"/><Relationship Id="rId5" Type="http://schemas.openxmlformats.org/officeDocument/2006/relationships/image" Target="../media/image41.png"/><Relationship Id="rId6" Type="http://schemas.openxmlformats.org/officeDocument/2006/relationships/image" Target="../media/image46.png"/><Relationship Id="rId7" Type="http://schemas.openxmlformats.org/officeDocument/2006/relationships/image" Target="../media/image6.png"/><Relationship Id="rId8" Type="http://schemas.openxmlformats.org/officeDocument/2006/relationships/image" Target="../media/image1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01.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chart" Target="../charts/chart46.xml"/><Relationship Id="rId7" Type="http://schemas.openxmlformats.org/officeDocument/2006/relationships/chart" Target="../charts/char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26.png"/><Relationship Id="rId5" Type="http://schemas.openxmlformats.org/officeDocument/2006/relationships/image" Target="../media/image46.png"/><Relationship Id="rId6" Type="http://schemas.openxmlformats.org/officeDocument/2006/relationships/image" Target="../media/image6.png"/><Relationship Id="rId7" Type="http://schemas.openxmlformats.org/officeDocument/2006/relationships/image" Target="../media/image1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54.png"/><Relationship Id="rId4" Type="http://schemas.openxmlformats.org/officeDocument/2006/relationships/image" Target="../media/image163.png"/><Relationship Id="rId5" Type="http://schemas.openxmlformats.org/officeDocument/2006/relationships/image" Target="../media/image195.png"/><Relationship Id="rId6" Type="http://schemas.openxmlformats.org/officeDocument/2006/relationships/image" Target="../media/image43.png"/><Relationship Id="rId7" Type="http://schemas.openxmlformats.org/officeDocument/2006/relationships/image" Target="../media/image41.png"/><Relationship Id="rId8" Type="http://schemas.openxmlformats.org/officeDocument/2006/relationships/chart" Target="../charts/chart48.xml"/></Relationships>
</file>

<file path=ppt/slides/_rels/slide53.xml.rels><?xml version="1.0" encoding="UTF-8" standalone="yes"?><Relationships xmlns="http://schemas.openxmlformats.org/package/2006/relationships"><Relationship Id="rId10" Type="http://schemas.openxmlformats.org/officeDocument/2006/relationships/chart" Target="../charts/chart49.xml"/><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png"/><Relationship Id="rId4" Type="http://schemas.openxmlformats.org/officeDocument/2006/relationships/image" Target="../media/image43.png"/><Relationship Id="rId9" Type="http://schemas.openxmlformats.org/officeDocument/2006/relationships/image" Target="../media/image161.png"/><Relationship Id="rId5" Type="http://schemas.openxmlformats.org/officeDocument/2006/relationships/image" Target="../media/image41.png"/><Relationship Id="rId6" Type="http://schemas.openxmlformats.org/officeDocument/2006/relationships/image" Target="../media/image26.png"/><Relationship Id="rId7" Type="http://schemas.openxmlformats.org/officeDocument/2006/relationships/image" Target="../media/image46.png"/><Relationship Id="rId8" Type="http://schemas.openxmlformats.org/officeDocument/2006/relationships/image" Target="../media/image6.png"/></Relationships>
</file>

<file path=ppt/slides/_rels/slide54.xml.rels><?xml version="1.0" encoding="UTF-8" standalone="yes"?><Relationships xmlns="http://schemas.openxmlformats.org/package/2006/relationships"><Relationship Id="rId20" Type="http://schemas.openxmlformats.org/officeDocument/2006/relationships/image" Target="../media/image176.png"/><Relationship Id="rId11" Type="http://schemas.openxmlformats.org/officeDocument/2006/relationships/image" Target="../media/image164.png"/><Relationship Id="rId10" Type="http://schemas.openxmlformats.org/officeDocument/2006/relationships/image" Target="../media/image165.png"/><Relationship Id="rId21" Type="http://schemas.openxmlformats.org/officeDocument/2006/relationships/image" Target="../media/image181.png"/><Relationship Id="rId13" Type="http://schemas.openxmlformats.org/officeDocument/2006/relationships/image" Target="../media/image167.png"/><Relationship Id="rId12" Type="http://schemas.openxmlformats.org/officeDocument/2006/relationships/image" Target="../media/image170.png"/><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66.png"/><Relationship Id="rId4" Type="http://schemas.openxmlformats.org/officeDocument/2006/relationships/image" Target="../media/image2.png"/><Relationship Id="rId9" Type="http://schemas.openxmlformats.org/officeDocument/2006/relationships/image" Target="../media/image193.png"/><Relationship Id="rId15" Type="http://schemas.openxmlformats.org/officeDocument/2006/relationships/image" Target="../media/image174.png"/><Relationship Id="rId14" Type="http://schemas.openxmlformats.org/officeDocument/2006/relationships/image" Target="../media/image175.png"/><Relationship Id="rId17" Type="http://schemas.openxmlformats.org/officeDocument/2006/relationships/image" Target="../media/image169.png"/><Relationship Id="rId16" Type="http://schemas.openxmlformats.org/officeDocument/2006/relationships/image" Target="../media/image172.png"/><Relationship Id="rId5" Type="http://schemas.openxmlformats.org/officeDocument/2006/relationships/image" Target="../media/image41.png"/><Relationship Id="rId19" Type="http://schemas.openxmlformats.org/officeDocument/2006/relationships/image" Target="../media/image173.png"/><Relationship Id="rId6" Type="http://schemas.openxmlformats.org/officeDocument/2006/relationships/image" Target="../media/image43.png"/><Relationship Id="rId18" Type="http://schemas.openxmlformats.org/officeDocument/2006/relationships/image" Target="../media/image179.png"/><Relationship Id="rId7" Type="http://schemas.openxmlformats.org/officeDocument/2006/relationships/image" Target="../media/image148.png"/><Relationship Id="rId8" Type="http://schemas.openxmlformats.org/officeDocument/2006/relationships/image" Target="../media/image10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03.png"/><Relationship Id="rId4" Type="http://schemas.openxmlformats.org/officeDocument/2006/relationships/image" Target="../media/image171.png"/><Relationship Id="rId5" Type="http://schemas.openxmlformats.org/officeDocument/2006/relationships/image" Target="../media/image148.png"/><Relationship Id="rId6" Type="http://schemas.openxmlformats.org/officeDocument/2006/relationships/image" Target="../media/image196.png"/><Relationship Id="rId7" Type="http://schemas.openxmlformats.org/officeDocument/2006/relationships/image" Target="../media/image178.png"/><Relationship Id="rId8" Type="http://schemas.openxmlformats.org/officeDocument/2006/relationships/image" Target="../media/image180.png"/></Relationships>
</file>

<file path=ppt/slides/_rels/slide56.xml.rels><?xml version="1.0" encoding="UTF-8" standalone="yes"?><Relationships xmlns="http://schemas.openxmlformats.org/package/2006/relationships"><Relationship Id="rId11" Type="http://schemas.openxmlformats.org/officeDocument/2006/relationships/image" Target="../media/image184.png"/><Relationship Id="rId10" Type="http://schemas.openxmlformats.org/officeDocument/2006/relationships/image" Target="../media/image189.png"/><Relationship Id="rId13" Type="http://schemas.openxmlformats.org/officeDocument/2006/relationships/image" Target="../media/image191.png"/><Relationship Id="rId12" Type="http://schemas.openxmlformats.org/officeDocument/2006/relationships/image" Target="../media/image186.png"/><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85.jp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197.png"/><Relationship Id="rId8"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83.png"/><Relationship Id="rId4" Type="http://schemas.openxmlformats.org/officeDocument/2006/relationships/image" Target="../media/image3.jpg"/><Relationship Id="rId5" Type="http://schemas.openxmlformats.org/officeDocument/2006/relationships/image" Target="../media/image18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83.png"/><Relationship Id="rId4" Type="http://schemas.openxmlformats.org/officeDocument/2006/relationships/image" Target="../media/image3.jpg"/><Relationship Id="rId5" Type="http://schemas.openxmlformats.org/officeDocument/2006/relationships/image" Target="../media/image19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83.png"/><Relationship Id="rId4" Type="http://schemas.openxmlformats.org/officeDocument/2006/relationships/image" Target="../media/image3.jpg"/><Relationship Id="rId5" Type="http://schemas.openxmlformats.org/officeDocument/2006/relationships/image" Target="../media/image19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87.png"/><Relationship Id="rId4" Type="http://schemas.openxmlformats.org/officeDocument/2006/relationships/image" Target="../media/image190.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a:solidFill>
                <a:schemeClr val="dk1"/>
              </a:solidFill>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b="1" sz="1050">
              <a:solidFill>
                <a:schemeClr val="dk1"/>
              </a:solidFill>
              <a:latin typeface="Arial Narrow"/>
              <a:ea typeface="Arial Narrow"/>
              <a:cs typeface="Arial Narrow"/>
              <a:sym typeface="Arial Narrow"/>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b="1" sz="2000">
              <a:latin typeface="Arial Narrow"/>
              <a:ea typeface="Arial Narrow"/>
              <a:cs typeface="Arial Narrow"/>
              <a:sym typeface="Arial Narrow"/>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05 de 2022 - Reporte Semanas 1 a 20 (Hasta Mayo 21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10"/>
          <p:cNvPicPr preferRelativeResize="0"/>
          <p:nvPr/>
        </p:nvPicPr>
        <p:blipFill rotWithShape="1">
          <a:blip r:embed="rId3">
            <a:alphaModFix/>
          </a:blip>
          <a:srcRect b="0" l="0" r="0" t="0"/>
          <a:stretch/>
        </p:blipFill>
        <p:spPr>
          <a:xfrm>
            <a:off x="4395" y="-7142"/>
            <a:ext cx="2227828" cy="2845121"/>
          </a:xfrm>
          <a:prstGeom prst="rect">
            <a:avLst/>
          </a:prstGeom>
          <a:noFill/>
          <a:ln>
            <a:noFill/>
          </a:ln>
        </p:spPr>
      </p:pic>
      <p:pic>
        <p:nvPicPr>
          <p:cNvPr id="397" name="Google Shape;397;p10"/>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398" name="Google Shape;398;p10"/>
          <p:cNvSpPr txBox="1"/>
          <p:nvPr/>
        </p:nvSpPr>
        <p:spPr>
          <a:xfrm>
            <a:off x="-28186" y="623805"/>
            <a:ext cx="2404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sp>
        <p:nvSpPr>
          <p:cNvPr id="399" name="Google Shape;399;p10"/>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varicela. Medellín, a Periodo epidemiológico 05 acumulado  de 2022. </a:t>
            </a:r>
            <a:endParaRPr sz="1100">
              <a:solidFill>
                <a:schemeClr val="dk1"/>
              </a:solidFill>
              <a:latin typeface="Arial Narrow"/>
              <a:ea typeface="Arial Narrow"/>
              <a:cs typeface="Arial Narrow"/>
              <a:sym typeface="Arial Narrow"/>
            </a:endParaRPr>
          </a:p>
        </p:txBody>
      </p:sp>
      <p:grpSp>
        <p:nvGrpSpPr>
          <p:cNvPr id="400" name="Google Shape;400;p10"/>
          <p:cNvGrpSpPr/>
          <p:nvPr/>
        </p:nvGrpSpPr>
        <p:grpSpPr>
          <a:xfrm>
            <a:off x="179214" y="4211960"/>
            <a:ext cx="1892650" cy="488476"/>
            <a:chOff x="2397524" y="3379972"/>
            <a:chExt cx="4508500" cy="904875"/>
          </a:xfrm>
        </p:grpSpPr>
        <p:pic>
          <p:nvPicPr>
            <p:cNvPr id="401" name="Google Shape;401;p1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402" name="Google Shape;402;p10"/>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609</a:t>
              </a:r>
              <a:endParaRPr b="1" sz="1800">
                <a:solidFill>
                  <a:schemeClr val="dk1"/>
                </a:solidFill>
                <a:latin typeface="Arial Narrow"/>
                <a:ea typeface="Arial Narrow"/>
                <a:cs typeface="Arial Narrow"/>
                <a:sym typeface="Arial Narrow"/>
              </a:endParaRPr>
            </a:p>
          </p:txBody>
        </p:sp>
      </p:grpSp>
      <p:sp>
        <p:nvSpPr>
          <p:cNvPr id="403" name="Google Shape;403;p10"/>
          <p:cNvSpPr txBox="1"/>
          <p:nvPr/>
        </p:nvSpPr>
        <p:spPr>
          <a:xfrm>
            <a:off x="329621" y="4720973"/>
            <a:ext cx="1911052"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112,94% más, respecto al mismo periodo del año anterior</a:t>
            </a:r>
            <a:endParaRPr b="1" sz="1200">
              <a:solidFill>
                <a:schemeClr val="dk1"/>
              </a:solidFill>
              <a:latin typeface="Arial Narrow"/>
              <a:ea typeface="Arial Narrow"/>
              <a:cs typeface="Arial Narrow"/>
              <a:sym typeface="Arial Narrow"/>
            </a:endParaRPr>
          </a:p>
        </p:txBody>
      </p:sp>
      <p:sp>
        <p:nvSpPr>
          <p:cNvPr id="404" name="Google Shape;404;p10"/>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0"/>
          <p:cNvSpPr/>
          <p:nvPr/>
        </p:nvSpPr>
        <p:spPr>
          <a:xfrm>
            <a:off x="2240673" y="4860032"/>
            <a:ext cx="483637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varicela. Medellín, a Periodo epidemiológico 05 acumulado de 2020-2022.</a:t>
            </a:r>
            <a:endParaRPr sz="1100">
              <a:solidFill>
                <a:schemeClr val="dk1"/>
              </a:solidFill>
              <a:latin typeface="Arial Narrow"/>
              <a:ea typeface="Arial Narrow"/>
              <a:cs typeface="Arial Narrow"/>
              <a:sym typeface="Arial Narrow"/>
            </a:endParaRPr>
          </a:p>
        </p:txBody>
      </p:sp>
      <p:grpSp>
        <p:nvGrpSpPr>
          <p:cNvPr id="406" name="Google Shape;406;p10"/>
          <p:cNvGrpSpPr/>
          <p:nvPr/>
        </p:nvGrpSpPr>
        <p:grpSpPr>
          <a:xfrm>
            <a:off x="2448322" y="74775"/>
            <a:ext cx="3446504" cy="276999"/>
            <a:chOff x="2448322" y="74775"/>
            <a:chExt cx="3446504" cy="276999"/>
          </a:xfrm>
        </p:grpSpPr>
        <p:sp>
          <p:nvSpPr>
            <p:cNvPr id="407" name="Google Shape;407;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08" name="Google Shape;408;p10"/>
            <p:cNvCxnSpPr>
              <a:stCxn id="4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09" name="Google Shape;409;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410" name="Google Shape;410;p10"/>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1" name="Google Shape;411;p10"/>
          <p:cNvGrpSpPr/>
          <p:nvPr/>
        </p:nvGrpSpPr>
        <p:grpSpPr>
          <a:xfrm>
            <a:off x="277404" y="5621632"/>
            <a:ext cx="3446504" cy="276999"/>
            <a:chOff x="2448322" y="74775"/>
            <a:chExt cx="3446504" cy="276999"/>
          </a:xfrm>
        </p:grpSpPr>
        <p:sp>
          <p:nvSpPr>
            <p:cNvPr id="412" name="Google Shape;412;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13" name="Google Shape;413;p10"/>
            <p:cNvCxnSpPr>
              <a:stCxn id="41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14" name="Google Shape;414;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415" name="Google Shape;415;p10"/>
          <p:cNvSpPr txBox="1"/>
          <p:nvPr/>
        </p:nvSpPr>
        <p:spPr>
          <a:xfrm>
            <a:off x="378209" y="2843808"/>
            <a:ext cx="145264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0,33%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416" name="Google Shape;416;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10</a:t>
            </a:r>
            <a:endParaRPr b="1" sz="1050">
              <a:solidFill>
                <a:schemeClr val="dk1"/>
              </a:solidFill>
              <a:latin typeface="Arial Narrow"/>
              <a:ea typeface="Arial Narrow"/>
              <a:cs typeface="Arial Narrow"/>
              <a:sym typeface="Arial Narrow"/>
            </a:endParaRPr>
          </a:p>
        </p:txBody>
      </p:sp>
      <p:sp>
        <p:nvSpPr>
          <p:cNvPr id="417" name="Google Shape;417;p10"/>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Varicela</a:t>
            </a:r>
            <a:endParaRPr b="1" sz="2800">
              <a:solidFill>
                <a:srgbClr val="C00000"/>
              </a:solidFill>
              <a:latin typeface="Arial Narrow"/>
              <a:ea typeface="Arial Narrow"/>
              <a:cs typeface="Arial Narrow"/>
              <a:sym typeface="Arial Narrow"/>
            </a:endParaRPr>
          </a:p>
        </p:txBody>
      </p:sp>
      <p:sp>
        <p:nvSpPr>
          <p:cNvPr id="418" name="Google Shape;418;p10"/>
          <p:cNvSpPr/>
          <p:nvPr/>
        </p:nvSpPr>
        <p:spPr>
          <a:xfrm>
            <a:off x="-14673" y="8388806"/>
            <a:ext cx="36151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puntos. Medellín, a Periodo epidemiológico 05  acumulado  de 2022 </a:t>
            </a:r>
            <a:endParaRPr sz="1100">
              <a:solidFill>
                <a:schemeClr val="dk1"/>
              </a:solidFill>
              <a:latin typeface="Arial Narrow"/>
              <a:ea typeface="Arial Narrow"/>
              <a:cs typeface="Arial Narrow"/>
              <a:sym typeface="Arial Narrow"/>
            </a:endParaRPr>
          </a:p>
        </p:txBody>
      </p:sp>
      <p:sp>
        <p:nvSpPr>
          <p:cNvPr id="419" name="Google Shape;419;p10"/>
          <p:cNvSpPr/>
          <p:nvPr/>
        </p:nvSpPr>
        <p:spPr>
          <a:xfrm>
            <a:off x="3604966" y="8388805"/>
            <a:ext cx="3615123"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densidad por kilómetro cuadrado de varicela. Medellín, a Periodo epidemiológico 05 acumulado  de 2022</a:t>
            </a:r>
            <a:endParaRPr sz="1100">
              <a:solidFill>
                <a:schemeClr val="dk1"/>
              </a:solidFill>
              <a:latin typeface="Arial Narrow"/>
              <a:ea typeface="Arial Narrow"/>
              <a:cs typeface="Arial Narrow"/>
              <a:sym typeface="Arial Narrow"/>
            </a:endParaRPr>
          </a:p>
        </p:txBody>
      </p:sp>
      <p:pic>
        <p:nvPicPr>
          <p:cNvPr id="420" name="Google Shape;420;p10"/>
          <p:cNvPicPr preferRelativeResize="0"/>
          <p:nvPr/>
        </p:nvPicPr>
        <p:blipFill rotWithShape="1">
          <a:blip r:embed="rId6">
            <a:alphaModFix/>
          </a:blip>
          <a:srcRect b="0" l="0" r="0" t="0"/>
          <a:stretch/>
        </p:blipFill>
        <p:spPr>
          <a:xfrm>
            <a:off x="-14674" y="5994937"/>
            <a:ext cx="3471107" cy="2393868"/>
          </a:xfrm>
          <a:prstGeom prst="rect">
            <a:avLst/>
          </a:prstGeom>
          <a:noFill/>
          <a:ln>
            <a:noFill/>
          </a:ln>
        </p:spPr>
      </p:pic>
      <p:pic>
        <p:nvPicPr>
          <p:cNvPr id="421" name="Google Shape;421;p10"/>
          <p:cNvPicPr preferRelativeResize="0"/>
          <p:nvPr/>
        </p:nvPicPr>
        <p:blipFill rotWithShape="1">
          <a:blip r:embed="rId7">
            <a:alphaModFix/>
          </a:blip>
          <a:srcRect b="0" l="0" r="0" t="0"/>
          <a:stretch/>
        </p:blipFill>
        <p:spPr>
          <a:xfrm>
            <a:off x="3600450" y="6001827"/>
            <a:ext cx="3600448" cy="2386977"/>
          </a:xfrm>
          <a:prstGeom prst="rect">
            <a:avLst/>
          </a:prstGeom>
          <a:noFill/>
          <a:ln>
            <a:noFill/>
          </a:ln>
        </p:spPr>
      </p:pic>
      <p:pic>
        <p:nvPicPr>
          <p:cNvPr id="422" name="Google Shape;422;p10"/>
          <p:cNvPicPr preferRelativeResize="0"/>
          <p:nvPr/>
        </p:nvPicPr>
        <p:blipFill rotWithShape="1">
          <a:blip r:embed="rId8">
            <a:alphaModFix/>
          </a:blip>
          <a:srcRect b="0" l="0" r="0" t="0"/>
          <a:stretch/>
        </p:blipFill>
        <p:spPr>
          <a:xfrm>
            <a:off x="2232223" y="394284"/>
            <a:ext cx="4987866" cy="1795511"/>
          </a:xfrm>
          <a:prstGeom prst="rect">
            <a:avLst/>
          </a:prstGeom>
          <a:noFill/>
          <a:ln>
            <a:noFill/>
          </a:ln>
        </p:spPr>
      </p:pic>
      <p:pic>
        <p:nvPicPr>
          <p:cNvPr id="423" name="Google Shape;423;p10"/>
          <p:cNvPicPr preferRelativeResize="0"/>
          <p:nvPr/>
        </p:nvPicPr>
        <p:blipFill rotWithShape="1">
          <a:blip r:embed="rId9">
            <a:alphaModFix/>
          </a:blip>
          <a:srcRect b="0" l="0" r="0" t="0"/>
          <a:stretch/>
        </p:blipFill>
        <p:spPr>
          <a:xfrm>
            <a:off x="2217242" y="2619430"/>
            <a:ext cx="4983655" cy="22559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1"/>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0" name="Google Shape;430;p11"/>
          <p:cNvGrpSpPr/>
          <p:nvPr/>
        </p:nvGrpSpPr>
        <p:grpSpPr>
          <a:xfrm>
            <a:off x="277404" y="137149"/>
            <a:ext cx="3446504" cy="276999"/>
            <a:chOff x="2448322" y="74775"/>
            <a:chExt cx="3446504" cy="276999"/>
          </a:xfrm>
        </p:grpSpPr>
        <p:sp>
          <p:nvSpPr>
            <p:cNvPr id="431" name="Google Shape;431;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32" name="Google Shape;432;p11"/>
            <p:cNvCxnSpPr>
              <a:stCxn id="43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33" name="Google Shape;433;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434" name="Google Shape;434;p11"/>
          <p:cNvSpPr/>
          <p:nvPr/>
        </p:nvSpPr>
        <p:spPr>
          <a:xfrm>
            <a:off x="24257" y="4177757"/>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5" name="Google Shape;435;p11"/>
          <p:cNvGrpSpPr/>
          <p:nvPr/>
        </p:nvGrpSpPr>
        <p:grpSpPr>
          <a:xfrm>
            <a:off x="277404" y="4298980"/>
            <a:ext cx="3446504" cy="276999"/>
            <a:chOff x="2448322" y="74775"/>
            <a:chExt cx="3446504" cy="276999"/>
          </a:xfrm>
        </p:grpSpPr>
        <p:sp>
          <p:nvSpPr>
            <p:cNvPr id="436" name="Google Shape;436;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37" name="Google Shape;437;p11"/>
            <p:cNvCxnSpPr>
              <a:stCxn id="4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38" name="Google Shape;438;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brotes</a:t>
              </a:r>
              <a:endParaRPr b="1" sz="1200">
                <a:solidFill>
                  <a:schemeClr val="dk1"/>
                </a:solidFill>
                <a:latin typeface="Arial Narrow"/>
                <a:ea typeface="Arial Narrow"/>
                <a:cs typeface="Arial Narrow"/>
                <a:sym typeface="Arial Narrow"/>
              </a:endParaRPr>
            </a:p>
          </p:txBody>
        </p:sp>
      </p:grpSp>
      <p:sp>
        <p:nvSpPr>
          <p:cNvPr id="439" name="Google Shape;439;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11</a:t>
            </a:r>
            <a:endParaRPr b="1" sz="1050">
              <a:solidFill>
                <a:schemeClr val="dk1"/>
              </a:solidFill>
              <a:latin typeface="Arial Narrow"/>
              <a:ea typeface="Arial Narrow"/>
              <a:cs typeface="Arial Narrow"/>
              <a:sym typeface="Arial Narrow"/>
            </a:endParaRPr>
          </a:p>
        </p:txBody>
      </p:sp>
      <p:pic>
        <p:nvPicPr>
          <p:cNvPr id="440" name="Google Shape;440;p11"/>
          <p:cNvPicPr preferRelativeResize="0"/>
          <p:nvPr/>
        </p:nvPicPr>
        <p:blipFill rotWithShape="1">
          <a:blip r:embed="rId3">
            <a:alphaModFix/>
          </a:blip>
          <a:srcRect b="0" l="0" r="0" t="0"/>
          <a:stretch/>
        </p:blipFill>
        <p:spPr>
          <a:xfrm>
            <a:off x="6171850" y="865485"/>
            <a:ext cx="438131" cy="716941"/>
          </a:xfrm>
          <a:prstGeom prst="rect">
            <a:avLst/>
          </a:prstGeom>
          <a:noFill/>
          <a:ln>
            <a:noFill/>
          </a:ln>
        </p:spPr>
      </p:pic>
      <p:sp>
        <p:nvSpPr>
          <p:cNvPr id="441" name="Google Shape;441;p11"/>
          <p:cNvSpPr/>
          <p:nvPr/>
        </p:nvSpPr>
        <p:spPr>
          <a:xfrm>
            <a:off x="744567" y="4872680"/>
            <a:ext cx="2644371" cy="39635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Distribución de los Brotes</a:t>
            </a:r>
            <a:endParaRPr b="1" sz="1600">
              <a:solidFill>
                <a:schemeClr val="dk1"/>
              </a:solidFill>
              <a:latin typeface="Arial Narrow"/>
              <a:ea typeface="Arial Narrow"/>
              <a:cs typeface="Arial Narrow"/>
              <a:sym typeface="Arial Narrow"/>
            </a:endParaRPr>
          </a:p>
        </p:txBody>
      </p:sp>
      <p:cxnSp>
        <p:nvCxnSpPr>
          <p:cNvPr id="442" name="Google Shape;442;p11"/>
          <p:cNvCxnSpPr>
            <a:stCxn id="441" idx="2"/>
          </p:cNvCxnSpPr>
          <p:nvPr/>
        </p:nvCxnSpPr>
        <p:spPr>
          <a:xfrm flipH="1" rot="-5400000">
            <a:off x="1918403" y="5417380"/>
            <a:ext cx="297300" cy="600"/>
          </a:xfrm>
          <a:prstGeom prst="bentConnector3">
            <a:avLst>
              <a:gd fmla="val 49994" name="adj1"/>
            </a:avLst>
          </a:prstGeom>
          <a:noFill/>
          <a:ln cap="flat" cmpd="sng" w="28575">
            <a:solidFill>
              <a:schemeClr val="dk1"/>
            </a:solidFill>
            <a:prstDash val="solid"/>
            <a:round/>
            <a:headEnd len="sm" w="sm" type="none"/>
            <a:tailEnd len="med" w="med" type="stealth"/>
          </a:ln>
        </p:spPr>
      </p:cxnSp>
      <p:graphicFrame>
        <p:nvGraphicFramePr>
          <p:cNvPr id="443" name="Google Shape;443;p11"/>
          <p:cNvGraphicFramePr/>
          <p:nvPr/>
        </p:nvGraphicFramePr>
        <p:xfrm>
          <a:off x="808849" y="5580236"/>
          <a:ext cx="3000000" cy="3000000"/>
        </p:xfrm>
        <a:graphic>
          <a:graphicData uri="http://schemas.openxmlformats.org/drawingml/2006/table">
            <a:tbl>
              <a:tblPr bandRow="1" firstRow="1">
                <a:noFill/>
                <a:tableStyleId>{350D5682-E95A-48A6-BBD0-AB21582E9BF0}</a:tableStyleId>
              </a:tblPr>
              <a:tblGrid>
                <a:gridCol w="1822200"/>
                <a:gridCol w="858550"/>
              </a:tblGrid>
              <a:tr h="292200">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Lugar</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Total brotes</a:t>
                      </a:r>
                      <a:endParaRPr sz="1000">
                        <a:latin typeface="Arial Narrow"/>
                        <a:ea typeface="Arial Narrow"/>
                        <a:cs typeface="Arial Narrow"/>
                        <a:sym typeface="Arial Narrow"/>
                      </a:endParaRPr>
                    </a:p>
                  </a:txBody>
                  <a:tcPr marT="45725" marB="45725" marR="91450" marL="91450"/>
                </a:tc>
              </a:tr>
              <a:tr h="178575">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Sector educativo</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40585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Centro Penitenciario- Estación</a:t>
                      </a:r>
                      <a:r>
                        <a:rPr lang="es-ES" sz="1000">
                          <a:latin typeface="Arial Narrow"/>
                          <a:ea typeface="Arial Narrow"/>
                          <a:cs typeface="Arial Narrow"/>
                          <a:sym typeface="Arial Narrow"/>
                        </a:rPr>
                        <a:t> de Policía- Batallón</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29220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Otro </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183975">
                <a:tc>
                  <a:txBody>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Familiares</a:t>
                      </a:r>
                      <a:endParaRPr sz="1000">
                        <a:solidFill>
                          <a:schemeClr val="dk1"/>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solidFill>
                            <a:schemeClr val="dk1"/>
                          </a:solidFill>
                          <a:latin typeface="Arial Narrow"/>
                          <a:ea typeface="Arial Narrow"/>
                          <a:cs typeface="Arial Narrow"/>
                          <a:sym typeface="Arial Narrow"/>
                        </a:rPr>
                        <a:t>0</a:t>
                      </a:r>
                      <a:endParaRPr sz="1000">
                        <a:solidFill>
                          <a:schemeClr val="dk1"/>
                        </a:solidFill>
                        <a:latin typeface="Arial Narrow"/>
                        <a:ea typeface="Arial Narrow"/>
                        <a:cs typeface="Arial Narrow"/>
                        <a:sym typeface="Arial Narrow"/>
                      </a:endParaRPr>
                    </a:p>
                  </a:txBody>
                  <a:tcPr marT="45725" marB="45725" marR="91450" marL="91450"/>
                </a:tc>
              </a:tr>
            </a:tbl>
          </a:graphicData>
        </a:graphic>
      </p:graphicFrame>
      <p:sp>
        <p:nvSpPr>
          <p:cNvPr id="444" name="Google Shape;444;p11"/>
          <p:cNvSpPr txBox="1"/>
          <p:nvPr/>
        </p:nvSpPr>
        <p:spPr>
          <a:xfrm>
            <a:off x="95983" y="3075922"/>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445" name="Google Shape;445;p11"/>
          <p:cNvCxnSpPr/>
          <p:nvPr/>
        </p:nvCxnSpPr>
        <p:spPr>
          <a:xfrm>
            <a:off x="4479067" y="3982770"/>
            <a:ext cx="2582164" cy="0"/>
          </a:xfrm>
          <a:prstGeom prst="straightConnector1">
            <a:avLst/>
          </a:prstGeom>
          <a:noFill/>
          <a:ln cap="flat" cmpd="sng" w="9525">
            <a:solidFill>
              <a:srgbClr val="002060"/>
            </a:solidFill>
            <a:prstDash val="solid"/>
            <a:round/>
            <a:headEnd len="sm" w="sm" type="none"/>
            <a:tailEnd len="med" w="med" type="oval"/>
          </a:ln>
        </p:spPr>
      </p:cxnSp>
      <p:cxnSp>
        <p:nvCxnSpPr>
          <p:cNvPr id="446" name="Google Shape;446;p11"/>
          <p:cNvCxnSpPr/>
          <p:nvPr/>
        </p:nvCxnSpPr>
        <p:spPr>
          <a:xfrm rot="10800000">
            <a:off x="107240" y="3982770"/>
            <a:ext cx="2571615" cy="0"/>
          </a:xfrm>
          <a:prstGeom prst="straightConnector1">
            <a:avLst/>
          </a:prstGeom>
          <a:noFill/>
          <a:ln cap="flat" cmpd="sng" w="9525">
            <a:solidFill>
              <a:srgbClr val="002060"/>
            </a:solidFill>
            <a:prstDash val="solid"/>
            <a:round/>
            <a:headEnd len="sm" w="sm" type="none"/>
            <a:tailEnd len="med" w="med" type="oval"/>
          </a:ln>
        </p:spPr>
      </p:cxnSp>
      <p:sp>
        <p:nvSpPr>
          <p:cNvPr id="447" name="Google Shape;447;p11"/>
          <p:cNvSpPr txBox="1"/>
          <p:nvPr/>
        </p:nvSpPr>
        <p:spPr>
          <a:xfrm>
            <a:off x="114500" y="3413763"/>
            <a:ext cx="224131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23,31 x 100 mil habitantes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609</a:t>
            </a:r>
            <a:endParaRPr b="1" sz="1400">
              <a:solidFill>
                <a:schemeClr val="dk1"/>
              </a:solidFill>
              <a:latin typeface="Arial Narrow"/>
              <a:ea typeface="Arial Narrow"/>
              <a:cs typeface="Arial Narrow"/>
              <a:sym typeface="Arial Narrow"/>
            </a:endParaRPr>
          </a:p>
        </p:txBody>
      </p:sp>
      <p:sp>
        <p:nvSpPr>
          <p:cNvPr id="448" name="Google Shape;448;p11"/>
          <p:cNvSpPr txBox="1"/>
          <p:nvPr/>
        </p:nvSpPr>
        <p:spPr>
          <a:xfrm>
            <a:off x="4928257" y="309168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449" name="Google Shape;449;p11"/>
          <p:cNvSpPr txBox="1"/>
          <p:nvPr/>
        </p:nvSpPr>
        <p:spPr>
          <a:xfrm>
            <a:off x="5837701" y="3375364"/>
            <a:ext cx="8579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NA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450" name="Google Shape;450;p11"/>
          <p:cNvSpPr txBox="1"/>
          <p:nvPr/>
        </p:nvSpPr>
        <p:spPr>
          <a:xfrm>
            <a:off x="2500736" y="3033754"/>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451" name="Google Shape;451;p11"/>
          <p:cNvSpPr txBox="1"/>
          <p:nvPr/>
        </p:nvSpPr>
        <p:spPr>
          <a:xfrm>
            <a:off x="2714605" y="3446511"/>
            <a:ext cx="217078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103,52 x 100 mil &lt; 5 años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154 casos</a:t>
            </a:r>
            <a:endParaRPr b="1" sz="1400">
              <a:solidFill>
                <a:schemeClr val="dk1"/>
              </a:solidFill>
              <a:latin typeface="Arial Narrow"/>
              <a:ea typeface="Arial Narrow"/>
              <a:cs typeface="Arial Narrow"/>
              <a:sym typeface="Arial Narrow"/>
            </a:endParaRPr>
          </a:p>
        </p:txBody>
      </p:sp>
      <p:grpSp>
        <p:nvGrpSpPr>
          <p:cNvPr id="452" name="Google Shape;452;p11"/>
          <p:cNvGrpSpPr/>
          <p:nvPr/>
        </p:nvGrpSpPr>
        <p:grpSpPr>
          <a:xfrm>
            <a:off x="-143966" y="760028"/>
            <a:ext cx="1258607" cy="1651732"/>
            <a:chOff x="-143966" y="539552"/>
            <a:chExt cx="1258607" cy="1651732"/>
          </a:xfrm>
        </p:grpSpPr>
        <p:pic>
          <p:nvPicPr>
            <p:cNvPr id="453" name="Google Shape;453;p11"/>
            <p:cNvPicPr preferRelativeResize="0"/>
            <p:nvPr/>
          </p:nvPicPr>
          <p:blipFill rotWithShape="1">
            <a:blip r:embed="rId4">
              <a:alphaModFix/>
            </a:blip>
            <a:srcRect b="0" l="0" r="85225" t="0"/>
            <a:stretch/>
          </p:blipFill>
          <p:spPr>
            <a:xfrm>
              <a:off x="148822" y="539552"/>
              <a:ext cx="702032" cy="850900"/>
            </a:xfrm>
            <a:prstGeom prst="rect">
              <a:avLst/>
            </a:prstGeom>
            <a:noFill/>
            <a:ln>
              <a:noFill/>
            </a:ln>
          </p:spPr>
        </p:pic>
        <p:sp>
          <p:nvSpPr>
            <p:cNvPr id="454" name="Google Shape;454;p11"/>
            <p:cNvSpPr/>
            <p:nvPr/>
          </p:nvSpPr>
          <p:spPr>
            <a:xfrm>
              <a:off x="110784" y="1579196"/>
              <a:ext cx="83889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54,68%</a:t>
              </a:r>
              <a:endParaRPr b="1" sz="1600">
                <a:solidFill>
                  <a:schemeClr val="dk1"/>
                </a:solidFill>
                <a:latin typeface="Arial Narrow"/>
                <a:ea typeface="Arial Narrow"/>
                <a:cs typeface="Arial Narrow"/>
                <a:sym typeface="Arial Narrow"/>
              </a:endParaRPr>
            </a:p>
          </p:txBody>
        </p:sp>
        <p:sp>
          <p:nvSpPr>
            <p:cNvPr id="455" name="Google Shape;455;p11"/>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333 Casos</a:t>
              </a:r>
              <a:endParaRPr b="1" sz="1200">
                <a:solidFill>
                  <a:schemeClr val="dk1"/>
                </a:solidFill>
                <a:latin typeface="Arial Narrow"/>
                <a:ea typeface="Arial Narrow"/>
                <a:cs typeface="Arial Narrow"/>
                <a:sym typeface="Arial Narrow"/>
              </a:endParaRPr>
            </a:p>
          </p:txBody>
        </p:sp>
        <p:sp>
          <p:nvSpPr>
            <p:cNvPr id="456" name="Google Shape;456;p11"/>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457" name="Google Shape;457;p11"/>
          <p:cNvGrpSpPr/>
          <p:nvPr/>
        </p:nvGrpSpPr>
        <p:grpSpPr>
          <a:xfrm>
            <a:off x="949682" y="863250"/>
            <a:ext cx="1282616" cy="1594010"/>
            <a:chOff x="767312" y="601726"/>
            <a:chExt cx="1282616" cy="1594010"/>
          </a:xfrm>
        </p:grpSpPr>
        <p:sp>
          <p:nvSpPr>
            <p:cNvPr id="458" name="Google Shape;458;p11"/>
            <p:cNvSpPr/>
            <p:nvPr/>
          </p:nvSpPr>
          <p:spPr>
            <a:xfrm>
              <a:off x="922645" y="1573062"/>
              <a:ext cx="835216"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45,32%</a:t>
              </a:r>
              <a:endParaRPr b="1" sz="1600">
                <a:solidFill>
                  <a:schemeClr val="dk1"/>
                </a:solidFill>
                <a:latin typeface="Arial Narrow"/>
                <a:ea typeface="Arial Narrow"/>
                <a:cs typeface="Arial Narrow"/>
                <a:sym typeface="Arial Narrow"/>
              </a:endParaRPr>
            </a:p>
          </p:txBody>
        </p:sp>
        <p:sp>
          <p:nvSpPr>
            <p:cNvPr id="459" name="Google Shape;459;p11"/>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276 Casos</a:t>
              </a:r>
              <a:endParaRPr b="1" sz="1200">
                <a:solidFill>
                  <a:schemeClr val="dk1"/>
                </a:solidFill>
                <a:latin typeface="Arial Narrow"/>
                <a:ea typeface="Arial Narrow"/>
                <a:cs typeface="Arial Narrow"/>
                <a:sym typeface="Arial Narrow"/>
              </a:endParaRPr>
            </a:p>
          </p:txBody>
        </p:sp>
        <p:pic>
          <p:nvPicPr>
            <p:cNvPr id="460" name="Google Shape;460;p11"/>
            <p:cNvPicPr preferRelativeResize="0"/>
            <p:nvPr/>
          </p:nvPicPr>
          <p:blipFill rotWithShape="1">
            <a:blip r:embed="rId4">
              <a:alphaModFix/>
            </a:blip>
            <a:srcRect b="0" l="30557" r="55507" t="0"/>
            <a:stretch/>
          </p:blipFill>
          <p:spPr>
            <a:xfrm>
              <a:off x="1052788" y="601726"/>
              <a:ext cx="662151" cy="850900"/>
            </a:xfrm>
            <a:prstGeom prst="rect">
              <a:avLst/>
            </a:prstGeom>
            <a:noFill/>
            <a:ln>
              <a:noFill/>
            </a:ln>
          </p:spPr>
        </p:pic>
        <p:sp>
          <p:nvSpPr>
            <p:cNvPr id="461" name="Google Shape;461;p11"/>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462" name="Google Shape;462;p11"/>
          <p:cNvGrpSpPr/>
          <p:nvPr/>
        </p:nvGrpSpPr>
        <p:grpSpPr>
          <a:xfrm>
            <a:off x="1944266" y="757458"/>
            <a:ext cx="1414263" cy="1638535"/>
            <a:chOff x="1700534" y="536982"/>
            <a:chExt cx="1414263" cy="1638535"/>
          </a:xfrm>
        </p:grpSpPr>
        <p:sp>
          <p:nvSpPr>
            <p:cNvPr id="463" name="Google Shape;463;p11"/>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0,66%</a:t>
              </a:r>
              <a:endParaRPr b="1" sz="1600">
                <a:solidFill>
                  <a:schemeClr val="dk1"/>
                </a:solidFill>
                <a:latin typeface="Arial Narrow"/>
                <a:ea typeface="Arial Narrow"/>
                <a:cs typeface="Arial Narrow"/>
                <a:sym typeface="Arial Narrow"/>
              </a:endParaRPr>
            </a:p>
          </p:txBody>
        </p:sp>
        <p:pic>
          <p:nvPicPr>
            <p:cNvPr id="464" name="Google Shape;464;p11"/>
            <p:cNvPicPr preferRelativeResize="0"/>
            <p:nvPr/>
          </p:nvPicPr>
          <p:blipFill rotWithShape="1">
            <a:blip r:embed="rId4">
              <a:alphaModFix/>
            </a:blip>
            <a:srcRect b="0" l="59204" r="26197" t="0"/>
            <a:stretch/>
          </p:blipFill>
          <p:spPr>
            <a:xfrm>
              <a:off x="2088282" y="536982"/>
              <a:ext cx="693683" cy="850900"/>
            </a:xfrm>
            <a:prstGeom prst="rect">
              <a:avLst/>
            </a:prstGeom>
            <a:noFill/>
            <a:ln>
              <a:noFill/>
            </a:ln>
          </p:spPr>
        </p:pic>
        <p:sp>
          <p:nvSpPr>
            <p:cNvPr id="465" name="Google Shape;465;p11"/>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466" name="Google Shape;466;p11"/>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a:t>
              </a:r>
              <a:endParaRPr b="1" sz="1200">
                <a:solidFill>
                  <a:schemeClr val="dk1"/>
                </a:solidFill>
                <a:latin typeface="Arial Narrow"/>
                <a:ea typeface="Arial Narrow"/>
                <a:cs typeface="Arial Narrow"/>
                <a:sym typeface="Arial Narrow"/>
              </a:endParaRPr>
            </a:p>
          </p:txBody>
        </p:sp>
      </p:grpSp>
      <p:grpSp>
        <p:nvGrpSpPr>
          <p:cNvPr id="467" name="Google Shape;467;p11"/>
          <p:cNvGrpSpPr/>
          <p:nvPr/>
        </p:nvGrpSpPr>
        <p:grpSpPr>
          <a:xfrm>
            <a:off x="3168402" y="836172"/>
            <a:ext cx="1246394" cy="1621088"/>
            <a:chOff x="2858112" y="554428"/>
            <a:chExt cx="1246394" cy="1621088"/>
          </a:xfrm>
        </p:grpSpPr>
        <p:sp>
          <p:nvSpPr>
            <p:cNvPr id="468" name="Google Shape;468;p11"/>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469" name="Google Shape;469;p11"/>
            <p:cNvGrpSpPr/>
            <p:nvPr/>
          </p:nvGrpSpPr>
          <p:grpSpPr>
            <a:xfrm>
              <a:off x="2874899" y="554428"/>
              <a:ext cx="1229607" cy="1621088"/>
              <a:chOff x="2850938" y="554428"/>
              <a:chExt cx="1229607" cy="1621088"/>
            </a:xfrm>
          </p:grpSpPr>
          <p:sp>
            <p:nvSpPr>
              <p:cNvPr id="470" name="Google Shape;470;p11"/>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0,49%</a:t>
                </a:r>
                <a:endParaRPr b="1" sz="1600">
                  <a:solidFill>
                    <a:schemeClr val="dk1"/>
                  </a:solidFill>
                  <a:latin typeface="Arial Narrow"/>
                  <a:ea typeface="Arial Narrow"/>
                  <a:cs typeface="Arial Narrow"/>
                  <a:sym typeface="Arial Narrow"/>
                </a:endParaRPr>
              </a:p>
            </p:txBody>
          </p:sp>
          <p:pic>
            <p:nvPicPr>
              <p:cNvPr id="471" name="Google Shape;471;p11"/>
              <p:cNvPicPr preferRelativeResize="0"/>
              <p:nvPr/>
            </p:nvPicPr>
            <p:blipFill rotWithShape="1">
              <a:blip r:embed="rId4">
                <a:alphaModFix/>
              </a:blip>
              <a:srcRect b="0" l="87297" r="0" t="0"/>
              <a:stretch/>
            </p:blipFill>
            <p:spPr>
              <a:xfrm>
                <a:off x="3155364" y="554428"/>
                <a:ext cx="603573" cy="850900"/>
              </a:xfrm>
              <a:prstGeom prst="rect">
                <a:avLst/>
              </a:prstGeom>
              <a:noFill/>
              <a:ln>
                <a:noFill/>
              </a:ln>
            </p:spPr>
          </p:pic>
          <p:sp>
            <p:nvSpPr>
              <p:cNvPr id="472" name="Google Shape;472;p11"/>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b="1" sz="1200">
                  <a:solidFill>
                    <a:schemeClr val="dk1"/>
                  </a:solidFill>
                  <a:latin typeface="Arial Narrow"/>
                  <a:ea typeface="Arial Narrow"/>
                  <a:cs typeface="Arial Narrow"/>
                  <a:sym typeface="Arial Narrow"/>
                </a:endParaRPr>
              </a:p>
            </p:txBody>
          </p:sp>
        </p:grpSp>
      </p:grpSp>
      <p:grpSp>
        <p:nvGrpSpPr>
          <p:cNvPr id="473" name="Google Shape;473;p11"/>
          <p:cNvGrpSpPr/>
          <p:nvPr/>
        </p:nvGrpSpPr>
        <p:grpSpPr>
          <a:xfrm>
            <a:off x="5622828" y="1573146"/>
            <a:ext cx="1610597" cy="855621"/>
            <a:chOff x="5622828" y="1311622"/>
            <a:chExt cx="1610597" cy="855621"/>
          </a:xfrm>
        </p:grpSpPr>
        <p:sp>
          <p:nvSpPr>
            <p:cNvPr id="474" name="Google Shape;474;p11"/>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475" name="Google Shape;475;p11"/>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0,49%</a:t>
              </a:r>
              <a:endParaRPr b="1" sz="1600">
                <a:solidFill>
                  <a:schemeClr val="dk1"/>
                </a:solidFill>
                <a:latin typeface="Arial Narrow"/>
                <a:ea typeface="Arial Narrow"/>
                <a:cs typeface="Arial Narrow"/>
                <a:sym typeface="Arial Narrow"/>
              </a:endParaRPr>
            </a:p>
          </p:txBody>
        </p:sp>
        <p:sp>
          <p:nvSpPr>
            <p:cNvPr id="476" name="Google Shape;476;p11"/>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b="1" sz="1200">
                <a:solidFill>
                  <a:schemeClr val="dk1"/>
                </a:solidFill>
                <a:latin typeface="Arial Narrow"/>
                <a:ea typeface="Arial Narrow"/>
                <a:cs typeface="Arial Narrow"/>
                <a:sym typeface="Arial Narrow"/>
              </a:endParaRPr>
            </a:p>
          </p:txBody>
        </p:sp>
      </p:grpSp>
      <p:grpSp>
        <p:nvGrpSpPr>
          <p:cNvPr id="477" name="Google Shape;477;p11"/>
          <p:cNvGrpSpPr/>
          <p:nvPr/>
        </p:nvGrpSpPr>
        <p:grpSpPr>
          <a:xfrm>
            <a:off x="4248522" y="945092"/>
            <a:ext cx="1610597" cy="1516901"/>
            <a:chOff x="4078085" y="683568"/>
            <a:chExt cx="1610597" cy="1516901"/>
          </a:xfrm>
        </p:grpSpPr>
        <p:pic>
          <p:nvPicPr>
            <p:cNvPr id="478" name="Google Shape;478;p11"/>
            <p:cNvPicPr preferRelativeResize="0"/>
            <p:nvPr/>
          </p:nvPicPr>
          <p:blipFill rotWithShape="1">
            <a:blip r:embed="rId5">
              <a:alphaModFix/>
            </a:blip>
            <a:srcRect b="0" l="0" r="48966" t="0"/>
            <a:stretch/>
          </p:blipFill>
          <p:spPr>
            <a:xfrm>
              <a:off x="4361548" y="683568"/>
              <a:ext cx="1039102" cy="763541"/>
            </a:xfrm>
            <a:prstGeom prst="rect">
              <a:avLst/>
            </a:prstGeom>
            <a:noFill/>
            <a:ln>
              <a:noFill/>
            </a:ln>
          </p:spPr>
        </p:pic>
        <p:sp>
          <p:nvSpPr>
            <p:cNvPr id="479" name="Google Shape;479;p11"/>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3,28%</a:t>
              </a:r>
              <a:endParaRPr b="1" sz="1600">
                <a:solidFill>
                  <a:schemeClr val="dk1"/>
                </a:solidFill>
                <a:latin typeface="Arial Narrow"/>
                <a:ea typeface="Arial Narrow"/>
                <a:cs typeface="Arial Narrow"/>
                <a:sym typeface="Arial Narrow"/>
              </a:endParaRPr>
            </a:p>
          </p:txBody>
        </p:sp>
        <p:sp>
          <p:nvSpPr>
            <p:cNvPr id="480" name="Google Shape;480;p11"/>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481" name="Google Shape;481;p11"/>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20 Casos</a:t>
              </a:r>
              <a:endParaRPr b="1" sz="1200">
                <a:solidFill>
                  <a:schemeClr val="dk1"/>
                </a:solidFill>
                <a:latin typeface="Arial Narrow"/>
                <a:ea typeface="Arial Narrow"/>
                <a:cs typeface="Arial Narrow"/>
                <a:sym typeface="Arial Narrow"/>
              </a:endParaRPr>
            </a:p>
          </p:txBody>
        </p:sp>
      </p:grpSp>
      <p:sp>
        <p:nvSpPr>
          <p:cNvPr id="482" name="Google Shape;482;p11"/>
          <p:cNvSpPr/>
          <p:nvPr/>
        </p:nvSpPr>
        <p:spPr>
          <a:xfrm>
            <a:off x="1963" y="24813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3" name="Google Shape;483;p11"/>
          <p:cNvGrpSpPr/>
          <p:nvPr/>
        </p:nvGrpSpPr>
        <p:grpSpPr>
          <a:xfrm>
            <a:off x="276968" y="2594884"/>
            <a:ext cx="3446504" cy="276999"/>
            <a:chOff x="2448322" y="74775"/>
            <a:chExt cx="3446504" cy="276999"/>
          </a:xfrm>
        </p:grpSpPr>
        <p:sp>
          <p:nvSpPr>
            <p:cNvPr id="484" name="Google Shape;484;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85" name="Google Shape;485;p11"/>
            <p:cNvCxnSpPr>
              <a:stCxn id="4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86" name="Google Shape;486;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487" name="Google Shape;487;p11"/>
          <p:cNvSpPr/>
          <p:nvPr/>
        </p:nvSpPr>
        <p:spPr>
          <a:xfrm>
            <a:off x="50" y="734067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8" name="Google Shape;488;p11"/>
          <p:cNvGrpSpPr/>
          <p:nvPr/>
        </p:nvGrpSpPr>
        <p:grpSpPr>
          <a:xfrm>
            <a:off x="192088" y="7405566"/>
            <a:ext cx="3446504" cy="276999"/>
            <a:chOff x="2448322" y="33831"/>
            <a:chExt cx="3446504" cy="276999"/>
          </a:xfrm>
        </p:grpSpPr>
        <p:sp>
          <p:nvSpPr>
            <p:cNvPr id="489" name="Google Shape;489;p1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90" name="Google Shape;490;p11"/>
            <p:cNvCxnSpPr>
              <a:stCxn id="48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491" name="Google Shape;491;p1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492" name="Google Shape;492;p11"/>
          <p:cNvSpPr txBox="1"/>
          <p:nvPr/>
        </p:nvSpPr>
        <p:spPr>
          <a:xfrm>
            <a:off x="102988" y="7723509"/>
            <a:ext cx="704550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comportamiento de la varicela  hasta semana epidemiológica 20 ha estado en zona de éxito. Se observa un número de casos  por encima de lo esperado en comparación  con los dos años anteriores. El curso de vida con mayor número de casos fue el de primera infancia  con el 25,59%. En promedio se notificaron 30 casos por semana epidemiológica. </a:t>
            </a:r>
            <a:endParaRPr sz="1400">
              <a:solidFill>
                <a:schemeClr val="dk1"/>
              </a:solidFill>
              <a:latin typeface="Arial Narrow"/>
              <a:ea typeface="Arial Narrow"/>
              <a:cs typeface="Arial Narrow"/>
              <a:sym typeface="Arial Narrow"/>
            </a:endParaRPr>
          </a:p>
        </p:txBody>
      </p:sp>
      <p:grpSp>
        <p:nvGrpSpPr>
          <p:cNvPr id="493" name="Google Shape;493;p11"/>
          <p:cNvGrpSpPr/>
          <p:nvPr/>
        </p:nvGrpSpPr>
        <p:grpSpPr>
          <a:xfrm>
            <a:off x="144066" y="517803"/>
            <a:ext cx="1642872" cy="453798"/>
            <a:chOff x="402094" y="486270"/>
            <a:chExt cx="2369636" cy="453798"/>
          </a:xfrm>
        </p:grpSpPr>
        <p:sp>
          <p:nvSpPr>
            <p:cNvPr id="494" name="Google Shape;494;p11"/>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1"/>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496" name="Google Shape;496;p11"/>
          <p:cNvGrpSpPr/>
          <p:nvPr/>
        </p:nvGrpSpPr>
        <p:grpSpPr>
          <a:xfrm>
            <a:off x="2223152" y="513131"/>
            <a:ext cx="1809346" cy="436842"/>
            <a:chOff x="3060727" y="484500"/>
            <a:chExt cx="2369636" cy="436842"/>
          </a:xfrm>
        </p:grpSpPr>
        <p:sp>
          <p:nvSpPr>
            <p:cNvPr id="497" name="Google Shape;497;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11"/>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499" name="Google Shape;499;p11"/>
          <p:cNvGrpSpPr/>
          <p:nvPr/>
        </p:nvGrpSpPr>
        <p:grpSpPr>
          <a:xfrm>
            <a:off x="4573030" y="537991"/>
            <a:ext cx="2771836" cy="436842"/>
            <a:chOff x="2849287" y="484500"/>
            <a:chExt cx="2777877" cy="436842"/>
          </a:xfrm>
        </p:grpSpPr>
        <p:sp>
          <p:nvSpPr>
            <p:cNvPr id="500" name="Google Shape;500;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11"/>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502" name="Google Shape;502;p11"/>
          <p:cNvPicPr preferRelativeResize="0"/>
          <p:nvPr/>
        </p:nvPicPr>
        <p:blipFill rotWithShape="1">
          <a:blip r:embed="rId6">
            <a:alphaModFix/>
          </a:blip>
          <a:srcRect b="0" l="0" r="0" t="0"/>
          <a:stretch/>
        </p:blipFill>
        <p:spPr>
          <a:xfrm>
            <a:off x="3574132" y="4698281"/>
            <a:ext cx="3626765" cy="26014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12"/>
          <p:cNvPicPr preferRelativeResize="0"/>
          <p:nvPr/>
        </p:nvPicPr>
        <p:blipFill rotWithShape="1">
          <a:blip r:embed="rId3">
            <a:alphaModFix/>
          </a:blip>
          <a:srcRect b="0" l="0" r="0" t="0"/>
          <a:stretch/>
        </p:blipFill>
        <p:spPr>
          <a:xfrm>
            <a:off x="0" y="0"/>
            <a:ext cx="2214045" cy="2824179"/>
          </a:xfrm>
          <a:prstGeom prst="rect">
            <a:avLst/>
          </a:prstGeom>
          <a:noFill/>
          <a:ln>
            <a:noFill/>
          </a:ln>
        </p:spPr>
      </p:pic>
      <p:pic>
        <p:nvPicPr>
          <p:cNvPr id="508" name="Google Shape;508;p12"/>
          <p:cNvPicPr preferRelativeResize="0"/>
          <p:nvPr/>
        </p:nvPicPr>
        <p:blipFill rotWithShape="1">
          <a:blip r:embed="rId4">
            <a:alphaModFix/>
          </a:blip>
          <a:srcRect b="10826" l="0" r="0" t="51432"/>
          <a:stretch/>
        </p:blipFill>
        <p:spPr>
          <a:xfrm>
            <a:off x="0" y="2824179"/>
            <a:ext cx="2232223" cy="2072433"/>
          </a:xfrm>
          <a:prstGeom prst="rect">
            <a:avLst/>
          </a:prstGeom>
          <a:noFill/>
          <a:ln>
            <a:noFill/>
          </a:ln>
        </p:spPr>
      </p:pic>
      <p:sp>
        <p:nvSpPr>
          <p:cNvPr id="509" name="Google Shape;509;p12"/>
          <p:cNvSpPr txBox="1"/>
          <p:nvPr/>
        </p:nvSpPr>
        <p:spPr>
          <a:xfrm>
            <a:off x="0" y="623805"/>
            <a:ext cx="224097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  - 2022</a:t>
            </a:r>
            <a:endParaRPr b="1" sz="1200">
              <a:solidFill>
                <a:schemeClr val="dk1"/>
              </a:solidFill>
              <a:latin typeface="Arial Narrow"/>
              <a:ea typeface="Arial Narrow"/>
              <a:cs typeface="Arial Narrow"/>
              <a:sym typeface="Arial Narrow"/>
            </a:endParaRPr>
          </a:p>
        </p:txBody>
      </p:sp>
      <p:sp>
        <p:nvSpPr>
          <p:cNvPr id="510" name="Google Shape;510;p12"/>
          <p:cNvSpPr/>
          <p:nvPr/>
        </p:nvSpPr>
        <p:spPr>
          <a:xfrm>
            <a:off x="2274078" y="1816532"/>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Meningitis  por  Meningococo. Medellín, a Periodo epidemiológico 5 de 2022. </a:t>
            </a:r>
            <a:endParaRPr sz="1100">
              <a:solidFill>
                <a:schemeClr val="dk1"/>
              </a:solidFill>
              <a:latin typeface="Arial Narrow"/>
              <a:ea typeface="Arial Narrow"/>
              <a:cs typeface="Arial Narrow"/>
              <a:sym typeface="Arial Narrow"/>
            </a:endParaRPr>
          </a:p>
        </p:txBody>
      </p:sp>
      <p:grpSp>
        <p:nvGrpSpPr>
          <p:cNvPr id="511" name="Google Shape;511;p12"/>
          <p:cNvGrpSpPr/>
          <p:nvPr/>
        </p:nvGrpSpPr>
        <p:grpSpPr>
          <a:xfrm>
            <a:off x="179214" y="4067944"/>
            <a:ext cx="1892650" cy="488476"/>
            <a:chOff x="2397524" y="3379972"/>
            <a:chExt cx="4508500" cy="904875"/>
          </a:xfrm>
        </p:grpSpPr>
        <p:pic>
          <p:nvPicPr>
            <p:cNvPr id="512" name="Google Shape;512;p1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13" name="Google Shape;513;p12"/>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26</a:t>
              </a:r>
              <a:endParaRPr b="1" sz="2000">
                <a:solidFill>
                  <a:schemeClr val="dk1"/>
                </a:solidFill>
                <a:latin typeface="Arial Narrow"/>
                <a:ea typeface="Arial Narrow"/>
                <a:cs typeface="Arial Narrow"/>
                <a:sym typeface="Arial Narrow"/>
              </a:endParaRPr>
            </a:p>
          </p:txBody>
        </p:sp>
      </p:grpSp>
      <p:grpSp>
        <p:nvGrpSpPr>
          <p:cNvPr id="514" name="Google Shape;514;p12"/>
          <p:cNvGrpSpPr/>
          <p:nvPr/>
        </p:nvGrpSpPr>
        <p:grpSpPr>
          <a:xfrm>
            <a:off x="2448322" y="74775"/>
            <a:ext cx="3446504" cy="276999"/>
            <a:chOff x="2448322" y="74775"/>
            <a:chExt cx="3446504" cy="276999"/>
          </a:xfrm>
        </p:grpSpPr>
        <p:sp>
          <p:nvSpPr>
            <p:cNvPr id="515" name="Google Shape;515;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16" name="Google Shape;516;p12"/>
            <p:cNvCxnSpPr>
              <a:stCxn id="51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17" name="Google Shape;517;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518" name="Google Shape;518;p12"/>
          <p:cNvSpPr/>
          <p:nvPr/>
        </p:nvSpPr>
        <p:spPr>
          <a:xfrm>
            <a:off x="0" y="5035466"/>
            <a:ext cx="7200900" cy="376880"/>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9" name="Google Shape;519;p12"/>
          <p:cNvGrpSpPr/>
          <p:nvPr/>
        </p:nvGrpSpPr>
        <p:grpSpPr>
          <a:xfrm>
            <a:off x="277404" y="5035466"/>
            <a:ext cx="3446504" cy="276999"/>
            <a:chOff x="2448322" y="74775"/>
            <a:chExt cx="3446504" cy="276999"/>
          </a:xfrm>
        </p:grpSpPr>
        <p:sp>
          <p:nvSpPr>
            <p:cNvPr id="520" name="Google Shape;520;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21" name="Google Shape;521;p12"/>
            <p:cNvCxnSpPr>
              <a:stCxn id="5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22" name="Google Shape;522;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grpSp>
        <p:nvGrpSpPr>
          <p:cNvPr id="523" name="Google Shape;523;p12"/>
          <p:cNvGrpSpPr/>
          <p:nvPr/>
        </p:nvGrpSpPr>
        <p:grpSpPr>
          <a:xfrm>
            <a:off x="5114767" y="5049366"/>
            <a:ext cx="3526243" cy="276999"/>
            <a:chOff x="2448322" y="74775"/>
            <a:chExt cx="3526243" cy="276999"/>
          </a:xfrm>
        </p:grpSpPr>
        <p:sp>
          <p:nvSpPr>
            <p:cNvPr id="524" name="Google Shape;52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25" name="Google Shape;525;p12"/>
            <p:cNvCxnSpPr>
              <a:stCxn id="52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26" name="Google Shape;526;p12"/>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527" name="Google Shape;527;p12"/>
          <p:cNvSpPr txBox="1"/>
          <p:nvPr/>
        </p:nvSpPr>
        <p:spPr>
          <a:xfrm>
            <a:off x="3302537" y="5436096"/>
            <a:ext cx="18820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meningitis bacterianas  en población general</a:t>
            </a:r>
            <a:endParaRPr/>
          </a:p>
        </p:txBody>
      </p:sp>
      <p:cxnSp>
        <p:nvCxnSpPr>
          <p:cNvPr id="528" name="Google Shape;528;p12"/>
          <p:cNvCxnSpPr/>
          <p:nvPr/>
        </p:nvCxnSpPr>
        <p:spPr>
          <a:xfrm>
            <a:off x="4875924" y="638816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529" name="Google Shape;529;p12"/>
          <p:cNvCxnSpPr/>
          <p:nvPr/>
        </p:nvCxnSpPr>
        <p:spPr>
          <a:xfrm rot="10800000">
            <a:off x="2987251" y="6388169"/>
            <a:ext cx="2259337" cy="0"/>
          </a:xfrm>
          <a:prstGeom prst="straightConnector1">
            <a:avLst/>
          </a:prstGeom>
          <a:noFill/>
          <a:ln cap="flat" cmpd="sng" w="9525">
            <a:solidFill>
              <a:srgbClr val="002060"/>
            </a:solidFill>
            <a:prstDash val="solid"/>
            <a:round/>
            <a:headEnd len="sm" w="sm" type="none"/>
            <a:tailEnd len="med" w="med" type="oval"/>
          </a:ln>
        </p:spPr>
      </p:cxnSp>
      <p:sp>
        <p:nvSpPr>
          <p:cNvPr id="530" name="Google Shape;530;p12"/>
          <p:cNvSpPr txBox="1"/>
          <p:nvPr/>
        </p:nvSpPr>
        <p:spPr>
          <a:xfrm>
            <a:off x="3756884" y="5909531"/>
            <a:ext cx="100897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0,99* 100 mil</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26 casos</a:t>
            </a:r>
            <a:endParaRPr b="1" sz="1200">
              <a:solidFill>
                <a:schemeClr val="dk1"/>
              </a:solidFill>
              <a:latin typeface="Arial Narrow"/>
              <a:ea typeface="Arial Narrow"/>
              <a:cs typeface="Arial Narrow"/>
              <a:sym typeface="Arial Narrow"/>
            </a:endParaRPr>
          </a:p>
        </p:txBody>
      </p:sp>
      <p:sp>
        <p:nvSpPr>
          <p:cNvPr id="531" name="Google Shape;531;p12"/>
          <p:cNvSpPr txBox="1"/>
          <p:nvPr/>
        </p:nvSpPr>
        <p:spPr>
          <a:xfrm>
            <a:off x="3871173" y="6510624"/>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Brotes con investigación de campo</a:t>
            </a:r>
            <a:endParaRPr/>
          </a:p>
        </p:txBody>
      </p:sp>
      <p:sp>
        <p:nvSpPr>
          <p:cNvPr id="532" name="Google Shape;532;p12"/>
          <p:cNvSpPr txBox="1"/>
          <p:nvPr/>
        </p:nvSpPr>
        <p:spPr>
          <a:xfrm>
            <a:off x="4171741" y="6772234"/>
            <a:ext cx="206017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 Brotes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(sin brotes  hasta este periodo)</a:t>
            </a:r>
            <a:endParaRPr b="1" sz="1200">
              <a:solidFill>
                <a:schemeClr val="dk1"/>
              </a:solidFill>
              <a:latin typeface="Arial Narrow"/>
              <a:ea typeface="Arial Narrow"/>
              <a:cs typeface="Arial Narrow"/>
              <a:sym typeface="Arial Narrow"/>
            </a:endParaRPr>
          </a:p>
        </p:txBody>
      </p:sp>
      <p:sp>
        <p:nvSpPr>
          <p:cNvPr id="533" name="Google Shape;533;p12"/>
          <p:cNvSpPr txBox="1"/>
          <p:nvPr/>
        </p:nvSpPr>
        <p:spPr>
          <a:xfrm>
            <a:off x="5114766" y="5436096"/>
            <a:ext cx="208242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Proporción de incidencia de meningitis bacterianas  en menores de 5 años</a:t>
            </a:r>
            <a:endParaRPr b="1" sz="1000">
              <a:solidFill>
                <a:schemeClr val="dk1"/>
              </a:solidFill>
              <a:latin typeface="Arial Narrow"/>
              <a:ea typeface="Arial Narrow"/>
              <a:cs typeface="Arial Narrow"/>
              <a:sym typeface="Arial Narrow"/>
            </a:endParaRPr>
          </a:p>
        </p:txBody>
      </p:sp>
      <p:sp>
        <p:nvSpPr>
          <p:cNvPr id="534" name="Google Shape;534;p12"/>
          <p:cNvSpPr txBox="1"/>
          <p:nvPr/>
        </p:nvSpPr>
        <p:spPr>
          <a:xfrm>
            <a:off x="219514" y="2843808"/>
            <a:ext cx="17700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  Casos -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535" name="Google Shape;535;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12</a:t>
            </a:r>
            <a:endParaRPr b="1" sz="1050">
              <a:solidFill>
                <a:schemeClr val="dk1"/>
              </a:solidFill>
              <a:latin typeface="Arial Narrow"/>
              <a:ea typeface="Arial Narrow"/>
              <a:cs typeface="Arial Narrow"/>
              <a:sym typeface="Arial Narrow"/>
            </a:endParaRPr>
          </a:p>
        </p:txBody>
      </p:sp>
      <p:sp>
        <p:nvSpPr>
          <p:cNvPr id="536" name="Google Shape;536;p12"/>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Meningitis</a:t>
            </a:r>
            <a:endParaRPr b="1" sz="2400">
              <a:solidFill>
                <a:srgbClr val="C00000"/>
              </a:solidFill>
              <a:latin typeface="Arial Narrow"/>
              <a:ea typeface="Arial Narrow"/>
              <a:cs typeface="Arial Narrow"/>
              <a:sym typeface="Arial Narrow"/>
            </a:endParaRPr>
          </a:p>
        </p:txBody>
      </p:sp>
      <p:sp>
        <p:nvSpPr>
          <p:cNvPr id="537" name="Google Shape;537;p12"/>
          <p:cNvSpPr txBox="1"/>
          <p:nvPr/>
        </p:nvSpPr>
        <p:spPr>
          <a:xfrm>
            <a:off x="5702060" y="5895726"/>
            <a:ext cx="98135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4,04 * 100 mil</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 casos</a:t>
            </a:r>
            <a:endParaRPr b="1" sz="1200">
              <a:solidFill>
                <a:schemeClr val="dk1"/>
              </a:solidFill>
              <a:latin typeface="Arial Narrow"/>
              <a:ea typeface="Arial Narrow"/>
              <a:cs typeface="Arial Narrow"/>
              <a:sym typeface="Arial Narrow"/>
            </a:endParaRPr>
          </a:p>
        </p:txBody>
      </p:sp>
      <p:sp>
        <p:nvSpPr>
          <p:cNvPr id="538" name="Google Shape;538;p12"/>
          <p:cNvSpPr/>
          <p:nvPr/>
        </p:nvSpPr>
        <p:spPr>
          <a:xfrm>
            <a:off x="0" y="6948264"/>
            <a:ext cx="3529933"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Casos de meningitis bacteriana, enfermedad meningocócica y otros agentes, Medellin, periodo epidemiológico  5, 2022</a:t>
            </a:r>
            <a:r>
              <a:rPr lang="es-ES" sz="1000">
                <a:solidFill>
                  <a:schemeClr val="dk1"/>
                </a:solidFill>
                <a:latin typeface="Arial Narrow"/>
                <a:ea typeface="Arial Narrow"/>
                <a:cs typeface="Arial Narrow"/>
                <a:sym typeface="Arial Narrow"/>
              </a:rPr>
              <a:t>. </a:t>
            </a:r>
            <a:endParaRPr sz="1000">
              <a:solidFill>
                <a:schemeClr val="dk1"/>
              </a:solidFill>
              <a:latin typeface="Arial Narrow"/>
              <a:ea typeface="Arial Narrow"/>
              <a:cs typeface="Arial Narrow"/>
              <a:sym typeface="Arial Narrow"/>
            </a:endParaRPr>
          </a:p>
        </p:txBody>
      </p:sp>
      <p:sp>
        <p:nvSpPr>
          <p:cNvPr id="539" name="Google Shape;539;p12"/>
          <p:cNvSpPr/>
          <p:nvPr/>
        </p:nvSpPr>
        <p:spPr>
          <a:xfrm>
            <a:off x="2240972" y="2387050"/>
            <a:ext cx="4959928"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0" name="Google Shape;540;p12"/>
          <p:cNvGrpSpPr/>
          <p:nvPr/>
        </p:nvGrpSpPr>
        <p:grpSpPr>
          <a:xfrm>
            <a:off x="2518376" y="2490476"/>
            <a:ext cx="3446504" cy="276999"/>
            <a:chOff x="2448322" y="74775"/>
            <a:chExt cx="3446504" cy="276999"/>
          </a:xfrm>
        </p:grpSpPr>
        <p:sp>
          <p:nvSpPr>
            <p:cNvPr id="541" name="Google Shape;541;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42" name="Google Shape;542;p12"/>
            <p:cNvCxnSpPr>
              <a:stCxn id="5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43" name="Google Shape;543;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grpSp>
        <p:nvGrpSpPr>
          <p:cNvPr id="544" name="Google Shape;544;p12"/>
          <p:cNvGrpSpPr/>
          <p:nvPr/>
        </p:nvGrpSpPr>
        <p:grpSpPr>
          <a:xfrm>
            <a:off x="2543435" y="4103409"/>
            <a:ext cx="1252369" cy="877901"/>
            <a:chOff x="-36884" y="7072716"/>
            <a:chExt cx="1252369" cy="877901"/>
          </a:xfrm>
        </p:grpSpPr>
        <p:sp>
          <p:nvSpPr>
            <p:cNvPr id="545" name="Google Shape;545;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546" name="Google Shape;546;p12"/>
            <p:cNvSpPr/>
            <p:nvPr/>
          </p:nvSpPr>
          <p:spPr>
            <a:xfrm>
              <a:off x="82073" y="7363321"/>
              <a:ext cx="86754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16 casos</a:t>
              </a:r>
              <a:endParaRPr b="1" sz="1400">
                <a:solidFill>
                  <a:schemeClr val="dk1"/>
                </a:solidFill>
                <a:latin typeface="Arial Narrow"/>
                <a:ea typeface="Arial Narrow"/>
                <a:cs typeface="Arial Narrow"/>
                <a:sym typeface="Arial Narrow"/>
              </a:endParaRPr>
            </a:p>
          </p:txBody>
        </p:sp>
        <p:sp>
          <p:nvSpPr>
            <p:cNvPr id="547" name="Google Shape;547;p1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a:p>
          </p:txBody>
        </p:sp>
      </p:grpSp>
      <p:pic>
        <p:nvPicPr>
          <p:cNvPr id="548" name="Google Shape;548;p12"/>
          <p:cNvPicPr preferRelativeResize="0"/>
          <p:nvPr/>
        </p:nvPicPr>
        <p:blipFill rotWithShape="1">
          <a:blip r:embed="rId6">
            <a:alphaModFix/>
          </a:blip>
          <a:srcRect b="0" l="0" r="83073" t="0"/>
          <a:stretch/>
        </p:blipFill>
        <p:spPr>
          <a:xfrm>
            <a:off x="2772737" y="3342424"/>
            <a:ext cx="804283" cy="850900"/>
          </a:xfrm>
          <a:prstGeom prst="rect">
            <a:avLst/>
          </a:prstGeom>
          <a:noFill/>
          <a:ln>
            <a:noFill/>
          </a:ln>
        </p:spPr>
      </p:pic>
      <p:pic>
        <p:nvPicPr>
          <p:cNvPr id="549" name="Google Shape;549;p12"/>
          <p:cNvPicPr preferRelativeResize="0"/>
          <p:nvPr/>
        </p:nvPicPr>
        <p:blipFill rotWithShape="1">
          <a:blip r:embed="rId6">
            <a:alphaModFix/>
          </a:blip>
          <a:srcRect b="1382" l="28990" r="53580" t="-1382"/>
          <a:stretch/>
        </p:blipFill>
        <p:spPr>
          <a:xfrm>
            <a:off x="3831795" y="3331261"/>
            <a:ext cx="828105" cy="850900"/>
          </a:xfrm>
          <a:prstGeom prst="rect">
            <a:avLst/>
          </a:prstGeom>
          <a:noFill/>
          <a:ln>
            <a:noFill/>
          </a:ln>
        </p:spPr>
      </p:pic>
      <p:grpSp>
        <p:nvGrpSpPr>
          <p:cNvPr id="550" name="Google Shape;550;p12"/>
          <p:cNvGrpSpPr/>
          <p:nvPr/>
        </p:nvGrpSpPr>
        <p:grpSpPr>
          <a:xfrm>
            <a:off x="3646317" y="4103409"/>
            <a:ext cx="1229607" cy="877901"/>
            <a:chOff x="-14122" y="7072716"/>
            <a:chExt cx="1229607" cy="877901"/>
          </a:xfrm>
        </p:grpSpPr>
        <p:sp>
          <p:nvSpPr>
            <p:cNvPr id="551" name="Google Shape;55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552" name="Google Shape;552;p12"/>
            <p:cNvSpPr/>
            <p:nvPr/>
          </p:nvSpPr>
          <p:spPr>
            <a:xfrm>
              <a:off x="156035" y="7363321"/>
              <a:ext cx="89587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12 casos</a:t>
              </a:r>
              <a:endParaRPr b="1" sz="1400">
                <a:solidFill>
                  <a:schemeClr val="dk1"/>
                </a:solidFill>
                <a:latin typeface="Arial Narrow"/>
                <a:ea typeface="Arial Narrow"/>
                <a:cs typeface="Arial Narrow"/>
                <a:sym typeface="Arial Narrow"/>
              </a:endParaRPr>
            </a:p>
          </p:txBody>
        </p:sp>
        <p:sp>
          <p:nvSpPr>
            <p:cNvPr id="553" name="Google Shape;553;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pic>
        <p:nvPicPr>
          <p:cNvPr id="554" name="Google Shape;554;p12"/>
          <p:cNvPicPr preferRelativeResize="0"/>
          <p:nvPr/>
        </p:nvPicPr>
        <p:blipFill rotWithShape="1">
          <a:blip r:embed="rId7">
            <a:alphaModFix/>
          </a:blip>
          <a:srcRect b="0" l="13773" r="11756" t="0"/>
          <a:stretch/>
        </p:blipFill>
        <p:spPr>
          <a:xfrm>
            <a:off x="5993195" y="3447360"/>
            <a:ext cx="762489" cy="737854"/>
          </a:xfrm>
          <a:prstGeom prst="rect">
            <a:avLst/>
          </a:prstGeom>
          <a:noFill/>
          <a:ln>
            <a:noFill/>
          </a:ln>
        </p:spPr>
      </p:pic>
      <p:pic>
        <p:nvPicPr>
          <p:cNvPr descr="https://www.comb.cat/Upload/Imatges/2979.JPG" id="555" name="Google Shape;555;p12"/>
          <p:cNvPicPr preferRelativeResize="0"/>
          <p:nvPr/>
        </p:nvPicPr>
        <p:blipFill rotWithShape="1">
          <a:blip r:embed="rId8">
            <a:alphaModFix/>
          </a:blip>
          <a:srcRect b="12182" l="20417" r="28520" t="9029"/>
          <a:stretch/>
        </p:blipFill>
        <p:spPr>
          <a:xfrm>
            <a:off x="4948070" y="3356567"/>
            <a:ext cx="831338" cy="808094"/>
          </a:xfrm>
          <a:prstGeom prst="rect">
            <a:avLst/>
          </a:prstGeom>
          <a:noFill/>
          <a:ln>
            <a:noFill/>
          </a:ln>
        </p:spPr>
      </p:pic>
      <p:grpSp>
        <p:nvGrpSpPr>
          <p:cNvPr id="556" name="Google Shape;556;p12"/>
          <p:cNvGrpSpPr/>
          <p:nvPr/>
        </p:nvGrpSpPr>
        <p:grpSpPr>
          <a:xfrm>
            <a:off x="4765855" y="4074086"/>
            <a:ext cx="1229607" cy="877901"/>
            <a:chOff x="-14122" y="7072716"/>
            <a:chExt cx="1229607" cy="877901"/>
          </a:xfrm>
        </p:grpSpPr>
        <p:sp>
          <p:nvSpPr>
            <p:cNvPr id="557" name="Google Shape;557;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b="1" sz="1200" u="sng">
                <a:solidFill>
                  <a:schemeClr val="dk1"/>
                </a:solidFill>
                <a:latin typeface="Arial Narrow"/>
                <a:ea typeface="Arial Narrow"/>
                <a:cs typeface="Arial Narrow"/>
                <a:sym typeface="Arial Narrow"/>
              </a:endParaRPr>
            </a:p>
          </p:txBody>
        </p:sp>
        <p:sp>
          <p:nvSpPr>
            <p:cNvPr id="558" name="Google Shape;558;p12"/>
            <p:cNvSpPr/>
            <p:nvPr/>
          </p:nvSpPr>
          <p:spPr>
            <a:xfrm>
              <a:off x="195897" y="7376969"/>
              <a:ext cx="905303"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 casos</a:t>
              </a:r>
              <a:endParaRPr b="1" sz="1400">
                <a:solidFill>
                  <a:schemeClr val="dk1"/>
                </a:solidFill>
                <a:latin typeface="Arial Narrow"/>
                <a:ea typeface="Arial Narrow"/>
                <a:cs typeface="Arial Narrow"/>
                <a:sym typeface="Arial Narrow"/>
              </a:endParaRPr>
            </a:p>
          </p:txBody>
        </p:sp>
        <p:sp>
          <p:nvSpPr>
            <p:cNvPr id="559" name="Google Shape;559;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560" name="Google Shape;560;p12"/>
          <p:cNvGrpSpPr/>
          <p:nvPr/>
        </p:nvGrpSpPr>
        <p:grpSpPr>
          <a:xfrm>
            <a:off x="5823459" y="4064492"/>
            <a:ext cx="1229607" cy="877901"/>
            <a:chOff x="-14122" y="7072716"/>
            <a:chExt cx="1229607" cy="877901"/>
          </a:xfrm>
        </p:grpSpPr>
        <p:sp>
          <p:nvSpPr>
            <p:cNvPr id="561" name="Google Shape;56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b="1" sz="1200" u="sng">
                <a:solidFill>
                  <a:schemeClr val="dk1"/>
                </a:solidFill>
                <a:latin typeface="Arial Narrow"/>
                <a:ea typeface="Arial Narrow"/>
                <a:cs typeface="Arial Narrow"/>
                <a:sym typeface="Arial Narrow"/>
              </a:endParaRPr>
            </a:p>
          </p:txBody>
        </p:sp>
        <p:sp>
          <p:nvSpPr>
            <p:cNvPr id="562" name="Google Shape;562;p12"/>
            <p:cNvSpPr/>
            <p:nvPr/>
          </p:nvSpPr>
          <p:spPr>
            <a:xfrm>
              <a:off x="209546" y="7376969"/>
              <a:ext cx="82971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 casos</a:t>
              </a:r>
              <a:endParaRPr b="1" sz="1400">
                <a:solidFill>
                  <a:schemeClr val="dk1"/>
                </a:solidFill>
                <a:latin typeface="Arial Narrow"/>
                <a:ea typeface="Arial Narrow"/>
                <a:cs typeface="Arial Narrow"/>
                <a:sym typeface="Arial Narrow"/>
              </a:endParaRPr>
            </a:p>
          </p:txBody>
        </p:sp>
        <p:sp>
          <p:nvSpPr>
            <p:cNvPr id="563" name="Google Shape;563;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sp>
        <p:nvSpPr>
          <p:cNvPr id="564" name="Google Shape;564;p12"/>
          <p:cNvSpPr/>
          <p:nvPr/>
        </p:nvSpPr>
        <p:spPr>
          <a:xfrm>
            <a:off x="-4561" y="746117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5" name="Google Shape;565;p12"/>
          <p:cNvGrpSpPr/>
          <p:nvPr/>
        </p:nvGrpSpPr>
        <p:grpSpPr>
          <a:xfrm>
            <a:off x="192088" y="7514089"/>
            <a:ext cx="3446504" cy="276999"/>
            <a:chOff x="2448322" y="33831"/>
            <a:chExt cx="3446504" cy="276999"/>
          </a:xfrm>
        </p:grpSpPr>
        <p:sp>
          <p:nvSpPr>
            <p:cNvPr id="566" name="Google Shape;566;p1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67" name="Google Shape;567;p12"/>
            <p:cNvCxnSpPr>
              <a:stCxn id="56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68" name="Google Shape;568;p1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569" name="Google Shape;569;p12"/>
          <p:cNvSpPr txBox="1"/>
          <p:nvPr/>
        </p:nvSpPr>
        <p:spPr>
          <a:xfrm>
            <a:off x="-4949" y="8100392"/>
            <a:ext cx="718082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En relación a las Meningitis Bacterianas,  se encontraron 4 causadas por el Meningococo, Se presentaron 3 muertes, una por otro agente bacteriano, una por Neumococo y una por Meningococo en menor con procedencia extranjera, la notificación ha aumentado, esto también por las asistencias técnicas para que sean notificadas todas las meningitis que cumplan definición de caso y no solo las de seguimiento rutinario, con el fin de conocer los agentes causales.</a:t>
            </a:r>
            <a:endParaRPr sz="1000">
              <a:solidFill>
                <a:schemeClr val="dk1"/>
              </a:solidFill>
              <a:latin typeface="Arial Narrow"/>
              <a:ea typeface="Arial Narrow"/>
              <a:cs typeface="Arial Narrow"/>
              <a:sym typeface="Arial Narrow"/>
            </a:endParaRPr>
          </a:p>
        </p:txBody>
      </p:sp>
      <p:sp>
        <p:nvSpPr>
          <p:cNvPr id="570" name="Google Shape;570;p12"/>
          <p:cNvSpPr txBox="1"/>
          <p:nvPr/>
        </p:nvSpPr>
        <p:spPr>
          <a:xfrm>
            <a:off x="-49429" y="4535034"/>
            <a:ext cx="233108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Confirmados y pendientes de clasificación </a:t>
            </a:r>
            <a:endParaRPr b="1" sz="1000">
              <a:solidFill>
                <a:schemeClr val="dk1"/>
              </a:solidFill>
              <a:latin typeface="Arial Narrow"/>
              <a:ea typeface="Arial Narrow"/>
              <a:cs typeface="Arial Narrow"/>
              <a:sym typeface="Arial Narrow"/>
            </a:endParaRPr>
          </a:p>
        </p:txBody>
      </p:sp>
      <p:grpSp>
        <p:nvGrpSpPr>
          <p:cNvPr id="571" name="Google Shape;571;p12"/>
          <p:cNvGrpSpPr/>
          <p:nvPr/>
        </p:nvGrpSpPr>
        <p:grpSpPr>
          <a:xfrm>
            <a:off x="2674054" y="2923234"/>
            <a:ext cx="1642872" cy="453798"/>
            <a:chOff x="402094" y="486270"/>
            <a:chExt cx="2369636" cy="453798"/>
          </a:xfrm>
        </p:grpSpPr>
        <p:sp>
          <p:nvSpPr>
            <p:cNvPr id="572" name="Google Shape;572;p12"/>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12"/>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574" name="Google Shape;574;p12"/>
          <p:cNvGrpSpPr/>
          <p:nvPr/>
        </p:nvGrpSpPr>
        <p:grpSpPr>
          <a:xfrm>
            <a:off x="4887448" y="2918562"/>
            <a:ext cx="1809346" cy="436842"/>
            <a:chOff x="3060727" y="484500"/>
            <a:chExt cx="2369636" cy="436842"/>
          </a:xfrm>
        </p:grpSpPr>
        <p:sp>
          <p:nvSpPr>
            <p:cNvPr id="575" name="Google Shape;57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2"/>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Edad</a:t>
              </a:r>
              <a:endParaRPr b="1" sz="1600">
                <a:solidFill>
                  <a:schemeClr val="dk1"/>
                </a:solidFill>
                <a:latin typeface="Arial Narrow"/>
                <a:ea typeface="Arial Narrow"/>
                <a:cs typeface="Arial Narrow"/>
                <a:sym typeface="Arial Narrow"/>
              </a:endParaRPr>
            </a:p>
          </p:txBody>
        </p:sp>
      </p:grpSp>
      <p:pic>
        <p:nvPicPr>
          <p:cNvPr id="577" name="Google Shape;577;p12"/>
          <p:cNvPicPr preferRelativeResize="0"/>
          <p:nvPr/>
        </p:nvPicPr>
        <p:blipFill rotWithShape="1">
          <a:blip r:embed="rId9">
            <a:alphaModFix/>
          </a:blip>
          <a:srcRect b="0" l="0" r="0" t="0"/>
          <a:stretch/>
        </p:blipFill>
        <p:spPr>
          <a:xfrm>
            <a:off x="2071864" y="229331"/>
            <a:ext cx="5104011" cy="1608689"/>
          </a:xfrm>
          <a:prstGeom prst="rect">
            <a:avLst/>
          </a:prstGeom>
          <a:noFill/>
          <a:ln>
            <a:noFill/>
          </a:ln>
        </p:spPr>
      </p:pic>
      <p:pic>
        <p:nvPicPr>
          <p:cNvPr id="578" name="Google Shape;578;p12"/>
          <p:cNvPicPr preferRelativeResize="0"/>
          <p:nvPr/>
        </p:nvPicPr>
        <p:blipFill rotWithShape="1">
          <a:blip r:embed="rId10">
            <a:alphaModFix/>
          </a:blip>
          <a:srcRect b="0" l="0" r="0" t="0"/>
          <a:stretch/>
        </p:blipFill>
        <p:spPr>
          <a:xfrm>
            <a:off x="-126439" y="5393795"/>
            <a:ext cx="3264161" cy="15619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13"/>
          <p:cNvPicPr preferRelativeResize="0"/>
          <p:nvPr/>
        </p:nvPicPr>
        <p:blipFill rotWithShape="1">
          <a:blip r:embed="rId3">
            <a:alphaModFix/>
          </a:blip>
          <a:srcRect b="0" l="0" r="0" t="0"/>
          <a:stretch/>
        </p:blipFill>
        <p:spPr>
          <a:xfrm>
            <a:off x="3593226" y="3128211"/>
            <a:ext cx="1735416" cy="2235877"/>
          </a:xfrm>
          <a:prstGeom prst="rect">
            <a:avLst/>
          </a:prstGeom>
          <a:noFill/>
          <a:ln>
            <a:noFill/>
          </a:ln>
        </p:spPr>
      </p:pic>
      <p:pic>
        <p:nvPicPr>
          <p:cNvPr id="585" name="Google Shape;585;p13"/>
          <p:cNvPicPr preferRelativeResize="0"/>
          <p:nvPr/>
        </p:nvPicPr>
        <p:blipFill rotWithShape="1">
          <a:blip r:embed="rId4">
            <a:alphaModFix/>
          </a:blip>
          <a:srcRect b="0" l="0" r="0" t="0"/>
          <a:stretch/>
        </p:blipFill>
        <p:spPr>
          <a:xfrm>
            <a:off x="3592815" y="516134"/>
            <a:ext cx="1735827" cy="2373282"/>
          </a:xfrm>
          <a:prstGeom prst="rect">
            <a:avLst/>
          </a:prstGeom>
          <a:noFill/>
          <a:ln>
            <a:noFill/>
          </a:ln>
        </p:spPr>
      </p:pic>
      <p:sp>
        <p:nvSpPr>
          <p:cNvPr id="586" name="Google Shape;586;p13"/>
          <p:cNvSpPr/>
          <p:nvPr/>
        </p:nvSpPr>
        <p:spPr>
          <a:xfrm>
            <a:off x="-2"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13</a:t>
            </a:r>
            <a:endParaRPr b="1" sz="1050">
              <a:solidFill>
                <a:schemeClr val="dk1"/>
              </a:solidFill>
              <a:latin typeface="Arial Narrow"/>
              <a:ea typeface="Arial Narrow"/>
              <a:cs typeface="Arial Narrow"/>
              <a:sym typeface="Arial Narrow"/>
            </a:endParaRPr>
          </a:p>
        </p:txBody>
      </p:sp>
      <p:grpSp>
        <p:nvGrpSpPr>
          <p:cNvPr id="588" name="Google Shape;588;p13"/>
          <p:cNvGrpSpPr/>
          <p:nvPr/>
        </p:nvGrpSpPr>
        <p:grpSpPr>
          <a:xfrm>
            <a:off x="126430" y="59386"/>
            <a:ext cx="4338116" cy="276999"/>
            <a:chOff x="2448322" y="74775"/>
            <a:chExt cx="4338116" cy="276999"/>
          </a:xfrm>
        </p:grpSpPr>
        <p:sp>
          <p:nvSpPr>
            <p:cNvPr id="589" name="Google Shape;589;p1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90" name="Google Shape;590;p13"/>
            <p:cNvCxnSpPr>
              <a:stCxn id="5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91" name="Google Shape;591;p13"/>
            <p:cNvSpPr txBox="1"/>
            <p:nvPr/>
          </p:nvSpPr>
          <p:spPr>
            <a:xfrm>
              <a:off x="3302538" y="74775"/>
              <a:ext cx="34839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Otros eventos inmunoprevenibles de baja frecuencia</a:t>
              </a:r>
              <a:endParaRPr b="1" sz="1200">
                <a:solidFill>
                  <a:schemeClr val="dk1"/>
                </a:solidFill>
                <a:latin typeface="Arial Narrow"/>
                <a:ea typeface="Arial Narrow"/>
                <a:cs typeface="Arial Narrow"/>
                <a:sym typeface="Arial Narrow"/>
              </a:endParaRPr>
            </a:p>
          </p:txBody>
        </p:sp>
      </p:grpSp>
      <p:pic>
        <p:nvPicPr>
          <p:cNvPr id="592" name="Google Shape;592;p13"/>
          <p:cNvPicPr preferRelativeResize="0"/>
          <p:nvPr/>
        </p:nvPicPr>
        <p:blipFill rotWithShape="1">
          <a:blip r:embed="rId5">
            <a:alphaModFix/>
          </a:blip>
          <a:srcRect b="0" l="0" r="0" t="0"/>
          <a:stretch/>
        </p:blipFill>
        <p:spPr>
          <a:xfrm>
            <a:off x="-33844" y="504056"/>
            <a:ext cx="1971345" cy="2514596"/>
          </a:xfrm>
          <a:prstGeom prst="rect">
            <a:avLst/>
          </a:prstGeom>
          <a:noFill/>
          <a:ln>
            <a:noFill/>
          </a:ln>
        </p:spPr>
      </p:pic>
      <p:sp>
        <p:nvSpPr>
          <p:cNvPr id="593" name="Google Shape;593;p13"/>
          <p:cNvSpPr txBox="1"/>
          <p:nvPr/>
        </p:nvSpPr>
        <p:spPr>
          <a:xfrm>
            <a:off x="50" y="1043608"/>
            <a:ext cx="209575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100">
                <a:solidFill>
                  <a:schemeClr val="dk1"/>
                </a:solidFill>
                <a:latin typeface="Arial Narrow"/>
                <a:ea typeface="Arial Narrow"/>
                <a:cs typeface="Arial Narrow"/>
                <a:sym typeface="Arial Narrow"/>
              </a:rPr>
              <a:t>Periodo epidemiológico 5  - 2022</a:t>
            </a:r>
            <a:endParaRPr b="1" sz="1100">
              <a:solidFill>
                <a:schemeClr val="dk1"/>
              </a:solidFill>
              <a:latin typeface="Arial Narrow"/>
              <a:ea typeface="Arial Narrow"/>
              <a:cs typeface="Arial Narrow"/>
              <a:sym typeface="Arial Narrow"/>
            </a:endParaRPr>
          </a:p>
        </p:txBody>
      </p:sp>
      <p:sp>
        <p:nvSpPr>
          <p:cNvPr id="594" name="Google Shape;594;p13"/>
          <p:cNvSpPr txBox="1"/>
          <p:nvPr/>
        </p:nvSpPr>
        <p:spPr>
          <a:xfrm>
            <a:off x="72058" y="772124"/>
            <a:ext cx="1905130"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Parálisis Flácida</a:t>
            </a:r>
            <a:endParaRPr b="1" sz="1600">
              <a:solidFill>
                <a:srgbClr val="C00000"/>
              </a:solidFill>
              <a:latin typeface="Arial Narrow"/>
              <a:ea typeface="Arial Narrow"/>
              <a:cs typeface="Arial Narrow"/>
              <a:sym typeface="Arial Narrow"/>
            </a:endParaRPr>
          </a:p>
        </p:txBody>
      </p:sp>
      <p:sp>
        <p:nvSpPr>
          <p:cNvPr id="595" name="Google Shape;595;p13"/>
          <p:cNvSpPr/>
          <p:nvPr/>
        </p:nvSpPr>
        <p:spPr>
          <a:xfrm>
            <a:off x="-37977" y="2910722"/>
            <a:ext cx="7257607" cy="210893"/>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13"/>
          <p:cNvSpPr txBox="1"/>
          <p:nvPr/>
        </p:nvSpPr>
        <p:spPr>
          <a:xfrm>
            <a:off x="3456434" y="459993"/>
            <a:ext cx="1951371"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Síndrome de rubeola congénita</a:t>
            </a:r>
            <a:endParaRPr/>
          </a:p>
        </p:txBody>
      </p:sp>
      <p:pic>
        <p:nvPicPr>
          <p:cNvPr id="597" name="Google Shape;597;p13"/>
          <p:cNvPicPr preferRelativeResize="0"/>
          <p:nvPr/>
        </p:nvPicPr>
        <p:blipFill rotWithShape="1">
          <a:blip r:embed="rId6">
            <a:alphaModFix/>
          </a:blip>
          <a:srcRect b="0" l="0" r="0" t="0"/>
          <a:stretch/>
        </p:blipFill>
        <p:spPr>
          <a:xfrm>
            <a:off x="-41080" y="3128211"/>
            <a:ext cx="1978581" cy="2391474"/>
          </a:xfrm>
          <a:prstGeom prst="rect">
            <a:avLst/>
          </a:prstGeom>
          <a:noFill/>
          <a:ln>
            <a:noFill/>
          </a:ln>
        </p:spPr>
      </p:pic>
      <p:sp>
        <p:nvSpPr>
          <p:cNvPr id="598" name="Google Shape;598;p13"/>
          <p:cNvSpPr/>
          <p:nvPr/>
        </p:nvSpPr>
        <p:spPr>
          <a:xfrm>
            <a:off x="-26344" y="5364088"/>
            <a:ext cx="7227244" cy="19461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13"/>
          <p:cNvSpPr txBox="1"/>
          <p:nvPr/>
        </p:nvSpPr>
        <p:spPr>
          <a:xfrm>
            <a:off x="-77910" y="3750238"/>
            <a:ext cx="190295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Periodo epidemiológico 5  - 2022</a:t>
            </a:r>
            <a:endParaRPr b="1" sz="1000">
              <a:solidFill>
                <a:schemeClr val="dk1"/>
              </a:solidFill>
              <a:latin typeface="Arial Narrow"/>
              <a:ea typeface="Arial Narrow"/>
              <a:cs typeface="Arial Narrow"/>
              <a:sym typeface="Arial Narrow"/>
            </a:endParaRPr>
          </a:p>
        </p:txBody>
      </p:sp>
      <p:sp>
        <p:nvSpPr>
          <p:cNvPr id="600" name="Google Shape;600;p13"/>
          <p:cNvSpPr txBox="1"/>
          <p:nvPr/>
        </p:nvSpPr>
        <p:spPr>
          <a:xfrm>
            <a:off x="-77910" y="3121615"/>
            <a:ext cx="2022176" cy="7078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Tétanos accidental</a:t>
            </a:r>
            <a:endParaRPr b="1" sz="2000">
              <a:solidFill>
                <a:srgbClr val="C00000"/>
              </a:solidFill>
              <a:latin typeface="Arial Narrow"/>
              <a:ea typeface="Arial Narrow"/>
              <a:cs typeface="Arial Narrow"/>
              <a:sym typeface="Arial Narrow"/>
            </a:endParaRPr>
          </a:p>
        </p:txBody>
      </p:sp>
      <p:sp>
        <p:nvSpPr>
          <p:cNvPr id="601" name="Google Shape;601;p13"/>
          <p:cNvSpPr txBox="1"/>
          <p:nvPr/>
        </p:nvSpPr>
        <p:spPr>
          <a:xfrm>
            <a:off x="1925089" y="1269820"/>
            <a:ext cx="1668137"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20 se ha notificado 1 caso probable para este evento en residente en Medellín, a la fecha descartado. </a:t>
            </a:r>
            <a:endParaRPr sz="1200">
              <a:solidFill>
                <a:schemeClr val="dk1"/>
              </a:solidFill>
              <a:latin typeface="Arial Narrow"/>
              <a:ea typeface="Arial Narrow"/>
              <a:cs typeface="Arial Narrow"/>
              <a:sym typeface="Arial Narrow"/>
            </a:endParaRPr>
          </a:p>
        </p:txBody>
      </p:sp>
      <p:sp>
        <p:nvSpPr>
          <p:cNvPr id="602" name="Google Shape;602;p13"/>
          <p:cNvSpPr txBox="1"/>
          <p:nvPr/>
        </p:nvSpPr>
        <p:spPr>
          <a:xfrm>
            <a:off x="3464655" y="3614115"/>
            <a:ext cx="195137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Periodo epidemiológico 5-2022</a:t>
            </a:r>
            <a:endParaRPr b="1" sz="1050">
              <a:solidFill>
                <a:schemeClr val="dk1"/>
              </a:solidFill>
              <a:latin typeface="Arial Narrow"/>
              <a:ea typeface="Arial Narrow"/>
              <a:cs typeface="Arial Narrow"/>
              <a:sym typeface="Arial Narrow"/>
            </a:endParaRPr>
          </a:p>
        </p:txBody>
      </p:sp>
      <p:sp>
        <p:nvSpPr>
          <p:cNvPr id="603" name="Google Shape;603;p13"/>
          <p:cNvSpPr txBox="1"/>
          <p:nvPr/>
        </p:nvSpPr>
        <p:spPr>
          <a:xfrm>
            <a:off x="3240338" y="3128211"/>
            <a:ext cx="242339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EAPV</a:t>
            </a:r>
            <a:endParaRPr b="1" sz="2400">
              <a:solidFill>
                <a:srgbClr val="C00000"/>
              </a:solidFill>
              <a:latin typeface="Arial Narrow"/>
              <a:ea typeface="Arial Narrow"/>
              <a:cs typeface="Arial Narrow"/>
              <a:sym typeface="Arial Narrow"/>
            </a:endParaRPr>
          </a:p>
        </p:txBody>
      </p:sp>
      <p:sp>
        <p:nvSpPr>
          <p:cNvPr id="604" name="Google Shape;604;p13"/>
          <p:cNvSpPr txBox="1"/>
          <p:nvPr/>
        </p:nvSpPr>
        <p:spPr>
          <a:xfrm>
            <a:off x="5293435" y="622509"/>
            <a:ext cx="1907463"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Hasta la semana epidemiológica 20 se notificaron siete (17) casos  sospechosos de síndrome de rubeola congénita en residentes de la ciudad, para una proporción de notificación de 6,62 casos por 10,000 nacidos vivos y se cumple con la meta de notificación proporcional para este evento que debería estar en 1 por cada 10000 nacidos vivos. Los casos fueron descartados.</a:t>
            </a:r>
            <a:endParaRPr/>
          </a:p>
        </p:txBody>
      </p:sp>
      <p:sp>
        <p:nvSpPr>
          <p:cNvPr id="605" name="Google Shape;605;p13"/>
          <p:cNvSpPr txBox="1"/>
          <p:nvPr/>
        </p:nvSpPr>
        <p:spPr>
          <a:xfrm>
            <a:off x="1937501" y="3475558"/>
            <a:ext cx="1623594"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20 no se han notificado  casos ni probables, ni confirmados por clínica para este evento en residentes en Medellín.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606" name="Google Shape;606;p13"/>
          <p:cNvSpPr txBox="1"/>
          <p:nvPr/>
        </p:nvSpPr>
        <p:spPr>
          <a:xfrm>
            <a:off x="5300063" y="3470511"/>
            <a:ext cx="1753183"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20  notificaron 19 casos de EAPV notificados en la ciudad, pendientes de clasificación</a:t>
            </a:r>
            <a:endParaRPr/>
          </a:p>
        </p:txBody>
      </p:sp>
      <p:pic>
        <p:nvPicPr>
          <p:cNvPr id="607" name="Google Shape;607;p13"/>
          <p:cNvPicPr preferRelativeResize="0"/>
          <p:nvPr/>
        </p:nvPicPr>
        <p:blipFill rotWithShape="1">
          <a:blip r:embed="rId7">
            <a:alphaModFix/>
          </a:blip>
          <a:srcRect b="0" l="0" r="0" t="0"/>
          <a:stretch/>
        </p:blipFill>
        <p:spPr>
          <a:xfrm>
            <a:off x="-43996" y="5558706"/>
            <a:ext cx="1965732" cy="2272884"/>
          </a:xfrm>
          <a:prstGeom prst="rect">
            <a:avLst/>
          </a:prstGeom>
          <a:noFill/>
          <a:ln>
            <a:noFill/>
          </a:ln>
        </p:spPr>
      </p:pic>
      <p:sp>
        <p:nvSpPr>
          <p:cNvPr id="608" name="Google Shape;608;p13"/>
          <p:cNvSpPr txBox="1"/>
          <p:nvPr/>
        </p:nvSpPr>
        <p:spPr>
          <a:xfrm>
            <a:off x="32148" y="5985910"/>
            <a:ext cx="1882405"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Periodo epidemiológico 5 - 2022</a:t>
            </a:r>
            <a:endParaRPr b="1" sz="1050">
              <a:solidFill>
                <a:schemeClr val="dk1"/>
              </a:solidFill>
              <a:latin typeface="Arial Narrow"/>
              <a:ea typeface="Arial Narrow"/>
              <a:cs typeface="Arial Narrow"/>
              <a:sym typeface="Arial Narrow"/>
            </a:endParaRPr>
          </a:p>
        </p:txBody>
      </p:sp>
      <p:sp>
        <p:nvSpPr>
          <p:cNvPr id="609" name="Google Shape;609;p13"/>
          <p:cNvSpPr txBox="1"/>
          <p:nvPr/>
        </p:nvSpPr>
        <p:spPr>
          <a:xfrm>
            <a:off x="-174906" y="5592451"/>
            <a:ext cx="2253996"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Difteria</a:t>
            </a:r>
            <a:endParaRPr b="1" sz="2000">
              <a:solidFill>
                <a:srgbClr val="C00000"/>
              </a:solidFill>
              <a:latin typeface="Arial Narrow"/>
              <a:ea typeface="Arial Narrow"/>
              <a:cs typeface="Arial Narrow"/>
              <a:sym typeface="Arial Narrow"/>
            </a:endParaRPr>
          </a:p>
        </p:txBody>
      </p:sp>
      <p:sp>
        <p:nvSpPr>
          <p:cNvPr id="610" name="Google Shape;610;p13"/>
          <p:cNvSpPr/>
          <p:nvPr/>
        </p:nvSpPr>
        <p:spPr>
          <a:xfrm>
            <a:off x="-13172" y="7859249"/>
            <a:ext cx="5341814" cy="25202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13"/>
          <p:cNvSpPr txBox="1"/>
          <p:nvPr/>
        </p:nvSpPr>
        <p:spPr>
          <a:xfrm>
            <a:off x="1954958" y="6079909"/>
            <a:ext cx="164549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20 no se han notificado  casos ni probables, ni confirmados por clínica para este evento en residentes en Medellín.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pic>
        <p:nvPicPr>
          <p:cNvPr id="612" name="Google Shape;612;p13"/>
          <p:cNvPicPr preferRelativeResize="0"/>
          <p:nvPr/>
        </p:nvPicPr>
        <p:blipFill rotWithShape="1">
          <a:blip r:embed="rId8">
            <a:alphaModFix/>
          </a:blip>
          <a:srcRect b="0" l="0" r="0" t="0"/>
          <a:stretch/>
        </p:blipFill>
        <p:spPr>
          <a:xfrm>
            <a:off x="3613563" y="5558706"/>
            <a:ext cx="1715080" cy="2272884"/>
          </a:xfrm>
          <a:prstGeom prst="rect">
            <a:avLst/>
          </a:prstGeom>
          <a:noFill/>
          <a:ln>
            <a:noFill/>
          </a:ln>
        </p:spPr>
      </p:pic>
      <p:sp>
        <p:nvSpPr>
          <p:cNvPr id="613" name="Google Shape;613;p13"/>
          <p:cNvSpPr txBox="1"/>
          <p:nvPr/>
        </p:nvSpPr>
        <p:spPr>
          <a:xfrm>
            <a:off x="3544599" y="6170339"/>
            <a:ext cx="188634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Periodo epidemiológico 5 - 2022</a:t>
            </a:r>
            <a:endParaRPr b="1" sz="1050">
              <a:solidFill>
                <a:schemeClr val="dk1"/>
              </a:solidFill>
              <a:latin typeface="Arial Narrow"/>
              <a:ea typeface="Arial Narrow"/>
              <a:cs typeface="Arial Narrow"/>
              <a:sym typeface="Arial Narrow"/>
            </a:endParaRPr>
          </a:p>
        </p:txBody>
      </p:sp>
      <p:sp>
        <p:nvSpPr>
          <p:cNvPr id="614" name="Google Shape;614;p13"/>
          <p:cNvSpPr txBox="1"/>
          <p:nvPr/>
        </p:nvSpPr>
        <p:spPr>
          <a:xfrm>
            <a:off x="3546187" y="5519685"/>
            <a:ext cx="1782455" cy="7078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Sarampión y Rubeola</a:t>
            </a:r>
            <a:endParaRPr b="1" sz="2000">
              <a:solidFill>
                <a:srgbClr val="C00000"/>
              </a:solidFill>
              <a:latin typeface="Arial Narrow"/>
              <a:ea typeface="Arial Narrow"/>
              <a:cs typeface="Arial Narrow"/>
              <a:sym typeface="Arial Narrow"/>
            </a:endParaRPr>
          </a:p>
        </p:txBody>
      </p:sp>
      <p:sp>
        <p:nvSpPr>
          <p:cNvPr id="615" name="Google Shape;615;p13"/>
          <p:cNvSpPr txBox="1"/>
          <p:nvPr/>
        </p:nvSpPr>
        <p:spPr>
          <a:xfrm>
            <a:off x="5303833" y="5554812"/>
            <a:ext cx="1796418"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20 se notificaron en residentes de la ciudad 3 casos como sospechosos de Rubeola  y 8 casos sospechosos de sarampión  para una proporción de notificación de 9,74 casos por cada 100.000 habitantes, no se cumple con la meta de notificación de Sarampión / Rubeola  proporcional en este periodo y</a:t>
            </a:r>
            <a:endParaRPr sz="1200">
              <a:solidFill>
                <a:schemeClr val="dk1"/>
              </a:solidFill>
              <a:latin typeface="Arial Narrow"/>
              <a:ea typeface="Arial Narrow"/>
              <a:cs typeface="Arial Narrow"/>
              <a:sym typeface="Arial Narrow"/>
            </a:endParaRPr>
          </a:p>
        </p:txBody>
      </p:sp>
      <p:sp>
        <p:nvSpPr>
          <p:cNvPr id="616" name="Google Shape;616;p13"/>
          <p:cNvSpPr/>
          <p:nvPr/>
        </p:nvSpPr>
        <p:spPr>
          <a:xfrm>
            <a:off x="32148" y="8188012"/>
            <a:ext cx="7092912"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que para el país deber ser mayor a 2 casos por cada 100.000 habitantes durante un año.  Adicionalmente,  todos los casos de Rubeola y de sarampión fueron descartados después de haber realizado lo establecido por laboratorio e investigación de campo. No se han confirmado casos de sarampión, ni de rubeola este año en la ciudad. Sin embargo, se debe estar alerta por la situación epidemiológica de estas enfermedades en el país y en todo el mundo.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14"/>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622" name="Google Shape;622;p14"/>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623" name="Google Shape;623;p14"/>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sp>
        <p:nvSpPr>
          <p:cNvPr id="624" name="Google Shape;624;p14"/>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05 acumulado  de 2022. </a:t>
            </a:r>
            <a:endParaRPr sz="1100">
              <a:solidFill>
                <a:schemeClr val="dk1"/>
              </a:solidFill>
              <a:latin typeface="Arial Narrow"/>
              <a:ea typeface="Arial Narrow"/>
              <a:cs typeface="Arial Narrow"/>
              <a:sym typeface="Arial Narrow"/>
            </a:endParaRPr>
          </a:p>
        </p:txBody>
      </p:sp>
      <p:grpSp>
        <p:nvGrpSpPr>
          <p:cNvPr id="625" name="Google Shape;625;p14"/>
          <p:cNvGrpSpPr/>
          <p:nvPr/>
        </p:nvGrpSpPr>
        <p:grpSpPr>
          <a:xfrm>
            <a:off x="179214" y="4211960"/>
            <a:ext cx="1892650" cy="488476"/>
            <a:chOff x="2397524" y="3379972"/>
            <a:chExt cx="4508500" cy="904875"/>
          </a:xfrm>
        </p:grpSpPr>
        <p:pic>
          <p:nvPicPr>
            <p:cNvPr id="626" name="Google Shape;626;p1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27" name="Google Shape;627;p1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114</a:t>
              </a:r>
              <a:endParaRPr b="1" sz="2000">
                <a:solidFill>
                  <a:schemeClr val="dk1"/>
                </a:solidFill>
                <a:latin typeface="Arial Narrow"/>
                <a:ea typeface="Arial Narrow"/>
                <a:cs typeface="Arial Narrow"/>
                <a:sym typeface="Arial Narrow"/>
              </a:endParaRPr>
            </a:p>
          </p:txBody>
        </p:sp>
      </p:grpSp>
      <p:sp>
        <p:nvSpPr>
          <p:cNvPr id="628" name="Google Shape;628;p14"/>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165,12% más respecto al mismo periodo del año anterior</a:t>
            </a:r>
            <a:endParaRPr b="1" sz="1200">
              <a:solidFill>
                <a:schemeClr val="dk1"/>
              </a:solidFill>
              <a:latin typeface="Arial Narrow"/>
              <a:ea typeface="Arial Narrow"/>
              <a:cs typeface="Arial Narrow"/>
              <a:sym typeface="Arial Narrow"/>
            </a:endParaRPr>
          </a:p>
        </p:txBody>
      </p:sp>
      <p:sp>
        <p:nvSpPr>
          <p:cNvPr id="629" name="Google Shape;629;p14"/>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14"/>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05 acumulado de 2020-2022. </a:t>
            </a:r>
            <a:endParaRPr sz="1100">
              <a:solidFill>
                <a:schemeClr val="dk1"/>
              </a:solidFill>
              <a:latin typeface="Arial Narrow"/>
              <a:ea typeface="Arial Narrow"/>
              <a:cs typeface="Arial Narrow"/>
              <a:sym typeface="Arial Narrow"/>
            </a:endParaRPr>
          </a:p>
        </p:txBody>
      </p:sp>
      <p:grpSp>
        <p:nvGrpSpPr>
          <p:cNvPr id="631" name="Google Shape;631;p14"/>
          <p:cNvGrpSpPr/>
          <p:nvPr/>
        </p:nvGrpSpPr>
        <p:grpSpPr>
          <a:xfrm>
            <a:off x="2448322" y="74775"/>
            <a:ext cx="3446504" cy="276999"/>
            <a:chOff x="2448322" y="74775"/>
            <a:chExt cx="3446504" cy="276999"/>
          </a:xfrm>
        </p:grpSpPr>
        <p:sp>
          <p:nvSpPr>
            <p:cNvPr id="632" name="Google Shape;632;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3" name="Google Shape;633;p14"/>
            <p:cNvCxnSpPr>
              <a:stCxn id="6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4" name="Google Shape;634;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635" name="Google Shape;635;p14"/>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6" name="Google Shape;636;p14"/>
          <p:cNvGrpSpPr/>
          <p:nvPr/>
        </p:nvGrpSpPr>
        <p:grpSpPr>
          <a:xfrm>
            <a:off x="277404" y="5621632"/>
            <a:ext cx="3446504" cy="276999"/>
            <a:chOff x="2448322" y="74775"/>
            <a:chExt cx="3446504" cy="276999"/>
          </a:xfrm>
        </p:grpSpPr>
        <p:sp>
          <p:nvSpPr>
            <p:cNvPr id="637" name="Google Shape;637;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8" name="Google Shape;638;p14"/>
            <p:cNvCxnSpPr>
              <a:stCxn id="6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9" name="Google Shape;639;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640" name="Google Shape;640;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a:t>
            </a:r>
            <a:endParaRPr b="1" sz="1050">
              <a:solidFill>
                <a:schemeClr val="dk1"/>
              </a:solidFill>
              <a:latin typeface="Arial Narrow"/>
              <a:ea typeface="Arial Narrow"/>
              <a:cs typeface="Arial Narrow"/>
              <a:sym typeface="Arial Narrow"/>
            </a:endParaRPr>
          </a:p>
        </p:txBody>
      </p:sp>
      <p:sp>
        <p:nvSpPr>
          <p:cNvPr id="641" name="Google Shape;641;p14"/>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b="1" sz="2500">
              <a:solidFill>
                <a:srgbClr val="C00000"/>
              </a:solidFill>
              <a:latin typeface="Arial Narrow"/>
              <a:ea typeface="Arial Narrow"/>
              <a:cs typeface="Arial Narrow"/>
              <a:sym typeface="Arial Narrow"/>
            </a:endParaRPr>
          </a:p>
        </p:txBody>
      </p:sp>
      <p:grpSp>
        <p:nvGrpSpPr>
          <p:cNvPr id="642" name="Google Shape;642;p14"/>
          <p:cNvGrpSpPr/>
          <p:nvPr/>
        </p:nvGrpSpPr>
        <p:grpSpPr>
          <a:xfrm>
            <a:off x="5114767" y="5635532"/>
            <a:ext cx="3526243" cy="276999"/>
            <a:chOff x="2448322" y="74775"/>
            <a:chExt cx="3526243" cy="276999"/>
          </a:xfrm>
        </p:grpSpPr>
        <p:sp>
          <p:nvSpPr>
            <p:cNvPr id="643" name="Google Shape;643;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44" name="Google Shape;644;p14"/>
            <p:cNvCxnSpPr>
              <a:stCxn id="6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45" name="Google Shape;645;p14"/>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pic>
        <p:nvPicPr>
          <p:cNvPr id="646" name="Google Shape;646;p14"/>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647" name="Google Shape;647;p14"/>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05  acumulado  de  2022. </a:t>
            </a:r>
            <a:endParaRPr sz="1100">
              <a:solidFill>
                <a:schemeClr val="dk1"/>
              </a:solidFill>
              <a:latin typeface="Arial Narrow"/>
              <a:ea typeface="Arial Narrow"/>
              <a:cs typeface="Arial Narrow"/>
              <a:sym typeface="Arial Narrow"/>
            </a:endParaRPr>
          </a:p>
        </p:txBody>
      </p:sp>
      <p:sp>
        <p:nvSpPr>
          <p:cNvPr id="648" name="Google Shape;648;p14"/>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649" name="Google Shape;649;p14"/>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650" name="Google Shape;650;p14"/>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651" name="Google Shape;651;p14"/>
          <p:cNvSpPr txBox="1"/>
          <p:nvPr/>
        </p:nvSpPr>
        <p:spPr>
          <a:xfrm>
            <a:off x="5164059" y="6804248"/>
            <a:ext cx="16642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4,36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114 casos</a:t>
            </a:r>
            <a:endParaRPr b="1" sz="1400">
              <a:solidFill>
                <a:srgbClr val="C00000"/>
              </a:solidFill>
              <a:latin typeface="Arial Narrow"/>
              <a:ea typeface="Arial Narrow"/>
              <a:cs typeface="Arial Narrow"/>
              <a:sym typeface="Arial Narrow"/>
            </a:endParaRPr>
          </a:p>
        </p:txBody>
      </p:sp>
      <p:sp>
        <p:nvSpPr>
          <p:cNvPr id="652" name="Google Shape;652;p14"/>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653" name="Google Shape;653;p14"/>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pic>
        <p:nvPicPr>
          <p:cNvPr id="654" name="Google Shape;654;p14"/>
          <p:cNvPicPr preferRelativeResize="0"/>
          <p:nvPr/>
        </p:nvPicPr>
        <p:blipFill rotWithShape="1">
          <a:blip r:embed="rId7">
            <a:alphaModFix/>
          </a:blip>
          <a:srcRect b="0" l="0" r="0" t="0"/>
          <a:stretch/>
        </p:blipFill>
        <p:spPr>
          <a:xfrm>
            <a:off x="-18144" y="6001962"/>
            <a:ext cx="4764497" cy="2720716"/>
          </a:xfrm>
          <a:prstGeom prst="rect">
            <a:avLst/>
          </a:prstGeom>
          <a:noFill/>
          <a:ln>
            <a:noFill/>
          </a:ln>
        </p:spPr>
      </p:pic>
      <p:pic>
        <p:nvPicPr>
          <p:cNvPr id="655" name="Google Shape;655;p14"/>
          <p:cNvPicPr preferRelativeResize="0"/>
          <p:nvPr/>
        </p:nvPicPr>
        <p:blipFill rotWithShape="1">
          <a:blip r:embed="rId8">
            <a:alphaModFix/>
          </a:blip>
          <a:srcRect b="0" l="0" r="0" t="0"/>
          <a:stretch/>
        </p:blipFill>
        <p:spPr>
          <a:xfrm>
            <a:off x="2147169" y="420160"/>
            <a:ext cx="5014954" cy="1831678"/>
          </a:xfrm>
          <a:prstGeom prst="rect">
            <a:avLst/>
          </a:prstGeom>
          <a:noFill/>
          <a:ln>
            <a:noFill/>
          </a:ln>
        </p:spPr>
      </p:pic>
      <p:pic>
        <p:nvPicPr>
          <p:cNvPr id="656" name="Google Shape;656;p14"/>
          <p:cNvPicPr preferRelativeResize="0"/>
          <p:nvPr/>
        </p:nvPicPr>
        <p:blipFill rotWithShape="1">
          <a:blip r:embed="rId9">
            <a:alphaModFix/>
          </a:blip>
          <a:srcRect b="0" l="0" r="0" t="0"/>
          <a:stretch/>
        </p:blipFill>
        <p:spPr>
          <a:xfrm>
            <a:off x="2124183" y="2645410"/>
            <a:ext cx="5095906" cy="23173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5"/>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2" name="Google Shape;662;p15"/>
          <p:cNvGrpSpPr/>
          <p:nvPr/>
        </p:nvGrpSpPr>
        <p:grpSpPr>
          <a:xfrm>
            <a:off x="277404" y="137149"/>
            <a:ext cx="3446504" cy="276999"/>
            <a:chOff x="2448322" y="74775"/>
            <a:chExt cx="3446504" cy="276999"/>
          </a:xfrm>
        </p:grpSpPr>
        <p:sp>
          <p:nvSpPr>
            <p:cNvPr id="663" name="Google Shape;663;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64" name="Google Shape;664;p15"/>
            <p:cNvCxnSpPr>
              <a:stCxn id="6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65" name="Google Shape;665;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666" name="Google Shape;666;p15"/>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7" name="Google Shape;667;p15"/>
          <p:cNvGrpSpPr/>
          <p:nvPr/>
        </p:nvGrpSpPr>
        <p:grpSpPr>
          <a:xfrm>
            <a:off x="277404" y="4224158"/>
            <a:ext cx="5047355" cy="276999"/>
            <a:chOff x="2448322" y="74775"/>
            <a:chExt cx="5047355" cy="276999"/>
          </a:xfrm>
        </p:grpSpPr>
        <p:sp>
          <p:nvSpPr>
            <p:cNvPr id="668" name="Google Shape;668;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69" name="Google Shape;669;p15"/>
            <p:cNvCxnSpPr>
              <a:stCxn id="6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70" name="Google Shape;670;p15"/>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b="1" sz="1200">
                <a:solidFill>
                  <a:schemeClr val="dk1"/>
                </a:solidFill>
                <a:latin typeface="Arial Narrow"/>
                <a:ea typeface="Arial Narrow"/>
                <a:cs typeface="Arial Narrow"/>
                <a:sym typeface="Arial Narrow"/>
              </a:endParaRPr>
            </a:p>
          </p:txBody>
        </p:sp>
      </p:grpSp>
      <p:sp>
        <p:nvSpPr>
          <p:cNvPr id="671" name="Google Shape;671;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grpSp>
        <p:nvGrpSpPr>
          <p:cNvPr id="672" name="Google Shape;672;p15"/>
          <p:cNvGrpSpPr/>
          <p:nvPr/>
        </p:nvGrpSpPr>
        <p:grpSpPr>
          <a:xfrm>
            <a:off x="168022" y="910500"/>
            <a:ext cx="840140" cy="1573268"/>
            <a:chOff x="1032118" y="553075"/>
            <a:chExt cx="840140" cy="1573268"/>
          </a:xfrm>
        </p:grpSpPr>
        <p:pic>
          <p:nvPicPr>
            <p:cNvPr id="673" name="Google Shape;673;p15"/>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674" name="Google Shape;674;p15"/>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69,30%</a:t>
              </a:r>
              <a:endParaRPr b="1" sz="1600">
                <a:solidFill>
                  <a:schemeClr val="dk1"/>
                </a:solidFill>
                <a:latin typeface="Arial Narrow"/>
                <a:ea typeface="Arial Narrow"/>
                <a:cs typeface="Arial Narrow"/>
                <a:sym typeface="Arial Narrow"/>
              </a:endParaRPr>
            </a:p>
          </p:txBody>
        </p:sp>
        <p:sp>
          <p:nvSpPr>
            <p:cNvPr id="675" name="Google Shape;675;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676" name="Google Shape;676;p1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79 casos</a:t>
              </a:r>
              <a:endParaRPr sz="1200">
                <a:solidFill>
                  <a:schemeClr val="dk1"/>
                </a:solidFill>
                <a:latin typeface="Calibri"/>
                <a:ea typeface="Calibri"/>
                <a:cs typeface="Calibri"/>
                <a:sym typeface="Calibri"/>
              </a:endParaRPr>
            </a:p>
          </p:txBody>
        </p:sp>
      </p:grpSp>
      <p:grpSp>
        <p:nvGrpSpPr>
          <p:cNvPr id="677" name="Google Shape;677;p15"/>
          <p:cNvGrpSpPr/>
          <p:nvPr/>
        </p:nvGrpSpPr>
        <p:grpSpPr>
          <a:xfrm>
            <a:off x="1117971" y="913240"/>
            <a:ext cx="812752" cy="1594295"/>
            <a:chOff x="1825139" y="1057131"/>
            <a:chExt cx="812752" cy="1594295"/>
          </a:xfrm>
        </p:grpSpPr>
        <p:sp>
          <p:nvSpPr>
            <p:cNvPr id="678" name="Google Shape;678;p15"/>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30,70%</a:t>
              </a:r>
              <a:endParaRPr b="1" sz="1600">
                <a:solidFill>
                  <a:schemeClr val="dk1"/>
                </a:solidFill>
                <a:latin typeface="Arial Narrow"/>
                <a:ea typeface="Arial Narrow"/>
                <a:cs typeface="Arial Narrow"/>
                <a:sym typeface="Arial Narrow"/>
              </a:endParaRPr>
            </a:p>
          </p:txBody>
        </p:sp>
        <p:sp>
          <p:nvSpPr>
            <p:cNvPr id="679" name="Google Shape;679;p15"/>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680" name="Google Shape;680;p15"/>
            <p:cNvSpPr/>
            <p:nvPr/>
          </p:nvSpPr>
          <p:spPr>
            <a:xfrm>
              <a:off x="1891954" y="23744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35 casos</a:t>
              </a:r>
              <a:endParaRPr sz="1200">
                <a:solidFill>
                  <a:schemeClr val="dk1"/>
                </a:solidFill>
                <a:latin typeface="Calibri"/>
                <a:ea typeface="Calibri"/>
                <a:cs typeface="Calibri"/>
                <a:sym typeface="Calibri"/>
              </a:endParaRPr>
            </a:p>
          </p:txBody>
        </p:sp>
        <p:pic>
          <p:nvPicPr>
            <p:cNvPr id="681" name="Google Shape;681;p15"/>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682" name="Google Shape;682;p15"/>
          <p:cNvGrpSpPr/>
          <p:nvPr/>
        </p:nvGrpSpPr>
        <p:grpSpPr>
          <a:xfrm>
            <a:off x="2210241" y="879878"/>
            <a:ext cx="1152880" cy="1582804"/>
            <a:chOff x="3115290" y="1057131"/>
            <a:chExt cx="1152880" cy="1582804"/>
          </a:xfrm>
        </p:grpSpPr>
        <p:grpSp>
          <p:nvGrpSpPr>
            <p:cNvPr id="683" name="Google Shape;683;p15"/>
            <p:cNvGrpSpPr/>
            <p:nvPr/>
          </p:nvGrpSpPr>
          <p:grpSpPr>
            <a:xfrm>
              <a:off x="3115290" y="1781104"/>
              <a:ext cx="1152880" cy="858831"/>
              <a:chOff x="3744466" y="1301912"/>
              <a:chExt cx="1152880" cy="858831"/>
            </a:xfrm>
          </p:grpSpPr>
          <p:sp>
            <p:nvSpPr>
              <p:cNvPr id="684" name="Google Shape;684;p1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685" name="Google Shape;685;p1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686" name="Google Shape;686;p15"/>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687" name="Google Shape;687;p15"/>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688" name="Google Shape;688;p15"/>
          <p:cNvGrpSpPr/>
          <p:nvPr/>
        </p:nvGrpSpPr>
        <p:grpSpPr>
          <a:xfrm>
            <a:off x="3371476" y="879878"/>
            <a:ext cx="740068" cy="1574421"/>
            <a:chOff x="4588574" y="1057131"/>
            <a:chExt cx="740068" cy="1574421"/>
          </a:xfrm>
        </p:grpSpPr>
        <p:grpSp>
          <p:nvGrpSpPr>
            <p:cNvPr id="689" name="Google Shape;689;p15"/>
            <p:cNvGrpSpPr/>
            <p:nvPr/>
          </p:nvGrpSpPr>
          <p:grpSpPr>
            <a:xfrm>
              <a:off x="4588574" y="1751628"/>
              <a:ext cx="740068" cy="879924"/>
              <a:chOff x="5245046" y="1274868"/>
              <a:chExt cx="740068" cy="879924"/>
            </a:xfrm>
          </p:grpSpPr>
          <p:sp>
            <p:nvSpPr>
              <p:cNvPr id="690" name="Google Shape;690;p15"/>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691" name="Google Shape;691;p15"/>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692" name="Google Shape;692;p15"/>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693" name="Google Shape;693;p15"/>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694" name="Google Shape;694;p15"/>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05. 2022. </a:t>
            </a:r>
            <a:endParaRPr sz="1050">
              <a:solidFill>
                <a:schemeClr val="dk1"/>
              </a:solidFill>
              <a:latin typeface="Arial Narrow"/>
              <a:ea typeface="Arial Narrow"/>
              <a:cs typeface="Arial Narrow"/>
              <a:sym typeface="Arial Narrow"/>
            </a:endParaRPr>
          </a:p>
        </p:txBody>
      </p:sp>
      <p:pic>
        <p:nvPicPr>
          <p:cNvPr id="695" name="Google Shape;695;p15"/>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696" name="Google Shape;696;p15"/>
          <p:cNvGrpSpPr/>
          <p:nvPr/>
        </p:nvGrpSpPr>
        <p:grpSpPr>
          <a:xfrm>
            <a:off x="4330367" y="3245950"/>
            <a:ext cx="1720560" cy="877901"/>
            <a:chOff x="-36884" y="7072716"/>
            <a:chExt cx="1305446" cy="877901"/>
          </a:xfrm>
        </p:grpSpPr>
        <p:sp>
          <p:nvSpPr>
            <p:cNvPr id="697" name="Google Shape;697;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698" name="Google Shape;698;p1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95,61%</a:t>
              </a:r>
              <a:endParaRPr b="1" sz="1600">
                <a:solidFill>
                  <a:schemeClr val="dk1"/>
                </a:solidFill>
                <a:latin typeface="Arial Narrow"/>
                <a:ea typeface="Arial Narrow"/>
                <a:cs typeface="Arial Narrow"/>
                <a:sym typeface="Arial Narrow"/>
              </a:endParaRPr>
            </a:p>
          </p:txBody>
        </p:sp>
        <p:sp>
          <p:nvSpPr>
            <p:cNvPr id="699" name="Google Shape;699;p1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109 casos</a:t>
              </a:r>
              <a:endParaRPr b="1" sz="1200">
                <a:solidFill>
                  <a:schemeClr val="dk1"/>
                </a:solidFill>
                <a:latin typeface="Arial Narrow"/>
                <a:ea typeface="Arial Narrow"/>
                <a:cs typeface="Arial Narrow"/>
                <a:sym typeface="Arial Narrow"/>
              </a:endParaRPr>
            </a:p>
          </p:txBody>
        </p:sp>
      </p:grpSp>
      <p:pic>
        <p:nvPicPr>
          <p:cNvPr id="700" name="Google Shape;700;p15"/>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701" name="Google Shape;701;p15"/>
          <p:cNvGrpSpPr/>
          <p:nvPr/>
        </p:nvGrpSpPr>
        <p:grpSpPr>
          <a:xfrm>
            <a:off x="173594" y="2738085"/>
            <a:ext cx="3180160" cy="978490"/>
            <a:chOff x="-14122" y="6517843"/>
            <a:chExt cx="2412893" cy="978490"/>
          </a:xfrm>
        </p:grpSpPr>
        <p:sp>
          <p:nvSpPr>
            <p:cNvPr id="702" name="Google Shape;702;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703" name="Google Shape;703;p15"/>
            <p:cNvSpPr/>
            <p:nvPr/>
          </p:nvSpPr>
          <p:spPr>
            <a:xfrm>
              <a:off x="1062597" y="6517843"/>
              <a:ext cx="1336174"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73,68% - 84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19,30% - 22 casos</a:t>
              </a:r>
              <a:endParaRPr b="1" sz="1600">
                <a:solidFill>
                  <a:schemeClr val="dk1"/>
                </a:solidFill>
                <a:latin typeface="Arial Narrow"/>
                <a:ea typeface="Arial Narrow"/>
                <a:cs typeface="Arial Narrow"/>
                <a:sym typeface="Arial Narrow"/>
              </a:endParaRPr>
            </a:p>
          </p:txBody>
        </p:sp>
      </p:grpSp>
      <p:grpSp>
        <p:nvGrpSpPr>
          <p:cNvPr id="704" name="Google Shape;704;p15"/>
          <p:cNvGrpSpPr/>
          <p:nvPr/>
        </p:nvGrpSpPr>
        <p:grpSpPr>
          <a:xfrm>
            <a:off x="4329256" y="982183"/>
            <a:ext cx="874090" cy="1513653"/>
            <a:chOff x="2507826" y="2585355"/>
            <a:chExt cx="874090" cy="1513653"/>
          </a:xfrm>
        </p:grpSpPr>
        <p:sp>
          <p:nvSpPr>
            <p:cNvPr id="705" name="Google Shape;705;p1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pic>
          <p:nvPicPr>
            <p:cNvPr id="706" name="Google Shape;706;p15"/>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707" name="Google Shape;707;p15"/>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708" name="Google Shape;708;p15"/>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grpSp>
        <p:nvGrpSpPr>
          <p:cNvPr id="709" name="Google Shape;709;p15"/>
          <p:cNvGrpSpPr/>
          <p:nvPr/>
        </p:nvGrpSpPr>
        <p:grpSpPr>
          <a:xfrm>
            <a:off x="6355281" y="988099"/>
            <a:ext cx="789881" cy="1519436"/>
            <a:chOff x="3826683" y="2682487"/>
            <a:chExt cx="789881" cy="1519436"/>
          </a:xfrm>
        </p:grpSpPr>
        <p:grpSp>
          <p:nvGrpSpPr>
            <p:cNvPr id="710" name="Google Shape;710;p15"/>
            <p:cNvGrpSpPr/>
            <p:nvPr/>
          </p:nvGrpSpPr>
          <p:grpSpPr>
            <a:xfrm>
              <a:off x="3826683" y="3306763"/>
              <a:ext cx="789881" cy="895160"/>
              <a:chOff x="2507826" y="3203848"/>
              <a:chExt cx="789881" cy="895160"/>
            </a:xfrm>
          </p:grpSpPr>
          <p:sp>
            <p:nvSpPr>
              <p:cNvPr id="711" name="Google Shape;711;p15"/>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5,26%</a:t>
                </a:r>
                <a:endParaRPr b="1" sz="1600">
                  <a:solidFill>
                    <a:schemeClr val="dk1"/>
                  </a:solidFill>
                  <a:latin typeface="Arial Narrow"/>
                  <a:ea typeface="Arial Narrow"/>
                  <a:cs typeface="Arial Narrow"/>
                  <a:sym typeface="Arial Narrow"/>
                </a:endParaRPr>
              </a:p>
            </p:txBody>
          </p:sp>
          <p:sp>
            <p:nvSpPr>
              <p:cNvPr id="712" name="Google Shape;712;p1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713" name="Google Shape;713;p15"/>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pic>
          <p:nvPicPr>
            <p:cNvPr id="714" name="Google Shape;714;p15"/>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715" name="Google Shape;715;p15"/>
          <p:cNvGrpSpPr/>
          <p:nvPr/>
        </p:nvGrpSpPr>
        <p:grpSpPr>
          <a:xfrm>
            <a:off x="5112618" y="932914"/>
            <a:ext cx="1380071" cy="1567357"/>
            <a:chOff x="1963587" y="2618404"/>
            <a:chExt cx="1380071" cy="1567357"/>
          </a:xfrm>
        </p:grpSpPr>
        <p:pic>
          <p:nvPicPr>
            <p:cNvPr id="716" name="Google Shape;716;p15"/>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717" name="Google Shape;717;p15"/>
            <p:cNvGrpSpPr/>
            <p:nvPr/>
          </p:nvGrpSpPr>
          <p:grpSpPr>
            <a:xfrm>
              <a:off x="1963587" y="3189889"/>
              <a:ext cx="1380071" cy="995872"/>
              <a:chOff x="-325073" y="6955842"/>
              <a:chExt cx="1612468" cy="995872"/>
            </a:xfrm>
          </p:grpSpPr>
          <p:sp>
            <p:nvSpPr>
              <p:cNvPr id="718" name="Google Shape;718;p15"/>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b="1" sz="1200" u="sng">
                  <a:solidFill>
                    <a:schemeClr val="dk1"/>
                  </a:solidFill>
                  <a:latin typeface="Arial Narrow"/>
                  <a:ea typeface="Arial Narrow"/>
                  <a:cs typeface="Arial Narrow"/>
                  <a:sym typeface="Arial Narrow"/>
                </a:endParaRPr>
              </a:p>
            </p:txBody>
          </p:sp>
          <p:sp>
            <p:nvSpPr>
              <p:cNvPr id="719" name="Google Shape;719;p15"/>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720" name="Google Shape;720;p15"/>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sp>
        <p:nvSpPr>
          <p:cNvPr id="721" name="Google Shape;721;p15"/>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05 2022. </a:t>
            </a:r>
            <a:endParaRPr sz="1050">
              <a:solidFill>
                <a:schemeClr val="dk1"/>
              </a:solidFill>
              <a:latin typeface="Arial Narrow"/>
              <a:ea typeface="Arial Narrow"/>
              <a:cs typeface="Arial Narrow"/>
              <a:sym typeface="Arial Narrow"/>
            </a:endParaRPr>
          </a:p>
        </p:txBody>
      </p:sp>
      <p:sp>
        <p:nvSpPr>
          <p:cNvPr id="722" name="Google Shape;722;p15"/>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una disminución del 71% en relación con el mismo periodo de año anterior. Los cursos de vida de adolescencia,  juventud y  adultez con el 95% de los casos, una mayor frecuencia de casos en hombres.  </a:t>
            </a:r>
            <a:endParaRPr sz="1100">
              <a:solidFill>
                <a:schemeClr val="dk1"/>
              </a:solidFill>
              <a:latin typeface="Arial Narrow"/>
              <a:ea typeface="Arial Narrow"/>
              <a:cs typeface="Arial Narrow"/>
              <a:sym typeface="Arial Narrow"/>
            </a:endParaRPr>
          </a:p>
        </p:txBody>
      </p:sp>
      <p:sp>
        <p:nvSpPr>
          <p:cNvPr id="723" name="Google Shape;723;p15"/>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24" name="Google Shape;724;p15"/>
          <p:cNvGrpSpPr/>
          <p:nvPr/>
        </p:nvGrpSpPr>
        <p:grpSpPr>
          <a:xfrm>
            <a:off x="160381" y="7558421"/>
            <a:ext cx="3446504" cy="276999"/>
            <a:chOff x="2448322" y="33831"/>
            <a:chExt cx="3446504" cy="276999"/>
          </a:xfrm>
        </p:grpSpPr>
        <p:sp>
          <p:nvSpPr>
            <p:cNvPr id="725" name="Google Shape;725;p15"/>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26" name="Google Shape;726;p15"/>
            <p:cNvCxnSpPr>
              <a:stCxn id="72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727" name="Google Shape;727;p15"/>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728" name="Google Shape;728;p15"/>
          <p:cNvGrpSpPr/>
          <p:nvPr/>
        </p:nvGrpSpPr>
        <p:grpSpPr>
          <a:xfrm>
            <a:off x="2338822" y="534761"/>
            <a:ext cx="1847617" cy="436842"/>
            <a:chOff x="3060727" y="484500"/>
            <a:chExt cx="2369636" cy="436842"/>
          </a:xfrm>
        </p:grpSpPr>
        <p:sp>
          <p:nvSpPr>
            <p:cNvPr id="729" name="Google Shape;729;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1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731" name="Google Shape;731;p15"/>
          <p:cNvGrpSpPr/>
          <p:nvPr/>
        </p:nvGrpSpPr>
        <p:grpSpPr>
          <a:xfrm>
            <a:off x="205725" y="534759"/>
            <a:ext cx="1852274" cy="436842"/>
            <a:chOff x="3054754" y="484500"/>
            <a:chExt cx="2375609" cy="436842"/>
          </a:xfrm>
        </p:grpSpPr>
        <p:sp>
          <p:nvSpPr>
            <p:cNvPr id="732" name="Google Shape;732;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1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b="1" sz="1400">
                <a:solidFill>
                  <a:schemeClr val="dk1"/>
                </a:solidFill>
                <a:latin typeface="Arial Narrow"/>
                <a:ea typeface="Arial Narrow"/>
                <a:cs typeface="Arial Narrow"/>
                <a:sym typeface="Arial Narrow"/>
              </a:endParaRPr>
            </a:p>
          </p:txBody>
        </p:sp>
      </p:grpSp>
      <p:grpSp>
        <p:nvGrpSpPr>
          <p:cNvPr id="734" name="Google Shape;734;p15"/>
          <p:cNvGrpSpPr/>
          <p:nvPr/>
        </p:nvGrpSpPr>
        <p:grpSpPr>
          <a:xfrm>
            <a:off x="4410694" y="596925"/>
            <a:ext cx="2722458" cy="436842"/>
            <a:chOff x="3060727" y="484500"/>
            <a:chExt cx="2369637" cy="436842"/>
          </a:xfrm>
        </p:grpSpPr>
        <p:sp>
          <p:nvSpPr>
            <p:cNvPr id="735" name="Google Shape;735;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1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pic>
        <p:nvPicPr>
          <p:cNvPr id="737" name="Google Shape;737;p15"/>
          <p:cNvPicPr preferRelativeResize="0"/>
          <p:nvPr/>
        </p:nvPicPr>
        <p:blipFill rotWithShape="1">
          <a:blip r:embed="rId9">
            <a:alphaModFix/>
          </a:blip>
          <a:srcRect b="0" l="0" r="0" t="0"/>
          <a:stretch/>
        </p:blipFill>
        <p:spPr>
          <a:xfrm>
            <a:off x="-6853" y="4583378"/>
            <a:ext cx="3613738" cy="2533281"/>
          </a:xfrm>
          <a:prstGeom prst="rect">
            <a:avLst/>
          </a:prstGeom>
          <a:noFill/>
          <a:ln>
            <a:noFill/>
          </a:ln>
        </p:spPr>
      </p:pic>
      <p:pic>
        <p:nvPicPr>
          <p:cNvPr id="738" name="Google Shape;738;p15"/>
          <p:cNvPicPr preferRelativeResize="0"/>
          <p:nvPr/>
        </p:nvPicPr>
        <p:blipFill rotWithShape="1">
          <a:blip r:embed="rId10">
            <a:alphaModFix/>
          </a:blip>
          <a:srcRect b="0" l="0" r="0" t="0"/>
          <a:stretch/>
        </p:blipFill>
        <p:spPr>
          <a:xfrm>
            <a:off x="3607308" y="4583839"/>
            <a:ext cx="3593542" cy="20258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16"/>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744" name="Google Shape;744;p16"/>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745" name="Google Shape;745;p16"/>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746" name="Google Shape;746;p16"/>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sp>
        <p:nvSpPr>
          <p:cNvPr id="747" name="Google Shape;747;p16"/>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05  acumulado de 2022. </a:t>
            </a:r>
            <a:endParaRPr sz="1100">
              <a:solidFill>
                <a:schemeClr val="dk1"/>
              </a:solidFill>
              <a:latin typeface="Arial Narrow"/>
              <a:ea typeface="Arial Narrow"/>
              <a:cs typeface="Arial Narrow"/>
              <a:sym typeface="Arial Narrow"/>
            </a:endParaRPr>
          </a:p>
        </p:txBody>
      </p:sp>
      <p:grpSp>
        <p:nvGrpSpPr>
          <p:cNvPr id="748" name="Google Shape;748;p16"/>
          <p:cNvGrpSpPr/>
          <p:nvPr/>
        </p:nvGrpSpPr>
        <p:grpSpPr>
          <a:xfrm>
            <a:off x="179214" y="5091636"/>
            <a:ext cx="1892650" cy="488476"/>
            <a:chOff x="2397524" y="3379972"/>
            <a:chExt cx="4508500" cy="904875"/>
          </a:xfrm>
        </p:grpSpPr>
        <p:pic>
          <p:nvPicPr>
            <p:cNvPr id="749" name="Google Shape;749;p1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750" name="Google Shape;750;p16"/>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63</a:t>
              </a:r>
              <a:endParaRPr b="1" sz="1800">
                <a:solidFill>
                  <a:schemeClr val="dk1"/>
                </a:solidFill>
                <a:latin typeface="Arial Narrow"/>
                <a:ea typeface="Arial Narrow"/>
                <a:cs typeface="Arial Narrow"/>
                <a:sym typeface="Arial Narrow"/>
              </a:endParaRPr>
            </a:p>
          </p:txBody>
        </p:sp>
      </p:grpSp>
      <p:sp>
        <p:nvSpPr>
          <p:cNvPr id="751" name="Google Shape;751;p16"/>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40%</a:t>
            </a:r>
            <a:endParaRPr b="1" sz="1200">
              <a:solidFill>
                <a:schemeClr val="dk1"/>
              </a:solidFill>
              <a:latin typeface="Arial Narrow"/>
              <a:ea typeface="Arial Narrow"/>
              <a:cs typeface="Arial Narrow"/>
              <a:sym typeface="Arial Narrow"/>
            </a:endParaRPr>
          </a:p>
        </p:txBody>
      </p:sp>
      <p:grpSp>
        <p:nvGrpSpPr>
          <p:cNvPr id="752" name="Google Shape;752;p16"/>
          <p:cNvGrpSpPr/>
          <p:nvPr/>
        </p:nvGrpSpPr>
        <p:grpSpPr>
          <a:xfrm>
            <a:off x="2448322" y="74775"/>
            <a:ext cx="3446504" cy="276999"/>
            <a:chOff x="2448322" y="74775"/>
            <a:chExt cx="3446504" cy="276999"/>
          </a:xfrm>
        </p:grpSpPr>
        <p:sp>
          <p:nvSpPr>
            <p:cNvPr id="753" name="Google Shape;753;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54" name="Google Shape;754;p16"/>
            <p:cNvCxnSpPr>
              <a:stCxn id="7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55" name="Google Shape;755;p1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756" name="Google Shape;756;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Pág..16 </a:t>
            </a:r>
            <a:endParaRPr b="1" sz="1050">
              <a:solidFill>
                <a:schemeClr val="dk1"/>
              </a:solidFill>
              <a:latin typeface="Arial Narrow"/>
              <a:ea typeface="Arial Narrow"/>
              <a:cs typeface="Arial Narrow"/>
              <a:sym typeface="Arial Narrow"/>
            </a:endParaRPr>
          </a:p>
        </p:txBody>
      </p:sp>
      <p:sp>
        <p:nvSpPr>
          <p:cNvPr id="757" name="Google Shape;757;p16"/>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758" name="Google Shape;758;p16"/>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05  acumulado de 2022. </a:t>
            </a:r>
            <a:endParaRPr sz="1100">
              <a:solidFill>
                <a:schemeClr val="dk1"/>
              </a:solidFill>
              <a:latin typeface="Arial Narrow"/>
              <a:ea typeface="Arial Narrow"/>
              <a:cs typeface="Arial Narrow"/>
              <a:sym typeface="Arial Narrow"/>
            </a:endParaRPr>
          </a:p>
        </p:txBody>
      </p:sp>
      <p:sp>
        <p:nvSpPr>
          <p:cNvPr id="759" name="Google Shape;759;p16"/>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05   acumulado de 2019-2022. </a:t>
            </a:r>
            <a:endParaRPr sz="1000">
              <a:solidFill>
                <a:schemeClr val="dk1"/>
              </a:solidFill>
              <a:latin typeface="Arial Narrow"/>
              <a:ea typeface="Arial Narrow"/>
              <a:cs typeface="Arial Narrow"/>
              <a:sym typeface="Arial Narrow"/>
            </a:endParaRPr>
          </a:p>
        </p:txBody>
      </p:sp>
      <p:sp>
        <p:nvSpPr>
          <p:cNvPr id="760" name="Google Shape;760;p16"/>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761" name="Google Shape;761;p16"/>
          <p:cNvGrpSpPr/>
          <p:nvPr/>
        </p:nvGrpSpPr>
        <p:grpSpPr>
          <a:xfrm>
            <a:off x="144066" y="6618265"/>
            <a:ext cx="1892650" cy="488476"/>
            <a:chOff x="2397524" y="3379972"/>
            <a:chExt cx="4508500" cy="904875"/>
          </a:xfrm>
        </p:grpSpPr>
        <p:pic>
          <p:nvPicPr>
            <p:cNvPr id="762" name="Google Shape;762;p1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763" name="Google Shape;763;p16"/>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57</a:t>
              </a:r>
              <a:endParaRPr b="1" sz="1800">
                <a:solidFill>
                  <a:schemeClr val="dk1"/>
                </a:solidFill>
                <a:latin typeface="Arial Narrow"/>
                <a:ea typeface="Arial Narrow"/>
                <a:cs typeface="Arial Narrow"/>
                <a:sym typeface="Arial Narrow"/>
              </a:endParaRPr>
            </a:p>
          </p:txBody>
        </p:sp>
      </p:grpSp>
      <p:sp>
        <p:nvSpPr>
          <p:cNvPr id="764" name="Google Shape;764;p16"/>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765" name="Google Shape;765;p16"/>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67,6%</a:t>
            </a:r>
            <a:endParaRPr b="1" sz="1200">
              <a:solidFill>
                <a:schemeClr val="dk1"/>
              </a:solidFill>
              <a:latin typeface="Arial Narrow"/>
              <a:ea typeface="Arial Narrow"/>
              <a:cs typeface="Arial Narrow"/>
              <a:sym typeface="Arial Narrow"/>
            </a:endParaRPr>
          </a:p>
        </p:txBody>
      </p:sp>
      <p:graphicFrame>
        <p:nvGraphicFramePr>
          <p:cNvPr id="766" name="Google Shape;766;p16"/>
          <p:cNvGraphicFramePr/>
          <p:nvPr/>
        </p:nvGraphicFramePr>
        <p:xfrm>
          <a:off x="2071865" y="395537"/>
          <a:ext cx="5129034" cy="2573123"/>
        </p:xfrm>
        <a:graphic>
          <a:graphicData uri="http://schemas.openxmlformats.org/drawingml/2006/chart">
            <c:chart r:id="rId6"/>
          </a:graphicData>
        </a:graphic>
      </p:graphicFrame>
      <p:graphicFrame>
        <p:nvGraphicFramePr>
          <p:cNvPr id="767" name="Google Shape;767;p16"/>
          <p:cNvGraphicFramePr/>
          <p:nvPr/>
        </p:nvGraphicFramePr>
        <p:xfrm>
          <a:off x="2219033" y="3491880"/>
          <a:ext cx="4837801" cy="2664295"/>
        </p:xfrm>
        <a:graphic>
          <a:graphicData uri="http://schemas.openxmlformats.org/drawingml/2006/chart">
            <c:chart r:id="rId7"/>
          </a:graphicData>
        </a:graphic>
      </p:graphicFrame>
      <p:graphicFrame>
        <p:nvGraphicFramePr>
          <p:cNvPr id="768" name="Google Shape;768;p16"/>
          <p:cNvGraphicFramePr/>
          <p:nvPr/>
        </p:nvGraphicFramePr>
        <p:xfrm>
          <a:off x="2448322" y="6526088"/>
          <a:ext cx="4428515" cy="2229595"/>
        </p:xfrm>
        <a:graphic>
          <a:graphicData uri="http://schemas.openxmlformats.org/drawingml/2006/chart">
            <c:chart r:id="rId8"/>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7"/>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Pág..17 </a:t>
            </a:r>
            <a:endParaRPr b="1" sz="1050">
              <a:solidFill>
                <a:schemeClr val="dk1"/>
              </a:solidFill>
              <a:latin typeface="Arial Narrow"/>
              <a:ea typeface="Arial Narrow"/>
              <a:cs typeface="Arial Narrow"/>
              <a:sym typeface="Arial Narrow"/>
            </a:endParaRPr>
          </a:p>
        </p:txBody>
      </p:sp>
      <p:sp>
        <p:nvSpPr>
          <p:cNvPr id="775" name="Google Shape;775;p17"/>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17"/>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77" name="Google Shape;777;p17"/>
          <p:cNvCxnSpPr>
            <a:stCxn id="776"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778" name="Google Shape;778;p17"/>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779" name="Google Shape;779;p17"/>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780" name="Google Shape;780;p17"/>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2,4 * 100 mil</a:t>
            </a:r>
            <a:endParaRPr/>
          </a:p>
        </p:txBody>
      </p:sp>
      <p:sp>
        <p:nvSpPr>
          <p:cNvPr id="781" name="Google Shape;781;p17"/>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782" name="Google Shape;782;p17"/>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2,1* 100 mil</a:t>
            </a:r>
            <a:endParaRPr/>
          </a:p>
        </p:txBody>
      </p:sp>
      <p:sp>
        <p:nvSpPr>
          <p:cNvPr id="783" name="Google Shape;783;p17"/>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84" name="Google Shape;784;p17"/>
          <p:cNvCxnSpPr>
            <a:stCxn id="783"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785" name="Google Shape;785;p17"/>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786" name="Google Shape;786;p17"/>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05 acumulado  de  2022. </a:t>
            </a:r>
            <a:endParaRPr sz="700">
              <a:solidFill>
                <a:schemeClr val="dk1"/>
              </a:solidFill>
              <a:latin typeface="Arial Narrow"/>
              <a:ea typeface="Arial Narrow"/>
              <a:cs typeface="Arial Narrow"/>
              <a:sym typeface="Arial Narrow"/>
            </a:endParaRPr>
          </a:p>
        </p:txBody>
      </p:sp>
      <p:sp>
        <p:nvSpPr>
          <p:cNvPr id="787" name="Google Shape;787;p17"/>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05   acumulado de 2019-2022. </a:t>
            </a:r>
            <a:endParaRPr sz="1000">
              <a:solidFill>
                <a:schemeClr val="dk1"/>
              </a:solidFill>
              <a:latin typeface="Arial Narrow"/>
              <a:ea typeface="Arial Narrow"/>
              <a:cs typeface="Arial Narrow"/>
              <a:sym typeface="Arial Narrow"/>
            </a:endParaRPr>
          </a:p>
        </p:txBody>
      </p:sp>
      <p:graphicFrame>
        <p:nvGraphicFramePr>
          <p:cNvPr id="788" name="Google Shape;788;p17"/>
          <p:cNvGraphicFramePr/>
          <p:nvPr/>
        </p:nvGraphicFramePr>
        <p:xfrm>
          <a:off x="2160291" y="12504"/>
          <a:ext cx="4104456" cy="2023120"/>
        </p:xfrm>
        <a:graphic>
          <a:graphicData uri="http://schemas.openxmlformats.org/drawingml/2006/chart">
            <c:chart r:id="rId3"/>
          </a:graphicData>
        </a:graphic>
      </p:graphicFrame>
      <p:pic>
        <p:nvPicPr>
          <p:cNvPr id="789" name="Google Shape;789;p17"/>
          <p:cNvPicPr preferRelativeResize="0"/>
          <p:nvPr/>
        </p:nvPicPr>
        <p:blipFill rotWithShape="1">
          <a:blip r:embed="rId4">
            <a:alphaModFix/>
          </a:blip>
          <a:srcRect b="5555" l="13813" r="12374" t="9667"/>
          <a:stretch/>
        </p:blipFill>
        <p:spPr>
          <a:xfrm>
            <a:off x="74884" y="3923928"/>
            <a:ext cx="7102704" cy="47327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8"/>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5" name="Google Shape;795;p18"/>
          <p:cNvGrpSpPr/>
          <p:nvPr/>
        </p:nvGrpSpPr>
        <p:grpSpPr>
          <a:xfrm>
            <a:off x="122078" y="6179675"/>
            <a:ext cx="841843" cy="1132310"/>
            <a:chOff x="1030415" y="748098"/>
            <a:chExt cx="841843" cy="1132310"/>
          </a:xfrm>
        </p:grpSpPr>
        <p:pic>
          <p:nvPicPr>
            <p:cNvPr id="796" name="Google Shape;796;p18"/>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797" name="Google Shape;797;p18"/>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73,02%</a:t>
              </a:r>
              <a:endParaRPr b="1" sz="1600">
                <a:solidFill>
                  <a:schemeClr val="dk1"/>
                </a:solidFill>
                <a:latin typeface="Arial Narrow"/>
                <a:ea typeface="Arial Narrow"/>
                <a:cs typeface="Arial Narrow"/>
                <a:sym typeface="Arial Narrow"/>
              </a:endParaRPr>
            </a:p>
          </p:txBody>
        </p:sp>
        <p:sp>
          <p:nvSpPr>
            <p:cNvPr id="798" name="Google Shape;798;p1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799" name="Google Shape;799;p18"/>
          <p:cNvGrpSpPr/>
          <p:nvPr/>
        </p:nvGrpSpPr>
        <p:grpSpPr>
          <a:xfrm>
            <a:off x="1017033" y="6209407"/>
            <a:ext cx="827642" cy="1091720"/>
            <a:chOff x="1825139" y="815810"/>
            <a:chExt cx="827642" cy="1091720"/>
          </a:xfrm>
        </p:grpSpPr>
        <p:sp>
          <p:nvSpPr>
            <p:cNvPr id="800" name="Google Shape;800;p18"/>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26,98%</a:t>
              </a:r>
              <a:endParaRPr b="1" sz="1600">
                <a:solidFill>
                  <a:schemeClr val="dk1"/>
                </a:solidFill>
                <a:latin typeface="Arial Narrow"/>
                <a:ea typeface="Arial Narrow"/>
                <a:cs typeface="Arial Narrow"/>
                <a:sym typeface="Arial Narrow"/>
              </a:endParaRPr>
            </a:p>
          </p:txBody>
        </p:sp>
        <p:sp>
          <p:nvSpPr>
            <p:cNvPr id="801" name="Google Shape;801;p18"/>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802" name="Google Shape;802;p18"/>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803" name="Google Shape;803;p18"/>
          <p:cNvGrpSpPr/>
          <p:nvPr/>
        </p:nvGrpSpPr>
        <p:grpSpPr>
          <a:xfrm>
            <a:off x="2126041" y="6213471"/>
            <a:ext cx="1152880" cy="1113356"/>
            <a:chOff x="2107178" y="815810"/>
            <a:chExt cx="1152880" cy="1113356"/>
          </a:xfrm>
        </p:grpSpPr>
        <p:grpSp>
          <p:nvGrpSpPr>
            <p:cNvPr id="804" name="Google Shape;804;p18"/>
            <p:cNvGrpSpPr/>
            <p:nvPr/>
          </p:nvGrpSpPr>
          <p:grpSpPr>
            <a:xfrm>
              <a:off x="2107178" y="1317818"/>
              <a:ext cx="1152880" cy="611348"/>
              <a:chOff x="3744466" y="1301912"/>
              <a:chExt cx="1152880" cy="611348"/>
            </a:xfrm>
          </p:grpSpPr>
          <p:sp>
            <p:nvSpPr>
              <p:cNvPr id="805" name="Google Shape;805;p1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6,35%</a:t>
                </a:r>
                <a:endParaRPr b="1" sz="1600">
                  <a:solidFill>
                    <a:schemeClr val="dk1"/>
                  </a:solidFill>
                  <a:latin typeface="Arial Narrow"/>
                  <a:ea typeface="Arial Narrow"/>
                  <a:cs typeface="Arial Narrow"/>
                  <a:sym typeface="Arial Narrow"/>
                </a:endParaRPr>
              </a:p>
            </p:txBody>
          </p:sp>
          <p:sp>
            <p:nvSpPr>
              <p:cNvPr id="806" name="Google Shape;806;p1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807" name="Google Shape;807;p18"/>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808" name="Google Shape;808;p18"/>
          <p:cNvGrpSpPr/>
          <p:nvPr/>
        </p:nvGrpSpPr>
        <p:grpSpPr>
          <a:xfrm>
            <a:off x="3206913" y="6232761"/>
            <a:ext cx="740068" cy="1110282"/>
            <a:chOff x="3580462" y="815810"/>
            <a:chExt cx="740068" cy="1110282"/>
          </a:xfrm>
        </p:grpSpPr>
        <p:grpSp>
          <p:nvGrpSpPr>
            <p:cNvPr id="809" name="Google Shape;809;p18"/>
            <p:cNvGrpSpPr/>
            <p:nvPr/>
          </p:nvGrpSpPr>
          <p:grpSpPr>
            <a:xfrm>
              <a:off x="3580462" y="1288342"/>
              <a:ext cx="740068" cy="637750"/>
              <a:chOff x="5245046" y="1274868"/>
              <a:chExt cx="740068" cy="637750"/>
            </a:xfrm>
          </p:grpSpPr>
          <p:sp>
            <p:nvSpPr>
              <p:cNvPr id="810" name="Google Shape;810;p18"/>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811" name="Google Shape;811;p1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812" name="Google Shape;812;p18"/>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813" name="Google Shape;813;p18"/>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814" name="Google Shape;814;p18"/>
          <p:cNvGrpSpPr/>
          <p:nvPr/>
        </p:nvGrpSpPr>
        <p:grpSpPr>
          <a:xfrm>
            <a:off x="4301137" y="7901115"/>
            <a:ext cx="1690560" cy="650645"/>
            <a:chOff x="-14122" y="7072716"/>
            <a:chExt cx="1282684" cy="650645"/>
          </a:xfrm>
        </p:grpSpPr>
        <p:sp>
          <p:nvSpPr>
            <p:cNvPr id="815" name="Google Shape;815;p1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816" name="Google Shape;816;p1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96,83%</a:t>
              </a:r>
              <a:endParaRPr b="1" sz="1600">
                <a:solidFill>
                  <a:schemeClr val="dk1"/>
                </a:solidFill>
                <a:latin typeface="Arial Narrow"/>
                <a:ea typeface="Arial Narrow"/>
                <a:cs typeface="Arial Narrow"/>
                <a:sym typeface="Arial Narrow"/>
              </a:endParaRPr>
            </a:p>
          </p:txBody>
        </p:sp>
      </p:grpSp>
      <p:pic>
        <p:nvPicPr>
          <p:cNvPr id="817" name="Google Shape;817;p18"/>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818" name="Google Shape;818;p18"/>
          <p:cNvGrpSpPr/>
          <p:nvPr/>
        </p:nvGrpSpPr>
        <p:grpSpPr>
          <a:xfrm>
            <a:off x="1049891" y="7771259"/>
            <a:ext cx="1995317" cy="905197"/>
            <a:chOff x="-188366" y="7072716"/>
            <a:chExt cx="1513913" cy="905197"/>
          </a:xfrm>
        </p:grpSpPr>
        <p:sp>
          <p:nvSpPr>
            <p:cNvPr id="819" name="Google Shape;819;p1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820" name="Google Shape;820;p18"/>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65,08%</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22,22%</a:t>
              </a:r>
              <a:endParaRPr b="1" sz="1200">
                <a:solidFill>
                  <a:schemeClr val="dk1"/>
                </a:solidFill>
                <a:latin typeface="Arial Narrow"/>
                <a:ea typeface="Arial Narrow"/>
                <a:cs typeface="Arial Narrow"/>
                <a:sym typeface="Arial Narrow"/>
              </a:endParaRPr>
            </a:p>
          </p:txBody>
        </p:sp>
        <p:sp>
          <p:nvSpPr>
            <p:cNvPr id="821" name="Google Shape;821;p18"/>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822" name="Google Shape;822;p18"/>
          <p:cNvGrpSpPr/>
          <p:nvPr/>
        </p:nvGrpSpPr>
        <p:grpSpPr>
          <a:xfrm>
            <a:off x="5241863" y="6264784"/>
            <a:ext cx="874090" cy="1056602"/>
            <a:chOff x="2507826" y="2775558"/>
            <a:chExt cx="874090" cy="1056602"/>
          </a:xfrm>
        </p:grpSpPr>
        <p:sp>
          <p:nvSpPr>
            <p:cNvPr id="823" name="Google Shape;823;p1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4,29%</a:t>
              </a:r>
              <a:endParaRPr b="1" sz="1600">
                <a:solidFill>
                  <a:schemeClr val="dk1"/>
                </a:solidFill>
                <a:latin typeface="Arial Narrow"/>
                <a:ea typeface="Arial Narrow"/>
                <a:cs typeface="Arial Narrow"/>
                <a:sym typeface="Arial Narrow"/>
              </a:endParaRPr>
            </a:p>
          </p:txBody>
        </p:sp>
        <p:pic>
          <p:nvPicPr>
            <p:cNvPr id="824" name="Google Shape;824;p18"/>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825" name="Google Shape;825;p18"/>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826" name="Google Shape;826;p18"/>
          <p:cNvGrpSpPr/>
          <p:nvPr/>
        </p:nvGrpSpPr>
        <p:grpSpPr>
          <a:xfrm>
            <a:off x="4287033" y="6211979"/>
            <a:ext cx="874090" cy="1127234"/>
            <a:chOff x="4542245" y="835972"/>
            <a:chExt cx="874090" cy="1127234"/>
          </a:xfrm>
        </p:grpSpPr>
        <p:grpSp>
          <p:nvGrpSpPr>
            <p:cNvPr id="827" name="Google Shape;827;p18"/>
            <p:cNvGrpSpPr/>
            <p:nvPr/>
          </p:nvGrpSpPr>
          <p:grpSpPr>
            <a:xfrm>
              <a:off x="4542245" y="1334894"/>
              <a:ext cx="874090" cy="628312"/>
              <a:chOff x="2507826" y="3203848"/>
              <a:chExt cx="874090" cy="628312"/>
            </a:xfrm>
          </p:grpSpPr>
          <p:sp>
            <p:nvSpPr>
              <p:cNvPr id="828" name="Google Shape;828;p1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7,14%</a:t>
                </a:r>
                <a:endParaRPr b="1" sz="1600">
                  <a:solidFill>
                    <a:schemeClr val="dk1"/>
                  </a:solidFill>
                  <a:latin typeface="Arial Narrow"/>
                  <a:ea typeface="Arial Narrow"/>
                  <a:cs typeface="Arial Narrow"/>
                  <a:sym typeface="Arial Narrow"/>
                </a:endParaRPr>
              </a:p>
            </p:txBody>
          </p:sp>
          <p:sp>
            <p:nvSpPr>
              <p:cNvPr id="829" name="Google Shape;829;p1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830" name="Google Shape;830;p18"/>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831" name="Google Shape;831;p18"/>
          <p:cNvGrpSpPr/>
          <p:nvPr/>
        </p:nvGrpSpPr>
        <p:grpSpPr>
          <a:xfrm>
            <a:off x="5991697" y="6108613"/>
            <a:ext cx="1290798" cy="1202122"/>
            <a:chOff x="9455421" y="903990"/>
            <a:chExt cx="1290798" cy="1202122"/>
          </a:xfrm>
        </p:grpSpPr>
        <p:pic>
          <p:nvPicPr>
            <p:cNvPr id="832" name="Google Shape;832;p18"/>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833" name="Google Shape;833;p18"/>
            <p:cNvGrpSpPr/>
            <p:nvPr/>
          </p:nvGrpSpPr>
          <p:grpSpPr>
            <a:xfrm>
              <a:off x="9455421" y="1311975"/>
              <a:ext cx="1290798" cy="794137"/>
              <a:chOff x="-344103" y="6929224"/>
              <a:chExt cx="1508162" cy="794137"/>
            </a:xfrm>
          </p:grpSpPr>
          <p:sp>
            <p:nvSpPr>
              <p:cNvPr id="834" name="Google Shape;834;p18"/>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835" name="Google Shape;835;p18"/>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836" name="Google Shape;836;p18"/>
          <p:cNvGrpSpPr/>
          <p:nvPr/>
        </p:nvGrpSpPr>
        <p:grpSpPr>
          <a:xfrm>
            <a:off x="2172466" y="5827943"/>
            <a:ext cx="1847617" cy="436842"/>
            <a:chOff x="3060727" y="484500"/>
            <a:chExt cx="2369636" cy="436842"/>
          </a:xfrm>
        </p:grpSpPr>
        <p:sp>
          <p:nvSpPr>
            <p:cNvPr id="837" name="Google Shape;837;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1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839" name="Google Shape;839;p18"/>
          <p:cNvGrpSpPr/>
          <p:nvPr/>
        </p:nvGrpSpPr>
        <p:grpSpPr>
          <a:xfrm>
            <a:off x="20877" y="5816081"/>
            <a:ext cx="1852274" cy="436842"/>
            <a:chOff x="3054754" y="484500"/>
            <a:chExt cx="2375609" cy="436842"/>
          </a:xfrm>
        </p:grpSpPr>
        <p:sp>
          <p:nvSpPr>
            <p:cNvPr id="840" name="Google Shape;840;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1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842" name="Google Shape;842;p18"/>
          <p:cNvGrpSpPr/>
          <p:nvPr/>
        </p:nvGrpSpPr>
        <p:grpSpPr>
          <a:xfrm>
            <a:off x="4351910" y="5846641"/>
            <a:ext cx="2722458" cy="436842"/>
            <a:chOff x="3060727" y="484500"/>
            <a:chExt cx="2369637" cy="436842"/>
          </a:xfrm>
        </p:grpSpPr>
        <p:sp>
          <p:nvSpPr>
            <p:cNvPr id="843" name="Google Shape;843;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1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845" name="Google Shape;845;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Pág..18 </a:t>
            </a:r>
            <a:endParaRPr b="1" sz="1050">
              <a:solidFill>
                <a:schemeClr val="dk1"/>
              </a:solidFill>
              <a:latin typeface="Arial Narrow"/>
              <a:ea typeface="Arial Narrow"/>
              <a:cs typeface="Arial Narrow"/>
              <a:sym typeface="Arial Narrow"/>
            </a:endParaRPr>
          </a:p>
        </p:txBody>
      </p:sp>
      <p:sp>
        <p:nvSpPr>
          <p:cNvPr id="846" name="Google Shape;846;p18"/>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847" name="Google Shape;847;p18"/>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848" name="Google Shape;848;p18"/>
          <p:cNvSpPr/>
          <p:nvPr/>
        </p:nvSpPr>
        <p:spPr>
          <a:xfrm>
            <a:off x="184508" y="728839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46 casos</a:t>
            </a:r>
            <a:endParaRPr sz="1200">
              <a:solidFill>
                <a:schemeClr val="dk1"/>
              </a:solidFill>
              <a:latin typeface="Calibri"/>
              <a:ea typeface="Calibri"/>
              <a:cs typeface="Calibri"/>
              <a:sym typeface="Calibri"/>
            </a:endParaRPr>
          </a:p>
        </p:txBody>
      </p:sp>
      <p:sp>
        <p:nvSpPr>
          <p:cNvPr id="849" name="Google Shape;849;p18"/>
          <p:cNvSpPr/>
          <p:nvPr/>
        </p:nvSpPr>
        <p:spPr>
          <a:xfrm>
            <a:off x="1087841" y="72808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 casos</a:t>
            </a:r>
            <a:endParaRPr sz="1200">
              <a:solidFill>
                <a:schemeClr val="dk1"/>
              </a:solidFill>
              <a:latin typeface="Calibri"/>
              <a:ea typeface="Calibri"/>
              <a:cs typeface="Calibri"/>
              <a:sym typeface="Calibri"/>
            </a:endParaRPr>
          </a:p>
        </p:txBody>
      </p:sp>
      <p:sp>
        <p:nvSpPr>
          <p:cNvPr id="850" name="Google Shape;850;p18"/>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851" name="Google Shape;851;p18"/>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852" name="Google Shape;852;p18"/>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853" name="Google Shape;853;p18"/>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4" name="Google Shape;854;p18"/>
          <p:cNvCxnSpPr>
            <a:stCxn id="853"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855" name="Google Shape;855;p18"/>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856" name="Google Shape;856;p18"/>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18"/>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8" name="Google Shape;858;p18"/>
          <p:cNvCxnSpPr>
            <a:stCxn id="857"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859" name="Google Shape;859;p18"/>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860" name="Google Shape;860;p18"/>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05 acumulado  de  2022. </a:t>
            </a:r>
            <a:endParaRPr sz="700">
              <a:solidFill>
                <a:schemeClr val="dk1"/>
              </a:solidFill>
              <a:latin typeface="Arial Narrow"/>
              <a:ea typeface="Arial Narrow"/>
              <a:cs typeface="Arial Narrow"/>
              <a:sym typeface="Arial Narrow"/>
            </a:endParaRPr>
          </a:p>
        </p:txBody>
      </p:sp>
      <p:pic>
        <p:nvPicPr>
          <p:cNvPr id="861" name="Google Shape;861;p18"/>
          <p:cNvPicPr preferRelativeResize="0"/>
          <p:nvPr/>
        </p:nvPicPr>
        <p:blipFill rotWithShape="1">
          <a:blip r:embed="rId9">
            <a:alphaModFix/>
          </a:blip>
          <a:srcRect b="5350" l="13949" r="12313" t="9778"/>
          <a:stretch/>
        </p:blipFill>
        <p:spPr>
          <a:xfrm>
            <a:off x="261852" y="513512"/>
            <a:ext cx="6812515" cy="43024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9"/>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67" name="Google Shape;867;p19"/>
          <p:cNvGrpSpPr/>
          <p:nvPr/>
        </p:nvGrpSpPr>
        <p:grpSpPr>
          <a:xfrm>
            <a:off x="1070784" y="2796492"/>
            <a:ext cx="1881594" cy="1358120"/>
            <a:chOff x="3232545" y="2931806"/>
            <a:chExt cx="1881594" cy="1358120"/>
          </a:xfrm>
        </p:grpSpPr>
        <p:pic>
          <p:nvPicPr>
            <p:cNvPr id="868" name="Google Shape;868;p19"/>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869" name="Google Shape;869;p19"/>
            <p:cNvGrpSpPr/>
            <p:nvPr/>
          </p:nvGrpSpPr>
          <p:grpSpPr>
            <a:xfrm>
              <a:off x="3232545" y="3564985"/>
              <a:ext cx="1881594" cy="724941"/>
              <a:chOff x="-103304" y="7072716"/>
              <a:chExt cx="1427628" cy="724941"/>
            </a:xfrm>
          </p:grpSpPr>
          <p:sp>
            <p:nvSpPr>
              <p:cNvPr id="870" name="Google Shape;870;p1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871" name="Google Shape;871;p19"/>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84,21%</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14,04%</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872" name="Google Shape;872;p19"/>
          <p:cNvGrpSpPr/>
          <p:nvPr/>
        </p:nvGrpSpPr>
        <p:grpSpPr>
          <a:xfrm>
            <a:off x="4430170" y="2764717"/>
            <a:ext cx="1690560" cy="1385678"/>
            <a:chOff x="5322204" y="2849006"/>
            <a:chExt cx="1690560" cy="1385678"/>
          </a:xfrm>
        </p:grpSpPr>
        <p:pic>
          <p:nvPicPr>
            <p:cNvPr id="873" name="Google Shape;873;p19"/>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874" name="Google Shape;874;p19"/>
            <p:cNvGrpSpPr/>
            <p:nvPr/>
          </p:nvGrpSpPr>
          <p:grpSpPr>
            <a:xfrm>
              <a:off x="5322204" y="3584039"/>
              <a:ext cx="1690560" cy="650645"/>
              <a:chOff x="-14122" y="7072716"/>
              <a:chExt cx="1282684" cy="650645"/>
            </a:xfrm>
          </p:grpSpPr>
          <p:sp>
            <p:nvSpPr>
              <p:cNvPr id="875" name="Google Shape;875;p1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876" name="Google Shape;876;p1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98,25%</a:t>
                </a:r>
                <a:endParaRPr b="1" sz="1600">
                  <a:solidFill>
                    <a:srgbClr val="000000"/>
                  </a:solidFill>
                  <a:latin typeface="Arial Narrow"/>
                  <a:ea typeface="Arial Narrow"/>
                  <a:cs typeface="Arial Narrow"/>
                  <a:sym typeface="Arial Narrow"/>
                </a:endParaRPr>
              </a:p>
            </p:txBody>
          </p:sp>
        </p:grpSp>
      </p:grpSp>
      <p:sp>
        <p:nvSpPr>
          <p:cNvPr id="877" name="Google Shape;877;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 19</a:t>
            </a:r>
            <a:endParaRPr b="1" sz="1050">
              <a:solidFill>
                <a:srgbClr val="000000"/>
              </a:solidFill>
              <a:latin typeface="Arial Narrow"/>
              <a:ea typeface="Arial Narrow"/>
              <a:cs typeface="Arial Narrow"/>
              <a:sym typeface="Arial Narrow"/>
            </a:endParaRPr>
          </a:p>
        </p:txBody>
      </p:sp>
      <p:grpSp>
        <p:nvGrpSpPr>
          <p:cNvPr id="878" name="Google Shape;878;p19"/>
          <p:cNvGrpSpPr/>
          <p:nvPr/>
        </p:nvGrpSpPr>
        <p:grpSpPr>
          <a:xfrm>
            <a:off x="160662" y="75973"/>
            <a:ext cx="936032" cy="261610"/>
            <a:chOff x="2448322" y="74775"/>
            <a:chExt cx="936032" cy="261610"/>
          </a:xfrm>
        </p:grpSpPr>
        <p:sp>
          <p:nvSpPr>
            <p:cNvPr id="879" name="Google Shape;879;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880" name="Google Shape;880;p19"/>
            <p:cNvCxnSpPr>
              <a:stCxn id="87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881" name="Google Shape;881;p19"/>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82" name="Google Shape;882;p19"/>
          <p:cNvGrpSpPr/>
          <p:nvPr/>
        </p:nvGrpSpPr>
        <p:grpSpPr>
          <a:xfrm>
            <a:off x="30478" y="4469504"/>
            <a:ext cx="936032" cy="261610"/>
            <a:chOff x="2448322" y="74775"/>
            <a:chExt cx="936032" cy="261610"/>
          </a:xfrm>
        </p:grpSpPr>
        <p:sp>
          <p:nvSpPr>
            <p:cNvPr id="883" name="Google Shape;883;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884" name="Google Shape;884;p19"/>
            <p:cNvCxnSpPr>
              <a:stCxn id="8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885" name="Google Shape;885;p19"/>
          <p:cNvGrpSpPr/>
          <p:nvPr/>
        </p:nvGrpSpPr>
        <p:grpSpPr>
          <a:xfrm>
            <a:off x="180838" y="920327"/>
            <a:ext cx="850854" cy="1573970"/>
            <a:chOff x="1068833" y="553075"/>
            <a:chExt cx="850854" cy="1573970"/>
          </a:xfrm>
        </p:grpSpPr>
        <p:pic>
          <p:nvPicPr>
            <p:cNvPr id="886" name="Google Shape;886;p19"/>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887" name="Google Shape;887;p19"/>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87,72%</a:t>
              </a:r>
              <a:endParaRPr b="1" sz="1600">
                <a:solidFill>
                  <a:srgbClr val="000000"/>
                </a:solidFill>
                <a:latin typeface="Arial Narrow"/>
                <a:ea typeface="Arial Narrow"/>
                <a:cs typeface="Arial Narrow"/>
                <a:sym typeface="Arial Narrow"/>
              </a:endParaRPr>
            </a:p>
          </p:txBody>
        </p:sp>
        <p:sp>
          <p:nvSpPr>
            <p:cNvPr id="888" name="Google Shape;888;p19"/>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889" name="Google Shape;889;p19"/>
            <p:cNvSpPr/>
            <p:nvPr/>
          </p:nvSpPr>
          <p:spPr>
            <a:xfrm>
              <a:off x="1136020" y="185004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50 casos</a:t>
              </a:r>
              <a:endParaRPr sz="1200">
                <a:solidFill>
                  <a:srgbClr val="000000"/>
                </a:solidFill>
                <a:latin typeface="Calibri"/>
                <a:ea typeface="Calibri"/>
                <a:cs typeface="Calibri"/>
                <a:sym typeface="Calibri"/>
              </a:endParaRPr>
            </a:p>
          </p:txBody>
        </p:sp>
      </p:grpSp>
      <p:grpSp>
        <p:nvGrpSpPr>
          <p:cNvPr id="890" name="Google Shape;890;p19"/>
          <p:cNvGrpSpPr/>
          <p:nvPr/>
        </p:nvGrpSpPr>
        <p:grpSpPr>
          <a:xfrm>
            <a:off x="1175708" y="920327"/>
            <a:ext cx="811840" cy="1560887"/>
            <a:chOff x="1752268" y="1227775"/>
            <a:chExt cx="811840" cy="1560887"/>
          </a:xfrm>
        </p:grpSpPr>
        <p:sp>
          <p:nvSpPr>
            <p:cNvPr id="891" name="Google Shape;891;p19"/>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12,28%</a:t>
              </a:r>
              <a:endParaRPr b="1" sz="1600">
                <a:solidFill>
                  <a:srgbClr val="000000"/>
                </a:solidFill>
                <a:latin typeface="Arial Narrow"/>
                <a:ea typeface="Arial Narrow"/>
                <a:cs typeface="Arial Narrow"/>
                <a:sym typeface="Arial Narrow"/>
              </a:endParaRPr>
            </a:p>
          </p:txBody>
        </p:sp>
        <p:sp>
          <p:nvSpPr>
            <p:cNvPr id="892" name="Google Shape;892;p19"/>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893" name="Google Shape;893;p19"/>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7 casos</a:t>
              </a:r>
              <a:endParaRPr sz="1200">
                <a:solidFill>
                  <a:srgbClr val="000000"/>
                </a:solidFill>
                <a:latin typeface="Calibri"/>
                <a:ea typeface="Calibri"/>
                <a:cs typeface="Calibri"/>
                <a:sym typeface="Calibri"/>
              </a:endParaRPr>
            </a:p>
          </p:txBody>
        </p:sp>
        <p:pic>
          <p:nvPicPr>
            <p:cNvPr id="894" name="Google Shape;894;p19"/>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895" name="Google Shape;895;p19"/>
          <p:cNvGrpSpPr/>
          <p:nvPr/>
        </p:nvGrpSpPr>
        <p:grpSpPr>
          <a:xfrm>
            <a:off x="125886" y="560287"/>
            <a:ext cx="1852274" cy="436842"/>
            <a:chOff x="3054754" y="484500"/>
            <a:chExt cx="2375609" cy="436842"/>
          </a:xfrm>
        </p:grpSpPr>
        <p:sp>
          <p:nvSpPr>
            <p:cNvPr id="896" name="Google Shape;896;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19"/>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898" name="Google Shape;898;p19"/>
          <p:cNvGrpSpPr/>
          <p:nvPr/>
        </p:nvGrpSpPr>
        <p:grpSpPr>
          <a:xfrm>
            <a:off x="2070944" y="857976"/>
            <a:ext cx="874090" cy="1631193"/>
            <a:chOff x="2507826" y="2454167"/>
            <a:chExt cx="874090" cy="1631193"/>
          </a:xfrm>
        </p:grpSpPr>
        <p:sp>
          <p:nvSpPr>
            <p:cNvPr id="899" name="Google Shape;899;p1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900" name="Google Shape;900;p19"/>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901" name="Google Shape;901;p19"/>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902" name="Google Shape;902;p19"/>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903" name="Google Shape;903;p19"/>
          <p:cNvGrpSpPr/>
          <p:nvPr/>
        </p:nvGrpSpPr>
        <p:grpSpPr>
          <a:xfrm>
            <a:off x="3039937" y="950012"/>
            <a:ext cx="874090" cy="1519436"/>
            <a:chOff x="3826683" y="2822224"/>
            <a:chExt cx="874090" cy="1519436"/>
          </a:xfrm>
        </p:grpSpPr>
        <p:grpSp>
          <p:nvGrpSpPr>
            <p:cNvPr id="904" name="Google Shape;904;p19"/>
            <p:cNvGrpSpPr/>
            <p:nvPr/>
          </p:nvGrpSpPr>
          <p:grpSpPr>
            <a:xfrm>
              <a:off x="3826683" y="3446500"/>
              <a:ext cx="874090" cy="895160"/>
              <a:chOff x="2507826" y="3203848"/>
              <a:chExt cx="874090" cy="895160"/>
            </a:xfrm>
          </p:grpSpPr>
          <p:sp>
            <p:nvSpPr>
              <p:cNvPr id="905" name="Google Shape;905;p19"/>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1,75%</a:t>
                </a:r>
                <a:endParaRPr b="1" sz="1600">
                  <a:solidFill>
                    <a:srgbClr val="000000"/>
                  </a:solidFill>
                  <a:latin typeface="Arial Narrow"/>
                  <a:ea typeface="Arial Narrow"/>
                  <a:cs typeface="Arial Narrow"/>
                  <a:sym typeface="Arial Narrow"/>
                </a:endParaRPr>
              </a:p>
            </p:txBody>
          </p:sp>
          <p:sp>
            <p:nvSpPr>
              <p:cNvPr id="906" name="Google Shape;906;p1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907" name="Google Shape;907;p19"/>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 caso</a:t>
                </a:r>
                <a:endParaRPr sz="1200">
                  <a:solidFill>
                    <a:srgbClr val="000000"/>
                  </a:solidFill>
                  <a:latin typeface="Calibri"/>
                  <a:ea typeface="Calibri"/>
                  <a:cs typeface="Calibri"/>
                  <a:sym typeface="Calibri"/>
                </a:endParaRPr>
              </a:p>
            </p:txBody>
          </p:sp>
        </p:grpSp>
        <p:pic>
          <p:nvPicPr>
            <p:cNvPr id="908" name="Google Shape;908;p19"/>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909" name="Google Shape;909;p19"/>
          <p:cNvGrpSpPr/>
          <p:nvPr/>
        </p:nvGrpSpPr>
        <p:grpSpPr>
          <a:xfrm>
            <a:off x="3914027" y="1550561"/>
            <a:ext cx="1275167" cy="891591"/>
            <a:chOff x="-177188" y="7086322"/>
            <a:chExt cx="1489900" cy="891591"/>
          </a:xfrm>
        </p:grpSpPr>
        <p:sp>
          <p:nvSpPr>
            <p:cNvPr id="910" name="Google Shape;910;p19"/>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911" name="Google Shape;911;p19"/>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1,75%</a:t>
              </a:r>
              <a:endParaRPr b="1" sz="1600">
                <a:solidFill>
                  <a:srgbClr val="000000"/>
                </a:solidFill>
                <a:latin typeface="Arial Narrow"/>
                <a:ea typeface="Arial Narrow"/>
                <a:cs typeface="Arial Narrow"/>
                <a:sym typeface="Arial Narrow"/>
              </a:endParaRPr>
            </a:p>
          </p:txBody>
        </p:sp>
        <p:sp>
          <p:nvSpPr>
            <p:cNvPr id="912" name="Google Shape;912;p19"/>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1 caso</a:t>
              </a:r>
              <a:endParaRPr b="1" sz="1200">
                <a:solidFill>
                  <a:srgbClr val="000000"/>
                </a:solidFill>
                <a:latin typeface="Arial Narrow"/>
                <a:ea typeface="Arial Narrow"/>
                <a:cs typeface="Arial Narrow"/>
                <a:sym typeface="Arial Narrow"/>
              </a:endParaRPr>
            </a:p>
          </p:txBody>
        </p:sp>
      </p:grpSp>
      <p:grpSp>
        <p:nvGrpSpPr>
          <p:cNvPr id="913" name="Google Shape;913;p19"/>
          <p:cNvGrpSpPr/>
          <p:nvPr/>
        </p:nvGrpSpPr>
        <p:grpSpPr>
          <a:xfrm>
            <a:off x="2282181" y="528496"/>
            <a:ext cx="2722458" cy="436842"/>
            <a:chOff x="3060727" y="484500"/>
            <a:chExt cx="2369637" cy="436842"/>
          </a:xfrm>
        </p:grpSpPr>
        <p:sp>
          <p:nvSpPr>
            <p:cNvPr id="914" name="Google Shape;914;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1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916" name="Google Shape;916;p19"/>
          <p:cNvGrpSpPr/>
          <p:nvPr/>
        </p:nvGrpSpPr>
        <p:grpSpPr>
          <a:xfrm>
            <a:off x="5098921" y="528496"/>
            <a:ext cx="2129010" cy="1936247"/>
            <a:chOff x="616494" y="2584689"/>
            <a:chExt cx="2129010" cy="1936247"/>
          </a:xfrm>
        </p:grpSpPr>
        <p:grpSp>
          <p:nvGrpSpPr>
            <p:cNvPr id="917" name="Google Shape;917;p19"/>
            <p:cNvGrpSpPr/>
            <p:nvPr/>
          </p:nvGrpSpPr>
          <p:grpSpPr>
            <a:xfrm>
              <a:off x="616494" y="2934239"/>
              <a:ext cx="1152880" cy="1582804"/>
              <a:chOff x="3115290" y="1227775"/>
              <a:chExt cx="1152880" cy="1582804"/>
            </a:xfrm>
          </p:grpSpPr>
          <p:grpSp>
            <p:nvGrpSpPr>
              <p:cNvPr id="918" name="Google Shape;918;p19"/>
              <p:cNvGrpSpPr/>
              <p:nvPr/>
            </p:nvGrpSpPr>
            <p:grpSpPr>
              <a:xfrm>
                <a:off x="3115290" y="1951748"/>
                <a:ext cx="1152880" cy="858831"/>
                <a:chOff x="3744466" y="1301912"/>
                <a:chExt cx="1152880" cy="858831"/>
              </a:xfrm>
            </p:grpSpPr>
            <p:sp>
              <p:nvSpPr>
                <p:cNvPr id="919" name="Google Shape;919;p19"/>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920" name="Google Shape;920;p19"/>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921" name="Google Shape;921;p19"/>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922" name="Google Shape;922;p19"/>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923" name="Google Shape;923;p19"/>
            <p:cNvGrpSpPr/>
            <p:nvPr/>
          </p:nvGrpSpPr>
          <p:grpSpPr>
            <a:xfrm>
              <a:off x="1741326" y="3641012"/>
              <a:ext cx="1004178" cy="879924"/>
              <a:chOff x="5245046" y="1274868"/>
              <a:chExt cx="1004178" cy="879924"/>
            </a:xfrm>
          </p:grpSpPr>
          <p:sp>
            <p:nvSpPr>
              <p:cNvPr id="924" name="Google Shape;924;p19"/>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925" name="Google Shape;925;p19"/>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926" name="Google Shape;926;p19"/>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927" name="Google Shape;927;p19"/>
            <p:cNvGrpSpPr/>
            <p:nvPr/>
          </p:nvGrpSpPr>
          <p:grpSpPr>
            <a:xfrm>
              <a:off x="734175" y="2584689"/>
              <a:ext cx="1847617" cy="436842"/>
              <a:chOff x="3060727" y="484500"/>
              <a:chExt cx="2369636" cy="436842"/>
            </a:xfrm>
          </p:grpSpPr>
          <p:sp>
            <p:nvSpPr>
              <p:cNvPr id="928" name="Google Shape;928;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19"/>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930" name="Google Shape;930;p19"/>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931" name="Google Shape;931;p19"/>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932" name="Google Shape;932;p19"/>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05.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933" name="Google Shape;933;p19"/>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934" name="Google Shape;934;p19"/>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935" name="Google Shape;935;p19"/>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936" name="Google Shape;936;p19"/>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96,8%</a:t>
            </a:r>
            <a:endParaRPr b="1" sz="1600">
              <a:solidFill>
                <a:srgbClr val="000000"/>
              </a:solidFill>
              <a:latin typeface="Arial Narrow"/>
              <a:ea typeface="Arial Narrow"/>
              <a:cs typeface="Arial Narrow"/>
              <a:sym typeface="Arial Narrow"/>
            </a:endParaRPr>
          </a:p>
        </p:txBody>
      </p:sp>
      <p:graphicFrame>
        <p:nvGraphicFramePr>
          <p:cNvPr id="937" name="Google Shape;937;p19"/>
          <p:cNvGraphicFramePr/>
          <p:nvPr/>
        </p:nvGraphicFramePr>
        <p:xfrm>
          <a:off x="221989" y="5155989"/>
          <a:ext cx="4572000" cy="2743200"/>
        </p:xfrm>
        <a:graphic>
          <a:graphicData uri="http://schemas.openxmlformats.org/drawingml/2006/chart">
            <c:chart r:id="rId11"/>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b="1" sz="1050">
              <a:solidFill>
                <a:schemeClr val="dk1"/>
              </a:solidFill>
              <a:latin typeface="Arial Narrow"/>
              <a:ea typeface="Arial Narrow"/>
              <a:cs typeface="Arial Narrow"/>
              <a:sym typeface="Arial Narrow"/>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05 de 2022 - Reporte Semanas 1 a 20 (Hasta Mayo 21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{AED459BD-75E1-4AB4-BADB-8607509566DF}</a:tableStyleId>
              </a:tblPr>
              <a:tblGrid>
                <a:gridCol w="1483275"/>
                <a:gridCol w="1483275"/>
                <a:gridCol w="1483275"/>
                <a:gridCol w="1483275"/>
                <a:gridCol w="356175"/>
                <a:gridCol w="356175"/>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797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INMUNOPREVENENIBLES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Tosferina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Parotiditis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8</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Varicela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10</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Meningitis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12</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Parálisis flácida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Síndrome de rubéola congénita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Tétanos accidental</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EAPV</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Difteria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Sarampión y rubéola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22</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20"/>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43" name="Google Shape;943;p20"/>
          <p:cNvGrpSpPr/>
          <p:nvPr/>
        </p:nvGrpSpPr>
        <p:grpSpPr>
          <a:xfrm>
            <a:off x="291840" y="87346"/>
            <a:ext cx="5701151" cy="288032"/>
            <a:chOff x="2448322" y="33255"/>
            <a:chExt cx="5701151" cy="288032"/>
          </a:xfrm>
        </p:grpSpPr>
        <p:sp>
          <p:nvSpPr>
            <p:cNvPr id="944" name="Google Shape;944;p20"/>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45" name="Google Shape;945;p20"/>
            <p:cNvCxnSpPr>
              <a:stCxn id="944"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946" name="Google Shape;946;p20"/>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947" name="Google Shape;947;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Pág..20 </a:t>
            </a:r>
            <a:endParaRPr b="1" sz="1050">
              <a:solidFill>
                <a:schemeClr val="dk1"/>
              </a:solidFill>
              <a:latin typeface="Arial Narrow"/>
              <a:ea typeface="Arial Narrow"/>
              <a:cs typeface="Arial Narrow"/>
              <a:sym typeface="Arial Narrow"/>
            </a:endParaRPr>
          </a:p>
        </p:txBody>
      </p:sp>
      <p:sp>
        <p:nvSpPr>
          <p:cNvPr id="948" name="Google Shape;948;p20"/>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05. 2022. </a:t>
            </a:r>
            <a:endParaRPr sz="700">
              <a:solidFill>
                <a:schemeClr val="dk1"/>
              </a:solidFill>
              <a:latin typeface="Arial Narrow"/>
              <a:ea typeface="Arial Narrow"/>
              <a:cs typeface="Arial Narrow"/>
              <a:sym typeface="Arial Narrow"/>
            </a:endParaRPr>
          </a:p>
        </p:txBody>
      </p:sp>
      <p:sp>
        <p:nvSpPr>
          <p:cNvPr id="949" name="Google Shape;949;p20"/>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 casos</a:t>
            </a:r>
            <a:endParaRPr/>
          </a:p>
        </p:txBody>
      </p:sp>
      <p:sp>
        <p:nvSpPr>
          <p:cNvPr id="950" name="Google Shape;950;p20"/>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951" name="Google Shape;951;p20"/>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94 casos</a:t>
            </a:r>
            <a:endParaRPr/>
          </a:p>
        </p:txBody>
      </p:sp>
      <p:sp>
        <p:nvSpPr>
          <p:cNvPr id="952" name="Google Shape;952;p20"/>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05. 2022. </a:t>
            </a:r>
            <a:endParaRPr sz="700">
              <a:solidFill>
                <a:schemeClr val="dk1"/>
              </a:solidFill>
              <a:latin typeface="Arial Narrow"/>
              <a:ea typeface="Arial Narrow"/>
              <a:cs typeface="Arial Narrow"/>
              <a:sym typeface="Arial Narrow"/>
            </a:endParaRPr>
          </a:p>
        </p:txBody>
      </p:sp>
      <p:sp>
        <p:nvSpPr>
          <p:cNvPr id="953" name="Google Shape;953;p20"/>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segura y eficaz que confiere una protección del 98% al 100% contra la enfermedad de la hepatitis B, lo que conlleva a evitar las complicaciones que pueden derivarse de la enfermedad.  La relación hombre: mujer es de aproximadamente 4 hombres por cada mujer. Los grupos de edad en los que más se presenta el evento se ubican entre los 25 y los 39 años con un 60,8%.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954" name="Google Shape;954;p20"/>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55" name="Google Shape;955;p20"/>
          <p:cNvGrpSpPr/>
          <p:nvPr/>
        </p:nvGrpSpPr>
        <p:grpSpPr>
          <a:xfrm>
            <a:off x="190189" y="7663143"/>
            <a:ext cx="3446504" cy="276999"/>
            <a:chOff x="2448322" y="33831"/>
            <a:chExt cx="3446504" cy="276999"/>
          </a:xfrm>
        </p:grpSpPr>
        <p:sp>
          <p:nvSpPr>
            <p:cNvPr id="956" name="Google Shape;956;p2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57" name="Google Shape;957;p20"/>
            <p:cNvCxnSpPr>
              <a:stCxn id="95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958" name="Google Shape;958;p2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959" name="Google Shape;959;p2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20"/>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05  2022 </a:t>
            </a:r>
            <a:endParaRPr sz="900">
              <a:solidFill>
                <a:schemeClr val="dk1"/>
              </a:solidFill>
              <a:latin typeface="Arial Narrow"/>
              <a:ea typeface="Arial Narrow"/>
              <a:cs typeface="Arial Narrow"/>
              <a:sym typeface="Arial Narrow"/>
            </a:endParaRPr>
          </a:p>
        </p:txBody>
      </p:sp>
      <p:sp>
        <p:nvSpPr>
          <p:cNvPr id="961" name="Google Shape;961;p20"/>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5,83%</a:t>
            </a:r>
            <a:endParaRPr b="1" sz="1400">
              <a:solidFill>
                <a:schemeClr val="dk1"/>
              </a:solidFill>
              <a:latin typeface="Arial Narrow"/>
              <a:ea typeface="Arial Narrow"/>
              <a:cs typeface="Arial Narrow"/>
              <a:sym typeface="Arial Narrow"/>
            </a:endParaRPr>
          </a:p>
        </p:txBody>
      </p:sp>
      <p:sp>
        <p:nvSpPr>
          <p:cNvPr id="962" name="Google Shape;962;p20"/>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78,33%</a:t>
            </a:r>
            <a:endParaRPr b="1" sz="1400">
              <a:solidFill>
                <a:schemeClr val="dk1"/>
              </a:solidFill>
              <a:latin typeface="Arial Narrow"/>
              <a:ea typeface="Arial Narrow"/>
              <a:cs typeface="Arial Narrow"/>
              <a:sym typeface="Arial Narrow"/>
            </a:endParaRPr>
          </a:p>
        </p:txBody>
      </p:sp>
      <p:pic>
        <p:nvPicPr>
          <p:cNvPr id="963" name="Google Shape;963;p20"/>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964" name="Google Shape;964;p20"/>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965" name="Google Shape;965;p20"/>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966" name="Google Shape;966;p20"/>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967" name="Google Shape;967;p20"/>
          <p:cNvGraphicFramePr/>
          <p:nvPr/>
        </p:nvGraphicFramePr>
        <p:xfrm>
          <a:off x="1108004" y="2626514"/>
          <a:ext cx="4209950" cy="2379712"/>
        </p:xfrm>
        <a:graphic>
          <a:graphicData uri="http://schemas.openxmlformats.org/drawingml/2006/chart">
            <c:chart r:id="rId4"/>
          </a:graphicData>
        </a:graphic>
      </p:graphicFrame>
      <p:graphicFrame>
        <p:nvGraphicFramePr>
          <p:cNvPr id="968" name="Google Shape;968;p20"/>
          <p:cNvGraphicFramePr/>
          <p:nvPr/>
        </p:nvGraphicFramePr>
        <p:xfrm>
          <a:off x="1126293" y="5152420"/>
          <a:ext cx="4328150" cy="2323060"/>
        </p:xfrm>
        <a:graphic>
          <a:graphicData uri="http://schemas.openxmlformats.org/drawingml/2006/chart">
            <c:chart r:id="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pic>
        <p:nvPicPr>
          <p:cNvPr id="973" name="Google Shape;973;p21"/>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974" name="Google Shape;974;p21"/>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975" name="Google Shape;975;p21"/>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grpSp>
        <p:nvGrpSpPr>
          <p:cNvPr id="976" name="Google Shape;976;p21"/>
          <p:cNvGrpSpPr/>
          <p:nvPr/>
        </p:nvGrpSpPr>
        <p:grpSpPr>
          <a:xfrm>
            <a:off x="179214" y="4211960"/>
            <a:ext cx="1892650" cy="488476"/>
            <a:chOff x="2397524" y="3379972"/>
            <a:chExt cx="4508500" cy="904875"/>
          </a:xfrm>
        </p:grpSpPr>
        <p:pic>
          <p:nvPicPr>
            <p:cNvPr id="977" name="Google Shape;977;p2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78" name="Google Shape;978;p21"/>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565</a:t>
              </a:r>
              <a:endParaRPr b="1" sz="2000">
                <a:solidFill>
                  <a:schemeClr val="dk1"/>
                </a:solidFill>
                <a:latin typeface="Arial Narrow"/>
                <a:ea typeface="Arial Narrow"/>
                <a:cs typeface="Arial Narrow"/>
                <a:sym typeface="Arial Narrow"/>
              </a:endParaRPr>
            </a:p>
          </p:txBody>
        </p:sp>
      </p:grpSp>
      <p:sp>
        <p:nvSpPr>
          <p:cNvPr id="979" name="Google Shape;979;p21"/>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1,22%.</a:t>
            </a:r>
            <a:endParaRPr b="1" sz="1200">
              <a:solidFill>
                <a:schemeClr val="dk1"/>
              </a:solidFill>
              <a:latin typeface="Arial Narrow"/>
              <a:ea typeface="Arial Narrow"/>
              <a:cs typeface="Arial Narrow"/>
              <a:sym typeface="Arial Narrow"/>
            </a:endParaRPr>
          </a:p>
        </p:txBody>
      </p:sp>
      <p:sp>
        <p:nvSpPr>
          <p:cNvPr id="980" name="Google Shape;980;p21"/>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05 acumulado  de 2017-2022. </a:t>
            </a:r>
            <a:endParaRPr sz="1050">
              <a:solidFill>
                <a:schemeClr val="dk1"/>
              </a:solidFill>
              <a:latin typeface="Arial Narrow"/>
              <a:ea typeface="Arial Narrow"/>
              <a:cs typeface="Arial Narrow"/>
              <a:sym typeface="Arial Narrow"/>
            </a:endParaRPr>
          </a:p>
        </p:txBody>
      </p:sp>
      <p:grpSp>
        <p:nvGrpSpPr>
          <p:cNvPr id="981" name="Google Shape;981;p21"/>
          <p:cNvGrpSpPr/>
          <p:nvPr/>
        </p:nvGrpSpPr>
        <p:grpSpPr>
          <a:xfrm>
            <a:off x="2448322" y="74775"/>
            <a:ext cx="3446504" cy="276999"/>
            <a:chOff x="2448322" y="74775"/>
            <a:chExt cx="3446504" cy="276999"/>
          </a:xfrm>
        </p:grpSpPr>
        <p:sp>
          <p:nvSpPr>
            <p:cNvPr id="982" name="Google Shape;982;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3" name="Google Shape;983;p21"/>
            <p:cNvCxnSpPr>
              <a:stCxn id="9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84" name="Google Shape;984;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985" name="Google Shape;985;p21"/>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6" name="Google Shape;986;p21"/>
          <p:cNvGrpSpPr/>
          <p:nvPr/>
        </p:nvGrpSpPr>
        <p:grpSpPr>
          <a:xfrm>
            <a:off x="2516904" y="3736932"/>
            <a:ext cx="3446504" cy="286016"/>
            <a:chOff x="2448322" y="-7125"/>
            <a:chExt cx="3446504" cy="286016"/>
          </a:xfrm>
        </p:grpSpPr>
        <p:sp>
          <p:nvSpPr>
            <p:cNvPr id="987" name="Google Shape;987;p21"/>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8" name="Google Shape;988;p21"/>
            <p:cNvCxnSpPr>
              <a:stCxn id="987"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989" name="Google Shape;989;p21"/>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990" name="Google Shape;990;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21 </a:t>
            </a:r>
            <a:endParaRPr b="1" sz="1050">
              <a:solidFill>
                <a:schemeClr val="dk1"/>
              </a:solidFill>
              <a:latin typeface="Arial Narrow"/>
              <a:ea typeface="Arial Narrow"/>
              <a:cs typeface="Arial Narrow"/>
              <a:sym typeface="Arial Narrow"/>
            </a:endParaRPr>
          </a:p>
        </p:txBody>
      </p:sp>
      <p:sp>
        <p:nvSpPr>
          <p:cNvPr id="991" name="Google Shape;991;p21"/>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b="1" sz="2000">
              <a:solidFill>
                <a:srgbClr val="C00000"/>
              </a:solidFill>
              <a:latin typeface="Arial Narrow"/>
              <a:ea typeface="Arial Narrow"/>
              <a:cs typeface="Arial Narrow"/>
              <a:sym typeface="Arial Narrow"/>
            </a:endParaRPr>
          </a:p>
        </p:txBody>
      </p:sp>
      <p:grpSp>
        <p:nvGrpSpPr>
          <p:cNvPr id="992" name="Google Shape;992;p21"/>
          <p:cNvGrpSpPr/>
          <p:nvPr/>
        </p:nvGrpSpPr>
        <p:grpSpPr>
          <a:xfrm>
            <a:off x="2274030" y="4873984"/>
            <a:ext cx="833825" cy="904648"/>
            <a:chOff x="1038433" y="1243369"/>
            <a:chExt cx="833825" cy="904648"/>
          </a:xfrm>
        </p:grpSpPr>
        <p:sp>
          <p:nvSpPr>
            <p:cNvPr id="993" name="Google Shape;993;p21"/>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60,53%</a:t>
              </a:r>
              <a:endParaRPr b="1" sz="1600">
                <a:solidFill>
                  <a:schemeClr val="dk1"/>
                </a:solidFill>
                <a:latin typeface="Arial Narrow"/>
                <a:ea typeface="Arial Narrow"/>
                <a:cs typeface="Arial Narrow"/>
                <a:sym typeface="Arial Narrow"/>
              </a:endParaRPr>
            </a:p>
          </p:txBody>
        </p:sp>
        <p:sp>
          <p:nvSpPr>
            <p:cNvPr id="994" name="Google Shape;994;p2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995" name="Google Shape;995;p21"/>
            <p:cNvSpPr/>
            <p:nvPr/>
          </p:nvSpPr>
          <p:spPr>
            <a:xfrm>
              <a:off x="1064280" y="187101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342 casos</a:t>
              </a:r>
              <a:endParaRPr sz="1200">
                <a:solidFill>
                  <a:schemeClr val="dk1"/>
                </a:solidFill>
                <a:latin typeface="Calibri"/>
                <a:ea typeface="Calibri"/>
                <a:cs typeface="Calibri"/>
                <a:sym typeface="Calibri"/>
              </a:endParaRPr>
            </a:p>
          </p:txBody>
        </p:sp>
      </p:grpSp>
      <p:grpSp>
        <p:nvGrpSpPr>
          <p:cNvPr id="996" name="Google Shape;996;p21"/>
          <p:cNvGrpSpPr/>
          <p:nvPr/>
        </p:nvGrpSpPr>
        <p:grpSpPr>
          <a:xfrm>
            <a:off x="4522309" y="6596400"/>
            <a:ext cx="855577" cy="883043"/>
            <a:chOff x="1033171" y="8262441"/>
            <a:chExt cx="855577" cy="883043"/>
          </a:xfrm>
        </p:grpSpPr>
        <p:sp>
          <p:nvSpPr>
            <p:cNvPr id="997" name="Google Shape;997;p21"/>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32,21%</a:t>
              </a:r>
              <a:endParaRPr b="1" sz="1600">
                <a:solidFill>
                  <a:schemeClr val="dk1"/>
                </a:solidFill>
                <a:latin typeface="Arial Narrow"/>
                <a:ea typeface="Arial Narrow"/>
                <a:cs typeface="Arial Narrow"/>
                <a:sym typeface="Arial Narrow"/>
              </a:endParaRPr>
            </a:p>
          </p:txBody>
        </p:sp>
        <p:sp>
          <p:nvSpPr>
            <p:cNvPr id="998" name="Google Shape;998;p21"/>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999" name="Google Shape;999;p21"/>
            <p:cNvSpPr/>
            <p:nvPr/>
          </p:nvSpPr>
          <p:spPr>
            <a:xfrm>
              <a:off x="1098147"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182 casos</a:t>
              </a:r>
              <a:endParaRPr sz="1200">
                <a:solidFill>
                  <a:schemeClr val="dk1"/>
                </a:solidFill>
                <a:latin typeface="Calibri"/>
                <a:ea typeface="Calibri"/>
                <a:cs typeface="Calibri"/>
                <a:sym typeface="Calibri"/>
              </a:endParaRPr>
            </a:p>
          </p:txBody>
        </p:sp>
      </p:grpSp>
      <p:pic>
        <p:nvPicPr>
          <p:cNvPr id="1000" name="Google Shape;1000;p21"/>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1001" name="Google Shape;1001;p21"/>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05 acumulado. Medellín 2022</a:t>
            </a:r>
            <a:endParaRPr sz="1100">
              <a:solidFill>
                <a:schemeClr val="dk1"/>
              </a:solidFill>
              <a:latin typeface="Arial Narrow"/>
              <a:ea typeface="Arial Narrow"/>
              <a:cs typeface="Arial Narrow"/>
              <a:sym typeface="Arial Narrow"/>
            </a:endParaRPr>
          </a:p>
        </p:txBody>
      </p:sp>
      <p:grpSp>
        <p:nvGrpSpPr>
          <p:cNvPr id="1002" name="Google Shape;1002;p21"/>
          <p:cNvGrpSpPr/>
          <p:nvPr/>
        </p:nvGrpSpPr>
        <p:grpSpPr>
          <a:xfrm>
            <a:off x="4905808" y="4866208"/>
            <a:ext cx="877163" cy="894649"/>
            <a:chOff x="5265956" y="1265576"/>
            <a:chExt cx="877163" cy="894649"/>
          </a:xfrm>
        </p:grpSpPr>
        <p:sp>
          <p:nvSpPr>
            <p:cNvPr id="1003" name="Google Shape;1003;p21"/>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10,80%</a:t>
              </a:r>
              <a:endParaRPr b="1" sz="1600">
                <a:solidFill>
                  <a:schemeClr val="dk1"/>
                </a:solidFill>
                <a:latin typeface="Arial Narrow"/>
                <a:ea typeface="Arial Narrow"/>
                <a:cs typeface="Arial Narrow"/>
                <a:sym typeface="Arial Narrow"/>
              </a:endParaRPr>
            </a:p>
          </p:txBody>
        </p:sp>
        <p:sp>
          <p:nvSpPr>
            <p:cNvPr id="1004" name="Google Shape;1004;p21"/>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1005" name="Google Shape;1005;p21"/>
            <p:cNvSpPr/>
            <p:nvPr/>
          </p:nvSpPr>
          <p:spPr>
            <a:xfrm>
              <a:off x="5298050" y="18832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61 casos</a:t>
              </a:r>
              <a:endParaRPr sz="1200">
                <a:solidFill>
                  <a:schemeClr val="dk1"/>
                </a:solidFill>
                <a:latin typeface="Calibri"/>
                <a:ea typeface="Calibri"/>
                <a:cs typeface="Calibri"/>
                <a:sym typeface="Calibri"/>
              </a:endParaRPr>
            </a:p>
          </p:txBody>
        </p:sp>
      </p:grpSp>
      <p:grpSp>
        <p:nvGrpSpPr>
          <p:cNvPr id="1006" name="Google Shape;1006;p21"/>
          <p:cNvGrpSpPr/>
          <p:nvPr/>
        </p:nvGrpSpPr>
        <p:grpSpPr>
          <a:xfrm>
            <a:off x="5986396" y="4877806"/>
            <a:ext cx="1253869" cy="895160"/>
            <a:chOff x="2370037" y="3162904"/>
            <a:chExt cx="1253869" cy="895160"/>
          </a:xfrm>
        </p:grpSpPr>
        <p:sp>
          <p:nvSpPr>
            <p:cNvPr id="1007" name="Google Shape;1007;p21"/>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57,62%</a:t>
              </a:r>
              <a:endParaRPr b="1" sz="1600">
                <a:solidFill>
                  <a:schemeClr val="dk1"/>
                </a:solidFill>
                <a:latin typeface="Arial Narrow"/>
                <a:ea typeface="Arial Narrow"/>
                <a:cs typeface="Arial Narrow"/>
                <a:sym typeface="Arial Narrow"/>
              </a:endParaRPr>
            </a:p>
          </p:txBody>
        </p:sp>
        <p:sp>
          <p:nvSpPr>
            <p:cNvPr id="1008" name="Google Shape;1008;p21"/>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1009" name="Google Shape;1009;p21"/>
            <p:cNvSpPr/>
            <p:nvPr/>
          </p:nvSpPr>
          <p:spPr>
            <a:xfrm>
              <a:off x="2716410"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325 casos</a:t>
              </a:r>
              <a:endParaRPr sz="1200">
                <a:solidFill>
                  <a:schemeClr val="dk1"/>
                </a:solidFill>
                <a:latin typeface="Calibri"/>
                <a:ea typeface="Calibri"/>
                <a:cs typeface="Calibri"/>
                <a:sym typeface="Calibri"/>
              </a:endParaRPr>
            </a:p>
          </p:txBody>
        </p:sp>
      </p:grpSp>
      <p:sp>
        <p:nvSpPr>
          <p:cNvPr id="1010" name="Google Shape;1010;p21"/>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1011" name="Google Shape;1011;p21"/>
          <p:cNvSpPr txBox="1"/>
          <p:nvPr/>
        </p:nvSpPr>
        <p:spPr>
          <a:xfrm>
            <a:off x="2329383" y="3271156"/>
            <a:ext cx="157286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21,62 * cada 100 mil</a:t>
            </a:r>
            <a:endParaRPr/>
          </a:p>
        </p:txBody>
      </p:sp>
      <p:sp>
        <p:nvSpPr>
          <p:cNvPr id="1012" name="Google Shape;1012;p21"/>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1013" name="Google Shape;1013;p21"/>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1014" name="Google Shape;1014;p21"/>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15" name="Google Shape;1015;p21"/>
          <p:cNvGrpSpPr/>
          <p:nvPr/>
        </p:nvGrpSpPr>
        <p:grpSpPr>
          <a:xfrm>
            <a:off x="2424996" y="2603074"/>
            <a:ext cx="3446504" cy="276999"/>
            <a:chOff x="2448322" y="74775"/>
            <a:chExt cx="3446504" cy="276999"/>
          </a:xfrm>
        </p:grpSpPr>
        <p:sp>
          <p:nvSpPr>
            <p:cNvPr id="1016" name="Google Shape;1016;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17" name="Google Shape;1017;p21"/>
            <p:cNvCxnSpPr>
              <a:stCxn id="101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18" name="Google Shape;1018;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019" name="Google Shape;1019;p21"/>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1020" name="Google Shape;1020;p21"/>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1021" name="Google Shape;1021;p21"/>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1022" name="Google Shape;1022;p21"/>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1023" name="Google Shape;1023;p21"/>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1024" name="Google Shape;1024;p21"/>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1025" name="Google Shape;1025;p21"/>
          <p:cNvGrpSpPr/>
          <p:nvPr/>
        </p:nvGrpSpPr>
        <p:grpSpPr>
          <a:xfrm>
            <a:off x="3702805" y="6605790"/>
            <a:ext cx="823641" cy="882974"/>
            <a:chOff x="1073622" y="1243369"/>
            <a:chExt cx="823641" cy="882974"/>
          </a:xfrm>
        </p:grpSpPr>
        <p:sp>
          <p:nvSpPr>
            <p:cNvPr id="1026" name="Google Shape;1026;p21"/>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43,56%</a:t>
              </a:r>
              <a:endParaRPr b="1" sz="1600">
                <a:solidFill>
                  <a:schemeClr val="dk1"/>
                </a:solidFill>
                <a:latin typeface="Arial Narrow"/>
                <a:ea typeface="Arial Narrow"/>
                <a:cs typeface="Arial Narrow"/>
                <a:sym typeface="Arial Narrow"/>
              </a:endParaRPr>
            </a:p>
          </p:txBody>
        </p:sp>
        <p:sp>
          <p:nvSpPr>
            <p:cNvPr id="1027" name="Google Shape;1027;p21"/>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1028" name="Google Shape;1028;p21"/>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258 casos</a:t>
              </a:r>
              <a:endParaRPr sz="1200">
                <a:solidFill>
                  <a:schemeClr val="dk1"/>
                </a:solidFill>
                <a:latin typeface="Calibri"/>
                <a:ea typeface="Calibri"/>
                <a:cs typeface="Calibri"/>
                <a:sym typeface="Calibri"/>
              </a:endParaRPr>
            </a:p>
          </p:txBody>
        </p:sp>
      </p:grpSp>
      <p:grpSp>
        <p:nvGrpSpPr>
          <p:cNvPr id="1029" name="Google Shape;1029;p21"/>
          <p:cNvGrpSpPr/>
          <p:nvPr/>
        </p:nvGrpSpPr>
        <p:grpSpPr>
          <a:xfrm>
            <a:off x="4013888" y="4872449"/>
            <a:ext cx="867545" cy="883043"/>
            <a:chOff x="1033171" y="8262441"/>
            <a:chExt cx="867545" cy="883043"/>
          </a:xfrm>
        </p:grpSpPr>
        <p:sp>
          <p:nvSpPr>
            <p:cNvPr id="1030" name="Google Shape;1030;p21"/>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13,81%</a:t>
              </a:r>
              <a:endParaRPr b="1" sz="1600">
                <a:solidFill>
                  <a:schemeClr val="dk1"/>
                </a:solidFill>
                <a:latin typeface="Arial Narrow"/>
                <a:ea typeface="Arial Narrow"/>
                <a:cs typeface="Arial Narrow"/>
                <a:sym typeface="Arial Narrow"/>
              </a:endParaRPr>
            </a:p>
          </p:txBody>
        </p:sp>
        <p:sp>
          <p:nvSpPr>
            <p:cNvPr id="1031" name="Google Shape;1031;p21"/>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1032" name="Google Shape;1032;p21"/>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78 casos</a:t>
              </a:r>
              <a:endParaRPr sz="1200">
                <a:solidFill>
                  <a:schemeClr val="dk1"/>
                </a:solidFill>
                <a:latin typeface="Calibri"/>
                <a:ea typeface="Calibri"/>
                <a:cs typeface="Calibri"/>
                <a:sym typeface="Calibri"/>
              </a:endParaRPr>
            </a:p>
          </p:txBody>
        </p:sp>
      </p:grpSp>
      <p:pic>
        <p:nvPicPr>
          <p:cNvPr id="1033" name="Google Shape;1033;p21"/>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1034" name="Google Shape;1034;p21"/>
          <p:cNvGrpSpPr/>
          <p:nvPr/>
        </p:nvGrpSpPr>
        <p:grpSpPr>
          <a:xfrm>
            <a:off x="6383433" y="6588420"/>
            <a:ext cx="774775" cy="903208"/>
            <a:chOff x="5327048" y="1270665"/>
            <a:chExt cx="774775" cy="903208"/>
          </a:xfrm>
        </p:grpSpPr>
        <p:sp>
          <p:nvSpPr>
            <p:cNvPr id="1035" name="Google Shape;1035;p21"/>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7,08%</a:t>
              </a:r>
              <a:endParaRPr b="1" sz="1600">
                <a:solidFill>
                  <a:schemeClr val="dk1"/>
                </a:solidFill>
                <a:latin typeface="Arial Narrow"/>
                <a:ea typeface="Arial Narrow"/>
                <a:cs typeface="Arial Narrow"/>
                <a:sym typeface="Arial Narrow"/>
              </a:endParaRPr>
            </a:p>
          </p:txBody>
        </p:sp>
        <p:sp>
          <p:nvSpPr>
            <p:cNvPr id="1036" name="Google Shape;1036;p21"/>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1037" name="Google Shape;1037;p21"/>
            <p:cNvSpPr/>
            <p:nvPr/>
          </p:nvSpPr>
          <p:spPr>
            <a:xfrm>
              <a:off x="5381754" y="189687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40 casos</a:t>
              </a:r>
              <a:endParaRPr sz="1200">
                <a:solidFill>
                  <a:schemeClr val="dk1"/>
                </a:solidFill>
                <a:latin typeface="Calibri"/>
                <a:ea typeface="Calibri"/>
                <a:cs typeface="Calibri"/>
                <a:sym typeface="Calibri"/>
              </a:endParaRPr>
            </a:p>
          </p:txBody>
        </p:sp>
      </p:grpSp>
      <p:pic>
        <p:nvPicPr>
          <p:cNvPr id="1038" name="Google Shape;1038;p21"/>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1039" name="Google Shape;1039;p21"/>
          <p:cNvGrpSpPr/>
          <p:nvPr/>
        </p:nvGrpSpPr>
        <p:grpSpPr>
          <a:xfrm>
            <a:off x="5309646" y="6613815"/>
            <a:ext cx="1144763" cy="895160"/>
            <a:chOff x="2420491" y="3162904"/>
            <a:chExt cx="1144763" cy="895160"/>
          </a:xfrm>
        </p:grpSpPr>
        <p:sp>
          <p:nvSpPr>
            <p:cNvPr id="1040" name="Google Shape;1040;p21"/>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9,91%</a:t>
              </a:r>
              <a:endParaRPr b="1" sz="1600">
                <a:solidFill>
                  <a:schemeClr val="dk1"/>
                </a:solidFill>
                <a:latin typeface="Arial Narrow"/>
                <a:ea typeface="Arial Narrow"/>
                <a:cs typeface="Arial Narrow"/>
                <a:sym typeface="Arial Narrow"/>
              </a:endParaRPr>
            </a:p>
          </p:txBody>
        </p:sp>
        <p:sp>
          <p:nvSpPr>
            <p:cNvPr id="1041" name="Google Shape;1041;p21"/>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1042" name="Google Shape;1042;p21"/>
            <p:cNvSpPr/>
            <p:nvPr/>
          </p:nvSpPr>
          <p:spPr>
            <a:xfrm>
              <a:off x="2606048" y="378106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56 casos</a:t>
              </a:r>
              <a:endParaRPr sz="1200">
                <a:solidFill>
                  <a:schemeClr val="dk1"/>
                </a:solidFill>
                <a:latin typeface="Calibri"/>
                <a:ea typeface="Calibri"/>
                <a:cs typeface="Calibri"/>
                <a:sym typeface="Calibri"/>
              </a:endParaRPr>
            </a:p>
          </p:txBody>
        </p:sp>
      </p:grpSp>
      <p:sp>
        <p:nvSpPr>
          <p:cNvPr id="1043" name="Google Shape;1043;p21"/>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1044" name="Google Shape;1044;p21"/>
          <p:cNvGrpSpPr/>
          <p:nvPr/>
        </p:nvGrpSpPr>
        <p:grpSpPr>
          <a:xfrm>
            <a:off x="2405662" y="4024402"/>
            <a:ext cx="2480324" cy="436842"/>
            <a:chOff x="3054754" y="484500"/>
            <a:chExt cx="2375609" cy="436842"/>
          </a:xfrm>
        </p:grpSpPr>
        <p:sp>
          <p:nvSpPr>
            <p:cNvPr id="1045" name="Google Shape;1045;p2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2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b="1" sz="1400">
                <a:solidFill>
                  <a:schemeClr val="dk1"/>
                </a:solidFill>
                <a:latin typeface="Arial Narrow"/>
                <a:ea typeface="Arial Narrow"/>
                <a:cs typeface="Arial Narrow"/>
                <a:sym typeface="Arial Narrow"/>
              </a:endParaRPr>
            </a:p>
          </p:txBody>
        </p:sp>
      </p:grpSp>
      <p:grpSp>
        <p:nvGrpSpPr>
          <p:cNvPr id="1047" name="Google Shape;1047;p21"/>
          <p:cNvGrpSpPr/>
          <p:nvPr/>
        </p:nvGrpSpPr>
        <p:grpSpPr>
          <a:xfrm>
            <a:off x="3861366" y="5640349"/>
            <a:ext cx="3281002" cy="436842"/>
            <a:chOff x="3054754" y="484500"/>
            <a:chExt cx="2375609" cy="436842"/>
          </a:xfrm>
        </p:grpSpPr>
        <p:sp>
          <p:nvSpPr>
            <p:cNvPr id="1048" name="Google Shape;1048;p2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2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b="1" sz="1400">
                <a:solidFill>
                  <a:schemeClr val="dk1"/>
                </a:solidFill>
                <a:latin typeface="Arial Narrow"/>
                <a:ea typeface="Arial Narrow"/>
                <a:cs typeface="Arial Narrow"/>
                <a:sym typeface="Arial Narrow"/>
              </a:endParaRPr>
            </a:p>
          </p:txBody>
        </p:sp>
      </p:grpSp>
      <p:sp>
        <p:nvSpPr>
          <p:cNvPr id="1050" name="Google Shape;1050;p21"/>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una disminución del 1,22%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55,40%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1051" name="Google Shape;1051;p21"/>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52" name="Google Shape;1052;p21"/>
          <p:cNvGrpSpPr/>
          <p:nvPr/>
        </p:nvGrpSpPr>
        <p:grpSpPr>
          <a:xfrm>
            <a:off x="93859" y="8056850"/>
            <a:ext cx="3446504" cy="276999"/>
            <a:chOff x="2448322" y="33831"/>
            <a:chExt cx="3446504" cy="276999"/>
          </a:xfrm>
        </p:grpSpPr>
        <p:sp>
          <p:nvSpPr>
            <p:cNvPr id="1053" name="Google Shape;1053;p2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54" name="Google Shape;1054;p21"/>
            <p:cNvCxnSpPr>
              <a:stCxn id="1053"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055" name="Google Shape;1055;p2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1056" name="Google Shape;1056;p21"/>
          <p:cNvGrpSpPr/>
          <p:nvPr/>
        </p:nvGrpSpPr>
        <p:grpSpPr>
          <a:xfrm>
            <a:off x="3132744" y="4419182"/>
            <a:ext cx="879488" cy="1377146"/>
            <a:chOff x="1708524" y="1209162"/>
            <a:chExt cx="1075155" cy="1830651"/>
          </a:xfrm>
        </p:grpSpPr>
        <p:sp>
          <p:nvSpPr>
            <p:cNvPr id="1057" name="Google Shape;1057;p21"/>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39,47%</a:t>
              </a:r>
              <a:endParaRPr b="1" sz="1600">
                <a:solidFill>
                  <a:schemeClr val="dk1"/>
                </a:solidFill>
                <a:latin typeface="Arial Narrow"/>
                <a:ea typeface="Arial Narrow"/>
                <a:cs typeface="Arial Narrow"/>
                <a:sym typeface="Arial Narrow"/>
              </a:endParaRPr>
            </a:p>
          </p:txBody>
        </p:sp>
        <p:sp>
          <p:nvSpPr>
            <p:cNvPr id="1058" name="Google Shape;1058;p21"/>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059" name="Google Shape;1059;p21"/>
            <p:cNvSpPr/>
            <p:nvPr/>
          </p:nvSpPr>
          <p:spPr>
            <a:xfrm>
              <a:off x="1817186" y="2671596"/>
              <a:ext cx="966493"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223 casos</a:t>
              </a:r>
              <a:endParaRPr sz="1200">
                <a:solidFill>
                  <a:schemeClr val="dk1"/>
                </a:solidFill>
                <a:latin typeface="Calibri"/>
                <a:ea typeface="Calibri"/>
                <a:cs typeface="Calibri"/>
                <a:sym typeface="Calibri"/>
              </a:endParaRPr>
            </a:p>
          </p:txBody>
        </p:sp>
        <p:pic>
          <p:nvPicPr>
            <p:cNvPr id="1060" name="Google Shape;1060;p21"/>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1061" name="Google Shape;1061;p21"/>
          <p:cNvPicPr preferRelativeResize="0"/>
          <p:nvPr/>
        </p:nvPicPr>
        <p:blipFill rotWithShape="1">
          <a:blip r:embed="rId14">
            <a:alphaModFix/>
          </a:blip>
          <a:srcRect b="0" l="0" r="0" t="0"/>
          <a:stretch/>
        </p:blipFill>
        <p:spPr>
          <a:xfrm>
            <a:off x="2238100" y="379448"/>
            <a:ext cx="4938952" cy="1674627"/>
          </a:xfrm>
          <a:prstGeom prst="rect">
            <a:avLst/>
          </a:prstGeom>
          <a:noFill/>
          <a:ln>
            <a:noFill/>
          </a:ln>
        </p:spPr>
      </p:pic>
      <p:pic>
        <p:nvPicPr>
          <p:cNvPr id="1062" name="Google Shape;1062;p21"/>
          <p:cNvPicPr preferRelativeResize="0"/>
          <p:nvPr/>
        </p:nvPicPr>
        <p:blipFill rotWithShape="1">
          <a:blip r:embed="rId15">
            <a:alphaModFix/>
          </a:blip>
          <a:srcRect b="0" l="0" r="0" t="0"/>
          <a:stretch/>
        </p:blipFill>
        <p:spPr>
          <a:xfrm>
            <a:off x="14534" y="5800456"/>
            <a:ext cx="3514130" cy="1876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pic>
        <p:nvPicPr>
          <p:cNvPr id="1067" name="Google Shape;1067;p22"/>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1068" name="Google Shape;1068;p22"/>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1069" name="Google Shape;1069;p22"/>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1070" name="Google Shape;1070;p22"/>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grpSp>
        <p:nvGrpSpPr>
          <p:cNvPr id="1071" name="Google Shape;1071;p22"/>
          <p:cNvGrpSpPr/>
          <p:nvPr/>
        </p:nvGrpSpPr>
        <p:grpSpPr>
          <a:xfrm>
            <a:off x="144066" y="4161193"/>
            <a:ext cx="1892650" cy="488476"/>
            <a:chOff x="2397524" y="3379972"/>
            <a:chExt cx="4508500" cy="904875"/>
          </a:xfrm>
        </p:grpSpPr>
        <p:pic>
          <p:nvPicPr>
            <p:cNvPr id="1072" name="Google Shape;1072;p2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73" name="Google Shape;1073;p22"/>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348</a:t>
              </a:r>
              <a:endParaRPr b="1" sz="1800">
                <a:solidFill>
                  <a:schemeClr val="dk1"/>
                </a:solidFill>
                <a:latin typeface="Arial Narrow"/>
                <a:ea typeface="Arial Narrow"/>
                <a:cs typeface="Arial Narrow"/>
                <a:sym typeface="Arial Narrow"/>
              </a:endParaRPr>
            </a:p>
          </p:txBody>
        </p:sp>
      </p:grpSp>
      <p:grpSp>
        <p:nvGrpSpPr>
          <p:cNvPr id="1074" name="Google Shape;1074;p22"/>
          <p:cNvGrpSpPr/>
          <p:nvPr/>
        </p:nvGrpSpPr>
        <p:grpSpPr>
          <a:xfrm>
            <a:off x="2448322" y="74775"/>
            <a:ext cx="3446504" cy="276999"/>
            <a:chOff x="2448322" y="74775"/>
            <a:chExt cx="3446504" cy="276999"/>
          </a:xfrm>
        </p:grpSpPr>
        <p:sp>
          <p:nvSpPr>
            <p:cNvPr id="1075" name="Google Shape;1075;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76" name="Google Shape;1076;p22"/>
            <p:cNvCxnSpPr>
              <a:stCxn id="107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77" name="Google Shape;1077;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078" name="Google Shape;1078;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1079" name="Google Shape;1079;p22"/>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1080" name="Google Shape;1080;p22"/>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1081" name="Google Shape;1081;p22"/>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05 acumulado  de  2022</a:t>
            </a:r>
            <a:endParaRPr b="1" sz="1000">
              <a:solidFill>
                <a:schemeClr val="dk1"/>
              </a:solidFill>
              <a:latin typeface="Arial Narrow"/>
              <a:ea typeface="Arial Narrow"/>
              <a:cs typeface="Arial Narrow"/>
              <a:sym typeface="Arial Narrow"/>
            </a:endParaRPr>
          </a:p>
        </p:txBody>
      </p:sp>
      <p:sp>
        <p:nvSpPr>
          <p:cNvPr id="1082" name="Google Shape;1082;p22"/>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3" name="Google Shape;1083;p22"/>
          <p:cNvGrpSpPr/>
          <p:nvPr/>
        </p:nvGrpSpPr>
        <p:grpSpPr>
          <a:xfrm>
            <a:off x="260834" y="6355360"/>
            <a:ext cx="3446504" cy="276999"/>
            <a:chOff x="2448322" y="74775"/>
            <a:chExt cx="3446504" cy="276999"/>
          </a:xfrm>
        </p:grpSpPr>
        <p:sp>
          <p:nvSpPr>
            <p:cNvPr id="1084" name="Google Shape;1084;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5" name="Google Shape;1085;p22"/>
            <p:cNvCxnSpPr>
              <a:stCxn id="10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6" name="Google Shape;1086;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grpSp>
        <p:nvGrpSpPr>
          <p:cNvPr id="1087" name="Google Shape;1087;p22"/>
          <p:cNvGrpSpPr/>
          <p:nvPr/>
        </p:nvGrpSpPr>
        <p:grpSpPr>
          <a:xfrm>
            <a:off x="473331" y="6875809"/>
            <a:ext cx="873454" cy="1573268"/>
            <a:chOff x="1059074" y="553075"/>
            <a:chExt cx="873454" cy="1573268"/>
          </a:xfrm>
        </p:grpSpPr>
        <p:pic>
          <p:nvPicPr>
            <p:cNvPr id="1088" name="Google Shape;1088;p22"/>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1089" name="Google Shape;1089;p22"/>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47,41%</a:t>
              </a:r>
              <a:endParaRPr b="1" sz="1600">
                <a:solidFill>
                  <a:schemeClr val="dk1"/>
                </a:solidFill>
                <a:latin typeface="Arial Narrow"/>
                <a:ea typeface="Arial Narrow"/>
                <a:cs typeface="Arial Narrow"/>
                <a:sym typeface="Arial Narrow"/>
              </a:endParaRPr>
            </a:p>
          </p:txBody>
        </p:sp>
        <p:sp>
          <p:nvSpPr>
            <p:cNvPr id="1090" name="Google Shape;1090;p2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091" name="Google Shape;1091;p22"/>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165 casos</a:t>
              </a:r>
              <a:endParaRPr sz="1200">
                <a:solidFill>
                  <a:schemeClr val="dk1"/>
                </a:solidFill>
                <a:latin typeface="Calibri"/>
                <a:ea typeface="Calibri"/>
                <a:cs typeface="Calibri"/>
                <a:sym typeface="Calibri"/>
              </a:endParaRPr>
            </a:p>
          </p:txBody>
        </p:sp>
      </p:grpSp>
      <p:grpSp>
        <p:nvGrpSpPr>
          <p:cNvPr id="1092" name="Google Shape;1092;p22"/>
          <p:cNvGrpSpPr/>
          <p:nvPr/>
        </p:nvGrpSpPr>
        <p:grpSpPr>
          <a:xfrm>
            <a:off x="1352672" y="6885689"/>
            <a:ext cx="826373" cy="1582088"/>
            <a:chOff x="3159269" y="6660232"/>
            <a:chExt cx="826373" cy="1582088"/>
          </a:xfrm>
        </p:grpSpPr>
        <p:sp>
          <p:nvSpPr>
            <p:cNvPr id="1093" name="Google Shape;1093;p22"/>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52,59%</a:t>
              </a:r>
              <a:endParaRPr b="1" sz="1600">
                <a:solidFill>
                  <a:schemeClr val="dk1"/>
                </a:solidFill>
                <a:latin typeface="Arial Narrow"/>
                <a:ea typeface="Arial Narrow"/>
                <a:cs typeface="Arial Narrow"/>
                <a:sym typeface="Arial Narrow"/>
              </a:endParaRPr>
            </a:p>
          </p:txBody>
        </p:sp>
        <p:sp>
          <p:nvSpPr>
            <p:cNvPr id="1094" name="Google Shape;1094;p22"/>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095" name="Google Shape;1095;p22"/>
            <p:cNvSpPr/>
            <p:nvPr/>
          </p:nvSpPr>
          <p:spPr>
            <a:xfrm>
              <a:off x="3159269" y="79653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183 casos</a:t>
              </a:r>
              <a:endParaRPr sz="1200">
                <a:solidFill>
                  <a:schemeClr val="dk1"/>
                </a:solidFill>
                <a:latin typeface="Calibri"/>
                <a:ea typeface="Calibri"/>
                <a:cs typeface="Calibri"/>
                <a:sym typeface="Calibri"/>
              </a:endParaRPr>
            </a:p>
          </p:txBody>
        </p:sp>
        <p:pic>
          <p:nvPicPr>
            <p:cNvPr id="1096" name="Google Shape;1096;p22"/>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1097" name="Google Shape;1097;p22"/>
          <p:cNvGrpSpPr/>
          <p:nvPr/>
        </p:nvGrpSpPr>
        <p:grpSpPr>
          <a:xfrm>
            <a:off x="3694124" y="6997057"/>
            <a:ext cx="816548" cy="1463375"/>
            <a:chOff x="838588" y="8382748"/>
            <a:chExt cx="816548" cy="1463375"/>
          </a:xfrm>
        </p:grpSpPr>
        <p:pic>
          <p:nvPicPr>
            <p:cNvPr id="1098" name="Google Shape;1098;p22"/>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1099" name="Google Shape;1099;p22"/>
            <p:cNvGrpSpPr/>
            <p:nvPr/>
          </p:nvGrpSpPr>
          <p:grpSpPr>
            <a:xfrm>
              <a:off x="838588" y="8963149"/>
              <a:ext cx="816548" cy="882974"/>
              <a:chOff x="1115283" y="1243369"/>
              <a:chExt cx="816548" cy="882974"/>
            </a:xfrm>
          </p:grpSpPr>
          <p:sp>
            <p:nvSpPr>
              <p:cNvPr id="1100" name="Google Shape;1100;p22"/>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15,23%</a:t>
                </a:r>
                <a:endParaRPr b="1" sz="1600">
                  <a:solidFill>
                    <a:schemeClr val="dk1"/>
                  </a:solidFill>
                  <a:latin typeface="Arial Narrow"/>
                  <a:ea typeface="Arial Narrow"/>
                  <a:cs typeface="Arial Narrow"/>
                  <a:sym typeface="Arial Narrow"/>
                </a:endParaRPr>
              </a:p>
            </p:txBody>
          </p:sp>
          <p:sp>
            <p:nvSpPr>
              <p:cNvPr id="1101" name="Google Shape;1101;p22"/>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1102" name="Google Shape;1102;p22"/>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53 casos</a:t>
                </a:r>
                <a:endParaRPr sz="1200">
                  <a:solidFill>
                    <a:schemeClr val="dk1"/>
                  </a:solidFill>
                  <a:latin typeface="Calibri"/>
                  <a:ea typeface="Calibri"/>
                  <a:cs typeface="Calibri"/>
                  <a:sym typeface="Calibri"/>
                </a:endParaRPr>
              </a:p>
            </p:txBody>
          </p:sp>
        </p:grpSp>
      </p:grpSp>
      <p:grpSp>
        <p:nvGrpSpPr>
          <p:cNvPr id="1103" name="Google Shape;1103;p22"/>
          <p:cNvGrpSpPr/>
          <p:nvPr/>
        </p:nvGrpSpPr>
        <p:grpSpPr>
          <a:xfrm>
            <a:off x="5894826" y="6883495"/>
            <a:ext cx="915635" cy="1545833"/>
            <a:chOff x="2206271" y="8300359"/>
            <a:chExt cx="915635" cy="1545833"/>
          </a:xfrm>
        </p:grpSpPr>
        <p:grpSp>
          <p:nvGrpSpPr>
            <p:cNvPr id="1104" name="Google Shape;1104;p22"/>
            <p:cNvGrpSpPr/>
            <p:nvPr/>
          </p:nvGrpSpPr>
          <p:grpSpPr>
            <a:xfrm>
              <a:off x="2206271" y="8963149"/>
              <a:ext cx="915635" cy="883043"/>
              <a:chOff x="1033171" y="8262441"/>
              <a:chExt cx="915635" cy="883043"/>
            </a:xfrm>
          </p:grpSpPr>
          <p:sp>
            <p:nvSpPr>
              <p:cNvPr id="1105" name="Google Shape;1105;p22"/>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2,30%</a:t>
                </a:r>
                <a:endParaRPr b="1" sz="1600">
                  <a:solidFill>
                    <a:schemeClr val="dk1"/>
                  </a:solidFill>
                  <a:latin typeface="Arial Narrow"/>
                  <a:ea typeface="Arial Narrow"/>
                  <a:cs typeface="Arial Narrow"/>
                  <a:sym typeface="Arial Narrow"/>
                </a:endParaRPr>
              </a:p>
            </p:txBody>
          </p:sp>
          <p:sp>
            <p:nvSpPr>
              <p:cNvPr id="1106" name="Google Shape;1106;p22"/>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1107" name="Google Shape;1107;p22"/>
              <p:cNvSpPr/>
              <p:nvPr/>
            </p:nvSpPr>
            <p:spPr>
              <a:xfrm>
                <a:off x="1146985" y="8868485"/>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pic>
          <p:nvPicPr>
            <p:cNvPr id="1108" name="Google Shape;1108;p22"/>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1109" name="Google Shape;1109;p22"/>
          <p:cNvGrpSpPr/>
          <p:nvPr/>
        </p:nvGrpSpPr>
        <p:grpSpPr>
          <a:xfrm>
            <a:off x="4818108" y="6876256"/>
            <a:ext cx="861100" cy="1584176"/>
            <a:chOff x="3633824" y="8315126"/>
            <a:chExt cx="861100" cy="1584176"/>
          </a:xfrm>
        </p:grpSpPr>
        <p:grpSp>
          <p:nvGrpSpPr>
            <p:cNvPr id="1110" name="Google Shape;1110;p22"/>
            <p:cNvGrpSpPr/>
            <p:nvPr/>
          </p:nvGrpSpPr>
          <p:grpSpPr>
            <a:xfrm>
              <a:off x="3633824" y="8987827"/>
              <a:ext cx="861100" cy="911475"/>
              <a:chOff x="5301781" y="1270665"/>
              <a:chExt cx="861100" cy="911475"/>
            </a:xfrm>
          </p:grpSpPr>
          <p:sp>
            <p:nvSpPr>
              <p:cNvPr id="1111" name="Google Shape;1111;p22"/>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72,13%</a:t>
                </a:r>
                <a:endParaRPr b="1" sz="1600">
                  <a:solidFill>
                    <a:schemeClr val="dk1"/>
                  </a:solidFill>
                  <a:latin typeface="Arial Narrow"/>
                  <a:ea typeface="Arial Narrow"/>
                  <a:cs typeface="Arial Narrow"/>
                  <a:sym typeface="Arial Narrow"/>
                </a:endParaRPr>
              </a:p>
            </p:txBody>
          </p:sp>
          <p:sp>
            <p:nvSpPr>
              <p:cNvPr id="1112" name="Google Shape;1112;p22"/>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1113" name="Google Shape;1113;p22"/>
              <p:cNvSpPr/>
              <p:nvPr/>
            </p:nvSpPr>
            <p:spPr>
              <a:xfrm>
                <a:off x="5301781" y="190514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251 casos</a:t>
                </a:r>
                <a:endParaRPr sz="1200">
                  <a:solidFill>
                    <a:schemeClr val="dk1"/>
                  </a:solidFill>
                  <a:latin typeface="Calibri"/>
                  <a:ea typeface="Calibri"/>
                  <a:cs typeface="Calibri"/>
                  <a:sym typeface="Calibri"/>
                </a:endParaRPr>
              </a:p>
            </p:txBody>
          </p:sp>
        </p:grpSp>
        <p:pic>
          <p:nvPicPr>
            <p:cNvPr id="1114" name="Google Shape;1114;p22"/>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1115" name="Google Shape;1115;p22"/>
          <p:cNvGrpSpPr/>
          <p:nvPr/>
        </p:nvGrpSpPr>
        <p:grpSpPr>
          <a:xfrm>
            <a:off x="2128575" y="6929556"/>
            <a:ext cx="1465466" cy="1519521"/>
            <a:chOff x="4557698" y="6783372"/>
            <a:chExt cx="1465466" cy="1519521"/>
          </a:xfrm>
        </p:grpSpPr>
        <p:grpSp>
          <p:nvGrpSpPr>
            <p:cNvPr id="1116" name="Google Shape;1116;p22"/>
            <p:cNvGrpSpPr/>
            <p:nvPr/>
          </p:nvGrpSpPr>
          <p:grpSpPr>
            <a:xfrm>
              <a:off x="4557698" y="7444062"/>
              <a:ext cx="1465466" cy="858831"/>
              <a:chOff x="3600450" y="1301912"/>
              <a:chExt cx="1465466" cy="858831"/>
            </a:xfrm>
          </p:grpSpPr>
          <p:sp>
            <p:nvSpPr>
              <p:cNvPr id="1117" name="Google Shape;1117;p22"/>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3,74%</a:t>
                </a:r>
                <a:endParaRPr b="1" sz="1600">
                  <a:solidFill>
                    <a:schemeClr val="dk1"/>
                  </a:solidFill>
                  <a:latin typeface="Arial Narrow"/>
                  <a:ea typeface="Arial Narrow"/>
                  <a:cs typeface="Arial Narrow"/>
                  <a:sym typeface="Arial Narrow"/>
                </a:endParaRPr>
              </a:p>
            </p:txBody>
          </p:sp>
          <p:sp>
            <p:nvSpPr>
              <p:cNvPr id="1118" name="Google Shape;1118;p22"/>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b="1" sz="1200" u="sng">
                  <a:solidFill>
                    <a:srgbClr val="000000"/>
                  </a:solidFill>
                  <a:latin typeface="Arial Narrow"/>
                  <a:ea typeface="Arial Narrow"/>
                  <a:cs typeface="Arial Narrow"/>
                  <a:sym typeface="Arial Narrow"/>
                </a:endParaRPr>
              </a:p>
            </p:txBody>
          </p:sp>
          <p:sp>
            <p:nvSpPr>
              <p:cNvPr id="1119" name="Google Shape;1119;p22"/>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 casos</a:t>
                </a:r>
                <a:endParaRPr sz="1200">
                  <a:solidFill>
                    <a:schemeClr val="dk1"/>
                  </a:solidFill>
                  <a:latin typeface="Calibri"/>
                  <a:ea typeface="Calibri"/>
                  <a:cs typeface="Calibri"/>
                  <a:sym typeface="Calibri"/>
                </a:endParaRPr>
              </a:p>
            </p:txBody>
          </p:sp>
        </p:grpSp>
        <p:pic>
          <p:nvPicPr>
            <p:cNvPr id="1120" name="Google Shape;1120;p22"/>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1121" name="Google Shape;1121;p22"/>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291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57 Personas</a:t>
            </a:r>
            <a:endParaRPr b="1" sz="1600">
              <a:solidFill>
                <a:srgbClr val="C00000"/>
              </a:solidFill>
              <a:latin typeface="Arial Narrow"/>
              <a:ea typeface="Arial Narrow"/>
              <a:cs typeface="Arial Narrow"/>
              <a:sym typeface="Arial Narrow"/>
            </a:endParaRPr>
          </a:p>
        </p:txBody>
      </p:sp>
      <p:pic>
        <p:nvPicPr>
          <p:cNvPr id="1122" name="Google Shape;1122;p22"/>
          <p:cNvPicPr preferRelativeResize="0"/>
          <p:nvPr/>
        </p:nvPicPr>
        <p:blipFill rotWithShape="1">
          <a:blip r:embed="rId12">
            <a:alphaModFix/>
          </a:blip>
          <a:srcRect b="0" l="0" r="0" t="0"/>
          <a:stretch/>
        </p:blipFill>
        <p:spPr>
          <a:xfrm>
            <a:off x="2203118" y="488450"/>
            <a:ext cx="4981212" cy="44622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23"/>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8" name="Google Shape;1128;p23"/>
          <p:cNvGrpSpPr/>
          <p:nvPr/>
        </p:nvGrpSpPr>
        <p:grpSpPr>
          <a:xfrm>
            <a:off x="277402" y="379948"/>
            <a:ext cx="5047355" cy="276999"/>
            <a:chOff x="2448322" y="74775"/>
            <a:chExt cx="5047355" cy="276999"/>
          </a:xfrm>
        </p:grpSpPr>
        <p:sp>
          <p:nvSpPr>
            <p:cNvPr id="1129" name="Google Shape;1129;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sz="1800">
                <a:solidFill>
                  <a:schemeClr val="lt1"/>
                </a:solidFill>
                <a:latin typeface="Arial Narrow"/>
                <a:ea typeface="Arial Narrow"/>
                <a:cs typeface="Arial Narrow"/>
                <a:sym typeface="Arial Narrow"/>
              </a:endParaRPr>
            </a:p>
          </p:txBody>
        </p:sp>
        <p:cxnSp>
          <p:nvCxnSpPr>
            <p:cNvPr id="1130" name="Google Shape;1130;p23"/>
            <p:cNvCxnSpPr>
              <a:stCxn id="11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31" name="Google Shape;1131;p2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b="1" sz="1200">
                <a:solidFill>
                  <a:schemeClr val="dk1"/>
                </a:solidFill>
                <a:latin typeface="Arial Narrow"/>
                <a:ea typeface="Arial Narrow"/>
                <a:cs typeface="Arial Narrow"/>
                <a:sym typeface="Arial Narrow"/>
              </a:endParaRPr>
            </a:p>
          </p:txBody>
        </p:sp>
      </p:grpSp>
      <p:sp>
        <p:nvSpPr>
          <p:cNvPr id="1132" name="Google Shape;1132;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23 </a:t>
            </a:r>
            <a:endParaRPr b="1" sz="1050">
              <a:solidFill>
                <a:schemeClr val="dk1"/>
              </a:solidFill>
              <a:latin typeface="Arial Narrow"/>
              <a:ea typeface="Arial Narrow"/>
              <a:cs typeface="Arial Narrow"/>
              <a:sym typeface="Arial Narrow"/>
            </a:endParaRPr>
          </a:p>
        </p:txBody>
      </p:sp>
      <p:sp>
        <p:nvSpPr>
          <p:cNvPr id="1133" name="Google Shape;1133;p23"/>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05 de 2022. </a:t>
            </a:r>
            <a:endParaRPr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134" name="Google Shape;1134;p23"/>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23"/>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05 de 2022. </a:t>
            </a:r>
            <a:endParaRPr sz="1050">
              <a:solidFill>
                <a:schemeClr val="dk1"/>
              </a:solidFill>
              <a:latin typeface="Arial Narrow"/>
              <a:ea typeface="Arial Narrow"/>
              <a:cs typeface="Arial Narrow"/>
              <a:sym typeface="Arial Narrow"/>
            </a:endParaRPr>
          </a:p>
        </p:txBody>
      </p:sp>
      <p:sp>
        <p:nvSpPr>
          <p:cNvPr id="1136" name="Google Shape;1136;p23"/>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37" name="Google Shape;1137;p23"/>
          <p:cNvGrpSpPr/>
          <p:nvPr/>
        </p:nvGrpSpPr>
        <p:grpSpPr>
          <a:xfrm>
            <a:off x="313647" y="4757536"/>
            <a:ext cx="5047355" cy="276999"/>
            <a:chOff x="2448322" y="74775"/>
            <a:chExt cx="5047355" cy="276999"/>
          </a:xfrm>
        </p:grpSpPr>
        <p:sp>
          <p:nvSpPr>
            <p:cNvPr id="1138" name="Google Shape;1138;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39" name="Google Shape;1139;p23"/>
            <p:cNvCxnSpPr>
              <a:stCxn id="11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40" name="Google Shape;1140;p2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b="1" sz="1200">
                <a:solidFill>
                  <a:schemeClr val="dk1"/>
                </a:solidFill>
                <a:latin typeface="Arial Narrow"/>
                <a:ea typeface="Arial Narrow"/>
                <a:cs typeface="Arial Narrow"/>
                <a:sym typeface="Arial Narrow"/>
              </a:endParaRPr>
            </a:p>
          </p:txBody>
        </p:sp>
      </p:grpSp>
      <p:sp>
        <p:nvSpPr>
          <p:cNvPr id="1141" name="Google Shape;1141;p23"/>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05 de 2022. </a:t>
            </a:r>
            <a:endParaRPr sz="1050">
              <a:solidFill>
                <a:schemeClr val="dk1"/>
              </a:solidFill>
              <a:latin typeface="Arial Narrow"/>
              <a:ea typeface="Arial Narrow"/>
              <a:cs typeface="Arial Narrow"/>
              <a:sym typeface="Arial Narrow"/>
            </a:endParaRPr>
          </a:p>
        </p:txBody>
      </p:sp>
      <p:pic>
        <p:nvPicPr>
          <p:cNvPr id="1142" name="Google Shape;1142;p23"/>
          <p:cNvPicPr preferRelativeResize="0"/>
          <p:nvPr/>
        </p:nvPicPr>
        <p:blipFill rotWithShape="1">
          <a:blip r:embed="rId3">
            <a:alphaModFix/>
          </a:blip>
          <a:srcRect b="0" l="0" r="0" t="0"/>
          <a:stretch/>
        </p:blipFill>
        <p:spPr>
          <a:xfrm>
            <a:off x="87190" y="884757"/>
            <a:ext cx="7088066" cy="3177258"/>
          </a:xfrm>
          <a:prstGeom prst="rect">
            <a:avLst/>
          </a:prstGeom>
          <a:noFill/>
          <a:ln>
            <a:noFill/>
          </a:ln>
        </p:spPr>
      </p:pic>
      <p:pic>
        <p:nvPicPr>
          <p:cNvPr id="1143" name="Google Shape;1143;p23"/>
          <p:cNvPicPr preferRelativeResize="0"/>
          <p:nvPr/>
        </p:nvPicPr>
        <p:blipFill rotWithShape="1">
          <a:blip r:embed="rId4">
            <a:alphaModFix/>
          </a:blip>
          <a:srcRect b="0" l="0" r="0" t="0"/>
          <a:stretch/>
        </p:blipFill>
        <p:spPr>
          <a:xfrm>
            <a:off x="25661" y="5179911"/>
            <a:ext cx="3660447" cy="2915402"/>
          </a:xfrm>
          <a:prstGeom prst="rect">
            <a:avLst/>
          </a:prstGeom>
          <a:noFill/>
          <a:ln>
            <a:noFill/>
          </a:ln>
        </p:spPr>
      </p:pic>
      <p:pic>
        <p:nvPicPr>
          <p:cNvPr id="1144" name="Google Shape;1144;p23"/>
          <p:cNvPicPr preferRelativeResize="0"/>
          <p:nvPr/>
        </p:nvPicPr>
        <p:blipFill rotWithShape="1">
          <a:blip r:embed="rId5">
            <a:alphaModFix/>
          </a:blip>
          <a:srcRect b="0" l="0" r="0" t="0"/>
          <a:stretch/>
        </p:blipFill>
        <p:spPr>
          <a:xfrm>
            <a:off x="3684773" y="5185347"/>
            <a:ext cx="3490483" cy="29099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24"/>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0" name="Google Shape;1150;p24"/>
          <p:cNvGrpSpPr/>
          <p:nvPr/>
        </p:nvGrpSpPr>
        <p:grpSpPr>
          <a:xfrm>
            <a:off x="277354" y="127920"/>
            <a:ext cx="936032" cy="261610"/>
            <a:chOff x="2448322" y="74775"/>
            <a:chExt cx="936032" cy="261610"/>
          </a:xfrm>
        </p:grpSpPr>
        <p:sp>
          <p:nvSpPr>
            <p:cNvPr id="1151" name="Google Shape;1151;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2" name="Google Shape;1152;p24"/>
            <p:cNvCxnSpPr>
              <a:stCxn id="115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1153" name="Google Shape;1153;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154" name="Google Shape;1154;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55" name="Google Shape;1155;p24"/>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1156" name="Google Shape;1156;p24"/>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05 acumulado de 2022. </a:t>
            </a:r>
            <a:endParaRPr sz="1050">
              <a:solidFill>
                <a:schemeClr val="dk1"/>
              </a:solidFill>
              <a:latin typeface="Arial Narrow"/>
              <a:ea typeface="Arial Narrow"/>
              <a:cs typeface="Arial Narrow"/>
              <a:sym typeface="Arial Narrow"/>
            </a:endParaRPr>
          </a:p>
        </p:txBody>
      </p:sp>
      <p:sp>
        <p:nvSpPr>
          <p:cNvPr id="1157" name="Google Shape;1157;p24"/>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8" name="Google Shape;1158;p24"/>
          <p:cNvGrpSpPr/>
          <p:nvPr/>
        </p:nvGrpSpPr>
        <p:grpSpPr>
          <a:xfrm>
            <a:off x="286822" y="4922194"/>
            <a:ext cx="3446504" cy="276999"/>
            <a:chOff x="2448322" y="74775"/>
            <a:chExt cx="3446504" cy="276999"/>
          </a:xfrm>
        </p:grpSpPr>
        <p:sp>
          <p:nvSpPr>
            <p:cNvPr id="1159" name="Google Shape;1159;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60" name="Google Shape;1160;p24"/>
            <p:cNvCxnSpPr>
              <a:stCxn id="11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61" name="Google Shape;1161;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162" name="Google Shape;1162;p24"/>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1163" name="Google Shape;1163;p24"/>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1164" name="Google Shape;1164;p24"/>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1165" name="Google Shape;1165;p24"/>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1166" name="Google Shape;1166;p24"/>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b="1" sz="1800">
              <a:solidFill>
                <a:srgbClr val="C00000"/>
              </a:solidFill>
              <a:latin typeface="Arial Narrow"/>
              <a:ea typeface="Arial Narrow"/>
              <a:cs typeface="Arial Narrow"/>
              <a:sym typeface="Arial Narrow"/>
            </a:endParaRPr>
          </a:p>
        </p:txBody>
      </p:sp>
      <p:sp>
        <p:nvSpPr>
          <p:cNvPr id="1167" name="Google Shape;1167;p24"/>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1168" name="Google Shape;1168;p24"/>
          <p:cNvSpPr txBox="1"/>
          <p:nvPr/>
        </p:nvSpPr>
        <p:spPr>
          <a:xfrm>
            <a:off x="4176124" y="6684045"/>
            <a:ext cx="829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83,33%</a:t>
            </a:r>
            <a:endParaRPr/>
          </a:p>
        </p:txBody>
      </p:sp>
      <p:cxnSp>
        <p:nvCxnSpPr>
          <p:cNvPr id="1169" name="Google Shape;1169;p24"/>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1170" name="Google Shape;1170;p24"/>
          <p:cNvSpPr txBox="1"/>
          <p:nvPr/>
        </p:nvSpPr>
        <p:spPr>
          <a:xfrm>
            <a:off x="1527556" y="5753362"/>
            <a:ext cx="8819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83,33% </a:t>
            </a:r>
            <a:endParaRPr b="1" sz="1800">
              <a:solidFill>
                <a:srgbClr val="C00000"/>
              </a:solidFill>
              <a:latin typeface="Arial Narrow"/>
              <a:ea typeface="Arial Narrow"/>
              <a:cs typeface="Arial Narrow"/>
              <a:sym typeface="Arial Narrow"/>
            </a:endParaRPr>
          </a:p>
        </p:txBody>
      </p:sp>
      <p:sp>
        <p:nvSpPr>
          <p:cNvPr id="1171" name="Google Shape;1171;p24"/>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instituciones educativas.</a:t>
            </a:r>
            <a:endParaRPr sz="1200">
              <a:solidFill>
                <a:srgbClr val="FF0000"/>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derivados lácteos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1172" name="Google Shape;1172;p24"/>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73" name="Google Shape;1173;p24"/>
          <p:cNvGrpSpPr/>
          <p:nvPr/>
        </p:nvGrpSpPr>
        <p:grpSpPr>
          <a:xfrm>
            <a:off x="192038" y="7147421"/>
            <a:ext cx="3446504" cy="304699"/>
            <a:chOff x="2448322" y="33831"/>
            <a:chExt cx="3446504" cy="276999"/>
          </a:xfrm>
        </p:grpSpPr>
        <p:sp>
          <p:nvSpPr>
            <p:cNvPr id="1174" name="Google Shape;1174;p2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75" name="Google Shape;1175;p24"/>
            <p:cNvCxnSpPr>
              <a:stCxn id="117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176" name="Google Shape;1176;p2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b="1" sz="1200">
                <a:solidFill>
                  <a:schemeClr val="dk1"/>
                </a:solidFill>
                <a:latin typeface="Arial Narrow"/>
                <a:ea typeface="Arial Narrow"/>
                <a:cs typeface="Arial Narrow"/>
                <a:sym typeface="Arial Narrow"/>
              </a:endParaRPr>
            </a:p>
          </p:txBody>
        </p:sp>
      </p:grpSp>
      <p:pic>
        <p:nvPicPr>
          <p:cNvPr id="1177" name="Google Shape;1177;p24"/>
          <p:cNvPicPr preferRelativeResize="0"/>
          <p:nvPr/>
        </p:nvPicPr>
        <p:blipFill rotWithShape="1">
          <a:blip r:embed="rId4">
            <a:alphaModFix/>
          </a:blip>
          <a:srcRect b="0" l="0" r="0" t="0"/>
          <a:stretch/>
        </p:blipFill>
        <p:spPr>
          <a:xfrm>
            <a:off x="-495" y="716748"/>
            <a:ext cx="7171815" cy="365029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pic>
        <p:nvPicPr>
          <p:cNvPr id="1182" name="Google Shape;1182;p25"/>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183" name="Google Shape;1183;p25"/>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1184" name="Google Shape;1184;p25"/>
          <p:cNvSpPr txBox="1"/>
          <p:nvPr/>
        </p:nvSpPr>
        <p:spPr>
          <a:xfrm>
            <a:off x="-13889" y="74175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185" name="Google Shape;1185;p25"/>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ambulatorios. Medellín, a Periodo 5 acumulado de 2022. </a:t>
            </a:r>
            <a:endParaRPr sz="1100">
              <a:solidFill>
                <a:schemeClr val="dk1"/>
              </a:solidFill>
              <a:latin typeface="Arial Narrow"/>
              <a:ea typeface="Arial Narrow"/>
              <a:cs typeface="Arial Narrow"/>
              <a:sym typeface="Arial Narrow"/>
            </a:endParaRPr>
          </a:p>
        </p:txBody>
      </p:sp>
      <p:grpSp>
        <p:nvGrpSpPr>
          <p:cNvPr id="1186" name="Google Shape;1186;p25"/>
          <p:cNvGrpSpPr/>
          <p:nvPr/>
        </p:nvGrpSpPr>
        <p:grpSpPr>
          <a:xfrm>
            <a:off x="110974" y="4211962"/>
            <a:ext cx="1981076" cy="488476"/>
            <a:chOff x="2234969" y="3379972"/>
            <a:chExt cx="4719140" cy="904874"/>
          </a:xfrm>
        </p:grpSpPr>
        <p:pic>
          <p:nvPicPr>
            <p:cNvPr id="1187" name="Google Shape;1187;p25"/>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1188" name="Google Shape;1188;p25"/>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233.109 </a:t>
              </a:r>
              <a:endParaRPr b="1" sz="1400">
                <a:solidFill>
                  <a:schemeClr val="dk1"/>
                </a:solidFill>
                <a:latin typeface="Arial Narrow"/>
                <a:ea typeface="Arial Narrow"/>
                <a:cs typeface="Arial Narrow"/>
                <a:sym typeface="Arial Narrow"/>
              </a:endParaRPr>
            </a:p>
          </p:txBody>
        </p:sp>
      </p:grpSp>
      <p:sp>
        <p:nvSpPr>
          <p:cNvPr id="1189" name="Google Shape;1189;p25"/>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49%</a:t>
            </a:r>
            <a:endParaRPr b="1" sz="1200">
              <a:solidFill>
                <a:schemeClr val="dk1"/>
              </a:solidFill>
              <a:latin typeface="Arial Narrow"/>
              <a:ea typeface="Arial Narrow"/>
              <a:cs typeface="Arial Narrow"/>
              <a:sym typeface="Arial Narrow"/>
            </a:endParaRPr>
          </a:p>
        </p:txBody>
      </p:sp>
      <p:sp>
        <p:nvSpPr>
          <p:cNvPr id="1190" name="Google Shape;1190;p25"/>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5 acumulado, años 2021-2022. </a:t>
            </a:r>
            <a:endParaRPr sz="1100">
              <a:solidFill>
                <a:schemeClr val="dk1"/>
              </a:solidFill>
              <a:latin typeface="Arial Narrow"/>
              <a:ea typeface="Arial Narrow"/>
              <a:cs typeface="Arial Narrow"/>
              <a:sym typeface="Arial Narrow"/>
            </a:endParaRPr>
          </a:p>
        </p:txBody>
      </p:sp>
      <p:grpSp>
        <p:nvGrpSpPr>
          <p:cNvPr id="1191" name="Google Shape;1191;p25"/>
          <p:cNvGrpSpPr/>
          <p:nvPr/>
        </p:nvGrpSpPr>
        <p:grpSpPr>
          <a:xfrm>
            <a:off x="2448322" y="74775"/>
            <a:ext cx="3446504" cy="276999"/>
            <a:chOff x="2448322" y="74775"/>
            <a:chExt cx="3446504" cy="276999"/>
          </a:xfrm>
        </p:grpSpPr>
        <p:sp>
          <p:nvSpPr>
            <p:cNvPr id="1192" name="Google Shape;1192;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3" name="Google Shape;1193;p25"/>
            <p:cNvCxnSpPr>
              <a:stCxn id="1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4" name="Google Shape;1194;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195" name="Google Shape;1195;p25"/>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96" name="Google Shape;1196;p25"/>
          <p:cNvGrpSpPr/>
          <p:nvPr/>
        </p:nvGrpSpPr>
        <p:grpSpPr>
          <a:xfrm>
            <a:off x="277404" y="5621632"/>
            <a:ext cx="3446504" cy="276999"/>
            <a:chOff x="2448322" y="74775"/>
            <a:chExt cx="3446504" cy="276999"/>
          </a:xfrm>
        </p:grpSpPr>
        <p:sp>
          <p:nvSpPr>
            <p:cNvPr id="1197" name="Google Shape;1197;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8" name="Google Shape;1198;p25"/>
            <p:cNvCxnSpPr>
              <a:stCxn id="11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9" name="Google Shape;1199;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00" name="Google Shape;1200;p25"/>
          <p:cNvGrpSpPr/>
          <p:nvPr/>
        </p:nvGrpSpPr>
        <p:grpSpPr>
          <a:xfrm>
            <a:off x="4752578" y="5635532"/>
            <a:ext cx="3446504" cy="276999"/>
            <a:chOff x="2448322" y="74775"/>
            <a:chExt cx="3446504" cy="276999"/>
          </a:xfrm>
        </p:grpSpPr>
        <p:sp>
          <p:nvSpPr>
            <p:cNvPr id="1201" name="Google Shape;1201;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02" name="Google Shape;1202;p25"/>
            <p:cNvCxnSpPr>
              <a:stCxn id="12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03" name="Google Shape;1203;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04" name="Google Shape;1204;p25"/>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5 acumulado de 2022. </a:t>
            </a:r>
            <a:endParaRPr sz="1000">
              <a:solidFill>
                <a:schemeClr val="dk1"/>
              </a:solidFill>
              <a:latin typeface="Arial Narrow"/>
              <a:ea typeface="Arial Narrow"/>
              <a:cs typeface="Arial Narrow"/>
              <a:sym typeface="Arial Narrow"/>
            </a:endParaRPr>
          </a:p>
        </p:txBody>
      </p:sp>
      <p:sp>
        <p:nvSpPr>
          <p:cNvPr id="1205" name="Google Shape;1205;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Pág..25 </a:t>
            </a:r>
            <a:endParaRPr b="1" sz="1050">
              <a:solidFill>
                <a:schemeClr val="dk1"/>
              </a:solidFill>
              <a:latin typeface="Arial Narrow"/>
              <a:ea typeface="Arial Narrow"/>
              <a:cs typeface="Arial Narrow"/>
              <a:sym typeface="Arial Narrow"/>
            </a:endParaRPr>
          </a:p>
        </p:txBody>
      </p:sp>
      <p:sp>
        <p:nvSpPr>
          <p:cNvPr id="1206" name="Google Shape;1206;p25"/>
          <p:cNvSpPr txBox="1"/>
          <p:nvPr>
            <p:ph type="ctrTitle"/>
          </p:nvPr>
        </p:nvSpPr>
        <p:spPr>
          <a:xfrm>
            <a:off x="85115" y="-31714"/>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b="1" sz="1800">
              <a:solidFill>
                <a:srgbClr val="C00000"/>
              </a:solidFill>
              <a:latin typeface="Arial Narrow"/>
              <a:ea typeface="Arial Narrow"/>
              <a:cs typeface="Arial Narrow"/>
              <a:sym typeface="Arial Narrow"/>
            </a:endParaRPr>
          </a:p>
        </p:txBody>
      </p:sp>
      <p:sp>
        <p:nvSpPr>
          <p:cNvPr id="1207" name="Google Shape;1207;p25"/>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b="1" sz="1800">
              <a:solidFill>
                <a:schemeClr val="dk1"/>
              </a:solidFill>
              <a:latin typeface="Arial Narrow"/>
              <a:ea typeface="Arial Narrow"/>
              <a:cs typeface="Arial Narrow"/>
              <a:sym typeface="Arial Narrow"/>
            </a:endParaRPr>
          </a:p>
        </p:txBody>
      </p:sp>
      <p:sp>
        <p:nvSpPr>
          <p:cNvPr id="1208" name="Google Shape;1208;p25"/>
          <p:cNvSpPr/>
          <p:nvPr/>
        </p:nvSpPr>
        <p:spPr>
          <a:xfrm>
            <a:off x="4464546" y="7166029"/>
            <a:ext cx="2808313"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a:t>
            </a:r>
            <a:endParaRPr sz="6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  ambulatorios, por grupos de edad a Periodo epidemiológico 5 acumulado, 2022</a:t>
            </a:r>
            <a:endParaRPr sz="900">
              <a:solidFill>
                <a:schemeClr val="dk1"/>
              </a:solidFill>
              <a:latin typeface="Arial Narrow"/>
              <a:ea typeface="Arial Narrow"/>
              <a:cs typeface="Arial Narrow"/>
              <a:sym typeface="Arial Narrow"/>
            </a:endParaRPr>
          </a:p>
        </p:txBody>
      </p:sp>
      <p:sp>
        <p:nvSpPr>
          <p:cNvPr id="1209" name="Google Shape;1209;p25"/>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890  Muertes</a:t>
            </a:r>
            <a:endParaRPr b="1" sz="1400">
              <a:solidFill>
                <a:schemeClr val="dk1"/>
              </a:solidFill>
              <a:latin typeface="Arial Narrow"/>
              <a:ea typeface="Arial Narrow"/>
              <a:cs typeface="Arial Narrow"/>
              <a:sym typeface="Arial Narrow"/>
            </a:endParaRPr>
          </a:p>
        </p:txBody>
      </p:sp>
      <p:cxnSp>
        <p:nvCxnSpPr>
          <p:cNvPr id="1210" name="Google Shape;1210;p25"/>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1211" name="Google Shape;1211;p25"/>
          <p:cNvSpPr/>
          <p:nvPr/>
        </p:nvSpPr>
        <p:spPr>
          <a:xfrm>
            <a:off x="1436652" y="8309961"/>
            <a:ext cx="278209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mayor de 60 años (82,2%).  La mayoría corresponden a pacientes  con otras  comorbilidades. Se notificaron  16 muertes en menores de 5 años.</a:t>
            </a:r>
            <a:endParaRPr/>
          </a:p>
        </p:txBody>
      </p:sp>
      <p:sp>
        <p:nvSpPr>
          <p:cNvPr id="1212" name="Google Shape;1212;p25"/>
          <p:cNvSpPr/>
          <p:nvPr/>
        </p:nvSpPr>
        <p:spPr>
          <a:xfrm>
            <a:off x="4464546" y="8599086"/>
            <a:ext cx="2726007"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5 acumulado, 2022</a:t>
            </a:r>
            <a:endParaRPr sz="850">
              <a:solidFill>
                <a:schemeClr val="dk1"/>
              </a:solidFill>
              <a:latin typeface="Arial Narrow"/>
              <a:ea typeface="Arial Narrow"/>
              <a:cs typeface="Arial Narrow"/>
              <a:sym typeface="Arial Narrow"/>
            </a:endParaRPr>
          </a:p>
        </p:txBody>
      </p:sp>
      <p:graphicFrame>
        <p:nvGraphicFramePr>
          <p:cNvPr id="1213" name="Google Shape;1213;p25"/>
          <p:cNvGraphicFramePr/>
          <p:nvPr/>
        </p:nvGraphicFramePr>
        <p:xfrm>
          <a:off x="2232222" y="266420"/>
          <a:ext cx="5044197" cy="1901307"/>
        </p:xfrm>
        <a:graphic>
          <a:graphicData uri="http://schemas.openxmlformats.org/drawingml/2006/chart">
            <c:chart r:id="rId6"/>
          </a:graphicData>
        </a:graphic>
      </p:graphicFrame>
      <p:graphicFrame>
        <p:nvGraphicFramePr>
          <p:cNvPr id="1214" name="Google Shape;1214;p25"/>
          <p:cNvGraphicFramePr/>
          <p:nvPr/>
        </p:nvGraphicFramePr>
        <p:xfrm>
          <a:off x="2403745" y="2701336"/>
          <a:ext cx="4725997" cy="2062376"/>
        </p:xfrm>
        <a:graphic>
          <a:graphicData uri="http://schemas.openxmlformats.org/drawingml/2006/chart">
            <c:chart r:id="rId7"/>
          </a:graphicData>
        </a:graphic>
      </p:graphicFrame>
      <p:graphicFrame>
        <p:nvGraphicFramePr>
          <p:cNvPr id="1215" name="Google Shape;1215;p25"/>
          <p:cNvGraphicFramePr/>
          <p:nvPr/>
        </p:nvGraphicFramePr>
        <p:xfrm>
          <a:off x="-13889" y="5976535"/>
          <a:ext cx="4334419" cy="1840098"/>
        </p:xfrm>
        <a:graphic>
          <a:graphicData uri="http://schemas.openxmlformats.org/drawingml/2006/chart">
            <c:chart r:id="rId8"/>
          </a:graphicData>
        </a:graphic>
      </p:graphicFrame>
      <p:graphicFrame>
        <p:nvGraphicFramePr>
          <p:cNvPr id="1216" name="Google Shape;1216;p25"/>
          <p:cNvGraphicFramePr/>
          <p:nvPr/>
        </p:nvGraphicFramePr>
        <p:xfrm>
          <a:off x="4464546" y="6084168"/>
          <a:ext cx="2664296" cy="1081861"/>
        </p:xfrm>
        <a:graphic>
          <a:graphicData uri="http://schemas.openxmlformats.org/drawingml/2006/chart">
            <c:chart r:id="rId9"/>
          </a:graphicData>
        </a:graphic>
      </p:graphicFrame>
      <p:graphicFrame>
        <p:nvGraphicFramePr>
          <p:cNvPr id="1217" name="Google Shape;1217;p25"/>
          <p:cNvGraphicFramePr/>
          <p:nvPr/>
        </p:nvGraphicFramePr>
        <p:xfrm>
          <a:off x="4608562" y="7617559"/>
          <a:ext cx="2501577" cy="1137384"/>
        </p:xfrm>
        <a:graphic>
          <a:graphicData uri="http://schemas.openxmlformats.org/drawingml/2006/chart">
            <c:chart r:id="rId10"/>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26"/>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23" name="Google Shape;1223;p26"/>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1224" name="Google Shape;1224;p26"/>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225" name="Google Shape;1225;p26"/>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5 acumulado de 2022. </a:t>
            </a:r>
            <a:endParaRPr sz="1100">
              <a:solidFill>
                <a:schemeClr val="dk1"/>
              </a:solidFill>
              <a:latin typeface="Arial Narrow"/>
              <a:ea typeface="Arial Narrow"/>
              <a:cs typeface="Arial Narrow"/>
              <a:sym typeface="Arial Narrow"/>
            </a:endParaRPr>
          </a:p>
        </p:txBody>
      </p:sp>
      <p:grpSp>
        <p:nvGrpSpPr>
          <p:cNvPr id="1226" name="Google Shape;1226;p26"/>
          <p:cNvGrpSpPr/>
          <p:nvPr/>
        </p:nvGrpSpPr>
        <p:grpSpPr>
          <a:xfrm>
            <a:off x="179214" y="4211960"/>
            <a:ext cx="1892650" cy="488476"/>
            <a:chOff x="2397524" y="3379972"/>
            <a:chExt cx="4508500" cy="904875"/>
          </a:xfrm>
        </p:grpSpPr>
        <p:pic>
          <p:nvPicPr>
            <p:cNvPr id="1227" name="Google Shape;1227;p2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28" name="Google Shape;1228;p26"/>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9.569</a:t>
              </a:r>
              <a:endParaRPr b="1" sz="1400">
                <a:solidFill>
                  <a:schemeClr val="dk1"/>
                </a:solidFill>
                <a:latin typeface="Arial Narrow"/>
                <a:ea typeface="Arial Narrow"/>
                <a:cs typeface="Arial Narrow"/>
                <a:sym typeface="Arial Narrow"/>
              </a:endParaRPr>
            </a:p>
          </p:txBody>
        </p:sp>
      </p:grpSp>
      <p:sp>
        <p:nvSpPr>
          <p:cNvPr id="1229" name="Google Shape;1229;p26"/>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16%</a:t>
            </a:r>
            <a:endParaRPr b="1" sz="1200">
              <a:solidFill>
                <a:schemeClr val="dk1"/>
              </a:solidFill>
              <a:latin typeface="Arial Narrow"/>
              <a:ea typeface="Arial Narrow"/>
              <a:cs typeface="Arial Narrow"/>
              <a:sym typeface="Arial Narrow"/>
            </a:endParaRPr>
          </a:p>
        </p:txBody>
      </p:sp>
      <p:sp>
        <p:nvSpPr>
          <p:cNvPr id="1230" name="Google Shape;1230;p26"/>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5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2021-2022. </a:t>
            </a:r>
            <a:endParaRPr sz="1100">
              <a:solidFill>
                <a:schemeClr val="dk1"/>
              </a:solidFill>
              <a:latin typeface="Arial Narrow"/>
              <a:ea typeface="Arial Narrow"/>
              <a:cs typeface="Arial Narrow"/>
              <a:sym typeface="Arial Narrow"/>
            </a:endParaRPr>
          </a:p>
        </p:txBody>
      </p:sp>
      <p:grpSp>
        <p:nvGrpSpPr>
          <p:cNvPr id="1231" name="Google Shape;1231;p26"/>
          <p:cNvGrpSpPr/>
          <p:nvPr/>
        </p:nvGrpSpPr>
        <p:grpSpPr>
          <a:xfrm>
            <a:off x="2448322" y="74775"/>
            <a:ext cx="3446504" cy="276999"/>
            <a:chOff x="2448322" y="74775"/>
            <a:chExt cx="3446504" cy="276999"/>
          </a:xfrm>
        </p:grpSpPr>
        <p:sp>
          <p:nvSpPr>
            <p:cNvPr id="1232" name="Google Shape;1232;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3" name="Google Shape;1233;p26"/>
            <p:cNvCxnSpPr>
              <a:stCxn id="12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4" name="Google Shape;1234;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235" name="Google Shape;1235;p26"/>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36" name="Google Shape;1236;p26"/>
          <p:cNvGrpSpPr/>
          <p:nvPr/>
        </p:nvGrpSpPr>
        <p:grpSpPr>
          <a:xfrm>
            <a:off x="277404" y="5621632"/>
            <a:ext cx="3446504" cy="276999"/>
            <a:chOff x="2448322" y="74775"/>
            <a:chExt cx="3446504" cy="276999"/>
          </a:xfrm>
        </p:grpSpPr>
        <p:sp>
          <p:nvSpPr>
            <p:cNvPr id="1237" name="Google Shape;1237;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8" name="Google Shape;1238;p26"/>
            <p:cNvCxnSpPr>
              <a:stCxn id="12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9" name="Google Shape;1239;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40" name="Google Shape;1240;p26"/>
          <p:cNvGrpSpPr/>
          <p:nvPr/>
        </p:nvGrpSpPr>
        <p:grpSpPr>
          <a:xfrm>
            <a:off x="4752578" y="5635532"/>
            <a:ext cx="3446504" cy="276999"/>
            <a:chOff x="2448322" y="74775"/>
            <a:chExt cx="3446504" cy="276999"/>
          </a:xfrm>
        </p:grpSpPr>
        <p:sp>
          <p:nvSpPr>
            <p:cNvPr id="1241" name="Google Shape;1241;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42" name="Google Shape;1242;p26"/>
            <p:cNvCxnSpPr>
              <a:stCxn id="12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43" name="Google Shape;1243;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44" name="Google Shape;1244;p26"/>
          <p:cNvSpPr/>
          <p:nvPr/>
        </p:nvSpPr>
        <p:spPr>
          <a:xfrm>
            <a:off x="85115" y="8123236"/>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hospitalización. Medellín, a Periodo epidemiológico 5 acumulado de 2022</a:t>
            </a:r>
            <a:endParaRPr sz="1050">
              <a:solidFill>
                <a:schemeClr val="dk1"/>
              </a:solidFill>
              <a:latin typeface="Arial Narrow"/>
              <a:ea typeface="Arial Narrow"/>
              <a:cs typeface="Arial Narrow"/>
              <a:sym typeface="Arial Narrow"/>
            </a:endParaRPr>
          </a:p>
        </p:txBody>
      </p:sp>
      <p:sp>
        <p:nvSpPr>
          <p:cNvPr id="1245" name="Google Shape;1245;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Pág..26 </a:t>
            </a:r>
            <a:endParaRPr b="1" sz="1050">
              <a:solidFill>
                <a:schemeClr val="dk1"/>
              </a:solidFill>
              <a:latin typeface="Arial Narrow"/>
              <a:ea typeface="Arial Narrow"/>
              <a:cs typeface="Arial Narrow"/>
              <a:sym typeface="Arial Narrow"/>
            </a:endParaRPr>
          </a:p>
        </p:txBody>
      </p:sp>
      <p:sp>
        <p:nvSpPr>
          <p:cNvPr id="1246" name="Google Shape;1246;p26"/>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1247" name="Google Shape;1247;p26"/>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b="1" sz="1800">
              <a:solidFill>
                <a:schemeClr val="dk1"/>
              </a:solidFill>
              <a:latin typeface="Arial Narrow"/>
              <a:ea typeface="Arial Narrow"/>
              <a:cs typeface="Arial Narrow"/>
              <a:sym typeface="Arial Narrow"/>
            </a:endParaRPr>
          </a:p>
        </p:txBody>
      </p:sp>
      <p:sp>
        <p:nvSpPr>
          <p:cNvPr id="1248" name="Google Shape;1248;p26"/>
          <p:cNvSpPr/>
          <p:nvPr/>
        </p:nvSpPr>
        <p:spPr>
          <a:xfrm>
            <a:off x="4396669" y="7618991"/>
            <a:ext cx="2723564"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de IRA  hospitalizados en sala general por grupos de edad, a Periodo epidemiológico 5 acumulado, 2022</a:t>
            </a:r>
            <a:endParaRPr sz="1000">
              <a:solidFill>
                <a:schemeClr val="dk1"/>
              </a:solidFill>
              <a:latin typeface="Arial Narrow"/>
              <a:ea typeface="Arial Narrow"/>
              <a:cs typeface="Arial Narrow"/>
              <a:sym typeface="Arial Narrow"/>
            </a:endParaRPr>
          </a:p>
        </p:txBody>
      </p:sp>
      <p:graphicFrame>
        <p:nvGraphicFramePr>
          <p:cNvPr id="1249" name="Google Shape;1249;p26"/>
          <p:cNvGraphicFramePr/>
          <p:nvPr/>
        </p:nvGraphicFramePr>
        <p:xfrm>
          <a:off x="2448322" y="366286"/>
          <a:ext cx="4671911" cy="1937922"/>
        </p:xfrm>
        <a:graphic>
          <a:graphicData uri="http://schemas.openxmlformats.org/drawingml/2006/chart">
            <c:chart r:id="rId6"/>
          </a:graphicData>
        </a:graphic>
      </p:graphicFrame>
      <p:graphicFrame>
        <p:nvGraphicFramePr>
          <p:cNvPr id="1250" name="Google Shape;1250;p26"/>
          <p:cNvGraphicFramePr/>
          <p:nvPr/>
        </p:nvGraphicFramePr>
        <p:xfrm>
          <a:off x="2369720" y="2958655"/>
          <a:ext cx="4750513" cy="2006119"/>
        </p:xfrm>
        <a:graphic>
          <a:graphicData uri="http://schemas.openxmlformats.org/drawingml/2006/chart">
            <c:chart r:id="rId7"/>
          </a:graphicData>
        </a:graphic>
      </p:graphicFrame>
      <p:graphicFrame>
        <p:nvGraphicFramePr>
          <p:cNvPr id="1251" name="Google Shape;1251;p26"/>
          <p:cNvGraphicFramePr/>
          <p:nvPr/>
        </p:nvGraphicFramePr>
        <p:xfrm>
          <a:off x="3789" y="6084168"/>
          <a:ext cx="4316741" cy="2039068"/>
        </p:xfrm>
        <a:graphic>
          <a:graphicData uri="http://schemas.openxmlformats.org/drawingml/2006/chart">
            <c:chart r:id="rId8"/>
          </a:graphicData>
        </a:graphic>
      </p:graphicFrame>
      <p:graphicFrame>
        <p:nvGraphicFramePr>
          <p:cNvPr id="1252" name="Google Shape;1252;p26"/>
          <p:cNvGraphicFramePr/>
          <p:nvPr/>
        </p:nvGraphicFramePr>
        <p:xfrm>
          <a:off x="4352649" y="6249693"/>
          <a:ext cx="2811603" cy="1324678"/>
        </p:xfrm>
        <a:graphic>
          <a:graphicData uri="http://schemas.openxmlformats.org/drawingml/2006/chart">
            <c:chart r:id="rId9"/>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pic>
        <p:nvPicPr>
          <p:cNvPr id="1257" name="Google Shape;1257;p27"/>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1258" name="Google Shape;1258;p27"/>
          <p:cNvPicPr preferRelativeResize="0"/>
          <p:nvPr/>
        </p:nvPicPr>
        <p:blipFill rotWithShape="1">
          <a:blip r:embed="rId4">
            <a:alphaModFix/>
          </a:blip>
          <a:srcRect b="0" l="0" r="0" t="51431"/>
          <a:stretch/>
        </p:blipFill>
        <p:spPr>
          <a:xfrm>
            <a:off x="0" y="2805169"/>
            <a:ext cx="2232223" cy="2685972"/>
          </a:xfrm>
          <a:prstGeom prst="rect">
            <a:avLst/>
          </a:prstGeom>
          <a:noFill/>
          <a:ln>
            <a:noFill/>
          </a:ln>
        </p:spPr>
      </p:pic>
      <p:sp>
        <p:nvSpPr>
          <p:cNvPr id="1259" name="Google Shape;1259;p27"/>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260" name="Google Shape;1260;p27"/>
          <p:cNvSpPr/>
          <p:nvPr/>
        </p:nvSpPr>
        <p:spPr>
          <a:xfrm>
            <a:off x="2274078" y="231785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IRA-UCI. Medellín, a Periodo epidemiológico 5 acumulado de 2022 </a:t>
            </a:r>
            <a:endParaRPr sz="1100">
              <a:solidFill>
                <a:schemeClr val="dk1"/>
              </a:solidFill>
              <a:latin typeface="Arial Narrow"/>
              <a:ea typeface="Arial Narrow"/>
              <a:cs typeface="Arial Narrow"/>
              <a:sym typeface="Arial Narrow"/>
            </a:endParaRPr>
          </a:p>
        </p:txBody>
      </p:sp>
      <p:grpSp>
        <p:nvGrpSpPr>
          <p:cNvPr id="1261" name="Google Shape;1261;p27"/>
          <p:cNvGrpSpPr/>
          <p:nvPr/>
        </p:nvGrpSpPr>
        <p:grpSpPr>
          <a:xfrm>
            <a:off x="179214" y="4211960"/>
            <a:ext cx="1892650" cy="488476"/>
            <a:chOff x="2397524" y="3379972"/>
            <a:chExt cx="4508500" cy="904875"/>
          </a:xfrm>
        </p:grpSpPr>
        <p:pic>
          <p:nvPicPr>
            <p:cNvPr id="1262" name="Google Shape;1262;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63" name="Google Shape;1263;p27"/>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1911</a:t>
              </a:r>
              <a:endParaRPr b="1" sz="1400">
                <a:solidFill>
                  <a:schemeClr val="dk1"/>
                </a:solidFill>
                <a:latin typeface="Arial Narrow"/>
                <a:ea typeface="Arial Narrow"/>
                <a:cs typeface="Arial Narrow"/>
                <a:sym typeface="Arial Narrow"/>
              </a:endParaRPr>
            </a:p>
          </p:txBody>
        </p:sp>
      </p:grpSp>
      <p:sp>
        <p:nvSpPr>
          <p:cNvPr id="1264" name="Google Shape;1264;p27"/>
          <p:cNvSpPr txBox="1"/>
          <p:nvPr/>
        </p:nvSpPr>
        <p:spPr>
          <a:xfrm>
            <a:off x="0" y="4724560"/>
            <a:ext cx="21807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53%.</a:t>
            </a:r>
            <a:endParaRPr b="1" sz="1200">
              <a:solidFill>
                <a:schemeClr val="dk1"/>
              </a:solidFill>
              <a:latin typeface="Arial Narrow"/>
              <a:ea typeface="Arial Narrow"/>
              <a:cs typeface="Arial Narrow"/>
              <a:sym typeface="Arial Narrow"/>
            </a:endParaRPr>
          </a:p>
        </p:txBody>
      </p:sp>
      <p:sp>
        <p:nvSpPr>
          <p:cNvPr id="1265" name="Google Shape;1265;p27"/>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5 acumulado  Años  2021-2022</a:t>
            </a:r>
            <a:endParaRPr/>
          </a:p>
        </p:txBody>
      </p:sp>
      <p:grpSp>
        <p:nvGrpSpPr>
          <p:cNvPr id="1266" name="Google Shape;1266;p27"/>
          <p:cNvGrpSpPr/>
          <p:nvPr/>
        </p:nvGrpSpPr>
        <p:grpSpPr>
          <a:xfrm>
            <a:off x="2448322" y="74775"/>
            <a:ext cx="3446504" cy="276999"/>
            <a:chOff x="2448322" y="74775"/>
            <a:chExt cx="3446504" cy="276999"/>
          </a:xfrm>
        </p:grpSpPr>
        <p:sp>
          <p:nvSpPr>
            <p:cNvPr id="1267" name="Google Shape;1267;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68" name="Google Shape;1268;p27"/>
            <p:cNvCxnSpPr>
              <a:stCxn id="12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69" name="Google Shape;1269;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270" name="Google Shape;1270;p2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71" name="Google Shape;1271;p27"/>
          <p:cNvGrpSpPr/>
          <p:nvPr/>
        </p:nvGrpSpPr>
        <p:grpSpPr>
          <a:xfrm>
            <a:off x="277404" y="5621632"/>
            <a:ext cx="3446504" cy="276999"/>
            <a:chOff x="2448322" y="74775"/>
            <a:chExt cx="3446504" cy="276999"/>
          </a:xfrm>
        </p:grpSpPr>
        <p:sp>
          <p:nvSpPr>
            <p:cNvPr id="1272" name="Google Shape;1272;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73" name="Google Shape;1273;p27"/>
            <p:cNvCxnSpPr>
              <a:stCxn id="12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74" name="Google Shape;1274;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75" name="Google Shape;1275;p27"/>
          <p:cNvGrpSpPr/>
          <p:nvPr/>
        </p:nvGrpSpPr>
        <p:grpSpPr>
          <a:xfrm>
            <a:off x="4752578" y="5635532"/>
            <a:ext cx="3446504" cy="276999"/>
            <a:chOff x="2448322" y="74775"/>
            <a:chExt cx="3446504" cy="276999"/>
          </a:xfrm>
        </p:grpSpPr>
        <p:sp>
          <p:nvSpPr>
            <p:cNvPr id="1276" name="Google Shape;1276;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77" name="Google Shape;1277;p27"/>
            <p:cNvCxnSpPr>
              <a:stCxn id="127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78" name="Google Shape;1278;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79" name="Google Shape;1279;p27"/>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5 acumulado de 2022. </a:t>
            </a:r>
            <a:endParaRPr sz="1000">
              <a:solidFill>
                <a:schemeClr val="dk1"/>
              </a:solidFill>
              <a:latin typeface="Arial Narrow"/>
              <a:ea typeface="Arial Narrow"/>
              <a:cs typeface="Arial Narrow"/>
              <a:sym typeface="Arial Narrow"/>
            </a:endParaRPr>
          </a:p>
        </p:txBody>
      </p:sp>
      <p:sp>
        <p:nvSpPr>
          <p:cNvPr id="1280" name="Google Shape;1280;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Pág..27 </a:t>
            </a:r>
            <a:endParaRPr b="1" sz="1050">
              <a:solidFill>
                <a:schemeClr val="dk1"/>
              </a:solidFill>
              <a:latin typeface="Arial Narrow"/>
              <a:ea typeface="Arial Narrow"/>
              <a:cs typeface="Arial Narrow"/>
              <a:sym typeface="Arial Narrow"/>
            </a:endParaRPr>
          </a:p>
        </p:txBody>
      </p:sp>
      <p:sp>
        <p:nvSpPr>
          <p:cNvPr id="1281" name="Google Shape;1281;p27"/>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1282" name="Google Shape;1282;p27"/>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b="1" sz="1800">
              <a:solidFill>
                <a:schemeClr val="dk1"/>
              </a:solidFill>
              <a:latin typeface="Arial Narrow"/>
              <a:ea typeface="Arial Narrow"/>
              <a:cs typeface="Arial Narrow"/>
              <a:sym typeface="Arial Narrow"/>
            </a:endParaRPr>
          </a:p>
        </p:txBody>
      </p:sp>
      <p:sp>
        <p:nvSpPr>
          <p:cNvPr id="1283" name="Google Shape;1283;p27"/>
          <p:cNvSpPr/>
          <p:nvPr/>
        </p:nvSpPr>
        <p:spPr>
          <a:xfrm>
            <a:off x="4320530" y="7480299"/>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5 acumulado de 2022</a:t>
            </a:r>
            <a:endParaRPr sz="900">
              <a:solidFill>
                <a:schemeClr val="dk1"/>
              </a:solidFill>
              <a:latin typeface="Arial Narrow"/>
              <a:ea typeface="Arial Narrow"/>
              <a:cs typeface="Arial Narrow"/>
              <a:sym typeface="Arial Narrow"/>
            </a:endParaRPr>
          </a:p>
        </p:txBody>
      </p:sp>
      <p:graphicFrame>
        <p:nvGraphicFramePr>
          <p:cNvPr id="1284" name="Google Shape;1284;p27"/>
          <p:cNvGraphicFramePr/>
          <p:nvPr/>
        </p:nvGraphicFramePr>
        <p:xfrm>
          <a:off x="2308778" y="458794"/>
          <a:ext cx="4748056" cy="1859062"/>
        </p:xfrm>
        <a:graphic>
          <a:graphicData uri="http://schemas.openxmlformats.org/drawingml/2006/chart">
            <c:chart r:id="rId6"/>
          </a:graphicData>
        </a:graphic>
      </p:graphicFrame>
      <p:graphicFrame>
        <p:nvGraphicFramePr>
          <p:cNvPr id="1285" name="Google Shape;1285;p27"/>
          <p:cNvGraphicFramePr/>
          <p:nvPr/>
        </p:nvGraphicFramePr>
        <p:xfrm>
          <a:off x="2274078" y="2895809"/>
          <a:ext cx="4871404" cy="2017067"/>
        </p:xfrm>
        <a:graphic>
          <a:graphicData uri="http://schemas.openxmlformats.org/drawingml/2006/chart">
            <c:chart r:id="rId7"/>
          </a:graphicData>
        </a:graphic>
      </p:graphicFrame>
      <p:graphicFrame>
        <p:nvGraphicFramePr>
          <p:cNvPr id="1286" name="Google Shape;1286;p27"/>
          <p:cNvGraphicFramePr/>
          <p:nvPr/>
        </p:nvGraphicFramePr>
        <p:xfrm>
          <a:off x="47604" y="6084168"/>
          <a:ext cx="4056901" cy="2110414"/>
        </p:xfrm>
        <a:graphic>
          <a:graphicData uri="http://schemas.openxmlformats.org/drawingml/2006/chart">
            <c:chart r:id="rId8"/>
          </a:graphicData>
        </a:graphic>
      </p:graphicFrame>
      <p:graphicFrame>
        <p:nvGraphicFramePr>
          <p:cNvPr id="1287" name="Google Shape;1287;p27"/>
          <p:cNvGraphicFramePr/>
          <p:nvPr/>
        </p:nvGraphicFramePr>
        <p:xfrm>
          <a:off x="4183759" y="6181411"/>
          <a:ext cx="3017140" cy="1326486"/>
        </p:xfrm>
        <a:graphic>
          <a:graphicData uri="http://schemas.openxmlformats.org/drawingml/2006/chart">
            <c:chart r:id="rId9"/>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pic>
        <p:nvPicPr>
          <p:cNvPr id="1292" name="Google Shape;1292;p28"/>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93" name="Google Shape;1293;p28"/>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1294" name="Google Shape;1294;p28"/>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295" name="Google Shape;1295;p28"/>
          <p:cNvSpPr/>
          <p:nvPr/>
        </p:nvSpPr>
        <p:spPr>
          <a:xfrm>
            <a:off x="2274078" y="216772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notificados por la unidad centinela al SIVIGILA a Periodo epidemiológico 5 acumulado, 2021-2022. </a:t>
            </a:r>
            <a:endParaRPr sz="1100">
              <a:solidFill>
                <a:schemeClr val="dk1"/>
              </a:solidFill>
              <a:latin typeface="Arial Narrow"/>
              <a:ea typeface="Arial Narrow"/>
              <a:cs typeface="Arial Narrow"/>
              <a:sym typeface="Arial Narrow"/>
            </a:endParaRPr>
          </a:p>
        </p:txBody>
      </p:sp>
      <p:grpSp>
        <p:nvGrpSpPr>
          <p:cNvPr id="1296" name="Google Shape;1296;p28"/>
          <p:cNvGrpSpPr/>
          <p:nvPr/>
        </p:nvGrpSpPr>
        <p:grpSpPr>
          <a:xfrm>
            <a:off x="72058" y="4067944"/>
            <a:ext cx="2071864" cy="635617"/>
            <a:chOff x="2397524" y="3379972"/>
            <a:chExt cx="4508500" cy="904875"/>
          </a:xfrm>
        </p:grpSpPr>
        <p:pic>
          <p:nvPicPr>
            <p:cNvPr id="1297" name="Google Shape;1297;p2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98" name="Google Shape;1298;p28"/>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333</a:t>
              </a:r>
              <a:endParaRPr b="1" sz="1600">
                <a:solidFill>
                  <a:schemeClr val="dk1"/>
                </a:solidFill>
                <a:latin typeface="Arial Narrow"/>
                <a:ea typeface="Arial Narrow"/>
                <a:cs typeface="Arial Narrow"/>
                <a:sym typeface="Arial Narrow"/>
              </a:endParaRPr>
            </a:p>
          </p:txBody>
        </p:sp>
      </p:grpSp>
      <p:sp>
        <p:nvSpPr>
          <p:cNvPr id="1299" name="Google Shape;1299;p28"/>
          <p:cNvSpPr/>
          <p:nvPr/>
        </p:nvSpPr>
        <p:spPr>
          <a:xfrm>
            <a:off x="2304306" y="4815607"/>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y bacteriana, a Periodo epidemiológico 5 acumulado, Medellín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1300" name="Google Shape;1300;p28"/>
          <p:cNvGrpSpPr/>
          <p:nvPr/>
        </p:nvGrpSpPr>
        <p:grpSpPr>
          <a:xfrm>
            <a:off x="2448322" y="74775"/>
            <a:ext cx="3446504" cy="276999"/>
            <a:chOff x="2448322" y="74775"/>
            <a:chExt cx="3446504" cy="276999"/>
          </a:xfrm>
        </p:grpSpPr>
        <p:sp>
          <p:nvSpPr>
            <p:cNvPr id="1301" name="Google Shape;1301;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2" name="Google Shape;1302;p28"/>
            <p:cNvCxnSpPr>
              <a:stCxn id="13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03" name="Google Shape;1303;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04" name="Google Shape;1304;p2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5" name="Google Shape;1305;p28"/>
          <p:cNvGrpSpPr/>
          <p:nvPr/>
        </p:nvGrpSpPr>
        <p:grpSpPr>
          <a:xfrm>
            <a:off x="277404" y="5621632"/>
            <a:ext cx="3446504" cy="276999"/>
            <a:chOff x="2448322" y="74775"/>
            <a:chExt cx="3446504" cy="276999"/>
          </a:xfrm>
        </p:grpSpPr>
        <p:sp>
          <p:nvSpPr>
            <p:cNvPr id="1306" name="Google Shape;1306;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7" name="Google Shape;1307;p28"/>
            <p:cNvCxnSpPr>
              <a:stCxn id="13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08" name="Google Shape;1308;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09" name="Google Shape;1309;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sp>
        <p:nvSpPr>
          <p:cNvPr id="1310" name="Google Shape;1310;p28"/>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b="1" sz="2800">
              <a:solidFill>
                <a:srgbClr val="C00000"/>
              </a:solidFill>
              <a:latin typeface="Arial Narrow"/>
              <a:ea typeface="Arial Narrow"/>
              <a:cs typeface="Arial Narrow"/>
              <a:sym typeface="Arial Narrow"/>
            </a:endParaRPr>
          </a:p>
        </p:txBody>
      </p:sp>
      <p:sp>
        <p:nvSpPr>
          <p:cNvPr id="1311" name="Google Shape;1311;p28"/>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48%</a:t>
            </a:r>
            <a:endParaRPr b="1" sz="1200">
              <a:solidFill>
                <a:schemeClr val="dk1"/>
              </a:solidFill>
              <a:latin typeface="Arial Narrow"/>
              <a:ea typeface="Arial Narrow"/>
              <a:cs typeface="Arial Narrow"/>
              <a:sym typeface="Arial Narrow"/>
            </a:endParaRPr>
          </a:p>
        </p:txBody>
      </p:sp>
      <p:pic>
        <p:nvPicPr>
          <p:cNvPr id="1312" name="Google Shape;1312;p28"/>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1313" name="Google Shape;1313;p28"/>
          <p:cNvGrpSpPr/>
          <p:nvPr/>
        </p:nvGrpSpPr>
        <p:grpSpPr>
          <a:xfrm>
            <a:off x="1051937" y="6726660"/>
            <a:ext cx="1252369" cy="877901"/>
            <a:chOff x="-36884" y="7072716"/>
            <a:chExt cx="1252369" cy="877901"/>
          </a:xfrm>
        </p:grpSpPr>
        <p:sp>
          <p:nvSpPr>
            <p:cNvPr id="1314" name="Google Shape;131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315" name="Google Shape;1315;p28"/>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a:t>
              </a:r>
              <a:endParaRPr b="1" sz="1600">
                <a:solidFill>
                  <a:schemeClr val="dk1"/>
                </a:solidFill>
                <a:latin typeface="Arial Narrow"/>
                <a:ea typeface="Arial Narrow"/>
                <a:cs typeface="Arial Narrow"/>
                <a:sym typeface="Arial Narrow"/>
              </a:endParaRPr>
            </a:p>
          </p:txBody>
        </p:sp>
        <p:sp>
          <p:nvSpPr>
            <p:cNvPr id="1316" name="Google Shape;1316;p2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190 Casos</a:t>
              </a:r>
              <a:endParaRPr b="1" sz="1200">
                <a:solidFill>
                  <a:schemeClr val="dk1"/>
                </a:solidFill>
                <a:latin typeface="Arial Narrow"/>
                <a:ea typeface="Arial Narrow"/>
                <a:cs typeface="Arial Narrow"/>
                <a:sym typeface="Arial Narrow"/>
              </a:endParaRPr>
            </a:p>
          </p:txBody>
        </p:sp>
      </p:grpSp>
      <p:pic>
        <p:nvPicPr>
          <p:cNvPr id="1317" name="Google Shape;1317;p28"/>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1318" name="Google Shape;1318;p28"/>
          <p:cNvGrpSpPr/>
          <p:nvPr/>
        </p:nvGrpSpPr>
        <p:grpSpPr>
          <a:xfrm>
            <a:off x="-58310" y="7244599"/>
            <a:ext cx="1241624" cy="1071817"/>
            <a:chOff x="-14122" y="7072716"/>
            <a:chExt cx="1241624" cy="1071817"/>
          </a:xfrm>
        </p:grpSpPr>
        <p:sp>
          <p:nvSpPr>
            <p:cNvPr id="1319" name="Google Shape;1319;p28"/>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b="1" sz="1200" u="sng">
                <a:solidFill>
                  <a:schemeClr val="dk1"/>
                </a:solidFill>
                <a:latin typeface="Arial Narrow"/>
                <a:ea typeface="Arial Narrow"/>
                <a:cs typeface="Arial Narrow"/>
                <a:sym typeface="Arial Narrow"/>
              </a:endParaRPr>
            </a:p>
          </p:txBody>
        </p:sp>
        <p:sp>
          <p:nvSpPr>
            <p:cNvPr id="1320" name="Google Shape;1320;p28"/>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a:t>
              </a:r>
              <a:endParaRPr b="1" sz="1600">
                <a:solidFill>
                  <a:schemeClr val="dk1"/>
                </a:solidFill>
                <a:latin typeface="Arial Narrow"/>
                <a:ea typeface="Arial Narrow"/>
                <a:cs typeface="Arial Narrow"/>
                <a:sym typeface="Arial Narrow"/>
              </a:endParaRPr>
            </a:p>
          </p:txBody>
        </p:sp>
        <p:sp>
          <p:nvSpPr>
            <p:cNvPr id="1321" name="Google Shape;1321;p28"/>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99 Casos</a:t>
              </a:r>
              <a:endParaRPr b="1" sz="1200">
                <a:solidFill>
                  <a:schemeClr val="dk1"/>
                </a:solidFill>
                <a:latin typeface="Arial Narrow"/>
                <a:ea typeface="Arial Narrow"/>
                <a:cs typeface="Arial Narrow"/>
                <a:sym typeface="Arial Narrow"/>
              </a:endParaRPr>
            </a:p>
          </p:txBody>
        </p:sp>
      </p:grpSp>
      <p:pic>
        <p:nvPicPr>
          <p:cNvPr id="1322" name="Google Shape;1322;p28"/>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1323" name="Google Shape;1323;p28"/>
          <p:cNvGrpSpPr/>
          <p:nvPr/>
        </p:nvGrpSpPr>
        <p:grpSpPr>
          <a:xfrm>
            <a:off x="1938795" y="6726660"/>
            <a:ext cx="1229607" cy="877901"/>
            <a:chOff x="-14122" y="7072716"/>
            <a:chExt cx="1229607" cy="877901"/>
          </a:xfrm>
        </p:grpSpPr>
        <p:sp>
          <p:nvSpPr>
            <p:cNvPr id="1324" name="Google Shape;132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325" name="Google Shape;1325;p28"/>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43%</a:t>
              </a:r>
              <a:endParaRPr b="1" sz="1600">
                <a:solidFill>
                  <a:schemeClr val="dk1"/>
                </a:solidFill>
                <a:latin typeface="Arial Narrow"/>
                <a:ea typeface="Arial Narrow"/>
                <a:cs typeface="Arial Narrow"/>
                <a:sym typeface="Arial Narrow"/>
              </a:endParaRPr>
            </a:p>
          </p:txBody>
        </p:sp>
        <p:sp>
          <p:nvSpPr>
            <p:cNvPr id="1326" name="Google Shape;1326;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143 Casos</a:t>
              </a:r>
              <a:endParaRPr b="1" sz="1200">
                <a:solidFill>
                  <a:schemeClr val="dk1"/>
                </a:solidFill>
                <a:latin typeface="Arial Narrow"/>
                <a:ea typeface="Arial Narrow"/>
                <a:cs typeface="Arial Narrow"/>
                <a:sym typeface="Arial Narrow"/>
              </a:endParaRPr>
            </a:p>
          </p:txBody>
        </p:sp>
      </p:grpSp>
      <p:pic>
        <p:nvPicPr>
          <p:cNvPr id="1327" name="Google Shape;1327;p28"/>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1328" name="Google Shape;1328;p28"/>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1329" name="Google Shape;1329;p28"/>
          <p:cNvGrpSpPr/>
          <p:nvPr/>
        </p:nvGrpSpPr>
        <p:grpSpPr>
          <a:xfrm>
            <a:off x="1034152" y="8322080"/>
            <a:ext cx="1229607" cy="877901"/>
            <a:chOff x="-14122" y="7072716"/>
            <a:chExt cx="1229607" cy="877901"/>
          </a:xfrm>
        </p:grpSpPr>
        <p:sp>
          <p:nvSpPr>
            <p:cNvPr id="1330" name="Google Shape;1330;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b="1" sz="1200" u="sng">
                <a:solidFill>
                  <a:schemeClr val="dk1"/>
                </a:solidFill>
                <a:latin typeface="Arial Narrow"/>
                <a:ea typeface="Arial Narrow"/>
                <a:cs typeface="Arial Narrow"/>
                <a:sym typeface="Arial Narrow"/>
              </a:endParaRPr>
            </a:p>
          </p:txBody>
        </p:sp>
        <p:sp>
          <p:nvSpPr>
            <p:cNvPr id="1331" name="Google Shape;1331;p28"/>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75%</a:t>
              </a:r>
              <a:endParaRPr b="1" sz="1600">
                <a:solidFill>
                  <a:schemeClr val="dk1"/>
                </a:solidFill>
                <a:latin typeface="Arial Narrow"/>
                <a:ea typeface="Arial Narrow"/>
                <a:cs typeface="Arial Narrow"/>
                <a:sym typeface="Arial Narrow"/>
              </a:endParaRPr>
            </a:p>
          </p:txBody>
        </p:sp>
        <p:sp>
          <p:nvSpPr>
            <p:cNvPr id="1332" name="Google Shape;1332;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250 Casos</a:t>
              </a:r>
              <a:endParaRPr b="1" sz="1200">
                <a:solidFill>
                  <a:schemeClr val="dk1"/>
                </a:solidFill>
                <a:latin typeface="Arial Narrow"/>
                <a:ea typeface="Arial Narrow"/>
                <a:cs typeface="Arial Narrow"/>
                <a:sym typeface="Arial Narrow"/>
              </a:endParaRPr>
            </a:p>
          </p:txBody>
        </p:sp>
      </p:grpSp>
      <p:grpSp>
        <p:nvGrpSpPr>
          <p:cNvPr id="1333" name="Google Shape;1333;p28"/>
          <p:cNvGrpSpPr/>
          <p:nvPr/>
        </p:nvGrpSpPr>
        <p:grpSpPr>
          <a:xfrm>
            <a:off x="1925147" y="8312486"/>
            <a:ext cx="1229607" cy="877901"/>
            <a:chOff x="-14122" y="7072716"/>
            <a:chExt cx="1229607" cy="877901"/>
          </a:xfrm>
        </p:grpSpPr>
        <p:sp>
          <p:nvSpPr>
            <p:cNvPr id="1334" name="Google Shape;133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b="1" sz="1200" u="sng">
                <a:solidFill>
                  <a:schemeClr val="dk1"/>
                </a:solidFill>
                <a:latin typeface="Arial Narrow"/>
                <a:ea typeface="Arial Narrow"/>
                <a:cs typeface="Arial Narrow"/>
                <a:sym typeface="Arial Narrow"/>
              </a:endParaRPr>
            </a:p>
          </p:txBody>
        </p:sp>
        <p:sp>
          <p:nvSpPr>
            <p:cNvPr id="1335" name="Google Shape;1335;p28"/>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a:t>
              </a:r>
              <a:endParaRPr b="1" sz="1600">
                <a:solidFill>
                  <a:schemeClr val="dk1"/>
                </a:solidFill>
                <a:latin typeface="Arial Narrow"/>
                <a:ea typeface="Arial Narrow"/>
                <a:cs typeface="Arial Narrow"/>
                <a:sym typeface="Arial Narrow"/>
              </a:endParaRPr>
            </a:p>
          </p:txBody>
        </p:sp>
        <p:sp>
          <p:nvSpPr>
            <p:cNvPr id="1336" name="Google Shape;1336;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 Casos</a:t>
              </a:r>
              <a:endParaRPr b="1" sz="1200">
                <a:solidFill>
                  <a:schemeClr val="dk1"/>
                </a:solidFill>
                <a:latin typeface="Arial Narrow"/>
                <a:ea typeface="Arial Narrow"/>
                <a:cs typeface="Arial Narrow"/>
                <a:sym typeface="Arial Narrow"/>
              </a:endParaRPr>
            </a:p>
          </p:txBody>
        </p:sp>
      </p:grpSp>
      <p:grpSp>
        <p:nvGrpSpPr>
          <p:cNvPr id="1337" name="Google Shape;1337;p28"/>
          <p:cNvGrpSpPr/>
          <p:nvPr/>
        </p:nvGrpSpPr>
        <p:grpSpPr>
          <a:xfrm>
            <a:off x="3528442" y="5635532"/>
            <a:ext cx="3446504" cy="276999"/>
            <a:chOff x="2448322" y="74775"/>
            <a:chExt cx="3446504" cy="276999"/>
          </a:xfrm>
        </p:grpSpPr>
        <p:sp>
          <p:nvSpPr>
            <p:cNvPr id="1338" name="Google Shape;1338;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9" name="Google Shape;1339;p28"/>
            <p:cNvCxnSpPr>
              <a:stCxn id="13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40" name="Google Shape;1340;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341" name="Google Shape;1341;p28"/>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captó  en promedio por semana 11 muestras  para el estudio de circulación viral y bacteriana. Se espera captar 5 muestras por semana según lineamientos del evento 345 del INS, lo que denota que ha cumplido con la meta propuesta.</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333 muestras estudiadas en la unidad centinela, se tienen resultados a la fecha del 70% de las cuales se han confirmado por laboratorio el 30%.</a:t>
            </a:r>
            <a:endParaRPr sz="1200">
              <a:solidFill>
                <a:schemeClr val="dk1"/>
              </a:solidFill>
              <a:latin typeface="Arial Narrow"/>
              <a:ea typeface="Arial Narrow"/>
              <a:cs typeface="Arial Narrow"/>
              <a:sym typeface="Arial Narrow"/>
            </a:endParaRPr>
          </a:p>
        </p:txBody>
      </p:sp>
      <p:graphicFrame>
        <p:nvGraphicFramePr>
          <p:cNvPr id="1342" name="Google Shape;1342;p28"/>
          <p:cNvGraphicFramePr/>
          <p:nvPr/>
        </p:nvGraphicFramePr>
        <p:xfrm>
          <a:off x="2274078" y="351774"/>
          <a:ext cx="4887311" cy="1815953"/>
        </p:xfrm>
        <a:graphic>
          <a:graphicData uri="http://schemas.openxmlformats.org/drawingml/2006/chart">
            <c:chart r:id="rId10"/>
          </a:graphicData>
        </a:graphic>
      </p:graphicFrame>
      <p:graphicFrame>
        <p:nvGraphicFramePr>
          <p:cNvPr id="1343" name="Google Shape;1343;p28"/>
          <p:cNvGraphicFramePr/>
          <p:nvPr/>
        </p:nvGraphicFramePr>
        <p:xfrm>
          <a:off x="2263759" y="2701559"/>
          <a:ext cx="4897630" cy="2187823"/>
        </p:xfrm>
        <a:graphic>
          <a:graphicData uri="http://schemas.openxmlformats.org/drawingml/2006/chart">
            <c:chart r:id="rId1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29"/>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49" name="Google Shape;1349;p29"/>
          <p:cNvGrpSpPr/>
          <p:nvPr/>
        </p:nvGrpSpPr>
        <p:grpSpPr>
          <a:xfrm>
            <a:off x="277404" y="137149"/>
            <a:ext cx="3446504" cy="276999"/>
            <a:chOff x="2448322" y="74775"/>
            <a:chExt cx="3446504" cy="276999"/>
          </a:xfrm>
        </p:grpSpPr>
        <p:sp>
          <p:nvSpPr>
            <p:cNvPr id="1350" name="Google Shape;1350;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51" name="Google Shape;1351;p29"/>
            <p:cNvCxnSpPr>
              <a:stCxn id="13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52" name="Google Shape;1352;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b="1" sz="1200">
                <a:solidFill>
                  <a:schemeClr val="dk1"/>
                </a:solidFill>
                <a:latin typeface="Arial Narrow"/>
                <a:ea typeface="Arial Narrow"/>
                <a:cs typeface="Arial Narrow"/>
                <a:sym typeface="Arial Narrow"/>
              </a:endParaRPr>
            </a:p>
          </p:txBody>
        </p:sp>
      </p:grpSp>
      <p:sp>
        <p:nvSpPr>
          <p:cNvPr id="1353" name="Google Shape;1353;p29"/>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54" name="Google Shape;1354;p29"/>
          <p:cNvGrpSpPr/>
          <p:nvPr/>
        </p:nvGrpSpPr>
        <p:grpSpPr>
          <a:xfrm>
            <a:off x="277404" y="4397496"/>
            <a:ext cx="3446504" cy="276999"/>
            <a:chOff x="2448322" y="74775"/>
            <a:chExt cx="3446504" cy="276999"/>
          </a:xfrm>
        </p:grpSpPr>
        <p:sp>
          <p:nvSpPr>
            <p:cNvPr id="1355" name="Google Shape;1355;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56" name="Google Shape;1356;p29"/>
            <p:cNvCxnSpPr>
              <a:stCxn id="135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57" name="Google Shape;1357;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circulación viral</a:t>
              </a:r>
              <a:endParaRPr b="1" sz="1200">
                <a:solidFill>
                  <a:schemeClr val="dk1"/>
                </a:solidFill>
                <a:latin typeface="Arial Narrow"/>
                <a:ea typeface="Arial Narrow"/>
                <a:cs typeface="Arial Narrow"/>
                <a:sym typeface="Arial Narrow"/>
              </a:endParaRPr>
            </a:p>
          </p:txBody>
        </p:sp>
      </p:grpSp>
      <p:sp>
        <p:nvSpPr>
          <p:cNvPr id="1358" name="Google Shape;1358;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
        <p:nvSpPr>
          <p:cNvPr id="1359" name="Google Shape;1359;p29"/>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2019.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5 acumulado de 2022</a:t>
            </a:r>
            <a:endParaRPr sz="1050">
              <a:solidFill>
                <a:schemeClr val="dk1"/>
              </a:solidFill>
              <a:latin typeface="Arial Narrow"/>
              <a:ea typeface="Arial Narrow"/>
              <a:cs typeface="Arial Narrow"/>
              <a:sym typeface="Arial Narrow"/>
            </a:endParaRPr>
          </a:p>
        </p:txBody>
      </p:sp>
      <p:sp>
        <p:nvSpPr>
          <p:cNvPr id="1360" name="Google Shape;1360;p29"/>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2018.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según grupo de edad, Medellín a Periodo epidemiológico 5 acumulado de 2022</a:t>
            </a:r>
            <a:endParaRPr sz="1050">
              <a:solidFill>
                <a:schemeClr val="dk1"/>
              </a:solidFill>
              <a:latin typeface="Arial Narrow"/>
              <a:ea typeface="Arial Narrow"/>
              <a:cs typeface="Arial Narrow"/>
              <a:sym typeface="Arial Narrow"/>
            </a:endParaRPr>
          </a:p>
        </p:txBody>
      </p:sp>
      <p:sp>
        <p:nvSpPr>
          <p:cNvPr id="1361" name="Google Shape;1361;p29"/>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2" name="Google Shape;1362;p29"/>
          <p:cNvSpPr/>
          <p:nvPr/>
        </p:nvSpPr>
        <p:spPr>
          <a:xfrm>
            <a:off x="4680569" y="615330"/>
            <a:ext cx="2480821"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inusitados por las demás IPS de la ciudad, y los resultados del LDSP de los pacientes atendidos en las IPS de la ciudad.  De un total de 68.815 muestras confirmadas por laboratorio para virus respiratorios, los virus de mayor circulación son el Covid-19 con 67.853 y el VSR con 871 casos. Se han diagnosticado además,   13 casos de influenza AH1N1,   3 casos de Influenza A,  6 casos  Influenza B,  3 casos de Influenza AH3 estacional,  31 casos de Parainfluenza, 17 casos de adenovirus y  18 casos de  Metaneumovirus.</a:t>
            </a:r>
            <a:endParaRPr sz="1100">
              <a:solidFill>
                <a:srgbClr val="FF0000"/>
              </a:solidFill>
              <a:latin typeface="Arial Narrow"/>
              <a:ea typeface="Arial Narrow"/>
              <a:cs typeface="Arial Narrow"/>
              <a:sym typeface="Arial Narrow"/>
            </a:endParaRPr>
          </a:p>
        </p:txBody>
      </p:sp>
      <p:graphicFrame>
        <p:nvGraphicFramePr>
          <p:cNvPr id="1363" name="Google Shape;1363;p29"/>
          <p:cNvGraphicFramePr/>
          <p:nvPr/>
        </p:nvGraphicFramePr>
        <p:xfrm>
          <a:off x="72058" y="615330"/>
          <a:ext cx="4617638" cy="3088799"/>
        </p:xfrm>
        <a:graphic>
          <a:graphicData uri="http://schemas.openxmlformats.org/drawingml/2006/chart">
            <c:chart r:id="rId3"/>
          </a:graphicData>
        </a:graphic>
      </p:graphicFrame>
      <p:graphicFrame>
        <p:nvGraphicFramePr>
          <p:cNvPr id="1364" name="Google Shape;1364;p29"/>
          <p:cNvGraphicFramePr/>
          <p:nvPr/>
        </p:nvGraphicFramePr>
        <p:xfrm>
          <a:off x="1" y="4805300"/>
          <a:ext cx="7161390" cy="3702182"/>
        </p:xfrm>
        <a:graphic>
          <a:graphicData uri="http://schemas.openxmlformats.org/drawingml/2006/chart">
            <c:chart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b="1" sz="1050">
              <a:solidFill>
                <a:schemeClr val="dk1"/>
              </a:solidFill>
              <a:latin typeface="Arial Narrow"/>
              <a:ea typeface="Arial Narrow"/>
              <a:cs typeface="Arial Narrow"/>
              <a:sym typeface="Arial Narrow"/>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05 de 2022 - Reporte Semanas 1 a 20 (Hasta Mayo 21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{AED459BD-75E1-4AB4-BADB-8607509566DF}</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4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0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Dengue</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Agresiones por animales potencialmente transmisor de Rabia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Leptospirosis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materna- MM</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Cáncer en menor de 18 años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Exposición a flúor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pic>
        <p:nvPicPr>
          <p:cNvPr id="1369" name="Google Shape;1369;p30"/>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370" name="Google Shape;1370;p30"/>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1371" name="Google Shape;1371;p30"/>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372" name="Google Shape;1372;p30"/>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5 acumulado, 2021-2022. </a:t>
            </a:r>
            <a:endParaRPr sz="1100">
              <a:solidFill>
                <a:schemeClr val="dk1"/>
              </a:solidFill>
              <a:latin typeface="Arial Narrow"/>
              <a:ea typeface="Arial Narrow"/>
              <a:cs typeface="Arial Narrow"/>
              <a:sym typeface="Arial Narrow"/>
            </a:endParaRPr>
          </a:p>
        </p:txBody>
      </p:sp>
      <p:grpSp>
        <p:nvGrpSpPr>
          <p:cNvPr id="1373" name="Google Shape;1373;p30"/>
          <p:cNvGrpSpPr/>
          <p:nvPr/>
        </p:nvGrpSpPr>
        <p:grpSpPr>
          <a:xfrm>
            <a:off x="149112" y="4139952"/>
            <a:ext cx="1892650" cy="488476"/>
            <a:chOff x="2397524" y="3379972"/>
            <a:chExt cx="4508500" cy="904875"/>
          </a:xfrm>
        </p:grpSpPr>
        <p:pic>
          <p:nvPicPr>
            <p:cNvPr id="1374" name="Google Shape;1374;p3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75" name="Google Shape;1375;p30"/>
            <p:cNvSpPr txBox="1"/>
            <p:nvPr/>
          </p:nvSpPr>
          <p:spPr>
            <a:xfrm>
              <a:off x="3317545" y="3478755"/>
              <a:ext cx="1593562"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1068</a:t>
              </a:r>
              <a:endParaRPr b="1" sz="1400">
                <a:solidFill>
                  <a:schemeClr val="dk1"/>
                </a:solidFill>
                <a:latin typeface="Arial Narrow"/>
                <a:ea typeface="Arial Narrow"/>
                <a:cs typeface="Arial Narrow"/>
                <a:sym typeface="Arial Narrow"/>
              </a:endParaRPr>
            </a:p>
          </p:txBody>
        </p:sp>
      </p:grpSp>
      <p:sp>
        <p:nvSpPr>
          <p:cNvPr id="1376" name="Google Shape;1376;p30"/>
          <p:cNvSpPr txBox="1"/>
          <p:nvPr/>
        </p:nvSpPr>
        <p:spPr>
          <a:xfrm>
            <a:off x="2259382" y="4230831"/>
            <a:ext cx="483555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Según los ajustes realizados, Se notificaron 1068 casos como IRAG inusitada, atendidos, notificados y residentes en Medellín, de los cuales se han descartado 1068 casos. </a:t>
            </a:r>
            <a:endParaRPr sz="1100">
              <a:solidFill>
                <a:schemeClr val="dk1"/>
              </a:solidFill>
              <a:latin typeface="Arial Narrow"/>
              <a:ea typeface="Arial Narrow"/>
              <a:cs typeface="Arial Narrow"/>
              <a:sym typeface="Arial Narrow"/>
            </a:endParaRPr>
          </a:p>
        </p:txBody>
      </p:sp>
      <p:grpSp>
        <p:nvGrpSpPr>
          <p:cNvPr id="1377" name="Google Shape;1377;p30"/>
          <p:cNvGrpSpPr/>
          <p:nvPr/>
        </p:nvGrpSpPr>
        <p:grpSpPr>
          <a:xfrm>
            <a:off x="2448322" y="74775"/>
            <a:ext cx="3446504" cy="276999"/>
            <a:chOff x="2448322" y="74775"/>
            <a:chExt cx="3446504" cy="276999"/>
          </a:xfrm>
        </p:grpSpPr>
        <p:sp>
          <p:nvSpPr>
            <p:cNvPr id="1378" name="Google Shape;1378;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79" name="Google Shape;1379;p30"/>
            <p:cNvCxnSpPr>
              <a:stCxn id="13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0" name="Google Shape;1380;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81" name="Google Shape;1381;p3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2" name="Google Shape;1382;p30"/>
          <p:cNvGrpSpPr/>
          <p:nvPr/>
        </p:nvGrpSpPr>
        <p:grpSpPr>
          <a:xfrm>
            <a:off x="277404" y="5621632"/>
            <a:ext cx="3446504" cy="276999"/>
            <a:chOff x="2448322" y="74775"/>
            <a:chExt cx="3446504" cy="276999"/>
          </a:xfrm>
        </p:grpSpPr>
        <p:sp>
          <p:nvSpPr>
            <p:cNvPr id="1383" name="Google Shape;1383;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4" name="Google Shape;1384;p30"/>
            <p:cNvCxnSpPr>
              <a:stCxn id="13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5" name="Google Shape;1385;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86" name="Google Shape;1386;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Pág..30 </a:t>
            </a:r>
            <a:endParaRPr b="1" sz="1050">
              <a:solidFill>
                <a:schemeClr val="dk1"/>
              </a:solidFill>
              <a:latin typeface="Arial Narrow"/>
              <a:ea typeface="Arial Narrow"/>
              <a:cs typeface="Arial Narrow"/>
              <a:sym typeface="Arial Narrow"/>
            </a:endParaRPr>
          </a:p>
        </p:txBody>
      </p:sp>
      <p:sp>
        <p:nvSpPr>
          <p:cNvPr id="1387" name="Google Shape;1387;p30"/>
          <p:cNvSpPr txBox="1"/>
          <p:nvPr>
            <p:ph type="ctrTitle"/>
          </p:nvPr>
        </p:nvSpPr>
        <p:spPr>
          <a:xfrm>
            <a:off x="85115" y="-32846"/>
            <a:ext cx="2075175" cy="83099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 - IRAG</a:t>
            </a:r>
            <a:endParaRPr b="1" sz="1600">
              <a:solidFill>
                <a:srgbClr val="C00000"/>
              </a:solidFill>
              <a:latin typeface="Arial Narrow"/>
              <a:ea typeface="Arial Narrow"/>
              <a:cs typeface="Arial Narrow"/>
              <a:sym typeface="Arial Narrow"/>
            </a:endParaRPr>
          </a:p>
        </p:txBody>
      </p:sp>
      <p:grpSp>
        <p:nvGrpSpPr>
          <p:cNvPr id="1388" name="Google Shape;1388;p30"/>
          <p:cNvGrpSpPr/>
          <p:nvPr/>
        </p:nvGrpSpPr>
        <p:grpSpPr>
          <a:xfrm>
            <a:off x="437570" y="6848803"/>
            <a:ext cx="1252369" cy="877901"/>
            <a:chOff x="-36884" y="7072716"/>
            <a:chExt cx="1252369" cy="877901"/>
          </a:xfrm>
        </p:grpSpPr>
        <p:sp>
          <p:nvSpPr>
            <p:cNvPr id="1389" name="Google Shape;1389;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390" name="Google Shape;1390;p30"/>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524 casos</a:t>
              </a:r>
              <a:endParaRPr b="1" sz="1200">
                <a:solidFill>
                  <a:schemeClr val="dk1"/>
                </a:solidFill>
                <a:latin typeface="Arial Narrow"/>
                <a:ea typeface="Arial Narrow"/>
                <a:cs typeface="Arial Narrow"/>
                <a:sym typeface="Arial Narrow"/>
              </a:endParaRPr>
            </a:p>
          </p:txBody>
        </p:sp>
        <p:sp>
          <p:nvSpPr>
            <p:cNvPr id="1391" name="Google Shape;1391;p3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392" name="Google Shape;1392;p30"/>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393" name="Google Shape;1393;p30"/>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394" name="Google Shape;1394;p30"/>
          <p:cNvGrpSpPr/>
          <p:nvPr/>
        </p:nvGrpSpPr>
        <p:grpSpPr>
          <a:xfrm>
            <a:off x="1540452" y="6848803"/>
            <a:ext cx="1229607" cy="877901"/>
            <a:chOff x="-14122" y="7072716"/>
            <a:chExt cx="1229607" cy="877901"/>
          </a:xfrm>
        </p:grpSpPr>
        <p:sp>
          <p:nvSpPr>
            <p:cNvPr id="1395" name="Google Shape;1395;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396" name="Google Shape;1396;p30"/>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544 casos</a:t>
              </a:r>
              <a:endParaRPr b="1" sz="1200">
                <a:solidFill>
                  <a:schemeClr val="dk1"/>
                </a:solidFill>
                <a:latin typeface="Arial Narrow"/>
                <a:ea typeface="Arial Narrow"/>
                <a:cs typeface="Arial Narrow"/>
                <a:sym typeface="Arial Narrow"/>
              </a:endParaRPr>
            </a:p>
          </p:txBody>
        </p:sp>
        <p:sp>
          <p:nvSpPr>
            <p:cNvPr id="1397" name="Google Shape;1397;p30"/>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398" name="Google Shape;1398;p30"/>
          <p:cNvGrpSpPr/>
          <p:nvPr/>
        </p:nvGrpSpPr>
        <p:grpSpPr>
          <a:xfrm>
            <a:off x="190340" y="7806669"/>
            <a:ext cx="2237424" cy="1105852"/>
            <a:chOff x="-788022" y="6983264"/>
            <a:chExt cx="2237424" cy="1105852"/>
          </a:xfrm>
        </p:grpSpPr>
        <p:sp>
          <p:nvSpPr>
            <p:cNvPr id="1399" name="Google Shape;1399;p30"/>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b="1" sz="1200" u="sng">
                <a:solidFill>
                  <a:schemeClr val="dk1"/>
                </a:solidFill>
                <a:latin typeface="Arial Narrow"/>
                <a:ea typeface="Arial Narrow"/>
                <a:cs typeface="Arial Narrow"/>
                <a:sym typeface="Arial Narrow"/>
              </a:endParaRPr>
            </a:p>
          </p:txBody>
        </p:sp>
        <p:sp>
          <p:nvSpPr>
            <p:cNvPr id="1400" name="Google Shape;1400;p30"/>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01" name="Google Shape;1401;p3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402" name="Google Shape;1402;p30"/>
          <p:cNvGrpSpPr/>
          <p:nvPr/>
        </p:nvGrpSpPr>
        <p:grpSpPr>
          <a:xfrm>
            <a:off x="5019370" y="7920176"/>
            <a:ext cx="1857467" cy="877901"/>
            <a:chOff x="-14122" y="7072716"/>
            <a:chExt cx="1857467" cy="877901"/>
          </a:xfrm>
        </p:grpSpPr>
        <p:sp>
          <p:nvSpPr>
            <p:cNvPr id="1403" name="Google Shape;1403;p30"/>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b="1" sz="1200" u="sng">
                <a:solidFill>
                  <a:schemeClr val="dk1"/>
                </a:solidFill>
                <a:latin typeface="Arial Narrow"/>
                <a:ea typeface="Arial Narrow"/>
                <a:cs typeface="Arial Narrow"/>
                <a:sym typeface="Arial Narrow"/>
              </a:endParaRPr>
            </a:p>
          </p:txBody>
        </p:sp>
        <p:sp>
          <p:nvSpPr>
            <p:cNvPr id="1404" name="Google Shape;1404;p30"/>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05" name="Google Shape;1405;p30"/>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406" name="Google Shape;1406;p30"/>
          <p:cNvSpPr/>
          <p:nvPr/>
        </p:nvSpPr>
        <p:spPr>
          <a:xfrm>
            <a:off x="2412645" y="2858322"/>
            <a:ext cx="4668876"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Número de casos de IRAG inusitados, residentes en Medellín, a Periodo epidemiológico 5 acumulado, 2022</a:t>
            </a:r>
            <a:endParaRPr sz="1050">
              <a:solidFill>
                <a:schemeClr val="dk1"/>
              </a:solidFill>
              <a:latin typeface="Arial Narrow"/>
              <a:ea typeface="Arial Narrow"/>
              <a:cs typeface="Arial Narrow"/>
              <a:sym typeface="Arial Narrow"/>
            </a:endParaRPr>
          </a:p>
        </p:txBody>
      </p:sp>
      <p:pic>
        <p:nvPicPr>
          <p:cNvPr id="1407" name="Google Shape;1407;p30"/>
          <p:cNvPicPr preferRelativeResize="0"/>
          <p:nvPr/>
        </p:nvPicPr>
        <p:blipFill rotWithShape="1">
          <a:blip r:embed="rId7">
            <a:alphaModFix/>
          </a:blip>
          <a:srcRect b="0" l="0" r="50000" t="0"/>
          <a:stretch/>
        </p:blipFill>
        <p:spPr>
          <a:xfrm>
            <a:off x="5438539" y="6012160"/>
            <a:ext cx="998542" cy="874818"/>
          </a:xfrm>
          <a:prstGeom prst="rect">
            <a:avLst/>
          </a:prstGeom>
          <a:noFill/>
          <a:ln>
            <a:noFill/>
          </a:ln>
        </p:spPr>
      </p:pic>
      <p:pic>
        <p:nvPicPr>
          <p:cNvPr id="1408" name="Google Shape;1408;p30"/>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409" name="Google Shape;1409;p30"/>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410" name="Google Shape;1410;p30"/>
          <p:cNvGrpSpPr/>
          <p:nvPr/>
        </p:nvGrpSpPr>
        <p:grpSpPr>
          <a:xfrm>
            <a:off x="2874133" y="6840926"/>
            <a:ext cx="1229607" cy="747277"/>
            <a:chOff x="-14122" y="7072716"/>
            <a:chExt cx="1229607" cy="747277"/>
          </a:xfrm>
        </p:grpSpPr>
        <p:sp>
          <p:nvSpPr>
            <p:cNvPr id="1411" name="Google Shape;1411;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412" name="Google Shape;1412;p30"/>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1068 casos</a:t>
              </a:r>
              <a:endParaRPr b="1" sz="1200">
                <a:solidFill>
                  <a:schemeClr val="dk1"/>
                </a:solidFill>
                <a:latin typeface="Arial Narrow"/>
                <a:ea typeface="Arial Narrow"/>
                <a:cs typeface="Arial Narrow"/>
                <a:sym typeface="Arial Narrow"/>
              </a:endParaRPr>
            </a:p>
          </p:txBody>
        </p:sp>
      </p:grpSp>
      <p:pic>
        <p:nvPicPr>
          <p:cNvPr id="1413" name="Google Shape;1413;p30"/>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414" name="Google Shape;1414;p30"/>
          <p:cNvGrpSpPr/>
          <p:nvPr/>
        </p:nvGrpSpPr>
        <p:grpSpPr>
          <a:xfrm>
            <a:off x="3965962" y="6848803"/>
            <a:ext cx="1229607" cy="650645"/>
            <a:chOff x="-14122" y="7072716"/>
            <a:chExt cx="1229607" cy="650645"/>
          </a:xfrm>
        </p:grpSpPr>
        <p:sp>
          <p:nvSpPr>
            <p:cNvPr id="1415" name="Google Shape;1415;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416" name="Google Shape;1416;p30"/>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b="1" sz="1200">
                <a:solidFill>
                  <a:schemeClr val="dk1"/>
                </a:solidFill>
                <a:latin typeface="Arial Narrow"/>
                <a:ea typeface="Arial Narrow"/>
                <a:cs typeface="Arial Narrow"/>
                <a:sym typeface="Arial Narrow"/>
              </a:endParaRPr>
            </a:p>
          </p:txBody>
        </p:sp>
      </p:grpSp>
      <p:grpSp>
        <p:nvGrpSpPr>
          <p:cNvPr id="1417" name="Google Shape;1417;p30"/>
          <p:cNvGrpSpPr/>
          <p:nvPr/>
        </p:nvGrpSpPr>
        <p:grpSpPr>
          <a:xfrm>
            <a:off x="4974074" y="6852567"/>
            <a:ext cx="1794728" cy="631184"/>
            <a:chOff x="-14122" y="7072716"/>
            <a:chExt cx="1794728" cy="631184"/>
          </a:xfrm>
        </p:grpSpPr>
        <p:sp>
          <p:nvSpPr>
            <p:cNvPr id="1418" name="Google Shape;1418;p30"/>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b="1" sz="1200" u="sng">
                <a:solidFill>
                  <a:schemeClr val="dk1"/>
                </a:solidFill>
                <a:latin typeface="Arial Narrow"/>
                <a:ea typeface="Arial Narrow"/>
                <a:cs typeface="Arial Narrow"/>
                <a:sym typeface="Arial Narrow"/>
              </a:endParaRPr>
            </a:p>
          </p:txBody>
        </p:sp>
        <p:sp>
          <p:nvSpPr>
            <p:cNvPr id="1419" name="Google Shape;1419;p30"/>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pic>
        <p:nvPicPr>
          <p:cNvPr id="1420" name="Google Shape;1420;p30"/>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421" name="Google Shape;1421;p30"/>
          <p:cNvSpPr txBox="1"/>
          <p:nvPr/>
        </p:nvSpPr>
        <p:spPr>
          <a:xfrm>
            <a:off x="-1" y="4635320"/>
            <a:ext cx="21534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El lineamiento para la vigilancia de este evento cambió a partir del 1º de mayo de 2022, incluyendo en su reporte los pacientes hospitalizados y fallecidos con sospecha o confirmación de Covid-19.</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aphicFrame>
        <p:nvGraphicFramePr>
          <p:cNvPr id="1422" name="Google Shape;1422;p30"/>
          <p:cNvGraphicFramePr/>
          <p:nvPr/>
        </p:nvGraphicFramePr>
        <p:xfrm>
          <a:off x="2452470" y="3248656"/>
          <a:ext cx="3000000" cy="3000000"/>
        </p:xfrm>
        <a:graphic>
          <a:graphicData uri="http://schemas.openxmlformats.org/drawingml/2006/table">
            <a:tbl>
              <a:tblPr bandRow="1" firstCol="1" firstRow="1">
                <a:noFill/>
                <a:tableStyleId>{AED459BD-75E1-4AB4-BADB-8607509566DF}</a:tableStyleId>
              </a:tblPr>
              <a:tblGrid>
                <a:gridCol w="1075975"/>
                <a:gridCol w="864100"/>
                <a:gridCol w="907300"/>
                <a:gridCol w="848600"/>
                <a:gridCol w="554475"/>
              </a:tblGrid>
              <a:tr h="409075">
                <a:tc>
                  <a:txBody>
                    <a:bodyPr/>
                    <a:lstStyle/>
                    <a:p>
                      <a:pPr indent="0" lvl="0" marL="0" marR="0" rtl="0" algn="l">
                        <a:spcBef>
                          <a:spcPts val="0"/>
                        </a:spcBef>
                        <a:spcAft>
                          <a:spcPts val="0"/>
                        </a:spcAft>
                        <a:buNone/>
                      </a:pPr>
                      <a:r>
                        <a:rPr lang="es-ES" sz="900"/>
                        <a:t>TIPO DE CASO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CONF. LABORATORIO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DESCARTADOS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PROBABLES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TOTAL</a:t>
                      </a:r>
                      <a:endParaRPr sz="1200">
                        <a:solidFill>
                          <a:srgbClr val="365F91"/>
                        </a:solidFill>
                        <a:latin typeface="Cambria"/>
                        <a:ea typeface="Cambria"/>
                        <a:cs typeface="Cambria"/>
                        <a:sym typeface="Cambria"/>
                      </a:endParaRPr>
                    </a:p>
                  </a:txBody>
                  <a:tcPr marT="0" marB="0" marR="68575" marL="68575"/>
                </a:tc>
              </a:tr>
              <a:tr h="272725">
                <a:tc>
                  <a:txBody>
                    <a:bodyPr/>
                    <a:lstStyle/>
                    <a:p>
                      <a:pPr indent="0" lvl="0" marL="0" marR="0" rtl="0" algn="l">
                        <a:spcBef>
                          <a:spcPts val="0"/>
                        </a:spcBef>
                        <a:spcAft>
                          <a:spcPts val="0"/>
                        </a:spcAft>
                        <a:buNone/>
                      </a:pPr>
                      <a:r>
                        <a:rPr lang="es-ES" sz="900"/>
                        <a:t>IRAG INUSITADA</a:t>
                      </a:r>
                      <a:r>
                        <a:rPr lang="es-ES" sz="900"/>
                        <a:t> </a:t>
                      </a:r>
                      <a:r>
                        <a:rPr lang="es-ES" sz="900"/>
                        <a:t>(348)</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t>73</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943</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52</a:t>
                      </a:r>
                      <a:endParaRPr sz="900">
                        <a:solidFill>
                          <a:schemeClr val="dk1"/>
                        </a:solidFill>
                        <a:latin typeface="Calibri"/>
                        <a:ea typeface="Calibri"/>
                        <a:cs typeface="Calibri"/>
                        <a:sym typeface="Calibri"/>
                      </a:endParaRPr>
                    </a:p>
                  </a:txBody>
                  <a:tcPr marT="0" marB="0" marR="68575" marL="68575" anchor="b"/>
                </a:tc>
                <a:tc>
                  <a:txBody>
                    <a:bodyPr/>
                    <a:lstStyle/>
                    <a:p>
                      <a:pPr indent="0" lvl="0" marL="0" marR="0" rtl="0" algn="ctr">
                        <a:spcBef>
                          <a:spcPts val="0"/>
                        </a:spcBef>
                        <a:spcAft>
                          <a:spcPts val="0"/>
                        </a:spcAft>
                        <a:buNone/>
                      </a:pPr>
                      <a:r>
                        <a:rPr lang="es-ES" sz="900"/>
                        <a:t>1068</a:t>
                      </a:r>
                      <a:endParaRPr sz="1200">
                        <a:solidFill>
                          <a:srgbClr val="365F91"/>
                        </a:solidFill>
                        <a:latin typeface="Cambria"/>
                        <a:ea typeface="Cambria"/>
                        <a:cs typeface="Cambria"/>
                        <a:sym typeface="Cambria"/>
                      </a:endParaRPr>
                    </a:p>
                  </a:txBody>
                  <a:tcPr marT="0" marB="0" marR="68575" marL="68575" anchor="b"/>
                </a:tc>
              </a:tr>
            </a:tbl>
          </a:graphicData>
        </a:graphic>
      </p:graphicFrame>
      <p:sp>
        <p:nvSpPr>
          <p:cNvPr id="1423" name="Google Shape;1423;p30"/>
          <p:cNvSpPr/>
          <p:nvPr/>
        </p:nvSpPr>
        <p:spPr>
          <a:xfrm>
            <a:off x="2371688" y="3927158"/>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424" name="Google Shape;1424;p30"/>
          <p:cNvGraphicFramePr/>
          <p:nvPr/>
        </p:nvGraphicFramePr>
        <p:xfrm>
          <a:off x="2218351" y="395536"/>
          <a:ext cx="4863169" cy="1984231"/>
        </p:xfrm>
        <a:graphic>
          <a:graphicData uri="http://schemas.openxmlformats.org/drawingml/2006/chart">
            <c:chart r:id="rId11"/>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pic>
        <p:nvPicPr>
          <p:cNvPr id="1429" name="Google Shape;1429;p31"/>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430" name="Google Shape;1430;p31"/>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431" name="Google Shape;1431;p31"/>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sp>
        <p:nvSpPr>
          <p:cNvPr id="1432" name="Google Shape;1432;p31"/>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05  acumulado de 2022. </a:t>
            </a:r>
            <a:endParaRPr sz="1100">
              <a:solidFill>
                <a:schemeClr val="dk1"/>
              </a:solidFill>
              <a:latin typeface="Arial Narrow"/>
              <a:ea typeface="Arial Narrow"/>
              <a:cs typeface="Arial Narrow"/>
              <a:sym typeface="Arial Narrow"/>
            </a:endParaRPr>
          </a:p>
        </p:txBody>
      </p:sp>
      <p:grpSp>
        <p:nvGrpSpPr>
          <p:cNvPr id="1433" name="Google Shape;1433;p31"/>
          <p:cNvGrpSpPr/>
          <p:nvPr/>
        </p:nvGrpSpPr>
        <p:grpSpPr>
          <a:xfrm>
            <a:off x="179214" y="5325845"/>
            <a:ext cx="1892650" cy="488476"/>
            <a:chOff x="2397524" y="3379972"/>
            <a:chExt cx="4508500" cy="904875"/>
          </a:xfrm>
        </p:grpSpPr>
        <p:pic>
          <p:nvPicPr>
            <p:cNvPr id="1434" name="Google Shape;1434;p3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35" name="Google Shape;1435;p31"/>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951</a:t>
              </a:r>
              <a:endParaRPr b="1" sz="1800">
                <a:solidFill>
                  <a:schemeClr val="dk1"/>
                </a:solidFill>
                <a:latin typeface="Arial Narrow"/>
                <a:ea typeface="Arial Narrow"/>
                <a:cs typeface="Arial Narrow"/>
                <a:sym typeface="Arial Narrow"/>
              </a:endParaRPr>
            </a:p>
          </p:txBody>
        </p:sp>
      </p:grpSp>
      <p:sp>
        <p:nvSpPr>
          <p:cNvPr id="1436" name="Google Shape;1436;p31"/>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4,1%</a:t>
            </a:r>
            <a:endParaRPr b="1" sz="1200">
              <a:solidFill>
                <a:schemeClr val="dk1"/>
              </a:solidFill>
              <a:latin typeface="Arial Narrow"/>
              <a:ea typeface="Arial Narrow"/>
              <a:cs typeface="Arial Narrow"/>
              <a:sym typeface="Arial Narrow"/>
            </a:endParaRPr>
          </a:p>
        </p:txBody>
      </p:sp>
      <p:sp>
        <p:nvSpPr>
          <p:cNvPr id="1437" name="Google Shape;1437;p31"/>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05   acumulado de 2019-2022. </a:t>
            </a:r>
            <a:endParaRPr sz="1100">
              <a:solidFill>
                <a:schemeClr val="dk1"/>
              </a:solidFill>
              <a:latin typeface="Arial Narrow"/>
              <a:ea typeface="Arial Narrow"/>
              <a:cs typeface="Arial Narrow"/>
              <a:sym typeface="Arial Narrow"/>
            </a:endParaRPr>
          </a:p>
        </p:txBody>
      </p:sp>
      <p:grpSp>
        <p:nvGrpSpPr>
          <p:cNvPr id="1438" name="Google Shape;1438;p31"/>
          <p:cNvGrpSpPr/>
          <p:nvPr/>
        </p:nvGrpSpPr>
        <p:grpSpPr>
          <a:xfrm>
            <a:off x="2448322" y="74775"/>
            <a:ext cx="3446504" cy="276999"/>
            <a:chOff x="2448322" y="74775"/>
            <a:chExt cx="3446504" cy="276999"/>
          </a:xfrm>
        </p:grpSpPr>
        <p:sp>
          <p:nvSpPr>
            <p:cNvPr id="1439" name="Google Shape;1439;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40" name="Google Shape;1440;p31"/>
            <p:cNvCxnSpPr>
              <a:stCxn id="143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1" name="Google Shape;1441;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442" name="Google Shape;1442;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31</a:t>
            </a:r>
            <a:endParaRPr b="1" sz="1050">
              <a:solidFill>
                <a:schemeClr val="dk1"/>
              </a:solidFill>
              <a:latin typeface="Arial Narrow"/>
              <a:ea typeface="Arial Narrow"/>
              <a:cs typeface="Arial Narrow"/>
              <a:sym typeface="Arial Narrow"/>
            </a:endParaRPr>
          </a:p>
        </p:txBody>
      </p:sp>
      <p:sp>
        <p:nvSpPr>
          <p:cNvPr id="1443" name="Google Shape;1443;p31"/>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444" name="Google Shape;1444;p31"/>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445" name="Google Shape;1445;p31"/>
          <p:cNvSpPr txBox="1"/>
          <p:nvPr/>
        </p:nvSpPr>
        <p:spPr>
          <a:xfrm>
            <a:off x="1396775" y="8342291"/>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36,4 * 100 mil</a:t>
            </a:r>
            <a:endParaRPr/>
          </a:p>
        </p:txBody>
      </p:sp>
      <p:sp>
        <p:nvSpPr>
          <p:cNvPr id="1446" name="Google Shape;1446;p31"/>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447" name="Google Shape;1447;p31"/>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58,4% (556 visitas)</a:t>
            </a:r>
            <a:endParaRPr b="1" sz="1600">
              <a:solidFill>
                <a:srgbClr val="C00000"/>
              </a:solidFill>
              <a:latin typeface="Arial Narrow"/>
              <a:ea typeface="Arial Narrow"/>
              <a:cs typeface="Arial Narrow"/>
              <a:sym typeface="Arial Narrow"/>
            </a:endParaRPr>
          </a:p>
        </p:txBody>
      </p:sp>
      <p:sp>
        <p:nvSpPr>
          <p:cNvPr id="1448" name="Google Shape;1448;p31"/>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49" name="Google Shape;1449;p31"/>
          <p:cNvGrpSpPr/>
          <p:nvPr/>
        </p:nvGrpSpPr>
        <p:grpSpPr>
          <a:xfrm>
            <a:off x="97999" y="7076361"/>
            <a:ext cx="3446504" cy="276999"/>
            <a:chOff x="2448322" y="74775"/>
            <a:chExt cx="3446504" cy="276999"/>
          </a:xfrm>
        </p:grpSpPr>
        <p:sp>
          <p:nvSpPr>
            <p:cNvPr id="1450" name="Google Shape;1450;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51" name="Google Shape;1451;p31"/>
            <p:cNvCxnSpPr>
              <a:stCxn id="14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52" name="Google Shape;1452;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graphicFrame>
        <p:nvGraphicFramePr>
          <p:cNvPr id="1453" name="Google Shape;1453;p31"/>
          <p:cNvGraphicFramePr/>
          <p:nvPr/>
        </p:nvGraphicFramePr>
        <p:xfrm>
          <a:off x="2080143" y="467544"/>
          <a:ext cx="4975672" cy="3167598"/>
        </p:xfrm>
        <a:graphic>
          <a:graphicData uri="http://schemas.openxmlformats.org/drawingml/2006/chart">
            <c:chart r:id="rId6"/>
          </a:graphicData>
        </a:graphic>
      </p:graphicFrame>
      <p:graphicFrame>
        <p:nvGraphicFramePr>
          <p:cNvPr id="1454" name="Google Shape;1454;p31"/>
          <p:cNvGraphicFramePr/>
          <p:nvPr/>
        </p:nvGraphicFramePr>
        <p:xfrm>
          <a:off x="2122828" y="3987605"/>
          <a:ext cx="4986223" cy="2516886"/>
        </p:xfrm>
        <a:graphic>
          <a:graphicData uri="http://schemas.openxmlformats.org/drawingml/2006/chart">
            <c:chart r:id="rId7"/>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32"/>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0" name="Google Shape;1460;p32"/>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61" name="Google Shape;1461;p32"/>
          <p:cNvGrpSpPr/>
          <p:nvPr/>
        </p:nvGrpSpPr>
        <p:grpSpPr>
          <a:xfrm>
            <a:off x="277404" y="127176"/>
            <a:ext cx="3446504" cy="276999"/>
            <a:chOff x="2448322" y="74775"/>
            <a:chExt cx="3446504" cy="276999"/>
          </a:xfrm>
        </p:grpSpPr>
        <p:sp>
          <p:nvSpPr>
            <p:cNvPr id="1462" name="Google Shape;1462;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63" name="Google Shape;1463;p32"/>
            <p:cNvCxnSpPr>
              <a:stCxn id="14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64" name="Google Shape;1464;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465" name="Google Shape;1465;p32"/>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05 acumulado de  2022. </a:t>
            </a:r>
            <a:endParaRPr sz="700">
              <a:solidFill>
                <a:schemeClr val="dk1"/>
              </a:solidFill>
              <a:latin typeface="Arial Narrow"/>
              <a:ea typeface="Arial Narrow"/>
              <a:cs typeface="Arial Narrow"/>
              <a:sym typeface="Arial Narrow"/>
            </a:endParaRPr>
          </a:p>
        </p:txBody>
      </p:sp>
      <p:grpSp>
        <p:nvGrpSpPr>
          <p:cNvPr id="1466" name="Google Shape;1466;p32"/>
          <p:cNvGrpSpPr/>
          <p:nvPr/>
        </p:nvGrpSpPr>
        <p:grpSpPr>
          <a:xfrm>
            <a:off x="277404" y="5868144"/>
            <a:ext cx="3446504" cy="276999"/>
            <a:chOff x="2448322" y="74775"/>
            <a:chExt cx="3446504" cy="276999"/>
          </a:xfrm>
        </p:grpSpPr>
        <p:sp>
          <p:nvSpPr>
            <p:cNvPr id="1467" name="Google Shape;1467;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68" name="Google Shape;1468;p32"/>
            <p:cNvCxnSpPr>
              <a:stCxn id="14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69" name="Google Shape;1469;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470" name="Google Shape;1470;p32"/>
          <p:cNvGrpSpPr/>
          <p:nvPr/>
        </p:nvGrpSpPr>
        <p:grpSpPr>
          <a:xfrm>
            <a:off x="155575" y="6559629"/>
            <a:ext cx="841843" cy="1132310"/>
            <a:chOff x="1030415" y="748098"/>
            <a:chExt cx="841843" cy="1132310"/>
          </a:xfrm>
        </p:grpSpPr>
        <p:pic>
          <p:nvPicPr>
            <p:cNvPr id="1471" name="Google Shape;1471;p32"/>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472" name="Google Shape;1472;p32"/>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34,07%</a:t>
              </a:r>
              <a:endParaRPr b="1" sz="1600">
                <a:solidFill>
                  <a:schemeClr val="dk1"/>
                </a:solidFill>
                <a:latin typeface="Arial Narrow"/>
                <a:ea typeface="Arial Narrow"/>
                <a:cs typeface="Arial Narrow"/>
                <a:sym typeface="Arial Narrow"/>
              </a:endParaRPr>
            </a:p>
          </p:txBody>
        </p:sp>
        <p:sp>
          <p:nvSpPr>
            <p:cNvPr id="1473" name="Google Shape;1473;p3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474" name="Google Shape;1474;p32"/>
          <p:cNvGrpSpPr/>
          <p:nvPr/>
        </p:nvGrpSpPr>
        <p:grpSpPr>
          <a:xfrm>
            <a:off x="1050530" y="6589361"/>
            <a:ext cx="827642" cy="1091720"/>
            <a:chOff x="1825139" y="815810"/>
            <a:chExt cx="827642" cy="1091720"/>
          </a:xfrm>
        </p:grpSpPr>
        <p:sp>
          <p:nvSpPr>
            <p:cNvPr id="1475" name="Google Shape;1475;p32"/>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65,93%</a:t>
              </a:r>
              <a:endParaRPr b="1" sz="1600">
                <a:solidFill>
                  <a:schemeClr val="dk1"/>
                </a:solidFill>
                <a:latin typeface="Arial Narrow"/>
                <a:ea typeface="Arial Narrow"/>
                <a:cs typeface="Arial Narrow"/>
                <a:sym typeface="Arial Narrow"/>
              </a:endParaRPr>
            </a:p>
          </p:txBody>
        </p:sp>
        <p:sp>
          <p:nvSpPr>
            <p:cNvPr id="1476" name="Google Shape;1476;p32"/>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477" name="Google Shape;1477;p32"/>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478" name="Google Shape;1478;p32"/>
          <p:cNvGrpSpPr/>
          <p:nvPr/>
        </p:nvGrpSpPr>
        <p:grpSpPr>
          <a:xfrm>
            <a:off x="2159538" y="6593425"/>
            <a:ext cx="1152880" cy="1113356"/>
            <a:chOff x="2107178" y="815810"/>
            <a:chExt cx="1152880" cy="1113356"/>
          </a:xfrm>
        </p:grpSpPr>
        <p:grpSp>
          <p:nvGrpSpPr>
            <p:cNvPr id="1479" name="Google Shape;1479;p32"/>
            <p:cNvGrpSpPr/>
            <p:nvPr/>
          </p:nvGrpSpPr>
          <p:grpSpPr>
            <a:xfrm>
              <a:off x="2107178" y="1317818"/>
              <a:ext cx="1152880" cy="611348"/>
              <a:chOff x="3744466" y="1301912"/>
              <a:chExt cx="1152880" cy="611348"/>
            </a:xfrm>
          </p:grpSpPr>
          <p:sp>
            <p:nvSpPr>
              <p:cNvPr id="1480" name="Google Shape;1480;p3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b="1" sz="1600">
                  <a:solidFill>
                    <a:schemeClr val="dk1"/>
                  </a:solidFill>
                  <a:latin typeface="Arial Narrow"/>
                  <a:ea typeface="Arial Narrow"/>
                  <a:cs typeface="Arial Narrow"/>
                  <a:sym typeface="Arial Narrow"/>
                </a:endParaRPr>
              </a:p>
            </p:txBody>
          </p:sp>
          <p:sp>
            <p:nvSpPr>
              <p:cNvPr id="1481" name="Google Shape;1481;p3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482" name="Google Shape;1482;p32"/>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483" name="Google Shape;1483;p32"/>
          <p:cNvGrpSpPr/>
          <p:nvPr/>
        </p:nvGrpSpPr>
        <p:grpSpPr>
          <a:xfrm>
            <a:off x="3240410" y="6612715"/>
            <a:ext cx="740068" cy="1110282"/>
            <a:chOff x="3580462" y="815810"/>
            <a:chExt cx="740068" cy="1110282"/>
          </a:xfrm>
        </p:grpSpPr>
        <p:grpSp>
          <p:nvGrpSpPr>
            <p:cNvPr id="1484" name="Google Shape;1484;p32"/>
            <p:cNvGrpSpPr/>
            <p:nvPr/>
          </p:nvGrpSpPr>
          <p:grpSpPr>
            <a:xfrm>
              <a:off x="3580462" y="1288342"/>
              <a:ext cx="740068" cy="637750"/>
              <a:chOff x="5245046" y="1274868"/>
              <a:chExt cx="740068" cy="637750"/>
            </a:xfrm>
          </p:grpSpPr>
          <p:sp>
            <p:nvSpPr>
              <p:cNvPr id="1485" name="Google Shape;1485;p32"/>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b="1" sz="1600">
                  <a:solidFill>
                    <a:schemeClr val="dk1"/>
                  </a:solidFill>
                  <a:latin typeface="Arial Narrow"/>
                  <a:ea typeface="Arial Narrow"/>
                  <a:cs typeface="Arial Narrow"/>
                  <a:sym typeface="Arial Narrow"/>
                </a:endParaRPr>
              </a:p>
            </p:txBody>
          </p:sp>
          <p:sp>
            <p:nvSpPr>
              <p:cNvPr id="1486" name="Google Shape;1486;p32"/>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487" name="Google Shape;1487;p32"/>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488" name="Google Shape;1488;p32"/>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489" name="Google Shape;1489;p32"/>
          <p:cNvGrpSpPr/>
          <p:nvPr/>
        </p:nvGrpSpPr>
        <p:grpSpPr>
          <a:xfrm>
            <a:off x="4334634" y="8281069"/>
            <a:ext cx="1690560" cy="650645"/>
            <a:chOff x="-14122" y="7072716"/>
            <a:chExt cx="1282684" cy="650645"/>
          </a:xfrm>
        </p:grpSpPr>
        <p:sp>
          <p:nvSpPr>
            <p:cNvPr id="1490" name="Google Shape;1490;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491" name="Google Shape;1491;p3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98,6%</a:t>
              </a:r>
              <a:endParaRPr b="1" sz="1600">
                <a:solidFill>
                  <a:schemeClr val="dk1"/>
                </a:solidFill>
                <a:latin typeface="Arial Narrow"/>
                <a:ea typeface="Arial Narrow"/>
                <a:cs typeface="Arial Narrow"/>
                <a:sym typeface="Arial Narrow"/>
              </a:endParaRPr>
            </a:p>
          </p:txBody>
        </p:sp>
      </p:grpSp>
      <p:pic>
        <p:nvPicPr>
          <p:cNvPr id="1492" name="Google Shape;1492;p32"/>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493" name="Google Shape;1493;p32"/>
          <p:cNvGrpSpPr/>
          <p:nvPr/>
        </p:nvGrpSpPr>
        <p:grpSpPr>
          <a:xfrm>
            <a:off x="1083388" y="8151213"/>
            <a:ext cx="1995317" cy="905197"/>
            <a:chOff x="-188366" y="7072716"/>
            <a:chExt cx="1513913" cy="905197"/>
          </a:xfrm>
        </p:grpSpPr>
        <p:sp>
          <p:nvSpPr>
            <p:cNvPr id="1494" name="Google Shape;1494;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495" name="Google Shape;1495;p32"/>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65,19%</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29,76%</a:t>
              </a:r>
              <a:endParaRPr b="1" sz="1200">
                <a:solidFill>
                  <a:schemeClr val="dk1"/>
                </a:solidFill>
                <a:latin typeface="Arial Narrow"/>
                <a:ea typeface="Arial Narrow"/>
                <a:cs typeface="Arial Narrow"/>
                <a:sym typeface="Arial Narrow"/>
              </a:endParaRPr>
            </a:p>
          </p:txBody>
        </p:sp>
        <p:sp>
          <p:nvSpPr>
            <p:cNvPr id="1496" name="Google Shape;1496;p32"/>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497" name="Google Shape;1497;p32"/>
          <p:cNvGrpSpPr/>
          <p:nvPr/>
        </p:nvGrpSpPr>
        <p:grpSpPr>
          <a:xfrm>
            <a:off x="5275360" y="6644738"/>
            <a:ext cx="874090" cy="1056602"/>
            <a:chOff x="2507826" y="2775558"/>
            <a:chExt cx="874090" cy="1056602"/>
          </a:xfrm>
        </p:grpSpPr>
        <p:sp>
          <p:nvSpPr>
            <p:cNvPr id="1498" name="Google Shape;1498;p3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0,30%</a:t>
              </a:r>
              <a:endParaRPr b="1" sz="1600">
                <a:solidFill>
                  <a:schemeClr val="dk1"/>
                </a:solidFill>
                <a:latin typeface="Arial Narrow"/>
                <a:ea typeface="Arial Narrow"/>
                <a:cs typeface="Arial Narrow"/>
                <a:sym typeface="Arial Narrow"/>
              </a:endParaRPr>
            </a:p>
          </p:txBody>
        </p:sp>
        <p:pic>
          <p:nvPicPr>
            <p:cNvPr id="1499" name="Google Shape;1499;p32"/>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500" name="Google Shape;1500;p3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501" name="Google Shape;1501;p32"/>
          <p:cNvGrpSpPr/>
          <p:nvPr/>
        </p:nvGrpSpPr>
        <p:grpSpPr>
          <a:xfrm>
            <a:off x="4320530" y="6591933"/>
            <a:ext cx="874090" cy="1127234"/>
            <a:chOff x="4542245" y="835972"/>
            <a:chExt cx="874090" cy="1127234"/>
          </a:xfrm>
        </p:grpSpPr>
        <p:grpSp>
          <p:nvGrpSpPr>
            <p:cNvPr id="1502" name="Google Shape;1502;p32"/>
            <p:cNvGrpSpPr/>
            <p:nvPr/>
          </p:nvGrpSpPr>
          <p:grpSpPr>
            <a:xfrm>
              <a:off x="4542245" y="1334894"/>
              <a:ext cx="874090" cy="628312"/>
              <a:chOff x="2507826" y="3203848"/>
              <a:chExt cx="874090" cy="628312"/>
            </a:xfrm>
          </p:grpSpPr>
          <p:sp>
            <p:nvSpPr>
              <p:cNvPr id="1503" name="Google Shape;1503;p3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0,41%</a:t>
                </a:r>
                <a:endParaRPr b="1" sz="1600">
                  <a:solidFill>
                    <a:schemeClr val="dk1"/>
                  </a:solidFill>
                  <a:latin typeface="Arial Narrow"/>
                  <a:ea typeface="Arial Narrow"/>
                  <a:cs typeface="Arial Narrow"/>
                  <a:sym typeface="Arial Narrow"/>
                </a:endParaRPr>
              </a:p>
            </p:txBody>
          </p:sp>
          <p:sp>
            <p:nvSpPr>
              <p:cNvPr id="1504" name="Google Shape;1504;p3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505" name="Google Shape;1505;p32"/>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506" name="Google Shape;1506;p32"/>
          <p:cNvGrpSpPr/>
          <p:nvPr/>
        </p:nvGrpSpPr>
        <p:grpSpPr>
          <a:xfrm>
            <a:off x="6025194" y="6488567"/>
            <a:ext cx="1290798" cy="1202122"/>
            <a:chOff x="9455421" y="903990"/>
            <a:chExt cx="1290798" cy="1202122"/>
          </a:xfrm>
        </p:grpSpPr>
        <p:pic>
          <p:nvPicPr>
            <p:cNvPr id="1507" name="Google Shape;1507;p32"/>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508" name="Google Shape;1508;p32"/>
            <p:cNvGrpSpPr/>
            <p:nvPr/>
          </p:nvGrpSpPr>
          <p:grpSpPr>
            <a:xfrm>
              <a:off x="9455421" y="1311975"/>
              <a:ext cx="1290798" cy="794137"/>
              <a:chOff x="-344103" y="6929224"/>
              <a:chExt cx="1508162" cy="794137"/>
            </a:xfrm>
          </p:grpSpPr>
          <p:sp>
            <p:nvSpPr>
              <p:cNvPr id="1509" name="Google Shape;1509;p32"/>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510" name="Google Shape;1510;p32"/>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0,41%</a:t>
                </a:r>
                <a:endParaRPr b="1" sz="1600">
                  <a:solidFill>
                    <a:schemeClr val="dk1"/>
                  </a:solidFill>
                  <a:latin typeface="Arial Narrow"/>
                  <a:ea typeface="Arial Narrow"/>
                  <a:cs typeface="Arial Narrow"/>
                  <a:sym typeface="Arial Narrow"/>
                </a:endParaRPr>
              </a:p>
            </p:txBody>
          </p:sp>
        </p:grpSp>
      </p:grpSp>
      <p:grpSp>
        <p:nvGrpSpPr>
          <p:cNvPr id="1511" name="Google Shape;1511;p32"/>
          <p:cNvGrpSpPr/>
          <p:nvPr/>
        </p:nvGrpSpPr>
        <p:grpSpPr>
          <a:xfrm>
            <a:off x="2205963" y="6207897"/>
            <a:ext cx="1847617" cy="436842"/>
            <a:chOff x="3060727" y="484500"/>
            <a:chExt cx="2369636" cy="436842"/>
          </a:xfrm>
        </p:grpSpPr>
        <p:sp>
          <p:nvSpPr>
            <p:cNvPr id="1512" name="Google Shape;1512;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3" name="Google Shape;1513;p3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514" name="Google Shape;1514;p32"/>
          <p:cNvGrpSpPr/>
          <p:nvPr/>
        </p:nvGrpSpPr>
        <p:grpSpPr>
          <a:xfrm>
            <a:off x="54374" y="6196035"/>
            <a:ext cx="1852274" cy="436842"/>
            <a:chOff x="3054754" y="484500"/>
            <a:chExt cx="2375609" cy="436842"/>
          </a:xfrm>
        </p:grpSpPr>
        <p:sp>
          <p:nvSpPr>
            <p:cNvPr id="1515" name="Google Shape;1515;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3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517" name="Google Shape;1517;p32"/>
          <p:cNvGrpSpPr/>
          <p:nvPr/>
        </p:nvGrpSpPr>
        <p:grpSpPr>
          <a:xfrm>
            <a:off x="4385407" y="6226595"/>
            <a:ext cx="2722458" cy="436841"/>
            <a:chOff x="3060727" y="484500"/>
            <a:chExt cx="2369637" cy="436842"/>
          </a:xfrm>
        </p:grpSpPr>
        <p:sp>
          <p:nvSpPr>
            <p:cNvPr id="1518" name="Google Shape;1518;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3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520" name="Google Shape;1520;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sp>
        <p:nvSpPr>
          <p:cNvPr id="1521" name="Google Shape;1521;p32"/>
          <p:cNvSpPr/>
          <p:nvPr/>
        </p:nvSpPr>
        <p:spPr>
          <a:xfrm>
            <a:off x="3285509" y="76607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522" name="Google Shape;1522;p32"/>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1523" name="Google Shape;1523;p32"/>
          <p:cNvSpPr/>
          <p:nvPr/>
        </p:nvSpPr>
        <p:spPr>
          <a:xfrm>
            <a:off x="218005" y="7668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324 casos</a:t>
            </a:r>
            <a:endParaRPr sz="1200">
              <a:solidFill>
                <a:schemeClr val="dk1"/>
              </a:solidFill>
              <a:latin typeface="Calibri"/>
              <a:ea typeface="Calibri"/>
              <a:cs typeface="Calibri"/>
              <a:sym typeface="Calibri"/>
            </a:endParaRPr>
          </a:p>
        </p:txBody>
      </p:sp>
      <p:sp>
        <p:nvSpPr>
          <p:cNvPr id="1524" name="Google Shape;1524;p32"/>
          <p:cNvSpPr/>
          <p:nvPr/>
        </p:nvSpPr>
        <p:spPr>
          <a:xfrm>
            <a:off x="1121338" y="766078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627 casos</a:t>
            </a:r>
            <a:endParaRPr sz="1200">
              <a:solidFill>
                <a:schemeClr val="dk1"/>
              </a:solidFill>
              <a:latin typeface="Calibri"/>
              <a:ea typeface="Calibri"/>
              <a:cs typeface="Calibri"/>
              <a:sym typeface="Calibri"/>
            </a:endParaRPr>
          </a:p>
        </p:txBody>
      </p:sp>
      <p:sp>
        <p:nvSpPr>
          <p:cNvPr id="1525" name="Google Shape;1525;p32"/>
          <p:cNvSpPr/>
          <p:nvPr/>
        </p:nvSpPr>
        <p:spPr>
          <a:xfrm>
            <a:off x="4432806" y="767468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1526" name="Google Shape;1526;p32"/>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1527" name="Google Shape;1527;p32"/>
          <p:cNvSpPr/>
          <p:nvPr/>
        </p:nvSpPr>
        <p:spPr>
          <a:xfrm>
            <a:off x="6350638" y="766078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pic>
        <p:nvPicPr>
          <p:cNvPr id="1528" name="Google Shape;1528;p32"/>
          <p:cNvPicPr preferRelativeResize="0"/>
          <p:nvPr/>
        </p:nvPicPr>
        <p:blipFill rotWithShape="1">
          <a:blip r:embed="rId9">
            <a:alphaModFix/>
          </a:blip>
          <a:srcRect b="5116" l="13933" r="12813" t="10001"/>
          <a:stretch/>
        </p:blipFill>
        <p:spPr>
          <a:xfrm>
            <a:off x="54374" y="611559"/>
            <a:ext cx="7063734" cy="46040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33"/>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34" name="Google Shape;1534;p33"/>
          <p:cNvGrpSpPr/>
          <p:nvPr/>
        </p:nvGrpSpPr>
        <p:grpSpPr>
          <a:xfrm>
            <a:off x="291840" y="87346"/>
            <a:ext cx="5701151" cy="288032"/>
            <a:chOff x="2448322" y="33255"/>
            <a:chExt cx="5701151" cy="288032"/>
          </a:xfrm>
        </p:grpSpPr>
        <p:sp>
          <p:nvSpPr>
            <p:cNvPr id="1535" name="Google Shape;1535;p33"/>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36" name="Google Shape;1536;p33"/>
            <p:cNvCxnSpPr>
              <a:stCxn id="1535"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537" name="Google Shape;1537;p33"/>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538" name="Google Shape;1538;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33</a:t>
            </a:r>
            <a:endParaRPr b="1" sz="1050">
              <a:solidFill>
                <a:schemeClr val="dk1"/>
              </a:solidFill>
              <a:latin typeface="Arial Narrow"/>
              <a:ea typeface="Arial Narrow"/>
              <a:cs typeface="Arial Narrow"/>
              <a:sym typeface="Arial Narrow"/>
            </a:endParaRPr>
          </a:p>
        </p:txBody>
      </p:sp>
      <p:sp>
        <p:nvSpPr>
          <p:cNvPr id="1539" name="Google Shape;1539;p33"/>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05. 2022. </a:t>
            </a:r>
            <a:endParaRPr sz="700">
              <a:solidFill>
                <a:schemeClr val="dk1"/>
              </a:solidFill>
              <a:latin typeface="Arial Narrow"/>
              <a:ea typeface="Arial Narrow"/>
              <a:cs typeface="Arial Narrow"/>
              <a:sym typeface="Arial Narrow"/>
            </a:endParaRPr>
          </a:p>
        </p:txBody>
      </p:sp>
      <p:grpSp>
        <p:nvGrpSpPr>
          <p:cNvPr id="1540" name="Google Shape;1540;p33"/>
          <p:cNvGrpSpPr/>
          <p:nvPr/>
        </p:nvGrpSpPr>
        <p:grpSpPr>
          <a:xfrm>
            <a:off x="1566124" y="614149"/>
            <a:ext cx="3599812" cy="1558333"/>
            <a:chOff x="201462" y="-3092190"/>
            <a:chExt cx="5615467" cy="2421116"/>
          </a:xfrm>
        </p:grpSpPr>
        <p:pic>
          <p:nvPicPr>
            <p:cNvPr id="1541" name="Google Shape;1541;p33"/>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42" name="Google Shape;1542;p33"/>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43" name="Google Shape;1543;p33"/>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544" name="Google Shape;1544;p33"/>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5" name="Google Shape;1545;p33"/>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70,39%</a:t>
              </a:r>
              <a:endParaRPr b="1" sz="1400">
                <a:solidFill>
                  <a:schemeClr val="dk1"/>
                </a:solidFill>
                <a:latin typeface="Arial Narrow"/>
                <a:ea typeface="Arial Narrow"/>
                <a:cs typeface="Arial Narrow"/>
                <a:sym typeface="Arial Narrow"/>
              </a:endParaRPr>
            </a:p>
          </p:txBody>
        </p:sp>
        <p:sp>
          <p:nvSpPr>
            <p:cNvPr id="1546" name="Google Shape;1546;p33"/>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7" name="Google Shape;1547;p33"/>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17,45%</a:t>
              </a:r>
              <a:endParaRPr b="1" sz="1400">
                <a:solidFill>
                  <a:schemeClr val="dk1"/>
                </a:solidFill>
                <a:latin typeface="Arial Narrow"/>
                <a:ea typeface="Arial Narrow"/>
                <a:cs typeface="Arial Narrow"/>
                <a:sym typeface="Arial Narrow"/>
              </a:endParaRPr>
            </a:p>
          </p:txBody>
        </p:sp>
        <p:sp>
          <p:nvSpPr>
            <p:cNvPr id="1548" name="Google Shape;1548;p33"/>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9" name="Google Shape;1549;p33"/>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4,31%</a:t>
              </a:r>
              <a:endParaRPr b="1" sz="1400">
                <a:solidFill>
                  <a:schemeClr val="dk1"/>
                </a:solidFill>
                <a:latin typeface="Arial Narrow"/>
                <a:ea typeface="Arial Narrow"/>
                <a:cs typeface="Arial Narrow"/>
                <a:sym typeface="Arial Narrow"/>
              </a:endParaRPr>
            </a:p>
          </p:txBody>
        </p:sp>
        <p:sp>
          <p:nvSpPr>
            <p:cNvPr id="1550" name="Google Shape;1550;p33"/>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51" name="Google Shape;1551;p33"/>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4,80%</a:t>
              </a:r>
              <a:endParaRPr b="1" sz="1400">
                <a:solidFill>
                  <a:schemeClr val="dk1"/>
                </a:solidFill>
                <a:latin typeface="Arial Narrow"/>
                <a:ea typeface="Arial Narrow"/>
                <a:cs typeface="Arial Narrow"/>
                <a:sym typeface="Arial Narrow"/>
              </a:endParaRPr>
            </a:p>
          </p:txBody>
        </p:sp>
      </p:grpSp>
      <p:sp>
        <p:nvSpPr>
          <p:cNvPr id="1552" name="Google Shape;1552;p33"/>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718 casos</a:t>
            </a:r>
            <a:endParaRPr/>
          </a:p>
        </p:txBody>
      </p:sp>
      <p:sp>
        <p:nvSpPr>
          <p:cNvPr id="1553" name="Google Shape;1553;p33"/>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178 casos</a:t>
            </a:r>
            <a:endParaRPr/>
          </a:p>
        </p:txBody>
      </p:sp>
      <p:sp>
        <p:nvSpPr>
          <p:cNvPr id="1554" name="Google Shape;1554;p33"/>
          <p:cNvSpPr txBox="1"/>
          <p:nvPr/>
        </p:nvSpPr>
        <p:spPr>
          <a:xfrm>
            <a:off x="2123861"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44 casos</a:t>
            </a:r>
            <a:endParaRPr/>
          </a:p>
        </p:txBody>
      </p:sp>
      <p:sp>
        <p:nvSpPr>
          <p:cNvPr id="1555" name="Google Shape;1555;p33"/>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49 casos</a:t>
            </a:r>
            <a:endParaRPr/>
          </a:p>
        </p:txBody>
      </p:sp>
      <p:sp>
        <p:nvSpPr>
          <p:cNvPr id="1556" name="Google Shape;1556;p33"/>
          <p:cNvSpPr/>
          <p:nvPr/>
        </p:nvSpPr>
        <p:spPr>
          <a:xfrm>
            <a:off x="4125305"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05. 2022. </a:t>
            </a:r>
            <a:endParaRPr sz="700">
              <a:solidFill>
                <a:schemeClr val="dk1"/>
              </a:solidFill>
              <a:latin typeface="Arial Narrow"/>
              <a:ea typeface="Arial Narrow"/>
              <a:cs typeface="Arial Narrow"/>
              <a:sym typeface="Arial Narrow"/>
            </a:endParaRPr>
          </a:p>
        </p:txBody>
      </p:sp>
      <p:sp>
        <p:nvSpPr>
          <p:cNvPr id="1557" name="Google Shape;1557;p33"/>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05. 2022. </a:t>
            </a:r>
            <a:endParaRPr sz="700">
              <a:solidFill>
                <a:schemeClr val="dk1"/>
              </a:solidFill>
              <a:latin typeface="Arial Narrow"/>
              <a:ea typeface="Arial Narrow"/>
              <a:cs typeface="Arial Narrow"/>
              <a:sym typeface="Arial Narrow"/>
            </a:endParaRPr>
          </a:p>
        </p:txBody>
      </p:sp>
      <p:sp>
        <p:nvSpPr>
          <p:cNvPr id="1558" name="Google Shape;1558;p33"/>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problemas con la pareja o expareja, problemas económicos y judiciales, violencia física o sexual, entre otras. La relación hombre: mujer es de aproximadamente 2 mujeres por cada hombre, en tanto que de acuerdo al curso de vida, las personas más afectadas se encuentran entre los 10 y los 29 años de edad, siendo el 72% del total de los casos. La cobertura de las visitas de campo que realizan los psicólogos de la secretaría de salud es del 58,4</a:t>
            </a:r>
            <a:r>
              <a:rPr b="1" lang="es-ES" sz="1050">
                <a:solidFill>
                  <a:schemeClr val="dk1"/>
                </a:solidFill>
                <a:latin typeface="Arial Narrow"/>
                <a:ea typeface="Arial Narrow"/>
                <a:cs typeface="Arial Narrow"/>
                <a:sym typeface="Arial Narrow"/>
              </a:rPr>
              <a:t>%, </a:t>
            </a:r>
            <a:r>
              <a:rPr lang="es-ES" sz="1050">
                <a:solidFill>
                  <a:schemeClr val="dk1"/>
                </a:solidFill>
                <a:latin typeface="Arial Narrow"/>
                <a:ea typeface="Arial Narrow"/>
                <a:cs typeface="Arial Narrow"/>
                <a:sym typeface="Arial Narrow"/>
              </a:rPr>
              <a:t>con respecto a los casos notificados hasta el período epidemiológico 5.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559" name="Google Shape;1559;p33"/>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60" name="Google Shape;1560;p33"/>
          <p:cNvGrpSpPr/>
          <p:nvPr/>
        </p:nvGrpSpPr>
        <p:grpSpPr>
          <a:xfrm>
            <a:off x="190189" y="7663143"/>
            <a:ext cx="3446504" cy="276999"/>
            <a:chOff x="2448322" y="33831"/>
            <a:chExt cx="3446504" cy="276999"/>
          </a:xfrm>
        </p:grpSpPr>
        <p:sp>
          <p:nvSpPr>
            <p:cNvPr id="1561" name="Google Shape;1561;p3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2" name="Google Shape;1562;p33"/>
            <p:cNvCxnSpPr>
              <a:stCxn id="1561"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563" name="Google Shape;1563;p3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564" name="Google Shape;1564;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65" name="Google Shape;1565;p33"/>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566" name="Google Shape;1566;p33"/>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05  2022 </a:t>
            </a:r>
            <a:endParaRPr sz="1050">
              <a:solidFill>
                <a:schemeClr val="dk1"/>
              </a:solidFill>
              <a:latin typeface="Arial Narrow"/>
              <a:ea typeface="Arial Narrow"/>
              <a:cs typeface="Arial Narrow"/>
              <a:sym typeface="Arial Narrow"/>
            </a:endParaRPr>
          </a:p>
        </p:txBody>
      </p:sp>
      <p:graphicFrame>
        <p:nvGraphicFramePr>
          <p:cNvPr id="1567" name="Google Shape;1567;p33"/>
          <p:cNvGraphicFramePr/>
          <p:nvPr/>
        </p:nvGraphicFramePr>
        <p:xfrm>
          <a:off x="-71846" y="2680791"/>
          <a:ext cx="3901564" cy="2148686"/>
        </p:xfrm>
        <a:graphic>
          <a:graphicData uri="http://schemas.openxmlformats.org/drawingml/2006/chart">
            <c:chart r:id="rId7"/>
          </a:graphicData>
        </a:graphic>
      </p:graphicFrame>
      <p:graphicFrame>
        <p:nvGraphicFramePr>
          <p:cNvPr id="1568" name="Google Shape;1568;p33"/>
          <p:cNvGraphicFramePr/>
          <p:nvPr/>
        </p:nvGraphicFramePr>
        <p:xfrm>
          <a:off x="3685786" y="2662856"/>
          <a:ext cx="3513265" cy="2454437"/>
        </p:xfrm>
        <a:graphic>
          <a:graphicData uri="http://schemas.openxmlformats.org/drawingml/2006/chart">
            <c:chart r:id="rId8"/>
          </a:graphicData>
        </a:graphic>
      </p:graphicFrame>
      <p:graphicFrame>
        <p:nvGraphicFramePr>
          <p:cNvPr id="1569" name="Google Shape;1569;p33"/>
          <p:cNvGraphicFramePr/>
          <p:nvPr/>
        </p:nvGraphicFramePr>
        <p:xfrm>
          <a:off x="728742" y="5184330"/>
          <a:ext cx="4721449" cy="2402792"/>
        </p:xfrm>
        <a:graphic>
          <a:graphicData uri="http://schemas.openxmlformats.org/drawingml/2006/chart">
            <c:chart r:id="rId9"/>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pic>
        <p:nvPicPr>
          <p:cNvPr id="1574" name="Google Shape;1574;p34"/>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575" name="Google Shape;1575;p34"/>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576" name="Google Shape;1576;p34"/>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pic>
        <p:nvPicPr>
          <p:cNvPr id="1577" name="Google Shape;1577;p34"/>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578" name="Google Shape;1578;p34"/>
          <p:cNvGrpSpPr/>
          <p:nvPr/>
        </p:nvGrpSpPr>
        <p:grpSpPr>
          <a:xfrm>
            <a:off x="109142" y="5846294"/>
            <a:ext cx="1892650" cy="488476"/>
            <a:chOff x="2397524" y="3379972"/>
            <a:chExt cx="4508500" cy="904875"/>
          </a:xfrm>
        </p:grpSpPr>
        <p:pic>
          <p:nvPicPr>
            <p:cNvPr id="1579" name="Google Shape;1579;p3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80" name="Google Shape;1580;p34"/>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733</a:t>
              </a:r>
              <a:endParaRPr b="1" sz="1800">
                <a:solidFill>
                  <a:schemeClr val="dk1"/>
                </a:solidFill>
                <a:latin typeface="Arial Narrow"/>
                <a:ea typeface="Arial Narrow"/>
                <a:cs typeface="Arial Narrow"/>
                <a:sym typeface="Arial Narrow"/>
              </a:endParaRPr>
            </a:p>
          </p:txBody>
        </p:sp>
      </p:grpSp>
      <p:sp>
        <p:nvSpPr>
          <p:cNvPr id="1581" name="Google Shape;1581;p34"/>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05  acumulado  de 2022. </a:t>
            </a:r>
            <a:endParaRPr sz="700">
              <a:solidFill>
                <a:schemeClr val="dk1"/>
              </a:solidFill>
              <a:latin typeface="Arial"/>
              <a:ea typeface="Arial"/>
              <a:cs typeface="Arial"/>
              <a:sym typeface="Arial"/>
            </a:endParaRPr>
          </a:p>
        </p:txBody>
      </p:sp>
      <p:sp>
        <p:nvSpPr>
          <p:cNvPr id="1582" name="Google Shape;1582;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583" name="Google Shape;1583;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584" name="Google Shape;1584;p34"/>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585" name="Google Shape;1585;p34"/>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05  acumulado de 2019-2022. </a:t>
            </a:r>
            <a:endParaRPr sz="800">
              <a:solidFill>
                <a:schemeClr val="dk1"/>
              </a:solidFill>
              <a:latin typeface="Arial Narrow"/>
              <a:ea typeface="Arial Narrow"/>
              <a:cs typeface="Arial Narrow"/>
              <a:sym typeface="Arial Narrow"/>
            </a:endParaRPr>
          </a:p>
        </p:txBody>
      </p:sp>
      <p:sp>
        <p:nvSpPr>
          <p:cNvPr id="1586" name="Google Shape;1586;p34"/>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6,6%</a:t>
            </a:r>
            <a:endParaRPr b="1" sz="1200">
              <a:solidFill>
                <a:schemeClr val="dk1"/>
              </a:solidFill>
              <a:latin typeface="Arial Narrow"/>
              <a:ea typeface="Arial Narrow"/>
              <a:cs typeface="Arial Narrow"/>
              <a:sym typeface="Arial Narrow"/>
            </a:endParaRPr>
          </a:p>
        </p:txBody>
      </p:sp>
      <p:sp>
        <p:nvSpPr>
          <p:cNvPr id="1587" name="Google Shape;1587;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34</a:t>
            </a:r>
            <a:endParaRPr b="1" sz="1050">
              <a:solidFill>
                <a:schemeClr val="dk1"/>
              </a:solidFill>
              <a:latin typeface="Arial Narrow"/>
              <a:ea typeface="Arial Narrow"/>
              <a:cs typeface="Arial Narrow"/>
              <a:sym typeface="Arial Narrow"/>
            </a:endParaRPr>
          </a:p>
        </p:txBody>
      </p:sp>
      <p:sp>
        <p:nvSpPr>
          <p:cNvPr id="1588" name="Google Shape;1588;p34"/>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89" name="Google Shape;1589;p34"/>
          <p:cNvGrpSpPr/>
          <p:nvPr/>
        </p:nvGrpSpPr>
        <p:grpSpPr>
          <a:xfrm>
            <a:off x="144066" y="7493840"/>
            <a:ext cx="3446504" cy="276999"/>
            <a:chOff x="2448322" y="74775"/>
            <a:chExt cx="3446504" cy="276999"/>
          </a:xfrm>
        </p:grpSpPr>
        <p:sp>
          <p:nvSpPr>
            <p:cNvPr id="1590" name="Google Shape;1590;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1" name="Google Shape;1591;p34"/>
            <p:cNvCxnSpPr>
              <a:stCxn id="15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92" name="Google Shape;1592;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593" name="Google Shape;1593;p34"/>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594" name="Google Shape;1594;p34"/>
          <p:cNvSpPr txBox="1"/>
          <p:nvPr/>
        </p:nvSpPr>
        <p:spPr>
          <a:xfrm>
            <a:off x="2811907" y="8597292"/>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28,0 * 100 mil</a:t>
            </a:r>
            <a:endParaRPr/>
          </a:p>
        </p:txBody>
      </p:sp>
      <p:graphicFrame>
        <p:nvGraphicFramePr>
          <p:cNvPr id="1595" name="Google Shape;1595;p34"/>
          <p:cNvGraphicFramePr/>
          <p:nvPr/>
        </p:nvGraphicFramePr>
        <p:xfrm>
          <a:off x="2121894" y="351774"/>
          <a:ext cx="4995732" cy="3062581"/>
        </p:xfrm>
        <a:graphic>
          <a:graphicData uri="http://schemas.openxmlformats.org/drawingml/2006/chart">
            <c:chart r:id="rId6"/>
          </a:graphicData>
        </a:graphic>
      </p:graphicFrame>
      <p:graphicFrame>
        <p:nvGraphicFramePr>
          <p:cNvPr id="1596" name="Google Shape;1596;p34"/>
          <p:cNvGraphicFramePr/>
          <p:nvPr/>
        </p:nvGraphicFramePr>
        <p:xfrm>
          <a:off x="2171614" y="3995937"/>
          <a:ext cx="5029283" cy="2939524"/>
        </p:xfrm>
        <a:graphic>
          <a:graphicData uri="http://schemas.openxmlformats.org/drawingml/2006/chart">
            <c:chart r:id="rId7"/>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35"/>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02" name="Google Shape;1602;p35"/>
          <p:cNvGrpSpPr/>
          <p:nvPr/>
        </p:nvGrpSpPr>
        <p:grpSpPr>
          <a:xfrm>
            <a:off x="2491847" y="2792275"/>
            <a:ext cx="1881594" cy="1358120"/>
            <a:chOff x="3232545" y="2931806"/>
            <a:chExt cx="1881594" cy="1358120"/>
          </a:xfrm>
        </p:grpSpPr>
        <p:pic>
          <p:nvPicPr>
            <p:cNvPr id="1603" name="Google Shape;1603;p35"/>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604" name="Google Shape;1604;p35"/>
            <p:cNvGrpSpPr/>
            <p:nvPr/>
          </p:nvGrpSpPr>
          <p:grpSpPr>
            <a:xfrm>
              <a:off x="3232545" y="3564985"/>
              <a:ext cx="1881594" cy="724941"/>
              <a:chOff x="-103304" y="7072716"/>
              <a:chExt cx="1427628" cy="724941"/>
            </a:xfrm>
          </p:grpSpPr>
          <p:sp>
            <p:nvSpPr>
              <p:cNvPr id="1605" name="Google Shape;1605;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606" name="Google Shape;1606;p35"/>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61,53%</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26,47%</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607" name="Google Shape;1607;p35"/>
          <p:cNvGrpSpPr/>
          <p:nvPr/>
        </p:nvGrpSpPr>
        <p:grpSpPr>
          <a:xfrm>
            <a:off x="5004639" y="2764717"/>
            <a:ext cx="1690560" cy="1385678"/>
            <a:chOff x="5322204" y="2849006"/>
            <a:chExt cx="1690560" cy="1385678"/>
          </a:xfrm>
        </p:grpSpPr>
        <p:pic>
          <p:nvPicPr>
            <p:cNvPr id="1608" name="Google Shape;1608;p35"/>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609" name="Google Shape;1609;p35"/>
            <p:cNvGrpSpPr/>
            <p:nvPr/>
          </p:nvGrpSpPr>
          <p:grpSpPr>
            <a:xfrm>
              <a:off x="5322204" y="3584039"/>
              <a:ext cx="1690560" cy="650645"/>
              <a:chOff x="-14122" y="7072716"/>
              <a:chExt cx="1282684" cy="650645"/>
            </a:xfrm>
          </p:grpSpPr>
          <p:sp>
            <p:nvSpPr>
              <p:cNvPr id="1610" name="Google Shape;1610;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611" name="Google Shape;1611;p3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98,36%</a:t>
                </a:r>
                <a:endParaRPr b="1" sz="1600">
                  <a:solidFill>
                    <a:schemeClr val="dk1"/>
                  </a:solidFill>
                  <a:latin typeface="Arial Narrow"/>
                  <a:ea typeface="Arial Narrow"/>
                  <a:cs typeface="Arial Narrow"/>
                  <a:sym typeface="Arial Narrow"/>
                </a:endParaRPr>
              </a:p>
            </p:txBody>
          </p:sp>
        </p:grpSp>
      </p:grpSp>
      <p:grpSp>
        <p:nvGrpSpPr>
          <p:cNvPr id="1612" name="Google Shape;1612;p35"/>
          <p:cNvGrpSpPr/>
          <p:nvPr/>
        </p:nvGrpSpPr>
        <p:grpSpPr>
          <a:xfrm>
            <a:off x="787056" y="2483768"/>
            <a:ext cx="957314" cy="1846065"/>
            <a:chOff x="691281" y="4516650"/>
            <a:chExt cx="957314" cy="1846065"/>
          </a:xfrm>
        </p:grpSpPr>
        <p:grpSp>
          <p:nvGrpSpPr>
            <p:cNvPr id="1613" name="Google Shape;1613;p35"/>
            <p:cNvGrpSpPr/>
            <p:nvPr/>
          </p:nvGrpSpPr>
          <p:grpSpPr>
            <a:xfrm>
              <a:off x="691281" y="4516650"/>
              <a:ext cx="957314" cy="1238542"/>
              <a:chOff x="525339" y="2886622"/>
              <a:chExt cx="957314" cy="1238542"/>
            </a:xfrm>
          </p:grpSpPr>
          <p:pic>
            <p:nvPicPr>
              <p:cNvPr id="1614" name="Google Shape;1614;p35"/>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615" name="Google Shape;1615;p35"/>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616" name="Google Shape;1616;p35"/>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a:t>
              </a:r>
              <a:endParaRPr b="1" sz="1600">
                <a:solidFill>
                  <a:schemeClr val="dk1"/>
                </a:solidFill>
                <a:latin typeface="Arial Narrow"/>
                <a:ea typeface="Arial Narrow"/>
                <a:cs typeface="Arial Narrow"/>
                <a:sym typeface="Arial Narrow"/>
              </a:endParaRPr>
            </a:p>
          </p:txBody>
        </p:sp>
        <p:sp>
          <p:nvSpPr>
            <p:cNvPr id="1617" name="Google Shape;1617;p35"/>
            <p:cNvSpPr/>
            <p:nvPr/>
          </p:nvSpPr>
          <p:spPr>
            <a:xfrm>
              <a:off x="829812" y="608571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sp>
        <p:nvSpPr>
          <p:cNvPr id="1618" name="Google Shape;1618;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35</a:t>
            </a:r>
            <a:endParaRPr b="1" sz="1050">
              <a:solidFill>
                <a:schemeClr val="dk1"/>
              </a:solidFill>
              <a:latin typeface="Arial Narrow"/>
              <a:ea typeface="Arial Narrow"/>
              <a:cs typeface="Arial Narrow"/>
              <a:sym typeface="Arial Narrow"/>
            </a:endParaRPr>
          </a:p>
        </p:txBody>
      </p:sp>
      <p:grpSp>
        <p:nvGrpSpPr>
          <p:cNvPr id="1619" name="Google Shape;1619;p35"/>
          <p:cNvGrpSpPr/>
          <p:nvPr/>
        </p:nvGrpSpPr>
        <p:grpSpPr>
          <a:xfrm>
            <a:off x="160662" y="75973"/>
            <a:ext cx="3446504" cy="276999"/>
            <a:chOff x="2448322" y="74775"/>
            <a:chExt cx="3446504" cy="276999"/>
          </a:xfrm>
        </p:grpSpPr>
        <p:sp>
          <p:nvSpPr>
            <p:cNvPr id="1620" name="Google Shape;1620;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21" name="Google Shape;1621;p35"/>
            <p:cNvCxnSpPr>
              <a:stCxn id="16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2" name="Google Shape;1622;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623" name="Google Shape;1623;p35"/>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24" name="Google Shape;1624;p35"/>
          <p:cNvGrpSpPr/>
          <p:nvPr/>
        </p:nvGrpSpPr>
        <p:grpSpPr>
          <a:xfrm>
            <a:off x="30478" y="4469504"/>
            <a:ext cx="3446504" cy="276999"/>
            <a:chOff x="2448322" y="74775"/>
            <a:chExt cx="3446504" cy="276999"/>
          </a:xfrm>
        </p:grpSpPr>
        <p:sp>
          <p:nvSpPr>
            <p:cNvPr id="1625" name="Google Shape;1625;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26" name="Google Shape;1626;p35"/>
            <p:cNvCxnSpPr>
              <a:stCxn id="16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7" name="Google Shape;1627;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628" name="Google Shape;1628;p35"/>
          <p:cNvGrpSpPr/>
          <p:nvPr/>
        </p:nvGrpSpPr>
        <p:grpSpPr>
          <a:xfrm>
            <a:off x="180838" y="920327"/>
            <a:ext cx="857788" cy="1573970"/>
            <a:chOff x="1068833" y="553075"/>
            <a:chExt cx="857788" cy="1573970"/>
          </a:xfrm>
        </p:grpSpPr>
        <p:pic>
          <p:nvPicPr>
            <p:cNvPr id="1629" name="Google Shape;1629;p35"/>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630" name="Google Shape;1630;p35"/>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83,6%</a:t>
              </a:r>
              <a:endParaRPr b="1" sz="1600">
                <a:solidFill>
                  <a:schemeClr val="dk1"/>
                </a:solidFill>
                <a:latin typeface="Arial Narrow"/>
                <a:ea typeface="Arial Narrow"/>
                <a:cs typeface="Arial Narrow"/>
                <a:sym typeface="Arial Narrow"/>
              </a:endParaRPr>
            </a:p>
          </p:txBody>
        </p:sp>
        <p:sp>
          <p:nvSpPr>
            <p:cNvPr id="1631" name="Google Shape;1631;p3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632" name="Google Shape;1632;p35"/>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613 casos</a:t>
              </a:r>
              <a:endParaRPr sz="1200">
                <a:solidFill>
                  <a:schemeClr val="dk1"/>
                </a:solidFill>
                <a:latin typeface="Calibri"/>
                <a:ea typeface="Calibri"/>
                <a:cs typeface="Calibri"/>
                <a:sym typeface="Calibri"/>
              </a:endParaRPr>
            </a:p>
          </p:txBody>
        </p:sp>
      </p:grpSp>
      <p:grpSp>
        <p:nvGrpSpPr>
          <p:cNvPr id="1633" name="Google Shape;1633;p35"/>
          <p:cNvGrpSpPr/>
          <p:nvPr/>
        </p:nvGrpSpPr>
        <p:grpSpPr>
          <a:xfrm>
            <a:off x="1175708" y="920327"/>
            <a:ext cx="855270" cy="1560887"/>
            <a:chOff x="1752268" y="1227775"/>
            <a:chExt cx="855270" cy="1560887"/>
          </a:xfrm>
        </p:grpSpPr>
        <p:sp>
          <p:nvSpPr>
            <p:cNvPr id="1634" name="Google Shape;1634;p35"/>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16,4%</a:t>
              </a:r>
              <a:endParaRPr b="1" sz="1600">
                <a:solidFill>
                  <a:schemeClr val="dk1"/>
                </a:solidFill>
                <a:latin typeface="Arial Narrow"/>
                <a:ea typeface="Arial Narrow"/>
                <a:cs typeface="Arial Narrow"/>
                <a:sym typeface="Arial Narrow"/>
              </a:endParaRPr>
            </a:p>
          </p:txBody>
        </p:sp>
        <p:sp>
          <p:nvSpPr>
            <p:cNvPr id="1635" name="Google Shape;1635;p35"/>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636" name="Google Shape;1636;p35"/>
            <p:cNvSpPr/>
            <p:nvPr/>
          </p:nvSpPr>
          <p:spPr>
            <a:xfrm>
              <a:off x="1816937" y="2511663"/>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120 casos</a:t>
              </a:r>
              <a:endParaRPr sz="1200">
                <a:solidFill>
                  <a:schemeClr val="dk1"/>
                </a:solidFill>
                <a:latin typeface="Calibri"/>
                <a:ea typeface="Calibri"/>
                <a:cs typeface="Calibri"/>
                <a:sym typeface="Calibri"/>
              </a:endParaRPr>
            </a:p>
          </p:txBody>
        </p:sp>
        <p:pic>
          <p:nvPicPr>
            <p:cNvPr id="1637" name="Google Shape;1637;p35"/>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638" name="Google Shape;1638;p35"/>
          <p:cNvGrpSpPr/>
          <p:nvPr/>
        </p:nvGrpSpPr>
        <p:grpSpPr>
          <a:xfrm>
            <a:off x="125886" y="560287"/>
            <a:ext cx="1852274" cy="436842"/>
            <a:chOff x="3054754" y="484500"/>
            <a:chExt cx="2375609" cy="436842"/>
          </a:xfrm>
        </p:grpSpPr>
        <p:sp>
          <p:nvSpPr>
            <p:cNvPr id="1639" name="Google Shape;1639;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40" name="Google Shape;1640;p3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641" name="Google Shape;1641;p35"/>
          <p:cNvGrpSpPr/>
          <p:nvPr/>
        </p:nvGrpSpPr>
        <p:grpSpPr>
          <a:xfrm>
            <a:off x="2070944" y="857976"/>
            <a:ext cx="874090" cy="1631193"/>
            <a:chOff x="2507826" y="2454167"/>
            <a:chExt cx="874090" cy="1631193"/>
          </a:xfrm>
        </p:grpSpPr>
        <p:sp>
          <p:nvSpPr>
            <p:cNvPr id="1642" name="Google Shape;1642;p3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1,45%</a:t>
              </a:r>
              <a:endParaRPr b="1" sz="1600">
                <a:solidFill>
                  <a:schemeClr val="dk1"/>
                </a:solidFill>
                <a:latin typeface="Arial Narrow"/>
                <a:ea typeface="Arial Narrow"/>
                <a:cs typeface="Arial Narrow"/>
                <a:sym typeface="Arial Narrow"/>
              </a:endParaRPr>
            </a:p>
          </p:txBody>
        </p:sp>
        <p:pic>
          <p:nvPicPr>
            <p:cNvPr id="1643" name="Google Shape;1643;p35"/>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644" name="Google Shape;1644;p35"/>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645" name="Google Shape;1645;p35"/>
            <p:cNvSpPr/>
            <p:nvPr/>
          </p:nvSpPr>
          <p:spPr>
            <a:xfrm>
              <a:off x="2620874" y="3808361"/>
              <a:ext cx="7131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 casos</a:t>
              </a:r>
              <a:endParaRPr sz="1200">
                <a:solidFill>
                  <a:schemeClr val="dk1"/>
                </a:solidFill>
                <a:latin typeface="Calibri"/>
                <a:ea typeface="Calibri"/>
                <a:cs typeface="Calibri"/>
                <a:sym typeface="Calibri"/>
              </a:endParaRPr>
            </a:p>
          </p:txBody>
        </p:sp>
      </p:grpSp>
      <p:grpSp>
        <p:nvGrpSpPr>
          <p:cNvPr id="1646" name="Google Shape;1646;p35"/>
          <p:cNvGrpSpPr/>
          <p:nvPr/>
        </p:nvGrpSpPr>
        <p:grpSpPr>
          <a:xfrm>
            <a:off x="3039937" y="950012"/>
            <a:ext cx="874090" cy="1519436"/>
            <a:chOff x="3826683" y="2822224"/>
            <a:chExt cx="874090" cy="1519436"/>
          </a:xfrm>
        </p:grpSpPr>
        <p:grpSp>
          <p:nvGrpSpPr>
            <p:cNvPr id="1647" name="Google Shape;1647;p35"/>
            <p:cNvGrpSpPr/>
            <p:nvPr/>
          </p:nvGrpSpPr>
          <p:grpSpPr>
            <a:xfrm>
              <a:off x="3826683" y="3446500"/>
              <a:ext cx="874090" cy="895160"/>
              <a:chOff x="2507826" y="3203848"/>
              <a:chExt cx="874090" cy="895160"/>
            </a:xfrm>
          </p:grpSpPr>
          <p:sp>
            <p:nvSpPr>
              <p:cNvPr id="1648" name="Google Shape;1648;p35"/>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10,01%</a:t>
                </a:r>
                <a:endParaRPr b="1" sz="1600">
                  <a:solidFill>
                    <a:schemeClr val="dk1"/>
                  </a:solidFill>
                  <a:latin typeface="Arial Narrow"/>
                  <a:ea typeface="Arial Narrow"/>
                  <a:cs typeface="Arial Narrow"/>
                  <a:sym typeface="Arial Narrow"/>
                </a:endParaRPr>
              </a:p>
            </p:txBody>
          </p:sp>
          <p:sp>
            <p:nvSpPr>
              <p:cNvPr id="1649" name="Google Shape;1649;p3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650" name="Google Shape;1650;p35"/>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76 casos</a:t>
                </a:r>
                <a:endParaRPr sz="1200">
                  <a:solidFill>
                    <a:schemeClr val="dk1"/>
                  </a:solidFill>
                  <a:latin typeface="Calibri"/>
                  <a:ea typeface="Calibri"/>
                  <a:cs typeface="Calibri"/>
                  <a:sym typeface="Calibri"/>
                </a:endParaRPr>
              </a:p>
            </p:txBody>
          </p:sp>
        </p:grpSp>
        <p:pic>
          <p:nvPicPr>
            <p:cNvPr id="1651" name="Google Shape;1651;p35"/>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652" name="Google Shape;1652;p35"/>
          <p:cNvGrpSpPr/>
          <p:nvPr/>
        </p:nvGrpSpPr>
        <p:grpSpPr>
          <a:xfrm>
            <a:off x="3914027" y="1550561"/>
            <a:ext cx="1275167" cy="891591"/>
            <a:chOff x="-177188" y="7086322"/>
            <a:chExt cx="1489900" cy="891591"/>
          </a:xfrm>
        </p:grpSpPr>
        <p:sp>
          <p:nvSpPr>
            <p:cNvPr id="1653" name="Google Shape;1653;p35"/>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chemeClr val="dk1"/>
                </a:solidFill>
                <a:latin typeface="Arial Narrow"/>
                <a:ea typeface="Arial Narrow"/>
                <a:cs typeface="Arial Narrow"/>
                <a:sym typeface="Arial Narrow"/>
              </a:endParaRPr>
            </a:p>
          </p:txBody>
        </p:sp>
        <p:sp>
          <p:nvSpPr>
            <p:cNvPr id="1654" name="Google Shape;1654;p35"/>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1,58%</a:t>
              </a:r>
              <a:endParaRPr b="1" sz="1600">
                <a:solidFill>
                  <a:schemeClr val="dk1"/>
                </a:solidFill>
                <a:latin typeface="Arial Narrow"/>
                <a:ea typeface="Arial Narrow"/>
                <a:cs typeface="Arial Narrow"/>
                <a:sym typeface="Arial Narrow"/>
              </a:endParaRPr>
            </a:p>
          </p:txBody>
        </p:sp>
        <p:sp>
          <p:nvSpPr>
            <p:cNvPr id="1655" name="Google Shape;1655;p35"/>
            <p:cNvSpPr txBox="1"/>
            <p:nvPr/>
          </p:nvSpPr>
          <p:spPr>
            <a:xfrm>
              <a:off x="-90500"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 casos</a:t>
              </a:r>
              <a:endParaRPr b="1" sz="1200">
                <a:solidFill>
                  <a:schemeClr val="dk1"/>
                </a:solidFill>
                <a:latin typeface="Arial Narrow"/>
                <a:ea typeface="Arial Narrow"/>
                <a:cs typeface="Arial Narrow"/>
                <a:sym typeface="Arial Narrow"/>
              </a:endParaRPr>
            </a:p>
          </p:txBody>
        </p:sp>
      </p:grpSp>
      <p:grpSp>
        <p:nvGrpSpPr>
          <p:cNvPr id="1656" name="Google Shape;1656;p35"/>
          <p:cNvGrpSpPr/>
          <p:nvPr/>
        </p:nvGrpSpPr>
        <p:grpSpPr>
          <a:xfrm>
            <a:off x="2282181" y="528496"/>
            <a:ext cx="2722458" cy="436842"/>
            <a:chOff x="3060727" y="484500"/>
            <a:chExt cx="2369637" cy="436842"/>
          </a:xfrm>
        </p:grpSpPr>
        <p:sp>
          <p:nvSpPr>
            <p:cNvPr id="1657" name="Google Shape;1657;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3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659" name="Google Shape;1659;p35"/>
          <p:cNvGrpSpPr/>
          <p:nvPr/>
        </p:nvGrpSpPr>
        <p:grpSpPr>
          <a:xfrm>
            <a:off x="5098921" y="528496"/>
            <a:ext cx="2129010" cy="1936247"/>
            <a:chOff x="616494" y="2584689"/>
            <a:chExt cx="2129010" cy="1936247"/>
          </a:xfrm>
        </p:grpSpPr>
        <p:grpSp>
          <p:nvGrpSpPr>
            <p:cNvPr id="1660" name="Google Shape;1660;p35"/>
            <p:cNvGrpSpPr/>
            <p:nvPr/>
          </p:nvGrpSpPr>
          <p:grpSpPr>
            <a:xfrm>
              <a:off x="616494" y="2934239"/>
              <a:ext cx="1152880" cy="1582804"/>
              <a:chOff x="3115290" y="1227775"/>
              <a:chExt cx="1152880" cy="1582804"/>
            </a:xfrm>
          </p:grpSpPr>
          <p:grpSp>
            <p:nvGrpSpPr>
              <p:cNvPr id="1661" name="Google Shape;1661;p35"/>
              <p:cNvGrpSpPr/>
              <p:nvPr/>
            </p:nvGrpSpPr>
            <p:grpSpPr>
              <a:xfrm>
                <a:off x="3115290" y="1951748"/>
                <a:ext cx="1152880" cy="858831"/>
                <a:chOff x="3744466" y="1301912"/>
                <a:chExt cx="1152880" cy="858831"/>
              </a:xfrm>
            </p:grpSpPr>
            <p:sp>
              <p:nvSpPr>
                <p:cNvPr id="1662" name="Google Shape;1662;p3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a:t>
                  </a:r>
                  <a:endParaRPr b="1" sz="1600">
                    <a:solidFill>
                      <a:schemeClr val="dk1"/>
                    </a:solidFill>
                    <a:latin typeface="Arial Narrow"/>
                    <a:ea typeface="Arial Narrow"/>
                    <a:cs typeface="Arial Narrow"/>
                    <a:sym typeface="Arial Narrow"/>
                  </a:endParaRPr>
                </a:p>
              </p:txBody>
            </p:sp>
            <p:sp>
              <p:nvSpPr>
                <p:cNvPr id="1663" name="Google Shape;1663;p3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664" name="Google Shape;1664;p35"/>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grpSp>
          <p:pic>
            <p:nvPicPr>
              <p:cNvPr id="1665" name="Google Shape;1665;p35"/>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666" name="Google Shape;1666;p35"/>
            <p:cNvGrpSpPr/>
            <p:nvPr/>
          </p:nvGrpSpPr>
          <p:grpSpPr>
            <a:xfrm>
              <a:off x="1768955" y="3641012"/>
              <a:ext cx="976549" cy="879924"/>
              <a:chOff x="5272675" y="1274868"/>
              <a:chExt cx="976549" cy="879924"/>
            </a:xfrm>
          </p:grpSpPr>
          <p:sp>
            <p:nvSpPr>
              <p:cNvPr id="1667" name="Google Shape;1667;p35"/>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b="1" sz="1600">
                  <a:solidFill>
                    <a:schemeClr val="dk1"/>
                  </a:solidFill>
                  <a:latin typeface="Arial Narrow"/>
                  <a:ea typeface="Arial Narrow"/>
                  <a:cs typeface="Arial Narrow"/>
                  <a:sym typeface="Arial Narrow"/>
                </a:endParaRPr>
              </a:p>
            </p:txBody>
          </p:sp>
          <p:sp>
            <p:nvSpPr>
              <p:cNvPr id="1668" name="Google Shape;1668;p35"/>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669" name="Google Shape;1669;p35"/>
              <p:cNvSpPr/>
              <p:nvPr/>
            </p:nvSpPr>
            <p:spPr>
              <a:xfrm>
                <a:off x="5502063"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670" name="Google Shape;1670;p35"/>
            <p:cNvGrpSpPr/>
            <p:nvPr/>
          </p:nvGrpSpPr>
          <p:grpSpPr>
            <a:xfrm>
              <a:off x="734175" y="2584689"/>
              <a:ext cx="1847617" cy="436842"/>
              <a:chOff x="3060727" y="484500"/>
              <a:chExt cx="2369636" cy="436842"/>
            </a:xfrm>
          </p:grpSpPr>
          <p:sp>
            <p:nvSpPr>
              <p:cNvPr id="1671" name="Google Shape;1671;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72" name="Google Shape;1672;p3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673" name="Google Shape;1673;p35"/>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674" name="Google Shape;1674;p35"/>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sp>
        <p:nvSpPr>
          <p:cNvPr id="1675" name="Google Shape;1675;p35"/>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05 acumulado  de  2022. </a:t>
            </a:r>
            <a:endParaRPr sz="700">
              <a:solidFill>
                <a:schemeClr val="dk1"/>
              </a:solidFill>
              <a:latin typeface="Arial Narrow"/>
              <a:ea typeface="Arial Narrow"/>
              <a:cs typeface="Arial Narrow"/>
              <a:sym typeface="Arial Narrow"/>
            </a:endParaRPr>
          </a:p>
        </p:txBody>
      </p:sp>
      <p:pic>
        <p:nvPicPr>
          <p:cNvPr id="1676" name="Google Shape;1676;p35"/>
          <p:cNvPicPr preferRelativeResize="0"/>
          <p:nvPr/>
        </p:nvPicPr>
        <p:blipFill rotWithShape="1">
          <a:blip r:embed="rId11">
            <a:alphaModFix/>
          </a:blip>
          <a:srcRect b="5779" l="13973" r="12312" t="9777"/>
          <a:stretch/>
        </p:blipFill>
        <p:spPr>
          <a:xfrm>
            <a:off x="488999" y="4876750"/>
            <a:ext cx="6279803" cy="400368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36"/>
          <p:cNvSpPr/>
          <p:nvPr/>
        </p:nvSpPr>
        <p:spPr>
          <a:xfrm>
            <a:off x="116253" y="2843808"/>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05  de 2022. </a:t>
            </a:r>
            <a:endParaRPr sz="900">
              <a:solidFill>
                <a:schemeClr val="dk1"/>
              </a:solidFill>
              <a:latin typeface="Arial Narrow"/>
              <a:ea typeface="Arial Narrow"/>
              <a:cs typeface="Arial Narrow"/>
              <a:sym typeface="Arial Narrow"/>
            </a:endParaRPr>
          </a:p>
        </p:txBody>
      </p:sp>
      <p:sp>
        <p:nvSpPr>
          <p:cNvPr id="1682" name="Google Shape;1682;p36"/>
          <p:cNvSpPr/>
          <p:nvPr/>
        </p:nvSpPr>
        <p:spPr>
          <a:xfrm>
            <a:off x="3950845" y="2843808"/>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05  de 2022. </a:t>
            </a:r>
            <a:endParaRPr sz="900">
              <a:solidFill>
                <a:schemeClr val="dk1"/>
              </a:solidFill>
              <a:latin typeface="Arial Narrow"/>
              <a:ea typeface="Arial Narrow"/>
              <a:cs typeface="Arial Narrow"/>
              <a:sym typeface="Arial Narrow"/>
            </a:endParaRPr>
          </a:p>
        </p:txBody>
      </p:sp>
      <p:sp>
        <p:nvSpPr>
          <p:cNvPr id="1683" name="Google Shape;1683;p36"/>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84" name="Google Shape;1684;p36"/>
          <p:cNvGrpSpPr/>
          <p:nvPr/>
        </p:nvGrpSpPr>
        <p:grpSpPr>
          <a:xfrm>
            <a:off x="30478" y="107029"/>
            <a:ext cx="5655484" cy="276999"/>
            <a:chOff x="2448322" y="74775"/>
            <a:chExt cx="5655484" cy="276999"/>
          </a:xfrm>
        </p:grpSpPr>
        <p:sp>
          <p:nvSpPr>
            <p:cNvPr id="1685" name="Google Shape;1685;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86" name="Google Shape;1686;p36"/>
            <p:cNvCxnSpPr>
              <a:stCxn id="16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87" name="Google Shape;1687;p36"/>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688" name="Google Shape;1688;p36"/>
          <p:cNvSpPr/>
          <p:nvPr/>
        </p:nvSpPr>
        <p:spPr>
          <a:xfrm>
            <a:off x="1401941" y="5963815"/>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05. 2022. </a:t>
            </a:r>
            <a:endParaRPr sz="1000">
              <a:solidFill>
                <a:schemeClr val="dk1"/>
              </a:solidFill>
              <a:latin typeface="Arial Narrow"/>
              <a:ea typeface="Arial Narrow"/>
              <a:cs typeface="Arial Narrow"/>
              <a:sym typeface="Arial Narrow"/>
            </a:endParaRPr>
          </a:p>
        </p:txBody>
      </p:sp>
      <p:sp>
        <p:nvSpPr>
          <p:cNvPr id="1689" name="Google Shape;1689;p36"/>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05. 2022. </a:t>
            </a:r>
            <a:endParaRPr sz="1000">
              <a:solidFill>
                <a:schemeClr val="dk1"/>
              </a:solidFill>
              <a:latin typeface="Arial Narrow"/>
              <a:ea typeface="Arial Narrow"/>
              <a:cs typeface="Arial Narrow"/>
              <a:sym typeface="Arial Narrow"/>
            </a:endParaRPr>
          </a:p>
        </p:txBody>
      </p:sp>
      <p:graphicFrame>
        <p:nvGraphicFramePr>
          <p:cNvPr id="1690" name="Google Shape;1690;p36"/>
          <p:cNvGraphicFramePr/>
          <p:nvPr/>
        </p:nvGraphicFramePr>
        <p:xfrm>
          <a:off x="-3" y="525388"/>
          <a:ext cx="3742203" cy="2462436"/>
        </p:xfrm>
        <a:graphic>
          <a:graphicData uri="http://schemas.openxmlformats.org/drawingml/2006/chart">
            <c:chart r:id="rId3"/>
          </a:graphicData>
        </a:graphic>
      </p:graphicFrame>
      <p:graphicFrame>
        <p:nvGraphicFramePr>
          <p:cNvPr id="1691" name="Google Shape;1691;p36"/>
          <p:cNvGraphicFramePr/>
          <p:nvPr/>
        </p:nvGraphicFramePr>
        <p:xfrm>
          <a:off x="3589757" y="510183"/>
          <a:ext cx="3600450" cy="2478407"/>
        </p:xfrm>
        <a:graphic>
          <a:graphicData uri="http://schemas.openxmlformats.org/drawingml/2006/chart">
            <c:chart r:id="rId4"/>
          </a:graphicData>
        </a:graphic>
      </p:graphicFrame>
      <p:graphicFrame>
        <p:nvGraphicFramePr>
          <p:cNvPr id="1692" name="Google Shape;1692;p36"/>
          <p:cNvGraphicFramePr/>
          <p:nvPr/>
        </p:nvGraphicFramePr>
        <p:xfrm>
          <a:off x="724587" y="3542838"/>
          <a:ext cx="5121482" cy="2612176"/>
        </p:xfrm>
        <a:graphic>
          <a:graphicData uri="http://schemas.openxmlformats.org/drawingml/2006/chart">
            <c:chart r:id="rId5"/>
          </a:graphicData>
        </a:graphic>
      </p:graphicFrame>
      <p:graphicFrame>
        <p:nvGraphicFramePr>
          <p:cNvPr id="1693" name="Google Shape;1693;p36"/>
          <p:cNvGraphicFramePr/>
          <p:nvPr/>
        </p:nvGraphicFramePr>
        <p:xfrm>
          <a:off x="884694" y="6348536"/>
          <a:ext cx="4801268" cy="2471936"/>
        </p:xfrm>
        <a:graphic>
          <a:graphicData uri="http://schemas.openxmlformats.org/drawingml/2006/chart">
            <c:chart r:id="rId6"/>
          </a:graphicData>
        </a:graphic>
      </p:graphicFrame>
      <p:sp>
        <p:nvSpPr>
          <p:cNvPr id="1694" name="Google Shape;1694;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36</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pic>
        <p:nvPicPr>
          <p:cNvPr id="1699" name="Google Shape;1699;p37"/>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700" name="Google Shape;1700;p37"/>
          <p:cNvSpPr/>
          <p:nvPr/>
        </p:nvSpPr>
        <p:spPr>
          <a:xfrm>
            <a:off x="2634168" y="2470016"/>
            <a:ext cx="4566732"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Canal endémico de Dengue. Medellín, a Periodo 5 acumulado de 2022. </a:t>
            </a:r>
            <a:endParaRPr/>
          </a:p>
        </p:txBody>
      </p:sp>
      <p:grpSp>
        <p:nvGrpSpPr>
          <p:cNvPr id="1701" name="Google Shape;1701;p37"/>
          <p:cNvGrpSpPr/>
          <p:nvPr/>
        </p:nvGrpSpPr>
        <p:grpSpPr>
          <a:xfrm>
            <a:off x="110974" y="4211962"/>
            <a:ext cx="1981076" cy="488476"/>
            <a:chOff x="2234969" y="3379972"/>
            <a:chExt cx="4719140" cy="904874"/>
          </a:xfrm>
        </p:grpSpPr>
        <p:pic>
          <p:nvPicPr>
            <p:cNvPr id="1702" name="Google Shape;1702;p37"/>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703" name="Google Shape;1703;p37"/>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108</a:t>
              </a:r>
              <a:endParaRPr b="1" sz="1400">
                <a:solidFill>
                  <a:schemeClr val="dk1"/>
                </a:solidFill>
                <a:latin typeface="Arial Narrow"/>
                <a:ea typeface="Arial Narrow"/>
                <a:cs typeface="Arial Narrow"/>
                <a:sym typeface="Arial Narrow"/>
              </a:endParaRPr>
            </a:p>
          </p:txBody>
        </p:sp>
      </p:grpSp>
      <p:sp>
        <p:nvSpPr>
          <p:cNvPr id="1704" name="Google Shape;1704;p37"/>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23,2% </a:t>
            </a:r>
            <a:endParaRPr b="1" sz="1200">
              <a:solidFill>
                <a:schemeClr val="dk1"/>
              </a:solidFill>
              <a:latin typeface="Arial Narrow"/>
              <a:ea typeface="Arial Narrow"/>
              <a:cs typeface="Arial Narrow"/>
              <a:sym typeface="Arial Narrow"/>
            </a:endParaRPr>
          </a:p>
        </p:txBody>
      </p:sp>
      <p:sp>
        <p:nvSpPr>
          <p:cNvPr id="1705" name="Google Shape;1705;p37"/>
          <p:cNvSpPr/>
          <p:nvPr/>
        </p:nvSpPr>
        <p:spPr>
          <a:xfrm>
            <a:off x="2259497" y="4976931"/>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Dengue, Medellín, a Periodo epidemiológico 5,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706" name="Google Shape;1706;p37"/>
          <p:cNvGrpSpPr/>
          <p:nvPr/>
        </p:nvGrpSpPr>
        <p:grpSpPr>
          <a:xfrm>
            <a:off x="2448322" y="74775"/>
            <a:ext cx="3446504" cy="276999"/>
            <a:chOff x="2448322" y="74775"/>
            <a:chExt cx="3446504" cy="276999"/>
          </a:xfrm>
        </p:grpSpPr>
        <p:sp>
          <p:nvSpPr>
            <p:cNvPr id="1707" name="Google Shape;1707;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08" name="Google Shape;1708;p37"/>
            <p:cNvCxnSpPr>
              <a:stCxn id="17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09" name="Google Shape;1709;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10" name="Google Shape;1710;p37"/>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11" name="Google Shape;1711;p37"/>
          <p:cNvGrpSpPr/>
          <p:nvPr/>
        </p:nvGrpSpPr>
        <p:grpSpPr>
          <a:xfrm>
            <a:off x="277404" y="5621632"/>
            <a:ext cx="3446504" cy="276999"/>
            <a:chOff x="2448322" y="74775"/>
            <a:chExt cx="3446504" cy="276999"/>
          </a:xfrm>
        </p:grpSpPr>
        <p:sp>
          <p:nvSpPr>
            <p:cNvPr id="1712" name="Google Shape;1712;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13" name="Google Shape;1713;p37"/>
            <p:cNvCxnSpPr>
              <a:stCxn id="171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14" name="Google Shape;1714;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715" name="Google Shape;1715;p37"/>
          <p:cNvGrpSpPr/>
          <p:nvPr/>
        </p:nvGrpSpPr>
        <p:grpSpPr>
          <a:xfrm>
            <a:off x="4752578" y="5635532"/>
            <a:ext cx="3446504" cy="276999"/>
            <a:chOff x="2448322" y="74775"/>
            <a:chExt cx="3446504" cy="276999"/>
          </a:xfrm>
        </p:grpSpPr>
        <p:sp>
          <p:nvSpPr>
            <p:cNvPr id="1716" name="Google Shape;1716;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17" name="Google Shape;1717;p37"/>
            <p:cNvCxnSpPr>
              <a:stCxn id="171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18" name="Google Shape;1718;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19" name="Google Shape;1719;p37"/>
          <p:cNvSpPr/>
          <p:nvPr/>
        </p:nvSpPr>
        <p:spPr>
          <a:xfrm>
            <a:off x="146095" y="8604448"/>
            <a:ext cx="6625534" cy="3616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Dengue, Zika y Chikungunya hasta periodo 6 Colombia 2022</a:t>
            </a:r>
            <a:endParaRPr b="1" i="1" sz="900">
              <a:solidFill>
                <a:srgbClr val="000000"/>
              </a:solidFill>
              <a:latin typeface="Calibri"/>
              <a:ea typeface="Calibri"/>
              <a:cs typeface="Calibri"/>
              <a:sym typeface="Calibri"/>
            </a:endParaRPr>
          </a:p>
        </p:txBody>
      </p:sp>
      <p:pic>
        <p:nvPicPr>
          <p:cNvPr id="1720" name="Google Shape;1720;p37"/>
          <p:cNvPicPr preferRelativeResize="0"/>
          <p:nvPr/>
        </p:nvPicPr>
        <p:blipFill rotWithShape="1">
          <a:blip r:embed="rId5">
            <a:alphaModFix/>
          </a:blip>
          <a:srcRect b="0" l="0" r="0" t="0"/>
          <a:stretch/>
        </p:blipFill>
        <p:spPr>
          <a:xfrm>
            <a:off x="61163" y="311281"/>
            <a:ext cx="2411411" cy="1812447"/>
          </a:xfrm>
          <a:prstGeom prst="rect">
            <a:avLst/>
          </a:prstGeom>
          <a:noFill/>
          <a:ln>
            <a:noFill/>
          </a:ln>
        </p:spPr>
      </p:pic>
      <p:sp>
        <p:nvSpPr>
          <p:cNvPr id="1721" name="Google Shape;1721;p37"/>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5-de 2022</a:t>
            </a:r>
            <a:endParaRPr b="1" sz="1200">
              <a:solidFill>
                <a:schemeClr val="dk1"/>
              </a:solidFill>
              <a:latin typeface="Arial Narrow"/>
              <a:ea typeface="Arial Narrow"/>
              <a:cs typeface="Arial Narrow"/>
              <a:sym typeface="Arial Narrow"/>
            </a:endParaRPr>
          </a:p>
        </p:txBody>
      </p:sp>
      <p:sp>
        <p:nvSpPr>
          <p:cNvPr id="1722" name="Google Shape;1722;p37"/>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Dengue</a:t>
            </a:r>
            <a:endParaRPr b="1" sz="1800">
              <a:solidFill>
                <a:srgbClr val="C00000"/>
              </a:solidFill>
              <a:latin typeface="Arial Narrow"/>
              <a:ea typeface="Arial Narrow"/>
              <a:cs typeface="Arial Narrow"/>
              <a:sym typeface="Arial Narrow"/>
            </a:endParaRPr>
          </a:p>
        </p:txBody>
      </p:sp>
      <p:sp>
        <p:nvSpPr>
          <p:cNvPr id="1723" name="Google Shape;1723;p37"/>
          <p:cNvSpPr/>
          <p:nvPr/>
        </p:nvSpPr>
        <p:spPr>
          <a:xfrm>
            <a:off x="3384426" y="6069563"/>
            <a:ext cx="3600450"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Dengue por grupo de edad. Medellín hasta periodo epidemiológico 5 de 2022</a:t>
            </a:r>
            <a:endParaRPr/>
          </a:p>
          <a:p>
            <a:pPr indent="0" lvl="0" marL="0" marR="0" rtl="0" algn="l">
              <a:spcBef>
                <a:spcPts val="0"/>
              </a:spcBef>
              <a:spcAft>
                <a:spcPts val="0"/>
              </a:spcAft>
              <a:buNone/>
            </a:pPr>
            <a:r>
              <a:t/>
            </a:r>
            <a:endParaRPr sz="1800">
              <a:solidFill>
                <a:schemeClr val="dk1"/>
              </a:solidFill>
              <a:latin typeface="Arial Narrow"/>
              <a:ea typeface="Arial Narrow"/>
              <a:cs typeface="Arial Narrow"/>
              <a:sym typeface="Arial Narrow"/>
            </a:endParaRPr>
          </a:p>
        </p:txBody>
      </p:sp>
      <p:graphicFrame>
        <p:nvGraphicFramePr>
          <p:cNvPr id="1724" name="Google Shape;1724;p37"/>
          <p:cNvGraphicFramePr/>
          <p:nvPr/>
        </p:nvGraphicFramePr>
        <p:xfrm>
          <a:off x="2324608" y="351774"/>
          <a:ext cx="4804234" cy="2144404"/>
        </p:xfrm>
        <a:graphic>
          <a:graphicData uri="http://schemas.openxmlformats.org/drawingml/2006/chart">
            <c:chart r:id="rId6"/>
          </a:graphicData>
        </a:graphic>
      </p:graphicFrame>
      <p:graphicFrame>
        <p:nvGraphicFramePr>
          <p:cNvPr id="1725" name="Google Shape;1725;p37"/>
          <p:cNvGraphicFramePr/>
          <p:nvPr/>
        </p:nvGraphicFramePr>
        <p:xfrm>
          <a:off x="2448322" y="2724444"/>
          <a:ext cx="4471988" cy="2446971"/>
        </p:xfrm>
        <a:graphic>
          <a:graphicData uri="http://schemas.openxmlformats.org/drawingml/2006/chart">
            <c:chart r:id="rId7"/>
          </a:graphicData>
        </a:graphic>
      </p:graphicFrame>
      <p:pic>
        <p:nvPicPr>
          <p:cNvPr id="1726" name="Google Shape;1726;p37"/>
          <p:cNvPicPr preferRelativeResize="0"/>
          <p:nvPr/>
        </p:nvPicPr>
        <p:blipFill rotWithShape="1">
          <a:blip r:embed="rId8">
            <a:alphaModFix/>
          </a:blip>
          <a:srcRect b="0" l="0" r="0" t="0"/>
          <a:stretch/>
        </p:blipFill>
        <p:spPr>
          <a:xfrm>
            <a:off x="175919" y="6075250"/>
            <a:ext cx="2884471" cy="823195"/>
          </a:xfrm>
          <a:prstGeom prst="rect">
            <a:avLst/>
          </a:prstGeom>
          <a:noFill/>
          <a:ln>
            <a:noFill/>
          </a:ln>
        </p:spPr>
      </p:pic>
      <p:pic>
        <p:nvPicPr>
          <p:cNvPr id="1727" name="Google Shape;1727;p37"/>
          <p:cNvPicPr preferRelativeResize="0"/>
          <p:nvPr/>
        </p:nvPicPr>
        <p:blipFill rotWithShape="1">
          <a:blip r:embed="rId9">
            <a:alphaModFix/>
          </a:blip>
          <a:srcRect b="0" l="0" r="0" t="0"/>
          <a:stretch/>
        </p:blipFill>
        <p:spPr>
          <a:xfrm>
            <a:off x="175918" y="7777688"/>
            <a:ext cx="2884471" cy="776397"/>
          </a:xfrm>
          <a:prstGeom prst="rect">
            <a:avLst/>
          </a:prstGeom>
          <a:noFill/>
          <a:ln>
            <a:noFill/>
          </a:ln>
        </p:spPr>
      </p:pic>
      <p:pic>
        <p:nvPicPr>
          <p:cNvPr id="1728" name="Google Shape;1728;p37"/>
          <p:cNvPicPr preferRelativeResize="0"/>
          <p:nvPr/>
        </p:nvPicPr>
        <p:blipFill rotWithShape="1">
          <a:blip r:embed="rId10">
            <a:alphaModFix/>
          </a:blip>
          <a:srcRect b="0" l="0" r="0" t="0"/>
          <a:stretch/>
        </p:blipFill>
        <p:spPr>
          <a:xfrm>
            <a:off x="173537" y="6927413"/>
            <a:ext cx="2886853" cy="740931"/>
          </a:xfrm>
          <a:prstGeom prst="rect">
            <a:avLst/>
          </a:prstGeom>
          <a:noFill/>
          <a:ln>
            <a:noFill/>
          </a:ln>
        </p:spPr>
      </p:pic>
      <p:graphicFrame>
        <p:nvGraphicFramePr>
          <p:cNvPr id="1729" name="Google Shape;1729;p37"/>
          <p:cNvGraphicFramePr/>
          <p:nvPr/>
        </p:nvGraphicFramePr>
        <p:xfrm>
          <a:off x="2808362" y="6233984"/>
          <a:ext cx="4317420" cy="2376264"/>
        </p:xfrm>
        <a:graphic>
          <a:graphicData uri="http://schemas.openxmlformats.org/drawingml/2006/chart">
            <c:chart r:id="rId11"/>
          </a:graphicData>
        </a:graphic>
      </p:graphicFrame>
      <p:sp>
        <p:nvSpPr>
          <p:cNvPr id="1730" name="Google Shape;1730;p37"/>
          <p:cNvSpPr txBox="1"/>
          <p:nvPr/>
        </p:nvSpPr>
        <p:spPr>
          <a:xfrm>
            <a:off x="5388116" y="7036268"/>
            <a:ext cx="101341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100">
                <a:solidFill>
                  <a:schemeClr val="dk1"/>
                </a:solidFill>
                <a:latin typeface="Calibri"/>
                <a:ea typeface="Calibri"/>
                <a:cs typeface="Calibri"/>
                <a:sym typeface="Calibri"/>
              </a:rPr>
              <a:t>Tasa total: 4.4</a:t>
            </a:r>
            <a:endParaRPr b="1" sz="1100">
              <a:solidFill>
                <a:schemeClr val="dk1"/>
              </a:solidFill>
              <a:latin typeface="Calibri"/>
              <a:ea typeface="Calibri"/>
              <a:cs typeface="Calibri"/>
              <a:sym typeface="Calibri"/>
            </a:endParaRPr>
          </a:p>
        </p:txBody>
      </p:sp>
      <p:sp>
        <p:nvSpPr>
          <p:cNvPr id="1731" name="Google Shape;1731;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37</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grpSp>
        <p:nvGrpSpPr>
          <p:cNvPr id="1736" name="Google Shape;1736;p38"/>
          <p:cNvGrpSpPr/>
          <p:nvPr/>
        </p:nvGrpSpPr>
        <p:grpSpPr>
          <a:xfrm>
            <a:off x="2448322" y="74775"/>
            <a:ext cx="3446504" cy="276999"/>
            <a:chOff x="2448322" y="74775"/>
            <a:chExt cx="3446504" cy="276999"/>
          </a:xfrm>
        </p:grpSpPr>
        <p:sp>
          <p:nvSpPr>
            <p:cNvPr id="1737" name="Google Shape;1737;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38" name="Google Shape;1738;p38"/>
            <p:cNvCxnSpPr>
              <a:stCxn id="17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39" name="Google Shape;1739;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40" name="Google Shape;1740;p3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41" name="Google Shape;1741;p38"/>
          <p:cNvGrpSpPr/>
          <p:nvPr/>
        </p:nvGrpSpPr>
        <p:grpSpPr>
          <a:xfrm>
            <a:off x="277404" y="5606243"/>
            <a:ext cx="3446504" cy="276999"/>
            <a:chOff x="2448322" y="74775"/>
            <a:chExt cx="3446504" cy="276999"/>
          </a:xfrm>
        </p:grpSpPr>
        <p:sp>
          <p:nvSpPr>
            <p:cNvPr id="1742" name="Google Shape;1742;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3" name="Google Shape;1743;p38"/>
            <p:cNvCxnSpPr>
              <a:stCxn id="17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4" name="Google Shape;1744;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45" name="Google Shape;1745;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a:t>
            </a:r>
            <a:endParaRPr b="1" sz="1050">
              <a:solidFill>
                <a:schemeClr val="dk1"/>
              </a:solidFill>
              <a:latin typeface="Arial Narrow"/>
              <a:ea typeface="Arial Narrow"/>
              <a:cs typeface="Arial Narrow"/>
              <a:sym typeface="Arial Narrow"/>
            </a:endParaRPr>
          </a:p>
        </p:txBody>
      </p:sp>
      <p:grpSp>
        <p:nvGrpSpPr>
          <p:cNvPr id="1746" name="Google Shape;1746;p38"/>
          <p:cNvGrpSpPr/>
          <p:nvPr/>
        </p:nvGrpSpPr>
        <p:grpSpPr>
          <a:xfrm>
            <a:off x="437570" y="6848803"/>
            <a:ext cx="1252369" cy="877901"/>
            <a:chOff x="-36884" y="7072716"/>
            <a:chExt cx="1252369" cy="877901"/>
          </a:xfrm>
        </p:grpSpPr>
        <p:sp>
          <p:nvSpPr>
            <p:cNvPr id="1747" name="Google Shape;1747;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748" name="Google Shape;1748;p38"/>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58,4</a:t>
              </a:r>
              <a:endParaRPr b="1" sz="1200">
                <a:solidFill>
                  <a:schemeClr val="dk1"/>
                </a:solidFill>
                <a:latin typeface="Arial Narrow"/>
                <a:ea typeface="Arial Narrow"/>
                <a:cs typeface="Arial Narrow"/>
                <a:sym typeface="Arial Narrow"/>
              </a:endParaRPr>
            </a:p>
          </p:txBody>
        </p:sp>
        <p:sp>
          <p:nvSpPr>
            <p:cNvPr id="1749" name="Google Shape;1749;p3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750" name="Google Shape;1750;p38"/>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751" name="Google Shape;1751;p38"/>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752" name="Google Shape;1752;p38"/>
          <p:cNvGrpSpPr/>
          <p:nvPr/>
        </p:nvGrpSpPr>
        <p:grpSpPr>
          <a:xfrm>
            <a:off x="1540452" y="6848803"/>
            <a:ext cx="1229607" cy="877901"/>
            <a:chOff x="-14122" y="7072716"/>
            <a:chExt cx="1229607" cy="877901"/>
          </a:xfrm>
        </p:grpSpPr>
        <p:sp>
          <p:nvSpPr>
            <p:cNvPr id="1753" name="Google Shape;1753;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754" name="Google Shape;1754;p38"/>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41,6%</a:t>
              </a:r>
              <a:endParaRPr b="1" sz="1200">
                <a:solidFill>
                  <a:schemeClr val="dk1"/>
                </a:solidFill>
                <a:latin typeface="Arial Narrow"/>
                <a:ea typeface="Arial Narrow"/>
                <a:cs typeface="Arial Narrow"/>
                <a:sym typeface="Arial Narrow"/>
              </a:endParaRPr>
            </a:p>
          </p:txBody>
        </p:sp>
        <p:sp>
          <p:nvSpPr>
            <p:cNvPr id="1755" name="Google Shape;1755;p3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56" name="Google Shape;1756;p38"/>
          <p:cNvGrpSpPr/>
          <p:nvPr/>
        </p:nvGrpSpPr>
        <p:grpSpPr>
          <a:xfrm>
            <a:off x="190340" y="7806669"/>
            <a:ext cx="2237424" cy="1105852"/>
            <a:chOff x="-788022" y="6983264"/>
            <a:chExt cx="2237424" cy="1105852"/>
          </a:xfrm>
        </p:grpSpPr>
        <p:sp>
          <p:nvSpPr>
            <p:cNvPr id="1757" name="Google Shape;1757;p38"/>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Dengue Grave</a:t>
              </a:r>
              <a:endParaRPr b="1" sz="1200" u="sng">
                <a:solidFill>
                  <a:schemeClr val="dk1"/>
                </a:solidFill>
                <a:latin typeface="Arial Narrow"/>
                <a:ea typeface="Arial Narrow"/>
                <a:cs typeface="Arial Narrow"/>
                <a:sym typeface="Arial Narrow"/>
              </a:endParaRPr>
            </a:p>
          </p:txBody>
        </p:sp>
        <p:sp>
          <p:nvSpPr>
            <p:cNvPr id="1758" name="Google Shape;1758;p38"/>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 caso</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0,6%</a:t>
              </a:r>
              <a:endParaRPr b="1" sz="1100">
                <a:solidFill>
                  <a:schemeClr val="dk1"/>
                </a:solidFill>
                <a:latin typeface="Arial Narrow"/>
                <a:ea typeface="Arial Narrow"/>
                <a:cs typeface="Arial Narrow"/>
                <a:sym typeface="Arial Narrow"/>
              </a:endParaRPr>
            </a:p>
          </p:txBody>
        </p:sp>
        <p:sp>
          <p:nvSpPr>
            <p:cNvPr id="1759" name="Google Shape;1759;p38"/>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60" name="Google Shape;1760;p38"/>
          <p:cNvGrpSpPr/>
          <p:nvPr/>
        </p:nvGrpSpPr>
        <p:grpSpPr>
          <a:xfrm>
            <a:off x="5082109" y="7749116"/>
            <a:ext cx="1857467" cy="821705"/>
            <a:chOff x="48617" y="6901656"/>
            <a:chExt cx="1857467" cy="821705"/>
          </a:xfrm>
        </p:grpSpPr>
        <p:sp>
          <p:nvSpPr>
            <p:cNvPr id="1761" name="Google Shape;1761;p38"/>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762" name="Google Shape;1762;p38"/>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48 casos</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44,4%</a:t>
              </a:r>
              <a:endParaRPr b="1" sz="1600">
                <a:solidFill>
                  <a:schemeClr val="dk1"/>
                </a:solidFill>
                <a:latin typeface="Arial Narrow"/>
                <a:ea typeface="Arial Narrow"/>
                <a:cs typeface="Arial Narrow"/>
                <a:sym typeface="Arial Narrow"/>
              </a:endParaRPr>
            </a:p>
          </p:txBody>
        </p:sp>
      </p:grpSp>
      <p:sp>
        <p:nvSpPr>
          <p:cNvPr id="1763" name="Google Shape;1763;p38"/>
          <p:cNvSpPr/>
          <p:nvPr/>
        </p:nvSpPr>
        <p:spPr>
          <a:xfrm>
            <a:off x="413232" y="4932040"/>
            <a:ext cx="62835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Dengue por comuna. Medellín hasta periodo epidemiológico 5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764" name="Google Shape;1764;p38"/>
          <p:cNvPicPr preferRelativeResize="0"/>
          <p:nvPr/>
        </p:nvPicPr>
        <p:blipFill rotWithShape="1">
          <a:blip r:embed="rId4">
            <a:alphaModFix/>
          </a:blip>
          <a:srcRect b="0" l="0" r="50000" t="0"/>
          <a:stretch/>
        </p:blipFill>
        <p:spPr>
          <a:xfrm>
            <a:off x="5438539" y="6012160"/>
            <a:ext cx="998542" cy="874818"/>
          </a:xfrm>
          <a:prstGeom prst="rect">
            <a:avLst/>
          </a:prstGeom>
          <a:noFill/>
          <a:ln>
            <a:noFill/>
          </a:ln>
        </p:spPr>
      </p:pic>
      <p:pic>
        <p:nvPicPr>
          <p:cNvPr id="1765" name="Google Shape;1765;p38"/>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766" name="Google Shape;1766;p38"/>
          <p:cNvGrpSpPr/>
          <p:nvPr/>
        </p:nvGrpSpPr>
        <p:grpSpPr>
          <a:xfrm>
            <a:off x="2874133" y="6840926"/>
            <a:ext cx="1229607" cy="747277"/>
            <a:chOff x="-14122" y="7072716"/>
            <a:chExt cx="1229607" cy="747277"/>
          </a:xfrm>
        </p:grpSpPr>
        <p:sp>
          <p:nvSpPr>
            <p:cNvPr id="1767" name="Google Shape;1767;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768" name="Google Shape;1768;p38"/>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42.5%</a:t>
              </a:r>
              <a:endParaRPr b="1" sz="1200">
                <a:solidFill>
                  <a:schemeClr val="dk1"/>
                </a:solidFill>
                <a:latin typeface="Arial Narrow"/>
                <a:ea typeface="Arial Narrow"/>
                <a:cs typeface="Arial Narrow"/>
                <a:sym typeface="Arial Narrow"/>
              </a:endParaRPr>
            </a:p>
          </p:txBody>
        </p:sp>
      </p:grpSp>
      <p:pic>
        <p:nvPicPr>
          <p:cNvPr id="1769" name="Google Shape;1769;p38"/>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770" name="Google Shape;1770;p38"/>
          <p:cNvGrpSpPr/>
          <p:nvPr/>
        </p:nvGrpSpPr>
        <p:grpSpPr>
          <a:xfrm>
            <a:off x="3983878" y="6840925"/>
            <a:ext cx="1229607" cy="658523"/>
            <a:chOff x="3794" y="7064838"/>
            <a:chExt cx="1229607" cy="658523"/>
          </a:xfrm>
        </p:grpSpPr>
        <p:sp>
          <p:nvSpPr>
            <p:cNvPr id="1771" name="Google Shape;1771;p38"/>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772" name="Google Shape;1772;p38"/>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773" name="Google Shape;1773;p38"/>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39 casos (36,1%)</a:t>
            </a:r>
            <a:endParaRPr b="1" sz="1200">
              <a:solidFill>
                <a:schemeClr val="lt1"/>
              </a:solidFill>
              <a:latin typeface="Calibri"/>
              <a:ea typeface="Calibri"/>
              <a:cs typeface="Calibri"/>
              <a:sym typeface="Calibri"/>
            </a:endParaRPr>
          </a:p>
        </p:txBody>
      </p:sp>
      <p:sp>
        <p:nvSpPr>
          <p:cNvPr id="1774" name="Google Shape;1774;p38"/>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pic>
        <p:nvPicPr>
          <p:cNvPr descr="http://www.lavoz901.com/imgnoticias/_241839_tapa_1622016_105211.JPG" id="1775" name="Google Shape;1775;p38"/>
          <p:cNvPicPr preferRelativeResize="0"/>
          <p:nvPr/>
        </p:nvPicPr>
        <p:blipFill rotWithShape="1">
          <a:blip r:embed="rId7">
            <a:alphaModFix/>
          </a:blip>
          <a:srcRect b="0" l="0" r="0" t="0"/>
          <a:stretch/>
        </p:blipFill>
        <p:spPr>
          <a:xfrm>
            <a:off x="1855321" y="7967305"/>
            <a:ext cx="1219907" cy="721635"/>
          </a:xfrm>
          <a:prstGeom prst="rect">
            <a:avLst/>
          </a:prstGeom>
          <a:noFill/>
          <a:ln>
            <a:noFill/>
          </a:ln>
        </p:spPr>
      </p:pic>
      <p:sp>
        <p:nvSpPr>
          <p:cNvPr descr="C:\Users\98493498\Desktop\Laboratorio-Cli%CC%81nico.webp" id="1776" name="Google Shape;1776;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777" name="Google Shape;1777;p38"/>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78" name="Google Shape;1778;p38"/>
          <p:cNvPicPr preferRelativeResize="0"/>
          <p:nvPr/>
        </p:nvPicPr>
        <p:blipFill rotWithShape="1">
          <a:blip r:embed="rId8">
            <a:alphaModFix/>
          </a:blip>
          <a:srcRect b="0" l="0" r="0" t="0"/>
          <a:stretch/>
        </p:blipFill>
        <p:spPr>
          <a:xfrm>
            <a:off x="93227" y="70714"/>
            <a:ext cx="1772946" cy="1332569"/>
          </a:xfrm>
          <a:prstGeom prst="rect">
            <a:avLst/>
          </a:prstGeom>
          <a:noFill/>
          <a:ln>
            <a:noFill/>
          </a:ln>
        </p:spPr>
      </p:pic>
      <p:sp>
        <p:nvSpPr>
          <p:cNvPr id="1779" name="Google Shape;1779;p38"/>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de 2022</a:t>
            </a:r>
            <a:endParaRPr b="1" sz="1200">
              <a:solidFill>
                <a:schemeClr val="dk1"/>
              </a:solidFill>
              <a:latin typeface="Arial Narrow"/>
              <a:ea typeface="Arial Narrow"/>
              <a:cs typeface="Arial Narrow"/>
              <a:sym typeface="Arial Narrow"/>
            </a:endParaRPr>
          </a:p>
        </p:txBody>
      </p:sp>
      <p:sp>
        <p:nvSpPr>
          <p:cNvPr id="1780" name="Google Shape;1780;p38"/>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DENGUE</a:t>
            </a:r>
            <a:endParaRPr b="1" sz="1600">
              <a:solidFill>
                <a:srgbClr val="C00000"/>
              </a:solidFill>
              <a:latin typeface="Arial Narrow"/>
              <a:ea typeface="Arial Narrow"/>
              <a:cs typeface="Arial Narrow"/>
              <a:sym typeface="Arial Narrow"/>
            </a:endParaRPr>
          </a:p>
        </p:txBody>
      </p:sp>
      <p:pic>
        <p:nvPicPr>
          <p:cNvPr id="1781" name="Google Shape;1781;p38"/>
          <p:cNvPicPr preferRelativeResize="0"/>
          <p:nvPr/>
        </p:nvPicPr>
        <p:blipFill rotWithShape="1">
          <a:blip r:embed="rId9">
            <a:alphaModFix/>
          </a:blip>
          <a:srcRect b="4882" l="8568" r="37043" t="18330"/>
          <a:stretch/>
        </p:blipFill>
        <p:spPr>
          <a:xfrm>
            <a:off x="2874133" y="1603965"/>
            <a:ext cx="3350849" cy="2660990"/>
          </a:xfrm>
          <a:prstGeom prst="rect">
            <a:avLst/>
          </a:prstGeom>
          <a:noFill/>
          <a:ln>
            <a:noFill/>
          </a:ln>
        </p:spPr>
      </p:pic>
      <p:grpSp>
        <p:nvGrpSpPr>
          <p:cNvPr id="1782" name="Google Shape;1782;p38"/>
          <p:cNvGrpSpPr/>
          <p:nvPr/>
        </p:nvGrpSpPr>
        <p:grpSpPr>
          <a:xfrm>
            <a:off x="3081089" y="7837875"/>
            <a:ext cx="2237424" cy="1105852"/>
            <a:chOff x="-788022" y="6983264"/>
            <a:chExt cx="2237424" cy="1105852"/>
          </a:xfrm>
        </p:grpSpPr>
        <p:sp>
          <p:nvSpPr>
            <p:cNvPr id="1783" name="Google Shape;1783;p38"/>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784" name="Google Shape;1784;p38"/>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60 casos</a:t>
              </a:r>
              <a:endParaRPr b="1" sz="1100">
                <a:solidFill>
                  <a:schemeClr val="dk1"/>
                </a:solidFill>
                <a:latin typeface="Arial Narrow"/>
                <a:ea typeface="Arial Narrow"/>
                <a:cs typeface="Arial Narrow"/>
                <a:sym typeface="Arial Narrow"/>
              </a:endParaRPr>
            </a:p>
          </p:txBody>
        </p:sp>
        <p:sp>
          <p:nvSpPr>
            <p:cNvPr id="1785" name="Google Shape;1785;p38"/>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786" name="Google Shape;1786;p38"/>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 signos de alarma</a:t>
            </a:r>
            <a:endParaRPr b="1" sz="1200" u="sng">
              <a:solidFill>
                <a:schemeClr val="dk1"/>
              </a:solidFill>
              <a:latin typeface="Arial Narrow"/>
              <a:ea typeface="Arial Narrow"/>
              <a:cs typeface="Arial Narrow"/>
              <a:sym typeface="Arial Narrow"/>
            </a:endParaRPr>
          </a:p>
        </p:txBody>
      </p:sp>
      <p:pic>
        <p:nvPicPr>
          <p:cNvPr id="1787" name="Google Shape;1787;p38"/>
          <p:cNvPicPr preferRelativeResize="0"/>
          <p:nvPr/>
        </p:nvPicPr>
        <p:blipFill rotWithShape="1">
          <a:blip r:embed="rId10">
            <a:alphaModFix/>
          </a:blip>
          <a:srcRect b="0" l="0" r="0" t="0"/>
          <a:stretch/>
        </p:blipFill>
        <p:spPr>
          <a:xfrm>
            <a:off x="155575" y="1536926"/>
            <a:ext cx="2466749" cy="29630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p39"/>
          <p:cNvSpPr/>
          <p:nvPr/>
        </p:nvSpPr>
        <p:spPr>
          <a:xfrm>
            <a:off x="2634168" y="2470016"/>
            <a:ext cx="399061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Agresiones por animales potencialmente transmisor de Rabia. Medellín, 2010 a 2022 Periodo 5 acumulado </a:t>
            </a:r>
            <a:endParaRPr b="1" i="1" sz="900">
              <a:solidFill>
                <a:srgbClr val="000000"/>
              </a:solidFill>
              <a:latin typeface="Calibri"/>
              <a:ea typeface="Calibri"/>
              <a:cs typeface="Calibri"/>
              <a:sym typeface="Calibri"/>
            </a:endParaRPr>
          </a:p>
        </p:txBody>
      </p:sp>
      <p:sp>
        <p:nvSpPr>
          <p:cNvPr id="1793" name="Google Shape;1793;p39"/>
          <p:cNvSpPr txBox="1"/>
          <p:nvPr/>
        </p:nvSpPr>
        <p:spPr>
          <a:xfrm>
            <a:off x="5073915" y="7956376"/>
            <a:ext cx="161048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La variación  con respecto al mismo periodo del año anterior aumentó en un 14,5% </a:t>
            </a:r>
            <a:endParaRPr b="1" sz="1000">
              <a:solidFill>
                <a:schemeClr val="dk1"/>
              </a:solidFill>
              <a:latin typeface="Arial Narrow"/>
              <a:ea typeface="Arial Narrow"/>
              <a:cs typeface="Arial Narrow"/>
              <a:sym typeface="Arial Narrow"/>
            </a:endParaRPr>
          </a:p>
        </p:txBody>
      </p:sp>
      <p:sp>
        <p:nvSpPr>
          <p:cNvPr id="1794" name="Google Shape;1794;p39"/>
          <p:cNvSpPr/>
          <p:nvPr/>
        </p:nvSpPr>
        <p:spPr>
          <a:xfrm>
            <a:off x="648048" y="4942395"/>
            <a:ext cx="49583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Agresiones por animales potencialmente transmisor de Rabia, Medellín, por semana Epidemiologica  a Periodo 5,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795" name="Google Shape;1795;p39"/>
          <p:cNvGrpSpPr/>
          <p:nvPr/>
        </p:nvGrpSpPr>
        <p:grpSpPr>
          <a:xfrm>
            <a:off x="2448322" y="74775"/>
            <a:ext cx="3446504" cy="276999"/>
            <a:chOff x="2448322" y="74775"/>
            <a:chExt cx="3446504" cy="276999"/>
          </a:xfrm>
        </p:grpSpPr>
        <p:sp>
          <p:nvSpPr>
            <p:cNvPr id="1796" name="Google Shape;1796;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97" name="Google Shape;1797;p39"/>
            <p:cNvCxnSpPr>
              <a:stCxn id="17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98" name="Google Shape;1798;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99" name="Google Shape;1799;p39"/>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00" name="Google Shape;1800;p39"/>
          <p:cNvGrpSpPr/>
          <p:nvPr/>
        </p:nvGrpSpPr>
        <p:grpSpPr>
          <a:xfrm>
            <a:off x="277404" y="5621632"/>
            <a:ext cx="3446504" cy="276999"/>
            <a:chOff x="2448322" y="74775"/>
            <a:chExt cx="3446504" cy="276999"/>
          </a:xfrm>
        </p:grpSpPr>
        <p:sp>
          <p:nvSpPr>
            <p:cNvPr id="1801" name="Google Shape;1801;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02" name="Google Shape;1802;p39"/>
            <p:cNvCxnSpPr>
              <a:stCxn id="18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03" name="Google Shape;1803;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804" name="Google Shape;1804;p39"/>
          <p:cNvGrpSpPr/>
          <p:nvPr/>
        </p:nvGrpSpPr>
        <p:grpSpPr>
          <a:xfrm>
            <a:off x="4752578" y="5635532"/>
            <a:ext cx="3446504" cy="276999"/>
            <a:chOff x="2448322" y="74775"/>
            <a:chExt cx="3446504" cy="276999"/>
          </a:xfrm>
        </p:grpSpPr>
        <p:sp>
          <p:nvSpPr>
            <p:cNvPr id="1805" name="Google Shape;1805;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06" name="Google Shape;1806;p39"/>
            <p:cNvCxnSpPr>
              <a:stCxn id="18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07" name="Google Shape;1807;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808" name="Google Shape;1808;p39"/>
          <p:cNvSpPr/>
          <p:nvPr/>
        </p:nvSpPr>
        <p:spPr>
          <a:xfrm>
            <a:off x="4629477" y="7164288"/>
            <a:ext cx="2499365" cy="63863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Agresiones por animales potencialmente transmisor de Rabia, hasta periodo 5 Colombia 2022</a:t>
            </a:r>
            <a:endParaRPr b="1" i="1" sz="900">
              <a:solidFill>
                <a:srgbClr val="000000"/>
              </a:solidFill>
              <a:latin typeface="Calibri"/>
              <a:ea typeface="Calibri"/>
              <a:cs typeface="Calibri"/>
              <a:sym typeface="Calibri"/>
            </a:endParaRPr>
          </a:p>
        </p:txBody>
      </p:sp>
      <p:sp>
        <p:nvSpPr>
          <p:cNvPr id="1809" name="Google Shape;1809;p39"/>
          <p:cNvSpPr txBox="1"/>
          <p:nvPr/>
        </p:nvSpPr>
        <p:spPr>
          <a:xfrm>
            <a:off x="97387" y="2462811"/>
            <a:ext cx="223224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2.066 casos</a:t>
            </a:r>
            <a:endParaRPr b="1" sz="1200">
              <a:solidFill>
                <a:schemeClr val="dk1"/>
              </a:solidFill>
              <a:latin typeface="Arial Narrow"/>
              <a:ea typeface="Arial Narrow"/>
              <a:cs typeface="Arial Narrow"/>
              <a:sym typeface="Arial Narrow"/>
            </a:endParaRPr>
          </a:p>
        </p:txBody>
      </p:sp>
      <p:sp>
        <p:nvSpPr>
          <p:cNvPr id="1810" name="Google Shape;1810;p39"/>
          <p:cNvSpPr txBox="1"/>
          <p:nvPr/>
        </p:nvSpPr>
        <p:spPr>
          <a:xfrm>
            <a:off x="8789" y="1758090"/>
            <a:ext cx="2223436"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Agresiones por animales potencialmente transmisor de Rabia</a:t>
            </a:r>
            <a:endParaRPr b="1" sz="1400">
              <a:solidFill>
                <a:srgbClr val="C00000"/>
              </a:solidFill>
              <a:latin typeface="Arial Narrow"/>
              <a:ea typeface="Arial Narrow"/>
              <a:cs typeface="Arial Narrow"/>
              <a:sym typeface="Arial Narrow"/>
            </a:endParaRPr>
          </a:p>
        </p:txBody>
      </p:sp>
      <p:sp>
        <p:nvSpPr>
          <p:cNvPr id="1811" name="Google Shape;1811;p39"/>
          <p:cNvSpPr/>
          <p:nvPr/>
        </p:nvSpPr>
        <p:spPr>
          <a:xfrm>
            <a:off x="143745" y="8279619"/>
            <a:ext cx="37190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Agresiones por animales potencialmente transmisor de Rabia por grupo de edad. Medellín hasta periodo epidemiológico 5 de 2022</a:t>
            </a:r>
            <a:endParaRPr sz="1800">
              <a:solidFill>
                <a:schemeClr val="dk1"/>
              </a:solidFill>
              <a:latin typeface="Arial Narrow"/>
              <a:ea typeface="Arial Narrow"/>
              <a:cs typeface="Arial Narrow"/>
              <a:sym typeface="Arial Narrow"/>
            </a:endParaRPr>
          </a:p>
        </p:txBody>
      </p:sp>
      <p:pic>
        <p:nvPicPr>
          <p:cNvPr descr="rabies" id="1812" name="Google Shape;1812;p39"/>
          <p:cNvPicPr preferRelativeResize="0"/>
          <p:nvPr/>
        </p:nvPicPr>
        <p:blipFill rotWithShape="1">
          <a:blip r:embed="rId3">
            <a:alphaModFix/>
          </a:blip>
          <a:srcRect b="0" l="0" r="0" t="0"/>
          <a:stretch/>
        </p:blipFill>
        <p:spPr>
          <a:xfrm>
            <a:off x="277404" y="74775"/>
            <a:ext cx="1725848" cy="1718318"/>
          </a:xfrm>
          <a:prstGeom prst="rect">
            <a:avLst/>
          </a:prstGeom>
          <a:noFill/>
          <a:ln>
            <a:noFill/>
          </a:ln>
        </p:spPr>
      </p:pic>
      <p:graphicFrame>
        <p:nvGraphicFramePr>
          <p:cNvPr id="1813" name="Google Shape;1813;p39"/>
          <p:cNvGraphicFramePr/>
          <p:nvPr/>
        </p:nvGraphicFramePr>
        <p:xfrm>
          <a:off x="-432023" y="2839098"/>
          <a:ext cx="7632898" cy="2130753"/>
        </p:xfrm>
        <a:graphic>
          <a:graphicData uri="http://schemas.openxmlformats.org/drawingml/2006/chart">
            <c:chart r:id="rId4"/>
          </a:graphicData>
        </a:graphic>
      </p:graphicFrame>
      <p:graphicFrame>
        <p:nvGraphicFramePr>
          <p:cNvPr id="1814" name="Google Shape;1814;p39"/>
          <p:cNvGraphicFramePr/>
          <p:nvPr/>
        </p:nvGraphicFramePr>
        <p:xfrm>
          <a:off x="2160290" y="351773"/>
          <a:ext cx="5040610" cy="2111037"/>
        </p:xfrm>
        <a:graphic>
          <a:graphicData uri="http://schemas.openxmlformats.org/drawingml/2006/chart">
            <c:chart r:id="rId5"/>
          </a:graphicData>
        </a:graphic>
      </p:graphicFrame>
      <p:pic>
        <p:nvPicPr>
          <p:cNvPr id="1815" name="Google Shape;1815;p39"/>
          <p:cNvPicPr preferRelativeResize="0"/>
          <p:nvPr/>
        </p:nvPicPr>
        <p:blipFill rotWithShape="1">
          <a:blip r:embed="rId6">
            <a:alphaModFix/>
          </a:blip>
          <a:srcRect b="0" l="0" r="0" t="0"/>
          <a:stretch/>
        </p:blipFill>
        <p:spPr>
          <a:xfrm>
            <a:off x="4774026" y="6111115"/>
            <a:ext cx="2227126" cy="948591"/>
          </a:xfrm>
          <a:prstGeom prst="rect">
            <a:avLst/>
          </a:prstGeom>
          <a:noFill/>
          <a:ln>
            <a:noFill/>
          </a:ln>
        </p:spPr>
      </p:pic>
      <p:graphicFrame>
        <p:nvGraphicFramePr>
          <p:cNvPr id="1816" name="Google Shape;1816;p39"/>
          <p:cNvGraphicFramePr/>
          <p:nvPr/>
        </p:nvGraphicFramePr>
        <p:xfrm>
          <a:off x="-292698" y="6111115"/>
          <a:ext cx="4922176" cy="2061285"/>
        </p:xfrm>
        <a:graphic>
          <a:graphicData uri="http://schemas.openxmlformats.org/drawingml/2006/chart">
            <c:chart r:id="rId7"/>
          </a:graphicData>
        </a:graphic>
      </p:graphicFrame>
      <p:cxnSp>
        <p:nvCxnSpPr>
          <p:cNvPr id="1817" name="Google Shape;1817;p39"/>
          <p:cNvCxnSpPr/>
          <p:nvPr/>
        </p:nvCxnSpPr>
        <p:spPr>
          <a:xfrm>
            <a:off x="576114" y="6804248"/>
            <a:ext cx="3744416" cy="0"/>
          </a:xfrm>
          <a:prstGeom prst="straightConnector1">
            <a:avLst/>
          </a:prstGeom>
          <a:noFill/>
          <a:ln cap="flat" cmpd="sng" w="12700">
            <a:solidFill>
              <a:srgbClr val="FF0000"/>
            </a:solidFill>
            <a:prstDash val="solid"/>
            <a:round/>
            <a:headEnd len="sm" w="sm" type="none"/>
            <a:tailEnd len="med" w="med" type="stealth"/>
          </a:ln>
        </p:spPr>
      </p:cxnSp>
      <p:sp>
        <p:nvSpPr>
          <p:cNvPr id="1818" name="Google Shape;1818;p39"/>
          <p:cNvSpPr txBox="1"/>
          <p:nvPr/>
        </p:nvSpPr>
        <p:spPr>
          <a:xfrm>
            <a:off x="3021860" y="6469994"/>
            <a:ext cx="83227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Calibri"/>
                <a:ea typeface="Calibri"/>
                <a:cs typeface="Calibri"/>
                <a:sym typeface="Calibri"/>
              </a:rPr>
              <a:t>Tasa total: 84</a:t>
            </a:r>
            <a:endParaRPr b="1" sz="900">
              <a:solidFill>
                <a:schemeClr val="dk1"/>
              </a:solidFill>
              <a:latin typeface="Calibri"/>
              <a:ea typeface="Calibri"/>
              <a:cs typeface="Calibri"/>
              <a:sym typeface="Calibri"/>
            </a:endParaRPr>
          </a:p>
        </p:txBody>
      </p:sp>
      <p:sp>
        <p:nvSpPr>
          <p:cNvPr id="1819" name="Google Shape;1819;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39</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05  acumulado de 2022. </a:t>
            </a:r>
            <a:endParaRPr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857</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36,03%</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05 acumulado de 2018-2022. </a:t>
            </a:r>
            <a:endParaRPr sz="800">
              <a:solidFill>
                <a:schemeClr val="dk1"/>
              </a:solidFill>
              <a:latin typeface="Arial Narrow"/>
              <a:ea typeface="Arial Narrow"/>
              <a:cs typeface="Arial Narrow"/>
              <a:sym typeface="Arial Narrow"/>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1" y="8388424"/>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proporción de tuberculosis todas las formas. Medellín, a Periodo epidemiológico 05 acumulado de 2022. </a:t>
            </a:r>
            <a:endParaRPr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1,76 </a:t>
            </a:r>
            <a:r>
              <a:rPr b="1" lang="es-ES" sz="1100">
                <a:solidFill>
                  <a:schemeClr val="dk1"/>
                </a:solidFill>
                <a:latin typeface="Arial Narrow"/>
                <a:ea typeface="Arial Narrow"/>
                <a:cs typeface="Arial Narrow"/>
                <a:sym typeface="Arial Narrow"/>
              </a:rPr>
              <a:t>Mortalidad por 100.000 hab. (46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564753" y="8389778"/>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densidad de tuberculosis todas las formas. Medellín, a Periodo epidemiológico 05 acumulado de 2022 </a:t>
            </a:r>
            <a:endParaRPr sz="800">
              <a:solidFill>
                <a:schemeClr val="dk1"/>
              </a:solidFill>
              <a:latin typeface="Arial Narrow"/>
              <a:ea typeface="Arial Narrow"/>
              <a:cs typeface="Arial Narrow"/>
              <a:sym typeface="Arial Narrow"/>
            </a:endParaRPr>
          </a:p>
        </p:txBody>
      </p:sp>
      <p:pic>
        <p:nvPicPr>
          <p:cNvPr id="150" name="Google Shape;150;p4"/>
          <p:cNvPicPr preferRelativeResize="0"/>
          <p:nvPr/>
        </p:nvPicPr>
        <p:blipFill rotWithShape="1">
          <a:blip r:embed="rId5">
            <a:alphaModFix/>
          </a:blip>
          <a:srcRect b="0" l="0" r="0" t="0"/>
          <a:stretch/>
        </p:blipFill>
        <p:spPr>
          <a:xfrm>
            <a:off x="31095" y="6033355"/>
            <a:ext cx="3692813" cy="2388891"/>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3739438" y="6012160"/>
            <a:ext cx="3480652" cy="2253637"/>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209359" y="394672"/>
            <a:ext cx="4955844" cy="1980492"/>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2267685" y="2830862"/>
            <a:ext cx="4897518" cy="214221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grpSp>
        <p:nvGrpSpPr>
          <p:cNvPr id="1824" name="Google Shape;1824;p40"/>
          <p:cNvGrpSpPr/>
          <p:nvPr/>
        </p:nvGrpSpPr>
        <p:grpSpPr>
          <a:xfrm>
            <a:off x="2448322" y="74775"/>
            <a:ext cx="3446504" cy="276999"/>
            <a:chOff x="2448322" y="74775"/>
            <a:chExt cx="3446504" cy="276999"/>
          </a:xfrm>
        </p:grpSpPr>
        <p:sp>
          <p:nvSpPr>
            <p:cNvPr id="1825" name="Google Shape;1825;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26" name="Google Shape;1826;p40"/>
            <p:cNvCxnSpPr>
              <a:stCxn id="18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27" name="Google Shape;1827;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828" name="Google Shape;1828;p4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9" name="Google Shape;1829;p40"/>
          <p:cNvGrpSpPr/>
          <p:nvPr/>
        </p:nvGrpSpPr>
        <p:grpSpPr>
          <a:xfrm>
            <a:off x="277404" y="5606243"/>
            <a:ext cx="3446504" cy="276999"/>
            <a:chOff x="2448322" y="74775"/>
            <a:chExt cx="3446504" cy="276999"/>
          </a:xfrm>
        </p:grpSpPr>
        <p:sp>
          <p:nvSpPr>
            <p:cNvPr id="1830" name="Google Shape;1830;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31" name="Google Shape;1831;p40"/>
            <p:cNvCxnSpPr>
              <a:stCxn id="183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32" name="Google Shape;1832;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833" name="Google Shape;1833;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40</a:t>
            </a:r>
            <a:endParaRPr b="1" sz="1050">
              <a:solidFill>
                <a:schemeClr val="dk1"/>
              </a:solidFill>
              <a:latin typeface="Arial Narrow"/>
              <a:ea typeface="Arial Narrow"/>
              <a:cs typeface="Arial Narrow"/>
              <a:sym typeface="Arial Narrow"/>
            </a:endParaRPr>
          </a:p>
        </p:txBody>
      </p:sp>
      <p:grpSp>
        <p:nvGrpSpPr>
          <p:cNvPr id="1834" name="Google Shape;1834;p40"/>
          <p:cNvGrpSpPr/>
          <p:nvPr/>
        </p:nvGrpSpPr>
        <p:grpSpPr>
          <a:xfrm>
            <a:off x="437570" y="6848803"/>
            <a:ext cx="1252369" cy="877901"/>
            <a:chOff x="-36884" y="7072716"/>
            <a:chExt cx="1252369" cy="877901"/>
          </a:xfrm>
        </p:grpSpPr>
        <p:sp>
          <p:nvSpPr>
            <p:cNvPr id="1835" name="Google Shape;1835;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836" name="Google Shape;1836;p40"/>
            <p:cNvSpPr/>
            <p:nvPr/>
          </p:nvSpPr>
          <p:spPr>
            <a:xfrm>
              <a:off x="60879" y="7363321"/>
              <a:ext cx="100511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949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45,1%</a:t>
              </a:r>
              <a:endParaRPr b="1" sz="1200">
                <a:solidFill>
                  <a:schemeClr val="dk1"/>
                </a:solidFill>
                <a:latin typeface="Arial Narrow"/>
                <a:ea typeface="Arial Narrow"/>
                <a:cs typeface="Arial Narrow"/>
                <a:sym typeface="Arial Narrow"/>
              </a:endParaRPr>
            </a:p>
          </p:txBody>
        </p:sp>
        <p:sp>
          <p:nvSpPr>
            <p:cNvPr id="1837" name="Google Shape;1837;p4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838" name="Google Shape;1838;p40"/>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839" name="Google Shape;1839;p40"/>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840" name="Google Shape;1840;p40"/>
          <p:cNvGrpSpPr/>
          <p:nvPr/>
        </p:nvGrpSpPr>
        <p:grpSpPr>
          <a:xfrm>
            <a:off x="1540452" y="6848803"/>
            <a:ext cx="1229607" cy="877901"/>
            <a:chOff x="-14122" y="7072716"/>
            <a:chExt cx="1229607" cy="877901"/>
          </a:xfrm>
        </p:grpSpPr>
        <p:sp>
          <p:nvSpPr>
            <p:cNvPr id="1841" name="Google Shape;1841;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842" name="Google Shape;1842;p40"/>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1.117casos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54,9%</a:t>
              </a:r>
              <a:endParaRPr b="1" sz="1200">
                <a:solidFill>
                  <a:schemeClr val="dk1"/>
                </a:solidFill>
                <a:latin typeface="Arial Narrow"/>
                <a:ea typeface="Arial Narrow"/>
                <a:cs typeface="Arial Narrow"/>
                <a:sym typeface="Arial Narrow"/>
              </a:endParaRPr>
            </a:p>
          </p:txBody>
        </p:sp>
        <p:sp>
          <p:nvSpPr>
            <p:cNvPr id="1843" name="Google Shape;1843;p40"/>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844" name="Google Shape;1844;p40"/>
          <p:cNvGrpSpPr/>
          <p:nvPr/>
        </p:nvGrpSpPr>
        <p:grpSpPr>
          <a:xfrm>
            <a:off x="190340" y="7806669"/>
            <a:ext cx="2038768" cy="1105852"/>
            <a:chOff x="-788022" y="6983264"/>
            <a:chExt cx="2038768" cy="1105852"/>
          </a:xfrm>
        </p:grpSpPr>
        <p:sp>
          <p:nvSpPr>
            <p:cNvPr id="1845" name="Google Shape;1845;p40"/>
            <p:cNvSpPr txBox="1"/>
            <p:nvPr/>
          </p:nvSpPr>
          <p:spPr>
            <a:xfrm>
              <a:off x="-788022" y="6983264"/>
              <a:ext cx="20387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Observable</a:t>
              </a:r>
              <a:endParaRPr b="1" sz="1200" u="sng">
                <a:solidFill>
                  <a:schemeClr val="dk1"/>
                </a:solidFill>
                <a:latin typeface="Arial Narrow"/>
                <a:ea typeface="Arial Narrow"/>
                <a:cs typeface="Arial Narrow"/>
                <a:sym typeface="Arial Narrow"/>
              </a:endParaRPr>
            </a:p>
          </p:txBody>
        </p:sp>
        <p:sp>
          <p:nvSpPr>
            <p:cNvPr id="1846" name="Google Shape;1846;p40"/>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1.948 casos</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94,3%</a:t>
              </a:r>
              <a:endParaRPr b="1" sz="1100">
                <a:solidFill>
                  <a:schemeClr val="dk1"/>
                </a:solidFill>
                <a:latin typeface="Arial Narrow"/>
                <a:ea typeface="Arial Narrow"/>
                <a:cs typeface="Arial Narrow"/>
                <a:sym typeface="Arial Narrow"/>
              </a:endParaRPr>
            </a:p>
          </p:txBody>
        </p:sp>
        <p:sp>
          <p:nvSpPr>
            <p:cNvPr id="1847" name="Google Shape;1847;p4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848" name="Google Shape;1848;p40"/>
          <p:cNvGrpSpPr/>
          <p:nvPr/>
        </p:nvGrpSpPr>
        <p:grpSpPr>
          <a:xfrm>
            <a:off x="5082109" y="7749116"/>
            <a:ext cx="1857467" cy="821705"/>
            <a:chOff x="48617" y="6901656"/>
            <a:chExt cx="1857467" cy="821705"/>
          </a:xfrm>
        </p:grpSpPr>
        <p:sp>
          <p:nvSpPr>
            <p:cNvPr id="1849" name="Google Shape;1849;p40"/>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Agresion Mordedura</a:t>
              </a:r>
              <a:endParaRPr b="1" sz="1200" u="sng">
                <a:solidFill>
                  <a:schemeClr val="dk1"/>
                </a:solidFill>
                <a:latin typeface="Arial Narrow"/>
                <a:ea typeface="Arial Narrow"/>
                <a:cs typeface="Arial Narrow"/>
                <a:sym typeface="Arial Narrow"/>
              </a:endParaRPr>
            </a:p>
          </p:txBody>
        </p:sp>
        <p:sp>
          <p:nvSpPr>
            <p:cNvPr id="1850" name="Google Shape;1850;p40"/>
            <p:cNvSpPr/>
            <p:nvPr/>
          </p:nvSpPr>
          <p:spPr>
            <a:xfrm>
              <a:off x="617910" y="7363321"/>
              <a:ext cx="973383"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1.937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93,7%</a:t>
              </a:r>
              <a:endParaRPr b="1" sz="1600">
                <a:solidFill>
                  <a:schemeClr val="dk1"/>
                </a:solidFill>
                <a:latin typeface="Arial Narrow"/>
                <a:ea typeface="Arial Narrow"/>
                <a:cs typeface="Arial Narrow"/>
                <a:sym typeface="Arial Narrow"/>
              </a:endParaRPr>
            </a:p>
          </p:txBody>
        </p:sp>
      </p:grpSp>
      <p:sp>
        <p:nvSpPr>
          <p:cNvPr id="1851" name="Google Shape;1851;p40"/>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Agresiones por animales potencialmente transmisor de Rabia por comuna. Medellín hasta periodo epidemiológico 5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852" name="Google Shape;1852;p40"/>
          <p:cNvPicPr preferRelativeResize="0"/>
          <p:nvPr/>
        </p:nvPicPr>
        <p:blipFill rotWithShape="1">
          <a:blip r:embed="rId4">
            <a:alphaModFix/>
          </a:blip>
          <a:srcRect b="0" l="10893" r="64411" t="0"/>
          <a:stretch/>
        </p:blipFill>
        <p:spPr>
          <a:xfrm>
            <a:off x="3045857" y="6162832"/>
            <a:ext cx="904106" cy="743198"/>
          </a:xfrm>
          <a:prstGeom prst="rect">
            <a:avLst/>
          </a:prstGeom>
          <a:noFill/>
          <a:ln>
            <a:noFill/>
          </a:ln>
        </p:spPr>
      </p:pic>
      <p:grpSp>
        <p:nvGrpSpPr>
          <p:cNvPr id="1853" name="Google Shape;1853;p40"/>
          <p:cNvGrpSpPr/>
          <p:nvPr/>
        </p:nvGrpSpPr>
        <p:grpSpPr>
          <a:xfrm>
            <a:off x="2874133" y="6840926"/>
            <a:ext cx="1374389" cy="766092"/>
            <a:chOff x="-14122" y="7072716"/>
            <a:chExt cx="1229607" cy="766092"/>
          </a:xfrm>
        </p:grpSpPr>
        <p:sp>
          <p:nvSpPr>
            <p:cNvPr id="1854" name="Google Shape;1854;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No Exposicion</a:t>
              </a:r>
              <a:endParaRPr b="1" sz="1200" u="sng">
                <a:solidFill>
                  <a:schemeClr val="dk1"/>
                </a:solidFill>
                <a:latin typeface="Arial Narrow"/>
                <a:ea typeface="Arial Narrow"/>
                <a:cs typeface="Arial Narrow"/>
                <a:sym typeface="Arial Narrow"/>
              </a:endParaRPr>
            </a:p>
          </p:txBody>
        </p:sp>
        <p:sp>
          <p:nvSpPr>
            <p:cNvPr id="1855" name="Google Shape;1855;p40"/>
            <p:cNvSpPr/>
            <p:nvPr/>
          </p:nvSpPr>
          <p:spPr>
            <a:xfrm>
              <a:off x="80705" y="7382135"/>
              <a:ext cx="898015"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1.825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88,3.2%</a:t>
              </a:r>
              <a:endParaRPr b="1" sz="1200">
                <a:solidFill>
                  <a:schemeClr val="dk1"/>
                </a:solidFill>
                <a:latin typeface="Arial Narrow"/>
                <a:ea typeface="Arial Narrow"/>
                <a:cs typeface="Arial Narrow"/>
                <a:sym typeface="Arial Narrow"/>
              </a:endParaRPr>
            </a:p>
          </p:txBody>
        </p:sp>
      </p:grpSp>
      <p:pic>
        <p:nvPicPr>
          <p:cNvPr id="1856" name="Google Shape;1856;p40"/>
          <p:cNvPicPr preferRelativeResize="0"/>
          <p:nvPr/>
        </p:nvPicPr>
        <p:blipFill rotWithShape="1">
          <a:blip r:embed="rId5">
            <a:alphaModFix/>
          </a:blip>
          <a:srcRect b="0" l="55406" r="19476" t="0"/>
          <a:stretch/>
        </p:blipFill>
        <p:spPr>
          <a:xfrm>
            <a:off x="5588578" y="6271398"/>
            <a:ext cx="844527" cy="708025"/>
          </a:xfrm>
          <a:prstGeom prst="rect">
            <a:avLst/>
          </a:prstGeom>
          <a:noFill/>
          <a:ln>
            <a:noFill/>
          </a:ln>
        </p:spPr>
      </p:pic>
      <p:grpSp>
        <p:nvGrpSpPr>
          <p:cNvPr id="1857" name="Google Shape;1857;p40"/>
          <p:cNvGrpSpPr/>
          <p:nvPr/>
        </p:nvGrpSpPr>
        <p:grpSpPr>
          <a:xfrm>
            <a:off x="3983878" y="6840925"/>
            <a:ext cx="1229607" cy="658523"/>
            <a:chOff x="3794" y="7064838"/>
            <a:chExt cx="1229607" cy="658523"/>
          </a:xfrm>
        </p:grpSpPr>
        <p:sp>
          <p:nvSpPr>
            <p:cNvPr id="1858" name="Google Shape;1858;p40"/>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Leve</a:t>
              </a:r>
              <a:endParaRPr b="1" sz="1200" u="sng">
                <a:solidFill>
                  <a:schemeClr val="dk1"/>
                </a:solidFill>
                <a:latin typeface="Arial Narrow"/>
                <a:ea typeface="Arial Narrow"/>
                <a:cs typeface="Arial Narrow"/>
                <a:sym typeface="Arial Narrow"/>
              </a:endParaRPr>
            </a:p>
          </p:txBody>
        </p:sp>
        <p:sp>
          <p:nvSpPr>
            <p:cNvPr id="1859" name="Google Shape;1859;p40"/>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213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10,3%</a:t>
              </a:r>
              <a:endParaRPr b="1" sz="1200">
                <a:solidFill>
                  <a:schemeClr val="dk1"/>
                </a:solidFill>
                <a:latin typeface="Arial Narrow"/>
                <a:ea typeface="Arial Narrow"/>
                <a:cs typeface="Arial Narrow"/>
                <a:sym typeface="Arial Narrow"/>
              </a:endParaRPr>
            </a:p>
          </p:txBody>
        </p:sp>
      </p:grpSp>
      <p:sp>
        <p:nvSpPr>
          <p:cNvPr id="1860" name="Google Shape;1860;p40"/>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28 casos (1,3%)</a:t>
            </a:r>
            <a:endParaRPr b="1" sz="1200">
              <a:solidFill>
                <a:schemeClr val="lt1"/>
              </a:solidFill>
              <a:latin typeface="Calibri"/>
              <a:ea typeface="Calibri"/>
              <a:cs typeface="Calibri"/>
              <a:sym typeface="Calibri"/>
            </a:endParaRPr>
          </a:p>
        </p:txBody>
      </p:sp>
      <p:sp>
        <p:nvSpPr>
          <p:cNvPr id="1861" name="Google Shape;1861;p40"/>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862" name="Google Shape;1862;p4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863" name="Google Shape;1863;p4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40"/>
          <p:cNvSpPr txBox="1"/>
          <p:nvPr/>
        </p:nvSpPr>
        <p:spPr>
          <a:xfrm>
            <a:off x="3409557" y="639295"/>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865" name="Google Shape;1865;p40"/>
          <p:cNvSpPr txBox="1"/>
          <p:nvPr/>
        </p:nvSpPr>
        <p:spPr>
          <a:xfrm>
            <a:off x="2004035" y="336385"/>
            <a:ext cx="5107782"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Agresiones por animales potencialmente transmisor de Rabia</a:t>
            </a:r>
            <a:endParaRPr b="1" sz="1600">
              <a:solidFill>
                <a:srgbClr val="C00000"/>
              </a:solidFill>
              <a:latin typeface="Arial Narrow"/>
              <a:ea typeface="Arial Narrow"/>
              <a:cs typeface="Arial Narrow"/>
              <a:sym typeface="Arial Narrow"/>
            </a:endParaRPr>
          </a:p>
        </p:txBody>
      </p:sp>
      <p:grpSp>
        <p:nvGrpSpPr>
          <p:cNvPr id="1866" name="Google Shape;1866;p40"/>
          <p:cNvGrpSpPr/>
          <p:nvPr/>
        </p:nvGrpSpPr>
        <p:grpSpPr>
          <a:xfrm>
            <a:off x="3081089" y="7837875"/>
            <a:ext cx="2237424" cy="1105852"/>
            <a:chOff x="-788022" y="6983264"/>
            <a:chExt cx="2237424" cy="1105852"/>
          </a:xfrm>
        </p:grpSpPr>
        <p:sp>
          <p:nvSpPr>
            <p:cNvPr id="1867" name="Google Shape;1867;p40"/>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Desconocidos</a:t>
              </a:r>
              <a:endParaRPr b="1" sz="1200" u="sng">
                <a:solidFill>
                  <a:schemeClr val="dk1"/>
                </a:solidFill>
                <a:latin typeface="Arial Narrow"/>
                <a:ea typeface="Arial Narrow"/>
                <a:cs typeface="Arial Narrow"/>
                <a:sym typeface="Arial Narrow"/>
              </a:endParaRPr>
            </a:p>
          </p:txBody>
        </p:sp>
        <p:sp>
          <p:nvSpPr>
            <p:cNvPr id="1868" name="Google Shape;1868;p40"/>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100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4.8%</a:t>
              </a:r>
              <a:endParaRPr b="1" sz="1100">
                <a:solidFill>
                  <a:schemeClr val="dk1"/>
                </a:solidFill>
                <a:latin typeface="Arial Narrow"/>
                <a:ea typeface="Arial Narrow"/>
                <a:cs typeface="Arial Narrow"/>
                <a:sym typeface="Arial Narrow"/>
              </a:endParaRPr>
            </a:p>
          </p:txBody>
        </p:sp>
        <p:sp>
          <p:nvSpPr>
            <p:cNvPr id="1869" name="Google Shape;1869;p4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870" name="Google Shape;1870;p40"/>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Grave</a:t>
            </a:r>
            <a:endParaRPr b="1" sz="1200" u="sng">
              <a:solidFill>
                <a:schemeClr val="dk1"/>
              </a:solidFill>
              <a:latin typeface="Arial Narrow"/>
              <a:ea typeface="Arial Narrow"/>
              <a:cs typeface="Arial Narrow"/>
              <a:sym typeface="Arial Narrow"/>
            </a:endParaRPr>
          </a:p>
        </p:txBody>
      </p:sp>
      <p:pic>
        <p:nvPicPr>
          <p:cNvPr descr="rabies" id="1871" name="Google Shape;1871;p40"/>
          <p:cNvPicPr preferRelativeResize="0"/>
          <p:nvPr/>
        </p:nvPicPr>
        <p:blipFill rotWithShape="1">
          <a:blip r:embed="rId6">
            <a:alphaModFix/>
          </a:blip>
          <a:srcRect b="0" l="0" r="0" t="0"/>
          <a:stretch/>
        </p:blipFill>
        <p:spPr>
          <a:xfrm>
            <a:off x="223599" y="84652"/>
            <a:ext cx="1725452" cy="1717924"/>
          </a:xfrm>
          <a:prstGeom prst="rect">
            <a:avLst/>
          </a:prstGeom>
          <a:noFill/>
          <a:ln>
            <a:noFill/>
          </a:ln>
        </p:spPr>
      </p:pic>
      <p:pic>
        <p:nvPicPr>
          <p:cNvPr id="1872" name="Google Shape;1872;p40"/>
          <p:cNvPicPr preferRelativeResize="0"/>
          <p:nvPr/>
        </p:nvPicPr>
        <p:blipFill rotWithShape="1">
          <a:blip r:embed="rId7">
            <a:alphaModFix/>
          </a:blip>
          <a:srcRect b="4882" l="8568" r="37043" t="18330"/>
          <a:stretch/>
        </p:blipFill>
        <p:spPr>
          <a:xfrm>
            <a:off x="2155256" y="2089801"/>
            <a:ext cx="2402670" cy="1908019"/>
          </a:xfrm>
          <a:prstGeom prst="rect">
            <a:avLst/>
          </a:prstGeom>
          <a:noFill/>
          <a:ln>
            <a:noFill/>
          </a:ln>
        </p:spPr>
      </p:pic>
      <p:pic>
        <p:nvPicPr>
          <p:cNvPr id="1873" name="Google Shape;1873;p40"/>
          <p:cNvPicPr preferRelativeResize="0"/>
          <p:nvPr/>
        </p:nvPicPr>
        <p:blipFill rotWithShape="1">
          <a:blip r:embed="rId8">
            <a:alphaModFix/>
          </a:blip>
          <a:srcRect b="32752" l="32261" r="27836" t="31137"/>
          <a:stretch/>
        </p:blipFill>
        <p:spPr>
          <a:xfrm>
            <a:off x="1926760" y="7932174"/>
            <a:ext cx="1119098" cy="569693"/>
          </a:xfrm>
          <a:prstGeom prst="rect">
            <a:avLst/>
          </a:prstGeom>
          <a:noFill/>
          <a:ln>
            <a:noFill/>
          </a:ln>
        </p:spPr>
      </p:pic>
      <p:pic>
        <p:nvPicPr>
          <p:cNvPr id="1874" name="Google Shape;1874;p40"/>
          <p:cNvPicPr preferRelativeResize="0"/>
          <p:nvPr/>
        </p:nvPicPr>
        <p:blipFill rotWithShape="1">
          <a:blip r:embed="rId9">
            <a:alphaModFix/>
          </a:blip>
          <a:srcRect b="37856" l="43351" r="39073" t="37894"/>
          <a:stretch/>
        </p:blipFill>
        <p:spPr>
          <a:xfrm>
            <a:off x="4199801" y="6169039"/>
            <a:ext cx="867231" cy="673000"/>
          </a:xfrm>
          <a:prstGeom prst="rect">
            <a:avLst/>
          </a:prstGeom>
          <a:noFill/>
          <a:ln>
            <a:noFill/>
          </a:ln>
        </p:spPr>
      </p:pic>
      <p:pic>
        <p:nvPicPr>
          <p:cNvPr id="1875" name="Google Shape;1875;p40"/>
          <p:cNvPicPr preferRelativeResize="0"/>
          <p:nvPr/>
        </p:nvPicPr>
        <p:blipFill rotWithShape="1">
          <a:blip r:embed="rId10">
            <a:alphaModFix/>
          </a:blip>
          <a:srcRect b="0" l="0" r="0" t="0"/>
          <a:stretch/>
        </p:blipFill>
        <p:spPr>
          <a:xfrm>
            <a:off x="15881" y="1979712"/>
            <a:ext cx="2213227" cy="2329353"/>
          </a:xfrm>
          <a:prstGeom prst="rect">
            <a:avLst/>
          </a:prstGeom>
          <a:noFill/>
          <a:ln>
            <a:noFill/>
          </a:ln>
        </p:spPr>
      </p:pic>
      <p:pic>
        <p:nvPicPr>
          <p:cNvPr id="1876" name="Google Shape;1876;p40"/>
          <p:cNvPicPr preferRelativeResize="0"/>
          <p:nvPr/>
        </p:nvPicPr>
        <p:blipFill rotWithShape="1">
          <a:blip r:embed="rId11">
            <a:alphaModFix/>
          </a:blip>
          <a:srcRect b="0" l="0" r="0" t="0"/>
          <a:stretch/>
        </p:blipFill>
        <p:spPr>
          <a:xfrm>
            <a:off x="4620373" y="2329056"/>
            <a:ext cx="2491444" cy="143630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pic>
        <p:nvPicPr>
          <p:cNvPr id="1881" name="Google Shape;1881;p41"/>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882" name="Google Shape;1882;p41"/>
          <p:cNvSpPr/>
          <p:nvPr/>
        </p:nvSpPr>
        <p:spPr>
          <a:xfrm>
            <a:off x="2634168" y="2470016"/>
            <a:ext cx="399061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Leptospirosis. Medellín, 2010 a 2022 Periodo 5 acumulado de</a:t>
            </a:r>
            <a:endParaRPr b="1" i="1" sz="900">
              <a:solidFill>
                <a:srgbClr val="000000"/>
              </a:solidFill>
              <a:latin typeface="Calibri"/>
              <a:ea typeface="Calibri"/>
              <a:cs typeface="Calibri"/>
              <a:sym typeface="Calibri"/>
            </a:endParaRPr>
          </a:p>
        </p:txBody>
      </p:sp>
      <p:grpSp>
        <p:nvGrpSpPr>
          <p:cNvPr id="1883" name="Google Shape;1883;p41"/>
          <p:cNvGrpSpPr/>
          <p:nvPr/>
        </p:nvGrpSpPr>
        <p:grpSpPr>
          <a:xfrm>
            <a:off x="110974" y="4211962"/>
            <a:ext cx="1981076" cy="488476"/>
            <a:chOff x="2234969" y="3379972"/>
            <a:chExt cx="4719140" cy="904874"/>
          </a:xfrm>
        </p:grpSpPr>
        <p:pic>
          <p:nvPicPr>
            <p:cNvPr id="1884" name="Google Shape;1884;p41"/>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885" name="Google Shape;1885;p41"/>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53</a:t>
              </a:r>
              <a:endParaRPr b="1" sz="1400">
                <a:solidFill>
                  <a:schemeClr val="dk1"/>
                </a:solidFill>
                <a:latin typeface="Arial Narrow"/>
                <a:ea typeface="Arial Narrow"/>
                <a:cs typeface="Arial Narrow"/>
                <a:sym typeface="Arial Narrow"/>
              </a:endParaRPr>
            </a:p>
          </p:txBody>
        </p:sp>
      </p:grpSp>
      <p:sp>
        <p:nvSpPr>
          <p:cNvPr id="1886" name="Google Shape;1886;p41"/>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60,6% </a:t>
            </a:r>
            <a:endParaRPr b="1" sz="1200">
              <a:solidFill>
                <a:schemeClr val="dk1"/>
              </a:solidFill>
              <a:latin typeface="Arial Narrow"/>
              <a:ea typeface="Arial Narrow"/>
              <a:cs typeface="Arial Narrow"/>
              <a:sym typeface="Arial Narrow"/>
            </a:endParaRPr>
          </a:p>
        </p:txBody>
      </p:sp>
      <p:sp>
        <p:nvSpPr>
          <p:cNvPr id="1887" name="Google Shape;1887;p41"/>
          <p:cNvSpPr/>
          <p:nvPr/>
        </p:nvSpPr>
        <p:spPr>
          <a:xfrm>
            <a:off x="2232224" y="4843626"/>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Leptospirosis, Medellín, a Periodo epidemiológico 5,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888" name="Google Shape;1888;p41"/>
          <p:cNvGrpSpPr/>
          <p:nvPr/>
        </p:nvGrpSpPr>
        <p:grpSpPr>
          <a:xfrm>
            <a:off x="2448322" y="74775"/>
            <a:ext cx="3446504" cy="276999"/>
            <a:chOff x="2448322" y="74775"/>
            <a:chExt cx="3446504" cy="276999"/>
          </a:xfrm>
        </p:grpSpPr>
        <p:sp>
          <p:nvSpPr>
            <p:cNvPr id="1889" name="Google Shape;1889;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0" name="Google Shape;1890;p41"/>
            <p:cNvCxnSpPr>
              <a:stCxn id="18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1" name="Google Shape;1891;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892" name="Google Shape;1892;p41"/>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93" name="Google Shape;1893;p41"/>
          <p:cNvGrpSpPr/>
          <p:nvPr/>
        </p:nvGrpSpPr>
        <p:grpSpPr>
          <a:xfrm>
            <a:off x="277404" y="5621632"/>
            <a:ext cx="3446504" cy="276999"/>
            <a:chOff x="2448322" y="74775"/>
            <a:chExt cx="3446504" cy="276999"/>
          </a:xfrm>
        </p:grpSpPr>
        <p:sp>
          <p:nvSpPr>
            <p:cNvPr id="1894" name="Google Shape;1894;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5" name="Google Shape;1895;p41"/>
            <p:cNvCxnSpPr>
              <a:stCxn id="189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6" name="Google Shape;1896;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897" name="Google Shape;1897;p41"/>
          <p:cNvGrpSpPr/>
          <p:nvPr/>
        </p:nvGrpSpPr>
        <p:grpSpPr>
          <a:xfrm>
            <a:off x="4752578" y="5635532"/>
            <a:ext cx="3446504" cy="276999"/>
            <a:chOff x="2448322" y="74775"/>
            <a:chExt cx="3446504" cy="276999"/>
          </a:xfrm>
        </p:grpSpPr>
        <p:sp>
          <p:nvSpPr>
            <p:cNvPr id="1898" name="Google Shape;1898;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9" name="Google Shape;1899;p41"/>
            <p:cNvCxnSpPr>
              <a:stCxn id="189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00" name="Google Shape;1900;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01" name="Google Shape;1901;p41"/>
          <p:cNvSpPr/>
          <p:nvPr/>
        </p:nvSpPr>
        <p:spPr>
          <a:xfrm>
            <a:off x="4248298" y="7350893"/>
            <a:ext cx="2880768" cy="5001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Leptospirosis, hasta periodo 5 Colombia 2022</a:t>
            </a:r>
            <a:endParaRPr b="1" i="1" sz="900">
              <a:solidFill>
                <a:srgbClr val="000000"/>
              </a:solidFill>
              <a:latin typeface="Calibri"/>
              <a:ea typeface="Calibri"/>
              <a:cs typeface="Calibri"/>
              <a:sym typeface="Calibri"/>
            </a:endParaRPr>
          </a:p>
        </p:txBody>
      </p:sp>
      <p:sp>
        <p:nvSpPr>
          <p:cNvPr id="1902" name="Google Shape;1902;p41"/>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903" name="Google Shape;1903;p41"/>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Leptospirosis</a:t>
            </a:r>
            <a:endParaRPr b="1" sz="1800">
              <a:solidFill>
                <a:srgbClr val="C00000"/>
              </a:solidFill>
              <a:latin typeface="Arial Narrow"/>
              <a:ea typeface="Arial Narrow"/>
              <a:cs typeface="Arial Narrow"/>
              <a:sym typeface="Arial Narrow"/>
            </a:endParaRPr>
          </a:p>
        </p:txBody>
      </p:sp>
      <p:sp>
        <p:nvSpPr>
          <p:cNvPr id="1904" name="Google Shape;1904;p41"/>
          <p:cNvSpPr/>
          <p:nvPr/>
        </p:nvSpPr>
        <p:spPr>
          <a:xfrm>
            <a:off x="175920" y="8675876"/>
            <a:ext cx="4792682"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Leptospirosis por grupo de edad. Medellín hasta periodo epidemiológico 5  de 2022</a:t>
            </a:r>
            <a:endParaRPr sz="1800">
              <a:solidFill>
                <a:schemeClr val="dk1"/>
              </a:solidFill>
              <a:latin typeface="Arial Narrow"/>
              <a:ea typeface="Arial Narrow"/>
              <a:cs typeface="Arial Narrow"/>
              <a:sym typeface="Arial Narrow"/>
            </a:endParaRPr>
          </a:p>
        </p:txBody>
      </p:sp>
      <p:pic>
        <p:nvPicPr>
          <p:cNvPr descr="http://contrastes.com.co/web/images/leptospirosis.jpg" id="1905" name="Google Shape;1905;p41"/>
          <p:cNvPicPr preferRelativeResize="0"/>
          <p:nvPr/>
        </p:nvPicPr>
        <p:blipFill rotWithShape="1">
          <a:blip r:embed="rId5">
            <a:alphaModFix/>
          </a:blip>
          <a:srcRect b="0" l="0" r="0" t="0"/>
          <a:stretch/>
        </p:blipFill>
        <p:spPr>
          <a:xfrm>
            <a:off x="199396" y="395536"/>
            <a:ext cx="2392942" cy="1794706"/>
          </a:xfrm>
          <a:prstGeom prst="rect">
            <a:avLst/>
          </a:prstGeom>
          <a:noFill/>
          <a:ln>
            <a:noFill/>
          </a:ln>
        </p:spPr>
      </p:pic>
      <p:graphicFrame>
        <p:nvGraphicFramePr>
          <p:cNvPr id="1906" name="Google Shape;1906;p41"/>
          <p:cNvGraphicFramePr/>
          <p:nvPr/>
        </p:nvGraphicFramePr>
        <p:xfrm>
          <a:off x="1944265" y="2950346"/>
          <a:ext cx="5102105" cy="1927810"/>
        </p:xfrm>
        <a:graphic>
          <a:graphicData uri="http://schemas.openxmlformats.org/drawingml/2006/chart">
            <c:chart r:id="rId6"/>
          </a:graphicData>
        </a:graphic>
      </p:graphicFrame>
      <p:graphicFrame>
        <p:nvGraphicFramePr>
          <p:cNvPr id="1907" name="Google Shape;1907;p41"/>
          <p:cNvGraphicFramePr/>
          <p:nvPr/>
        </p:nvGraphicFramePr>
        <p:xfrm>
          <a:off x="-287982" y="6092134"/>
          <a:ext cx="4408565" cy="2304256"/>
        </p:xfrm>
        <a:graphic>
          <a:graphicData uri="http://schemas.openxmlformats.org/drawingml/2006/chart">
            <c:chart r:id="rId7"/>
          </a:graphicData>
        </a:graphic>
      </p:graphicFrame>
      <p:sp>
        <p:nvSpPr>
          <p:cNvPr id="1908" name="Google Shape;1908;p41"/>
          <p:cNvSpPr txBox="1"/>
          <p:nvPr/>
        </p:nvSpPr>
        <p:spPr>
          <a:xfrm>
            <a:off x="2969425" y="6536045"/>
            <a:ext cx="83000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Calibri"/>
                <a:ea typeface="Calibri"/>
                <a:cs typeface="Calibri"/>
                <a:sym typeface="Calibri"/>
              </a:rPr>
              <a:t>Tasa total: 2,2</a:t>
            </a:r>
            <a:endParaRPr b="1" sz="800">
              <a:solidFill>
                <a:schemeClr val="dk1"/>
              </a:solidFill>
              <a:latin typeface="Calibri"/>
              <a:ea typeface="Calibri"/>
              <a:cs typeface="Calibri"/>
              <a:sym typeface="Calibri"/>
            </a:endParaRPr>
          </a:p>
        </p:txBody>
      </p:sp>
      <p:cxnSp>
        <p:nvCxnSpPr>
          <p:cNvPr id="1909" name="Google Shape;1909;p41"/>
          <p:cNvCxnSpPr/>
          <p:nvPr/>
        </p:nvCxnSpPr>
        <p:spPr>
          <a:xfrm>
            <a:off x="447991" y="6876256"/>
            <a:ext cx="3467062" cy="0"/>
          </a:xfrm>
          <a:prstGeom prst="straightConnector1">
            <a:avLst/>
          </a:prstGeom>
          <a:noFill/>
          <a:ln cap="flat" cmpd="sng" w="12700">
            <a:solidFill>
              <a:srgbClr val="FF0000"/>
            </a:solidFill>
            <a:prstDash val="solid"/>
            <a:round/>
            <a:headEnd len="sm" w="sm" type="none"/>
            <a:tailEnd len="med" w="med" type="stealth"/>
          </a:ln>
        </p:spPr>
      </p:cxnSp>
      <p:pic>
        <p:nvPicPr>
          <p:cNvPr id="1910" name="Google Shape;1910;p41"/>
          <p:cNvPicPr preferRelativeResize="0"/>
          <p:nvPr/>
        </p:nvPicPr>
        <p:blipFill rotWithShape="1">
          <a:blip r:embed="rId8">
            <a:alphaModFix/>
          </a:blip>
          <a:srcRect b="0" l="0" r="0" t="0"/>
          <a:stretch/>
        </p:blipFill>
        <p:spPr>
          <a:xfrm>
            <a:off x="4428430" y="6300192"/>
            <a:ext cx="2520504" cy="816501"/>
          </a:xfrm>
          <a:prstGeom prst="rect">
            <a:avLst/>
          </a:prstGeom>
          <a:noFill/>
          <a:ln>
            <a:noFill/>
          </a:ln>
        </p:spPr>
      </p:pic>
      <p:graphicFrame>
        <p:nvGraphicFramePr>
          <p:cNvPr id="1911" name="Google Shape;1911;p41"/>
          <p:cNvGraphicFramePr/>
          <p:nvPr/>
        </p:nvGraphicFramePr>
        <p:xfrm>
          <a:off x="2634168" y="386344"/>
          <a:ext cx="4556386" cy="1932643"/>
        </p:xfrm>
        <a:graphic>
          <a:graphicData uri="http://schemas.openxmlformats.org/drawingml/2006/chart">
            <c:chart r:id="rId9"/>
          </a:graphicData>
        </a:graphic>
      </p:graphicFrame>
      <p:sp>
        <p:nvSpPr>
          <p:cNvPr id="1912" name="Google Shape;1912;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41</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grpSp>
        <p:nvGrpSpPr>
          <p:cNvPr id="1917" name="Google Shape;1917;p42"/>
          <p:cNvGrpSpPr/>
          <p:nvPr/>
        </p:nvGrpSpPr>
        <p:grpSpPr>
          <a:xfrm>
            <a:off x="2448322" y="74775"/>
            <a:ext cx="3446504" cy="276999"/>
            <a:chOff x="2448322" y="74775"/>
            <a:chExt cx="3446504" cy="276999"/>
          </a:xfrm>
        </p:grpSpPr>
        <p:sp>
          <p:nvSpPr>
            <p:cNvPr id="1918" name="Google Shape;1918;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19" name="Google Shape;1919;p42"/>
            <p:cNvCxnSpPr>
              <a:stCxn id="19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20" name="Google Shape;1920;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921" name="Google Shape;1921;p42"/>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22" name="Google Shape;1922;p42"/>
          <p:cNvGrpSpPr/>
          <p:nvPr/>
        </p:nvGrpSpPr>
        <p:grpSpPr>
          <a:xfrm>
            <a:off x="277404" y="5606243"/>
            <a:ext cx="3446504" cy="276999"/>
            <a:chOff x="2448322" y="74775"/>
            <a:chExt cx="3446504" cy="276999"/>
          </a:xfrm>
        </p:grpSpPr>
        <p:sp>
          <p:nvSpPr>
            <p:cNvPr id="1923" name="Google Shape;1923;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4" name="Google Shape;1924;p42"/>
            <p:cNvCxnSpPr>
              <a:stCxn id="192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25" name="Google Shape;1925;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26" name="Google Shape;1926;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Pág..42 </a:t>
            </a:r>
            <a:endParaRPr b="1" sz="1050">
              <a:solidFill>
                <a:schemeClr val="dk1"/>
              </a:solidFill>
              <a:latin typeface="Arial Narrow"/>
              <a:ea typeface="Arial Narrow"/>
              <a:cs typeface="Arial Narrow"/>
              <a:sym typeface="Arial Narrow"/>
            </a:endParaRPr>
          </a:p>
        </p:txBody>
      </p:sp>
      <p:grpSp>
        <p:nvGrpSpPr>
          <p:cNvPr id="1927" name="Google Shape;1927;p42"/>
          <p:cNvGrpSpPr/>
          <p:nvPr/>
        </p:nvGrpSpPr>
        <p:grpSpPr>
          <a:xfrm>
            <a:off x="437570" y="6848803"/>
            <a:ext cx="1252369" cy="877901"/>
            <a:chOff x="-36884" y="7072716"/>
            <a:chExt cx="1252369" cy="877901"/>
          </a:xfrm>
        </p:grpSpPr>
        <p:sp>
          <p:nvSpPr>
            <p:cNvPr id="1928" name="Google Shape;1928;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929" name="Google Shape;1929;p42"/>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66, %</a:t>
              </a:r>
              <a:endParaRPr b="1" sz="1200">
                <a:solidFill>
                  <a:schemeClr val="dk1"/>
                </a:solidFill>
                <a:latin typeface="Arial Narrow"/>
                <a:ea typeface="Arial Narrow"/>
                <a:cs typeface="Arial Narrow"/>
                <a:sym typeface="Arial Narrow"/>
              </a:endParaRPr>
            </a:p>
          </p:txBody>
        </p:sp>
        <p:sp>
          <p:nvSpPr>
            <p:cNvPr id="1930" name="Google Shape;1930;p4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931" name="Google Shape;1931;p42"/>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932" name="Google Shape;1932;p42"/>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933" name="Google Shape;1933;p42"/>
          <p:cNvGrpSpPr/>
          <p:nvPr/>
        </p:nvGrpSpPr>
        <p:grpSpPr>
          <a:xfrm>
            <a:off x="1540452" y="6848803"/>
            <a:ext cx="1229607" cy="877901"/>
            <a:chOff x="-14122" y="7072716"/>
            <a:chExt cx="1229607" cy="877901"/>
          </a:xfrm>
        </p:grpSpPr>
        <p:sp>
          <p:nvSpPr>
            <p:cNvPr id="1934" name="Google Shape;1934;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935" name="Google Shape;1935;p42"/>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34%</a:t>
              </a:r>
              <a:endParaRPr b="1" sz="1200">
                <a:solidFill>
                  <a:schemeClr val="dk1"/>
                </a:solidFill>
                <a:latin typeface="Arial Narrow"/>
                <a:ea typeface="Arial Narrow"/>
                <a:cs typeface="Arial Narrow"/>
                <a:sym typeface="Arial Narrow"/>
              </a:endParaRPr>
            </a:p>
          </p:txBody>
        </p:sp>
        <p:sp>
          <p:nvSpPr>
            <p:cNvPr id="1936" name="Google Shape;1936;p4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937" name="Google Shape;1937;p42"/>
          <p:cNvGrpSpPr/>
          <p:nvPr/>
        </p:nvGrpSpPr>
        <p:grpSpPr>
          <a:xfrm>
            <a:off x="190340" y="7806669"/>
            <a:ext cx="2237424" cy="1105852"/>
            <a:chOff x="-788022" y="6983264"/>
            <a:chExt cx="2237424" cy="1105852"/>
          </a:xfrm>
        </p:grpSpPr>
        <p:sp>
          <p:nvSpPr>
            <p:cNvPr id="1938" name="Google Shape;1938;p42"/>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Sospechosos</a:t>
              </a:r>
              <a:endParaRPr b="1" sz="1200" u="sng">
                <a:solidFill>
                  <a:schemeClr val="dk1"/>
                </a:solidFill>
                <a:latin typeface="Arial Narrow"/>
                <a:ea typeface="Arial Narrow"/>
                <a:cs typeface="Arial Narrow"/>
                <a:sym typeface="Arial Narrow"/>
              </a:endParaRPr>
            </a:p>
          </p:txBody>
        </p:sp>
        <p:sp>
          <p:nvSpPr>
            <p:cNvPr id="1939" name="Google Shape;1939;p42"/>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32 caso</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60,3%</a:t>
              </a:r>
              <a:endParaRPr b="1" sz="1100">
                <a:solidFill>
                  <a:schemeClr val="dk1"/>
                </a:solidFill>
                <a:latin typeface="Arial Narrow"/>
                <a:ea typeface="Arial Narrow"/>
                <a:cs typeface="Arial Narrow"/>
                <a:sym typeface="Arial Narrow"/>
              </a:endParaRPr>
            </a:p>
          </p:txBody>
        </p:sp>
        <p:sp>
          <p:nvSpPr>
            <p:cNvPr id="1940" name="Google Shape;1940;p42"/>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941" name="Google Shape;1941;p42"/>
          <p:cNvGrpSpPr/>
          <p:nvPr/>
        </p:nvGrpSpPr>
        <p:grpSpPr>
          <a:xfrm>
            <a:off x="5082109" y="7749116"/>
            <a:ext cx="1857467" cy="821705"/>
            <a:chOff x="48617" y="6901656"/>
            <a:chExt cx="1857467" cy="821705"/>
          </a:xfrm>
        </p:grpSpPr>
        <p:sp>
          <p:nvSpPr>
            <p:cNvPr id="1942" name="Google Shape;1942;p42"/>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943" name="Google Shape;1943;p42"/>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21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39,7%</a:t>
              </a:r>
              <a:endParaRPr b="1" sz="1600">
                <a:solidFill>
                  <a:schemeClr val="dk1"/>
                </a:solidFill>
                <a:latin typeface="Arial Narrow"/>
                <a:ea typeface="Arial Narrow"/>
                <a:cs typeface="Arial Narrow"/>
                <a:sym typeface="Arial Narrow"/>
              </a:endParaRPr>
            </a:p>
          </p:txBody>
        </p:sp>
      </p:grpSp>
      <p:sp>
        <p:nvSpPr>
          <p:cNvPr id="1944" name="Google Shape;1944;p42"/>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Leptospirosis por comuna. Medellín hasta periodo epidemiológico 5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945" name="Google Shape;1945;p42"/>
          <p:cNvPicPr preferRelativeResize="0"/>
          <p:nvPr/>
        </p:nvPicPr>
        <p:blipFill rotWithShape="1">
          <a:blip r:embed="rId4">
            <a:alphaModFix/>
          </a:blip>
          <a:srcRect b="0" l="0" r="50000" t="0"/>
          <a:stretch/>
        </p:blipFill>
        <p:spPr>
          <a:xfrm>
            <a:off x="1949051" y="7830925"/>
            <a:ext cx="998542" cy="874818"/>
          </a:xfrm>
          <a:prstGeom prst="rect">
            <a:avLst/>
          </a:prstGeom>
          <a:noFill/>
          <a:ln>
            <a:noFill/>
          </a:ln>
        </p:spPr>
      </p:pic>
      <p:pic>
        <p:nvPicPr>
          <p:cNvPr id="1946" name="Google Shape;1946;p42"/>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947" name="Google Shape;1947;p42"/>
          <p:cNvGrpSpPr/>
          <p:nvPr/>
        </p:nvGrpSpPr>
        <p:grpSpPr>
          <a:xfrm>
            <a:off x="2874133" y="6840926"/>
            <a:ext cx="1229607" cy="747277"/>
            <a:chOff x="-14122" y="7072716"/>
            <a:chExt cx="1229607" cy="747277"/>
          </a:xfrm>
        </p:grpSpPr>
        <p:sp>
          <p:nvSpPr>
            <p:cNvPr id="1948" name="Google Shape;1948;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949" name="Google Shape;1949;p42"/>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41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77,3%</a:t>
              </a:r>
              <a:endParaRPr b="1" sz="1200">
                <a:solidFill>
                  <a:schemeClr val="dk1"/>
                </a:solidFill>
                <a:latin typeface="Arial Narrow"/>
                <a:ea typeface="Arial Narrow"/>
                <a:cs typeface="Arial Narrow"/>
                <a:sym typeface="Arial Narrow"/>
              </a:endParaRPr>
            </a:p>
          </p:txBody>
        </p:sp>
      </p:grpSp>
      <p:pic>
        <p:nvPicPr>
          <p:cNvPr id="1950" name="Google Shape;1950;p42"/>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951" name="Google Shape;1951;p42"/>
          <p:cNvGrpSpPr/>
          <p:nvPr/>
        </p:nvGrpSpPr>
        <p:grpSpPr>
          <a:xfrm>
            <a:off x="3983878" y="6840925"/>
            <a:ext cx="1229607" cy="658523"/>
            <a:chOff x="3794" y="7064838"/>
            <a:chExt cx="1229607" cy="658523"/>
          </a:xfrm>
        </p:grpSpPr>
        <p:sp>
          <p:nvSpPr>
            <p:cNvPr id="1952" name="Google Shape;1952;p42"/>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953" name="Google Shape;1953;p42"/>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a:t>
              </a:r>
              <a:endParaRPr b="1" sz="1200">
                <a:solidFill>
                  <a:schemeClr val="dk1"/>
                </a:solidFill>
                <a:latin typeface="Arial Narrow"/>
                <a:ea typeface="Arial Narrow"/>
                <a:cs typeface="Arial Narrow"/>
                <a:sym typeface="Arial Narrow"/>
              </a:endParaRPr>
            </a:p>
          </p:txBody>
        </p:sp>
      </p:grpSp>
      <p:sp>
        <p:nvSpPr>
          <p:cNvPr id="1954" name="Google Shape;1954;p42"/>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25 casos (47,2%)</a:t>
            </a:r>
            <a:endParaRPr b="1" sz="1200">
              <a:solidFill>
                <a:schemeClr val="lt1"/>
              </a:solidFill>
              <a:latin typeface="Calibri"/>
              <a:ea typeface="Calibri"/>
              <a:cs typeface="Calibri"/>
              <a:sym typeface="Calibri"/>
            </a:endParaRPr>
          </a:p>
        </p:txBody>
      </p:sp>
      <p:sp>
        <p:nvSpPr>
          <p:cNvPr id="1955" name="Google Shape;1955;p42"/>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956" name="Google Shape;1956;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957" name="Google Shape;1957;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8" name="Google Shape;1958;p42"/>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5-2022</a:t>
            </a:r>
            <a:endParaRPr b="1" sz="1200">
              <a:solidFill>
                <a:schemeClr val="dk1"/>
              </a:solidFill>
              <a:latin typeface="Arial Narrow"/>
              <a:ea typeface="Arial Narrow"/>
              <a:cs typeface="Arial Narrow"/>
              <a:sym typeface="Arial Narrow"/>
            </a:endParaRPr>
          </a:p>
        </p:txBody>
      </p:sp>
      <p:sp>
        <p:nvSpPr>
          <p:cNvPr id="1959" name="Google Shape;1959;p42"/>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Leptospirosis</a:t>
            </a:r>
            <a:endParaRPr b="1" sz="1600">
              <a:solidFill>
                <a:srgbClr val="C00000"/>
              </a:solidFill>
              <a:latin typeface="Arial Narrow"/>
              <a:ea typeface="Arial Narrow"/>
              <a:cs typeface="Arial Narrow"/>
              <a:sym typeface="Arial Narrow"/>
            </a:endParaRPr>
          </a:p>
        </p:txBody>
      </p:sp>
      <p:pic>
        <p:nvPicPr>
          <p:cNvPr id="1960" name="Google Shape;1960;p42"/>
          <p:cNvPicPr preferRelativeResize="0"/>
          <p:nvPr/>
        </p:nvPicPr>
        <p:blipFill rotWithShape="1">
          <a:blip r:embed="rId7">
            <a:alphaModFix/>
          </a:blip>
          <a:srcRect b="4882" l="8568" r="37043" t="18330"/>
          <a:stretch/>
        </p:blipFill>
        <p:spPr>
          <a:xfrm>
            <a:off x="2229107" y="1959575"/>
            <a:ext cx="1864234" cy="1480434"/>
          </a:xfrm>
          <a:prstGeom prst="rect">
            <a:avLst/>
          </a:prstGeom>
          <a:noFill/>
          <a:ln>
            <a:noFill/>
          </a:ln>
        </p:spPr>
      </p:pic>
      <p:grpSp>
        <p:nvGrpSpPr>
          <p:cNvPr id="1961" name="Google Shape;1961;p42"/>
          <p:cNvGrpSpPr/>
          <p:nvPr/>
        </p:nvGrpSpPr>
        <p:grpSpPr>
          <a:xfrm>
            <a:off x="3081089" y="7837875"/>
            <a:ext cx="2237424" cy="1105852"/>
            <a:chOff x="-788022" y="6983264"/>
            <a:chExt cx="2237424" cy="1105852"/>
          </a:xfrm>
        </p:grpSpPr>
        <p:sp>
          <p:nvSpPr>
            <p:cNvPr id="1962" name="Google Shape;1962;p42"/>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963" name="Google Shape;1963;p42"/>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21 casos</a:t>
              </a:r>
              <a:endParaRPr b="1" sz="1100">
                <a:solidFill>
                  <a:schemeClr val="dk1"/>
                </a:solidFill>
                <a:latin typeface="Arial Narrow"/>
                <a:ea typeface="Arial Narrow"/>
                <a:cs typeface="Arial Narrow"/>
                <a:sym typeface="Arial Narrow"/>
              </a:endParaRPr>
            </a:p>
          </p:txBody>
        </p:sp>
        <p:sp>
          <p:nvSpPr>
            <p:cNvPr id="1964" name="Google Shape;1964;p42"/>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965" name="Google Shape;1965;p42"/>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Con Hictericia</a:t>
            </a:r>
            <a:endParaRPr b="1" sz="1200" u="sng">
              <a:solidFill>
                <a:schemeClr val="dk1"/>
              </a:solidFill>
              <a:latin typeface="Arial Narrow"/>
              <a:ea typeface="Arial Narrow"/>
              <a:cs typeface="Arial Narrow"/>
              <a:sym typeface="Arial Narrow"/>
            </a:endParaRPr>
          </a:p>
        </p:txBody>
      </p:sp>
      <p:pic>
        <p:nvPicPr>
          <p:cNvPr descr="http://cached.imagescaler.hbpl.co.uk/resize/scaleWidth/393/?sURL=http://offlinehbpl.hbpl.co.uk/News/PGH/49F18050-C0F3-DE90-E8A67A4C73063A63.gif" id="1966" name="Google Shape;1966;p42"/>
          <p:cNvPicPr preferRelativeResize="0"/>
          <p:nvPr/>
        </p:nvPicPr>
        <p:blipFill rotWithShape="1">
          <a:blip r:embed="rId8">
            <a:alphaModFix/>
          </a:blip>
          <a:srcRect b="0" l="0" r="0" t="0"/>
          <a:stretch/>
        </p:blipFill>
        <p:spPr>
          <a:xfrm>
            <a:off x="5651403" y="6263454"/>
            <a:ext cx="934195" cy="622797"/>
          </a:xfrm>
          <a:prstGeom prst="rect">
            <a:avLst/>
          </a:prstGeom>
          <a:noFill/>
          <a:ln>
            <a:noFill/>
          </a:ln>
        </p:spPr>
      </p:pic>
      <p:pic>
        <p:nvPicPr>
          <p:cNvPr id="1967" name="Google Shape;1967;p42"/>
          <p:cNvPicPr preferRelativeResize="0"/>
          <p:nvPr/>
        </p:nvPicPr>
        <p:blipFill rotWithShape="1">
          <a:blip r:embed="rId9">
            <a:alphaModFix/>
          </a:blip>
          <a:srcRect b="0" l="0" r="0" t="0"/>
          <a:stretch/>
        </p:blipFill>
        <p:spPr>
          <a:xfrm>
            <a:off x="93227" y="1763688"/>
            <a:ext cx="2135880" cy="2376264"/>
          </a:xfrm>
          <a:prstGeom prst="rect">
            <a:avLst/>
          </a:prstGeom>
          <a:noFill/>
          <a:ln>
            <a:noFill/>
          </a:ln>
        </p:spPr>
      </p:pic>
      <p:pic>
        <p:nvPicPr>
          <p:cNvPr id="1968" name="Google Shape;1968;p42"/>
          <p:cNvPicPr preferRelativeResize="0"/>
          <p:nvPr/>
        </p:nvPicPr>
        <p:blipFill rotWithShape="1">
          <a:blip r:embed="rId10">
            <a:alphaModFix/>
          </a:blip>
          <a:srcRect b="0" l="0" r="0" t="0"/>
          <a:stretch/>
        </p:blipFill>
        <p:spPr>
          <a:xfrm>
            <a:off x="4125595" y="1450969"/>
            <a:ext cx="2891784" cy="2688983"/>
          </a:xfrm>
          <a:prstGeom prst="rect">
            <a:avLst/>
          </a:prstGeom>
          <a:noFill/>
          <a:ln>
            <a:noFill/>
          </a:ln>
        </p:spPr>
      </p:pic>
      <p:pic>
        <p:nvPicPr>
          <p:cNvPr descr="http://contrastes.com.co/web/images/leptospirosis.jpg" id="1969" name="Google Shape;1969;p42"/>
          <p:cNvPicPr preferRelativeResize="0"/>
          <p:nvPr/>
        </p:nvPicPr>
        <p:blipFill rotWithShape="1">
          <a:blip r:embed="rId11">
            <a:alphaModFix/>
          </a:blip>
          <a:srcRect b="0" l="0" r="0" t="0"/>
          <a:stretch/>
        </p:blipFill>
        <p:spPr>
          <a:xfrm>
            <a:off x="253922" y="139462"/>
            <a:ext cx="1974047" cy="148053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pic>
        <p:nvPicPr>
          <p:cNvPr id="1975" name="Google Shape;1975;p43"/>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976" name="Google Shape;1976;p43"/>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977" name="Google Shape;1977;p43"/>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5 - 2022</a:t>
            </a:r>
            <a:endParaRPr b="1" sz="1200">
              <a:solidFill>
                <a:schemeClr val="dk1"/>
              </a:solidFill>
              <a:latin typeface="Arial Narrow"/>
              <a:ea typeface="Arial Narrow"/>
              <a:cs typeface="Arial Narrow"/>
              <a:sym typeface="Arial Narrow"/>
            </a:endParaRPr>
          </a:p>
        </p:txBody>
      </p:sp>
      <p:grpSp>
        <p:nvGrpSpPr>
          <p:cNvPr id="1978" name="Google Shape;1978;p43"/>
          <p:cNvGrpSpPr/>
          <p:nvPr/>
        </p:nvGrpSpPr>
        <p:grpSpPr>
          <a:xfrm>
            <a:off x="179214" y="4211960"/>
            <a:ext cx="1892650" cy="488476"/>
            <a:chOff x="2397524" y="3379972"/>
            <a:chExt cx="4508500" cy="904875"/>
          </a:xfrm>
        </p:grpSpPr>
        <p:pic>
          <p:nvPicPr>
            <p:cNvPr id="1979" name="Google Shape;1979;p4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980" name="Google Shape;1980;p4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a:t>
              </a:r>
              <a:endParaRPr/>
            </a:p>
          </p:txBody>
        </p:sp>
      </p:grpSp>
      <p:sp>
        <p:nvSpPr>
          <p:cNvPr id="1981" name="Google Shape;1981;p43"/>
          <p:cNvSpPr txBox="1"/>
          <p:nvPr/>
        </p:nvSpPr>
        <p:spPr>
          <a:xfrm>
            <a:off x="-52866" y="4799603"/>
            <a:ext cx="222067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50%</a:t>
            </a:r>
            <a:endParaRPr b="1" sz="1200">
              <a:solidFill>
                <a:schemeClr val="dk1"/>
              </a:solidFill>
              <a:latin typeface="Arial Narrow"/>
              <a:ea typeface="Arial Narrow"/>
              <a:cs typeface="Arial Narrow"/>
              <a:sym typeface="Arial Narrow"/>
            </a:endParaRPr>
          </a:p>
        </p:txBody>
      </p:sp>
      <p:grpSp>
        <p:nvGrpSpPr>
          <p:cNvPr id="1982" name="Google Shape;1982;p43"/>
          <p:cNvGrpSpPr/>
          <p:nvPr/>
        </p:nvGrpSpPr>
        <p:grpSpPr>
          <a:xfrm>
            <a:off x="2448322" y="74775"/>
            <a:ext cx="3446504" cy="276999"/>
            <a:chOff x="2448322" y="74775"/>
            <a:chExt cx="3446504" cy="276999"/>
          </a:xfrm>
        </p:grpSpPr>
        <p:sp>
          <p:nvSpPr>
            <p:cNvPr id="1983" name="Google Shape;1983;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4" name="Google Shape;1984;p43"/>
            <p:cNvCxnSpPr>
              <a:stCxn id="19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85" name="Google Shape;1985;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986" name="Google Shape;1986;p43"/>
          <p:cNvSpPr/>
          <p:nvPr/>
        </p:nvSpPr>
        <p:spPr>
          <a:xfrm>
            <a:off x="0" y="61561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87" name="Google Shape;1987;p43"/>
          <p:cNvGrpSpPr/>
          <p:nvPr/>
        </p:nvGrpSpPr>
        <p:grpSpPr>
          <a:xfrm>
            <a:off x="263756" y="6256056"/>
            <a:ext cx="3446504" cy="276999"/>
            <a:chOff x="2448322" y="74775"/>
            <a:chExt cx="3446504" cy="276999"/>
          </a:xfrm>
        </p:grpSpPr>
        <p:sp>
          <p:nvSpPr>
            <p:cNvPr id="1988" name="Google Shape;1988;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9" name="Google Shape;1989;p43"/>
            <p:cNvCxnSpPr>
              <a:stCxn id="198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90" name="Google Shape;1990;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91" name="Google Shape;1991;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43</a:t>
            </a:r>
            <a:endParaRPr b="1" sz="1050">
              <a:solidFill>
                <a:schemeClr val="dk1"/>
              </a:solidFill>
              <a:latin typeface="Arial Narrow"/>
              <a:ea typeface="Arial Narrow"/>
              <a:cs typeface="Arial Narrow"/>
              <a:sym typeface="Arial Narrow"/>
            </a:endParaRPr>
          </a:p>
        </p:txBody>
      </p:sp>
      <p:sp>
        <p:nvSpPr>
          <p:cNvPr id="1992" name="Google Shape;1992;p43"/>
          <p:cNvSpPr txBox="1"/>
          <p:nvPr>
            <p:ph type="ctrTitle"/>
          </p:nvPr>
        </p:nvSpPr>
        <p:spPr>
          <a:xfrm>
            <a:off x="-29713" y="286011"/>
            <a:ext cx="2208885" cy="3385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materna- MM</a:t>
            </a:r>
            <a:endParaRPr b="1" sz="1600">
              <a:solidFill>
                <a:srgbClr val="C00000"/>
              </a:solidFill>
              <a:latin typeface="Arial Narrow"/>
              <a:ea typeface="Arial Narrow"/>
              <a:cs typeface="Arial Narrow"/>
              <a:sym typeface="Arial Narrow"/>
            </a:endParaRPr>
          </a:p>
        </p:txBody>
      </p:sp>
      <p:grpSp>
        <p:nvGrpSpPr>
          <p:cNvPr id="1993" name="Google Shape;1993;p43"/>
          <p:cNvGrpSpPr/>
          <p:nvPr/>
        </p:nvGrpSpPr>
        <p:grpSpPr>
          <a:xfrm>
            <a:off x="2053097" y="7327184"/>
            <a:ext cx="757840" cy="646484"/>
            <a:chOff x="5227274" y="1274868"/>
            <a:chExt cx="757840" cy="646484"/>
          </a:xfrm>
        </p:grpSpPr>
        <p:sp>
          <p:nvSpPr>
            <p:cNvPr id="1994" name="Google Shape;1994;p4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995" name="Google Shape;1995;p43"/>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996" name="Google Shape;1996;p43"/>
          <p:cNvPicPr preferRelativeResize="0"/>
          <p:nvPr/>
        </p:nvPicPr>
        <p:blipFill rotWithShape="1">
          <a:blip r:embed="rId6">
            <a:alphaModFix/>
          </a:blip>
          <a:srcRect b="0" l="86761" r="0" t="0"/>
          <a:stretch/>
        </p:blipFill>
        <p:spPr>
          <a:xfrm>
            <a:off x="2172100" y="6732240"/>
            <a:ext cx="537606" cy="670512"/>
          </a:xfrm>
          <a:prstGeom prst="rect">
            <a:avLst/>
          </a:prstGeom>
          <a:noFill/>
          <a:ln>
            <a:noFill/>
          </a:ln>
        </p:spPr>
      </p:pic>
      <p:pic>
        <p:nvPicPr>
          <p:cNvPr id="1997" name="Google Shape;1997;p43"/>
          <p:cNvPicPr preferRelativeResize="0"/>
          <p:nvPr/>
        </p:nvPicPr>
        <p:blipFill rotWithShape="1">
          <a:blip r:embed="rId7">
            <a:alphaModFix/>
          </a:blip>
          <a:srcRect b="0" l="0" r="0" t="0"/>
          <a:stretch/>
        </p:blipFill>
        <p:spPr>
          <a:xfrm>
            <a:off x="470011" y="6732240"/>
            <a:ext cx="942975" cy="771525"/>
          </a:xfrm>
          <a:prstGeom prst="rect">
            <a:avLst/>
          </a:prstGeom>
          <a:noFill/>
          <a:ln>
            <a:noFill/>
          </a:ln>
        </p:spPr>
      </p:pic>
      <p:grpSp>
        <p:nvGrpSpPr>
          <p:cNvPr id="1998" name="Google Shape;1998;p43"/>
          <p:cNvGrpSpPr/>
          <p:nvPr/>
        </p:nvGrpSpPr>
        <p:grpSpPr>
          <a:xfrm>
            <a:off x="116195" y="7346986"/>
            <a:ext cx="1720560" cy="877901"/>
            <a:chOff x="-36884" y="7072716"/>
            <a:chExt cx="1305446" cy="877901"/>
          </a:xfrm>
        </p:grpSpPr>
        <p:sp>
          <p:nvSpPr>
            <p:cNvPr id="1999" name="Google Shape;1999;p4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000" name="Google Shape;2000;p4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2001" name="Google Shape;2001;p4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2002" name="Google Shape;2002;p43"/>
          <p:cNvGrpSpPr/>
          <p:nvPr/>
        </p:nvGrpSpPr>
        <p:grpSpPr>
          <a:xfrm>
            <a:off x="2251078" y="3103114"/>
            <a:ext cx="2203493" cy="1612889"/>
            <a:chOff x="-2126797" y="7157294"/>
            <a:chExt cx="1561980" cy="504421"/>
          </a:xfrm>
        </p:grpSpPr>
        <p:sp>
          <p:nvSpPr>
            <p:cNvPr id="2003" name="Google Shape;2003;p43"/>
            <p:cNvSpPr txBox="1"/>
            <p:nvPr/>
          </p:nvSpPr>
          <p:spPr>
            <a:xfrm>
              <a:off x="-2073520" y="7157294"/>
              <a:ext cx="1229607" cy="1215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Afiliación al SGSS</a:t>
              </a:r>
              <a:endParaRPr b="1" sz="1000" u="sng">
                <a:solidFill>
                  <a:schemeClr val="dk1"/>
                </a:solidFill>
                <a:latin typeface="Arial Narrow"/>
                <a:ea typeface="Arial Narrow"/>
                <a:cs typeface="Arial Narrow"/>
                <a:sym typeface="Arial Narrow"/>
              </a:endParaRPr>
            </a:p>
          </p:txBody>
        </p:sp>
        <p:sp>
          <p:nvSpPr>
            <p:cNvPr id="2004" name="Google Shape;2004;p43"/>
            <p:cNvSpPr/>
            <p:nvPr/>
          </p:nvSpPr>
          <p:spPr>
            <a:xfrm>
              <a:off x="-2126797" y="7243531"/>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0</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0</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2005" name="Google Shape;2005;p43"/>
          <p:cNvSpPr txBox="1"/>
          <p:nvPr/>
        </p:nvSpPr>
        <p:spPr>
          <a:xfrm>
            <a:off x="2372884" y="5079871"/>
            <a:ext cx="22412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Muertes maternas tardías</a:t>
            </a:r>
            <a:endParaRPr b="1" sz="1400">
              <a:solidFill>
                <a:schemeClr val="dk1"/>
              </a:solidFill>
              <a:latin typeface="Arial Narrow"/>
              <a:ea typeface="Arial Narrow"/>
              <a:cs typeface="Arial Narrow"/>
              <a:sym typeface="Arial Narrow"/>
            </a:endParaRPr>
          </a:p>
        </p:txBody>
      </p:sp>
      <p:sp>
        <p:nvSpPr>
          <p:cNvPr id="2006" name="Google Shape;2006;p43"/>
          <p:cNvSpPr txBox="1"/>
          <p:nvPr/>
        </p:nvSpPr>
        <p:spPr>
          <a:xfrm>
            <a:off x="2580016" y="5458162"/>
            <a:ext cx="15456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 caso</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Afiliada a Sura EPS</a:t>
            </a:r>
            <a:endParaRPr/>
          </a:p>
        </p:txBody>
      </p:sp>
      <p:cxnSp>
        <p:nvCxnSpPr>
          <p:cNvPr id="2007" name="Google Shape;2007;p43"/>
          <p:cNvCxnSpPr/>
          <p:nvPr/>
        </p:nvCxnSpPr>
        <p:spPr>
          <a:xfrm rot="10800000">
            <a:off x="2335270" y="5004048"/>
            <a:ext cx="4577548" cy="0"/>
          </a:xfrm>
          <a:prstGeom prst="straightConnector1">
            <a:avLst/>
          </a:prstGeom>
          <a:noFill/>
          <a:ln cap="flat" cmpd="sng" w="9525">
            <a:solidFill>
              <a:srgbClr val="002060"/>
            </a:solidFill>
            <a:prstDash val="solid"/>
            <a:round/>
            <a:headEnd len="sm" w="sm" type="none"/>
            <a:tailEnd len="med" w="med" type="oval"/>
          </a:ln>
        </p:spPr>
      </p:cxnSp>
      <p:sp>
        <p:nvSpPr>
          <p:cNvPr id="2008" name="Google Shape;2008;p43"/>
          <p:cNvSpPr txBox="1"/>
          <p:nvPr/>
        </p:nvSpPr>
        <p:spPr>
          <a:xfrm>
            <a:off x="4774221" y="3126438"/>
            <a:ext cx="224121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Razón MM temprana</a:t>
            </a:r>
            <a:endParaRPr b="1" sz="1200">
              <a:solidFill>
                <a:schemeClr val="dk1"/>
              </a:solidFill>
              <a:latin typeface="Arial Narrow"/>
              <a:ea typeface="Arial Narrow"/>
              <a:cs typeface="Arial Narrow"/>
              <a:sym typeface="Arial Narrow"/>
            </a:endParaRPr>
          </a:p>
        </p:txBody>
      </p:sp>
      <p:sp>
        <p:nvSpPr>
          <p:cNvPr id="2009" name="Google Shape;2009;p43"/>
          <p:cNvSpPr txBox="1"/>
          <p:nvPr/>
        </p:nvSpPr>
        <p:spPr>
          <a:xfrm>
            <a:off x="4766444" y="3514075"/>
            <a:ext cx="231666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20,3 por mil nacidos vivos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 caso)</a:t>
            </a:r>
            <a:endParaRPr/>
          </a:p>
        </p:txBody>
      </p:sp>
      <p:cxnSp>
        <p:nvCxnSpPr>
          <p:cNvPr id="2010" name="Google Shape;2010;p43"/>
          <p:cNvCxnSpPr/>
          <p:nvPr/>
        </p:nvCxnSpPr>
        <p:spPr>
          <a:xfrm rot="10800000">
            <a:off x="3613116" y="2987824"/>
            <a:ext cx="2154764" cy="0"/>
          </a:xfrm>
          <a:prstGeom prst="straightConnector1">
            <a:avLst/>
          </a:prstGeom>
          <a:noFill/>
          <a:ln cap="flat" cmpd="sng" w="9525">
            <a:solidFill>
              <a:srgbClr val="002060"/>
            </a:solidFill>
            <a:prstDash val="solid"/>
            <a:round/>
            <a:headEnd len="sm" w="sm" type="none"/>
            <a:tailEnd len="med" w="med" type="oval"/>
          </a:ln>
        </p:spPr>
      </p:cxnSp>
      <p:sp>
        <p:nvSpPr>
          <p:cNvPr id="2011" name="Google Shape;2011;p43"/>
          <p:cNvSpPr/>
          <p:nvPr/>
        </p:nvSpPr>
        <p:spPr>
          <a:xfrm>
            <a:off x="2277456" y="2195736"/>
            <a:ext cx="4923444" cy="6514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Calibri"/>
                <a:ea typeface="Calibri"/>
                <a:cs typeface="Calibri"/>
                <a:sym typeface="Calibri"/>
              </a:rPr>
              <a:t>Canal endémico para mortalidad materna, datos preliminares. Residentes en Medellín. Acumulado al quinto periodo epidemiológico de 2022.</a:t>
            </a:r>
            <a:endParaRPr b="1" sz="1000">
              <a:solidFill>
                <a:schemeClr val="dk1"/>
              </a:solidFill>
              <a:latin typeface="Arial"/>
              <a:ea typeface="Arial"/>
              <a:cs typeface="Arial"/>
              <a:sym typeface="Arial"/>
            </a:endParaRPr>
          </a:p>
          <a:p>
            <a:pPr indent="0" lvl="0" marL="0" marR="0" rtl="0" algn="just">
              <a:spcBef>
                <a:spcPts val="1000"/>
              </a:spcBef>
              <a:spcAft>
                <a:spcPts val="0"/>
              </a:spcAft>
              <a:buNone/>
            </a:pPr>
            <a:r>
              <a:rPr lang="es-ES" sz="800">
                <a:solidFill>
                  <a:schemeClr val="dk1"/>
                </a:solidFill>
                <a:latin typeface="Calibri"/>
                <a:ea typeface="Calibri"/>
                <a:cs typeface="Calibri"/>
                <a:sym typeface="Calibri"/>
              </a:rPr>
              <a:t>Fuente: Seguimiento mortalidad materna 2013 - 2022. Medellín. Fecha de corte: 21/05/22.</a:t>
            </a:r>
            <a:endParaRPr sz="800">
              <a:solidFill>
                <a:schemeClr val="dk1"/>
              </a:solidFill>
              <a:latin typeface="Calibri"/>
              <a:ea typeface="Calibri"/>
              <a:cs typeface="Calibri"/>
              <a:sym typeface="Calibri"/>
            </a:endParaRPr>
          </a:p>
        </p:txBody>
      </p:sp>
      <p:pic>
        <p:nvPicPr>
          <p:cNvPr id="2012" name="Google Shape;2012;p43"/>
          <p:cNvPicPr preferRelativeResize="0"/>
          <p:nvPr/>
        </p:nvPicPr>
        <p:blipFill rotWithShape="1">
          <a:blip r:embed="rId8">
            <a:alphaModFix/>
          </a:blip>
          <a:srcRect b="0" l="0" r="0" t="0"/>
          <a:stretch/>
        </p:blipFill>
        <p:spPr>
          <a:xfrm>
            <a:off x="4627057" y="6732240"/>
            <a:ext cx="557405" cy="912116"/>
          </a:xfrm>
          <a:prstGeom prst="rect">
            <a:avLst/>
          </a:prstGeom>
          <a:noFill/>
          <a:ln>
            <a:noFill/>
          </a:ln>
        </p:spPr>
      </p:pic>
      <p:sp>
        <p:nvSpPr>
          <p:cNvPr id="2013" name="Google Shape;2013;p43"/>
          <p:cNvSpPr/>
          <p:nvPr/>
        </p:nvSpPr>
        <p:spPr>
          <a:xfrm>
            <a:off x="3045051" y="7618458"/>
            <a:ext cx="1690560" cy="40992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 a 19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2014" name="Google Shape;2014;p43"/>
          <p:cNvSpPr/>
          <p:nvPr/>
        </p:nvSpPr>
        <p:spPr>
          <a:xfrm>
            <a:off x="161109" y="8096908"/>
            <a:ext cx="1711149" cy="9535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Sitio de ocurrencia: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-Casa </a:t>
            </a:r>
            <a:r>
              <a:rPr b="1" lang="es-ES" sz="1400">
                <a:solidFill>
                  <a:srgbClr val="FF0000"/>
                </a:solidFill>
                <a:latin typeface="Arial Narrow"/>
                <a:ea typeface="Arial Narrow"/>
                <a:cs typeface="Arial Narrow"/>
                <a:sym typeface="Arial Narrow"/>
              </a:rPr>
              <a:t>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-Hospital </a:t>
            </a:r>
            <a:r>
              <a:rPr b="1" lang="es-ES" sz="1400">
                <a:solidFill>
                  <a:srgbClr val="FF0000"/>
                </a:solidFill>
                <a:latin typeface="Arial Narrow"/>
                <a:ea typeface="Arial Narrow"/>
                <a:cs typeface="Arial Narrow"/>
                <a:sym typeface="Arial Narrow"/>
              </a:rPr>
              <a:t>1</a:t>
            </a:r>
            <a:endParaRPr b="1" sz="1400">
              <a:solidFill>
                <a:srgbClr val="FF0000"/>
              </a:solidFill>
              <a:latin typeface="Arial Narrow"/>
              <a:ea typeface="Arial Narrow"/>
              <a:cs typeface="Arial Narrow"/>
              <a:sym typeface="Arial Narrow"/>
            </a:endParaRPr>
          </a:p>
        </p:txBody>
      </p:sp>
      <p:sp>
        <p:nvSpPr>
          <p:cNvPr id="2015" name="Google Shape;2015;p43"/>
          <p:cNvSpPr txBox="1"/>
          <p:nvPr/>
        </p:nvSpPr>
        <p:spPr>
          <a:xfrm>
            <a:off x="4735611" y="4048112"/>
            <a:ext cx="230976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Razón MM temprana EVITABLE</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16,9 por mil nacidos vivos (1 caso)</a:t>
            </a:r>
            <a:endParaRPr b="1" sz="1600">
              <a:solidFill>
                <a:srgbClr val="C00000"/>
              </a:solidFill>
              <a:latin typeface="Arial Narrow"/>
              <a:ea typeface="Arial Narrow"/>
              <a:cs typeface="Arial Narrow"/>
              <a:sym typeface="Arial Narrow"/>
            </a:endParaRPr>
          </a:p>
        </p:txBody>
      </p:sp>
      <p:sp>
        <p:nvSpPr>
          <p:cNvPr id="2016" name="Google Shape;2016;p43"/>
          <p:cNvSpPr/>
          <p:nvPr/>
        </p:nvSpPr>
        <p:spPr>
          <a:xfrm>
            <a:off x="5063754" y="7614332"/>
            <a:ext cx="1690560"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 a 24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pic>
        <p:nvPicPr>
          <p:cNvPr id="2017" name="Google Shape;2017;p43"/>
          <p:cNvPicPr preferRelativeResize="0"/>
          <p:nvPr/>
        </p:nvPicPr>
        <p:blipFill rotWithShape="1">
          <a:blip r:embed="rId9">
            <a:alphaModFix/>
          </a:blip>
          <a:srcRect b="0" l="0" r="0" t="0"/>
          <a:stretch/>
        </p:blipFill>
        <p:spPr>
          <a:xfrm>
            <a:off x="2376314" y="395535"/>
            <a:ext cx="4352183" cy="163661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pic>
        <p:nvPicPr>
          <p:cNvPr id="2023" name="Google Shape;2023;p44"/>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2024" name="Google Shape;2024;p4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025" name="Google Shape;2025;p44"/>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5 - 2022</a:t>
            </a:r>
            <a:endParaRPr b="1" sz="1200">
              <a:solidFill>
                <a:schemeClr val="dk1"/>
              </a:solidFill>
              <a:latin typeface="Arial Narrow"/>
              <a:ea typeface="Arial Narrow"/>
              <a:cs typeface="Arial Narrow"/>
              <a:sym typeface="Arial Narrow"/>
            </a:endParaRPr>
          </a:p>
        </p:txBody>
      </p:sp>
      <p:grpSp>
        <p:nvGrpSpPr>
          <p:cNvPr id="2026" name="Google Shape;2026;p44"/>
          <p:cNvGrpSpPr/>
          <p:nvPr/>
        </p:nvGrpSpPr>
        <p:grpSpPr>
          <a:xfrm>
            <a:off x="179214" y="4211960"/>
            <a:ext cx="1892650" cy="488476"/>
            <a:chOff x="2397524" y="3379972"/>
            <a:chExt cx="4508500" cy="904875"/>
          </a:xfrm>
        </p:grpSpPr>
        <p:pic>
          <p:nvPicPr>
            <p:cNvPr id="2027" name="Google Shape;2027;p4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028" name="Google Shape;2028;p4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485</a:t>
              </a:r>
              <a:endParaRPr b="1" sz="2000">
                <a:solidFill>
                  <a:schemeClr val="dk1"/>
                </a:solidFill>
                <a:latin typeface="Arial Narrow"/>
                <a:ea typeface="Arial Narrow"/>
                <a:cs typeface="Arial Narrow"/>
                <a:sym typeface="Arial Narrow"/>
              </a:endParaRPr>
            </a:p>
          </p:txBody>
        </p:sp>
      </p:grpSp>
      <p:sp>
        <p:nvSpPr>
          <p:cNvPr id="2029" name="Google Shape;2029;p44"/>
          <p:cNvSpPr txBox="1"/>
          <p:nvPr/>
        </p:nvSpPr>
        <p:spPr>
          <a:xfrm>
            <a:off x="-52866" y="4799603"/>
            <a:ext cx="222067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21,6%</a:t>
            </a:r>
            <a:endParaRPr b="1" sz="1200">
              <a:solidFill>
                <a:schemeClr val="dk1"/>
              </a:solidFill>
              <a:latin typeface="Arial Narrow"/>
              <a:ea typeface="Arial Narrow"/>
              <a:cs typeface="Arial Narrow"/>
              <a:sym typeface="Arial Narrow"/>
            </a:endParaRPr>
          </a:p>
        </p:txBody>
      </p:sp>
      <p:grpSp>
        <p:nvGrpSpPr>
          <p:cNvPr id="2030" name="Google Shape;2030;p44"/>
          <p:cNvGrpSpPr/>
          <p:nvPr/>
        </p:nvGrpSpPr>
        <p:grpSpPr>
          <a:xfrm>
            <a:off x="2448322" y="35496"/>
            <a:ext cx="3446504" cy="276999"/>
            <a:chOff x="2448322" y="74775"/>
            <a:chExt cx="3446504" cy="276999"/>
          </a:xfrm>
        </p:grpSpPr>
        <p:sp>
          <p:nvSpPr>
            <p:cNvPr id="2031" name="Google Shape;2031;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32" name="Google Shape;2032;p44"/>
            <p:cNvCxnSpPr>
              <a:stCxn id="203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33" name="Google Shape;2033;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034" name="Google Shape;2034;p44"/>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35" name="Google Shape;2035;p44"/>
          <p:cNvGrpSpPr/>
          <p:nvPr/>
        </p:nvGrpSpPr>
        <p:grpSpPr>
          <a:xfrm>
            <a:off x="263756" y="5648928"/>
            <a:ext cx="3446504" cy="276999"/>
            <a:chOff x="2448322" y="74775"/>
            <a:chExt cx="3446504" cy="276999"/>
          </a:xfrm>
        </p:grpSpPr>
        <p:sp>
          <p:nvSpPr>
            <p:cNvPr id="2036" name="Google Shape;2036;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37" name="Google Shape;2037;p44"/>
            <p:cNvCxnSpPr>
              <a:stCxn id="20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38" name="Google Shape;2038;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039" name="Google Shape;2039;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Pág..44 </a:t>
            </a:r>
            <a:endParaRPr b="1" sz="1050">
              <a:solidFill>
                <a:schemeClr val="dk1"/>
              </a:solidFill>
              <a:latin typeface="Arial Narrow"/>
              <a:ea typeface="Arial Narrow"/>
              <a:cs typeface="Arial Narrow"/>
              <a:sym typeface="Arial Narrow"/>
            </a:endParaRPr>
          </a:p>
        </p:txBody>
      </p:sp>
      <p:sp>
        <p:nvSpPr>
          <p:cNvPr id="2040" name="Google Shape;2040;p44"/>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b="1" sz="1600">
              <a:solidFill>
                <a:srgbClr val="C00000"/>
              </a:solidFill>
              <a:latin typeface="Arial Narrow"/>
              <a:ea typeface="Arial Narrow"/>
              <a:cs typeface="Arial Narrow"/>
              <a:sym typeface="Arial Narrow"/>
            </a:endParaRPr>
          </a:p>
        </p:txBody>
      </p:sp>
      <p:grpSp>
        <p:nvGrpSpPr>
          <p:cNvPr id="2041" name="Google Shape;2041;p44"/>
          <p:cNvGrpSpPr/>
          <p:nvPr/>
        </p:nvGrpSpPr>
        <p:grpSpPr>
          <a:xfrm>
            <a:off x="2053097" y="6684285"/>
            <a:ext cx="757840" cy="646484"/>
            <a:chOff x="5227274" y="1274868"/>
            <a:chExt cx="757840" cy="646484"/>
          </a:xfrm>
        </p:grpSpPr>
        <p:sp>
          <p:nvSpPr>
            <p:cNvPr id="2042" name="Google Shape;2042;p44"/>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2043" name="Google Shape;2043;p44"/>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2044" name="Google Shape;2044;p44"/>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2045" name="Google Shape;2045;p44"/>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2046" name="Google Shape;2046;p44"/>
          <p:cNvGrpSpPr/>
          <p:nvPr/>
        </p:nvGrpSpPr>
        <p:grpSpPr>
          <a:xfrm>
            <a:off x="116195" y="6707570"/>
            <a:ext cx="1720560" cy="877901"/>
            <a:chOff x="-36884" y="7072716"/>
            <a:chExt cx="1305446" cy="877901"/>
          </a:xfrm>
        </p:grpSpPr>
        <p:sp>
          <p:nvSpPr>
            <p:cNvPr id="2047" name="Google Shape;2047;p4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048" name="Google Shape;2048;p4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96,9%</a:t>
              </a:r>
              <a:endParaRPr b="1" sz="1600">
                <a:solidFill>
                  <a:schemeClr val="dk1"/>
                </a:solidFill>
                <a:latin typeface="Arial Narrow"/>
                <a:ea typeface="Arial Narrow"/>
                <a:cs typeface="Arial Narrow"/>
                <a:sym typeface="Arial Narrow"/>
              </a:endParaRPr>
            </a:p>
          </p:txBody>
        </p:sp>
        <p:sp>
          <p:nvSpPr>
            <p:cNvPr id="2049" name="Google Shape;2049;p44"/>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2050" name="Google Shape;2050;p44"/>
          <p:cNvGrpSpPr/>
          <p:nvPr/>
        </p:nvGrpSpPr>
        <p:grpSpPr>
          <a:xfrm>
            <a:off x="2352285" y="3203848"/>
            <a:ext cx="2203493" cy="1580707"/>
            <a:chOff x="-2126797" y="7102671"/>
            <a:chExt cx="1561980" cy="494356"/>
          </a:xfrm>
        </p:grpSpPr>
        <p:sp>
          <p:nvSpPr>
            <p:cNvPr id="2051" name="Google Shape;2051;p44"/>
            <p:cNvSpPr txBox="1"/>
            <p:nvPr/>
          </p:nvSpPr>
          <p:spPr>
            <a:xfrm>
              <a:off x="-2073520" y="7102671"/>
              <a:ext cx="1229607" cy="1215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Afiliación al SGSS</a:t>
              </a:r>
              <a:endParaRPr b="1" sz="1000" u="sng">
                <a:solidFill>
                  <a:schemeClr val="dk1"/>
                </a:solidFill>
                <a:latin typeface="Arial Narrow"/>
                <a:ea typeface="Arial Narrow"/>
                <a:cs typeface="Arial Narrow"/>
                <a:sym typeface="Arial Narrow"/>
              </a:endParaRPr>
            </a:p>
          </p:txBody>
        </p:sp>
        <p:sp>
          <p:nvSpPr>
            <p:cNvPr id="2052" name="Google Shape;2052;p44"/>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32,2%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10,9%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54,4%</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2,3%</a:t>
              </a:r>
              <a:endParaRPr/>
            </a:p>
          </p:txBody>
        </p:sp>
      </p:grpSp>
      <p:sp>
        <p:nvSpPr>
          <p:cNvPr id="2053" name="Google Shape;2053;p44"/>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54" name="Google Shape;2054;p44"/>
          <p:cNvGrpSpPr/>
          <p:nvPr/>
        </p:nvGrpSpPr>
        <p:grpSpPr>
          <a:xfrm>
            <a:off x="-39943" y="7494269"/>
            <a:ext cx="3822393" cy="1573279"/>
            <a:chOff x="-39943" y="7494269"/>
            <a:chExt cx="3822393" cy="1573279"/>
          </a:xfrm>
        </p:grpSpPr>
        <p:grpSp>
          <p:nvGrpSpPr>
            <p:cNvPr id="2055" name="Google Shape;2055;p44"/>
            <p:cNvGrpSpPr/>
            <p:nvPr/>
          </p:nvGrpSpPr>
          <p:grpSpPr>
            <a:xfrm>
              <a:off x="-39943" y="7494269"/>
              <a:ext cx="3796415" cy="1570985"/>
              <a:chOff x="2127781" y="2180567"/>
              <a:chExt cx="3796415" cy="1570985"/>
            </a:xfrm>
          </p:grpSpPr>
          <p:sp>
            <p:nvSpPr>
              <p:cNvPr id="2056" name="Google Shape;2056;p44"/>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66,8%</a:t>
                </a:r>
                <a:endParaRPr b="1" sz="1600">
                  <a:solidFill>
                    <a:srgbClr val="C00000"/>
                  </a:solidFill>
                  <a:latin typeface="Arial Narrow"/>
                  <a:ea typeface="Arial Narrow"/>
                  <a:cs typeface="Arial Narrow"/>
                  <a:sym typeface="Arial Narrow"/>
                </a:endParaRPr>
              </a:p>
            </p:txBody>
          </p:sp>
          <p:pic>
            <p:nvPicPr>
              <p:cNvPr id="2057" name="Google Shape;2057;p44"/>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2058" name="Google Shape;2058;p44"/>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2059" name="Google Shape;2059;p44"/>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25,6%</a:t>
              </a:r>
              <a:endParaRPr b="1" sz="1600">
                <a:solidFill>
                  <a:srgbClr val="C00000"/>
                </a:solidFill>
                <a:latin typeface="Arial Narrow"/>
                <a:ea typeface="Arial Narrow"/>
                <a:cs typeface="Arial Narrow"/>
                <a:sym typeface="Arial Narrow"/>
              </a:endParaRPr>
            </a:p>
          </p:txBody>
        </p:sp>
        <p:sp>
          <p:nvSpPr>
            <p:cNvPr id="2060" name="Google Shape;2060;p44"/>
            <p:cNvSpPr/>
            <p:nvPr/>
          </p:nvSpPr>
          <p:spPr>
            <a:xfrm>
              <a:off x="1240169" y="8707508"/>
              <a:ext cx="2542281"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relacionada con el embarazo: </a:t>
              </a:r>
              <a:r>
                <a:rPr b="1" lang="es-ES" sz="1600">
                  <a:solidFill>
                    <a:srgbClr val="C00000"/>
                  </a:solidFill>
                  <a:latin typeface="Arial Narrow"/>
                  <a:ea typeface="Arial Narrow"/>
                  <a:cs typeface="Arial Narrow"/>
                  <a:sym typeface="Arial Narrow"/>
                </a:rPr>
                <a:t>2,9%</a:t>
              </a:r>
              <a:endParaRPr b="1" sz="1600">
                <a:solidFill>
                  <a:srgbClr val="C00000"/>
                </a:solidFill>
                <a:latin typeface="Arial Narrow"/>
                <a:ea typeface="Arial Narrow"/>
                <a:cs typeface="Arial Narrow"/>
                <a:sym typeface="Arial Narrow"/>
              </a:endParaRPr>
            </a:p>
          </p:txBody>
        </p:sp>
      </p:grpSp>
      <p:sp>
        <p:nvSpPr>
          <p:cNvPr id="2061" name="Google Shape;2061;p44"/>
          <p:cNvSpPr txBox="1"/>
          <p:nvPr/>
        </p:nvSpPr>
        <p:spPr>
          <a:xfrm>
            <a:off x="4821817" y="404331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casos con 3 o más criterios </a:t>
            </a:r>
            <a:endParaRPr b="1" sz="1050">
              <a:solidFill>
                <a:schemeClr val="dk1"/>
              </a:solidFill>
              <a:latin typeface="Arial Narrow"/>
              <a:ea typeface="Arial Narrow"/>
              <a:cs typeface="Arial Narrow"/>
              <a:sym typeface="Arial Narrow"/>
            </a:endParaRPr>
          </a:p>
        </p:txBody>
      </p:sp>
      <p:sp>
        <p:nvSpPr>
          <p:cNvPr id="2062" name="Google Shape;2062;p44"/>
          <p:cNvSpPr txBox="1"/>
          <p:nvPr/>
        </p:nvSpPr>
        <p:spPr>
          <a:xfrm>
            <a:off x="5575176" y="4439380"/>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28,2%</a:t>
            </a:r>
            <a:endParaRPr/>
          </a:p>
        </p:txBody>
      </p:sp>
      <p:cxnSp>
        <p:nvCxnSpPr>
          <p:cNvPr id="2063" name="Google Shape;2063;p44"/>
          <p:cNvCxnSpPr/>
          <p:nvPr/>
        </p:nvCxnSpPr>
        <p:spPr>
          <a:xfrm rot="10800000">
            <a:off x="4895020" y="3885865"/>
            <a:ext cx="2154764" cy="0"/>
          </a:xfrm>
          <a:prstGeom prst="straightConnector1">
            <a:avLst/>
          </a:prstGeom>
          <a:noFill/>
          <a:ln cap="flat" cmpd="sng" w="9525">
            <a:solidFill>
              <a:srgbClr val="002060"/>
            </a:solidFill>
            <a:prstDash val="solid"/>
            <a:round/>
            <a:headEnd len="sm" w="sm" type="none"/>
            <a:tailEnd len="med" w="med" type="oval"/>
          </a:ln>
        </p:spPr>
      </p:cxnSp>
      <p:sp>
        <p:nvSpPr>
          <p:cNvPr id="2064" name="Google Shape;2064;p44"/>
          <p:cNvSpPr txBox="1"/>
          <p:nvPr/>
        </p:nvSpPr>
        <p:spPr>
          <a:xfrm>
            <a:off x="4831563" y="3272387"/>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Razón MME</a:t>
            </a:r>
            <a:endParaRPr b="1" sz="1050">
              <a:solidFill>
                <a:schemeClr val="dk1"/>
              </a:solidFill>
              <a:latin typeface="Arial Narrow"/>
              <a:ea typeface="Arial Narrow"/>
              <a:cs typeface="Arial Narrow"/>
              <a:sym typeface="Arial Narrow"/>
            </a:endParaRPr>
          </a:p>
        </p:txBody>
      </p:sp>
      <p:sp>
        <p:nvSpPr>
          <p:cNvPr id="2065" name="Google Shape;2065;p44"/>
          <p:cNvSpPr txBox="1"/>
          <p:nvPr/>
        </p:nvSpPr>
        <p:spPr>
          <a:xfrm>
            <a:off x="5697129" y="3547311"/>
            <a:ext cx="51007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49,2</a:t>
            </a:r>
            <a:endParaRPr/>
          </a:p>
        </p:txBody>
      </p:sp>
      <p:cxnSp>
        <p:nvCxnSpPr>
          <p:cNvPr id="2066" name="Google Shape;2066;p44"/>
          <p:cNvCxnSpPr/>
          <p:nvPr/>
        </p:nvCxnSpPr>
        <p:spPr>
          <a:xfrm rot="10800000">
            <a:off x="4865040" y="3272387"/>
            <a:ext cx="2154764" cy="0"/>
          </a:xfrm>
          <a:prstGeom prst="straightConnector1">
            <a:avLst/>
          </a:prstGeom>
          <a:noFill/>
          <a:ln cap="flat" cmpd="sng" w="9525">
            <a:solidFill>
              <a:srgbClr val="002060"/>
            </a:solidFill>
            <a:prstDash val="solid"/>
            <a:round/>
            <a:headEnd len="sm" w="sm" type="none"/>
            <a:tailEnd len="med" w="med" type="oval"/>
          </a:ln>
        </p:spPr>
      </p:cxnSp>
      <p:grpSp>
        <p:nvGrpSpPr>
          <p:cNvPr id="2067" name="Google Shape;2067;p44"/>
          <p:cNvGrpSpPr/>
          <p:nvPr/>
        </p:nvGrpSpPr>
        <p:grpSpPr>
          <a:xfrm>
            <a:off x="3754394" y="5641233"/>
            <a:ext cx="3446504" cy="276999"/>
            <a:chOff x="2448322" y="74775"/>
            <a:chExt cx="3446504" cy="276999"/>
          </a:xfrm>
        </p:grpSpPr>
        <p:sp>
          <p:nvSpPr>
            <p:cNvPr id="2068" name="Google Shape;2068;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69" name="Google Shape;2069;p44"/>
            <p:cNvCxnSpPr>
              <a:stCxn id="20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70" name="Google Shape;2070;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071" name="Google Shape;2071;p44"/>
          <p:cNvSpPr/>
          <p:nvPr/>
        </p:nvSpPr>
        <p:spPr>
          <a:xfrm>
            <a:off x="3918671" y="6075468"/>
            <a:ext cx="3158190"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Protocolo fue actualizado a marzo de 2022; los casos se reportan con un criterio excepto en sepsis. Se clasifican en relacionados con: -disfunción de órgano, -enfermedad específica, -el manejo.</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a:t>
            </a:r>
            <a:r>
              <a:rPr b="1" lang="es-ES" sz="1200">
                <a:solidFill>
                  <a:schemeClr val="dk1"/>
                </a:solidFill>
                <a:latin typeface="Arial Narrow"/>
                <a:ea typeface="Arial Narrow"/>
                <a:cs typeface="Arial Narrow"/>
                <a:sym typeface="Arial Narrow"/>
              </a:rPr>
              <a:t>súper inmediata </a:t>
            </a:r>
            <a:r>
              <a:rPr lang="es-ES" sz="12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200">
                <a:solidFill>
                  <a:schemeClr val="dk1"/>
                </a:solidFill>
                <a:latin typeface="Arial Narrow"/>
                <a:ea typeface="Arial Narrow"/>
                <a:cs typeface="Arial Narrow"/>
                <a:sym typeface="Arial Narrow"/>
              </a:rPr>
              <a:t>pre-eclampsia severa, -eclampsia y -hemorragia obstétrica severa.</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2072" name="Google Shape;2072;p44"/>
          <p:cNvSpPr/>
          <p:nvPr/>
        </p:nvSpPr>
        <p:spPr>
          <a:xfrm>
            <a:off x="2149329" y="2139027"/>
            <a:ext cx="4923444" cy="5899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900">
                <a:solidFill>
                  <a:schemeClr val="dk1"/>
                </a:solidFill>
                <a:latin typeface="Arial"/>
                <a:ea typeface="Arial"/>
                <a:cs typeface="Arial"/>
                <a:sym typeface="Arial"/>
              </a:rPr>
              <a:t>Razones esperadas y observadas para morbilidad materna extrema. Mujeres residentes en Medellín. acumulado al quinto periodo epidemiológico de 2022.</a:t>
            </a:r>
            <a:endParaRPr/>
          </a:p>
          <a:p>
            <a:pPr indent="0" lvl="0" marL="0" marR="0" rtl="0" algn="just">
              <a:spcBef>
                <a:spcPts val="1000"/>
              </a:spcBef>
              <a:spcAft>
                <a:spcPts val="0"/>
              </a:spcAft>
              <a:buNone/>
            </a:pPr>
            <a:r>
              <a:rPr lang="es-ES" sz="600">
                <a:solidFill>
                  <a:schemeClr val="dk1"/>
                </a:solidFill>
                <a:latin typeface="Arial"/>
                <a:ea typeface="Arial"/>
                <a:cs typeface="Arial"/>
                <a:sym typeface="Arial"/>
              </a:rPr>
              <a:t>Fuente: Proceso de vigilancia epidemiológica de morbilidad materna extrema y Sivigila. Medellín, 2022. Fecha de corte: 21/05/22.</a:t>
            </a:r>
            <a:endParaRPr sz="500">
              <a:solidFill>
                <a:schemeClr val="dk1"/>
              </a:solidFill>
              <a:latin typeface="Calibri"/>
              <a:ea typeface="Calibri"/>
              <a:cs typeface="Calibri"/>
              <a:sym typeface="Calibri"/>
            </a:endParaRPr>
          </a:p>
        </p:txBody>
      </p:sp>
      <p:pic>
        <p:nvPicPr>
          <p:cNvPr id="2073" name="Google Shape;2073;p44"/>
          <p:cNvPicPr preferRelativeResize="0"/>
          <p:nvPr/>
        </p:nvPicPr>
        <p:blipFill rotWithShape="1">
          <a:blip r:embed="rId9">
            <a:alphaModFix/>
          </a:blip>
          <a:srcRect b="0" l="0" r="0" t="0"/>
          <a:stretch/>
        </p:blipFill>
        <p:spPr>
          <a:xfrm>
            <a:off x="2342728" y="342553"/>
            <a:ext cx="4210050" cy="17811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pic>
        <p:nvPicPr>
          <p:cNvPr id="2079" name="Google Shape;2079;p45"/>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2080" name="Google Shape;2080;p45"/>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081" name="Google Shape;2081;p45"/>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5 - 2022</a:t>
            </a:r>
            <a:endParaRPr b="1" sz="1200">
              <a:solidFill>
                <a:schemeClr val="dk1"/>
              </a:solidFill>
              <a:latin typeface="Arial Narrow"/>
              <a:ea typeface="Arial Narrow"/>
              <a:cs typeface="Arial Narrow"/>
              <a:sym typeface="Arial Narrow"/>
            </a:endParaRPr>
          </a:p>
        </p:txBody>
      </p:sp>
      <p:grpSp>
        <p:nvGrpSpPr>
          <p:cNvPr id="2082" name="Google Shape;2082;p45"/>
          <p:cNvGrpSpPr/>
          <p:nvPr/>
        </p:nvGrpSpPr>
        <p:grpSpPr>
          <a:xfrm>
            <a:off x="179214" y="4211960"/>
            <a:ext cx="1892650" cy="488476"/>
            <a:chOff x="2397524" y="3379972"/>
            <a:chExt cx="4508500" cy="904875"/>
          </a:xfrm>
        </p:grpSpPr>
        <p:pic>
          <p:nvPicPr>
            <p:cNvPr id="2083" name="Google Shape;2083;p4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084" name="Google Shape;2084;p4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108</a:t>
              </a:r>
              <a:endParaRPr b="1" sz="2000">
                <a:solidFill>
                  <a:schemeClr val="dk1"/>
                </a:solidFill>
                <a:latin typeface="Arial Narrow"/>
                <a:ea typeface="Arial Narrow"/>
                <a:cs typeface="Arial Narrow"/>
                <a:sym typeface="Arial Narrow"/>
              </a:endParaRPr>
            </a:p>
          </p:txBody>
        </p:sp>
      </p:grpSp>
      <p:grpSp>
        <p:nvGrpSpPr>
          <p:cNvPr id="2085" name="Google Shape;2085;p45"/>
          <p:cNvGrpSpPr/>
          <p:nvPr/>
        </p:nvGrpSpPr>
        <p:grpSpPr>
          <a:xfrm>
            <a:off x="2448322" y="35496"/>
            <a:ext cx="3446504" cy="276999"/>
            <a:chOff x="2448322" y="74775"/>
            <a:chExt cx="3446504" cy="276999"/>
          </a:xfrm>
        </p:grpSpPr>
        <p:sp>
          <p:nvSpPr>
            <p:cNvPr id="2086" name="Google Shape;2086;p4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87" name="Google Shape;2087;p45"/>
            <p:cNvCxnSpPr>
              <a:stCxn id="20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88" name="Google Shape;2088;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089" name="Google Shape;2089;p4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45</a:t>
            </a:r>
            <a:endParaRPr b="1" sz="1050">
              <a:solidFill>
                <a:schemeClr val="dk1"/>
              </a:solidFill>
              <a:latin typeface="Arial Narrow"/>
              <a:ea typeface="Arial Narrow"/>
              <a:cs typeface="Arial Narrow"/>
              <a:sym typeface="Arial Narrow"/>
            </a:endParaRPr>
          </a:p>
        </p:txBody>
      </p:sp>
      <p:sp>
        <p:nvSpPr>
          <p:cNvPr id="2090" name="Google Shape;2090;p45"/>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2091" name="Google Shape;2091;p45"/>
          <p:cNvGrpSpPr/>
          <p:nvPr/>
        </p:nvGrpSpPr>
        <p:grpSpPr>
          <a:xfrm>
            <a:off x="4248522" y="4941157"/>
            <a:ext cx="1252266" cy="1359035"/>
            <a:chOff x="4555391" y="3075226"/>
            <a:chExt cx="1252266" cy="1359035"/>
          </a:xfrm>
        </p:grpSpPr>
        <p:grpSp>
          <p:nvGrpSpPr>
            <p:cNvPr id="2092" name="Google Shape;2092;p45"/>
            <p:cNvGrpSpPr/>
            <p:nvPr/>
          </p:nvGrpSpPr>
          <p:grpSpPr>
            <a:xfrm>
              <a:off x="4555391" y="3554337"/>
              <a:ext cx="1252266" cy="879924"/>
              <a:chOff x="4952035" y="1274868"/>
              <a:chExt cx="1252266" cy="879924"/>
            </a:xfrm>
          </p:grpSpPr>
          <p:sp>
            <p:nvSpPr>
              <p:cNvPr id="2093" name="Google Shape;2093;p45"/>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32,7%</a:t>
                </a:r>
                <a:endParaRPr b="1" sz="1600">
                  <a:solidFill>
                    <a:schemeClr val="dk1"/>
                  </a:solidFill>
                  <a:latin typeface="Arial Narrow"/>
                  <a:ea typeface="Arial Narrow"/>
                  <a:cs typeface="Arial Narrow"/>
                  <a:sym typeface="Arial Narrow"/>
                </a:endParaRPr>
              </a:p>
            </p:txBody>
          </p:sp>
          <p:sp>
            <p:nvSpPr>
              <p:cNvPr id="2094" name="Google Shape;2094;p45"/>
              <p:cNvSpPr/>
              <p:nvPr/>
            </p:nvSpPr>
            <p:spPr>
              <a:xfrm>
                <a:off x="4952035" y="1274868"/>
                <a:ext cx="12522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rgbClr val="000000"/>
                  </a:solidFill>
                  <a:latin typeface="Arial Narrow"/>
                  <a:ea typeface="Arial Narrow"/>
                  <a:cs typeface="Arial Narrow"/>
                  <a:sym typeface="Arial Narrow"/>
                </a:endParaRPr>
              </a:p>
            </p:txBody>
          </p:sp>
          <p:sp>
            <p:nvSpPr>
              <p:cNvPr id="2095" name="Google Shape;2095;p45"/>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grpSp>
        <p:pic>
          <p:nvPicPr>
            <p:cNvPr id="2096" name="Google Shape;2096;p45"/>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2097" name="Google Shape;2097;p45"/>
          <p:cNvGrpSpPr/>
          <p:nvPr/>
        </p:nvGrpSpPr>
        <p:grpSpPr>
          <a:xfrm>
            <a:off x="5536980" y="4911864"/>
            <a:ext cx="1230222" cy="1604352"/>
            <a:chOff x="5754604" y="2996813"/>
            <a:chExt cx="1230222" cy="1604352"/>
          </a:xfrm>
        </p:grpSpPr>
        <p:pic>
          <p:nvPicPr>
            <p:cNvPr id="2098" name="Google Shape;2098;p45"/>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2099" name="Google Shape;2099;p45"/>
            <p:cNvGrpSpPr/>
            <p:nvPr/>
          </p:nvGrpSpPr>
          <p:grpSpPr>
            <a:xfrm>
              <a:off x="5754604" y="3314759"/>
              <a:ext cx="1230222" cy="1286406"/>
              <a:chOff x="-14122" y="7072716"/>
              <a:chExt cx="1282684" cy="1286406"/>
            </a:xfrm>
          </p:grpSpPr>
          <p:sp>
            <p:nvSpPr>
              <p:cNvPr id="2100" name="Google Shape;2100;p45"/>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101" name="Google Shape;2101;p45"/>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90,7%</a:t>
                </a:r>
                <a:endParaRPr b="1" sz="1600">
                  <a:solidFill>
                    <a:schemeClr val="dk1"/>
                  </a:solidFill>
                  <a:latin typeface="Arial Narrow"/>
                  <a:ea typeface="Arial Narrow"/>
                  <a:cs typeface="Arial Narrow"/>
                  <a:sym typeface="Arial Narrow"/>
                </a:endParaRPr>
              </a:p>
            </p:txBody>
          </p:sp>
          <p:sp>
            <p:nvSpPr>
              <p:cNvPr id="2102" name="Google Shape;2102;p45"/>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98 casos</a:t>
                </a:r>
                <a:endParaRPr b="1" sz="1200">
                  <a:solidFill>
                    <a:schemeClr val="dk1"/>
                  </a:solidFill>
                  <a:latin typeface="Arial Narrow"/>
                  <a:ea typeface="Arial Narrow"/>
                  <a:cs typeface="Arial Narrow"/>
                  <a:sym typeface="Arial Narrow"/>
                </a:endParaRPr>
              </a:p>
            </p:txBody>
          </p:sp>
        </p:grpSp>
      </p:grpSp>
      <p:pic>
        <p:nvPicPr>
          <p:cNvPr id="2103" name="Google Shape;2103;p45"/>
          <p:cNvPicPr preferRelativeResize="0"/>
          <p:nvPr/>
        </p:nvPicPr>
        <p:blipFill rotWithShape="1">
          <a:blip r:embed="rId8">
            <a:alphaModFix/>
          </a:blip>
          <a:srcRect b="0" l="0" r="0" t="0"/>
          <a:stretch/>
        </p:blipFill>
        <p:spPr>
          <a:xfrm>
            <a:off x="235700" y="5600855"/>
            <a:ext cx="933450" cy="751093"/>
          </a:xfrm>
          <a:prstGeom prst="rect">
            <a:avLst/>
          </a:prstGeom>
          <a:noFill/>
          <a:ln>
            <a:noFill/>
          </a:ln>
        </p:spPr>
      </p:pic>
      <p:grpSp>
        <p:nvGrpSpPr>
          <p:cNvPr id="2104" name="Google Shape;2104;p45"/>
          <p:cNvGrpSpPr/>
          <p:nvPr/>
        </p:nvGrpSpPr>
        <p:grpSpPr>
          <a:xfrm>
            <a:off x="32738" y="6408556"/>
            <a:ext cx="1761059" cy="1216993"/>
            <a:chOff x="-103304" y="7072716"/>
            <a:chExt cx="1336174" cy="1111115"/>
          </a:xfrm>
        </p:grpSpPr>
        <p:sp>
          <p:nvSpPr>
            <p:cNvPr id="2105" name="Google Shape;2105;p4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106" name="Google Shape;2106;p45"/>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53,7% - 58casos</a:t>
              </a:r>
              <a:endParaRPr b="1" sz="9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36,1% - 39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8,3% - 9 casos</a:t>
              </a:r>
              <a:endParaRPr/>
            </a:p>
          </p:txBody>
        </p:sp>
      </p:grpSp>
      <p:sp>
        <p:nvSpPr>
          <p:cNvPr id="2107" name="Google Shape;2107;p45"/>
          <p:cNvSpPr txBox="1"/>
          <p:nvPr/>
        </p:nvSpPr>
        <p:spPr>
          <a:xfrm>
            <a:off x="0" y="4716016"/>
            <a:ext cx="21807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 disminuyó en un 38,6%</a:t>
            </a:r>
            <a:endParaRPr b="1" sz="1200">
              <a:solidFill>
                <a:schemeClr val="dk1"/>
              </a:solidFill>
              <a:latin typeface="Arial Narrow"/>
              <a:ea typeface="Arial Narrow"/>
              <a:cs typeface="Arial Narrow"/>
              <a:sym typeface="Arial Narrow"/>
            </a:endParaRPr>
          </a:p>
        </p:txBody>
      </p:sp>
      <p:sp>
        <p:nvSpPr>
          <p:cNvPr id="2108" name="Google Shape;2108;p45"/>
          <p:cNvSpPr/>
          <p:nvPr/>
        </p:nvSpPr>
        <p:spPr>
          <a:xfrm>
            <a:off x="2186603" y="4469505"/>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09" name="Google Shape;2109;p45"/>
          <p:cNvGrpSpPr/>
          <p:nvPr/>
        </p:nvGrpSpPr>
        <p:grpSpPr>
          <a:xfrm>
            <a:off x="44269" y="7612216"/>
            <a:ext cx="1832623" cy="1483932"/>
            <a:chOff x="1979044" y="5443169"/>
            <a:chExt cx="1832623" cy="1483932"/>
          </a:xfrm>
        </p:grpSpPr>
        <p:pic>
          <p:nvPicPr>
            <p:cNvPr id="2110" name="Google Shape;2110;p45"/>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2111" name="Google Shape;2111;p45"/>
            <p:cNvGrpSpPr/>
            <p:nvPr/>
          </p:nvGrpSpPr>
          <p:grpSpPr>
            <a:xfrm>
              <a:off x="1979044" y="5875217"/>
              <a:ext cx="1832623" cy="1051884"/>
              <a:chOff x="4697795" y="895031"/>
              <a:chExt cx="1832623" cy="1051884"/>
            </a:xfrm>
          </p:grpSpPr>
          <p:sp>
            <p:nvSpPr>
              <p:cNvPr id="2112" name="Google Shape;2112;p45"/>
              <p:cNvSpPr/>
              <p:nvPr/>
            </p:nvSpPr>
            <p:spPr>
              <a:xfrm>
                <a:off x="4697795" y="1356697"/>
                <a:ext cx="1832623"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59,2% (54) – Intra parto 3,7% (4)</a:t>
                </a:r>
                <a:endParaRPr b="1" sz="700">
                  <a:solidFill>
                    <a:schemeClr val="dk1"/>
                  </a:solidFill>
                  <a:latin typeface="Arial Narrow"/>
                  <a:ea typeface="Arial Narrow"/>
                  <a:cs typeface="Arial Narrow"/>
                  <a:sym typeface="Arial Narrow"/>
                </a:endParaRPr>
              </a:p>
            </p:txBody>
          </p:sp>
          <p:sp>
            <p:nvSpPr>
              <p:cNvPr id="2113" name="Google Shape;2113;p45"/>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2114" name="Google Shape;2114;p45"/>
          <p:cNvGrpSpPr/>
          <p:nvPr/>
        </p:nvGrpSpPr>
        <p:grpSpPr>
          <a:xfrm>
            <a:off x="2505747" y="4559503"/>
            <a:ext cx="3446504" cy="276999"/>
            <a:chOff x="2448322" y="74775"/>
            <a:chExt cx="3446504" cy="276999"/>
          </a:xfrm>
        </p:grpSpPr>
        <p:sp>
          <p:nvSpPr>
            <p:cNvPr id="2115" name="Google Shape;2115;p45"/>
            <p:cNvSpPr/>
            <p:nvPr/>
          </p:nvSpPr>
          <p:spPr>
            <a:xfrm>
              <a:off x="2448322" y="76700"/>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16" name="Google Shape;2116;p45"/>
            <p:cNvCxnSpPr>
              <a:stCxn id="2115" idx="6"/>
            </p:cNvCxnSpPr>
            <p:nvPr/>
          </p:nvCxnSpPr>
          <p:spPr>
            <a:xfrm>
              <a:off x="2736354" y="207505"/>
              <a:ext cx="648000" cy="0"/>
            </a:xfrm>
            <a:prstGeom prst="straightConnector1">
              <a:avLst/>
            </a:prstGeom>
            <a:noFill/>
            <a:ln cap="flat" cmpd="sng" w="28575">
              <a:solidFill>
                <a:srgbClr val="C00000"/>
              </a:solidFill>
              <a:prstDash val="solid"/>
              <a:round/>
              <a:headEnd len="sm" w="sm" type="none"/>
              <a:tailEnd len="sm" w="sm" type="none"/>
            </a:ln>
          </p:spPr>
        </p:cxnSp>
        <p:sp>
          <p:nvSpPr>
            <p:cNvPr id="2117" name="Google Shape;2117;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b="1" sz="1200">
                <a:solidFill>
                  <a:schemeClr val="dk1"/>
                </a:solidFill>
                <a:latin typeface="Arial Narrow"/>
                <a:ea typeface="Arial Narrow"/>
                <a:cs typeface="Arial Narrow"/>
                <a:sym typeface="Arial Narrow"/>
              </a:endParaRPr>
            </a:p>
          </p:txBody>
        </p:sp>
      </p:grpSp>
      <p:sp>
        <p:nvSpPr>
          <p:cNvPr id="2118" name="Google Shape;2118;p45"/>
          <p:cNvSpPr txBox="1"/>
          <p:nvPr/>
        </p:nvSpPr>
        <p:spPr>
          <a:xfrm>
            <a:off x="2153639" y="5606534"/>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2119" name="Google Shape;2119;p45"/>
          <p:cNvSpPr txBox="1"/>
          <p:nvPr/>
        </p:nvSpPr>
        <p:spPr>
          <a:xfrm>
            <a:off x="2206193" y="5795616"/>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1,8 muertes por cada 1000 nacidos vivos y muertos (9/9.932) *1000</a:t>
            </a:r>
            <a:endParaRPr b="1" sz="1200">
              <a:solidFill>
                <a:srgbClr val="C00000"/>
              </a:solidFill>
              <a:latin typeface="Arial Narrow"/>
              <a:ea typeface="Arial Narrow"/>
              <a:cs typeface="Arial Narrow"/>
              <a:sym typeface="Arial Narrow"/>
            </a:endParaRPr>
          </a:p>
        </p:txBody>
      </p:sp>
      <p:sp>
        <p:nvSpPr>
          <p:cNvPr id="2120" name="Google Shape;2120;p45"/>
          <p:cNvSpPr txBox="1"/>
          <p:nvPr/>
        </p:nvSpPr>
        <p:spPr>
          <a:xfrm>
            <a:off x="2032035" y="4814446"/>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2121" name="Google Shape;2121;p45"/>
          <p:cNvSpPr txBox="1"/>
          <p:nvPr/>
        </p:nvSpPr>
        <p:spPr>
          <a:xfrm>
            <a:off x="2279929" y="500578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9,1 muertes por cada 1000 nacidos vivos y muertos (90/9.932) *1000</a:t>
            </a:r>
            <a:endParaRPr b="1" sz="1200">
              <a:solidFill>
                <a:srgbClr val="C00000"/>
              </a:solidFill>
              <a:latin typeface="Arial Narrow"/>
              <a:ea typeface="Arial Narrow"/>
              <a:cs typeface="Arial Narrow"/>
              <a:sym typeface="Arial Narrow"/>
            </a:endParaRPr>
          </a:p>
        </p:txBody>
      </p:sp>
      <p:sp>
        <p:nvSpPr>
          <p:cNvPr id="2122" name="Google Shape;2122;p45"/>
          <p:cNvSpPr/>
          <p:nvPr/>
        </p:nvSpPr>
        <p:spPr>
          <a:xfrm>
            <a:off x="2106679" y="1763688"/>
            <a:ext cx="5076142" cy="8002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Canal endémico para muerte perinatal, datos preliminares. Residentes en Medellín. Acumulado al   quinto período epidemiológico de 2022.</a:t>
            </a:r>
            <a:endParaRPr i="1" sz="1050">
              <a:solidFill>
                <a:schemeClr val="dk1"/>
              </a:solidFill>
              <a:latin typeface="Calibri"/>
              <a:ea typeface="Calibri"/>
              <a:cs typeface="Calibri"/>
              <a:sym typeface="Calibri"/>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Fuente: Seguimiento de muerte perinatal 2016 - 2022, Sivigila. Medellín. Fecha de corte: 21/05/2022.</a:t>
            </a:r>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p:txBody>
      </p:sp>
      <p:sp>
        <p:nvSpPr>
          <p:cNvPr id="2123" name="Google Shape;2123;p45"/>
          <p:cNvSpPr/>
          <p:nvPr/>
        </p:nvSpPr>
        <p:spPr>
          <a:xfrm>
            <a:off x="2106679" y="3779912"/>
            <a:ext cx="5076142" cy="8156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Canal endémico para muerte neonatal, datos preliminares. Residentes en Medellín. Acumulado al quinto periodo epidemiológico de 2022.</a:t>
            </a:r>
            <a:endParaRPr b="1" i="1" sz="1050">
              <a:solidFill>
                <a:schemeClr val="dk1"/>
              </a:solidFill>
              <a:latin typeface="Calibri"/>
              <a:ea typeface="Calibri"/>
              <a:cs typeface="Calibri"/>
              <a:sym typeface="Calibri"/>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Fuente: Seguimiento de muerte perinatal 2016 - 2022, Sivigila. Medellín. Fecha de corte: 21/05/2022.</a:t>
            </a:r>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p:txBody>
      </p:sp>
      <p:sp>
        <p:nvSpPr>
          <p:cNvPr id="2124" name="Google Shape;2124;p45"/>
          <p:cNvSpPr/>
          <p:nvPr/>
        </p:nvSpPr>
        <p:spPr>
          <a:xfrm>
            <a:off x="2348369" y="6394266"/>
            <a:ext cx="360045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Razón de mortalidad perinatal y neonatal tardía según peso y momento de la muerte. Residentes en Medellín, al quinto periodo epidemiológico de 2022.</a:t>
            </a:r>
            <a:endParaRPr sz="900">
              <a:solidFill>
                <a:schemeClr val="dk1"/>
              </a:solidFill>
              <a:latin typeface="Calibri"/>
              <a:ea typeface="Calibri"/>
              <a:cs typeface="Calibri"/>
              <a:sym typeface="Calibri"/>
            </a:endParaRPr>
          </a:p>
        </p:txBody>
      </p:sp>
      <p:sp>
        <p:nvSpPr>
          <p:cNvPr id="2125" name="Google Shape;2125;p45"/>
          <p:cNvSpPr/>
          <p:nvPr/>
        </p:nvSpPr>
        <p:spPr>
          <a:xfrm>
            <a:off x="2226388" y="8988793"/>
            <a:ext cx="4956433" cy="19851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s-ES" sz="600">
                <a:solidFill>
                  <a:schemeClr val="dk1"/>
                </a:solidFill>
                <a:latin typeface="Arial"/>
                <a:ea typeface="Arial"/>
                <a:cs typeface="Arial"/>
                <a:sym typeface="Arial"/>
              </a:rPr>
              <a:t>Fuente: Seguimiento de muertes perinatales y neonatales tardías, Sivigila y RUAF ND. Medellín. Fecha de corte: 21//05/2022.</a:t>
            </a:r>
            <a:endParaRPr sz="500">
              <a:solidFill>
                <a:schemeClr val="dk1"/>
              </a:solidFill>
              <a:latin typeface="Calibri"/>
              <a:ea typeface="Calibri"/>
              <a:cs typeface="Calibri"/>
              <a:sym typeface="Calibri"/>
            </a:endParaRPr>
          </a:p>
        </p:txBody>
      </p:sp>
      <p:pic>
        <p:nvPicPr>
          <p:cNvPr id="2126" name="Google Shape;2126;p45"/>
          <p:cNvPicPr preferRelativeResize="0"/>
          <p:nvPr/>
        </p:nvPicPr>
        <p:blipFill rotWithShape="1">
          <a:blip r:embed="rId10">
            <a:alphaModFix/>
          </a:blip>
          <a:srcRect b="0" l="0" r="0" t="0"/>
          <a:stretch/>
        </p:blipFill>
        <p:spPr>
          <a:xfrm>
            <a:off x="2551885" y="323528"/>
            <a:ext cx="3064789" cy="1398837"/>
          </a:xfrm>
          <a:prstGeom prst="rect">
            <a:avLst/>
          </a:prstGeom>
          <a:noFill/>
          <a:ln>
            <a:noFill/>
          </a:ln>
        </p:spPr>
      </p:pic>
      <p:pic>
        <p:nvPicPr>
          <p:cNvPr id="2127" name="Google Shape;2127;p45"/>
          <p:cNvPicPr preferRelativeResize="0"/>
          <p:nvPr/>
        </p:nvPicPr>
        <p:blipFill rotWithShape="1">
          <a:blip r:embed="rId11">
            <a:alphaModFix/>
          </a:blip>
          <a:srcRect b="0" l="0" r="0" t="0"/>
          <a:stretch/>
        </p:blipFill>
        <p:spPr>
          <a:xfrm>
            <a:off x="2505747" y="2417122"/>
            <a:ext cx="3110927" cy="1377697"/>
          </a:xfrm>
          <a:prstGeom prst="rect">
            <a:avLst/>
          </a:prstGeom>
          <a:noFill/>
          <a:ln>
            <a:noFill/>
          </a:ln>
        </p:spPr>
      </p:pic>
      <p:pic>
        <p:nvPicPr>
          <p:cNvPr id="2128" name="Google Shape;2128;p45"/>
          <p:cNvPicPr preferRelativeResize="0"/>
          <p:nvPr/>
        </p:nvPicPr>
        <p:blipFill rotWithShape="1">
          <a:blip r:embed="rId12">
            <a:alphaModFix/>
          </a:blip>
          <a:srcRect b="0" l="0" r="0" t="0"/>
          <a:stretch/>
        </p:blipFill>
        <p:spPr>
          <a:xfrm>
            <a:off x="2568270" y="6948264"/>
            <a:ext cx="3742484" cy="20280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2" name="Shape 2132"/>
        <p:cNvGrpSpPr/>
        <p:nvPr/>
      </p:nvGrpSpPr>
      <p:grpSpPr>
        <a:xfrm>
          <a:off x="0" y="0"/>
          <a:ext cx="0" cy="0"/>
          <a:chOff x="0" y="0"/>
          <a:chExt cx="0" cy="0"/>
        </a:xfrm>
      </p:grpSpPr>
      <p:pic>
        <p:nvPicPr>
          <p:cNvPr id="2133" name="Google Shape;2133;p46"/>
          <p:cNvPicPr preferRelativeResize="0"/>
          <p:nvPr/>
        </p:nvPicPr>
        <p:blipFill rotWithShape="1">
          <a:blip r:embed="rId3">
            <a:alphaModFix/>
          </a:blip>
          <a:srcRect b="0" l="59057" r="25145" t="8806"/>
          <a:stretch/>
        </p:blipFill>
        <p:spPr>
          <a:xfrm>
            <a:off x="5189590" y="3619630"/>
            <a:ext cx="486249" cy="502665"/>
          </a:xfrm>
          <a:prstGeom prst="rect">
            <a:avLst/>
          </a:prstGeom>
          <a:noFill/>
          <a:ln>
            <a:noFill/>
          </a:ln>
        </p:spPr>
      </p:pic>
      <p:pic>
        <p:nvPicPr>
          <p:cNvPr id="2134" name="Google Shape;2134;p46"/>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2135" name="Google Shape;2135;p46"/>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2136" name="Google Shape;2136;p46"/>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5 - 2022</a:t>
            </a:r>
            <a:endParaRPr b="1" sz="1200">
              <a:solidFill>
                <a:schemeClr val="dk1"/>
              </a:solidFill>
              <a:latin typeface="Arial Narrow"/>
              <a:ea typeface="Arial Narrow"/>
              <a:cs typeface="Arial Narrow"/>
              <a:sym typeface="Arial Narrow"/>
            </a:endParaRPr>
          </a:p>
        </p:txBody>
      </p:sp>
      <p:grpSp>
        <p:nvGrpSpPr>
          <p:cNvPr id="2137" name="Google Shape;2137;p46"/>
          <p:cNvGrpSpPr/>
          <p:nvPr/>
        </p:nvGrpSpPr>
        <p:grpSpPr>
          <a:xfrm>
            <a:off x="179214" y="4211960"/>
            <a:ext cx="1892650" cy="488476"/>
            <a:chOff x="2397524" y="3379972"/>
            <a:chExt cx="4508500" cy="904875"/>
          </a:xfrm>
        </p:grpSpPr>
        <p:pic>
          <p:nvPicPr>
            <p:cNvPr id="2138" name="Google Shape;2138;p46"/>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2139" name="Google Shape;2139;p4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261</a:t>
              </a:r>
              <a:endParaRPr b="1" sz="2000">
                <a:solidFill>
                  <a:schemeClr val="dk1"/>
                </a:solidFill>
                <a:latin typeface="Arial Narrow"/>
                <a:ea typeface="Arial Narrow"/>
                <a:cs typeface="Arial Narrow"/>
                <a:sym typeface="Arial Narrow"/>
              </a:endParaRPr>
            </a:p>
          </p:txBody>
        </p:sp>
      </p:grpSp>
      <p:sp>
        <p:nvSpPr>
          <p:cNvPr id="2140" name="Google Shape;2140;p46"/>
          <p:cNvSpPr txBox="1"/>
          <p:nvPr/>
        </p:nvSpPr>
        <p:spPr>
          <a:xfrm>
            <a:off x="0" y="4716016"/>
            <a:ext cx="21807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32,6%</a:t>
            </a:r>
            <a:endParaRPr b="1" sz="1200">
              <a:solidFill>
                <a:schemeClr val="dk1"/>
              </a:solidFill>
              <a:latin typeface="Arial Narrow"/>
              <a:ea typeface="Arial Narrow"/>
              <a:cs typeface="Arial Narrow"/>
              <a:sym typeface="Arial Narrow"/>
            </a:endParaRPr>
          </a:p>
        </p:txBody>
      </p:sp>
      <p:grpSp>
        <p:nvGrpSpPr>
          <p:cNvPr id="2141" name="Google Shape;2141;p46"/>
          <p:cNvGrpSpPr/>
          <p:nvPr/>
        </p:nvGrpSpPr>
        <p:grpSpPr>
          <a:xfrm>
            <a:off x="2448322" y="74775"/>
            <a:ext cx="3446504" cy="276999"/>
            <a:chOff x="2448322" y="74775"/>
            <a:chExt cx="3446504" cy="276999"/>
          </a:xfrm>
        </p:grpSpPr>
        <p:sp>
          <p:nvSpPr>
            <p:cNvPr id="2142" name="Google Shape;2142;p4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43" name="Google Shape;2143;p46"/>
            <p:cNvCxnSpPr>
              <a:stCxn id="2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44" name="Google Shape;2144;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145" name="Google Shape;2145;p4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46</a:t>
            </a:r>
            <a:endParaRPr b="1" sz="1050">
              <a:solidFill>
                <a:schemeClr val="dk1"/>
              </a:solidFill>
              <a:latin typeface="Arial Narrow"/>
              <a:ea typeface="Arial Narrow"/>
              <a:cs typeface="Arial Narrow"/>
              <a:sym typeface="Arial Narrow"/>
            </a:endParaRPr>
          </a:p>
        </p:txBody>
      </p:sp>
      <p:sp>
        <p:nvSpPr>
          <p:cNvPr id="2146" name="Google Shape;2146;p46"/>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2147" name="Google Shape;2147;p46"/>
          <p:cNvPicPr preferRelativeResize="0"/>
          <p:nvPr/>
        </p:nvPicPr>
        <p:blipFill rotWithShape="1">
          <a:blip r:embed="rId7">
            <a:alphaModFix/>
          </a:blip>
          <a:srcRect b="0" l="0" r="0" t="0"/>
          <a:stretch/>
        </p:blipFill>
        <p:spPr>
          <a:xfrm>
            <a:off x="2507697" y="3483891"/>
            <a:ext cx="739835" cy="605319"/>
          </a:xfrm>
          <a:prstGeom prst="rect">
            <a:avLst/>
          </a:prstGeom>
          <a:noFill/>
          <a:ln>
            <a:noFill/>
          </a:ln>
        </p:spPr>
      </p:pic>
      <p:grpSp>
        <p:nvGrpSpPr>
          <p:cNvPr id="2148" name="Google Shape;2148;p46"/>
          <p:cNvGrpSpPr/>
          <p:nvPr/>
        </p:nvGrpSpPr>
        <p:grpSpPr>
          <a:xfrm>
            <a:off x="2121823" y="4006923"/>
            <a:ext cx="1475707" cy="1357165"/>
            <a:chOff x="-14122" y="7072716"/>
            <a:chExt cx="1229607" cy="1172615"/>
          </a:xfrm>
        </p:grpSpPr>
        <p:sp>
          <p:nvSpPr>
            <p:cNvPr id="2149" name="Google Shape;2149;p46"/>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b="1" sz="1050" u="sng">
                <a:solidFill>
                  <a:schemeClr val="dk1"/>
                </a:solidFill>
                <a:latin typeface="Arial Narrow"/>
                <a:ea typeface="Arial Narrow"/>
                <a:cs typeface="Arial Narrow"/>
                <a:sym typeface="Arial Narrow"/>
              </a:endParaRPr>
            </a:p>
          </p:txBody>
        </p:sp>
        <p:sp>
          <p:nvSpPr>
            <p:cNvPr id="2150" name="Google Shape;2150;p46"/>
            <p:cNvSpPr/>
            <p:nvPr/>
          </p:nvSpPr>
          <p:spPr>
            <a:xfrm>
              <a:off x="137916" y="7495172"/>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94,6% (247)</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1,5% (4)</a:t>
              </a:r>
              <a:endParaRPr b="1" sz="1200">
                <a:solidFill>
                  <a:schemeClr val="dk1"/>
                </a:solidFill>
                <a:latin typeface="Arial Narrow"/>
                <a:ea typeface="Arial Narrow"/>
                <a:cs typeface="Arial Narrow"/>
                <a:sym typeface="Arial Narrow"/>
              </a:endParaRPr>
            </a:p>
          </p:txBody>
        </p:sp>
      </p:grpSp>
      <p:pic>
        <p:nvPicPr>
          <p:cNvPr id="2151" name="Google Shape;2151;p46"/>
          <p:cNvPicPr preferRelativeResize="0"/>
          <p:nvPr/>
        </p:nvPicPr>
        <p:blipFill rotWithShape="1">
          <a:blip r:embed="rId8">
            <a:alphaModFix/>
          </a:blip>
          <a:srcRect b="0" l="0" r="0" t="0"/>
          <a:stretch/>
        </p:blipFill>
        <p:spPr>
          <a:xfrm>
            <a:off x="3725404" y="3472016"/>
            <a:ext cx="751217" cy="597908"/>
          </a:xfrm>
          <a:prstGeom prst="rect">
            <a:avLst/>
          </a:prstGeom>
          <a:noFill/>
          <a:ln>
            <a:noFill/>
          </a:ln>
        </p:spPr>
      </p:pic>
      <p:grpSp>
        <p:nvGrpSpPr>
          <p:cNvPr id="2152" name="Google Shape;2152;p46"/>
          <p:cNvGrpSpPr/>
          <p:nvPr/>
        </p:nvGrpSpPr>
        <p:grpSpPr>
          <a:xfrm>
            <a:off x="3411381" y="3988708"/>
            <a:ext cx="1475706" cy="1447391"/>
            <a:chOff x="-14122" y="7072716"/>
            <a:chExt cx="1229607" cy="1725684"/>
          </a:xfrm>
        </p:grpSpPr>
        <p:sp>
          <p:nvSpPr>
            <p:cNvPr id="2153" name="Google Shape;2153;p46"/>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b="1" sz="1050" u="sng">
                <a:solidFill>
                  <a:schemeClr val="dk1"/>
                </a:solidFill>
                <a:latin typeface="Arial Narrow"/>
                <a:ea typeface="Arial Narrow"/>
                <a:cs typeface="Arial Narrow"/>
                <a:sym typeface="Arial Narrow"/>
              </a:endParaRPr>
            </a:p>
          </p:txBody>
        </p:sp>
        <p:sp>
          <p:nvSpPr>
            <p:cNvPr id="2154" name="Google Shape;2154;p46"/>
            <p:cNvSpPr/>
            <p:nvPr/>
          </p:nvSpPr>
          <p:spPr>
            <a:xfrm>
              <a:off x="177666" y="7741933"/>
              <a:ext cx="804648" cy="105646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37,5% (98)</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34,5% (90)</a:t>
              </a:r>
              <a:endParaRPr b="1" sz="1200">
                <a:solidFill>
                  <a:schemeClr val="dk1"/>
                </a:solidFill>
                <a:latin typeface="Arial Narrow"/>
                <a:ea typeface="Arial Narrow"/>
                <a:cs typeface="Arial Narrow"/>
                <a:sym typeface="Arial Narrow"/>
              </a:endParaRPr>
            </a:p>
          </p:txBody>
        </p:sp>
      </p:grpSp>
      <p:grpSp>
        <p:nvGrpSpPr>
          <p:cNvPr id="2155" name="Google Shape;2155;p46"/>
          <p:cNvGrpSpPr/>
          <p:nvPr/>
        </p:nvGrpSpPr>
        <p:grpSpPr>
          <a:xfrm>
            <a:off x="4783707" y="4211960"/>
            <a:ext cx="1069524" cy="928763"/>
            <a:chOff x="3744466" y="876581"/>
            <a:chExt cx="1174540" cy="1107338"/>
          </a:xfrm>
        </p:grpSpPr>
        <p:sp>
          <p:nvSpPr>
            <p:cNvPr id="2156" name="Google Shape;2156;p46"/>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3,8% (10) </a:t>
              </a:r>
              <a:endParaRPr b="1" sz="1200">
                <a:solidFill>
                  <a:schemeClr val="dk1"/>
                </a:solidFill>
                <a:latin typeface="Arial Narrow"/>
                <a:ea typeface="Arial Narrow"/>
                <a:cs typeface="Arial Narrow"/>
                <a:sym typeface="Arial Narrow"/>
              </a:endParaRPr>
            </a:p>
          </p:txBody>
        </p:sp>
        <p:sp>
          <p:nvSpPr>
            <p:cNvPr id="2157" name="Google Shape;2157;p46"/>
            <p:cNvSpPr/>
            <p:nvPr/>
          </p:nvSpPr>
          <p:spPr>
            <a:xfrm>
              <a:off x="3744466" y="876581"/>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2158" name="Google Shape;2158;p46"/>
          <p:cNvSpPr/>
          <p:nvPr/>
        </p:nvSpPr>
        <p:spPr>
          <a:xfrm>
            <a:off x="2180731" y="2843808"/>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59" name="Google Shape;2159;p46"/>
          <p:cNvGrpSpPr/>
          <p:nvPr/>
        </p:nvGrpSpPr>
        <p:grpSpPr>
          <a:xfrm>
            <a:off x="2279119" y="2957336"/>
            <a:ext cx="3446504" cy="276999"/>
            <a:chOff x="2448322" y="74775"/>
            <a:chExt cx="3446504" cy="276999"/>
          </a:xfrm>
        </p:grpSpPr>
        <p:sp>
          <p:nvSpPr>
            <p:cNvPr id="2160" name="Google Shape;2160;p4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61" name="Google Shape;2161;p46"/>
            <p:cNvCxnSpPr>
              <a:stCxn id="2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62" name="Google Shape;2162;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2163" name="Google Shape;2163;p46"/>
          <p:cNvGrpSpPr/>
          <p:nvPr/>
        </p:nvGrpSpPr>
        <p:grpSpPr>
          <a:xfrm>
            <a:off x="6143345" y="4238382"/>
            <a:ext cx="841480" cy="909682"/>
            <a:chOff x="2507826" y="2992278"/>
            <a:chExt cx="898234" cy="909682"/>
          </a:xfrm>
        </p:grpSpPr>
        <p:sp>
          <p:nvSpPr>
            <p:cNvPr id="2164" name="Google Shape;2164;p46"/>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31%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(81)</a:t>
              </a:r>
              <a:endParaRPr b="1" sz="1100">
                <a:solidFill>
                  <a:schemeClr val="dk1"/>
                </a:solidFill>
                <a:latin typeface="Arial Narrow"/>
                <a:ea typeface="Arial Narrow"/>
                <a:cs typeface="Arial Narrow"/>
                <a:sym typeface="Arial Narrow"/>
              </a:endParaRPr>
            </a:p>
          </p:txBody>
        </p:sp>
        <p:sp>
          <p:nvSpPr>
            <p:cNvPr id="2165" name="Google Shape;2165;p46"/>
            <p:cNvSpPr/>
            <p:nvPr/>
          </p:nvSpPr>
          <p:spPr>
            <a:xfrm>
              <a:off x="2740493" y="299227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2166" name="Google Shape;2166;p46"/>
          <p:cNvPicPr preferRelativeResize="0"/>
          <p:nvPr/>
        </p:nvPicPr>
        <p:blipFill rotWithShape="1">
          <a:blip r:embed="rId9">
            <a:alphaModFix/>
          </a:blip>
          <a:srcRect b="0" l="0" r="0" t="0"/>
          <a:stretch/>
        </p:blipFill>
        <p:spPr>
          <a:xfrm>
            <a:off x="6486050" y="3575843"/>
            <a:ext cx="414384" cy="478515"/>
          </a:xfrm>
          <a:prstGeom prst="rect">
            <a:avLst/>
          </a:prstGeom>
          <a:noFill/>
          <a:ln>
            <a:noFill/>
          </a:ln>
        </p:spPr>
      </p:pic>
      <p:sp>
        <p:nvSpPr>
          <p:cNvPr id="2167" name="Google Shape;2167;p46"/>
          <p:cNvSpPr/>
          <p:nvPr/>
        </p:nvSpPr>
        <p:spPr>
          <a:xfrm>
            <a:off x="2167808" y="2125469"/>
            <a:ext cx="503185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Canal endémico para sífilis gestacional, datos preliminares. Mujeres residentes en Medellín. Acumulado al quinto período epidemiológico de 2022. </a:t>
            </a:r>
            <a:endParaRPr i="1" sz="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Fuente: Seguimiento de sífilis gestacional, Sivigila. Medellín. Fecha de corte: 21/05/22.</a:t>
            </a:r>
            <a:endParaRPr sz="7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medias geométricas (método Bortman).</a:t>
            </a:r>
            <a:endParaRPr sz="1400">
              <a:solidFill>
                <a:schemeClr val="dk1"/>
              </a:solidFill>
              <a:latin typeface="Calibri"/>
              <a:ea typeface="Calibri"/>
              <a:cs typeface="Calibri"/>
              <a:sym typeface="Calibri"/>
            </a:endParaRPr>
          </a:p>
        </p:txBody>
      </p:sp>
      <p:sp>
        <p:nvSpPr>
          <p:cNvPr id="2168" name="Google Shape;2168;p46"/>
          <p:cNvSpPr/>
          <p:nvPr/>
        </p:nvSpPr>
        <p:spPr>
          <a:xfrm>
            <a:off x="4124401" y="5660195"/>
            <a:ext cx="3021782" cy="11003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Cascada de atención de la sífilis gestacional, residentes de Medellín, al quinto periodo epidemiológico del 2022.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*Tratamiento: se consideró como “si”, aquellos casos que al menos habían recibido una dosis.</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Fuente: Seguimiento de sífilis gestacional, Sivigila. Medellín. Fecha de corte: 21/05/22.</a:t>
            </a:r>
            <a:endParaRPr sz="800">
              <a:solidFill>
                <a:schemeClr val="dk1"/>
              </a:solidFill>
              <a:latin typeface="Calibri"/>
              <a:ea typeface="Calibri"/>
              <a:cs typeface="Calibri"/>
              <a:sym typeface="Calibri"/>
            </a:endParaRPr>
          </a:p>
        </p:txBody>
      </p:sp>
      <p:pic>
        <p:nvPicPr>
          <p:cNvPr id="2169" name="Google Shape;2169;p46"/>
          <p:cNvPicPr preferRelativeResize="0"/>
          <p:nvPr/>
        </p:nvPicPr>
        <p:blipFill rotWithShape="1">
          <a:blip r:embed="rId10">
            <a:alphaModFix/>
          </a:blip>
          <a:srcRect b="0" l="0" r="0" t="0"/>
          <a:stretch/>
        </p:blipFill>
        <p:spPr>
          <a:xfrm>
            <a:off x="2545239" y="414837"/>
            <a:ext cx="4007539" cy="1732071"/>
          </a:xfrm>
          <a:prstGeom prst="rect">
            <a:avLst/>
          </a:prstGeom>
          <a:noFill/>
          <a:ln>
            <a:noFill/>
          </a:ln>
        </p:spPr>
      </p:pic>
      <p:pic>
        <p:nvPicPr>
          <p:cNvPr id="2170" name="Google Shape;2170;p46"/>
          <p:cNvPicPr preferRelativeResize="0"/>
          <p:nvPr/>
        </p:nvPicPr>
        <p:blipFill rotWithShape="1">
          <a:blip r:embed="rId11">
            <a:alphaModFix/>
          </a:blip>
          <a:srcRect b="0" l="0" r="0" t="0"/>
          <a:stretch/>
        </p:blipFill>
        <p:spPr>
          <a:xfrm>
            <a:off x="208592" y="5620174"/>
            <a:ext cx="3751898" cy="322837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4" name="Shape 2174"/>
        <p:cNvGrpSpPr/>
        <p:nvPr/>
      </p:nvGrpSpPr>
      <p:grpSpPr>
        <a:xfrm>
          <a:off x="0" y="0"/>
          <a:ext cx="0" cy="0"/>
          <a:chOff x="0" y="0"/>
          <a:chExt cx="0" cy="0"/>
        </a:xfrm>
      </p:grpSpPr>
      <p:pic>
        <p:nvPicPr>
          <p:cNvPr id="2175" name="Google Shape;2175;p47"/>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2176" name="Google Shape;2176;p47"/>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177" name="Google Shape;2177;p47"/>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5 - 2022</a:t>
            </a:r>
            <a:endParaRPr b="1" sz="1200">
              <a:solidFill>
                <a:schemeClr val="dk1"/>
              </a:solidFill>
              <a:latin typeface="Arial Narrow"/>
              <a:ea typeface="Arial Narrow"/>
              <a:cs typeface="Arial Narrow"/>
              <a:sym typeface="Arial Narrow"/>
            </a:endParaRPr>
          </a:p>
        </p:txBody>
      </p:sp>
      <p:grpSp>
        <p:nvGrpSpPr>
          <p:cNvPr id="2178" name="Google Shape;2178;p47"/>
          <p:cNvGrpSpPr/>
          <p:nvPr/>
        </p:nvGrpSpPr>
        <p:grpSpPr>
          <a:xfrm>
            <a:off x="179214" y="4211960"/>
            <a:ext cx="1892650" cy="488476"/>
            <a:chOff x="2397524" y="3379972"/>
            <a:chExt cx="4508500" cy="904875"/>
          </a:xfrm>
        </p:grpSpPr>
        <p:pic>
          <p:nvPicPr>
            <p:cNvPr id="2179" name="Google Shape;2179;p4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180" name="Google Shape;2180;p4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42</a:t>
              </a:r>
              <a:endParaRPr b="1" sz="2000">
                <a:solidFill>
                  <a:schemeClr val="dk1"/>
                </a:solidFill>
                <a:latin typeface="Arial Narrow"/>
                <a:ea typeface="Arial Narrow"/>
                <a:cs typeface="Arial Narrow"/>
                <a:sym typeface="Arial Narrow"/>
              </a:endParaRPr>
            </a:p>
          </p:txBody>
        </p:sp>
      </p:grpSp>
      <p:sp>
        <p:nvSpPr>
          <p:cNvPr id="2181" name="Google Shape;2181;p47"/>
          <p:cNvSpPr txBox="1"/>
          <p:nvPr/>
        </p:nvSpPr>
        <p:spPr>
          <a:xfrm>
            <a:off x="0" y="471601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r>
              <a:rPr b="1" lang="es-ES" sz="1200">
                <a:solidFill>
                  <a:srgbClr val="FF0000"/>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aumentó en un 26%</a:t>
            </a:r>
            <a:endParaRPr b="1" sz="1200">
              <a:solidFill>
                <a:schemeClr val="dk1"/>
              </a:solidFill>
              <a:latin typeface="Arial Narrow"/>
              <a:ea typeface="Arial Narrow"/>
              <a:cs typeface="Arial Narrow"/>
              <a:sym typeface="Arial Narrow"/>
            </a:endParaRPr>
          </a:p>
        </p:txBody>
      </p:sp>
      <p:grpSp>
        <p:nvGrpSpPr>
          <p:cNvPr id="2182" name="Google Shape;2182;p47"/>
          <p:cNvGrpSpPr/>
          <p:nvPr/>
        </p:nvGrpSpPr>
        <p:grpSpPr>
          <a:xfrm>
            <a:off x="2448322" y="74775"/>
            <a:ext cx="3446504" cy="276999"/>
            <a:chOff x="2448322" y="74775"/>
            <a:chExt cx="3446504" cy="276999"/>
          </a:xfrm>
        </p:grpSpPr>
        <p:sp>
          <p:nvSpPr>
            <p:cNvPr id="2183" name="Google Shape;2183;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4" name="Google Shape;2184;p47"/>
            <p:cNvCxnSpPr>
              <a:stCxn id="21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85" name="Google Shape;2185;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186" name="Google Shape;2186;p47"/>
          <p:cNvSpPr/>
          <p:nvPr/>
        </p:nvSpPr>
        <p:spPr>
          <a:xfrm>
            <a:off x="-19798" y="61561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87" name="Google Shape;2187;p47"/>
          <p:cNvGrpSpPr/>
          <p:nvPr/>
        </p:nvGrpSpPr>
        <p:grpSpPr>
          <a:xfrm>
            <a:off x="159474" y="6211404"/>
            <a:ext cx="3446504" cy="276999"/>
            <a:chOff x="2448322" y="74775"/>
            <a:chExt cx="3446504" cy="276999"/>
          </a:xfrm>
        </p:grpSpPr>
        <p:sp>
          <p:nvSpPr>
            <p:cNvPr id="2188" name="Google Shape;2188;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9" name="Google Shape;2189;p47"/>
            <p:cNvCxnSpPr>
              <a:stCxn id="218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90" name="Google Shape;2190;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191" name="Google Shape;2191;p4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Pág..47 </a:t>
            </a:r>
            <a:endParaRPr b="1" sz="1050">
              <a:solidFill>
                <a:schemeClr val="dk1"/>
              </a:solidFill>
              <a:latin typeface="Arial Narrow"/>
              <a:ea typeface="Arial Narrow"/>
              <a:cs typeface="Arial Narrow"/>
              <a:sym typeface="Arial Narrow"/>
            </a:endParaRPr>
          </a:p>
        </p:txBody>
      </p:sp>
      <p:sp>
        <p:nvSpPr>
          <p:cNvPr id="2192" name="Google Shape;2192;p47"/>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2193" name="Google Shape;2193;p47"/>
          <p:cNvGrpSpPr/>
          <p:nvPr/>
        </p:nvGrpSpPr>
        <p:grpSpPr>
          <a:xfrm>
            <a:off x="116195" y="6647989"/>
            <a:ext cx="1720560" cy="984780"/>
            <a:chOff x="-36884" y="6965837"/>
            <a:chExt cx="1305446" cy="984780"/>
          </a:xfrm>
        </p:grpSpPr>
        <p:sp>
          <p:nvSpPr>
            <p:cNvPr id="2194" name="Google Shape;2194;p47"/>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195" name="Google Shape;2195;p47"/>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97,6%</a:t>
              </a:r>
              <a:endParaRPr b="1" sz="1600">
                <a:solidFill>
                  <a:schemeClr val="dk1"/>
                </a:solidFill>
                <a:latin typeface="Arial Narrow"/>
                <a:ea typeface="Arial Narrow"/>
                <a:cs typeface="Arial Narrow"/>
                <a:sym typeface="Arial Narrow"/>
              </a:endParaRPr>
            </a:p>
          </p:txBody>
        </p:sp>
        <p:sp>
          <p:nvSpPr>
            <p:cNvPr id="2196" name="Google Shape;2196;p47"/>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41 casos</a:t>
              </a:r>
              <a:endParaRPr b="1" sz="1200">
                <a:solidFill>
                  <a:schemeClr val="dk1"/>
                </a:solidFill>
                <a:latin typeface="Arial Narrow"/>
                <a:ea typeface="Arial Narrow"/>
                <a:cs typeface="Arial Narrow"/>
                <a:sym typeface="Arial Narrow"/>
              </a:endParaRPr>
            </a:p>
          </p:txBody>
        </p:sp>
      </p:grpSp>
      <p:pic>
        <p:nvPicPr>
          <p:cNvPr id="2197" name="Google Shape;2197;p47"/>
          <p:cNvPicPr preferRelativeResize="0"/>
          <p:nvPr/>
        </p:nvPicPr>
        <p:blipFill rotWithShape="1">
          <a:blip r:embed="rId6">
            <a:alphaModFix/>
          </a:blip>
          <a:srcRect b="0" l="0" r="0" t="0"/>
          <a:stretch/>
        </p:blipFill>
        <p:spPr>
          <a:xfrm>
            <a:off x="2834634" y="7516725"/>
            <a:ext cx="933450" cy="742950"/>
          </a:xfrm>
          <a:prstGeom prst="rect">
            <a:avLst/>
          </a:prstGeom>
          <a:noFill/>
          <a:ln>
            <a:noFill/>
          </a:ln>
        </p:spPr>
      </p:pic>
      <p:grpSp>
        <p:nvGrpSpPr>
          <p:cNvPr id="2198" name="Google Shape;2198;p47"/>
          <p:cNvGrpSpPr/>
          <p:nvPr/>
        </p:nvGrpSpPr>
        <p:grpSpPr>
          <a:xfrm>
            <a:off x="2429055" y="8195241"/>
            <a:ext cx="1761059" cy="755977"/>
            <a:chOff x="-103304" y="7072716"/>
            <a:chExt cx="1336174" cy="755977"/>
          </a:xfrm>
        </p:grpSpPr>
        <p:sp>
          <p:nvSpPr>
            <p:cNvPr id="2199" name="Google Shape;2199;p4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200" name="Google Shape;2200;p47"/>
            <p:cNvSpPr/>
            <p:nvPr/>
          </p:nvSpPr>
          <p:spPr>
            <a:xfrm>
              <a:off x="-103304" y="7363321"/>
              <a:ext cx="1336174" cy="46537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59,5% - 25</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21,4% - 9</a:t>
              </a:r>
              <a:endParaRPr b="1" sz="1600">
                <a:solidFill>
                  <a:schemeClr val="dk1"/>
                </a:solidFill>
                <a:latin typeface="Arial Narrow"/>
                <a:ea typeface="Arial Narrow"/>
                <a:cs typeface="Arial Narrow"/>
                <a:sym typeface="Arial Narrow"/>
              </a:endParaRPr>
            </a:p>
          </p:txBody>
        </p:sp>
      </p:grpSp>
      <p:grpSp>
        <p:nvGrpSpPr>
          <p:cNvPr id="2201" name="Google Shape;2201;p47"/>
          <p:cNvGrpSpPr/>
          <p:nvPr/>
        </p:nvGrpSpPr>
        <p:grpSpPr>
          <a:xfrm>
            <a:off x="312062" y="7596336"/>
            <a:ext cx="911150" cy="1573268"/>
            <a:chOff x="1008590" y="553075"/>
            <a:chExt cx="911150" cy="1573268"/>
          </a:xfrm>
        </p:grpSpPr>
        <p:pic>
          <p:nvPicPr>
            <p:cNvPr id="2202" name="Google Shape;2202;p47"/>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2203" name="Google Shape;2203;p47"/>
            <p:cNvSpPr/>
            <p:nvPr/>
          </p:nvSpPr>
          <p:spPr>
            <a:xfrm>
              <a:off x="1008590" y="1520368"/>
              <a:ext cx="911150"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a:t>
              </a:r>
              <a:endParaRPr b="1" sz="1600">
                <a:solidFill>
                  <a:schemeClr val="dk1"/>
                </a:solidFill>
                <a:latin typeface="Arial Narrow"/>
                <a:ea typeface="Arial Narrow"/>
                <a:cs typeface="Arial Narrow"/>
                <a:sym typeface="Arial Narrow"/>
              </a:endParaRPr>
            </a:p>
          </p:txBody>
        </p:sp>
        <p:sp>
          <p:nvSpPr>
            <p:cNvPr id="2204" name="Google Shape;2204;p47"/>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205" name="Google Shape;2205;p47"/>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21 casos</a:t>
              </a:r>
              <a:endParaRPr sz="1200">
                <a:solidFill>
                  <a:schemeClr val="dk1"/>
                </a:solidFill>
                <a:latin typeface="Calibri"/>
                <a:ea typeface="Calibri"/>
                <a:cs typeface="Calibri"/>
                <a:sym typeface="Calibri"/>
              </a:endParaRPr>
            </a:p>
          </p:txBody>
        </p:sp>
      </p:grpSp>
      <p:grpSp>
        <p:nvGrpSpPr>
          <p:cNvPr id="2206" name="Google Shape;2206;p47"/>
          <p:cNvGrpSpPr/>
          <p:nvPr/>
        </p:nvGrpSpPr>
        <p:grpSpPr>
          <a:xfrm>
            <a:off x="1431777" y="7606216"/>
            <a:ext cx="901898" cy="1563388"/>
            <a:chOff x="1512218" y="7507641"/>
            <a:chExt cx="901898" cy="1563388"/>
          </a:xfrm>
        </p:grpSpPr>
        <p:sp>
          <p:nvSpPr>
            <p:cNvPr id="2207" name="Google Shape;2207;p47"/>
            <p:cNvSpPr/>
            <p:nvPr/>
          </p:nvSpPr>
          <p:spPr>
            <a:xfrm>
              <a:off x="1512218" y="8461286"/>
              <a:ext cx="90189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a:t>
              </a:r>
              <a:endParaRPr b="1" sz="1600">
                <a:solidFill>
                  <a:schemeClr val="dk1"/>
                </a:solidFill>
                <a:latin typeface="Arial Narrow"/>
                <a:ea typeface="Arial Narrow"/>
                <a:cs typeface="Arial Narrow"/>
                <a:sym typeface="Arial Narrow"/>
              </a:endParaRPr>
            </a:p>
          </p:txBody>
        </p:sp>
        <p:sp>
          <p:nvSpPr>
            <p:cNvPr id="2208" name="Google Shape;2208;p47"/>
            <p:cNvSpPr/>
            <p:nvPr/>
          </p:nvSpPr>
          <p:spPr>
            <a:xfrm>
              <a:off x="1595331" y="818798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209" name="Google Shape;2209;p47"/>
            <p:cNvSpPr/>
            <p:nvPr/>
          </p:nvSpPr>
          <p:spPr>
            <a:xfrm>
              <a:off x="1592659" y="879403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21 casos</a:t>
              </a:r>
              <a:endParaRPr sz="1200">
                <a:solidFill>
                  <a:schemeClr val="dk1"/>
                </a:solidFill>
                <a:latin typeface="Calibri"/>
                <a:ea typeface="Calibri"/>
                <a:cs typeface="Calibri"/>
                <a:sym typeface="Calibri"/>
              </a:endParaRPr>
            </a:p>
          </p:txBody>
        </p:sp>
        <p:pic>
          <p:nvPicPr>
            <p:cNvPr id="2210" name="Google Shape;2210;p47"/>
            <p:cNvPicPr preferRelativeResize="0"/>
            <p:nvPr/>
          </p:nvPicPr>
          <p:blipFill rotWithShape="1">
            <a:blip r:embed="rId7">
              <a:alphaModFix/>
            </a:blip>
            <a:srcRect b="0" l="29313" r="56038" t="7366"/>
            <a:stretch/>
          </p:blipFill>
          <p:spPr>
            <a:xfrm>
              <a:off x="1584226" y="7507641"/>
              <a:ext cx="696035" cy="748294"/>
            </a:xfrm>
            <a:prstGeom prst="rect">
              <a:avLst/>
            </a:prstGeom>
            <a:noFill/>
            <a:ln>
              <a:noFill/>
            </a:ln>
          </p:spPr>
        </p:pic>
      </p:grpSp>
      <p:cxnSp>
        <p:nvCxnSpPr>
          <p:cNvPr id="2211" name="Google Shape;2211;p47"/>
          <p:cNvCxnSpPr/>
          <p:nvPr/>
        </p:nvCxnSpPr>
        <p:spPr>
          <a:xfrm>
            <a:off x="2554228" y="3005016"/>
            <a:ext cx="648072" cy="0"/>
          </a:xfrm>
          <a:prstGeom prst="straightConnector1">
            <a:avLst/>
          </a:prstGeom>
          <a:noFill/>
          <a:ln cap="flat" cmpd="sng" w="28575">
            <a:solidFill>
              <a:srgbClr val="C00000"/>
            </a:solidFill>
            <a:prstDash val="solid"/>
            <a:round/>
            <a:headEnd len="sm" w="sm" type="none"/>
            <a:tailEnd len="sm" w="sm" type="none"/>
          </a:ln>
        </p:spPr>
      </p:cxnSp>
      <p:grpSp>
        <p:nvGrpSpPr>
          <p:cNvPr id="2212" name="Google Shape;2212;p47"/>
          <p:cNvGrpSpPr/>
          <p:nvPr/>
        </p:nvGrpSpPr>
        <p:grpSpPr>
          <a:xfrm>
            <a:off x="1994950" y="6656658"/>
            <a:ext cx="1721982" cy="837611"/>
            <a:chOff x="-1330354" y="2862231"/>
            <a:chExt cx="1721982" cy="837611"/>
          </a:xfrm>
        </p:grpSpPr>
        <p:sp>
          <p:nvSpPr>
            <p:cNvPr id="2213" name="Google Shape;2213;p47"/>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40,5%</a:t>
              </a:r>
              <a:endParaRPr b="1" sz="1600">
                <a:solidFill>
                  <a:schemeClr val="dk1"/>
                </a:solidFill>
                <a:latin typeface="Arial Narrow"/>
                <a:ea typeface="Arial Narrow"/>
                <a:cs typeface="Arial Narrow"/>
                <a:sym typeface="Arial Narrow"/>
              </a:endParaRPr>
            </a:p>
          </p:txBody>
        </p:sp>
        <p:sp>
          <p:nvSpPr>
            <p:cNvPr id="2214" name="Google Shape;2214;p47"/>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2215" name="Google Shape;2215;p47"/>
            <p:cNvSpPr/>
            <p:nvPr/>
          </p:nvSpPr>
          <p:spPr>
            <a:xfrm>
              <a:off x="-328441" y="33906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 casos</a:t>
              </a:r>
              <a:endParaRPr sz="1200">
                <a:solidFill>
                  <a:schemeClr val="dk1"/>
                </a:solidFill>
                <a:latin typeface="Calibri"/>
                <a:ea typeface="Calibri"/>
                <a:cs typeface="Calibri"/>
                <a:sym typeface="Calibri"/>
              </a:endParaRPr>
            </a:p>
          </p:txBody>
        </p:sp>
      </p:grpSp>
      <p:sp>
        <p:nvSpPr>
          <p:cNvPr id="2216" name="Google Shape;2216;p47"/>
          <p:cNvSpPr txBox="1"/>
          <p:nvPr/>
        </p:nvSpPr>
        <p:spPr>
          <a:xfrm>
            <a:off x="4410150" y="7042408"/>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2217" name="Google Shape;2217;p47"/>
          <p:cNvSpPr txBox="1"/>
          <p:nvPr/>
        </p:nvSpPr>
        <p:spPr>
          <a:xfrm>
            <a:off x="4529577" y="7296324"/>
            <a:ext cx="191590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3,6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2218" name="Google Shape;2218;p47"/>
          <p:cNvCxnSpPr/>
          <p:nvPr/>
        </p:nvCxnSpPr>
        <p:spPr>
          <a:xfrm rot="10800000">
            <a:off x="4398013" y="7980363"/>
            <a:ext cx="2154764" cy="0"/>
          </a:xfrm>
          <a:prstGeom prst="straightConnector1">
            <a:avLst/>
          </a:prstGeom>
          <a:noFill/>
          <a:ln cap="flat" cmpd="sng" w="9525">
            <a:solidFill>
              <a:srgbClr val="002060"/>
            </a:solidFill>
            <a:prstDash val="solid"/>
            <a:round/>
            <a:headEnd len="sm" w="sm" type="none"/>
            <a:tailEnd len="med" w="med" type="oval"/>
          </a:ln>
        </p:spPr>
      </p:cxnSp>
      <p:sp>
        <p:nvSpPr>
          <p:cNvPr id="2219" name="Google Shape;2219;p47"/>
          <p:cNvSpPr txBox="1"/>
          <p:nvPr/>
        </p:nvSpPr>
        <p:spPr>
          <a:xfrm>
            <a:off x="4366927" y="8199151"/>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2220" name="Google Shape;2220;p47"/>
          <p:cNvSpPr txBox="1"/>
          <p:nvPr/>
        </p:nvSpPr>
        <p:spPr>
          <a:xfrm>
            <a:off x="4583969" y="8543473"/>
            <a:ext cx="184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80,6% (25 de 31 analizados)</a:t>
            </a:r>
            <a:endParaRPr b="1" sz="1200">
              <a:solidFill>
                <a:srgbClr val="C00000"/>
              </a:solidFill>
              <a:latin typeface="Arial Narrow"/>
              <a:ea typeface="Arial Narrow"/>
              <a:cs typeface="Arial Narrow"/>
              <a:sym typeface="Arial Narrow"/>
            </a:endParaRPr>
          </a:p>
        </p:txBody>
      </p:sp>
      <p:cxnSp>
        <p:nvCxnSpPr>
          <p:cNvPr id="2221" name="Google Shape;2221;p47"/>
          <p:cNvCxnSpPr/>
          <p:nvPr/>
        </p:nvCxnSpPr>
        <p:spPr>
          <a:xfrm rot="10800000">
            <a:off x="2834634" y="2854982"/>
            <a:ext cx="2154764" cy="0"/>
          </a:xfrm>
          <a:prstGeom prst="straightConnector1">
            <a:avLst/>
          </a:prstGeom>
          <a:noFill/>
          <a:ln cap="flat" cmpd="sng" w="9525">
            <a:solidFill>
              <a:srgbClr val="002060"/>
            </a:solidFill>
            <a:prstDash val="solid"/>
            <a:round/>
            <a:headEnd len="sm" w="sm" type="none"/>
            <a:tailEnd len="med" w="med" type="oval"/>
          </a:ln>
        </p:spPr>
      </p:cxnSp>
      <p:sp>
        <p:nvSpPr>
          <p:cNvPr id="2222" name="Google Shape;2222;p47"/>
          <p:cNvSpPr/>
          <p:nvPr/>
        </p:nvSpPr>
        <p:spPr>
          <a:xfrm>
            <a:off x="2174369" y="1948498"/>
            <a:ext cx="4906995" cy="82330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Canal endémico para casos confirmados de sífilis congénita, datos preliminares. Residentes en Medellín. Acumulado al quinto periodo epidemiológico de 2022.</a:t>
            </a:r>
            <a:endParaRPr i="1"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Fuente: Seguimiento de sífilis congénita 2016 - 2022, Sivigila. Medellín. Fecha de corte: 21/05/22.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900">
              <a:solidFill>
                <a:schemeClr val="dk1"/>
              </a:solidFill>
              <a:latin typeface="Calibri"/>
              <a:ea typeface="Calibri"/>
              <a:cs typeface="Calibri"/>
              <a:sym typeface="Calibri"/>
            </a:endParaRPr>
          </a:p>
        </p:txBody>
      </p:sp>
      <p:sp>
        <p:nvSpPr>
          <p:cNvPr id="2223" name="Google Shape;2223;p47"/>
          <p:cNvSpPr/>
          <p:nvPr/>
        </p:nvSpPr>
        <p:spPr>
          <a:xfrm>
            <a:off x="1880732" y="5535687"/>
            <a:ext cx="5392126" cy="6924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Sífilis congénita en residentes en Medellín según sexo del bebé y semanas de gestación de la madre al nacimiento (agrupada). Residentes en Medellín, al quinto periodo epidemiológico de 2022.</a:t>
            </a:r>
            <a:endParaRPr i="1" sz="600">
              <a:solidFill>
                <a:schemeClr val="dk1"/>
              </a:solidFill>
              <a:latin typeface="Cambria"/>
              <a:ea typeface="Cambria"/>
              <a:cs typeface="Cambria"/>
              <a:sym typeface="Cambria"/>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Fuente: Seguimiento de sífilis congénita, Sivigila y RUAF ND. Medellín. Fecha de corte: 21/05/22.</a:t>
            </a:r>
            <a:endParaRPr sz="700">
              <a:solidFill>
                <a:schemeClr val="dk1"/>
              </a:solidFill>
              <a:latin typeface="Calibri"/>
              <a:ea typeface="Calibri"/>
              <a:cs typeface="Calibri"/>
              <a:sym typeface="Calibri"/>
            </a:endParaRPr>
          </a:p>
        </p:txBody>
      </p:sp>
      <p:cxnSp>
        <p:nvCxnSpPr>
          <p:cNvPr id="2224" name="Google Shape;2224;p47"/>
          <p:cNvCxnSpPr/>
          <p:nvPr/>
        </p:nvCxnSpPr>
        <p:spPr>
          <a:xfrm rot="10800000">
            <a:off x="4410150" y="6907535"/>
            <a:ext cx="2154764" cy="0"/>
          </a:xfrm>
          <a:prstGeom prst="straightConnector1">
            <a:avLst/>
          </a:prstGeom>
          <a:noFill/>
          <a:ln cap="flat" cmpd="sng" w="9525">
            <a:solidFill>
              <a:srgbClr val="002060"/>
            </a:solidFill>
            <a:prstDash val="solid"/>
            <a:round/>
            <a:headEnd len="sm" w="sm" type="none"/>
            <a:tailEnd len="med" w="med" type="oval"/>
          </a:ln>
        </p:spPr>
      </p:cxnSp>
      <p:pic>
        <p:nvPicPr>
          <p:cNvPr id="2225" name="Google Shape;2225;p47"/>
          <p:cNvPicPr preferRelativeResize="0"/>
          <p:nvPr/>
        </p:nvPicPr>
        <p:blipFill rotWithShape="1">
          <a:blip r:embed="rId8">
            <a:alphaModFix/>
          </a:blip>
          <a:srcRect b="0" l="0" r="0" t="0"/>
          <a:stretch/>
        </p:blipFill>
        <p:spPr>
          <a:xfrm>
            <a:off x="2448322" y="422940"/>
            <a:ext cx="3816424" cy="1556419"/>
          </a:xfrm>
          <a:prstGeom prst="rect">
            <a:avLst/>
          </a:prstGeom>
          <a:noFill/>
          <a:ln>
            <a:noFill/>
          </a:ln>
        </p:spPr>
      </p:pic>
      <p:pic>
        <p:nvPicPr>
          <p:cNvPr id="2226" name="Google Shape;2226;p47"/>
          <p:cNvPicPr preferRelativeResize="0"/>
          <p:nvPr/>
        </p:nvPicPr>
        <p:blipFill rotWithShape="1">
          <a:blip r:embed="rId9">
            <a:alphaModFix/>
          </a:blip>
          <a:srcRect b="0" l="0" r="0" t="0"/>
          <a:stretch/>
        </p:blipFill>
        <p:spPr>
          <a:xfrm>
            <a:off x="2258576" y="3120918"/>
            <a:ext cx="4222194" cy="220831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0" name="Shape 2230"/>
        <p:cNvGrpSpPr/>
        <p:nvPr/>
      </p:nvGrpSpPr>
      <p:grpSpPr>
        <a:xfrm>
          <a:off x="0" y="0"/>
          <a:ext cx="0" cy="0"/>
          <a:chOff x="0" y="0"/>
          <a:chExt cx="0" cy="0"/>
        </a:xfrm>
      </p:grpSpPr>
      <p:pic>
        <p:nvPicPr>
          <p:cNvPr id="2231" name="Google Shape;2231;p48"/>
          <p:cNvPicPr preferRelativeResize="0"/>
          <p:nvPr/>
        </p:nvPicPr>
        <p:blipFill rotWithShape="1">
          <a:blip r:embed="rId3">
            <a:alphaModFix/>
          </a:blip>
          <a:srcRect b="0" l="0" r="0" t="51431"/>
          <a:stretch/>
        </p:blipFill>
        <p:spPr>
          <a:xfrm>
            <a:off x="0" y="2824178"/>
            <a:ext cx="2180731" cy="2724869"/>
          </a:xfrm>
          <a:prstGeom prst="rect">
            <a:avLst/>
          </a:prstGeom>
          <a:noFill/>
          <a:ln>
            <a:noFill/>
          </a:ln>
        </p:spPr>
      </p:pic>
      <p:grpSp>
        <p:nvGrpSpPr>
          <p:cNvPr id="2232" name="Google Shape;2232;p48"/>
          <p:cNvGrpSpPr/>
          <p:nvPr/>
        </p:nvGrpSpPr>
        <p:grpSpPr>
          <a:xfrm>
            <a:off x="179214" y="4211960"/>
            <a:ext cx="1892650" cy="488476"/>
            <a:chOff x="2397524" y="3379972"/>
            <a:chExt cx="4508500" cy="904875"/>
          </a:xfrm>
        </p:grpSpPr>
        <p:pic>
          <p:nvPicPr>
            <p:cNvPr id="2233" name="Google Shape;2233;p48"/>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234" name="Google Shape;2234;p4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31</a:t>
              </a:r>
              <a:endParaRPr b="1" sz="2000">
                <a:solidFill>
                  <a:schemeClr val="dk1"/>
                </a:solidFill>
                <a:latin typeface="Arial Narrow"/>
                <a:ea typeface="Arial Narrow"/>
                <a:cs typeface="Arial Narrow"/>
                <a:sym typeface="Arial Narrow"/>
              </a:endParaRPr>
            </a:p>
          </p:txBody>
        </p:sp>
      </p:grpSp>
      <p:grpSp>
        <p:nvGrpSpPr>
          <p:cNvPr id="2235" name="Google Shape;2235;p48"/>
          <p:cNvGrpSpPr/>
          <p:nvPr/>
        </p:nvGrpSpPr>
        <p:grpSpPr>
          <a:xfrm>
            <a:off x="2448322" y="74775"/>
            <a:ext cx="3446504" cy="276999"/>
            <a:chOff x="2448322" y="74775"/>
            <a:chExt cx="3446504" cy="276999"/>
          </a:xfrm>
        </p:grpSpPr>
        <p:sp>
          <p:nvSpPr>
            <p:cNvPr id="2236" name="Google Shape;2236;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37" name="Google Shape;2237;p48"/>
            <p:cNvCxnSpPr>
              <a:stCxn id="22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38" name="Google Shape;2238;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239" name="Google Shape;2239;p48"/>
          <p:cNvSpPr/>
          <p:nvPr/>
        </p:nvSpPr>
        <p:spPr>
          <a:xfrm>
            <a:off x="2149285" y="3635896"/>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0" name="Google Shape;2240;p48"/>
          <p:cNvGrpSpPr/>
          <p:nvPr/>
        </p:nvGrpSpPr>
        <p:grpSpPr>
          <a:xfrm>
            <a:off x="2458085" y="3735969"/>
            <a:ext cx="3446504" cy="276999"/>
            <a:chOff x="2448322" y="74775"/>
            <a:chExt cx="3446504" cy="276999"/>
          </a:xfrm>
        </p:grpSpPr>
        <p:sp>
          <p:nvSpPr>
            <p:cNvPr id="2241" name="Google Shape;2241;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42" name="Google Shape;2242;p48"/>
            <p:cNvCxnSpPr>
              <a:stCxn id="22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43" name="Google Shape;2243;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b="1" sz="1200">
                <a:solidFill>
                  <a:schemeClr val="dk1"/>
                </a:solidFill>
                <a:latin typeface="Arial Narrow"/>
                <a:ea typeface="Arial Narrow"/>
                <a:cs typeface="Arial Narrow"/>
                <a:sym typeface="Arial Narrow"/>
              </a:endParaRPr>
            </a:p>
          </p:txBody>
        </p:sp>
      </p:grpSp>
      <p:sp>
        <p:nvSpPr>
          <p:cNvPr id="2244" name="Google Shape;2244;p4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Pág..48 </a:t>
            </a:r>
            <a:endParaRPr b="1" sz="1050">
              <a:solidFill>
                <a:schemeClr val="dk1"/>
              </a:solidFill>
              <a:latin typeface="Arial Narrow"/>
              <a:ea typeface="Arial Narrow"/>
              <a:cs typeface="Arial Narrow"/>
              <a:sym typeface="Arial Narrow"/>
            </a:endParaRPr>
          </a:p>
        </p:txBody>
      </p:sp>
      <p:pic>
        <p:nvPicPr>
          <p:cNvPr id="2245" name="Google Shape;2245;p48"/>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2246" name="Google Shape;2246;p48"/>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5 - 2022</a:t>
            </a:r>
            <a:endParaRPr b="1" sz="1200">
              <a:solidFill>
                <a:schemeClr val="dk1"/>
              </a:solidFill>
              <a:latin typeface="Arial Narrow"/>
              <a:ea typeface="Arial Narrow"/>
              <a:cs typeface="Arial Narrow"/>
              <a:sym typeface="Arial Narrow"/>
            </a:endParaRPr>
          </a:p>
        </p:txBody>
      </p:sp>
      <p:sp>
        <p:nvSpPr>
          <p:cNvPr id="2247" name="Google Shape;2247;p48"/>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b="1" sz="1400">
              <a:solidFill>
                <a:srgbClr val="C00000"/>
              </a:solidFill>
              <a:latin typeface="Arial Narrow"/>
              <a:ea typeface="Arial Narrow"/>
              <a:cs typeface="Arial Narrow"/>
              <a:sym typeface="Arial Narrow"/>
            </a:endParaRPr>
          </a:p>
        </p:txBody>
      </p:sp>
      <p:grpSp>
        <p:nvGrpSpPr>
          <p:cNvPr id="2248" name="Google Shape;2248;p48"/>
          <p:cNvGrpSpPr/>
          <p:nvPr/>
        </p:nvGrpSpPr>
        <p:grpSpPr>
          <a:xfrm>
            <a:off x="5152880" y="4067944"/>
            <a:ext cx="1976198" cy="1751127"/>
            <a:chOff x="2595205" y="6586097"/>
            <a:chExt cx="1976198" cy="1751127"/>
          </a:xfrm>
        </p:grpSpPr>
        <p:pic>
          <p:nvPicPr>
            <p:cNvPr id="2249" name="Google Shape;2249;p48"/>
            <p:cNvPicPr preferRelativeResize="0"/>
            <p:nvPr/>
          </p:nvPicPr>
          <p:blipFill rotWithShape="1">
            <a:blip r:embed="rId6">
              <a:alphaModFix/>
            </a:blip>
            <a:srcRect b="0" l="0" r="0" t="0"/>
            <a:stretch/>
          </p:blipFill>
          <p:spPr>
            <a:xfrm>
              <a:off x="3050954" y="6586097"/>
              <a:ext cx="933450" cy="742950"/>
            </a:xfrm>
            <a:prstGeom prst="rect">
              <a:avLst/>
            </a:prstGeom>
            <a:noFill/>
            <a:ln>
              <a:noFill/>
            </a:ln>
          </p:spPr>
        </p:pic>
        <p:grpSp>
          <p:nvGrpSpPr>
            <p:cNvPr id="2250" name="Google Shape;2250;p48"/>
            <p:cNvGrpSpPr/>
            <p:nvPr/>
          </p:nvGrpSpPr>
          <p:grpSpPr>
            <a:xfrm>
              <a:off x="2595205" y="7306177"/>
              <a:ext cx="1976198" cy="1031047"/>
              <a:chOff x="-104959" y="10047979"/>
              <a:chExt cx="1499407" cy="1031047"/>
            </a:xfrm>
          </p:grpSpPr>
          <p:sp>
            <p:nvSpPr>
              <p:cNvPr id="2251" name="Google Shape;2251;p48"/>
              <p:cNvSpPr txBox="1"/>
              <p:nvPr/>
            </p:nvSpPr>
            <p:spPr>
              <a:xfrm>
                <a:off x="-7401" y="1004797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252" name="Google Shape;2252;p48"/>
              <p:cNvSpPr/>
              <p:nvPr/>
            </p:nvSpPr>
            <p:spPr>
              <a:xfrm>
                <a:off x="-104959" y="10324978"/>
                <a:ext cx="1499407" cy="754048"/>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41,9% - 13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32,3% - 10 casos</a:t>
                </a:r>
                <a:endParaRPr b="1" sz="1400">
                  <a:solidFill>
                    <a:schemeClr val="dk1"/>
                  </a:solidFill>
                  <a:latin typeface="Arial Narrow"/>
                  <a:ea typeface="Arial Narrow"/>
                  <a:cs typeface="Arial Narrow"/>
                  <a:sym typeface="Arial Narrow"/>
                </a:endParaRPr>
              </a:p>
            </p:txBody>
          </p:sp>
        </p:grpSp>
      </p:grpSp>
      <p:grpSp>
        <p:nvGrpSpPr>
          <p:cNvPr id="2253" name="Google Shape;2253;p48"/>
          <p:cNvGrpSpPr/>
          <p:nvPr/>
        </p:nvGrpSpPr>
        <p:grpSpPr>
          <a:xfrm>
            <a:off x="2124145" y="4964154"/>
            <a:ext cx="1260281" cy="628312"/>
            <a:chOff x="2298589" y="3203848"/>
            <a:chExt cx="1260281" cy="628312"/>
          </a:xfrm>
        </p:grpSpPr>
        <p:sp>
          <p:nvSpPr>
            <p:cNvPr id="2254" name="Google Shape;2254;p4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2255" name="Google Shape;2255;p48"/>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256" name="Google Shape;2256;p48"/>
          <p:cNvGrpSpPr/>
          <p:nvPr/>
        </p:nvGrpSpPr>
        <p:grpSpPr>
          <a:xfrm>
            <a:off x="4334561" y="4351577"/>
            <a:ext cx="764855" cy="1238940"/>
            <a:chOff x="3867627" y="2682487"/>
            <a:chExt cx="764855" cy="1238940"/>
          </a:xfrm>
        </p:grpSpPr>
        <p:grpSp>
          <p:nvGrpSpPr>
            <p:cNvPr id="2257" name="Google Shape;2257;p48"/>
            <p:cNvGrpSpPr/>
            <p:nvPr/>
          </p:nvGrpSpPr>
          <p:grpSpPr>
            <a:xfrm>
              <a:off x="3867627" y="3306763"/>
              <a:ext cx="764855" cy="614664"/>
              <a:chOff x="2548770" y="3203848"/>
              <a:chExt cx="764855" cy="614664"/>
            </a:xfrm>
          </p:grpSpPr>
          <p:sp>
            <p:nvSpPr>
              <p:cNvPr id="2258" name="Google Shape;2258;p48"/>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22,6%</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 casos</a:t>
                </a:r>
                <a:endParaRPr b="1" sz="1400">
                  <a:solidFill>
                    <a:schemeClr val="dk1"/>
                  </a:solidFill>
                  <a:latin typeface="Arial Narrow"/>
                  <a:ea typeface="Arial Narrow"/>
                  <a:cs typeface="Arial Narrow"/>
                  <a:sym typeface="Arial Narrow"/>
                </a:endParaRPr>
              </a:p>
            </p:txBody>
          </p:sp>
          <p:sp>
            <p:nvSpPr>
              <p:cNvPr id="2259" name="Google Shape;2259;p4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260" name="Google Shape;2260;p48"/>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2261" name="Google Shape;2261;p48"/>
          <p:cNvGrpSpPr/>
          <p:nvPr/>
        </p:nvGrpSpPr>
        <p:grpSpPr>
          <a:xfrm>
            <a:off x="3084475" y="4968515"/>
            <a:ext cx="1380071" cy="625937"/>
            <a:chOff x="-285907" y="7056480"/>
            <a:chExt cx="1612468" cy="625937"/>
          </a:xfrm>
        </p:grpSpPr>
        <p:sp>
          <p:nvSpPr>
            <p:cNvPr id="2262" name="Google Shape;2262;p48"/>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b="1" sz="1200" u="sng">
                <a:solidFill>
                  <a:schemeClr val="dk1"/>
                </a:solidFill>
                <a:latin typeface="Arial Narrow"/>
                <a:ea typeface="Arial Narrow"/>
                <a:cs typeface="Arial Narrow"/>
                <a:sym typeface="Arial Narrow"/>
              </a:endParaRPr>
            </a:p>
          </p:txBody>
        </p:sp>
        <p:sp>
          <p:nvSpPr>
            <p:cNvPr id="2263" name="Google Shape;2263;p48"/>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3,2%</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a:t>
              </a:r>
              <a:endParaRPr b="1" sz="1400">
                <a:solidFill>
                  <a:schemeClr val="dk1"/>
                </a:solidFill>
                <a:latin typeface="Arial Narrow"/>
                <a:ea typeface="Arial Narrow"/>
                <a:cs typeface="Arial Narrow"/>
                <a:sym typeface="Arial Narrow"/>
              </a:endParaRPr>
            </a:p>
          </p:txBody>
        </p:sp>
      </p:grpSp>
      <p:sp>
        <p:nvSpPr>
          <p:cNvPr id="2264" name="Google Shape;2264;p48"/>
          <p:cNvSpPr/>
          <p:nvPr/>
        </p:nvSpPr>
        <p:spPr>
          <a:xfrm>
            <a:off x="-9350" y="4786485"/>
            <a:ext cx="2062694" cy="8002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Incremento de 29% respecto al mismo período del año anterior</a:t>
            </a:r>
            <a:endParaRPr b="1" sz="1100">
              <a:solidFill>
                <a:schemeClr val="dk1"/>
              </a:solidFill>
              <a:latin typeface="Arial Narrow"/>
              <a:ea typeface="Arial Narrow"/>
              <a:cs typeface="Arial Narrow"/>
              <a:sym typeface="Arial Narrow"/>
            </a:endParaRPr>
          </a:p>
        </p:txBody>
      </p:sp>
      <p:pic>
        <p:nvPicPr>
          <p:cNvPr id="2265" name="Google Shape;2265;p48"/>
          <p:cNvPicPr preferRelativeResize="0"/>
          <p:nvPr/>
        </p:nvPicPr>
        <p:blipFill rotWithShape="1">
          <a:blip r:embed="rId8">
            <a:alphaModFix/>
          </a:blip>
          <a:srcRect b="0" l="58247" r="0" t="0"/>
          <a:stretch/>
        </p:blipFill>
        <p:spPr>
          <a:xfrm>
            <a:off x="2321053" y="4311827"/>
            <a:ext cx="739337" cy="664026"/>
          </a:xfrm>
          <a:prstGeom prst="rect">
            <a:avLst/>
          </a:prstGeom>
          <a:noFill/>
          <a:ln>
            <a:noFill/>
          </a:ln>
        </p:spPr>
      </p:pic>
      <p:pic>
        <p:nvPicPr>
          <p:cNvPr id="2266" name="Google Shape;2266;p48"/>
          <p:cNvPicPr preferRelativeResize="0"/>
          <p:nvPr/>
        </p:nvPicPr>
        <p:blipFill rotWithShape="1">
          <a:blip r:embed="rId9">
            <a:alphaModFix/>
          </a:blip>
          <a:srcRect b="0" l="0" r="0" t="0"/>
          <a:stretch/>
        </p:blipFill>
        <p:spPr>
          <a:xfrm>
            <a:off x="3383042" y="4430811"/>
            <a:ext cx="694975" cy="599336"/>
          </a:xfrm>
          <a:prstGeom prst="rect">
            <a:avLst/>
          </a:prstGeom>
          <a:noFill/>
          <a:ln>
            <a:noFill/>
          </a:ln>
        </p:spPr>
      </p:pic>
      <p:grpSp>
        <p:nvGrpSpPr>
          <p:cNvPr id="2267" name="Google Shape;2267;p48"/>
          <p:cNvGrpSpPr/>
          <p:nvPr/>
        </p:nvGrpSpPr>
        <p:grpSpPr>
          <a:xfrm>
            <a:off x="24532" y="6590700"/>
            <a:ext cx="7176368" cy="1060446"/>
            <a:chOff x="2156559" y="5141236"/>
            <a:chExt cx="5549235" cy="1060446"/>
          </a:xfrm>
        </p:grpSpPr>
        <p:grpSp>
          <p:nvGrpSpPr>
            <p:cNvPr id="2268" name="Google Shape;2268;p48"/>
            <p:cNvGrpSpPr/>
            <p:nvPr/>
          </p:nvGrpSpPr>
          <p:grpSpPr>
            <a:xfrm>
              <a:off x="2156559" y="5141236"/>
              <a:ext cx="5549235" cy="1015818"/>
              <a:chOff x="2145310" y="5221006"/>
              <a:chExt cx="5549235" cy="1015818"/>
            </a:xfrm>
          </p:grpSpPr>
          <p:grpSp>
            <p:nvGrpSpPr>
              <p:cNvPr id="2269" name="Google Shape;2269;p48"/>
              <p:cNvGrpSpPr/>
              <p:nvPr/>
            </p:nvGrpSpPr>
            <p:grpSpPr>
              <a:xfrm>
                <a:off x="3438855" y="5497953"/>
                <a:ext cx="3623277" cy="459976"/>
                <a:chOff x="1214190" y="7290191"/>
                <a:chExt cx="4097229" cy="459976"/>
              </a:xfrm>
            </p:grpSpPr>
            <p:sp>
              <p:nvSpPr>
                <p:cNvPr id="2270" name="Google Shape;2270;p48"/>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16 casos (51,6%)</a:t>
                  </a:r>
                  <a:endParaRPr b="1" sz="1050">
                    <a:solidFill>
                      <a:srgbClr val="C00000"/>
                    </a:solidFill>
                    <a:latin typeface="Arial Narrow"/>
                    <a:ea typeface="Arial Narrow"/>
                    <a:cs typeface="Arial Narrow"/>
                    <a:sym typeface="Arial Narrow"/>
                  </a:endParaRPr>
                </a:p>
              </p:txBody>
            </p:sp>
            <p:sp>
              <p:nvSpPr>
                <p:cNvPr id="2271" name="Google Shape;2271;p48"/>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14 casos (45,2%)</a:t>
                  </a:r>
                  <a:endParaRPr b="1" sz="1050">
                    <a:solidFill>
                      <a:srgbClr val="C00000"/>
                    </a:solidFill>
                    <a:latin typeface="Arial Narrow"/>
                    <a:ea typeface="Arial Narrow"/>
                    <a:cs typeface="Arial Narrow"/>
                    <a:sym typeface="Arial Narrow"/>
                  </a:endParaRPr>
                </a:p>
              </p:txBody>
            </p:sp>
          </p:grpSp>
          <p:grpSp>
            <p:nvGrpSpPr>
              <p:cNvPr id="2272" name="Google Shape;2272;p48"/>
              <p:cNvGrpSpPr/>
              <p:nvPr/>
            </p:nvGrpSpPr>
            <p:grpSpPr>
              <a:xfrm>
                <a:off x="2145310" y="5221006"/>
                <a:ext cx="5549235" cy="1015818"/>
                <a:chOff x="2109481" y="5652225"/>
                <a:chExt cx="5549235" cy="1015818"/>
              </a:xfrm>
            </p:grpSpPr>
            <p:sp>
              <p:nvSpPr>
                <p:cNvPr id="2273" name="Google Shape;2273;p48"/>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274" name="Google Shape;2274;p48"/>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275" name="Google Shape;2275;p4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76" name="Google Shape;2276;p48"/>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1 casos (3,2%)</a:t>
              </a:r>
              <a:endParaRPr b="1" sz="1000">
                <a:solidFill>
                  <a:srgbClr val="C00000"/>
                </a:solidFill>
                <a:latin typeface="Arial Narrow"/>
                <a:ea typeface="Arial Narrow"/>
                <a:cs typeface="Arial Narrow"/>
                <a:sym typeface="Arial Narrow"/>
              </a:endParaRPr>
            </a:p>
          </p:txBody>
        </p:sp>
      </p:grpSp>
      <p:grpSp>
        <p:nvGrpSpPr>
          <p:cNvPr id="2277" name="Google Shape;2277;p48"/>
          <p:cNvGrpSpPr/>
          <p:nvPr/>
        </p:nvGrpSpPr>
        <p:grpSpPr>
          <a:xfrm>
            <a:off x="1489972" y="8074419"/>
            <a:ext cx="5689176" cy="656443"/>
            <a:chOff x="2502" y="13686"/>
            <a:chExt cx="5689176" cy="656443"/>
          </a:xfrm>
        </p:grpSpPr>
        <p:sp>
          <p:nvSpPr>
            <p:cNvPr id="2278" name="Google Shape;2278;p48"/>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8"/>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19 casos (61,3%)                 </a:t>
              </a:r>
              <a:endParaRPr b="1" sz="1050">
                <a:solidFill>
                  <a:schemeClr val="dk1"/>
                </a:solidFill>
                <a:latin typeface="Arial Narrow"/>
                <a:ea typeface="Arial Narrow"/>
                <a:cs typeface="Arial Narrow"/>
                <a:sym typeface="Arial Narrow"/>
              </a:endParaRPr>
            </a:p>
          </p:txBody>
        </p:sp>
        <p:sp>
          <p:nvSpPr>
            <p:cNvPr id="2280" name="Google Shape;2280;p48"/>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8"/>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82" name="Google Shape;2282;p48"/>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8"/>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5 casos (16,1%)              </a:t>
              </a:r>
              <a:endParaRPr b="1" sz="1050">
                <a:solidFill>
                  <a:schemeClr val="dk1"/>
                </a:solidFill>
                <a:latin typeface="Arial Narrow"/>
                <a:ea typeface="Arial Narrow"/>
                <a:cs typeface="Arial Narrow"/>
                <a:sym typeface="Arial Narrow"/>
              </a:endParaRPr>
            </a:p>
          </p:txBody>
        </p:sp>
        <p:sp>
          <p:nvSpPr>
            <p:cNvPr id="2284" name="Google Shape;2284;p48"/>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8"/>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86" name="Google Shape;2286;p48"/>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8"/>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1</a:t>
              </a:r>
              <a:endParaRPr/>
            </a:p>
            <a:p>
              <a:pPr indent="0" lvl="0" marL="0" marR="0" rtl="0" algn="ctr">
                <a:lnSpc>
                  <a:spcPct val="90000"/>
                </a:lnSpc>
                <a:spcBef>
                  <a:spcPts val="368"/>
                </a:spcBef>
                <a:spcAft>
                  <a:spcPts val="0"/>
                </a:spcAft>
                <a:buNone/>
              </a:pPr>
              <a:r>
                <a:rPr b="1" lang="es-ES" sz="1050">
                  <a:solidFill>
                    <a:schemeClr val="dk1"/>
                  </a:solidFill>
                  <a:latin typeface="Arial Narrow"/>
                  <a:ea typeface="Arial Narrow"/>
                  <a:cs typeface="Arial Narrow"/>
                  <a:sym typeface="Arial Narrow"/>
                </a:rPr>
                <a:t>3,2% </a:t>
              </a:r>
              <a:endParaRPr b="1" sz="1050">
                <a:solidFill>
                  <a:schemeClr val="dk1"/>
                </a:solidFill>
                <a:latin typeface="Arial Narrow"/>
                <a:ea typeface="Arial Narrow"/>
                <a:cs typeface="Arial Narrow"/>
                <a:sym typeface="Arial Narrow"/>
              </a:endParaRPr>
            </a:p>
          </p:txBody>
        </p:sp>
        <p:sp>
          <p:nvSpPr>
            <p:cNvPr id="2288" name="Google Shape;2288;p48"/>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8"/>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90" name="Google Shape;2290;p48"/>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8"/>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4 casos (12,9%)                       </a:t>
              </a:r>
              <a:endParaRPr b="1" sz="1050">
                <a:solidFill>
                  <a:schemeClr val="dk1"/>
                </a:solidFill>
                <a:latin typeface="Arial Narrow"/>
                <a:ea typeface="Arial Narrow"/>
                <a:cs typeface="Arial Narrow"/>
                <a:sym typeface="Arial Narrow"/>
              </a:endParaRPr>
            </a:p>
          </p:txBody>
        </p:sp>
      </p:grpSp>
      <p:grpSp>
        <p:nvGrpSpPr>
          <p:cNvPr id="2292" name="Google Shape;2292;p48"/>
          <p:cNvGrpSpPr/>
          <p:nvPr/>
        </p:nvGrpSpPr>
        <p:grpSpPr>
          <a:xfrm>
            <a:off x="0" y="7760753"/>
            <a:ext cx="7065799" cy="1015818"/>
            <a:chOff x="2145310" y="5221006"/>
            <a:chExt cx="6785852" cy="1015818"/>
          </a:xfrm>
        </p:grpSpPr>
        <p:grpSp>
          <p:nvGrpSpPr>
            <p:cNvPr id="2293" name="Google Shape;2293;p48"/>
            <p:cNvGrpSpPr/>
            <p:nvPr/>
          </p:nvGrpSpPr>
          <p:grpSpPr>
            <a:xfrm>
              <a:off x="2145310" y="5221006"/>
              <a:ext cx="6785852" cy="1015818"/>
              <a:chOff x="2109481" y="5652225"/>
              <a:chExt cx="6785852" cy="1015818"/>
            </a:xfrm>
          </p:grpSpPr>
          <p:sp>
            <p:nvSpPr>
              <p:cNvPr id="2294" name="Google Shape;2294;p48"/>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295" name="Google Shape;2295;p48"/>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296" name="Google Shape;2296;p4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97" name="Google Shape;2297;p48"/>
          <p:cNvSpPr/>
          <p:nvPr/>
        </p:nvSpPr>
        <p:spPr>
          <a:xfrm>
            <a:off x="2149285" y="2843808"/>
            <a:ext cx="5104067" cy="6924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VIH, datos preliminares. Residentes en Medellín. Acumulado al quinto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Fuente: Seguimiento de gestantes con VIH 2016 - 2022. Medellín. Fecha de corte: 21/05/2022.</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700">
              <a:solidFill>
                <a:schemeClr val="dk1"/>
              </a:solidFill>
              <a:latin typeface="Calibri"/>
              <a:ea typeface="Calibri"/>
              <a:cs typeface="Calibri"/>
              <a:sym typeface="Calibri"/>
            </a:endParaRPr>
          </a:p>
        </p:txBody>
      </p:sp>
      <p:sp>
        <p:nvSpPr>
          <p:cNvPr id="2298" name="Google Shape;2298;p48"/>
          <p:cNvSpPr/>
          <p:nvPr/>
        </p:nvSpPr>
        <p:spPr>
          <a:xfrm>
            <a:off x="24532" y="5940152"/>
            <a:ext cx="722882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99" name="Google Shape;2299;p48"/>
          <p:cNvGrpSpPr/>
          <p:nvPr/>
        </p:nvGrpSpPr>
        <p:grpSpPr>
          <a:xfrm>
            <a:off x="1031068" y="6095201"/>
            <a:ext cx="4536382" cy="276999"/>
            <a:chOff x="2736354" y="74775"/>
            <a:chExt cx="3158472" cy="276999"/>
          </a:xfrm>
        </p:grpSpPr>
        <p:cxnSp>
          <p:nvCxnSpPr>
            <p:cNvPr id="2300" name="Google Shape;2300;p48"/>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2301" name="Google Shape;2301;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2302" name="Google Shape;2302;p48"/>
          <p:cNvSpPr/>
          <p:nvPr/>
        </p:nvSpPr>
        <p:spPr>
          <a:xfrm>
            <a:off x="743036" y="6075367"/>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2303" name="Google Shape;2303;p48"/>
          <p:cNvPicPr preferRelativeResize="0"/>
          <p:nvPr/>
        </p:nvPicPr>
        <p:blipFill rotWithShape="1">
          <a:blip r:embed="rId11">
            <a:alphaModFix/>
          </a:blip>
          <a:srcRect b="0" l="0" r="0" t="0"/>
          <a:stretch/>
        </p:blipFill>
        <p:spPr>
          <a:xfrm>
            <a:off x="2254282" y="473853"/>
            <a:ext cx="4946568" cy="21892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7" name="Shape 2307"/>
        <p:cNvGrpSpPr/>
        <p:nvPr/>
      </p:nvGrpSpPr>
      <p:grpSpPr>
        <a:xfrm>
          <a:off x="0" y="0"/>
          <a:ext cx="0" cy="0"/>
          <a:chOff x="0" y="0"/>
          <a:chExt cx="0" cy="0"/>
        </a:xfrm>
      </p:grpSpPr>
      <p:pic>
        <p:nvPicPr>
          <p:cNvPr id="2308" name="Google Shape;2308;p49"/>
          <p:cNvPicPr preferRelativeResize="0"/>
          <p:nvPr/>
        </p:nvPicPr>
        <p:blipFill rotWithShape="1">
          <a:blip r:embed="rId3">
            <a:alphaModFix/>
          </a:blip>
          <a:srcRect b="0" l="0" r="0" t="51431"/>
          <a:stretch/>
        </p:blipFill>
        <p:spPr>
          <a:xfrm>
            <a:off x="0" y="2824178"/>
            <a:ext cx="2180731" cy="2724869"/>
          </a:xfrm>
          <a:prstGeom prst="rect">
            <a:avLst/>
          </a:prstGeom>
          <a:noFill/>
          <a:ln>
            <a:noFill/>
          </a:ln>
        </p:spPr>
      </p:pic>
      <p:grpSp>
        <p:nvGrpSpPr>
          <p:cNvPr id="2309" name="Google Shape;2309;p49"/>
          <p:cNvGrpSpPr/>
          <p:nvPr/>
        </p:nvGrpSpPr>
        <p:grpSpPr>
          <a:xfrm>
            <a:off x="179214" y="4211960"/>
            <a:ext cx="1892650" cy="488476"/>
            <a:chOff x="2397524" y="3379972"/>
            <a:chExt cx="4508500" cy="904875"/>
          </a:xfrm>
        </p:grpSpPr>
        <p:pic>
          <p:nvPicPr>
            <p:cNvPr id="2310" name="Google Shape;2310;p49"/>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311" name="Google Shape;2311;p49"/>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a:t>
              </a:r>
              <a:endParaRPr b="1" sz="2000">
                <a:solidFill>
                  <a:schemeClr val="dk1"/>
                </a:solidFill>
                <a:latin typeface="Arial Narrow"/>
                <a:ea typeface="Arial Narrow"/>
                <a:cs typeface="Arial Narrow"/>
                <a:sym typeface="Arial Narrow"/>
              </a:endParaRPr>
            </a:p>
          </p:txBody>
        </p:sp>
      </p:grpSp>
      <p:grpSp>
        <p:nvGrpSpPr>
          <p:cNvPr id="2312" name="Google Shape;2312;p49"/>
          <p:cNvGrpSpPr/>
          <p:nvPr/>
        </p:nvGrpSpPr>
        <p:grpSpPr>
          <a:xfrm>
            <a:off x="2448322" y="74775"/>
            <a:ext cx="3446504" cy="276999"/>
            <a:chOff x="2448322" y="74775"/>
            <a:chExt cx="3446504" cy="276999"/>
          </a:xfrm>
        </p:grpSpPr>
        <p:sp>
          <p:nvSpPr>
            <p:cNvPr id="2313" name="Google Shape;2313;p4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14" name="Google Shape;2314;p49"/>
            <p:cNvCxnSpPr>
              <a:stCxn id="23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15" name="Google Shape;2315;p4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316" name="Google Shape;2316;p49"/>
          <p:cNvSpPr/>
          <p:nvPr/>
        </p:nvSpPr>
        <p:spPr>
          <a:xfrm>
            <a:off x="179214" y="6588224"/>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17" name="Google Shape;2317;p49"/>
          <p:cNvGrpSpPr/>
          <p:nvPr/>
        </p:nvGrpSpPr>
        <p:grpSpPr>
          <a:xfrm>
            <a:off x="910927" y="6688103"/>
            <a:ext cx="4715752" cy="298119"/>
            <a:chOff x="2448322" y="74774"/>
            <a:chExt cx="3446504" cy="298119"/>
          </a:xfrm>
        </p:grpSpPr>
        <p:sp>
          <p:nvSpPr>
            <p:cNvPr id="2318" name="Google Shape;2318;p49"/>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19" name="Google Shape;2319;p49"/>
            <p:cNvCxnSpPr>
              <a:stCxn id="2318"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2320" name="Google Shape;2320;p4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2321" name="Google Shape;2321;p4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Pág..49 </a:t>
            </a:r>
            <a:endParaRPr b="1" sz="1050">
              <a:solidFill>
                <a:schemeClr val="dk1"/>
              </a:solidFill>
              <a:latin typeface="Arial Narrow"/>
              <a:ea typeface="Arial Narrow"/>
              <a:cs typeface="Arial Narrow"/>
              <a:sym typeface="Arial Narrow"/>
            </a:endParaRPr>
          </a:p>
        </p:txBody>
      </p:sp>
      <p:grpSp>
        <p:nvGrpSpPr>
          <p:cNvPr id="2322" name="Google Shape;2322;p49"/>
          <p:cNvGrpSpPr/>
          <p:nvPr/>
        </p:nvGrpSpPr>
        <p:grpSpPr>
          <a:xfrm>
            <a:off x="216074" y="5904868"/>
            <a:ext cx="1152880" cy="611348"/>
            <a:chOff x="3744466" y="1301912"/>
            <a:chExt cx="1152880" cy="611348"/>
          </a:xfrm>
        </p:grpSpPr>
        <p:sp>
          <p:nvSpPr>
            <p:cNvPr id="2323" name="Google Shape;2323;p49"/>
            <p:cNvSpPr/>
            <p:nvPr/>
          </p:nvSpPr>
          <p:spPr>
            <a:xfrm>
              <a:off x="3912519"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casos</a:t>
              </a:r>
              <a:endParaRPr b="1" sz="1600">
                <a:solidFill>
                  <a:schemeClr val="dk1"/>
                </a:solidFill>
                <a:latin typeface="Arial Narrow"/>
                <a:ea typeface="Arial Narrow"/>
                <a:cs typeface="Arial Narrow"/>
                <a:sym typeface="Arial Narrow"/>
              </a:endParaRPr>
            </a:p>
          </p:txBody>
        </p:sp>
        <p:sp>
          <p:nvSpPr>
            <p:cNvPr id="2324" name="Google Shape;2324;p49"/>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2325" name="Google Shape;2325;p49"/>
          <p:cNvGrpSpPr/>
          <p:nvPr/>
        </p:nvGrpSpPr>
        <p:grpSpPr>
          <a:xfrm>
            <a:off x="1368954" y="5869732"/>
            <a:ext cx="847750" cy="646484"/>
            <a:chOff x="5236691" y="1418884"/>
            <a:chExt cx="847750" cy="646484"/>
          </a:xfrm>
        </p:grpSpPr>
        <p:sp>
          <p:nvSpPr>
            <p:cNvPr id="2326" name="Google Shape;2326;p49"/>
            <p:cNvSpPr/>
            <p:nvPr/>
          </p:nvSpPr>
          <p:spPr>
            <a:xfrm>
              <a:off x="5236691" y="1705328"/>
              <a:ext cx="84775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 casos</a:t>
              </a:r>
              <a:endParaRPr b="1" sz="1600">
                <a:solidFill>
                  <a:schemeClr val="dk1"/>
                </a:solidFill>
                <a:latin typeface="Arial Narrow"/>
                <a:ea typeface="Arial Narrow"/>
                <a:cs typeface="Arial Narrow"/>
                <a:sym typeface="Arial Narrow"/>
              </a:endParaRPr>
            </a:p>
          </p:txBody>
        </p:sp>
        <p:sp>
          <p:nvSpPr>
            <p:cNvPr id="2327" name="Google Shape;2327;p49"/>
            <p:cNvSpPr/>
            <p:nvPr/>
          </p:nvSpPr>
          <p:spPr>
            <a:xfrm>
              <a:off x="5272675" y="1418884"/>
              <a:ext cx="5212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Otros</a:t>
              </a:r>
              <a:endParaRPr b="1" sz="1200" u="sng">
                <a:solidFill>
                  <a:srgbClr val="000000"/>
                </a:solidFill>
                <a:latin typeface="Arial Narrow"/>
                <a:ea typeface="Arial Narrow"/>
                <a:cs typeface="Arial Narrow"/>
                <a:sym typeface="Arial Narrow"/>
              </a:endParaRPr>
            </a:p>
          </p:txBody>
        </p:sp>
      </p:grpSp>
      <p:grpSp>
        <p:nvGrpSpPr>
          <p:cNvPr id="2328" name="Google Shape;2328;p49"/>
          <p:cNvGrpSpPr/>
          <p:nvPr/>
        </p:nvGrpSpPr>
        <p:grpSpPr>
          <a:xfrm>
            <a:off x="5140794" y="4480107"/>
            <a:ext cx="1976198" cy="2061136"/>
            <a:chOff x="2580892" y="3325852"/>
            <a:chExt cx="1976198" cy="2061136"/>
          </a:xfrm>
        </p:grpSpPr>
        <p:pic>
          <p:nvPicPr>
            <p:cNvPr id="2329" name="Google Shape;2329;p49"/>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2330" name="Google Shape;2330;p49"/>
            <p:cNvGrpSpPr/>
            <p:nvPr/>
          </p:nvGrpSpPr>
          <p:grpSpPr>
            <a:xfrm>
              <a:off x="2580892" y="4168682"/>
              <a:ext cx="1976198" cy="1218306"/>
              <a:chOff x="-115819" y="6910484"/>
              <a:chExt cx="1499407" cy="1218306"/>
            </a:xfrm>
          </p:grpSpPr>
          <p:sp>
            <p:nvSpPr>
              <p:cNvPr id="2331" name="Google Shape;2331;p4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332" name="Google Shape;2332;p49"/>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2333" name="Google Shape;2333;p49"/>
          <p:cNvGrpSpPr/>
          <p:nvPr/>
        </p:nvGrpSpPr>
        <p:grpSpPr>
          <a:xfrm>
            <a:off x="2124145" y="5071695"/>
            <a:ext cx="1260281" cy="628312"/>
            <a:chOff x="2298589" y="3203848"/>
            <a:chExt cx="1260281" cy="628312"/>
          </a:xfrm>
        </p:grpSpPr>
        <p:sp>
          <p:nvSpPr>
            <p:cNvPr id="2334" name="Google Shape;2334;p4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sp>
          <p:nvSpPr>
            <p:cNvPr id="2335" name="Google Shape;2335;p49"/>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336" name="Google Shape;2336;p49"/>
          <p:cNvGrpSpPr/>
          <p:nvPr/>
        </p:nvGrpSpPr>
        <p:grpSpPr>
          <a:xfrm>
            <a:off x="4334561" y="4427984"/>
            <a:ext cx="764855" cy="1238940"/>
            <a:chOff x="3867627" y="2682487"/>
            <a:chExt cx="764855" cy="1238940"/>
          </a:xfrm>
        </p:grpSpPr>
        <p:grpSp>
          <p:nvGrpSpPr>
            <p:cNvPr id="2337" name="Google Shape;2337;p49"/>
            <p:cNvGrpSpPr/>
            <p:nvPr/>
          </p:nvGrpSpPr>
          <p:grpSpPr>
            <a:xfrm>
              <a:off x="3867627" y="3306763"/>
              <a:ext cx="764855" cy="614664"/>
              <a:chOff x="2548770" y="3203848"/>
              <a:chExt cx="764855" cy="614664"/>
            </a:xfrm>
          </p:grpSpPr>
          <p:sp>
            <p:nvSpPr>
              <p:cNvPr id="2338" name="Google Shape;2338;p49"/>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sp>
            <p:nvSpPr>
              <p:cNvPr id="2339" name="Google Shape;2339;p4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340" name="Google Shape;2340;p49"/>
            <p:cNvPicPr preferRelativeResize="0"/>
            <p:nvPr/>
          </p:nvPicPr>
          <p:blipFill rotWithShape="1">
            <a:blip r:embed="rId6">
              <a:alphaModFix/>
            </a:blip>
            <a:srcRect b="0" l="0" r="0" t="0"/>
            <a:stretch/>
          </p:blipFill>
          <p:spPr>
            <a:xfrm>
              <a:off x="3945025" y="2682487"/>
              <a:ext cx="587628" cy="678570"/>
            </a:xfrm>
            <a:prstGeom prst="rect">
              <a:avLst/>
            </a:prstGeom>
            <a:noFill/>
            <a:ln>
              <a:noFill/>
            </a:ln>
          </p:spPr>
        </p:pic>
      </p:grpSp>
      <p:grpSp>
        <p:nvGrpSpPr>
          <p:cNvPr id="2341" name="Google Shape;2341;p49"/>
          <p:cNvGrpSpPr/>
          <p:nvPr/>
        </p:nvGrpSpPr>
        <p:grpSpPr>
          <a:xfrm>
            <a:off x="3084475" y="5076056"/>
            <a:ext cx="1380071" cy="625937"/>
            <a:chOff x="-285907" y="7056480"/>
            <a:chExt cx="1612468" cy="625937"/>
          </a:xfrm>
        </p:grpSpPr>
        <p:sp>
          <p:nvSpPr>
            <p:cNvPr id="2342" name="Google Shape;2342;p49"/>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b="1" sz="1200" u="sng">
                <a:solidFill>
                  <a:schemeClr val="dk1"/>
                </a:solidFill>
                <a:latin typeface="Arial Narrow"/>
                <a:ea typeface="Arial Narrow"/>
                <a:cs typeface="Arial Narrow"/>
                <a:sym typeface="Arial Narrow"/>
              </a:endParaRPr>
            </a:p>
          </p:txBody>
        </p:sp>
        <p:sp>
          <p:nvSpPr>
            <p:cNvPr id="2343" name="Google Shape;2343;p49"/>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grpSp>
      <p:grpSp>
        <p:nvGrpSpPr>
          <p:cNvPr id="2344" name="Google Shape;2344;p49"/>
          <p:cNvGrpSpPr/>
          <p:nvPr/>
        </p:nvGrpSpPr>
        <p:grpSpPr>
          <a:xfrm>
            <a:off x="362827" y="5503125"/>
            <a:ext cx="1847617" cy="436842"/>
            <a:chOff x="3060727" y="484500"/>
            <a:chExt cx="2369636" cy="436842"/>
          </a:xfrm>
        </p:grpSpPr>
        <p:sp>
          <p:nvSpPr>
            <p:cNvPr id="2345" name="Google Shape;2345;p4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46" name="Google Shape;2346;p49"/>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2347" name="Google Shape;2347;p49"/>
          <p:cNvGrpSpPr/>
          <p:nvPr/>
        </p:nvGrpSpPr>
        <p:grpSpPr>
          <a:xfrm>
            <a:off x="2349030" y="4067944"/>
            <a:ext cx="2722458" cy="436842"/>
            <a:chOff x="3060727" y="484500"/>
            <a:chExt cx="2369637" cy="436842"/>
          </a:xfrm>
        </p:grpSpPr>
        <p:sp>
          <p:nvSpPr>
            <p:cNvPr id="2348" name="Google Shape;2348;p4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49" name="Google Shape;2349;p4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sp>
        <p:nvSpPr>
          <p:cNvPr id="2350" name="Google Shape;2350;p49"/>
          <p:cNvSpPr/>
          <p:nvPr/>
        </p:nvSpPr>
        <p:spPr>
          <a:xfrm>
            <a:off x="-9350" y="4786485"/>
            <a:ext cx="2062694"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 </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Incremento de 50% respecto al mismo período del año anterior</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pic>
        <p:nvPicPr>
          <p:cNvPr id="2351" name="Google Shape;2351;p49"/>
          <p:cNvPicPr preferRelativeResize="0"/>
          <p:nvPr/>
        </p:nvPicPr>
        <p:blipFill rotWithShape="1">
          <a:blip r:embed="rId7">
            <a:alphaModFix/>
          </a:blip>
          <a:srcRect b="0" l="58247" r="0" t="0"/>
          <a:stretch/>
        </p:blipFill>
        <p:spPr>
          <a:xfrm>
            <a:off x="2321053" y="4419368"/>
            <a:ext cx="739337" cy="664026"/>
          </a:xfrm>
          <a:prstGeom prst="rect">
            <a:avLst/>
          </a:prstGeom>
          <a:noFill/>
          <a:ln>
            <a:noFill/>
          </a:ln>
        </p:spPr>
      </p:pic>
      <p:pic>
        <p:nvPicPr>
          <p:cNvPr id="2352" name="Google Shape;2352;p49"/>
          <p:cNvPicPr preferRelativeResize="0"/>
          <p:nvPr/>
        </p:nvPicPr>
        <p:blipFill rotWithShape="1">
          <a:blip r:embed="rId8">
            <a:alphaModFix/>
          </a:blip>
          <a:srcRect b="0" l="0" r="0" t="0"/>
          <a:stretch/>
        </p:blipFill>
        <p:spPr>
          <a:xfrm>
            <a:off x="3383042" y="4538352"/>
            <a:ext cx="694975" cy="599336"/>
          </a:xfrm>
          <a:prstGeom prst="rect">
            <a:avLst/>
          </a:prstGeom>
          <a:noFill/>
          <a:ln>
            <a:noFill/>
          </a:ln>
        </p:spPr>
      </p:pic>
      <p:grpSp>
        <p:nvGrpSpPr>
          <p:cNvPr id="2353" name="Google Shape;2353;p49"/>
          <p:cNvGrpSpPr/>
          <p:nvPr/>
        </p:nvGrpSpPr>
        <p:grpSpPr>
          <a:xfrm>
            <a:off x="144066" y="7037921"/>
            <a:ext cx="6681893" cy="848101"/>
            <a:chOff x="21203" y="7774533"/>
            <a:chExt cx="6681893" cy="848101"/>
          </a:xfrm>
        </p:grpSpPr>
        <p:grpSp>
          <p:nvGrpSpPr>
            <p:cNvPr id="2354" name="Google Shape;2354;p49"/>
            <p:cNvGrpSpPr/>
            <p:nvPr/>
          </p:nvGrpSpPr>
          <p:grpSpPr>
            <a:xfrm>
              <a:off x="1385705" y="8075430"/>
              <a:ext cx="5188226" cy="547204"/>
              <a:chOff x="-1107522" y="9867668"/>
              <a:chExt cx="5866885" cy="547204"/>
            </a:xfrm>
          </p:grpSpPr>
          <p:sp>
            <p:nvSpPr>
              <p:cNvPr id="2355" name="Google Shape;2355;p49"/>
              <p:cNvSpPr/>
              <p:nvPr/>
            </p:nvSpPr>
            <p:spPr>
              <a:xfrm>
                <a:off x="-1107522" y="986766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 casos </a:t>
                </a:r>
                <a:endParaRPr b="1" sz="1050">
                  <a:solidFill>
                    <a:srgbClr val="C00000"/>
                  </a:solidFill>
                  <a:latin typeface="Arial Narrow"/>
                  <a:ea typeface="Arial Narrow"/>
                  <a:cs typeface="Arial Narrow"/>
                  <a:sym typeface="Arial Narrow"/>
                </a:endParaRPr>
              </a:p>
            </p:txBody>
          </p:sp>
          <p:sp>
            <p:nvSpPr>
              <p:cNvPr id="2356" name="Google Shape;2356;p49"/>
              <p:cNvSpPr/>
              <p:nvPr/>
            </p:nvSpPr>
            <p:spPr>
              <a:xfrm>
                <a:off x="-1103625" y="10115184"/>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2 casos </a:t>
                </a:r>
                <a:endParaRPr b="1" sz="1050">
                  <a:solidFill>
                    <a:srgbClr val="C00000"/>
                  </a:solidFill>
                  <a:latin typeface="Arial Narrow"/>
                  <a:ea typeface="Arial Narrow"/>
                  <a:cs typeface="Arial Narrow"/>
                  <a:sym typeface="Arial Narrow"/>
                </a:endParaRPr>
              </a:p>
            </p:txBody>
          </p:sp>
        </p:grpSp>
        <p:grpSp>
          <p:nvGrpSpPr>
            <p:cNvPr id="2357" name="Google Shape;2357;p49"/>
            <p:cNvGrpSpPr/>
            <p:nvPr/>
          </p:nvGrpSpPr>
          <p:grpSpPr>
            <a:xfrm>
              <a:off x="21203" y="7774533"/>
              <a:ext cx="6681893" cy="774439"/>
              <a:chOff x="-14626" y="8205752"/>
              <a:chExt cx="6681893" cy="774439"/>
            </a:xfrm>
          </p:grpSpPr>
          <p:sp>
            <p:nvSpPr>
              <p:cNvPr id="2358" name="Google Shape;2358;p49"/>
              <p:cNvSpPr txBox="1"/>
              <p:nvPr/>
            </p:nvSpPr>
            <p:spPr>
              <a:xfrm>
                <a:off x="1445547" y="8205752"/>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359" name="Google Shape;2359;p49"/>
              <p:cNvPicPr preferRelativeResize="0"/>
              <p:nvPr/>
            </p:nvPicPr>
            <p:blipFill rotWithShape="1">
              <a:blip r:embed="rId9">
                <a:alphaModFix/>
              </a:blip>
              <a:srcRect b="0" l="0" r="0" t="0"/>
              <a:stretch/>
            </p:blipFill>
            <p:spPr>
              <a:xfrm>
                <a:off x="-14626" y="8259233"/>
                <a:ext cx="910301" cy="720958"/>
              </a:xfrm>
              <a:prstGeom prst="rect">
                <a:avLst/>
              </a:prstGeom>
              <a:noFill/>
              <a:ln>
                <a:noFill/>
              </a:ln>
            </p:spPr>
          </p:pic>
        </p:grpSp>
        <p:sp>
          <p:nvSpPr>
            <p:cNvPr id="2360" name="Google Shape;2360;p49"/>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361" name="Google Shape;2361;p49"/>
          <p:cNvGrpSpPr/>
          <p:nvPr/>
        </p:nvGrpSpPr>
        <p:grpSpPr>
          <a:xfrm>
            <a:off x="1442712" y="8222349"/>
            <a:ext cx="5689176" cy="656443"/>
            <a:chOff x="2502" y="13686"/>
            <a:chExt cx="5689176" cy="656443"/>
          </a:xfrm>
        </p:grpSpPr>
        <p:sp>
          <p:nvSpPr>
            <p:cNvPr id="2362" name="Google Shape;2362;p49"/>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9"/>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2 casos </a:t>
              </a:r>
              <a:endParaRPr b="1" sz="1050">
                <a:solidFill>
                  <a:schemeClr val="dk1"/>
                </a:solidFill>
                <a:latin typeface="Arial Narrow"/>
                <a:ea typeface="Arial Narrow"/>
                <a:cs typeface="Arial Narrow"/>
                <a:sym typeface="Arial Narrow"/>
              </a:endParaRPr>
            </a:p>
          </p:txBody>
        </p:sp>
        <p:sp>
          <p:nvSpPr>
            <p:cNvPr id="2364" name="Google Shape;2364;p49"/>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9"/>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66" name="Google Shape;2366;p49"/>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9"/>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1 caso</a:t>
              </a:r>
              <a:endParaRPr b="1" sz="1050">
                <a:solidFill>
                  <a:schemeClr val="dk1"/>
                </a:solidFill>
                <a:latin typeface="Arial Narrow"/>
                <a:ea typeface="Arial Narrow"/>
                <a:cs typeface="Arial Narrow"/>
                <a:sym typeface="Arial Narrow"/>
              </a:endParaRPr>
            </a:p>
          </p:txBody>
        </p:sp>
        <p:sp>
          <p:nvSpPr>
            <p:cNvPr id="2368" name="Google Shape;2368;p49"/>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9"/>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70" name="Google Shape;2370;p49"/>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9"/>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2372" name="Google Shape;2372;p49"/>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9"/>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74" name="Google Shape;2374;p49"/>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49"/>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dato: 1 caso</a:t>
              </a:r>
              <a:endParaRPr b="1" sz="1050">
                <a:solidFill>
                  <a:schemeClr val="dk1"/>
                </a:solidFill>
                <a:latin typeface="Arial Narrow"/>
                <a:ea typeface="Arial Narrow"/>
                <a:cs typeface="Arial Narrow"/>
                <a:sym typeface="Arial Narrow"/>
              </a:endParaRPr>
            </a:p>
          </p:txBody>
        </p:sp>
      </p:grpSp>
      <p:grpSp>
        <p:nvGrpSpPr>
          <p:cNvPr id="2376" name="Google Shape;2376;p49"/>
          <p:cNvGrpSpPr/>
          <p:nvPr/>
        </p:nvGrpSpPr>
        <p:grpSpPr>
          <a:xfrm>
            <a:off x="50" y="7948670"/>
            <a:ext cx="7065799" cy="1015818"/>
            <a:chOff x="2145310" y="5221006"/>
            <a:chExt cx="6785852" cy="1015818"/>
          </a:xfrm>
        </p:grpSpPr>
        <p:grpSp>
          <p:nvGrpSpPr>
            <p:cNvPr id="2377" name="Google Shape;2377;p49"/>
            <p:cNvGrpSpPr/>
            <p:nvPr/>
          </p:nvGrpSpPr>
          <p:grpSpPr>
            <a:xfrm>
              <a:off x="2145310" y="5221006"/>
              <a:ext cx="6785852" cy="1015818"/>
              <a:chOff x="2109481" y="5652225"/>
              <a:chExt cx="6785852" cy="1015818"/>
            </a:xfrm>
          </p:grpSpPr>
          <p:sp>
            <p:nvSpPr>
              <p:cNvPr id="2378" name="Google Shape;2378;p49"/>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379" name="Google Shape;2379;p49"/>
              <p:cNvPicPr preferRelativeResize="0"/>
              <p:nvPr/>
            </p:nvPicPr>
            <p:blipFill rotWithShape="1">
              <a:blip r:embed="rId9">
                <a:alphaModFix/>
              </a:blip>
              <a:srcRect b="0" l="0" r="0" t="0"/>
              <a:stretch/>
            </p:blipFill>
            <p:spPr>
              <a:xfrm>
                <a:off x="2109481" y="5947085"/>
                <a:ext cx="910301" cy="720958"/>
              </a:xfrm>
              <a:prstGeom prst="rect">
                <a:avLst/>
              </a:prstGeom>
              <a:noFill/>
              <a:ln>
                <a:noFill/>
              </a:ln>
            </p:spPr>
          </p:pic>
        </p:grpSp>
        <p:sp>
          <p:nvSpPr>
            <p:cNvPr id="2380" name="Google Shape;2380;p49"/>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381" name="Google Shape;2381;p49"/>
          <p:cNvPicPr preferRelativeResize="0"/>
          <p:nvPr/>
        </p:nvPicPr>
        <p:blipFill rotWithShape="1">
          <a:blip r:embed="rId10">
            <a:alphaModFix/>
          </a:blip>
          <a:srcRect b="0" l="0" r="0" t="0"/>
          <a:stretch/>
        </p:blipFill>
        <p:spPr>
          <a:xfrm>
            <a:off x="-29713" y="-1"/>
            <a:ext cx="2153858" cy="2846793"/>
          </a:xfrm>
          <a:prstGeom prst="rect">
            <a:avLst/>
          </a:prstGeom>
          <a:noFill/>
          <a:ln>
            <a:noFill/>
          </a:ln>
        </p:spPr>
      </p:pic>
      <p:sp>
        <p:nvSpPr>
          <p:cNvPr id="2382" name="Google Shape;2382;p49"/>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2383" name="Google Shape;2383;p49"/>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5- 2022</a:t>
            </a:r>
            <a:endParaRPr b="1" sz="1200">
              <a:solidFill>
                <a:schemeClr val="dk1"/>
              </a:solidFill>
              <a:latin typeface="Arial Narrow"/>
              <a:ea typeface="Arial Narrow"/>
              <a:cs typeface="Arial Narrow"/>
              <a:sym typeface="Arial Narrow"/>
            </a:endParaRPr>
          </a:p>
        </p:txBody>
      </p:sp>
      <p:sp>
        <p:nvSpPr>
          <p:cNvPr id="2384" name="Google Shape;2384;p49"/>
          <p:cNvSpPr/>
          <p:nvPr/>
        </p:nvSpPr>
        <p:spPr>
          <a:xfrm>
            <a:off x="2321053" y="2843808"/>
            <a:ext cx="4574381"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HB, datos preliminares. Residentes en Medellín. Acumulado al quinto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Fuente: Seguimiento de gestantes con HB 2016 - 2022. Medellín. Fecha de corte: 21/05/2022.</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p:txBody>
      </p:sp>
      <p:pic>
        <p:nvPicPr>
          <p:cNvPr id="2385" name="Google Shape;2385;p49"/>
          <p:cNvPicPr preferRelativeResize="0"/>
          <p:nvPr/>
        </p:nvPicPr>
        <p:blipFill rotWithShape="1">
          <a:blip r:embed="rId11">
            <a:alphaModFix/>
          </a:blip>
          <a:srcRect b="0" l="0" r="0" t="0"/>
          <a:stretch/>
        </p:blipFill>
        <p:spPr>
          <a:xfrm>
            <a:off x="2206445" y="467544"/>
            <a:ext cx="4550194" cy="20556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60,91%</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39,09%</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0,70%</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0,23%</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{B47BC02A-57CE-4A9D-8C23-176FAD583882}</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Procedentes del exterior</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49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33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16,22%</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139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82,50%</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17,50%</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10431" y="5241858"/>
            <a:ext cx="75213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87,40%</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12,60%</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65647"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Formas de tuberculosis extrapulmonar acumulado a Periodo epidemiológico 05 Medellín 2022</a:t>
            </a:r>
            <a:endParaRPr sz="1050">
              <a:solidFill>
                <a:schemeClr val="dk1"/>
              </a:solidFill>
              <a:latin typeface="Arial Narrow"/>
              <a:ea typeface="Arial Narrow"/>
              <a:cs typeface="Arial Narrow"/>
              <a:sym typeface="Arial Narrow"/>
            </a:endParaRPr>
          </a:p>
        </p:txBody>
      </p:sp>
      <p:sp>
        <p:nvSpPr>
          <p:cNvPr id="196" name="Google Shape;196;p5"/>
          <p:cNvSpPr/>
          <p:nvPr/>
        </p:nvSpPr>
        <p:spPr>
          <a:xfrm>
            <a:off x="3585004"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Distribución porcentual de la tuberculosis por ciclo de vida, Periodo epidemiológico 05 Medellín 2022</a:t>
            </a:r>
            <a:endParaRPr sz="1050">
              <a:solidFill>
                <a:schemeClr val="dk1"/>
              </a:solidFill>
              <a:latin typeface="Arial Narrow"/>
              <a:ea typeface="Arial Narrow"/>
              <a:cs typeface="Arial Narrow"/>
              <a:sym typeface="Arial Narrow"/>
            </a:endParaRPr>
          </a:p>
        </p:txBody>
      </p:sp>
      <p:grpSp>
        <p:nvGrpSpPr>
          <p:cNvPr id="197" name="Google Shape;197;p5"/>
          <p:cNvGrpSpPr/>
          <p:nvPr/>
        </p:nvGrpSpPr>
        <p:grpSpPr>
          <a:xfrm>
            <a:off x="402094" y="460370"/>
            <a:ext cx="2369636" cy="453798"/>
            <a:chOff x="402094" y="486270"/>
            <a:chExt cx="2369636" cy="453798"/>
          </a:xfrm>
        </p:grpSpPr>
        <p:sp>
          <p:nvSpPr>
            <p:cNvPr id="198" name="Google Shape;198;p5"/>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5"/>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sp>
        <p:nvSpPr>
          <p:cNvPr id="200" name="Google Shape;200;p5"/>
          <p:cNvSpPr/>
          <p:nvPr/>
        </p:nvSpPr>
        <p:spPr>
          <a:xfrm>
            <a:off x="420292" y="208965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522 casos</a:t>
            </a:r>
            <a:endParaRPr/>
          </a:p>
        </p:txBody>
      </p:sp>
      <p:sp>
        <p:nvSpPr>
          <p:cNvPr id="201" name="Google Shape;201;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335 casos</a:t>
            </a:r>
            <a:endParaRPr/>
          </a:p>
        </p:txBody>
      </p:sp>
      <p:sp>
        <p:nvSpPr>
          <p:cNvPr id="202" name="Google Shape;202;p5"/>
          <p:cNvSpPr/>
          <p:nvPr/>
        </p:nvSpPr>
        <p:spPr>
          <a:xfrm>
            <a:off x="3201413" y="209967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a:p>
        </p:txBody>
      </p:sp>
      <p:sp>
        <p:nvSpPr>
          <p:cNvPr id="203" name="Google Shape;203;p5"/>
          <p:cNvSpPr/>
          <p:nvPr/>
        </p:nvSpPr>
        <p:spPr>
          <a:xfrm>
            <a:off x="4607097" y="210782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b="1" sz="1200">
              <a:solidFill>
                <a:schemeClr val="dk1"/>
              </a:solidFill>
              <a:latin typeface="Arial Narrow"/>
              <a:ea typeface="Arial Narrow"/>
              <a:cs typeface="Arial Narrow"/>
              <a:sym typeface="Arial Narrow"/>
            </a:endParaRPr>
          </a:p>
        </p:txBody>
      </p:sp>
      <p:pic>
        <p:nvPicPr>
          <p:cNvPr id="204" name="Google Shape;204;p5"/>
          <p:cNvPicPr preferRelativeResize="0"/>
          <p:nvPr/>
        </p:nvPicPr>
        <p:blipFill rotWithShape="1">
          <a:blip r:embed="rId3">
            <a:alphaModFix/>
          </a:blip>
          <a:srcRect b="0" l="59909" r="27482" t="12083"/>
          <a:stretch/>
        </p:blipFill>
        <p:spPr>
          <a:xfrm>
            <a:off x="3264060" y="844294"/>
            <a:ext cx="599090" cy="748088"/>
          </a:xfrm>
          <a:prstGeom prst="rect">
            <a:avLst/>
          </a:prstGeom>
          <a:noFill/>
          <a:ln>
            <a:noFill/>
          </a:ln>
        </p:spPr>
      </p:pic>
      <p:pic>
        <p:nvPicPr>
          <p:cNvPr id="205" name="Google Shape;205;p5"/>
          <p:cNvPicPr preferRelativeResize="0"/>
          <p:nvPr/>
        </p:nvPicPr>
        <p:blipFill rotWithShape="1">
          <a:blip r:embed="rId3">
            <a:alphaModFix/>
          </a:blip>
          <a:srcRect b="0" l="87770" r="0" t="0"/>
          <a:stretch/>
        </p:blipFill>
        <p:spPr>
          <a:xfrm>
            <a:off x="4663615" y="795253"/>
            <a:ext cx="581113" cy="850900"/>
          </a:xfrm>
          <a:prstGeom prst="rect">
            <a:avLst/>
          </a:prstGeom>
          <a:noFill/>
          <a:ln>
            <a:noFill/>
          </a:ln>
        </p:spPr>
      </p:pic>
      <p:pic>
        <p:nvPicPr>
          <p:cNvPr id="206" name="Google Shape;206;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7" name="Google Shape;207;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8" name="Google Shape;208;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grpSp>
        <p:nvGrpSpPr>
          <p:cNvPr id="209" name="Google Shape;209;p5"/>
          <p:cNvGrpSpPr/>
          <p:nvPr/>
        </p:nvGrpSpPr>
        <p:grpSpPr>
          <a:xfrm>
            <a:off x="3060727" y="458600"/>
            <a:ext cx="2369636" cy="436842"/>
            <a:chOff x="3060727" y="484500"/>
            <a:chExt cx="2369636" cy="436842"/>
          </a:xfrm>
        </p:grpSpPr>
        <p:sp>
          <p:nvSpPr>
            <p:cNvPr id="210" name="Google Shape;210;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sp>
        <p:nvSpPr>
          <p:cNvPr id="212" name="Google Shape;212;p5"/>
          <p:cNvSpPr/>
          <p:nvPr/>
        </p:nvSpPr>
        <p:spPr>
          <a:xfrm>
            <a:off x="2960715" y="1461784"/>
            <a:ext cx="12057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13" name="Google Shape;213;p5"/>
          <p:cNvSpPr/>
          <p:nvPr/>
        </p:nvSpPr>
        <p:spPr>
          <a:xfrm>
            <a:off x="4560025" y="1509082"/>
            <a:ext cx="7393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nvGrpSpPr>
          <p:cNvPr id="214" name="Google Shape;214;p5"/>
          <p:cNvGrpSpPr/>
          <p:nvPr/>
        </p:nvGrpSpPr>
        <p:grpSpPr>
          <a:xfrm>
            <a:off x="432098" y="2303427"/>
            <a:ext cx="2369637" cy="436842"/>
            <a:chOff x="3060726" y="484500"/>
            <a:chExt cx="2369637" cy="436842"/>
          </a:xfrm>
        </p:grpSpPr>
        <p:sp>
          <p:nvSpPr>
            <p:cNvPr id="215" name="Google Shape;21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pic>
        <p:nvPicPr>
          <p:cNvPr id="217" name="Google Shape;217;p5"/>
          <p:cNvPicPr preferRelativeResize="0"/>
          <p:nvPr/>
        </p:nvPicPr>
        <p:blipFill rotWithShape="1">
          <a:blip r:embed="rId7">
            <a:alphaModFix/>
          </a:blip>
          <a:srcRect b="0" l="0" r="0" t="0"/>
          <a:stretch/>
        </p:blipFill>
        <p:spPr>
          <a:xfrm>
            <a:off x="27920" y="5892276"/>
            <a:ext cx="3304318" cy="2721978"/>
          </a:xfrm>
          <a:prstGeom prst="rect">
            <a:avLst/>
          </a:prstGeom>
          <a:noFill/>
          <a:ln>
            <a:noFill/>
          </a:ln>
        </p:spPr>
      </p:pic>
      <p:pic>
        <p:nvPicPr>
          <p:cNvPr id="218" name="Google Shape;218;p5"/>
          <p:cNvPicPr preferRelativeResize="0"/>
          <p:nvPr/>
        </p:nvPicPr>
        <p:blipFill rotWithShape="1">
          <a:blip r:embed="rId8">
            <a:alphaModFix/>
          </a:blip>
          <a:srcRect b="0" l="0" r="0" t="0"/>
          <a:stretch/>
        </p:blipFill>
        <p:spPr>
          <a:xfrm>
            <a:off x="3465660" y="5892276"/>
            <a:ext cx="3663181" cy="272197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9" name="Shape 2389"/>
        <p:cNvGrpSpPr/>
        <p:nvPr/>
      </p:nvGrpSpPr>
      <p:grpSpPr>
        <a:xfrm>
          <a:off x="0" y="0"/>
          <a:ext cx="0" cy="0"/>
          <a:chOff x="0" y="0"/>
          <a:chExt cx="0" cy="0"/>
        </a:xfrm>
      </p:grpSpPr>
      <p:pic>
        <p:nvPicPr>
          <p:cNvPr id="2390" name="Google Shape;2390;p50"/>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2391" name="Google Shape;2391;p50"/>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2392" name="Google Shape;2392;p50"/>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a:p>
        </p:txBody>
      </p:sp>
      <p:sp>
        <p:nvSpPr>
          <p:cNvPr id="2393" name="Google Shape;2393;p50"/>
          <p:cNvSpPr/>
          <p:nvPr/>
        </p:nvSpPr>
        <p:spPr>
          <a:xfrm>
            <a:off x="2190358" y="37935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las violencias. Medellín, a Periodo epidemiológico 05  acumulado  de 2022. </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Nota: Desde el año 2018 se incorporó el registro de los comisarias de familia que incrementó los eventos en un 250% respecto a lo habitual.</a:t>
            </a:r>
            <a:endParaRPr/>
          </a:p>
        </p:txBody>
      </p:sp>
      <p:grpSp>
        <p:nvGrpSpPr>
          <p:cNvPr id="2394" name="Google Shape;2394;p50"/>
          <p:cNvGrpSpPr/>
          <p:nvPr/>
        </p:nvGrpSpPr>
        <p:grpSpPr>
          <a:xfrm>
            <a:off x="204943" y="5792409"/>
            <a:ext cx="1892650" cy="488476"/>
            <a:chOff x="2397524" y="3379972"/>
            <a:chExt cx="4508500" cy="904875"/>
          </a:xfrm>
        </p:grpSpPr>
        <p:pic>
          <p:nvPicPr>
            <p:cNvPr id="2395" name="Google Shape;2395;p5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396" name="Google Shape;2396;p50"/>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681</a:t>
              </a:r>
              <a:endParaRPr/>
            </a:p>
          </p:txBody>
        </p:sp>
      </p:grpSp>
      <p:sp>
        <p:nvSpPr>
          <p:cNvPr id="2397" name="Google Shape;2397;p50"/>
          <p:cNvSpPr txBox="1"/>
          <p:nvPr/>
        </p:nvSpPr>
        <p:spPr>
          <a:xfrm>
            <a:off x="9231" y="6271096"/>
            <a:ext cx="219491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53,1%</a:t>
            </a:r>
            <a:endParaRPr/>
          </a:p>
        </p:txBody>
      </p:sp>
      <p:sp>
        <p:nvSpPr>
          <p:cNvPr id="2398" name="Google Shape;2398;p50"/>
          <p:cNvSpPr/>
          <p:nvPr/>
        </p:nvSpPr>
        <p:spPr>
          <a:xfrm>
            <a:off x="2174917" y="7596336"/>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las violencias. Medellín, a Periodo epidemiológico 05 acumulado de 2018-2022. </a:t>
            </a:r>
            <a:endParaRPr/>
          </a:p>
        </p:txBody>
      </p:sp>
      <p:grpSp>
        <p:nvGrpSpPr>
          <p:cNvPr id="2399" name="Google Shape;2399;p50"/>
          <p:cNvGrpSpPr/>
          <p:nvPr/>
        </p:nvGrpSpPr>
        <p:grpSpPr>
          <a:xfrm>
            <a:off x="2448322" y="74775"/>
            <a:ext cx="3446504" cy="276999"/>
            <a:chOff x="2448322" y="74775"/>
            <a:chExt cx="3446504" cy="276999"/>
          </a:xfrm>
        </p:grpSpPr>
        <p:sp>
          <p:nvSpPr>
            <p:cNvPr id="2400" name="Google Shape;2400;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01" name="Google Shape;2401;p50"/>
            <p:cNvCxnSpPr>
              <a:stCxn id="240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02" name="Google Shape;2402;p5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403" name="Google Shape;2403;p5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50</a:t>
            </a:r>
            <a:endParaRPr b="1" sz="1050">
              <a:solidFill>
                <a:schemeClr val="dk1"/>
              </a:solidFill>
              <a:latin typeface="Arial Narrow"/>
              <a:ea typeface="Arial Narrow"/>
              <a:cs typeface="Arial Narrow"/>
              <a:sym typeface="Arial Narrow"/>
            </a:endParaRPr>
          </a:p>
        </p:txBody>
      </p:sp>
      <p:sp>
        <p:nvSpPr>
          <p:cNvPr id="2404" name="Google Shape;2404;p50"/>
          <p:cNvSpPr txBox="1"/>
          <p:nvPr>
            <p:ph type="ctrTitle"/>
          </p:nvPr>
        </p:nvSpPr>
        <p:spPr>
          <a:xfrm>
            <a:off x="23413" y="-27471"/>
            <a:ext cx="2208885" cy="140038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Violencia de género, intrafamiliar y ataques con agentes químicos</a:t>
            </a:r>
            <a:r>
              <a:rPr b="1" lang="es-ES" sz="2500">
                <a:solidFill>
                  <a:srgbClr val="C00000"/>
                </a:solidFill>
                <a:latin typeface="Arial Narrow"/>
                <a:ea typeface="Arial Narrow"/>
                <a:cs typeface="Arial Narrow"/>
                <a:sym typeface="Arial Narrow"/>
              </a:rPr>
              <a:t>. </a:t>
            </a:r>
            <a:endParaRPr/>
          </a:p>
        </p:txBody>
      </p:sp>
      <p:graphicFrame>
        <p:nvGraphicFramePr>
          <p:cNvPr id="2405" name="Google Shape;2405;p50"/>
          <p:cNvGraphicFramePr/>
          <p:nvPr/>
        </p:nvGraphicFramePr>
        <p:xfrm>
          <a:off x="2190358" y="618333"/>
          <a:ext cx="5004767" cy="2858855"/>
        </p:xfrm>
        <a:graphic>
          <a:graphicData uri="http://schemas.openxmlformats.org/drawingml/2006/chart">
            <c:chart r:id="rId6"/>
          </a:graphicData>
        </a:graphic>
      </p:graphicFrame>
      <p:graphicFrame>
        <p:nvGraphicFramePr>
          <p:cNvPr id="2406" name="Google Shape;2406;p50"/>
          <p:cNvGraphicFramePr/>
          <p:nvPr/>
        </p:nvGraphicFramePr>
        <p:xfrm>
          <a:off x="2279123" y="4355976"/>
          <a:ext cx="4525082" cy="3168352"/>
        </p:xfrm>
        <a:graphic>
          <a:graphicData uri="http://schemas.openxmlformats.org/drawingml/2006/chart">
            <c:chart r:id="rId7"/>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0" name="Shape 2410"/>
        <p:cNvGrpSpPr/>
        <p:nvPr/>
      </p:nvGrpSpPr>
      <p:grpSpPr>
        <a:xfrm>
          <a:off x="0" y="0"/>
          <a:ext cx="0" cy="0"/>
          <a:chOff x="0" y="0"/>
          <a:chExt cx="0" cy="0"/>
        </a:xfrm>
      </p:grpSpPr>
      <p:sp>
        <p:nvSpPr>
          <p:cNvPr id="2411" name="Google Shape;2411;p51"/>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12" name="Google Shape;2412;p51"/>
          <p:cNvGrpSpPr/>
          <p:nvPr/>
        </p:nvGrpSpPr>
        <p:grpSpPr>
          <a:xfrm>
            <a:off x="268607" y="127176"/>
            <a:ext cx="3446504" cy="276999"/>
            <a:chOff x="2448322" y="74775"/>
            <a:chExt cx="3446504" cy="276999"/>
          </a:xfrm>
        </p:grpSpPr>
        <p:sp>
          <p:nvSpPr>
            <p:cNvPr id="2413" name="Google Shape;2413;p5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14" name="Google Shape;2414;p51"/>
            <p:cNvCxnSpPr>
              <a:stCxn id="24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15" name="Google Shape;2415;p5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416" name="Google Shape;2416;p51"/>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17" name="Google Shape;2417;p51"/>
          <p:cNvGrpSpPr/>
          <p:nvPr/>
        </p:nvGrpSpPr>
        <p:grpSpPr>
          <a:xfrm>
            <a:off x="268607" y="5717420"/>
            <a:ext cx="3446504" cy="276999"/>
            <a:chOff x="2448322" y="74775"/>
            <a:chExt cx="3446504" cy="276999"/>
          </a:xfrm>
        </p:grpSpPr>
        <p:sp>
          <p:nvSpPr>
            <p:cNvPr id="2418" name="Google Shape;2418;p5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19" name="Google Shape;2419;p51"/>
            <p:cNvCxnSpPr>
              <a:stCxn id="24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20" name="Google Shape;2420;p5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421" name="Google Shape;2421;p5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51</a:t>
            </a:r>
            <a:endParaRPr b="1" sz="1050">
              <a:solidFill>
                <a:schemeClr val="dk1"/>
              </a:solidFill>
              <a:latin typeface="Arial Narrow"/>
              <a:ea typeface="Arial Narrow"/>
              <a:cs typeface="Arial Narrow"/>
              <a:sym typeface="Arial Narrow"/>
            </a:endParaRPr>
          </a:p>
        </p:txBody>
      </p:sp>
      <p:grpSp>
        <p:nvGrpSpPr>
          <p:cNvPr id="2422" name="Google Shape;2422;p51"/>
          <p:cNvGrpSpPr/>
          <p:nvPr/>
        </p:nvGrpSpPr>
        <p:grpSpPr>
          <a:xfrm>
            <a:off x="81902" y="6897132"/>
            <a:ext cx="808178" cy="1628596"/>
            <a:chOff x="1064080" y="553075"/>
            <a:chExt cx="808178" cy="1628596"/>
          </a:xfrm>
        </p:grpSpPr>
        <p:pic>
          <p:nvPicPr>
            <p:cNvPr id="2423" name="Google Shape;2423;p51"/>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424" name="Google Shape;2424;p51"/>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41,5%</a:t>
              </a:r>
              <a:endParaRPr/>
            </a:p>
          </p:txBody>
        </p:sp>
        <p:sp>
          <p:nvSpPr>
            <p:cNvPr id="2425" name="Google Shape;2425;p5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426" name="Google Shape;2426;p51"/>
            <p:cNvSpPr/>
            <p:nvPr/>
          </p:nvSpPr>
          <p:spPr>
            <a:xfrm>
              <a:off x="1064080" y="1904672"/>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131 casos</a:t>
              </a:r>
              <a:endParaRPr sz="1200">
                <a:solidFill>
                  <a:schemeClr val="dk1"/>
                </a:solidFill>
                <a:latin typeface="Calibri"/>
                <a:ea typeface="Calibri"/>
                <a:cs typeface="Calibri"/>
                <a:sym typeface="Calibri"/>
              </a:endParaRPr>
            </a:p>
          </p:txBody>
        </p:sp>
      </p:grpSp>
      <p:grpSp>
        <p:nvGrpSpPr>
          <p:cNvPr id="2427" name="Google Shape;2427;p51"/>
          <p:cNvGrpSpPr/>
          <p:nvPr/>
        </p:nvGrpSpPr>
        <p:grpSpPr>
          <a:xfrm>
            <a:off x="1085280" y="6897132"/>
            <a:ext cx="851515" cy="1596380"/>
            <a:chOff x="1756023" y="1227775"/>
            <a:chExt cx="851515" cy="1596380"/>
          </a:xfrm>
        </p:grpSpPr>
        <p:sp>
          <p:nvSpPr>
            <p:cNvPr id="2428" name="Google Shape;2428;p51"/>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58,5%</a:t>
              </a:r>
              <a:endParaRPr/>
            </a:p>
          </p:txBody>
        </p:sp>
        <p:sp>
          <p:nvSpPr>
            <p:cNvPr id="2429" name="Google Shape;2429;p51"/>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430" name="Google Shape;2430;p51"/>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184 casos</a:t>
              </a:r>
              <a:endParaRPr sz="1200">
                <a:solidFill>
                  <a:schemeClr val="dk1"/>
                </a:solidFill>
                <a:latin typeface="Calibri"/>
                <a:ea typeface="Calibri"/>
                <a:cs typeface="Calibri"/>
                <a:sym typeface="Calibri"/>
              </a:endParaRPr>
            </a:p>
          </p:txBody>
        </p:sp>
        <p:pic>
          <p:nvPicPr>
            <p:cNvPr id="2431" name="Google Shape;2431;p51"/>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432" name="Google Shape;2432;p51"/>
          <p:cNvGrpSpPr/>
          <p:nvPr/>
        </p:nvGrpSpPr>
        <p:grpSpPr>
          <a:xfrm>
            <a:off x="2065611" y="6898504"/>
            <a:ext cx="1152880" cy="1582804"/>
            <a:chOff x="3115290" y="1227775"/>
            <a:chExt cx="1152880" cy="1582804"/>
          </a:xfrm>
        </p:grpSpPr>
        <p:grpSp>
          <p:nvGrpSpPr>
            <p:cNvPr id="2433" name="Google Shape;2433;p51"/>
            <p:cNvGrpSpPr/>
            <p:nvPr/>
          </p:nvGrpSpPr>
          <p:grpSpPr>
            <a:xfrm>
              <a:off x="3115290" y="1951748"/>
              <a:ext cx="1152880" cy="858831"/>
              <a:chOff x="3744466" y="1301912"/>
              <a:chExt cx="1152880" cy="858831"/>
            </a:xfrm>
          </p:grpSpPr>
          <p:sp>
            <p:nvSpPr>
              <p:cNvPr id="2434" name="Google Shape;2434;p5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a:p>
            </p:txBody>
          </p:sp>
          <p:sp>
            <p:nvSpPr>
              <p:cNvPr id="2435" name="Google Shape;2435;p5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436" name="Google Shape;2436;p51"/>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2437" name="Google Shape;2437;p51"/>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438" name="Google Shape;2438;p51"/>
          <p:cNvGrpSpPr/>
          <p:nvPr/>
        </p:nvGrpSpPr>
        <p:grpSpPr>
          <a:xfrm>
            <a:off x="3190443" y="6910780"/>
            <a:ext cx="740068" cy="1574421"/>
            <a:chOff x="4615870" y="1227775"/>
            <a:chExt cx="740068" cy="1574421"/>
          </a:xfrm>
        </p:grpSpPr>
        <p:grpSp>
          <p:nvGrpSpPr>
            <p:cNvPr id="2439" name="Google Shape;2439;p51"/>
            <p:cNvGrpSpPr/>
            <p:nvPr/>
          </p:nvGrpSpPr>
          <p:grpSpPr>
            <a:xfrm>
              <a:off x="4615870" y="1922272"/>
              <a:ext cx="740068" cy="879924"/>
              <a:chOff x="5245046" y="1274868"/>
              <a:chExt cx="740068" cy="879924"/>
            </a:xfrm>
          </p:grpSpPr>
          <p:sp>
            <p:nvSpPr>
              <p:cNvPr id="2440" name="Google Shape;2440;p51"/>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441" name="Google Shape;2441;p51"/>
              <p:cNvSpPr/>
              <p:nvPr/>
            </p:nvSpPr>
            <p:spPr>
              <a:xfrm>
                <a:off x="5272675" y="1274868"/>
                <a:ext cx="619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Gitano </a:t>
                </a:r>
                <a:endParaRPr/>
              </a:p>
            </p:txBody>
          </p:sp>
          <p:sp>
            <p:nvSpPr>
              <p:cNvPr id="2442" name="Google Shape;2442;p51"/>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2443" name="Google Shape;2443;p51"/>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2444" name="Google Shape;2444;p51"/>
          <p:cNvGrpSpPr/>
          <p:nvPr/>
        </p:nvGrpSpPr>
        <p:grpSpPr>
          <a:xfrm>
            <a:off x="4151499" y="6897132"/>
            <a:ext cx="874090" cy="1644841"/>
            <a:chOff x="2507826" y="2454167"/>
            <a:chExt cx="874090" cy="1644841"/>
          </a:xfrm>
        </p:grpSpPr>
        <p:sp>
          <p:nvSpPr>
            <p:cNvPr id="2445" name="Google Shape;2445;p5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a:t>
              </a:r>
              <a:endParaRPr/>
            </a:p>
          </p:txBody>
        </p:sp>
        <p:pic>
          <p:nvPicPr>
            <p:cNvPr id="2446" name="Google Shape;2446;p51"/>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2447" name="Google Shape;2447;p51"/>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448" name="Google Shape;2448;p51"/>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 casos</a:t>
              </a:r>
              <a:endParaRPr sz="1200">
                <a:solidFill>
                  <a:schemeClr val="dk1"/>
                </a:solidFill>
                <a:latin typeface="Calibri"/>
                <a:ea typeface="Calibri"/>
                <a:cs typeface="Calibri"/>
                <a:sym typeface="Calibri"/>
              </a:endParaRPr>
            </a:p>
          </p:txBody>
        </p:sp>
      </p:grpSp>
      <p:grpSp>
        <p:nvGrpSpPr>
          <p:cNvPr id="2449" name="Google Shape;2449;p51"/>
          <p:cNvGrpSpPr/>
          <p:nvPr/>
        </p:nvGrpSpPr>
        <p:grpSpPr>
          <a:xfrm>
            <a:off x="5120492" y="6989168"/>
            <a:ext cx="874090" cy="1519436"/>
            <a:chOff x="3826683" y="2822224"/>
            <a:chExt cx="874090" cy="1519436"/>
          </a:xfrm>
        </p:grpSpPr>
        <p:grpSp>
          <p:nvGrpSpPr>
            <p:cNvPr id="2450" name="Google Shape;2450;p51"/>
            <p:cNvGrpSpPr/>
            <p:nvPr/>
          </p:nvGrpSpPr>
          <p:grpSpPr>
            <a:xfrm>
              <a:off x="3826683" y="3446500"/>
              <a:ext cx="874090" cy="895160"/>
              <a:chOff x="2507826" y="3203848"/>
              <a:chExt cx="874090" cy="895160"/>
            </a:xfrm>
          </p:grpSpPr>
          <p:sp>
            <p:nvSpPr>
              <p:cNvPr id="2451" name="Google Shape;2451;p5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2,2%</a:t>
                </a:r>
                <a:endParaRPr/>
              </a:p>
            </p:txBody>
          </p:sp>
          <p:sp>
            <p:nvSpPr>
              <p:cNvPr id="2452" name="Google Shape;2452;p5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453" name="Google Shape;2453;p51"/>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2454" name="Google Shape;2454;p51"/>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2455" name="Google Shape;2455;p51"/>
          <p:cNvGrpSpPr/>
          <p:nvPr/>
        </p:nvGrpSpPr>
        <p:grpSpPr>
          <a:xfrm>
            <a:off x="5988668" y="6897132"/>
            <a:ext cx="1275167" cy="1584176"/>
            <a:chOff x="2084244" y="2767521"/>
            <a:chExt cx="1275167" cy="1584176"/>
          </a:xfrm>
        </p:grpSpPr>
        <p:pic>
          <p:nvPicPr>
            <p:cNvPr id="2456" name="Google Shape;2456;p51"/>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2457" name="Google Shape;2457;p51"/>
            <p:cNvGrpSpPr/>
            <p:nvPr/>
          </p:nvGrpSpPr>
          <p:grpSpPr>
            <a:xfrm>
              <a:off x="2084244" y="3329937"/>
              <a:ext cx="1275167" cy="1021760"/>
              <a:chOff x="-184098" y="6956153"/>
              <a:chExt cx="1489900" cy="1021760"/>
            </a:xfrm>
          </p:grpSpPr>
          <p:sp>
            <p:nvSpPr>
              <p:cNvPr id="2458" name="Google Shape;2458;p51"/>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459" name="Google Shape;2459;p51"/>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460" name="Google Shape;2460;p51"/>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2461" name="Google Shape;2461;p51"/>
          <p:cNvSpPr txBox="1"/>
          <p:nvPr>
            <p:ph type="ctrTitle"/>
          </p:nvPr>
        </p:nvSpPr>
        <p:spPr>
          <a:xfrm>
            <a:off x="377104" y="6204054"/>
            <a:ext cx="6676013"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315 Casos 46,2% del total</a:t>
            </a:r>
            <a:endParaRPr/>
          </a:p>
        </p:txBody>
      </p:sp>
      <p:grpSp>
        <p:nvGrpSpPr>
          <p:cNvPr id="2462" name="Google Shape;2462;p51"/>
          <p:cNvGrpSpPr/>
          <p:nvPr/>
        </p:nvGrpSpPr>
        <p:grpSpPr>
          <a:xfrm>
            <a:off x="2183292" y="6548954"/>
            <a:ext cx="1847617" cy="436842"/>
            <a:chOff x="3060727" y="484500"/>
            <a:chExt cx="2369636" cy="436842"/>
          </a:xfrm>
        </p:grpSpPr>
        <p:sp>
          <p:nvSpPr>
            <p:cNvPr id="2463" name="Google Shape;2463;p5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64" name="Google Shape;2464;p5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465" name="Google Shape;2465;p51"/>
          <p:cNvGrpSpPr/>
          <p:nvPr/>
        </p:nvGrpSpPr>
        <p:grpSpPr>
          <a:xfrm>
            <a:off x="26784" y="6546407"/>
            <a:ext cx="1852274" cy="436842"/>
            <a:chOff x="3054754" y="484500"/>
            <a:chExt cx="2375609" cy="436842"/>
          </a:xfrm>
        </p:grpSpPr>
        <p:sp>
          <p:nvSpPr>
            <p:cNvPr id="2466" name="Google Shape;2466;p5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67" name="Google Shape;2467;p5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468" name="Google Shape;2468;p51"/>
          <p:cNvGrpSpPr/>
          <p:nvPr/>
        </p:nvGrpSpPr>
        <p:grpSpPr>
          <a:xfrm>
            <a:off x="4363354" y="6587739"/>
            <a:ext cx="2722458" cy="436841"/>
            <a:chOff x="3060727" y="484500"/>
            <a:chExt cx="2369637" cy="436842"/>
          </a:xfrm>
        </p:grpSpPr>
        <p:sp>
          <p:nvSpPr>
            <p:cNvPr id="2469" name="Google Shape;2469;p5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70" name="Google Shape;2470;p5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2471" name="Google Shape;2471;p51"/>
          <p:cNvSpPr/>
          <p:nvPr/>
        </p:nvSpPr>
        <p:spPr>
          <a:xfrm>
            <a:off x="58986" y="5159535"/>
            <a:ext cx="716715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proporción de casos para violencia intrafamiliar y de genero. Medellín, a Periodo epidemiológico 05  acumulado  de  2022. </a:t>
            </a:r>
            <a:endParaRPr/>
          </a:p>
        </p:txBody>
      </p:sp>
      <p:pic>
        <p:nvPicPr>
          <p:cNvPr id="2472" name="Google Shape;2472;p51"/>
          <p:cNvPicPr preferRelativeResize="0"/>
          <p:nvPr/>
        </p:nvPicPr>
        <p:blipFill rotWithShape="1">
          <a:blip r:embed="rId7">
            <a:alphaModFix/>
          </a:blip>
          <a:srcRect b="0" l="0" r="0" t="0"/>
          <a:stretch/>
        </p:blipFill>
        <p:spPr>
          <a:xfrm>
            <a:off x="0" y="517728"/>
            <a:ext cx="7200900" cy="452653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6" name="Shape 2476"/>
        <p:cNvGrpSpPr/>
        <p:nvPr/>
      </p:nvGrpSpPr>
      <p:grpSpPr>
        <a:xfrm>
          <a:off x="0" y="0"/>
          <a:ext cx="0" cy="0"/>
          <a:chOff x="0" y="0"/>
          <a:chExt cx="0" cy="0"/>
        </a:xfrm>
      </p:grpSpPr>
      <p:sp>
        <p:nvSpPr>
          <p:cNvPr id="2477" name="Google Shape;2477;p52"/>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78" name="Google Shape;2478;p52"/>
          <p:cNvGrpSpPr/>
          <p:nvPr/>
        </p:nvGrpSpPr>
        <p:grpSpPr>
          <a:xfrm>
            <a:off x="300347" y="4246658"/>
            <a:ext cx="5047355" cy="276999"/>
            <a:chOff x="2448322" y="74775"/>
            <a:chExt cx="5047355" cy="276999"/>
          </a:xfrm>
        </p:grpSpPr>
        <p:sp>
          <p:nvSpPr>
            <p:cNvPr id="2479" name="Google Shape;2479;p5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80" name="Google Shape;2480;p52"/>
            <p:cNvCxnSpPr>
              <a:stCxn id="247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81" name="Google Shape;2481;p52"/>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2482" name="Google Shape;2482;p52"/>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2483" name="Google Shape;2483;p52"/>
          <p:cNvGrpSpPr/>
          <p:nvPr/>
        </p:nvGrpSpPr>
        <p:grpSpPr>
          <a:xfrm>
            <a:off x="827530" y="5050102"/>
            <a:ext cx="1509462" cy="677795"/>
            <a:chOff x="985375" y="4325999"/>
            <a:chExt cx="1509462" cy="478736"/>
          </a:xfrm>
        </p:grpSpPr>
        <p:sp>
          <p:nvSpPr>
            <p:cNvPr id="2484" name="Google Shape;2484;p52"/>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80,9%</a:t>
              </a:r>
              <a:endParaRPr b="1" sz="1600">
                <a:solidFill>
                  <a:schemeClr val="dk1"/>
                </a:solidFill>
                <a:latin typeface="Arial Narrow"/>
                <a:ea typeface="Arial Narrow"/>
                <a:cs typeface="Arial Narrow"/>
                <a:sym typeface="Arial Narrow"/>
              </a:endParaRPr>
            </a:p>
          </p:txBody>
        </p:sp>
        <p:sp>
          <p:nvSpPr>
            <p:cNvPr id="2485" name="Google Shape;2485;p52"/>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2486" name="Google Shape;2486;p52"/>
          <p:cNvGrpSpPr/>
          <p:nvPr/>
        </p:nvGrpSpPr>
        <p:grpSpPr>
          <a:xfrm>
            <a:off x="3238041" y="5007822"/>
            <a:ext cx="1392424" cy="720079"/>
            <a:chOff x="68358" y="6677206"/>
            <a:chExt cx="1392424" cy="926181"/>
          </a:xfrm>
        </p:grpSpPr>
        <p:sp>
          <p:nvSpPr>
            <p:cNvPr id="2487" name="Google Shape;2487;p52"/>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8,6%</a:t>
              </a:r>
              <a:endParaRPr b="1" sz="1600">
                <a:solidFill>
                  <a:schemeClr val="dk1"/>
                </a:solidFill>
                <a:latin typeface="Arial Narrow"/>
                <a:ea typeface="Arial Narrow"/>
                <a:cs typeface="Arial Narrow"/>
                <a:sym typeface="Arial Narrow"/>
              </a:endParaRPr>
            </a:p>
          </p:txBody>
        </p:sp>
        <p:sp>
          <p:nvSpPr>
            <p:cNvPr id="2488" name="Google Shape;2488;p52"/>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2489" name="Google Shape;2489;p52"/>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2490" name="Google Shape;2490;p52"/>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2491" name="Google Shape;2491;p52"/>
          <p:cNvGrpSpPr/>
          <p:nvPr/>
        </p:nvGrpSpPr>
        <p:grpSpPr>
          <a:xfrm>
            <a:off x="5287739" y="5095736"/>
            <a:ext cx="1638590" cy="566300"/>
            <a:chOff x="1739715" y="6554323"/>
            <a:chExt cx="1638590" cy="566300"/>
          </a:xfrm>
        </p:grpSpPr>
        <p:sp>
          <p:nvSpPr>
            <p:cNvPr id="2492" name="Google Shape;2492;p52"/>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10,5%</a:t>
              </a:r>
              <a:endParaRPr b="1" sz="1600">
                <a:solidFill>
                  <a:schemeClr val="dk1"/>
                </a:solidFill>
                <a:latin typeface="Arial Narrow"/>
                <a:ea typeface="Arial Narrow"/>
                <a:cs typeface="Arial Narrow"/>
                <a:sym typeface="Arial Narrow"/>
              </a:endParaRPr>
            </a:p>
          </p:txBody>
        </p:sp>
        <p:sp>
          <p:nvSpPr>
            <p:cNvPr id="2493" name="Google Shape;2493;p52"/>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2494" name="Google Shape;2494;p52"/>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y ataques con agentes químicos, es uno de los eventos de interés en salud pública. En Medellín a diferencia del comportamiento observado en el país, las violencias sexuales ocupan el primer lugar, con un 53,8% del total de violencia reportadas, evidenciado una situación de interés, ya que este comportamiento requiere una mejor y oportuna atención en salud física y mental y mayores y mejores acciones en prevención y mitigación de este comportamiento.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éstas constituyen el 46,2% del total de las violencias, la relación hombre, mujer, es aproximadamente de un hombre por cada 1,5 mujeres, se presenta en todos los cursos de vida, desde la primera infancia, siendo los adultos los mas afectados (29-59 años), seguido por los jóvenes. cabe resaltar que el 3,8% de las víctimas son maternas. Las personas mayores de 18 años padecen más violencia física y psicológica, mientras que los menores de 18 años sufren más violencia por negligencia y abandono; en mas del 70% de cada una de las violencias no sexuales el agresor es familiar de la víctima. La violencia no sexual que más se presenta es la violencia física. </a:t>
            </a:r>
            <a:endParaRPr/>
          </a:p>
        </p:txBody>
      </p:sp>
      <p:sp>
        <p:nvSpPr>
          <p:cNvPr id="2495" name="Google Shape;2495;p52"/>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96" name="Google Shape;2496;p52"/>
          <p:cNvGrpSpPr/>
          <p:nvPr/>
        </p:nvGrpSpPr>
        <p:grpSpPr>
          <a:xfrm>
            <a:off x="201923" y="6421323"/>
            <a:ext cx="3446504" cy="276999"/>
            <a:chOff x="2448322" y="33831"/>
            <a:chExt cx="3446504" cy="276999"/>
          </a:xfrm>
        </p:grpSpPr>
        <p:sp>
          <p:nvSpPr>
            <p:cNvPr id="2497" name="Google Shape;2497;p5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98" name="Google Shape;2498;p52"/>
            <p:cNvCxnSpPr>
              <a:stCxn id="249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499" name="Google Shape;2499;p5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2500" name="Google Shape;2500;p52"/>
          <p:cNvSpPr/>
          <p:nvPr/>
        </p:nvSpPr>
        <p:spPr>
          <a:xfrm>
            <a:off x="1479574" y="3724889"/>
            <a:ext cx="433770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de violencia. Periodo epidemiológico 05 2022. </a:t>
            </a:r>
            <a:endParaRPr/>
          </a:p>
        </p:txBody>
      </p:sp>
      <p:pic>
        <p:nvPicPr>
          <p:cNvPr id="2501" name="Google Shape;2501;p52"/>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2502" name="Google Shape;2502;p52"/>
          <p:cNvGrpSpPr/>
          <p:nvPr/>
        </p:nvGrpSpPr>
        <p:grpSpPr>
          <a:xfrm>
            <a:off x="3526645" y="654428"/>
            <a:ext cx="1690560" cy="650645"/>
            <a:chOff x="-14122" y="7072716"/>
            <a:chExt cx="1282684" cy="650645"/>
          </a:xfrm>
        </p:grpSpPr>
        <p:sp>
          <p:nvSpPr>
            <p:cNvPr id="2503" name="Google Shape;2503;p5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504" name="Google Shape;2504;p5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98,4%</a:t>
              </a:r>
              <a:endParaRPr/>
            </a:p>
          </p:txBody>
        </p:sp>
      </p:grpSp>
      <p:pic>
        <p:nvPicPr>
          <p:cNvPr id="2505" name="Google Shape;2505;p52"/>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2506" name="Google Shape;2506;p52"/>
          <p:cNvGrpSpPr/>
          <p:nvPr/>
        </p:nvGrpSpPr>
        <p:grpSpPr>
          <a:xfrm>
            <a:off x="1474423" y="647431"/>
            <a:ext cx="1881594" cy="724941"/>
            <a:chOff x="-103304" y="7072716"/>
            <a:chExt cx="1427628" cy="724941"/>
          </a:xfrm>
        </p:grpSpPr>
        <p:sp>
          <p:nvSpPr>
            <p:cNvPr id="2507" name="Google Shape;2507;p5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508" name="Google Shape;2508;p5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60,3%</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33,0%</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2509" name="Google Shape;2509;p5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52</a:t>
            </a:r>
            <a:endParaRPr b="1" sz="1050">
              <a:solidFill>
                <a:schemeClr val="dk1"/>
              </a:solidFill>
              <a:latin typeface="Arial Narrow"/>
              <a:ea typeface="Arial Narrow"/>
              <a:cs typeface="Arial Narrow"/>
              <a:sym typeface="Arial Narrow"/>
            </a:endParaRPr>
          </a:p>
        </p:txBody>
      </p:sp>
      <p:graphicFrame>
        <p:nvGraphicFramePr>
          <p:cNvPr id="2510" name="Google Shape;2510;p52"/>
          <p:cNvGraphicFramePr/>
          <p:nvPr/>
        </p:nvGraphicFramePr>
        <p:xfrm>
          <a:off x="1368202" y="1633682"/>
          <a:ext cx="3979501" cy="2056509"/>
        </p:xfrm>
        <a:graphic>
          <a:graphicData uri="http://schemas.openxmlformats.org/drawingml/2006/chart">
            <c:chart r:id="rId8"/>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4" name="Shape 2514"/>
        <p:cNvGrpSpPr/>
        <p:nvPr/>
      </p:nvGrpSpPr>
      <p:grpSpPr>
        <a:xfrm>
          <a:off x="0" y="0"/>
          <a:ext cx="0" cy="0"/>
          <a:chOff x="0" y="0"/>
          <a:chExt cx="0" cy="0"/>
        </a:xfrm>
      </p:grpSpPr>
      <p:sp>
        <p:nvSpPr>
          <p:cNvPr id="2515" name="Google Shape;2515;p53"/>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16" name="Google Shape;2516;p53"/>
          <p:cNvGrpSpPr/>
          <p:nvPr/>
        </p:nvGrpSpPr>
        <p:grpSpPr>
          <a:xfrm>
            <a:off x="277404" y="58319"/>
            <a:ext cx="3446504" cy="276999"/>
            <a:chOff x="2448322" y="74775"/>
            <a:chExt cx="3446504" cy="276999"/>
          </a:xfrm>
        </p:grpSpPr>
        <p:sp>
          <p:nvSpPr>
            <p:cNvPr id="2517" name="Google Shape;2517;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18" name="Google Shape;2518;p53"/>
            <p:cNvCxnSpPr>
              <a:stCxn id="251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19" name="Google Shape;2519;p5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520" name="Google Shape;2520;p53"/>
          <p:cNvSpPr/>
          <p:nvPr/>
        </p:nvSpPr>
        <p:spPr>
          <a:xfrm>
            <a:off x="18897" y="516834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21" name="Google Shape;2521;p53"/>
          <p:cNvGrpSpPr/>
          <p:nvPr/>
        </p:nvGrpSpPr>
        <p:grpSpPr>
          <a:xfrm>
            <a:off x="296301" y="5203040"/>
            <a:ext cx="5047355" cy="276999"/>
            <a:chOff x="2448322" y="74775"/>
            <a:chExt cx="5047355" cy="276999"/>
          </a:xfrm>
        </p:grpSpPr>
        <p:sp>
          <p:nvSpPr>
            <p:cNvPr id="2522" name="Google Shape;2522;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23" name="Google Shape;2523;p53"/>
            <p:cNvCxnSpPr>
              <a:stCxn id="25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24" name="Google Shape;2524;p5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sp>
        <p:nvSpPr>
          <p:cNvPr id="2525" name="Google Shape;2525;p5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53</a:t>
            </a:r>
            <a:endParaRPr b="1" sz="1050">
              <a:solidFill>
                <a:schemeClr val="dk1"/>
              </a:solidFill>
              <a:latin typeface="Arial Narrow"/>
              <a:ea typeface="Arial Narrow"/>
              <a:cs typeface="Arial Narrow"/>
              <a:sym typeface="Arial Narrow"/>
            </a:endParaRPr>
          </a:p>
        </p:txBody>
      </p:sp>
      <p:grpSp>
        <p:nvGrpSpPr>
          <p:cNvPr id="2526" name="Google Shape;2526;p53"/>
          <p:cNvGrpSpPr/>
          <p:nvPr/>
        </p:nvGrpSpPr>
        <p:grpSpPr>
          <a:xfrm>
            <a:off x="109326" y="1043608"/>
            <a:ext cx="850854" cy="1582774"/>
            <a:chOff x="1068833" y="553075"/>
            <a:chExt cx="850854" cy="1582774"/>
          </a:xfrm>
        </p:grpSpPr>
        <p:pic>
          <p:nvPicPr>
            <p:cNvPr id="2527" name="Google Shape;2527;p53"/>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528" name="Google Shape;2528;p53"/>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15,0%</a:t>
              </a:r>
              <a:endParaRPr/>
            </a:p>
          </p:txBody>
        </p:sp>
        <p:sp>
          <p:nvSpPr>
            <p:cNvPr id="2529" name="Google Shape;2529;p53"/>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530" name="Google Shape;2530;p53"/>
            <p:cNvSpPr/>
            <p:nvPr/>
          </p:nvSpPr>
          <p:spPr>
            <a:xfrm>
              <a:off x="1140433" y="185885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55 casos</a:t>
              </a:r>
              <a:endParaRPr sz="1200">
                <a:solidFill>
                  <a:schemeClr val="dk1"/>
                </a:solidFill>
                <a:latin typeface="Calibri"/>
                <a:ea typeface="Calibri"/>
                <a:cs typeface="Calibri"/>
                <a:sym typeface="Calibri"/>
              </a:endParaRPr>
            </a:p>
          </p:txBody>
        </p:sp>
      </p:grpSp>
      <p:grpSp>
        <p:nvGrpSpPr>
          <p:cNvPr id="2531" name="Google Shape;2531;p53"/>
          <p:cNvGrpSpPr/>
          <p:nvPr/>
        </p:nvGrpSpPr>
        <p:grpSpPr>
          <a:xfrm>
            <a:off x="1104196" y="1043608"/>
            <a:ext cx="811840" cy="1567326"/>
            <a:chOff x="1752268" y="1227775"/>
            <a:chExt cx="811840" cy="1567326"/>
          </a:xfrm>
        </p:grpSpPr>
        <p:sp>
          <p:nvSpPr>
            <p:cNvPr id="2532" name="Google Shape;2532;p53"/>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85,0%</a:t>
              </a:r>
              <a:endParaRPr/>
            </a:p>
          </p:txBody>
        </p:sp>
        <p:sp>
          <p:nvSpPr>
            <p:cNvPr id="2533" name="Google Shape;2533;p53"/>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534" name="Google Shape;2534;p53"/>
            <p:cNvSpPr/>
            <p:nvPr/>
          </p:nvSpPr>
          <p:spPr>
            <a:xfrm>
              <a:off x="1766687" y="2518102"/>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311 casos</a:t>
              </a:r>
              <a:endParaRPr sz="1200">
                <a:solidFill>
                  <a:schemeClr val="dk1"/>
                </a:solidFill>
                <a:latin typeface="Calibri"/>
                <a:ea typeface="Calibri"/>
                <a:cs typeface="Calibri"/>
                <a:sym typeface="Calibri"/>
              </a:endParaRPr>
            </a:p>
          </p:txBody>
        </p:sp>
        <p:pic>
          <p:nvPicPr>
            <p:cNvPr id="2535" name="Google Shape;2535;p53"/>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536" name="Google Shape;2536;p53"/>
          <p:cNvGrpSpPr/>
          <p:nvPr/>
        </p:nvGrpSpPr>
        <p:grpSpPr>
          <a:xfrm>
            <a:off x="2088282" y="1044980"/>
            <a:ext cx="1152880" cy="1582804"/>
            <a:chOff x="3115290" y="1227775"/>
            <a:chExt cx="1152880" cy="1582804"/>
          </a:xfrm>
        </p:grpSpPr>
        <p:grpSp>
          <p:nvGrpSpPr>
            <p:cNvPr id="2537" name="Google Shape;2537;p53"/>
            <p:cNvGrpSpPr/>
            <p:nvPr/>
          </p:nvGrpSpPr>
          <p:grpSpPr>
            <a:xfrm>
              <a:off x="3115290" y="1951748"/>
              <a:ext cx="1152880" cy="858831"/>
              <a:chOff x="3744466" y="1301912"/>
              <a:chExt cx="1152880" cy="858831"/>
            </a:xfrm>
          </p:grpSpPr>
          <p:sp>
            <p:nvSpPr>
              <p:cNvPr id="2538" name="Google Shape;2538;p53"/>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a:t>
                </a:r>
                <a:endParaRPr/>
              </a:p>
            </p:txBody>
          </p:sp>
          <p:sp>
            <p:nvSpPr>
              <p:cNvPr id="2539" name="Google Shape;2539;p53"/>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540" name="Google Shape;2540;p53"/>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2541" name="Google Shape;2541;p53"/>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542" name="Google Shape;2542;p53"/>
          <p:cNvGrpSpPr/>
          <p:nvPr/>
        </p:nvGrpSpPr>
        <p:grpSpPr>
          <a:xfrm>
            <a:off x="3213114" y="1057256"/>
            <a:ext cx="740068" cy="1574421"/>
            <a:chOff x="4615870" y="1227775"/>
            <a:chExt cx="740068" cy="1574421"/>
          </a:xfrm>
        </p:grpSpPr>
        <p:grpSp>
          <p:nvGrpSpPr>
            <p:cNvPr id="2543" name="Google Shape;2543;p53"/>
            <p:cNvGrpSpPr/>
            <p:nvPr/>
          </p:nvGrpSpPr>
          <p:grpSpPr>
            <a:xfrm>
              <a:off x="4615870" y="1922272"/>
              <a:ext cx="740068" cy="879924"/>
              <a:chOff x="5245046" y="1274868"/>
              <a:chExt cx="740068" cy="879924"/>
            </a:xfrm>
          </p:grpSpPr>
          <p:sp>
            <p:nvSpPr>
              <p:cNvPr id="2544" name="Google Shape;2544;p5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a:t>
                </a:r>
                <a:endParaRPr/>
              </a:p>
            </p:txBody>
          </p:sp>
          <p:sp>
            <p:nvSpPr>
              <p:cNvPr id="2545" name="Google Shape;2545;p53"/>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546" name="Google Shape;2546;p53"/>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a:t>
                </a:r>
                <a:endParaRPr sz="1200">
                  <a:solidFill>
                    <a:schemeClr val="dk1"/>
                  </a:solidFill>
                  <a:latin typeface="Calibri"/>
                  <a:ea typeface="Calibri"/>
                  <a:cs typeface="Calibri"/>
                  <a:sym typeface="Calibri"/>
                </a:endParaRPr>
              </a:p>
            </p:txBody>
          </p:sp>
        </p:grpSp>
        <p:pic>
          <p:nvPicPr>
            <p:cNvPr id="2547" name="Google Shape;2547;p53"/>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2548" name="Google Shape;2548;p53"/>
          <p:cNvSpPr/>
          <p:nvPr/>
        </p:nvSpPr>
        <p:spPr>
          <a:xfrm>
            <a:off x="3811459" y="4652676"/>
            <a:ext cx="340378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de violencia. Periodo epidemiológico 05. 2022. </a:t>
            </a:r>
            <a:endParaRPr/>
          </a:p>
        </p:txBody>
      </p:sp>
      <p:pic>
        <p:nvPicPr>
          <p:cNvPr id="2549" name="Google Shape;2549;p53"/>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2550" name="Google Shape;2550;p53"/>
          <p:cNvGrpSpPr/>
          <p:nvPr/>
        </p:nvGrpSpPr>
        <p:grpSpPr>
          <a:xfrm>
            <a:off x="2176515" y="3478075"/>
            <a:ext cx="1690560" cy="650645"/>
            <a:chOff x="-14122" y="7072716"/>
            <a:chExt cx="1282684" cy="650645"/>
          </a:xfrm>
        </p:grpSpPr>
        <p:sp>
          <p:nvSpPr>
            <p:cNvPr id="2551" name="Google Shape;2551;p5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552" name="Google Shape;2552;p5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a:p>
          </p:txBody>
        </p:sp>
      </p:grpSp>
      <p:pic>
        <p:nvPicPr>
          <p:cNvPr id="2553" name="Google Shape;2553;p53"/>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2554" name="Google Shape;2554;p53"/>
          <p:cNvGrpSpPr/>
          <p:nvPr/>
        </p:nvGrpSpPr>
        <p:grpSpPr>
          <a:xfrm>
            <a:off x="56053" y="3432695"/>
            <a:ext cx="1881594" cy="724941"/>
            <a:chOff x="-103304" y="7072716"/>
            <a:chExt cx="1427628" cy="724941"/>
          </a:xfrm>
        </p:grpSpPr>
        <p:sp>
          <p:nvSpPr>
            <p:cNvPr id="2555" name="Google Shape;2555;p5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556" name="Google Shape;2556;p53"/>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61,2%</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34,6%</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2557" name="Google Shape;2557;p53"/>
          <p:cNvGrpSpPr/>
          <p:nvPr/>
        </p:nvGrpSpPr>
        <p:grpSpPr>
          <a:xfrm>
            <a:off x="4174170" y="1043608"/>
            <a:ext cx="874090" cy="1631193"/>
            <a:chOff x="2507826" y="2454167"/>
            <a:chExt cx="874090" cy="1631193"/>
          </a:xfrm>
        </p:grpSpPr>
        <p:sp>
          <p:nvSpPr>
            <p:cNvPr id="2558" name="Google Shape;2558;p53"/>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pic>
          <p:nvPicPr>
            <p:cNvPr id="2559" name="Google Shape;2559;p53"/>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2560" name="Google Shape;2560;p53"/>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561" name="Google Shape;2561;p53"/>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grpSp>
        <p:nvGrpSpPr>
          <p:cNvPr id="2562" name="Google Shape;2562;p53"/>
          <p:cNvGrpSpPr/>
          <p:nvPr/>
        </p:nvGrpSpPr>
        <p:grpSpPr>
          <a:xfrm>
            <a:off x="5143163" y="1135644"/>
            <a:ext cx="874090" cy="1519436"/>
            <a:chOff x="3826683" y="2822224"/>
            <a:chExt cx="874090" cy="1519436"/>
          </a:xfrm>
        </p:grpSpPr>
        <p:grpSp>
          <p:nvGrpSpPr>
            <p:cNvPr id="2563" name="Google Shape;2563;p53"/>
            <p:cNvGrpSpPr/>
            <p:nvPr/>
          </p:nvGrpSpPr>
          <p:grpSpPr>
            <a:xfrm>
              <a:off x="3826683" y="3446500"/>
              <a:ext cx="874090" cy="895160"/>
              <a:chOff x="2507826" y="3203848"/>
              <a:chExt cx="874090" cy="895160"/>
            </a:xfrm>
          </p:grpSpPr>
          <p:sp>
            <p:nvSpPr>
              <p:cNvPr id="2564" name="Google Shape;2564;p53"/>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2565" name="Google Shape;2565;p53"/>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566" name="Google Shape;2566;p53"/>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pic>
          <p:nvPicPr>
            <p:cNvPr id="2567" name="Google Shape;2567;p53"/>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2568" name="Google Shape;2568;p53"/>
          <p:cNvGrpSpPr/>
          <p:nvPr/>
        </p:nvGrpSpPr>
        <p:grpSpPr>
          <a:xfrm>
            <a:off x="6011339" y="1043608"/>
            <a:ext cx="1275167" cy="1584176"/>
            <a:chOff x="2084244" y="2767521"/>
            <a:chExt cx="1275167" cy="1584176"/>
          </a:xfrm>
        </p:grpSpPr>
        <p:pic>
          <p:nvPicPr>
            <p:cNvPr id="2569" name="Google Shape;2569;p53"/>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2570" name="Google Shape;2570;p53"/>
            <p:cNvGrpSpPr/>
            <p:nvPr/>
          </p:nvGrpSpPr>
          <p:grpSpPr>
            <a:xfrm>
              <a:off x="2084244" y="3329937"/>
              <a:ext cx="1275167" cy="1021760"/>
              <a:chOff x="-184098" y="6956153"/>
              <a:chExt cx="1489900" cy="1021760"/>
            </a:xfrm>
          </p:grpSpPr>
          <p:sp>
            <p:nvSpPr>
              <p:cNvPr id="2571" name="Google Shape;2571;p53"/>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572" name="Google Shape;2572;p53"/>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573" name="Google Shape;2573;p53"/>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2574" name="Google Shape;2574;p53"/>
          <p:cNvSpPr/>
          <p:nvPr/>
        </p:nvSpPr>
        <p:spPr>
          <a:xfrm>
            <a:off x="375308" y="7164369"/>
            <a:ext cx="6393494" cy="2539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Tabla. Proporción de casos sospechosos por edad de la víctima y tipo de agresor. Violencia Periodo epidemiológico 05. 2022. </a:t>
            </a:r>
            <a:endParaRPr/>
          </a:p>
        </p:txBody>
      </p:sp>
      <p:sp>
        <p:nvSpPr>
          <p:cNvPr id="2575" name="Google Shape;2575;p53"/>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53,8% del total de las violencias. La relación hombre, mujer es de 1 hombre por cada 5 mujeres; la padecen personas de todos los cursos de vida, siendo los niños, niñas y adolescentes los más afectados; cabe resaltar que se presentan casos en adultos mayores convirtiéndose en poblaciones altamente vulnerables. El tipo de violencia sexual que más se presenta es el acceso carnal (35,8%) seguido de actos sexuales (12,5%). Las víctimas menores de 18 años representan el 70,4% de los casos y el agresor se identifica como familiar de la víctima en el 45,8% de los mismos. </a:t>
            </a:r>
            <a:endParaRPr sz="1200">
              <a:solidFill>
                <a:schemeClr val="dk1"/>
              </a:solidFill>
              <a:latin typeface="Arial Narrow"/>
              <a:ea typeface="Arial Narrow"/>
              <a:cs typeface="Arial Narrow"/>
              <a:sym typeface="Arial Narrow"/>
            </a:endParaRPr>
          </a:p>
        </p:txBody>
      </p:sp>
      <p:sp>
        <p:nvSpPr>
          <p:cNvPr id="2576" name="Google Shape;2576;p53"/>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7" name="Google Shape;2577;p53"/>
          <p:cNvGrpSpPr/>
          <p:nvPr/>
        </p:nvGrpSpPr>
        <p:grpSpPr>
          <a:xfrm>
            <a:off x="190189" y="7650890"/>
            <a:ext cx="3446504" cy="276999"/>
            <a:chOff x="2448322" y="33831"/>
            <a:chExt cx="3446504" cy="276999"/>
          </a:xfrm>
        </p:grpSpPr>
        <p:sp>
          <p:nvSpPr>
            <p:cNvPr id="2578" name="Google Shape;2578;p5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79" name="Google Shape;2579;p53"/>
            <p:cNvCxnSpPr>
              <a:stCxn id="257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580" name="Google Shape;2580;p5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581" name="Google Shape;2581;p53"/>
          <p:cNvSpPr txBox="1"/>
          <p:nvPr>
            <p:ph type="ctrTitle"/>
          </p:nvPr>
        </p:nvSpPr>
        <p:spPr>
          <a:xfrm>
            <a:off x="432098" y="376749"/>
            <a:ext cx="6225011"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366 Casos 53,8% del total</a:t>
            </a:r>
            <a:endParaRPr/>
          </a:p>
        </p:txBody>
      </p:sp>
      <p:grpSp>
        <p:nvGrpSpPr>
          <p:cNvPr id="2582" name="Google Shape;2582;p53"/>
          <p:cNvGrpSpPr/>
          <p:nvPr/>
        </p:nvGrpSpPr>
        <p:grpSpPr>
          <a:xfrm>
            <a:off x="2205963" y="695430"/>
            <a:ext cx="1847617" cy="436842"/>
            <a:chOff x="3060727" y="484500"/>
            <a:chExt cx="2369636" cy="436842"/>
          </a:xfrm>
        </p:grpSpPr>
        <p:sp>
          <p:nvSpPr>
            <p:cNvPr id="2583" name="Google Shape;2583;p5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84" name="Google Shape;2584;p53"/>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585" name="Google Shape;2585;p53"/>
          <p:cNvGrpSpPr/>
          <p:nvPr/>
        </p:nvGrpSpPr>
        <p:grpSpPr>
          <a:xfrm>
            <a:off x="54374" y="683568"/>
            <a:ext cx="1852274" cy="436842"/>
            <a:chOff x="3054754" y="484500"/>
            <a:chExt cx="2375609" cy="436842"/>
          </a:xfrm>
        </p:grpSpPr>
        <p:sp>
          <p:nvSpPr>
            <p:cNvPr id="2586" name="Google Shape;2586;p5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87" name="Google Shape;2587;p53"/>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588" name="Google Shape;2588;p53"/>
          <p:cNvGrpSpPr/>
          <p:nvPr/>
        </p:nvGrpSpPr>
        <p:grpSpPr>
          <a:xfrm>
            <a:off x="4385407" y="714128"/>
            <a:ext cx="2722458" cy="436842"/>
            <a:chOff x="3060727" y="484500"/>
            <a:chExt cx="2369637" cy="436842"/>
          </a:xfrm>
        </p:grpSpPr>
        <p:sp>
          <p:nvSpPr>
            <p:cNvPr id="2589" name="Google Shape;2589;p5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90" name="Google Shape;2590;p53"/>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2591" name="Google Shape;2591;p53"/>
          <p:cNvPicPr preferRelativeResize="0"/>
          <p:nvPr/>
        </p:nvPicPr>
        <p:blipFill rotWithShape="1">
          <a:blip r:embed="rId9">
            <a:alphaModFix/>
          </a:blip>
          <a:srcRect b="0" l="0" r="0" t="0"/>
          <a:stretch/>
        </p:blipFill>
        <p:spPr>
          <a:xfrm>
            <a:off x="375308" y="5944673"/>
            <a:ext cx="838200" cy="895350"/>
          </a:xfrm>
          <a:prstGeom prst="rect">
            <a:avLst/>
          </a:prstGeom>
          <a:noFill/>
          <a:ln>
            <a:noFill/>
          </a:ln>
        </p:spPr>
      </p:pic>
      <p:graphicFrame>
        <p:nvGraphicFramePr>
          <p:cNvPr id="2592" name="Google Shape;2592;p53"/>
          <p:cNvGraphicFramePr/>
          <p:nvPr/>
        </p:nvGraphicFramePr>
        <p:xfrm>
          <a:off x="1584226" y="5630385"/>
          <a:ext cx="3000000" cy="3000000"/>
        </p:xfrm>
        <a:graphic>
          <a:graphicData uri="http://schemas.openxmlformats.org/drawingml/2006/table">
            <a:tbl>
              <a:tblPr>
                <a:noFill/>
                <a:tableStyleId>{AED459BD-75E1-4AB4-BADB-8607509566DF}</a:tableStyleId>
              </a:tblPr>
              <a:tblGrid>
                <a:gridCol w="1491325"/>
                <a:gridCol w="1491325"/>
                <a:gridCol w="1913875"/>
              </a:tblGrid>
              <a:tr h="161925">
                <a:tc>
                  <a:txBody>
                    <a:bodyPr/>
                    <a:lstStyle/>
                    <a:p>
                      <a:pPr indent="0" lvl="0" marL="0" marR="0" rtl="0" algn="ctr">
                        <a:spcBef>
                          <a:spcPts val="0"/>
                        </a:spcBef>
                        <a:spcAft>
                          <a:spcPts val="0"/>
                        </a:spcAft>
                        <a:buNone/>
                      </a:pPr>
                      <a:r>
                        <a:rPr b="1" lang="es-ES" sz="1000" u="none" strike="noStrike">
                          <a:latin typeface="Calibri"/>
                          <a:ea typeface="Calibri"/>
                          <a:cs typeface="Calibri"/>
                          <a:sym typeface="Calibri"/>
                        </a:rPr>
                        <a:t>Naturaleza</a:t>
                      </a:r>
                      <a:endParaRPr b="1" i="0" sz="1000" u="none" strike="noStrike">
                        <a:latin typeface="Calibri"/>
                        <a:ea typeface="Calibri"/>
                        <a:cs typeface="Calibri"/>
                        <a:sym typeface="Calibri"/>
                      </a:endParaRPr>
                    </a:p>
                  </a:txBody>
                  <a:tcPr marT="9525" marB="0" marR="9525" marL="9525" anchor="b">
                    <a:solidFill>
                      <a:srgbClr val="8CB3E3"/>
                    </a:solidFill>
                  </a:tcPr>
                </a:tc>
                <a:tc>
                  <a:txBody>
                    <a:bodyPr/>
                    <a:lstStyle/>
                    <a:p>
                      <a:pPr indent="0" lvl="0" marL="0" marR="0" rtl="0" algn="ctr">
                        <a:spcBef>
                          <a:spcPts val="0"/>
                        </a:spcBef>
                        <a:spcAft>
                          <a:spcPts val="0"/>
                        </a:spcAft>
                        <a:buNone/>
                      </a:pPr>
                      <a:r>
                        <a:rPr b="1" lang="es-ES" sz="1000" u="none" strike="noStrike">
                          <a:latin typeface="Calibri"/>
                          <a:ea typeface="Calibri"/>
                          <a:cs typeface="Calibri"/>
                          <a:sym typeface="Calibri"/>
                        </a:rPr>
                        <a:t>Frecuencia</a:t>
                      </a:r>
                      <a:endParaRPr b="1" i="0" sz="1000" u="none" strike="noStrike">
                        <a:latin typeface="Calibri"/>
                        <a:ea typeface="Calibri"/>
                        <a:cs typeface="Calibri"/>
                        <a:sym typeface="Calibri"/>
                      </a:endParaRPr>
                    </a:p>
                  </a:txBody>
                  <a:tcPr marT="9525" marB="0" marR="9525" marL="9525" anchor="b">
                    <a:solidFill>
                      <a:srgbClr val="8CB3E3"/>
                    </a:solidFill>
                  </a:tcPr>
                </a:tc>
                <a:tc>
                  <a:txBody>
                    <a:bodyPr/>
                    <a:lstStyle/>
                    <a:p>
                      <a:pPr indent="0" lvl="0" marL="0" marR="0" rtl="0" algn="ctr">
                        <a:spcBef>
                          <a:spcPts val="0"/>
                        </a:spcBef>
                        <a:spcAft>
                          <a:spcPts val="0"/>
                        </a:spcAft>
                        <a:buNone/>
                      </a:pPr>
                      <a:r>
                        <a:rPr b="1" lang="es-ES" sz="1000" u="none" strike="noStrike">
                          <a:latin typeface="Calibri"/>
                          <a:ea typeface="Calibri"/>
                          <a:cs typeface="Calibri"/>
                          <a:sym typeface="Calibri"/>
                        </a:rPr>
                        <a:t>%</a:t>
                      </a:r>
                      <a:endParaRPr b="1" i="0" sz="1000" u="none" strike="noStrike">
                        <a:latin typeface="Calibri"/>
                        <a:ea typeface="Calibri"/>
                        <a:cs typeface="Calibri"/>
                        <a:sym typeface="Calibri"/>
                      </a:endParaRPr>
                    </a:p>
                  </a:txBody>
                  <a:tcPr marT="9525" marB="0" marR="9525" marL="9525" anchor="b">
                    <a:solidFill>
                      <a:srgbClr val="8CB3E3"/>
                    </a:solidFill>
                  </a:tcPr>
                </a:tc>
              </a:tr>
              <a:tr h="161925">
                <a:tc>
                  <a:txBody>
                    <a:bodyPr/>
                    <a:lstStyle/>
                    <a:p>
                      <a:pPr indent="0" lvl="0" marL="0" marR="0" rtl="0" algn="l">
                        <a:spcBef>
                          <a:spcPts val="0"/>
                        </a:spcBef>
                        <a:spcAft>
                          <a:spcPts val="0"/>
                        </a:spcAft>
                        <a:buNone/>
                      </a:pPr>
                      <a:r>
                        <a:rPr b="1" lang="es-ES" sz="1000" u="none" strike="noStrike">
                          <a:latin typeface="Calibri"/>
                          <a:ea typeface="Calibri"/>
                          <a:cs typeface="Calibri"/>
                          <a:sym typeface="Calibri"/>
                        </a:rPr>
                        <a:t>Acoso sexual</a:t>
                      </a:r>
                      <a:endParaRPr b="1" i="0" sz="1000" u="none" strike="noStrike">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68</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18,5</a:t>
                      </a:r>
                      <a:endParaRPr/>
                    </a:p>
                  </a:txBody>
                  <a:tcPr marT="9525" marB="0" marR="9525" marL="9525" anchor="b"/>
                </a:tc>
              </a:tr>
              <a:tr h="161925">
                <a:tc>
                  <a:txBody>
                    <a:bodyPr/>
                    <a:lstStyle/>
                    <a:p>
                      <a:pPr indent="0" lvl="0" marL="0" marR="0" rtl="0" algn="l">
                        <a:spcBef>
                          <a:spcPts val="0"/>
                        </a:spcBef>
                        <a:spcAft>
                          <a:spcPts val="0"/>
                        </a:spcAft>
                        <a:buNone/>
                      </a:pPr>
                      <a:r>
                        <a:rPr b="1" lang="es-ES" sz="1000" u="none" strike="noStrike">
                          <a:latin typeface="Calibri"/>
                          <a:ea typeface="Calibri"/>
                          <a:cs typeface="Calibri"/>
                          <a:sym typeface="Calibri"/>
                        </a:rPr>
                        <a:t>Acceso carnal</a:t>
                      </a:r>
                      <a:endParaRPr b="1" i="0" sz="1000" u="none" strike="noStrike">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131</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35,8</a:t>
                      </a:r>
                      <a:endParaRPr/>
                    </a:p>
                  </a:txBody>
                  <a:tcPr marT="9525" marB="0" marR="9525" marL="9525" anchor="b"/>
                </a:tc>
              </a:tr>
              <a:tr h="161925">
                <a:tc>
                  <a:txBody>
                    <a:bodyPr/>
                    <a:lstStyle/>
                    <a:p>
                      <a:pPr indent="0" lvl="0" marL="0" marR="0" rtl="0" algn="l">
                        <a:spcBef>
                          <a:spcPts val="0"/>
                        </a:spcBef>
                        <a:spcAft>
                          <a:spcPts val="0"/>
                        </a:spcAft>
                        <a:buNone/>
                      </a:pPr>
                      <a:r>
                        <a:rPr b="1" i="0" lang="es-ES" sz="1000" u="none" strike="noStrike">
                          <a:latin typeface="Calibri"/>
                          <a:ea typeface="Calibri"/>
                          <a:cs typeface="Calibri"/>
                          <a:sym typeface="Calibri"/>
                        </a:rPr>
                        <a:t>Trata de personas </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2</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0,6</a:t>
                      </a:r>
                      <a:endParaRPr/>
                    </a:p>
                  </a:txBody>
                  <a:tcPr marT="9525" marB="0" marR="9525" marL="9525" anchor="b"/>
                </a:tc>
              </a:tr>
              <a:tr h="161925">
                <a:tc>
                  <a:txBody>
                    <a:bodyPr/>
                    <a:lstStyle/>
                    <a:p>
                      <a:pPr indent="0" lvl="0" marL="0" marR="0" rtl="0" algn="l">
                        <a:spcBef>
                          <a:spcPts val="0"/>
                        </a:spcBef>
                        <a:spcAft>
                          <a:spcPts val="0"/>
                        </a:spcAft>
                        <a:buNone/>
                      </a:pPr>
                      <a:r>
                        <a:rPr b="1" lang="es-ES" sz="1000" u="none" strike="noStrike">
                          <a:latin typeface="Calibri"/>
                          <a:ea typeface="Calibri"/>
                          <a:cs typeface="Calibri"/>
                          <a:sym typeface="Calibri"/>
                        </a:rPr>
                        <a:t>Explotación sexual </a:t>
                      </a:r>
                      <a:endParaRPr b="1" i="0" sz="1000" u="none" strike="noStrike">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lang="es-ES" sz="1000" u="none" strike="noStrike">
                          <a:latin typeface="Calibri"/>
                          <a:ea typeface="Calibri"/>
                          <a:cs typeface="Calibri"/>
                          <a:sym typeface="Calibri"/>
                        </a:rPr>
                        <a:t>2</a:t>
                      </a:r>
                      <a:endParaRPr b="1" i="0" sz="1000" u="none" strike="noStrike">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lang="es-ES" sz="1000" u="none" strike="noStrike">
                          <a:latin typeface="Calibri"/>
                          <a:ea typeface="Calibri"/>
                          <a:cs typeface="Calibri"/>
                          <a:sym typeface="Calibri"/>
                        </a:rPr>
                        <a:t>0,6</a:t>
                      </a:r>
                      <a:endParaRPr b="1" i="0" sz="1000" u="none" strike="noStrike">
                        <a:latin typeface="Calibri"/>
                        <a:ea typeface="Calibri"/>
                        <a:cs typeface="Calibri"/>
                        <a:sym typeface="Calibri"/>
                      </a:endParaRPr>
                    </a:p>
                  </a:txBody>
                  <a:tcPr marT="9525" marB="0" marR="9525" marL="9525" anchor="b"/>
                </a:tc>
              </a:tr>
              <a:tr h="161925">
                <a:tc>
                  <a:txBody>
                    <a:bodyPr/>
                    <a:lstStyle/>
                    <a:p>
                      <a:pPr indent="0" lvl="0" marL="0" marR="0" rtl="0" algn="l">
                        <a:spcBef>
                          <a:spcPts val="0"/>
                        </a:spcBef>
                        <a:spcAft>
                          <a:spcPts val="0"/>
                        </a:spcAft>
                        <a:buNone/>
                      </a:pPr>
                      <a:r>
                        <a:rPr b="1" i="0" lang="es-ES" sz="1000" u="none" strike="noStrike">
                          <a:latin typeface="Calibri"/>
                          <a:ea typeface="Calibri"/>
                          <a:cs typeface="Calibri"/>
                          <a:sym typeface="Calibri"/>
                        </a:rPr>
                        <a:t>Actos sexuales </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118</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32,2</a:t>
                      </a:r>
                      <a:endParaRPr/>
                    </a:p>
                  </a:txBody>
                  <a:tcPr marT="9525" marB="0" marR="9525" marL="9525" anchor="b"/>
                </a:tc>
              </a:tr>
              <a:tr h="161925">
                <a:tc>
                  <a:txBody>
                    <a:bodyPr/>
                    <a:lstStyle/>
                    <a:p>
                      <a:pPr indent="0" lvl="0" marL="0" marR="0" rtl="0" algn="l">
                        <a:spcBef>
                          <a:spcPts val="0"/>
                        </a:spcBef>
                        <a:spcAft>
                          <a:spcPts val="0"/>
                        </a:spcAft>
                        <a:buNone/>
                      </a:pPr>
                      <a:r>
                        <a:rPr b="1" i="0" lang="es-ES" sz="1000" u="none" strike="noStrike">
                          <a:latin typeface="Calibri"/>
                          <a:ea typeface="Calibri"/>
                          <a:cs typeface="Calibri"/>
                          <a:sym typeface="Calibri"/>
                        </a:rPr>
                        <a:t>Otras violencias sexuales </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45</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12,2</a:t>
                      </a:r>
                      <a:endParaRPr/>
                    </a:p>
                  </a:txBody>
                  <a:tcPr marT="9525" marB="0" marR="9525" marL="9525" anchor="b"/>
                </a:tc>
              </a:tr>
              <a:tr h="161925">
                <a:tc>
                  <a:txBody>
                    <a:bodyPr/>
                    <a:lstStyle/>
                    <a:p>
                      <a:pPr indent="0" lvl="0" marL="0" marR="0" rtl="0" algn="l">
                        <a:spcBef>
                          <a:spcPts val="0"/>
                        </a:spcBef>
                        <a:spcAft>
                          <a:spcPts val="0"/>
                        </a:spcAft>
                        <a:buNone/>
                      </a:pPr>
                      <a:r>
                        <a:rPr b="1" i="0" lang="es-ES" sz="1000" u="none" strike="noStrike">
                          <a:latin typeface="Calibri"/>
                          <a:ea typeface="Calibri"/>
                          <a:cs typeface="Calibri"/>
                          <a:sym typeface="Calibri"/>
                        </a:rPr>
                        <a:t>Mutilación genital</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0</a:t>
                      </a:r>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0,0</a:t>
                      </a:r>
                      <a:endParaRPr/>
                    </a:p>
                  </a:txBody>
                  <a:tcPr marT="9525" marB="0" marR="9525" marL="9525" anchor="b"/>
                </a:tc>
              </a:tr>
              <a:tr h="161925">
                <a:tc>
                  <a:txBody>
                    <a:bodyPr/>
                    <a:lstStyle/>
                    <a:p>
                      <a:pPr indent="0" lvl="0" marL="0" marR="0" rtl="0" algn="l">
                        <a:spcBef>
                          <a:spcPts val="0"/>
                        </a:spcBef>
                        <a:spcAft>
                          <a:spcPts val="0"/>
                        </a:spcAft>
                        <a:buNone/>
                      </a:pPr>
                      <a:r>
                        <a:rPr b="1" lang="es-ES" sz="1000" u="none" strike="noStrike">
                          <a:latin typeface="Calibri"/>
                          <a:ea typeface="Calibri"/>
                          <a:cs typeface="Calibri"/>
                          <a:sym typeface="Calibri"/>
                        </a:rPr>
                        <a:t>Total</a:t>
                      </a:r>
                      <a:endParaRPr b="1" i="0" sz="1000" u="none" strike="noStrike">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i="0" lang="es-ES" sz="1000" u="none" strike="noStrike">
                          <a:latin typeface="Calibri"/>
                          <a:ea typeface="Calibri"/>
                          <a:cs typeface="Calibri"/>
                          <a:sym typeface="Calibri"/>
                        </a:rPr>
                        <a:t>366</a:t>
                      </a:r>
                      <a:endParaRPr/>
                    </a:p>
                  </a:txBody>
                  <a:tcPr marT="9525" marB="0" marR="9525" marL="9525" anchor="b"/>
                </a:tc>
                <a:tc>
                  <a:txBody>
                    <a:bodyPr/>
                    <a:lstStyle/>
                    <a:p>
                      <a:pPr indent="0" lvl="0" marL="0" marR="0" rtl="0" algn="ctr">
                        <a:spcBef>
                          <a:spcPts val="0"/>
                        </a:spcBef>
                        <a:spcAft>
                          <a:spcPts val="0"/>
                        </a:spcAft>
                        <a:buNone/>
                      </a:pPr>
                      <a:r>
                        <a:rPr b="1" lang="es-ES" sz="1000" u="none" strike="noStrike">
                          <a:latin typeface="Calibri"/>
                          <a:ea typeface="Calibri"/>
                          <a:cs typeface="Calibri"/>
                          <a:sym typeface="Calibri"/>
                        </a:rPr>
                        <a:t>100,0</a:t>
                      </a:r>
                      <a:endParaRPr b="1" i="0" sz="1000" u="none" strike="noStrike">
                        <a:latin typeface="Calibri"/>
                        <a:ea typeface="Calibri"/>
                        <a:cs typeface="Calibri"/>
                        <a:sym typeface="Calibri"/>
                      </a:endParaRPr>
                    </a:p>
                  </a:txBody>
                  <a:tcPr marT="9525" marB="0" marR="9525" marL="9525" anchor="b"/>
                </a:tc>
              </a:tr>
            </a:tbl>
          </a:graphicData>
        </a:graphic>
      </p:graphicFrame>
      <p:graphicFrame>
        <p:nvGraphicFramePr>
          <p:cNvPr id="2593" name="Google Shape;2593;p53"/>
          <p:cNvGraphicFramePr/>
          <p:nvPr/>
        </p:nvGraphicFramePr>
        <p:xfrm>
          <a:off x="3894576" y="2769089"/>
          <a:ext cx="3018241" cy="1941480"/>
        </p:xfrm>
        <a:graphic>
          <a:graphicData uri="http://schemas.openxmlformats.org/drawingml/2006/chart">
            <c:chart r:id="rId10"/>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7" name="Shape 2597"/>
        <p:cNvGrpSpPr/>
        <p:nvPr/>
      </p:nvGrpSpPr>
      <p:grpSpPr>
        <a:xfrm>
          <a:off x="0" y="0"/>
          <a:ext cx="0" cy="0"/>
          <a:chOff x="0" y="0"/>
          <a:chExt cx="0" cy="0"/>
        </a:xfrm>
      </p:grpSpPr>
      <p:pic>
        <p:nvPicPr>
          <p:cNvPr id="2598" name="Google Shape;2598;p54"/>
          <p:cNvPicPr preferRelativeResize="0"/>
          <p:nvPr/>
        </p:nvPicPr>
        <p:blipFill rotWithShape="1">
          <a:blip r:embed="rId3">
            <a:alphaModFix/>
          </a:blip>
          <a:srcRect b="0" l="0" r="0" t="0"/>
          <a:stretch/>
        </p:blipFill>
        <p:spPr>
          <a:xfrm>
            <a:off x="12920" y="312297"/>
            <a:ext cx="2286000" cy="2832347"/>
          </a:xfrm>
          <a:prstGeom prst="rect">
            <a:avLst/>
          </a:prstGeom>
          <a:noFill/>
          <a:ln>
            <a:noFill/>
          </a:ln>
        </p:spPr>
      </p:pic>
      <p:sp>
        <p:nvSpPr>
          <p:cNvPr id="2599" name="Google Shape;2599;p54"/>
          <p:cNvSpPr txBox="1"/>
          <p:nvPr/>
        </p:nvSpPr>
        <p:spPr>
          <a:xfrm>
            <a:off x="-77391" y="3947854"/>
            <a:ext cx="29198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Periodo epidemiológico 05 -2022</a:t>
            </a:r>
            <a:endParaRPr b="1" sz="1800">
              <a:solidFill>
                <a:schemeClr val="dk1"/>
              </a:solidFill>
              <a:latin typeface="Arial Narrow"/>
              <a:ea typeface="Arial Narrow"/>
              <a:cs typeface="Arial Narrow"/>
              <a:sym typeface="Arial Narrow"/>
            </a:endParaRPr>
          </a:p>
        </p:txBody>
      </p:sp>
      <p:grpSp>
        <p:nvGrpSpPr>
          <p:cNvPr id="2600" name="Google Shape;2600;p54"/>
          <p:cNvGrpSpPr/>
          <p:nvPr/>
        </p:nvGrpSpPr>
        <p:grpSpPr>
          <a:xfrm>
            <a:off x="94503" y="3279280"/>
            <a:ext cx="2259752" cy="552552"/>
            <a:chOff x="2397524" y="3379972"/>
            <a:chExt cx="4508500" cy="904875"/>
          </a:xfrm>
        </p:grpSpPr>
        <p:pic>
          <p:nvPicPr>
            <p:cNvPr id="2601" name="Google Shape;2601;p5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602" name="Google Shape;2602;p54"/>
            <p:cNvSpPr txBox="1"/>
            <p:nvPr/>
          </p:nvSpPr>
          <p:spPr>
            <a:xfrm>
              <a:off x="3317544" y="3478755"/>
              <a:ext cx="1593563" cy="6552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a:t>
              </a:r>
              <a:endParaRPr b="1" sz="2000">
                <a:solidFill>
                  <a:schemeClr val="dk1"/>
                </a:solidFill>
                <a:latin typeface="Arial Narrow"/>
                <a:ea typeface="Arial Narrow"/>
                <a:cs typeface="Arial Narrow"/>
                <a:sym typeface="Arial Narrow"/>
              </a:endParaRPr>
            </a:p>
          </p:txBody>
        </p:sp>
      </p:grpSp>
      <p:sp>
        <p:nvSpPr>
          <p:cNvPr id="2603" name="Google Shape;2603;p54"/>
          <p:cNvSpPr/>
          <p:nvPr/>
        </p:nvSpPr>
        <p:spPr>
          <a:xfrm>
            <a:off x="15749" y="474891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4" name="Google Shape;2604;p5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 </a:t>
            </a:r>
            <a:endParaRPr b="1" sz="1050">
              <a:solidFill>
                <a:schemeClr val="dk1"/>
              </a:solidFill>
              <a:latin typeface="Arial Narrow"/>
              <a:ea typeface="Arial Narrow"/>
              <a:cs typeface="Arial Narrow"/>
              <a:sym typeface="Arial Narrow"/>
            </a:endParaRPr>
          </a:p>
        </p:txBody>
      </p:sp>
      <p:sp>
        <p:nvSpPr>
          <p:cNvPr id="2605" name="Google Shape;2605;p54"/>
          <p:cNvSpPr txBox="1"/>
          <p:nvPr>
            <p:ph type="ctrTitle"/>
          </p:nvPr>
        </p:nvSpPr>
        <p:spPr>
          <a:xfrm>
            <a:off x="27635" y="66041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Cáncer en menor de 18 años</a:t>
            </a:r>
            <a:endParaRPr b="1" sz="1600">
              <a:solidFill>
                <a:srgbClr val="C00000"/>
              </a:solidFill>
              <a:latin typeface="Arial Narrow"/>
              <a:ea typeface="Arial Narrow"/>
              <a:cs typeface="Arial Narrow"/>
              <a:sym typeface="Arial Narrow"/>
            </a:endParaRPr>
          </a:p>
        </p:txBody>
      </p:sp>
      <p:pic>
        <p:nvPicPr>
          <p:cNvPr id="2606" name="Google Shape;2606;p54"/>
          <p:cNvPicPr preferRelativeResize="0"/>
          <p:nvPr/>
        </p:nvPicPr>
        <p:blipFill rotWithShape="1">
          <a:blip r:embed="rId5">
            <a:alphaModFix/>
          </a:blip>
          <a:srcRect b="0" l="0" r="0" t="0"/>
          <a:stretch/>
        </p:blipFill>
        <p:spPr>
          <a:xfrm>
            <a:off x="2894396" y="555931"/>
            <a:ext cx="933450" cy="742950"/>
          </a:xfrm>
          <a:prstGeom prst="rect">
            <a:avLst/>
          </a:prstGeom>
          <a:noFill/>
          <a:ln>
            <a:noFill/>
          </a:ln>
        </p:spPr>
      </p:pic>
      <p:grpSp>
        <p:nvGrpSpPr>
          <p:cNvPr id="2607" name="Google Shape;2607;p54"/>
          <p:cNvGrpSpPr/>
          <p:nvPr/>
        </p:nvGrpSpPr>
        <p:grpSpPr>
          <a:xfrm>
            <a:off x="2555081" y="1352433"/>
            <a:ext cx="2042327" cy="2273801"/>
            <a:chOff x="-188025" y="6880952"/>
            <a:chExt cx="1352682" cy="1164568"/>
          </a:xfrm>
        </p:grpSpPr>
        <p:sp>
          <p:nvSpPr>
            <p:cNvPr id="2608" name="Google Shape;2608;p54"/>
            <p:cNvSpPr txBox="1"/>
            <p:nvPr/>
          </p:nvSpPr>
          <p:spPr>
            <a:xfrm>
              <a:off x="-188025" y="6880952"/>
              <a:ext cx="1229607" cy="1576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2609" name="Google Shape;2609;p54"/>
            <p:cNvSpPr/>
            <p:nvPr/>
          </p:nvSpPr>
          <p:spPr>
            <a:xfrm>
              <a:off x="-171517" y="7080978"/>
              <a:ext cx="1336174" cy="96454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 </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a:t>
              </a:r>
              <a:endParaRPr/>
            </a:p>
          </p:txBody>
        </p:sp>
      </p:grpSp>
      <p:pic>
        <p:nvPicPr>
          <p:cNvPr id="2610" name="Google Shape;2610;p54"/>
          <p:cNvPicPr preferRelativeResize="0"/>
          <p:nvPr/>
        </p:nvPicPr>
        <p:blipFill rotWithShape="1">
          <a:blip r:embed="rId6">
            <a:alphaModFix/>
          </a:blip>
          <a:srcRect b="0" l="0" r="0" t="0"/>
          <a:stretch/>
        </p:blipFill>
        <p:spPr>
          <a:xfrm>
            <a:off x="3443685" y="3908730"/>
            <a:ext cx="942975" cy="771525"/>
          </a:xfrm>
          <a:prstGeom prst="rect">
            <a:avLst/>
          </a:prstGeom>
          <a:noFill/>
          <a:ln>
            <a:noFill/>
          </a:ln>
        </p:spPr>
      </p:pic>
      <p:grpSp>
        <p:nvGrpSpPr>
          <p:cNvPr id="2611" name="Google Shape;2611;p54"/>
          <p:cNvGrpSpPr/>
          <p:nvPr/>
        </p:nvGrpSpPr>
        <p:grpSpPr>
          <a:xfrm>
            <a:off x="4765859" y="3856412"/>
            <a:ext cx="2286436" cy="665204"/>
            <a:chOff x="-242022" y="7132916"/>
            <a:chExt cx="1734795" cy="665204"/>
          </a:xfrm>
        </p:grpSpPr>
        <p:sp>
          <p:nvSpPr>
            <p:cNvPr id="2612" name="Google Shape;2612;p54"/>
            <p:cNvSpPr txBox="1"/>
            <p:nvPr/>
          </p:nvSpPr>
          <p:spPr>
            <a:xfrm>
              <a:off x="-13133" y="71329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613" name="Google Shape;2613;p54"/>
            <p:cNvSpPr/>
            <p:nvPr/>
          </p:nvSpPr>
          <p:spPr>
            <a:xfrm>
              <a:off x="-242022" y="7438080"/>
              <a:ext cx="1734795"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 98</a:t>
              </a:r>
              <a:r>
                <a:rPr b="1" lang="es-ES" sz="1600">
                  <a:solidFill>
                    <a:schemeClr val="dk1"/>
                  </a:solidFill>
                  <a:latin typeface="Arial Narrow"/>
                  <a:ea typeface="Arial Narrow"/>
                  <a:cs typeface="Arial Narrow"/>
                  <a:sym typeface="Arial Narrow"/>
                </a:rPr>
                <a:t>%</a:t>
              </a:r>
              <a:endParaRPr b="1" sz="1600">
                <a:solidFill>
                  <a:schemeClr val="dk1"/>
                </a:solidFill>
                <a:latin typeface="Arial Narrow"/>
                <a:ea typeface="Arial Narrow"/>
                <a:cs typeface="Arial Narrow"/>
                <a:sym typeface="Arial Narrow"/>
              </a:endParaRPr>
            </a:p>
          </p:txBody>
        </p:sp>
      </p:grpSp>
      <p:grpSp>
        <p:nvGrpSpPr>
          <p:cNvPr id="2614" name="Google Shape;2614;p54"/>
          <p:cNvGrpSpPr/>
          <p:nvPr/>
        </p:nvGrpSpPr>
        <p:grpSpPr>
          <a:xfrm>
            <a:off x="2746434" y="7855382"/>
            <a:ext cx="1370007" cy="1136099"/>
            <a:chOff x="-156674" y="6759926"/>
            <a:chExt cx="1309847" cy="1136099"/>
          </a:xfrm>
        </p:grpSpPr>
        <p:sp>
          <p:nvSpPr>
            <p:cNvPr id="2615" name="Google Shape;2615;p54"/>
            <p:cNvSpPr txBox="1"/>
            <p:nvPr/>
          </p:nvSpPr>
          <p:spPr>
            <a:xfrm>
              <a:off x="-156674" y="6759926"/>
              <a:ext cx="130984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Segunda Neopl</a:t>
              </a:r>
              <a:r>
                <a:rPr b="1" lang="es-ES" sz="1200" u="sng">
                  <a:solidFill>
                    <a:schemeClr val="dk1"/>
                  </a:solidFill>
                  <a:latin typeface="Arial Narrow"/>
                  <a:ea typeface="Arial Narrow"/>
                  <a:cs typeface="Arial Narrow"/>
                  <a:sym typeface="Arial Narrow"/>
                </a:rPr>
                <a:t>asia</a:t>
              </a:r>
              <a:endParaRPr b="1" sz="1200" u="sng">
                <a:solidFill>
                  <a:schemeClr val="dk1"/>
                </a:solidFill>
                <a:latin typeface="Arial Narrow"/>
                <a:ea typeface="Arial Narrow"/>
                <a:cs typeface="Arial Narrow"/>
                <a:sym typeface="Arial Narrow"/>
              </a:endParaRPr>
            </a:p>
          </p:txBody>
        </p:sp>
        <p:sp>
          <p:nvSpPr>
            <p:cNvPr id="2616" name="Google Shape;2616;p54"/>
            <p:cNvSpPr/>
            <p:nvPr/>
          </p:nvSpPr>
          <p:spPr>
            <a:xfrm>
              <a:off x="-138850" y="7310004"/>
              <a:ext cx="127419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sp>
          <p:nvSpPr>
            <p:cNvPr id="2617" name="Google Shape;2617;p54"/>
            <p:cNvSpPr txBox="1"/>
            <p:nvPr/>
          </p:nvSpPr>
          <p:spPr>
            <a:xfrm>
              <a:off x="-148584" y="76190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pic>
        <p:nvPicPr>
          <p:cNvPr id="2618" name="Google Shape;2618;p54"/>
          <p:cNvPicPr preferRelativeResize="0"/>
          <p:nvPr/>
        </p:nvPicPr>
        <p:blipFill rotWithShape="1">
          <a:blip r:embed="rId7">
            <a:alphaModFix/>
          </a:blip>
          <a:srcRect b="0" l="0" r="0" t="0"/>
          <a:stretch/>
        </p:blipFill>
        <p:spPr>
          <a:xfrm>
            <a:off x="68309" y="7692205"/>
            <a:ext cx="2230611" cy="1393670"/>
          </a:xfrm>
          <a:prstGeom prst="rect">
            <a:avLst/>
          </a:prstGeom>
          <a:noFill/>
          <a:ln>
            <a:noFill/>
          </a:ln>
        </p:spPr>
      </p:pic>
      <p:sp>
        <p:nvSpPr>
          <p:cNvPr id="2619" name="Google Shape;2619;p54"/>
          <p:cNvSpPr txBox="1"/>
          <p:nvPr/>
        </p:nvSpPr>
        <p:spPr>
          <a:xfrm>
            <a:off x="3616199" y="7518945"/>
            <a:ext cx="172636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u="sng">
                <a:solidFill>
                  <a:schemeClr val="dk1"/>
                </a:solidFill>
                <a:latin typeface="Arial Narrow"/>
                <a:ea typeface="Arial Narrow"/>
                <a:cs typeface="Arial Narrow"/>
                <a:sym typeface="Arial Narrow"/>
              </a:rPr>
              <a:t>Tipo de casos</a:t>
            </a:r>
            <a:endParaRPr b="1" sz="1800" u="sng">
              <a:solidFill>
                <a:schemeClr val="dk1"/>
              </a:solidFill>
              <a:latin typeface="Arial Narrow"/>
              <a:ea typeface="Arial Narrow"/>
              <a:cs typeface="Arial Narrow"/>
              <a:sym typeface="Arial Narrow"/>
            </a:endParaRPr>
          </a:p>
        </p:txBody>
      </p:sp>
      <p:sp>
        <p:nvSpPr>
          <p:cNvPr id="2620" name="Google Shape;2620;p54"/>
          <p:cNvSpPr/>
          <p:nvPr/>
        </p:nvSpPr>
        <p:spPr>
          <a:xfrm flipH="1" rot="-5400000">
            <a:off x="4298677" y="8033951"/>
            <a:ext cx="361404" cy="381614"/>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21" name="Google Shape;2621;p54"/>
          <p:cNvGrpSpPr/>
          <p:nvPr/>
        </p:nvGrpSpPr>
        <p:grpSpPr>
          <a:xfrm>
            <a:off x="4765859" y="7950175"/>
            <a:ext cx="1319023" cy="831175"/>
            <a:chOff x="-1012210" y="6536883"/>
            <a:chExt cx="1437903" cy="1481995"/>
          </a:xfrm>
        </p:grpSpPr>
        <p:sp>
          <p:nvSpPr>
            <p:cNvPr id="2622" name="Google Shape;2622;p54"/>
            <p:cNvSpPr txBox="1"/>
            <p:nvPr/>
          </p:nvSpPr>
          <p:spPr>
            <a:xfrm>
              <a:off x="-1012210" y="6536883"/>
              <a:ext cx="1309847" cy="5487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Recaída</a:t>
              </a:r>
              <a:endParaRPr b="1" sz="1400" u="sng">
                <a:solidFill>
                  <a:schemeClr val="dk1"/>
                </a:solidFill>
                <a:latin typeface="Arial Narrow"/>
                <a:ea typeface="Arial Narrow"/>
                <a:cs typeface="Arial Narrow"/>
                <a:sym typeface="Arial Narrow"/>
              </a:endParaRPr>
            </a:p>
          </p:txBody>
        </p:sp>
        <p:sp>
          <p:nvSpPr>
            <p:cNvPr id="2623" name="Google Shape;2623;p54"/>
            <p:cNvSpPr/>
            <p:nvPr/>
          </p:nvSpPr>
          <p:spPr>
            <a:xfrm>
              <a:off x="-928860" y="7341157"/>
              <a:ext cx="1354553" cy="67772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b="1" sz="1200">
                <a:solidFill>
                  <a:schemeClr val="dk1"/>
                </a:solidFill>
                <a:latin typeface="Arial Narrow"/>
                <a:ea typeface="Arial Narrow"/>
                <a:cs typeface="Arial Narrow"/>
                <a:sym typeface="Arial Narrow"/>
              </a:endParaRPr>
            </a:p>
          </p:txBody>
        </p:sp>
      </p:grpSp>
      <p:grpSp>
        <p:nvGrpSpPr>
          <p:cNvPr id="2624" name="Google Shape;2624;p54"/>
          <p:cNvGrpSpPr/>
          <p:nvPr/>
        </p:nvGrpSpPr>
        <p:grpSpPr>
          <a:xfrm>
            <a:off x="4899094" y="1298412"/>
            <a:ext cx="2114116" cy="2250259"/>
            <a:chOff x="-155591" y="6862673"/>
            <a:chExt cx="1418034" cy="1152510"/>
          </a:xfrm>
        </p:grpSpPr>
        <p:sp>
          <p:nvSpPr>
            <p:cNvPr id="2625" name="Google Shape;2625;p54"/>
            <p:cNvSpPr txBox="1"/>
            <p:nvPr/>
          </p:nvSpPr>
          <p:spPr>
            <a:xfrm>
              <a:off x="-97015" y="6862673"/>
              <a:ext cx="1229607" cy="157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Edad</a:t>
              </a:r>
              <a:endParaRPr b="1" sz="1400" u="sng">
                <a:solidFill>
                  <a:schemeClr val="dk1"/>
                </a:solidFill>
                <a:latin typeface="Arial Narrow"/>
                <a:ea typeface="Arial Narrow"/>
                <a:cs typeface="Arial Narrow"/>
                <a:sym typeface="Arial Narrow"/>
              </a:endParaRPr>
            </a:p>
          </p:txBody>
        </p:sp>
        <p:sp>
          <p:nvSpPr>
            <p:cNvPr id="2626" name="Google Shape;2626;p54"/>
            <p:cNvSpPr/>
            <p:nvPr/>
          </p:nvSpPr>
          <p:spPr>
            <a:xfrm>
              <a:off x="-155591" y="7099553"/>
              <a:ext cx="1418034" cy="91563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Menores de 1año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1 y 5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6 y 11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Mayores de 12 años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grpSp>
      <p:pic>
        <p:nvPicPr>
          <p:cNvPr id="2627" name="Google Shape;2627;p54"/>
          <p:cNvPicPr preferRelativeResize="0"/>
          <p:nvPr/>
        </p:nvPicPr>
        <p:blipFill rotWithShape="1">
          <a:blip r:embed="rId8">
            <a:alphaModFix/>
          </a:blip>
          <a:srcRect b="0" l="0" r="0" t="0"/>
          <a:stretch/>
        </p:blipFill>
        <p:spPr>
          <a:xfrm>
            <a:off x="5616659" y="549948"/>
            <a:ext cx="616420" cy="664439"/>
          </a:xfrm>
          <a:prstGeom prst="rect">
            <a:avLst/>
          </a:prstGeom>
          <a:noFill/>
          <a:ln>
            <a:noFill/>
          </a:ln>
        </p:spPr>
      </p:pic>
      <p:pic>
        <p:nvPicPr>
          <p:cNvPr id="2628" name="Google Shape;2628;p54"/>
          <p:cNvPicPr preferRelativeResize="0"/>
          <p:nvPr/>
        </p:nvPicPr>
        <p:blipFill rotWithShape="1">
          <a:blip r:embed="rId9">
            <a:alphaModFix/>
          </a:blip>
          <a:srcRect b="0" l="0" r="0" t="0"/>
          <a:stretch/>
        </p:blipFill>
        <p:spPr>
          <a:xfrm>
            <a:off x="162927" y="4811542"/>
            <a:ext cx="3456732" cy="472298"/>
          </a:xfrm>
          <a:prstGeom prst="rect">
            <a:avLst/>
          </a:prstGeom>
          <a:noFill/>
          <a:ln>
            <a:noFill/>
          </a:ln>
        </p:spPr>
      </p:pic>
      <p:pic>
        <p:nvPicPr>
          <p:cNvPr id="2629" name="Google Shape;2629;p54"/>
          <p:cNvPicPr preferRelativeResize="0"/>
          <p:nvPr/>
        </p:nvPicPr>
        <p:blipFill rotWithShape="1">
          <a:blip r:embed="rId10">
            <a:alphaModFix/>
          </a:blip>
          <a:srcRect b="0" l="0" r="0" t="0"/>
          <a:stretch/>
        </p:blipFill>
        <p:spPr>
          <a:xfrm>
            <a:off x="555636" y="5262048"/>
            <a:ext cx="1996798" cy="487722"/>
          </a:xfrm>
          <a:prstGeom prst="rect">
            <a:avLst/>
          </a:prstGeom>
          <a:noFill/>
          <a:ln>
            <a:noFill/>
          </a:ln>
        </p:spPr>
      </p:pic>
      <p:pic>
        <p:nvPicPr>
          <p:cNvPr id="2630" name="Google Shape;2630;p54"/>
          <p:cNvPicPr preferRelativeResize="0"/>
          <p:nvPr/>
        </p:nvPicPr>
        <p:blipFill rotWithShape="1">
          <a:blip r:embed="rId11">
            <a:alphaModFix/>
          </a:blip>
          <a:srcRect b="0" l="0" r="0" t="0"/>
          <a:stretch/>
        </p:blipFill>
        <p:spPr>
          <a:xfrm>
            <a:off x="4418643" y="5302551"/>
            <a:ext cx="1883827" cy="475529"/>
          </a:xfrm>
          <a:prstGeom prst="rect">
            <a:avLst/>
          </a:prstGeom>
          <a:noFill/>
          <a:ln>
            <a:noFill/>
          </a:ln>
        </p:spPr>
      </p:pic>
      <p:pic>
        <p:nvPicPr>
          <p:cNvPr id="2631" name="Google Shape;2631;p54"/>
          <p:cNvPicPr preferRelativeResize="0"/>
          <p:nvPr/>
        </p:nvPicPr>
        <p:blipFill rotWithShape="1">
          <a:blip r:embed="rId12">
            <a:alphaModFix/>
          </a:blip>
          <a:srcRect b="0" l="0" r="0" t="0"/>
          <a:stretch/>
        </p:blipFill>
        <p:spPr>
          <a:xfrm>
            <a:off x="512547" y="5815149"/>
            <a:ext cx="573074" cy="664522"/>
          </a:xfrm>
          <a:prstGeom prst="rect">
            <a:avLst/>
          </a:prstGeom>
          <a:noFill/>
          <a:ln>
            <a:noFill/>
          </a:ln>
        </p:spPr>
      </p:pic>
      <p:pic>
        <p:nvPicPr>
          <p:cNvPr id="2632" name="Google Shape;2632;p54"/>
          <p:cNvPicPr preferRelativeResize="0"/>
          <p:nvPr/>
        </p:nvPicPr>
        <p:blipFill rotWithShape="1">
          <a:blip r:embed="rId13">
            <a:alphaModFix/>
          </a:blip>
          <a:srcRect b="0" l="0" r="0" t="0"/>
          <a:stretch/>
        </p:blipFill>
        <p:spPr>
          <a:xfrm>
            <a:off x="2147164" y="5830335"/>
            <a:ext cx="457240" cy="634151"/>
          </a:xfrm>
          <a:prstGeom prst="rect">
            <a:avLst/>
          </a:prstGeom>
          <a:noFill/>
          <a:ln>
            <a:noFill/>
          </a:ln>
        </p:spPr>
      </p:pic>
      <p:pic>
        <p:nvPicPr>
          <p:cNvPr id="2633" name="Google Shape;2633;p54"/>
          <p:cNvPicPr preferRelativeResize="0"/>
          <p:nvPr/>
        </p:nvPicPr>
        <p:blipFill rotWithShape="1">
          <a:blip r:embed="rId14">
            <a:alphaModFix/>
          </a:blip>
          <a:srcRect b="0" l="0" r="0" t="0"/>
          <a:stretch/>
        </p:blipFill>
        <p:spPr>
          <a:xfrm>
            <a:off x="4317178" y="5749198"/>
            <a:ext cx="694218" cy="662067"/>
          </a:xfrm>
          <a:prstGeom prst="rect">
            <a:avLst/>
          </a:prstGeom>
          <a:noFill/>
          <a:ln>
            <a:noFill/>
          </a:ln>
        </p:spPr>
      </p:pic>
      <p:pic>
        <p:nvPicPr>
          <p:cNvPr id="2634" name="Google Shape;2634;p54"/>
          <p:cNvPicPr preferRelativeResize="0"/>
          <p:nvPr/>
        </p:nvPicPr>
        <p:blipFill rotWithShape="1">
          <a:blip r:embed="rId15">
            <a:alphaModFix/>
          </a:blip>
          <a:srcRect b="0" l="0" r="0" t="0"/>
          <a:stretch/>
        </p:blipFill>
        <p:spPr>
          <a:xfrm>
            <a:off x="5960182" y="5745059"/>
            <a:ext cx="592595" cy="638452"/>
          </a:xfrm>
          <a:prstGeom prst="rect">
            <a:avLst/>
          </a:prstGeom>
          <a:noFill/>
          <a:ln>
            <a:noFill/>
          </a:ln>
        </p:spPr>
      </p:pic>
      <p:sp>
        <p:nvSpPr>
          <p:cNvPr id="2635" name="Google Shape;2635;p54"/>
          <p:cNvSpPr/>
          <p:nvPr/>
        </p:nvSpPr>
        <p:spPr>
          <a:xfrm>
            <a:off x="310823" y="6370214"/>
            <a:ext cx="1276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Masculino</a:t>
            </a:r>
            <a:endParaRPr/>
          </a:p>
        </p:txBody>
      </p:sp>
      <p:sp>
        <p:nvSpPr>
          <p:cNvPr id="2636" name="Google Shape;2636;p54"/>
          <p:cNvSpPr/>
          <p:nvPr/>
        </p:nvSpPr>
        <p:spPr>
          <a:xfrm>
            <a:off x="1847904" y="6400334"/>
            <a:ext cx="102964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Femenino</a:t>
            </a:r>
            <a:endParaRPr/>
          </a:p>
        </p:txBody>
      </p:sp>
      <p:sp>
        <p:nvSpPr>
          <p:cNvPr id="2637" name="Google Shape;2637;p54"/>
          <p:cNvSpPr/>
          <p:nvPr/>
        </p:nvSpPr>
        <p:spPr>
          <a:xfrm>
            <a:off x="4033408" y="6372470"/>
            <a:ext cx="15629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Afrocolombiano</a:t>
            </a:r>
            <a:endParaRPr b="1" sz="1400">
              <a:solidFill>
                <a:schemeClr val="dk1"/>
              </a:solidFill>
              <a:latin typeface="Calibri"/>
              <a:ea typeface="Calibri"/>
              <a:cs typeface="Calibri"/>
              <a:sym typeface="Calibri"/>
            </a:endParaRPr>
          </a:p>
        </p:txBody>
      </p:sp>
      <p:pic>
        <p:nvPicPr>
          <p:cNvPr id="2638" name="Google Shape;2638;p54"/>
          <p:cNvPicPr preferRelativeResize="0"/>
          <p:nvPr/>
        </p:nvPicPr>
        <p:blipFill rotWithShape="1">
          <a:blip r:embed="rId16">
            <a:alphaModFix/>
          </a:blip>
          <a:srcRect b="0" l="0" r="0" t="0"/>
          <a:stretch/>
        </p:blipFill>
        <p:spPr>
          <a:xfrm>
            <a:off x="-23486" y="-122"/>
            <a:ext cx="7224386" cy="530398"/>
          </a:xfrm>
          <a:prstGeom prst="rect">
            <a:avLst/>
          </a:prstGeom>
          <a:noFill/>
          <a:ln>
            <a:noFill/>
          </a:ln>
        </p:spPr>
      </p:pic>
      <p:sp>
        <p:nvSpPr>
          <p:cNvPr id="2639" name="Google Shape;2639;p54"/>
          <p:cNvSpPr/>
          <p:nvPr/>
        </p:nvSpPr>
        <p:spPr>
          <a:xfrm>
            <a:off x="5835597" y="6383511"/>
            <a:ext cx="919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Indígena</a:t>
            </a:r>
            <a:endParaRPr/>
          </a:p>
        </p:txBody>
      </p:sp>
      <p:sp>
        <p:nvSpPr>
          <p:cNvPr id="2640" name="Google Shape;2640;p54"/>
          <p:cNvSpPr/>
          <p:nvPr/>
        </p:nvSpPr>
        <p:spPr>
          <a:xfrm>
            <a:off x="373048" y="6746334"/>
            <a:ext cx="967986" cy="329737"/>
          </a:xfrm>
          <a:prstGeom prst="roundRect">
            <a:avLst>
              <a:gd fmla="val 16667" name="adj"/>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1</a:t>
            </a:r>
            <a:endParaRPr b="1" sz="1800">
              <a:solidFill>
                <a:schemeClr val="lt1"/>
              </a:solidFill>
              <a:latin typeface="Calibri"/>
              <a:ea typeface="Calibri"/>
              <a:cs typeface="Calibri"/>
              <a:sym typeface="Calibri"/>
            </a:endParaRPr>
          </a:p>
        </p:txBody>
      </p:sp>
      <p:pic>
        <p:nvPicPr>
          <p:cNvPr id="2641" name="Google Shape;2641;p54"/>
          <p:cNvPicPr preferRelativeResize="0"/>
          <p:nvPr/>
        </p:nvPicPr>
        <p:blipFill rotWithShape="1">
          <a:blip r:embed="rId17">
            <a:alphaModFix/>
          </a:blip>
          <a:srcRect b="0" l="0" r="0" t="0"/>
          <a:stretch/>
        </p:blipFill>
        <p:spPr>
          <a:xfrm>
            <a:off x="1860436" y="6717914"/>
            <a:ext cx="987638" cy="353599"/>
          </a:xfrm>
          <a:prstGeom prst="rect">
            <a:avLst/>
          </a:prstGeom>
          <a:noFill/>
          <a:ln>
            <a:noFill/>
          </a:ln>
        </p:spPr>
      </p:pic>
      <p:pic>
        <p:nvPicPr>
          <p:cNvPr id="2642" name="Google Shape;2642;p54"/>
          <p:cNvPicPr preferRelativeResize="0"/>
          <p:nvPr/>
        </p:nvPicPr>
        <p:blipFill rotWithShape="1">
          <a:blip r:embed="rId18">
            <a:alphaModFix/>
          </a:blip>
          <a:srcRect b="0" l="0" r="0" t="0"/>
          <a:stretch/>
        </p:blipFill>
        <p:spPr>
          <a:xfrm>
            <a:off x="5801711" y="6740758"/>
            <a:ext cx="987638" cy="353599"/>
          </a:xfrm>
          <a:prstGeom prst="rect">
            <a:avLst/>
          </a:prstGeom>
          <a:noFill/>
          <a:ln>
            <a:noFill/>
          </a:ln>
        </p:spPr>
      </p:pic>
      <p:pic>
        <p:nvPicPr>
          <p:cNvPr id="2643" name="Google Shape;2643;p54"/>
          <p:cNvPicPr preferRelativeResize="0"/>
          <p:nvPr/>
        </p:nvPicPr>
        <p:blipFill rotWithShape="1">
          <a:blip r:embed="rId19">
            <a:alphaModFix/>
          </a:blip>
          <a:srcRect b="0" l="0" r="0" t="0"/>
          <a:stretch/>
        </p:blipFill>
        <p:spPr>
          <a:xfrm>
            <a:off x="4268992" y="6732892"/>
            <a:ext cx="993734" cy="359695"/>
          </a:xfrm>
          <a:prstGeom prst="rect">
            <a:avLst/>
          </a:prstGeom>
          <a:noFill/>
          <a:ln>
            <a:noFill/>
          </a:ln>
        </p:spPr>
      </p:pic>
      <p:sp>
        <p:nvSpPr>
          <p:cNvPr id="2644" name="Google Shape;2644;p54"/>
          <p:cNvSpPr txBox="1"/>
          <p:nvPr/>
        </p:nvSpPr>
        <p:spPr>
          <a:xfrm>
            <a:off x="2195211" y="6717120"/>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F2F2F2"/>
                </a:solidFill>
                <a:latin typeface="Calibri"/>
                <a:ea typeface="Calibri"/>
                <a:cs typeface="Calibri"/>
                <a:sym typeface="Calibri"/>
              </a:rPr>
              <a:t>1</a:t>
            </a:r>
            <a:endParaRPr b="1" sz="1800">
              <a:solidFill>
                <a:srgbClr val="F2F2F2"/>
              </a:solidFill>
              <a:latin typeface="Calibri"/>
              <a:ea typeface="Calibri"/>
              <a:cs typeface="Calibri"/>
              <a:sym typeface="Calibri"/>
            </a:endParaRPr>
          </a:p>
        </p:txBody>
      </p:sp>
      <p:sp>
        <p:nvSpPr>
          <p:cNvPr id="2645" name="Google Shape;2645;p54"/>
          <p:cNvSpPr txBox="1"/>
          <p:nvPr/>
        </p:nvSpPr>
        <p:spPr>
          <a:xfrm>
            <a:off x="4597408" y="6738888"/>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2646" name="Google Shape;2646;p54"/>
          <p:cNvSpPr txBox="1"/>
          <p:nvPr/>
        </p:nvSpPr>
        <p:spPr>
          <a:xfrm>
            <a:off x="6105636" y="6732892"/>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pic>
        <p:nvPicPr>
          <p:cNvPr id="2647" name="Google Shape;2647;p54"/>
          <p:cNvPicPr preferRelativeResize="0"/>
          <p:nvPr/>
        </p:nvPicPr>
        <p:blipFill rotWithShape="1">
          <a:blip r:embed="rId20">
            <a:alphaModFix/>
          </a:blip>
          <a:srcRect b="0" l="0" r="0" t="0"/>
          <a:stretch/>
        </p:blipFill>
        <p:spPr>
          <a:xfrm>
            <a:off x="68309" y="113916"/>
            <a:ext cx="304739" cy="317053"/>
          </a:xfrm>
          <a:prstGeom prst="rect">
            <a:avLst/>
          </a:prstGeom>
          <a:noFill/>
          <a:ln>
            <a:noFill/>
          </a:ln>
        </p:spPr>
      </p:pic>
      <p:pic>
        <p:nvPicPr>
          <p:cNvPr id="2648" name="Google Shape;2648;p54"/>
          <p:cNvPicPr preferRelativeResize="0"/>
          <p:nvPr/>
        </p:nvPicPr>
        <p:blipFill rotWithShape="1">
          <a:blip r:embed="rId21">
            <a:alphaModFix/>
          </a:blip>
          <a:srcRect b="0" l="0" r="0" t="0"/>
          <a:stretch/>
        </p:blipFill>
        <p:spPr>
          <a:xfrm>
            <a:off x="391901" y="246660"/>
            <a:ext cx="918478" cy="62617"/>
          </a:xfrm>
          <a:prstGeom prst="rect">
            <a:avLst/>
          </a:prstGeom>
          <a:noFill/>
          <a:ln>
            <a:noFill/>
          </a:ln>
        </p:spPr>
      </p:pic>
      <p:sp>
        <p:nvSpPr>
          <p:cNvPr id="2649" name="Google Shape;2649;p54"/>
          <p:cNvSpPr txBox="1"/>
          <p:nvPr/>
        </p:nvSpPr>
        <p:spPr>
          <a:xfrm>
            <a:off x="1328582" y="92246"/>
            <a:ext cx="28112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rgbClr val="0C0C0C"/>
                </a:solidFill>
                <a:latin typeface="Calibri"/>
                <a:ea typeface="Calibri"/>
                <a:cs typeface="Calibri"/>
                <a:sym typeface="Calibri"/>
              </a:rPr>
              <a:t>Comportamiento por territorio</a:t>
            </a:r>
            <a:endParaRPr b="1" sz="1600">
              <a:solidFill>
                <a:srgbClr val="0C0C0C"/>
              </a:solidFill>
              <a:latin typeface="Calibri"/>
              <a:ea typeface="Calibri"/>
              <a:cs typeface="Calibri"/>
              <a:sym typeface="Calibri"/>
            </a:endParaRPr>
          </a:p>
        </p:txBody>
      </p:sp>
      <p:sp>
        <p:nvSpPr>
          <p:cNvPr id="2650" name="Google Shape;2650;p54"/>
          <p:cNvSpPr txBox="1"/>
          <p:nvPr/>
        </p:nvSpPr>
        <p:spPr>
          <a:xfrm>
            <a:off x="649555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54</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4" name="Shape 2654"/>
        <p:cNvGrpSpPr/>
        <p:nvPr/>
      </p:nvGrpSpPr>
      <p:grpSpPr>
        <a:xfrm>
          <a:off x="0" y="0"/>
          <a:ext cx="0" cy="0"/>
          <a:chOff x="0" y="0"/>
          <a:chExt cx="0" cy="0"/>
        </a:xfrm>
      </p:grpSpPr>
      <p:sp>
        <p:nvSpPr>
          <p:cNvPr id="2655" name="Google Shape;2655;p55"/>
          <p:cNvSpPr/>
          <p:nvPr/>
        </p:nvSpPr>
        <p:spPr>
          <a:xfrm>
            <a:off x="0" y="1066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6" name="Google Shape;2656;p55"/>
          <p:cNvGrpSpPr/>
          <p:nvPr/>
        </p:nvGrpSpPr>
        <p:grpSpPr>
          <a:xfrm>
            <a:off x="140669" y="56725"/>
            <a:ext cx="5101415" cy="400110"/>
            <a:chOff x="2448322" y="-11782"/>
            <a:chExt cx="5101415" cy="400110"/>
          </a:xfrm>
        </p:grpSpPr>
        <p:sp>
          <p:nvSpPr>
            <p:cNvPr id="2657" name="Google Shape;2657;p5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8" name="Google Shape;2658;p55"/>
            <p:cNvCxnSpPr>
              <a:stCxn id="265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59" name="Google Shape;2659;p55"/>
            <p:cNvSpPr txBox="1"/>
            <p:nvPr/>
          </p:nvSpPr>
          <p:spPr>
            <a:xfrm>
              <a:off x="3356597" y="-11782"/>
              <a:ext cx="41931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dk1"/>
                  </a:solidFill>
                  <a:latin typeface="Arial Narrow"/>
                  <a:ea typeface="Arial Narrow"/>
                  <a:cs typeface="Arial Narrow"/>
                  <a:sym typeface="Arial Narrow"/>
                </a:rPr>
                <a:t>Variables de diagnóstico clínico</a:t>
              </a:r>
              <a:endParaRPr b="1" sz="2000">
                <a:solidFill>
                  <a:schemeClr val="dk1"/>
                </a:solidFill>
                <a:latin typeface="Arial Narrow"/>
                <a:ea typeface="Arial Narrow"/>
                <a:cs typeface="Arial Narrow"/>
                <a:sym typeface="Arial Narrow"/>
              </a:endParaRPr>
            </a:p>
          </p:txBody>
        </p:sp>
      </p:grpSp>
      <p:grpSp>
        <p:nvGrpSpPr>
          <p:cNvPr id="2660" name="Google Shape;2660;p55"/>
          <p:cNvGrpSpPr/>
          <p:nvPr/>
        </p:nvGrpSpPr>
        <p:grpSpPr>
          <a:xfrm>
            <a:off x="4969456" y="1072948"/>
            <a:ext cx="2276185" cy="1671401"/>
            <a:chOff x="-585770" y="4380328"/>
            <a:chExt cx="3023816" cy="1905029"/>
          </a:xfrm>
        </p:grpSpPr>
        <p:grpSp>
          <p:nvGrpSpPr>
            <p:cNvPr id="2661" name="Google Shape;2661;p55"/>
            <p:cNvGrpSpPr/>
            <p:nvPr/>
          </p:nvGrpSpPr>
          <p:grpSpPr>
            <a:xfrm>
              <a:off x="-149750" y="4380328"/>
              <a:ext cx="2587796" cy="1905029"/>
              <a:chOff x="-359262" y="4215914"/>
              <a:chExt cx="2587796" cy="1905029"/>
            </a:xfrm>
          </p:grpSpPr>
          <p:pic>
            <p:nvPicPr>
              <p:cNvPr id="2662" name="Google Shape;2662;p55"/>
              <p:cNvPicPr preferRelativeResize="0"/>
              <p:nvPr/>
            </p:nvPicPr>
            <p:blipFill rotWithShape="1">
              <a:blip r:embed="rId3">
                <a:alphaModFix/>
              </a:blip>
              <a:srcRect b="0" l="0" r="0" t="0"/>
              <a:stretch/>
            </p:blipFill>
            <p:spPr>
              <a:xfrm>
                <a:off x="97495" y="4215914"/>
                <a:ext cx="1438910" cy="1315347"/>
              </a:xfrm>
              <a:prstGeom prst="rect">
                <a:avLst/>
              </a:prstGeom>
              <a:noFill/>
              <a:ln>
                <a:noFill/>
              </a:ln>
            </p:spPr>
          </p:pic>
          <p:sp>
            <p:nvSpPr>
              <p:cNvPr id="2663" name="Google Shape;2663;p55"/>
              <p:cNvSpPr/>
              <p:nvPr/>
            </p:nvSpPr>
            <p:spPr>
              <a:xfrm>
                <a:off x="-359262" y="5524588"/>
                <a:ext cx="2587796" cy="59635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De criterios diagnósticos</a:t>
                </a:r>
                <a:endParaRPr b="1" sz="1400" u="sng">
                  <a:solidFill>
                    <a:srgbClr val="000000"/>
                  </a:solidFill>
                  <a:latin typeface="Arial Narrow"/>
                  <a:ea typeface="Arial Narrow"/>
                  <a:cs typeface="Arial Narrow"/>
                  <a:sym typeface="Arial Narrow"/>
                </a:endParaRPr>
              </a:p>
            </p:txBody>
          </p:sp>
        </p:grpSp>
        <p:sp>
          <p:nvSpPr>
            <p:cNvPr id="2664" name="Google Shape;2664;p55"/>
            <p:cNvSpPr/>
            <p:nvPr/>
          </p:nvSpPr>
          <p:spPr>
            <a:xfrm flipH="1">
              <a:off x="-585770" y="5337867"/>
              <a:ext cx="35168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65" name="Google Shape;2665;p55"/>
          <p:cNvGrpSpPr/>
          <p:nvPr/>
        </p:nvGrpSpPr>
        <p:grpSpPr>
          <a:xfrm>
            <a:off x="4937792" y="3258664"/>
            <a:ext cx="1721692" cy="1988839"/>
            <a:chOff x="679842" y="5055285"/>
            <a:chExt cx="2775512" cy="2035473"/>
          </a:xfrm>
        </p:grpSpPr>
        <p:grpSp>
          <p:nvGrpSpPr>
            <p:cNvPr id="2666" name="Google Shape;2666;p55"/>
            <p:cNvGrpSpPr/>
            <p:nvPr/>
          </p:nvGrpSpPr>
          <p:grpSpPr>
            <a:xfrm>
              <a:off x="1320389" y="5055285"/>
              <a:ext cx="2134965" cy="2035473"/>
              <a:chOff x="4747607" y="1288033"/>
              <a:chExt cx="2134965" cy="2035473"/>
            </a:xfrm>
          </p:grpSpPr>
          <p:pic>
            <p:nvPicPr>
              <p:cNvPr id="2667" name="Google Shape;2667;p55"/>
              <p:cNvPicPr preferRelativeResize="0"/>
              <p:nvPr/>
            </p:nvPicPr>
            <p:blipFill rotWithShape="1">
              <a:blip r:embed="rId4">
                <a:alphaModFix/>
              </a:blip>
              <a:srcRect b="0" l="0" r="0" t="0"/>
              <a:stretch/>
            </p:blipFill>
            <p:spPr>
              <a:xfrm>
                <a:off x="4747607" y="1288033"/>
                <a:ext cx="1635427" cy="973935"/>
              </a:xfrm>
              <a:prstGeom prst="rect">
                <a:avLst/>
              </a:prstGeom>
              <a:noFill/>
              <a:ln>
                <a:noFill/>
              </a:ln>
            </p:spPr>
          </p:pic>
          <p:sp>
            <p:nvSpPr>
              <p:cNvPr id="2668" name="Google Shape;2668;p55"/>
              <p:cNvSpPr/>
              <p:nvPr/>
            </p:nvSpPr>
            <p:spPr>
              <a:xfrm>
                <a:off x="4966199" y="2347028"/>
                <a:ext cx="1916373" cy="9764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diagnósticas confirmatoria</a:t>
                </a:r>
                <a:endParaRPr b="1" sz="1400" u="sng">
                  <a:solidFill>
                    <a:srgbClr val="000000"/>
                  </a:solidFill>
                  <a:latin typeface="Arial Narrow"/>
                  <a:ea typeface="Arial Narrow"/>
                  <a:cs typeface="Arial Narrow"/>
                  <a:sym typeface="Arial Narrow"/>
                </a:endParaRPr>
              </a:p>
            </p:txBody>
          </p:sp>
        </p:grpSp>
        <p:sp>
          <p:nvSpPr>
            <p:cNvPr id="2669" name="Google Shape;2669;p55"/>
            <p:cNvSpPr/>
            <p:nvPr/>
          </p:nvSpPr>
          <p:spPr>
            <a:xfrm flipH="1">
              <a:off x="679842" y="6266700"/>
              <a:ext cx="47781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670" name="Google Shape;2670;p55"/>
          <p:cNvPicPr preferRelativeResize="0"/>
          <p:nvPr/>
        </p:nvPicPr>
        <p:blipFill rotWithShape="1">
          <a:blip r:embed="rId5">
            <a:alphaModFix/>
          </a:blip>
          <a:srcRect b="0" l="0" r="0" t="0"/>
          <a:stretch/>
        </p:blipFill>
        <p:spPr>
          <a:xfrm>
            <a:off x="860859" y="686164"/>
            <a:ext cx="1070518" cy="796503"/>
          </a:xfrm>
          <a:prstGeom prst="rect">
            <a:avLst/>
          </a:prstGeom>
          <a:noFill/>
          <a:ln>
            <a:noFill/>
          </a:ln>
        </p:spPr>
      </p:pic>
      <p:sp>
        <p:nvSpPr>
          <p:cNvPr id="2671" name="Google Shape;2671;p55"/>
          <p:cNvSpPr txBox="1"/>
          <p:nvPr/>
        </p:nvSpPr>
        <p:spPr>
          <a:xfrm>
            <a:off x="532938" y="3507269"/>
            <a:ext cx="172636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Tipo de cáncer</a:t>
            </a:r>
            <a:endParaRPr b="1" sz="1200" u="sng">
              <a:solidFill>
                <a:schemeClr val="dk1"/>
              </a:solidFill>
              <a:latin typeface="Arial Narrow"/>
              <a:ea typeface="Arial Narrow"/>
              <a:cs typeface="Arial Narrow"/>
              <a:sym typeface="Arial Narrow"/>
            </a:endParaRPr>
          </a:p>
        </p:txBody>
      </p:sp>
      <p:sp>
        <p:nvSpPr>
          <p:cNvPr id="2672" name="Google Shape;2672;p55"/>
          <p:cNvSpPr/>
          <p:nvPr/>
        </p:nvSpPr>
        <p:spPr>
          <a:xfrm>
            <a:off x="114833" y="1573287"/>
            <a:ext cx="2699096" cy="3452187"/>
          </a:xfrm>
          <a:prstGeom prst="roundRect">
            <a:avLst>
              <a:gd fmla="val 16667" name="adj"/>
            </a:avLst>
          </a:prstGeom>
          <a:solidFill>
            <a:srgbClr val="CCC0D9"/>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Sarcoma de Tejidos blancos </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Tumor del sistema Nervioso</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p:txBody>
      </p:sp>
      <p:sp>
        <p:nvSpPr>
          <p:cNvPr id="2673" name="Google Shape;2673;p55"/>
          <p:cNvSpPr/>
          <p:nvPr/>
        </p:nvSpPr>
        <p:spPr>
          <a:xfrm>
            <a:off x="-10012" y="5545062"/>
            <a:ext cx="7200900" cy="53898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74" name="Google Shape;2674;p55"/>
          <p:cNvGrpSpPr/>
          <p:nvPr/>
        </p:nvGrpSpPr>
        <p:grpSpPr>
          <a:xfrm>
            <a:off x="100274" y="5550191"/>
            <a:ext cx="4857126" cy="400110"/>
            <a:chOff x="2448322" y="-64465"/>
            <a:chExt cx="4857126" cy="400110"/>
          </a:xfrm>
        </p:grpSpPr>
        <p:sp>
          <p:nvSpPr>
            <p:cNvPr id="2675" name="Google Shape;2675;p55"/>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76" name="Google Shape;2676;p55"/>
            <p:cNvCxnSpPr>
              <a:stCxn id="267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677" name="Google Shape;2677;p55"/>
            <p:cNvSpPr txBox="1"/>
            <p:nvPr/>
          </p:nvSpPr>
          <p:spPr>
            <a:xfrm>
              <a:off x="3332539" y="-64465"/>
              <a:ext cx="39729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dk1"/>
                  </a:solidFill>
                  <a:latin typeface="Arial Narrow"/>
                  <a:ea typeface="Arial Narrow"/>
                  <a:cs typeface="Arial Narrow"/>
                  <a:sym typeface="Arial Narrow"/>
                </a:rPr>
                <a:t>Consideraciones técnicas</a:t>
              </a:r>
              <a:endParaRPr b="1" sz="2000">
                <a:solidFill>
                  <a:schemeClr val="dk1"/>
                </a:solidFill>
                <a:latin typeface="Arial Narrow"/>
                <a:ea typeface="Arial Narrow"/>
                <a:cs typeface="Arial Narrow"/>
                <a:sym typeface="Arial Narrow"/>
              </a:endParaRPr>
            </a:p>
          </p:txBody>
        </p:sp>
      </p:grpSp>
      <p:sp>
        <p:nvSpPr>
          <p:cNvPr id="2678" name="Google Shape;2678;p55"/>
          <p:cNvSpPr txBox="1"/>
          <p:nvPr/>
        </p:nvSpPr>
        <p:spPr>
          <a:xfrm>
            <a:off x="-10012" y="6362628"/>
            <a:ext cx="7069621"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600">
              <a:solidFill>
                <a:schemeClr val="dk1"/>
              </a:solidFill>
              <a:latin typeface="Arial Narrow"/>
              <a:ea typeface="Arial Narrow"/>
              <a:cs typeface="Arial Narrow"/>
              <a:sym typeface="Arial Narrow"/>
            </a:endParaRPr>
          </a:p>
        </p:txBody>
      </p:sp>
      <p:sp>
        <p:nvSpPr>
          <p:cNvPr id="2679" name="Google Shape;2679;p55"/>
          <p:cNvSpPr/>
          <p:nvPr/>
        </p:nvSpPr>
        <p:spPr>
          <a:xfrm>
            <a:off x="3145514" y="1767290"/>
            <a:ext cx="1671517" cy="64447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Radiología</a:t>
            </a:r>
            <a:endParaRPr/>
          </a:p>
          <a:p>
            <a:pPr indent="0" lvl="0" marL="0" marR="0" rtl="0" algn="ctr">
              <a:spcBef>
                <a:spcPts val="0"/>
              </a:spcBef>
              <a:spcAft>
                <a:spcPts val="0"/>
              </a:spcAft>
              <a:buNone/>
            </a:pPr>
            <a:r>
              <a:rPr b="1" lang="es-ES" sz="1400">
                <a:solidFill>
                  <a:schemeClr val="lt1"/>
                </a:solidFill>
                <a:latin typeface="Calibri"/>
                <a:ea typeface="Calibri"/>
                <a:cs typeface="Calibri"/>
                <a:sym typeface="Calibri"/>
              </a:rPr>
              <a:t>Diagnostica</a:t>
            </a:r>
            <a:endParaRPr b="1" sz="1400">
              <a:solidFill>
                <a:schemeClr val="lt1"/>
              </a:solidFill>
              <a:latin typeface="Calibri"/>
              <a:ea typeface="Calibri"/>
              <a:cs typeface="Calibri"/>
              <a:sym typeface="Calibri"/>
            </a:endParaRPr>
          </a:p>
        </p:txBody>
      </p:sp>
      <p:pic>
        <p:nvPicPr>
          <p:cNvPr id="2680" name="Google Shape;2680;p55"/>
          <p:cNvPicPr preferRelativeResize="0"/>
          <p:nvPr/>
        </p:nvPicPr>
        <p:blipFill rotWithShape="1">
          <a:blip r:embed="rId6">
            <a:alphaModFix/>
          </a:blip>
          <a:srcRect b="0" l="0" r="0" t="0"/>
          <a:stretch/>
        </p:blipFill>
        <p:spPr>
          <a:xfrm>
            <a:off x="3220457" y="3435265"/>
            <a:ext cx="1609483" cy="621695"/>
          </a:xfrm>
          <a:prstGeom prst="rect">
            <a:avLst/>
          </a:prstGeom>
          <a:noFill/>
          <a:ln>
            <a:noFill/>
          </a:ln>
        </p:spPr>
      </p:pic>
      <p:pic>
        <p:nvPicPr>
          <p:cNvPr id="2681" name="Google Shape;2681;p55"/>
          <p:cNvPicPr preferRelativeResize="0"/>
          <p:nvPr/>
        </p:nvPicPr>
        <p:blipFill rotWithShape="1">
          <a:blip r:embed="rId7">
            <a:alphaModFix/>
          </a:blip>
          <a:srcRect b="0" l="0" r="0" t="0"/>
          <a:stretch/>
        </p:blipFill>
        <p:spPr>
          <a:xfrm>
            <a:off x="3220457" y="4262360"/>
            <a:ext cx="1609483" cy="656141"/>
          </a:xfrm>
          <a:prstGeom prst="rect">
            <a:avLst/>
          </a:prstGeom>
          <a:noFill/>
          <a:ln>
            <a:noFill/>
          </a:ln>
        </p:spPr>
      </p:pic>
      <p:pic>
        <p:nvPicPr>
          <p:cNvPr id="2682" name="Google Shape;2682;p55"/>
          <p:cNvPicPr preferRelativeResize="0"/>
          <p:nvPr/>
        </p:nvPicPr>
        <p:blipFill rotWithShape="1">
          <a:blip r:embed="rId8">
            <a:alphaModFix/>
          </a:blip>
          <a:srcRect b="0" l="0" r="0" t="0"/>
          <a:stretch/>
        </p:blipFill>
        <p:spPr>
          <a:xfrm>
            <a:off x="4917930" y="3628105"/>
            <a:ext cx="329213" cy="335309"/>
          </a:xfrm>
          <a:prstGeom prst="rect">
            <a:avLst/>
          </a:prstGeom>
          <a:noFill/>
          <a:ln>
            <a:noFill/>
          </a:ln>
        </p:spPr>
      </p:pic>
      <p:sp>
        <p:nvSpPr>
          <p:cNvPr id="2683" name="Google Shape;2683;p55"/>
          <p:cNvSpPr txBox="1"/>
          <p:nvPr/>
        </p:nvSpPr>
        <p:spPr>
          <a:xfrm>
            <a:off x="3390601" y="3628105"/>
            <a:ext cx="126919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F2F2F2"/>
                </a:solidFill>
                <a:latin typeface="Calibri"/>
                <a:ea typeface="Calibri"/>
                <a:cs typeface="Calibri"/>
                <a:sym typeface="Calibri"/>
              </a:rPr>
              <a:t>Histopatología</a:t>
            </a:r>
            <a:endParaRPr b="1" sz="1400">
              <a:solidFill>
                <a:srgbClr val="F2F2F2"/>
              </a:solidFill>
              <a:latin typeface="Calibri"/>
              <a:ea typeface="Calibri"/>
              <a:cs typeface="Calibri"/>
              <a:sym typeface="Calibri"/>
            </a:endParaRPr>
          </a:p>
        </p:txBody>
      </p:sp>
      <p:sp>
        <p:nvSpPr>
          <p:cNvPr id="2684" name="Google Shape;2684;p55"/>
          <p:cNvSpPr txBox="1"/>
          <p:nvPr/>
        </p:nvSpPr>
        <p:spPr>
          <a:xfrm>
            <a:off x="3220457" y="4448578"/>
            <a:ext cx="159657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F2F2F2"/>
                </a:solidFill>
                <a:latin typeface="Calibri"/>
                <a:ea typeface="Calibri"/>
                <a:cs typeface="Calibri"/>
                <a:sym typeface="Calibri"/>
              </a:rPr>
              <a:t>Inmunotipificación</a:t>
            </a:r>
            <a:endParaRPr b="1" sz="1400">
              <a:solidFill>
                <a:srgbClr val="F2F2F2"/>
              </a:solidFill>
              <a:latin typeface="Calibri"/>
              <a:ea typeface="Calibri"/>
              <a:cs typeface="Calibri"/>
              <a:sym typeface="Calibri"/>
            </a:endParaRPr>
          </a:p>
        </p:txBody>
      </p:sp>
      <p:sp>
        <p:nvSpPr>
          <p:cNvPr id="2685" name="Google Shape;2685;p55"/>
          <p:cNvSpPr txBox="1"/>
          <p:nvPr/>
        </p:nvSpPr>
        <p:spPr>
          <a:xfrm>
            <a:off x="-26195" y="6195975"/>
            <a:ext cx="7166732" cy="28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El acumulado De casos reportados al Sivigila al  quinto periodo es de (30) casos.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No se presentan diferencias de casos en  niños (14) y niñas (14), la mayoría pertenecen al régimen contributivo.  Con relación a la pertenencia Étnica (1 ) caso representa la población afrocolombiana, y la población restante no se identifica dentro de un grupo étnico especifico.</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 Teniendo en cuenta la Importancia del diagnostico y tratamiento oportuno en este evento,  para el acumuamulado al quinto periodo de las pruebas más utilizadas para presunción diagnóstica fueron las radiología Diagnostica, seguido de el extendido periférico de sangre; y en la confirmación diagnóstica,  la Histopatología, inmunotipificación.</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Es importante Fortalecer la capacidad de captación de los casos desde los servicios de baja complejidad para disminuir la brecha de oportunidad Diagnostica</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Fortalecer la articulación en la prestación de los servicios, para el</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mejoramiento de la oportunidad diagnóstica y de tratamiento continuo y oportuno, con miras a favorecer la sobrevida de los pacientes.</a:t>
            </a:r>
            <a:endParaRPr sz="1400">
              <a:solidFill>
                <a:schemeClr val="dk1"/>
              </a:solidFill>
              <a:latin typeface="Calibri"/>
              <a:ea typeface="Calibri"/>
              <a:cs typeface="Calibri"/>
              <a:sym typeface="Calibri"/>
            </a:endParaRPr>
          </a:p>
        </p:txBody>
      </p:sp>
      <p:sp>
        <p:nvSpPr>
          <p:cNvPr id="2686" name="Google Shape;2686;p5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55</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pic>
        <p:nvPicPr>
          <p:cNvPr id="2691" name="Google Shape;2691;p56"/>
          <p:cNvPicPr preferRelativeResize="0"/>
          <p:nvPr/>
        </p:nvPicPr>
        <p:blipFill rotWithShape="1">
          <a:blip r:embed="rId3">
            <a:alphaModFix/>
          </a:blip>
          <a:srcRect b="0" l="0" r="0" t="51431"/>
          <a:stretch/>
        </p:blipFill>
        <p:spPr>
          <a:xfrm>
            <a:off x="0" y="2824179"/>
            <a:ext cx="2232223" cy="2666962"/>
          </a:xfrm>
          <a:prstGeom prst="rect">
            <a:avLst/>
          </a:prstGeom>
          <a:noFill/>
          <a:ln>
            <a:noFill/>
          </a:ln>
        </p:spPr>
      </p:pic>
      <p:sp>
        <p:nvSpPr>
          <p:cNvPr id="2692" name="Google Shape;2692;p56"/>
          <p:cNvSpPr txBox="1"/>
          <p:nvPr/>
        </p:nvSpPr>
        <p:spPr>
          <a:xfrm>
            <a:off x="-9187" y="894075"/>
            <a:ext cx="22402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grpSp>
        <p:nvGrpSpPr>
          <p:cNvPr id="2693" name="Google Shape;2693;p56"/>
          <p:cNvGrpSpPr/>
          <p:nvPr/>
        </p:nvGrpSpPr>
        <p:grpSpPr>
          <a:xfrm>
            <a:off x="179214" y="4211960"/>
            <a:ext cx="1892650" cy="488476"/>
            <a:chOff x="2397524" y="3379972"/>
            <a:chExt cx="4508500" cy="904875"/>
          </a:xfrm>
        </p:grpSpPr>
        <p:pic>
          <p:nvPicPr>
            <p:cNvPr id="2694" name="Google Shape;2694;p56"/>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695" name="Google Shape;2695;p5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101</a:t>
              </a:r>
              <a:endParaRPr b="1" sz="2000">
                <a:solidFill>
                  <a:schemeClr val="dk1"/>
                </a:solidFill>
                <a:latin typeface="Arial Narrow"/>
                <a:ea typeface="Arial Narrow"/>
                <a:cs typeface="Arial Narrow"/>
                <a:sym typeface="Arial Narrow"/>
              </a:endParaRPr>
            </a:p>
          </p:txBody>
        </p:sp>
      </p:grpSp>
      <p:sp>
        <p:nvSpPr>
          <p:cNvPr id="2696" name="Google Shape;2696;p56"/>
          <p:cNvSpPr txBox="1"/>
          <p:nvPr/>
        </p:nvSpPr>
        <p:spPr>
          <a:xfrm>
            <a:off x="-15637" y="470043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3,2%</a:t>
            </a:r>
            <a:endParaRPr b="1" sz="1200">
              <a:solidFill>
                <a:schemeClr val="dk1"/>
              </a:solidFill>
              <a:latin typeface="Arial Narrow"/>
              <a:ea typeface="Arial Narrow"/>
              <a:cs typeface="Arial Narrow"/>
              <a:sym typeface="Arial Narrow"/>
            </a:endParaRPr>
          </a:p>
        </p:txBody>
      </p:sp>
      <p:sp>
        <p:nvSpPr>
          <p:cNvPr id="2697" name="Google Shape;2697;p56"/>
          <p:cNvSpPr/>
          <p:nvPr/>
        </p:nvSpPr>
        <p:spPr>
          <a:xfrm>
            <a:off x="2305713" y="2708749"/>
            <a:ext cx="4946011" cy="4078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a:t>
            </a:r>
            <a:r>
              <a:rPr lang="es-ES" sz="1000">
                <a:solidFill>
                  <a:schemeClr val="dk1"/>
                </a:solidFill>
                <a:latin typeface="Arial Narrow"/>
                <a:ea typeface="Arial Narrow"/>
                <a:cs typeface="Arial Narrow"/>
                <a:sym typeface="Arial Narrow"/>
              </a:rPr>
              <a:t>Datos UPGD Número de reportes por semana epidemiológica 2019-2022</a:t>
            </a:r>
            <a:endParaRPr sz="1000">
              <a:solidFill>
                <a:schemeClr val="dk1"/>
              </a:solidFill>
              <a:latin typeface="Arial Narrow"/>
              <a:ea typeface="Arial Narrow"/>
              <a:cs typeface="Arial Narrow"/>
              <a:sym typeface="Arial Narrow"/>
            </a:endParaRPr>
          </a:p>
        </p:txBody>
      </p:sp>
      <p:grpSp>
        <p:nvGrpSpPr>
          <p:cNvPr id="2698" name="Google Shape;2698;p56"/>
          <p:cNvGrpSpPr/>
          <p:nvPr/>
        </p:nvGrpSpPr>
        <p:grpSpPr>
          <a:xfrm>
            <a:off x="2448322" y="74775"/>
            <a:ext cx="3446504" cy="276999"/>
            <a:chOff x="2448322" y="74775"/>
            <a:chExt cx="3446504" cy="276999"/>
          </a:xfrm>
        </p:grpSpPr>
        <p:sp>
          <p:nvSpPr>
            <p:cNvPr id="2699" name="Google Shape;2699;p5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00" name="Google Shape;2700;p56"/>
            <p:cNvCxnSpPr>
              <a:stCxn id="269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01" name="Google Shape;2701;p5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702" name="Google Shape;2702;p56"/>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03" name="Google Shape;2703;p56"/>
          <p:cNvGrpSpPr/>
          <p:nvPr/>
        </p:nvGrpSpPr>
        <p:grpSpPr>
          <a:xfrm>
            <a:off x="277404" y="5621632"/>
            <a:ext cx="3446504" cy="276999"/>
            <a:chOff x="2448322" y="74775"/>
            <a:chExt cx="3446504" cy="276999"/>
          </a:xfrm>
        </p:grpSpPr>
        <p:sp>
          <p:nvSpPr>
            <p:cNvPr id="2704" name="Google Shape;2704;p5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05" name="Google Shape;2705;p56"/>
            <p:cNvCxnSpPr>
              <a:stCxn id="27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06" name="Google Shape;2706;p5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2707" name="Google Shape;2707;p56"/>
          <p:cNvGrpSpPr/>
          <p:nvPr/>
        </p:nvGrpSpPr>
        <p:grpSpPr>
          <a:xfrm>
            <a:off x="3888482" y="5635532"/>
            <a:ext cx="3446504" cy="276999"/>
            <a:chOff x="2448322" y="74775"/>
            <a:chExt cx="3446504" cy="276999"/>
          </a:xfrm>
        </p:grpSpPr>
        <p:sp>
          <p:nvSpPr>
            <p:cNvPr id="2708" name="Google Shape;2708;p5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09" name="Google Shape;2709;p56"/>
            <p:cNvCxnSpPr>
              <a:stCxn id="270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10" name="Google Shape;2710;p5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Ingesta de crema dental</a:t>
              </a:r>
              <a:endParaRPr b="1" sz="1200">
                <a:solidFill>
                  <a:schemeClr val="dk1"/>
                </a:solidFill>
                <a:latin typeface="Arial Narrow"/>
                <a:ea typeface="Arial Narrow"/>
                <a:cs typeface="Arial Narrow"/>
                <a:sym typeface="Arial Narrow"/>
              </a:endParaRPr>
            </a:p>
          </p:txBody>
        </p:sp>
      </p:grpSp>
      <p:sp>
        <p:nvSpPr>
          <p:cNvPr id="2711" name="Google Shape;2711;p5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56 </a:t>
            </a:r>
            <a:endParaRPr b="1" sz="1050">
              <a:solidFill>
                <a:schemeClr val="dk1"/>
              </a:solidFill>
              <a:latin typeface="Arial Narrow"/>
              <a:ea typeface="Arial Narrow"/>
              <a:cs typeface="Arial Narrow"/>
              <a:sym typeface="Arial Narrow"/>
            </a:endParaRPr>
          </a:p>
        </p:txBody>
      </p:sp>
      <p:sp>
        <p:nvSpPr>
          <p:cNvPr id="2712" name="Google Shape;2712;p56"/>
          <p:cNvSpPr txBox="1"/>
          <p:nvPr>
            <p:ph type="ctrTitle"/>
          </p:nvPr>
        </p:nvSpPr>
        <p:spPr>
          <a:xfrm>
            <a:off x="-29713" y="24402"/>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Exposición a flúor</a:t>
            </a:r>
            <a:endParaRPr b="1" sz="2500">
              <a:solidFill>
                <a:srgbClr val="C00000"/>
              </a:solidFill>
              <a:latin typeface="Arial Narrow"/>
              <a:ea typeface="Arial Narrow"/>
              <a:cs typeface="Arial Narrow"/>
              <a:sym typeface="Arial Narrow"/>
            </a:endParaRPr>
          </a:p>
        </p:txBody>
      </p:sp>
      <p:pic>
        <p:nvPicPr>
          <p:cNvPr id="2713" name="Google Shape;2713;p56"/>
          <p:cNvPicPr preferRelativeResize="0"/>
          <p:nvPr/>
        </p:nvPicPr>
        <p:blipFill rotWithShape="1">
          <a:blip r:embed="rId5">
            <a:alphaModFix/>
          </a:blip>
          <a:srcRect b="0" l="0" r="0" t="0"/>
          <a:stretch/>
        </p:blipFill>
        <p:spPr>
          <a:xfrm>
            <a:off x="517448" y="6017658"/>
            <a:ext cx="933450" cy="742950"/>
          </a:xfrm>
          <a:prstGeom prst="rect">
            <a:avLst/>
          </a:prstGeom>
          <a:noFill/>
          <a:ln>
            <a:noFill/>
          </a:ln>
        </p:spPr>
      </p:pic>
      <p:grpSp>
        <p:nvGrpSpPr>
          <p:cNvPr id="2714" name="Google Shape;2714;p56"/>
          <p:cNvGrpSpPr/>
          <p:nvPr/>
        </p:nvGrpSpPr>
        <p:grpSpPr>
          <a:xfrm>
            <a:off x="64540" y="6650837"/>
            <a:ext cx="1761059" cy="918845"/>
            <a:chOff x="-103304" y="7072716"/>
            <a:chExt cx="1336174" cy="918845"/>
          </a:xfrm>
        </p:grpSpPr>
        <p:sp>
          <p:nvSpPr>
            <p:cNvPr id="2715" name="Google Shape;2715;p5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716" name="Google Shape;2716;p56"/>
            <p:cNvSpPr/>
            <p:nvPr/>
          </p:nvSpPr>
          <p:spPr>
            <a:xfrm>
              <a:off x="-103304" y="7363321"/>
              <a:ext cx="1336174" cy="6282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80,20%</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subsidiado</a:t>
              </a:r>
              <a:endParaRPr b="1" sz="1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19,80%</a:t>
              </a:r>
              <a:endParaRPr b="1" sz="1400">
                <a:solidFill>
                  <a:schemeClr val="dk1"/>
                </a:solidFill>
                <a:latin typeface="Arial Narrow"/>
                <a:ea typeface="Arial Narrow"/>
                <a:cs typeface="Arial Narrow"/>
                <a:sym typeface="Arial Narrow"/>
              </a:endParaRPr>
            </a:p>
          </p:txBody>
        </p:sp>
      </p:grpSp>
      <p:pic>
        <p:nvPicPr>
          <p:cNvPr id="2717" name="Google Shape;2717;p56"/>
          <p:cNvPicPr preferRelativeResize="0"/>
          <p:nvPr/>
        </p:nvPicPr>
        <p:blipFill rotWithShape="1">
          <a:blip r:embed="rId6">
            <a:alphaModFix/>
          </a:blip>
          <a:srcRect b="0" l="0" r="0" t="0"/>
          <a:stretch/>
        </p:blipFill>
        <p:spPr>
          <a:xfrm>
            <a:off x="2305714" y="6031681"/>
            <a:ext cx="942975" cy="771525"/>
          </a:xfrm>
          <a:prstGeom prst="rect">
            <a:avLst/>
          </a:prstGeom>
          <a:noFill/>
          <a:ln>
            <a:noFill/>
          </a:ln>
        </p:spPr>
      </p:pic>
      <p:grpSp>
        <p:nvGrpSpPr>
          <p:cNvPr id="2718" name="Google Shape;2718;p56"/>
          <p:cNvGrpSpPr/>
          <p:nvPr/>
        </p:nvGrpSpPr>
        <p:grpSpPr>
          <a:xfrm>
            <a:off x="1951898" y="6646427"/>
            <a:ext cx="1720560" cy="877901"/>
            <a:chOff x="-36884" y="7072716"/>
            <a:chExt cx="1305446" cy="877901"/>
          </a:xfrm>
        </p:grpSpPr>
        <p:sp>
          <p:nvSpPr>
            <p:cNvPr id="2719" name="Google Shape;2719;p5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720" name="Google Shape;2720;p56"/>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2721" name="Google Shape;2721;p56"/>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101 casos</a:t>
              </a:r>
              <a:endParaRPr b="1" sz="1200">
                <a:solidFill>
                  <a:schemeClr val="dk1"/>
                </a:solidFill>
                <a:latin typeface="Arial Narrow"/>
                <a:ea typeface="Arial Narrow"/>
                <a:cs typeface="Arial Narrow"/>
                <a:sym typeface="Arial Narrow"/>
              </a:endParaRPr>
            </a:p>
          </p:txBody>
        </p:sp>
      </p:grpSp>
      <p:sp>
        <p:nvSpPr>
          <p:cNvPr id="2722" name="Google Shape;2722;p56"/>
          <p:cNvSpPr/>
          <p:nvPr/>
        </p:nvSpPr>
        <p:spPr>
          <a:xfrm>
            <a:off x="2305714" y="5036698"/>
            <a:ext cx="4946011" cy="2616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Tabla. Casos de exposición a flúor por UPGD. </a:t>
            </a:r>
            <a:endParaRPr sz="1100">
              <a:solidFill>
                <a:schemeClr val="dk1"/>
              </a:solidFill>
              <a:latin typeface="Arial Narrow"/>
              <a:ea typeface="Arial Narrow"/>
              <a:cs typeface="Arial Narrow"/>
              <a:sym typeface="Arial Narrow"/>
            </a:endParaRPr>
          </a:p>
        </p:txBody>
      </p:sp>
      <p:sp>
        <p:nvSpPr>
          <p:cNvPr id="2723" name="Google Shape;2723;p56"/>
          <p:cNvSpPr/>
          <p:nvPr/>
        </p:nvSpPr>
        <p:spPr>
          <a:xfrm>
            <a:off x="1101982" y="853574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48,51%</a:t>
            </a:r>
            <a:endParaRPr b="1" sz="1400">
              <a:solidFill>
                <a:schemeClr val="dk1"/>
              </a:solidFill>
              <a:latin typeface="Arial Narrow"/>
              <a:ea typeface="Arial Narrow"/>
              <a:cs typeface="Arial Narrow"/>
              <a:sym typeface="Arial Narrow"/>
            </a:endParaRPr>
          </a:p>
        </p:txBody>
      </p:sp>
      <p:grpSp>
        <p:nvGrpSpPr>
          <p:cNvPr id="2724" name="Google Shape;2724;p56"/>
          <p:cNvGrpSpPr/>
          <p:nvPr/>
        </p:nvGrpSpPr>
        <p:grpSpPr>
          <a:xfrm>
            <a:off x="72058" y="8272390"/>
            <a:ext cx="803425" cy="882974"/>
            <a:chOff x="1068833" y="1243369"/>
            <a:chExt cx="803425" cy="882974"/>
          </a:xfrm>
        </p:grpSpPr>
        <p:sp>
          <p:nvSpPr>
            <p:cNvPr id="2725" name="Google Shape;2725;p56"/>
            <p:cNvSpPr/>
            <p:nvPr/>
          </p:nvSpPr>
          <p:spPr>
            <a:xfrm>
              <a:off x="1115283" y="1520368"/>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51,49%</a:t>
              </a:r>
              <a:endParaRPr b="1" sz="1400">
                <a:solidFill>
                  <a:schemeClr val="dk1"/>
                </a:solidFill>
                <a:latin typeface="Arial Narrow"/>
                <a:ea typeface="Arial Narrow"/>
                <a:cs typeface="Arial Narrow"/>
                <a:sym typeface="Arial Narrow"/>
              </a:endParaRPr>
            </a:p>
          </p:txBody>
        </p:sp>
        <p:sp>
          <p:nvSpPr>
            <p:cNvPr id="2726" name="Google Shape;2726;p56"/>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727" name="Google Shape;2727;p56"/>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52 casos</a:t>
              </a:r>
              <a:endParaRPr sz="1200">
                <a:solidFill>
                  <a:schemeClr val="dk1"/>
                </a:solidFill>
                <a:latin typeface="Calibri"/>
                <a:ea typeface="Calibri"/>
                <a:cs typeface="Calibri"/>
                <a:sym typeface="Calibri"/>
              </a:endParaRPr>
            </a:p>
          </p:txBody>
        </p:sp>
      </p:grpSp>
      <p:sp>
        <p:nvSpPr>
          <p:cNvPr id="2728" name="Google Shape;2728;p56"/>
          <p:cNvSpPr/>
          <p:nvPr/>
        </p:nvSpPr>
        <p:spPr>
          <a:xfrm>
            <a:off x="1080170" y="8262441"/>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729" name="Google Shape;2729;p56"/>
          <p:cNvSpPr/>
          <p:nvPr/>
        </p:nvSpPr>
        <p:spPr>
          <a:xfrm>
            <a:off x="109968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49 casos</a:t>
            </a:r>
            <a:endParaRPr sz="1200">
              <a:solidFill>
                <a:schemeClr val="dk1"/>
              </a:solidFill>
              <a:latin typeface="Calibri"/>
              <a:ea typeface="Calibri"/>
              <a:cs typeface="Calibri"/>
              <a:sym typeface="Calibri"/>
            </a:endParaRPr>
          </a:p>
        </p:txBody>
      </p:sp>
      <p:pic>
        <p:nvPicPr>
          <p:cNvPr id="2730" name="Google Shape;2730;p56"/>
          <p:cNvPicPr preferRelativeResize="0"/>
          <p:nvPr/>
        </p:nvPicPr>
        <p:blipFill rotWithShape="1">
          <a:blip r:embed="rId7">
            <a:alphaModFix/>
          </a:blip>
          <a:srcRect b="0" l="0" r="0" t="0"/>
          <a:stretch/>
        </p:blipFill>
        <p:spPr>
          <a:xfrm>
            <a:off x="1219810" y="7635608"/>
            <a:ext cx="460169" cy="694026"/>
          </a:xfrm>
          <a:prstGeom prst="rect">
            <a:avLst/>
          </a:prstGeom>
          <a:noFill/>
          <a:ln>
            <a:noFill/>
          </a:ln>
        </p:spPr>
      </p:pic>
      <p:pic>
        <p:nvPicPr>
          <p:cNvPr id="2731" name="Google Shape;2731;p56"/>
          <p:cNvPicPr preferRelativeResize="0"/>
          <p:nvPr/>
        </p:nvPicPr>
        <p:blipFill rotWithShape="1">
          <a:blip r:embed="rId8">
            <a:alphaModFix/>
          </a:blip>
          <a:srcRect b="0" l="0" r="84474" t="10614"/>
          <a:stretch/>
        </p:blipFill>
        <p:spPr>
          <a:xfrm>
            <a:off x="118508" y="7585413"/>
            <a:ext cx="737696" cy="720656"/>
          </a:xfrm>
          <a:prstGeom prst="rect">
            <a:avLst/>
          </a:prstGeom>
          <a:noFill/>
          <a:ln>
            <a:noFill/>
          </a:ln>
        </p:spPr>
      </p:pic>
      <p:sp>
        <p:nvSpPr>
          <p:cNvPr id="2732" name="Google Shape;2732;p56"/>
          <p:cNvSpPr/>
          <p:nvPr/>
        </p:nvSpPr>
        <p:spPr>
          <a:xfrm>
            <a:off x="3744465" y="7092280"/>
            <a:ext cx="3456433" cy="32649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33" name="Google Shape;2733;p56"/>
          <p:cNvGrpSpPr/>
          <p:nvPr/>
        </p:nvGrpSpPr>
        <p:grpSpPr>
          <a:xfrm>
            <a:off x="3947570" y="7125637"/>
            <a:ext cx="3446504" cy="276999"/>
            <a:chOff x="2448322" y="33831"/>
            <a:chExt cx="3446504" cy="276999"/>
          </a:xfrm>
        </p:grpSpPr>
        <p:sp>
          <p:nvSpPr>
            <p:cNvPr id="2734" name="Google Shape;2734;p56"/>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35" name="Google Shape;2735;p56"/>
            <p:cNvCxnSpPr>
              <a:stCxn id="273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736" name="Google Shape;2736;p56"/>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737" name="Google Shape;2737;p56"/>
          <p:cNvSpPr txBox="1"/>
          <p:nvPr/>
        </p:nvSpPr>
        <p:spPr>
          <a:xfrm>
            <a:off x="3600083" y="7485030"/>
            <a:ext cx="3456434" cy="12772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Entre 70 presentaron una clasificación normal con un 69% (sin presencia de fluorosis), y 31 presentaron algún grado de severidad según la clasificación de DEAN (31%). Para los 6 años, leve (0,99%) fue la clasificación que más se presentó. Para los 12 años dudoso con el (8,91%), en los 15 años hay 1 caso moderado con el (0,99%) y para los 18 años dudoso 4 casos con el (3,96%) </a:t>
            </a:r>
            <a:endParaRPr sz="1100">
              <a:solidFill>
                <a:schemeClr val="dk1"/>
              </a:solidFill>
              <a:latin typeface="Arial Narrow"/>
              <a:ea typeface="Arial Narrow"/>
              <a:cs typeface="Arial Narrow"/>
              <a:sym typeface="Arial Narrow"/>
            </a:endParaRPr>
          </a:p>
        </p:txBody>
      </p:sp>
      <p:pic>
        <p:nvPicPr>
          <p:cNvPr descr="La salud bucal es sinónimo de calidad de vida | Andalucía Información.  Todas las noticias de Sociedad" id="2738" name="Google Shape;2738;p56"/>
          <p:cNvPicPr preferRelativeResize="0"/>
          <p:nvPr/>
        </p:nvPicPr>
        <p:blipFill rotWithShape="1">
          <a:blip r:embed="rId9">
            <a:alphaModFix/>
          </a:blip>
          <a:srcRect b="0" l="0" r="0" t="0"/>
          <a:stretch/>
        </p:blipFill>
        <p:spPr>
          <a:xfrm>
            <a:off x="593379" y="1377539"/>
            <a:ext cx="1086600" cy="1086600"/>
          </a:xfrm>
          <a:prstGeom prst="rect">
            <a:avLst/>
          </a:prstGeom>
          <a:noFill/>
          <a:ln>
            <a:noFill/>
          </a:ln>
        </p:spPr>
      </p:pic>
      <p:sp>
        <p:nvSpPr>
          <p:cNvPr id="2739" name="Google Shape;2739;p56"/>
          <p:cNvSpPr txBox="1"/>
          <p:nvPr/>
        </p:nvSpPr>
        <p:spPr>
          <a:xfrm>
            <a:off x="2197179" y="7672392"/>
            <a:ext cx="137532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Clasificación según DEAN </a:t>
            </a:r>
            <a:endParaRPr b="1" sz="900">
              <a:solidFill>
                <a:schemeClr val="dk1"/>
              </a:solidFill>
              <a:latin typeface="Arial Narrow"/>
              <a:ea typeface="Arial Narrow"/>
              <a:cs typeface="Arial Narrow"/>
              <a:sym typeface="Arial Narrow"/>
            </a:endParaRPr>
          </a:p>
        </p:txBody>
      </p:sp>
      <p:pic>
        <p:nvPicPr>
          <p:cNvPr id="2740" name="Google Shape;2740;p56"/>
          <p:cNvPicPr preferRelativeResize="0"/>
          <p:nvPr/>
        </p:nvPicPr>
        <p:blipFill rotWithShape="1">
          <a:blip r:embed="rId10">
            <a:alphaModFix/>
          </a:blip>
          <a:srcRect b="23522" l="22275" r="27762" t="38579"/>
          <a:stretch/>
        </p:blipFill>
        <p:spPr>
          <a:xfrm>
            <a:off x="2179172" y="369554"/>
            <a:ext cx="4623366" cy="2353255"/>
          </a:xfrm>
          <a:prstGeom prst="rect">
            <a:avLst/>
          </a:prstGeom>
          <a:noFill/>
          <a:ln>
            <a:noFill/>
          </a:ln>
        </p:spPr>
      </p:pic>
      <p:pic>
        <p:nvPicPr>
          <p:cNvPr id="2741" name="Google Shape;2741;p56"/>
          <p:cNvPicPr preferRelativeResize="0"/>
          <p:nvPr/>
        </p:nvPicPr>
        <p:blipFill rotWithShape="1">
          <a:blip r:embed="rId11">
            <a:alphaModFix/>
          </a:blip>
          <a:srcRect b="39172" l="4065" r="53320" t="34250"/>
          <a:stretch/>
        </p:blipFill>
        <p:spPr>
          <a:xfrm>
            <a:off x="2359601" y="3202533"/>
            <a:ext cx="4671379" cy="1855215"/>
          </a:xfrm>
          <a:prstGeom prst="rect">
            <a:avLst/>
          </a:prstGeom>
          <a:noFill/>
          <a:ln>
            <a:noFill/>
          </a:ln>
        </p:spPr>
      </p:pic>
      <p:pic>
        <p:nvPicPr>
          <p:cNvPr id="2742" name="Google Shape;2742;p56"/>
          <p:cNvPicPr preferRelativeResize="0"/>
          <p:nvPr/>
        </p:nvPicPr>
        <p:blipFill rotWithShape="1">
          <a:blip r:embed="rId12">
            <a:alphaModFix/>
          </a:blip>
          <a:srcRect b="37203" l="4618" r="52767" t="47047"/>
          <a:stretch/>
        </p:blipFill>
        <p:spPr>
          <a:xfrm>
            <a:off x="3751717" y="6038218"/>
            <a:ext cx="3476503" cy="923258"/>
          </a:xfrm>
          <a:prstGeom prst="rect">
            <a:avLst/>
          </a:prstGeom>
          <a:noFill/>
          <a:ln>
            <a:noFill/>
          </a:ln>
        </p:spPr>
      </p:pic>
      <p:pic>
        <p:nvPicPr>
          <p:cNvPr id="2743" name="Google Shape;2743;p56"/>
          <p:cNvPicPr preferRelativeResize="0"/>
          <p:nvPr/>
        </p:nvPicPr>
        <p:blipFill rotWithShape="1">
          <a:blip r:embed="rId13">
            <a:alphaModFix/>
          </a:blip>
          <a:srcRect b="22438" l="4066" r="58853" t="38187"/>
          <a:stretch/>
        </p:blipFill>
        <p:spPr>
          <a:xfrm>
            <a:off x="2060867" y="7970451"/>
            <a:ext cx="1560017" cy="92533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8" name="Shape 2748"/>
        <p:cNvGrpSpPr/>
        <p:nvPr/>
      </p:nvGrpSpPr>
      <p:grpSpPr>
        <a:xfrm>
          <a:off x="0" y="0"/>
          <a:ext cx="0" cy="0"/>
          <a:chOff x="0" y="0"/>
          <a:chExt cx="0" cy="0"/>
        </a:xfrm>
      </p:grpSpPr>
      <p:sp>
        <p:nvSpPr>
          <p:cNvPr id="2749" name="Google Shape;2749;p5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57</a:t>
            </a:r>
            <a:endParaRPr b="1" sz="1050">
              <a:solidFill>
                <a:schemeClr val="dk1"/>
              </a:solidFill>
              <a:latin typeface="Arial Narrow"/>
              <a:ea typeface="Arial Narrow"/>
              <a:cs typeface="Arial Narrow"/>
              <a:sym typeface="Arial Narrow"/>
            </a:endParaRPr>
          </a:p>
        </p:txBody>
      </p:sp>
      <p:sp>
        <p:nvSpPr>
          <p:cNvPr id="2750" name="Google Shape;2750;p57"/>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751" name="Google Shape;2751;p57"/>
          <p:cNvSpPr/>
          <p:nvPr/>
        </p:nvSpPr>
        <p:spPr>
          <a:xfrm>
            <a:off x="-27830" y="2425213"/>
            <a:ext cx="720090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164 Unidades Primarias Generadoras de Datos (UPGD) para el mes de abril, semanas 14 a la 17, fue del 80.8%, por encima de la línea base para la ciudad.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línea con los criterios para realización de Búsqueda Activa Institucional dispuestos en el documento técnico Metodología de Búsqueda Activa Institucional por RIPS y los lineamientos 2022 del Instituto Nacional de Salud, desde la Secretaría de Salud de Medellín se realizó Búsqueda Retrospectiva Institucional (BRI).  El detalle de hallazgos de estos criterios por UPGD y su correlación con los hallazgos BRI, se aprecia a continuación:</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2752" name="Google Shape;2752;p57"/>
          <p:cNvSpPr/>
          <p:nvPr/>
        </p:nvSpPr>
        <p:spPr>
          <a:xfrm>
            <a:off x="622290" y="3837815"/>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abril de 2022</a:t>
            </a:r>
            <a:endParaRPr sz="1050">
              <a:solidFill>
                <a:schemeClr val="dk1"/>
              </a:solidFill>
              <a:latin typeface="Arial Narrow"/>
              <a:ea typeface="Arial Narrow"/>
              <a:cs typeface="Arial Narrow"/>
              <a:sym typeface="Arial Narrow"/>
            </a:endParaRPr>
          </a:p>
        </p:txBody>
      </p:sp>
      <p:pic>
        <p:nvPicPr>
          <p:cNvPr id="2753" name="Google Shape;2753;p57"/>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54" name="Google Shape;2754;p57"/>
          <p:cNvGrpSpPr/>
          <p:nvPr/>
        </p:nvGrpSpPr>
        <p:grpSpPr>
          <a:xfrm>
            <a:off x="0" y="14519"/>
            <a:ext cx="7200898" cy="2078231"/>
            <a:chOff x="0" y="14519"/>
            <a:chExt cx="7200898" cy="2078231"/>
          </a:xfrm>
        </p:grpSpPr>
        <p:sp>
          <p:nvSpPr>
            <p:cNvPr id="2755" name="Google Shape;2755;p57"/>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Abril de 2022 -  Reporte Semanas 01 a 16</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756" name="Google Shape;2756;p57"/>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57" name="Google Shape;2757;p57"/>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58" name="Google Shape;2758;p57"/>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2759" name="Google Shape;2759;p57"/>
          <p:cNvPicPr preferRelativeResize="0"/>
          <p:nvPr/>
        </p:nvPicPr>
        <p:blipFill rotWithShape="1">
          <a:blip r:embed="rId5">
            <a:alphaModFix/>
          </a:blip>
          <a:srcRect b="0" l="0" r="0" t="0"/>
          <a:stretch/>
        </p:blipFill>
        <p:spPr>
          <a:xfrm>
            <a:off x="600562" y="4267767"/>
            <a:ext cx="5944115" cy="396274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5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58</a:t>
            </a:r>
            <a:endParaRPr b="1" sz="1050">
              <a:solidFill>
                <a:schemeClr val="dk1"/>
              </a:solidFill>
              <a:latin typeface="Arial Narrow"/>
              <a:ea typeface="Arial Narrow"/>
              <a:cs typeface="Arial Narrow"/>
              <a:sym typeface="Arial Narrow"/>
            </a:endParaRPr>
          </a:p>
        </p:txBody>
      </p:sp>
      <p:sp>
        <p:nvSpPr>
          <p:cNvPr id="2766" name="Google Shape;2766;p58"/>
          <p:cNvSpPr txBox="1"/>
          <p:nvPr>
            <p:ph type="title"/>
          </p:nvPr>
        </p:nvSpPr>
        <p:spPr>
          <a:xfrm>
            <a:off x="149006" y="2132773"/>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767" name="Google Shape;2767;p58"/>
          <p:cNvSpPr/>
          <p:nvPr/>
        </p:nvSpPr>
        <p:spPr>
          <a:xfrm>
            <a:off x="332248" y="2564821"/>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abril de 2022</a:t>
            </a:r>
            <a:endParaRPr sz="1050">
              <a:solidFill>
                <a:schemeClr val="dk1"/>
              </a:solidFill>
              <a:latin typeface="Arial Narrow"/>
              <a:ea typeface="Arial Narrow"/>
              <a:cs typeface="Arial Narrow"/>
              <a:sym typeface="Arial Narrow"/>
            </a:endParaRPr>
          </a:p>
        </p:txBody>
      </p:sp>
      <p:pic>
        <p:nvPicPr>
          <p:cNvPr id="2768" name="Google Shape;2768;p58"/>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69" name="Google Shape;2769;p58"/>
          <p:cNvGrpSpPr/>
          <p:nvPr/>
        </p:nvGrpSpPr>
        <p:grpSpPr>
          <a:xfrm>
            <a:off x="0" y="14519"/>
            <a:ext cx="7200898" cy="2078230"/>
            <a:chOff x="0" y="14519"/>
            <a:chExt cx="7200898" cy="2078230"/>
          </a:xfrm>
        </p:grpSpPr>
        <p:sp>
          <p:nvSpPr>
            <p:cNvPr id="2770" name="Google Shape;2770;p58"/>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71" name="Google Shape;2771;p58"/>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72" name="Google Shape;2772;p58"/>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73" name="Google Shape;2773;p58"/>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abril de 2022 -  Reporte Semanas 01 a 16</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74" name="Google Shape;2774;p58"/>
          <p:cNvPicPr preferRelativeResize="0"/>
          <p:nvPr/>
        </p:nvPicPr>
        <p:blipFill rotWithShape="1">
          <a:blip r:embed="rId5">
            <a:alphaModFix/>
          </a:blip>
          <a:srcRect b="0" l="0" r="0" t="0"/>
          <a:stretch/>
        </p:blipFill>
        <p:spPr>
          <a:xfrm>
            <a:off x="393676" y="3148460"/>
            <a:ext cx="6413548" cy="284707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9" name="Shape 2779"/>
        <p:cNvGrpSpPr/>
        <p:nvPr/>
      </p:nvGrpSpPr>
      <p:grpSpPr>
        <a:xfrm>
          <a:off x="0" y="0"/>
          <a:ext cx="0" cy="0"/>
          <a:chOff x="0" y="0"/>
          <a:chExt cx="0" cy="0"/>
        </a:xfrm>
      </p:grpSpPr>
      <p:sp>
        <p:nvSpPr>
          <p:cNvPr id="2780" name="Google Shape;2780;p5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59</a:t>
            </a:r>
            <a:endParaRPr b="1" sz="1050">
              <a:solidFill>
                <a:schemeClr val="dk1"/>
              </a:solidFill>
              <a:latin typeface="Arial Narrow"/>
              <a:ea typeface="Arial Narrow"/>
              <a:cs typeface="Arial Narrow"/>
              <a:sym typeface="Arial Narrow"/>
            </a:endParaRPr>
          </a:p>
        </p:txBody>
      </p:sp>
      <p:sp>
        <p:nvSpPr>
          <p:cNvPr id="2781" name="Google Shape;2781;p59"/>
          <p:cNvSpPr/>
          <p:nvPr/>
        </p:nvSpPr>
        <p:spPr>
          <a:xfrm>
            <a:off x="1728242" y="4527143"/>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abril de 2022</a:t>
            </a:r>
            <a:endParaRPr b="1" sz="1050">
              <a:solidFill>
                <a:schemeClr val="dk1"/>
              </a:solidFill>
              <a:latin typeface="Arial Narrow"/>
              <a:ea typeface="Arial Narrow"/>
              <a:cs typeface="Arial Narrow"/>
              <a:sym typeface="Arial Narrow"/>
            </a:endParaRPr>
          </a:p>
        </p:txBody>
      </p:sp>
      <p:sp>
        <p:nvSpPr>
          <p:cNvPr id="2782" name="Google Shape;2782;p59"/>
          <p:cNvSpPr/>
          <p:nvPr/>
        </p:nvSpPr>
        <p:spPr>
          <a:xfrm>
            <a:off x="0" y="2205236"/>
            <a:ext cx="717307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En el análisis de los criterios para la realización de la BAI, la correlación entre el silencio en la notificación y la identificación de UPGD con casos por fuera del sistema arrojó 9 instituciones prestadoras de servicios de salud con eventos priorizados como indicadores BAI sin notificar: 4 para sarampión, 3 para defectos congénitos y 1 para Rubéola y Violencia Física, respectivamente.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Se captaron 76 EISP sin notificar. De éstos, el grupo de crónicas n o transmisibles tuvo la mayor incidencia, con 24 casos (31.57%). En este grupo se encontró el EISP con mayor incidencia en la ausencia de la notificación: Enfermedades Huérfanas raras, con el 18.42% (n=14); se resalta, defectos congénitos (grupo crónicas no transmisibles), varicela (grupo transmisibles) e Intoxicaciones por sustancias químicas (grupo ambiente), que además es un EISP indicador BAI, tuvieron incidencia de 10.52% (n 8) respectivamente.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Es de anotar, los EISP indicadores BAI aportaron el 38.15% (n=29)  de casos que se hallaron sin notificar.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Por último, llama la atención que continúa el no reporte de EISP en eliminación, situación que aumenta el riesgo de estos eventos vuelvan a instalarse en el territorio.</a:t>
            </a:r>
            <a:endParaRPr sz="1200">
              <a:solidFill>
                <a:schemeClr val="dk1"/>
              </a:solidFill>
              <a:latin typeface="Arial Narrow"/>
              <a:ea typeface="Arial Narrow"/>
              <a:cs typeface="Arial Narrow"/>
              <a:sym typeface="Arial Narrow"/>
            </a:endParaRPr>
          </a:p>
        </p:txBody>
      </p:sp>
      <p:pic>
        <p:nvPicPr>
          <p:cNvPr id="2783" name="Google Shape;2783;p59"/>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84" name="Google Shape;2784;p59"/>
          <p:cNvGrpSpPr/>
          <p:nvPr/>
        </p:nvGrpSpPr>
        <p:grpSpPr>
          <a:xfrm>
            <a:off x="0" y="14519"/>
            <a:ext cx="7200898" cy="2078230"/>
            <a:chOff x="0" y="14519"/>
            <a:chExt cx="7200898" cy="2078230"/>
          </a:xfrm>
        </p:grpSpPr>
        <p:sp>
          <p:nvSpPr>
            <p:cNvPr id="2785" name="Google Shape;2785;p59"/>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86" name="Google Shape;2786;p59"/>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87" name="Google Shape;2787;p59"/>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88" name="Google Shape;2788;p59"/>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abril de 2022 -  Reporte Semanas 01 a 16</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89" name="Google Shape;2789;p59"/>
          <p:cNvPicPr preferRelativeResize="0"/>
          <p:nvPr/>
        </p:nvPicPr>
        <p:blipFill rotWithShape="1">
          <a:blip r:embed="rId5">
            <a:alphaModFix/>
          </a:blip>
          <a:srcRect b="0" l="0" r="0" t="0"/>
          <a:stretch/>
        </p:blipFill>
        <p:spPr>
          <a:xfrm>
            <a:off x="792138" y="4781059"/>
            <a:ext cx="5688632" cy="3887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 name="Google Shape;224;p6"/>
          <p:cNvGrpSpPr/>
          <p:nvPr/>
        </p:nvGrpSpPr>
        <p:grpSpPr>
          <a:xfrm>
            <a:off x="277404" y="131608"/>
            <a:ext cx="3446504" cy="276999"/>
            <a:chOff x="2448322" y="74775"/>
            <a:chExt cx="3446504" cy="276999"/>
          </a:xfrm>
        </p:grpSpPr>
        <p:sp>
          <p:nvSpPr>
            <p:cNvPr id="225" name="Google Shape;225;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 name="Google Shape;226;p6"/>
            <p:cNvCxnSpPr>
              <a:stCxn id="2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7" name="Google Shape;227;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8" name="Google Shape;228;p6"/>
          <p:cNvGrpSpPr/>
          <p:nvPr/>
        </p:nvGrpSpPr>
        <p:grpSpPr>
          <a:xfrm>
            <a:off x="627150" y="645427"/>
            <a:ext cx="1698105" cy="1972170"/>
            <a:chOff x="5222211" y="5004048"/>
            <a:chExt cx="1698105" cy="1972170"/>
          </a:xfrm>
        </p:grpSpPr>
        <p:pic>
          <p:nvPicPr>
            <p:cNvPr id="229" name="Google Shape;229;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30" name="Google Shape;230;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31" name="Google Shape;231;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3,03%</a:t>
              </a:r>
              <a:endParaRPr b="1" sz="1600">
                <a:solidFill>
                  <a:schemeClr val="dk1"/>
                </a:solidFill>
                <a:latin typeface="Arial Narrow"/>
                <a:ea typeface="Arial Narrow"/>
                <a:cs typeface="Arial Narrow"/>
                <a:sym typeface="Arial Narrow"/>
              </a:endParaRPr>
            </a:p>
          </p:txBody>
        </p:sp>
        <p:sp>
          <p:nvSpPr>
            <p:cNvPr id="232" name="Google Shape;232;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26 casos</a:t>
              </a:r>
              <a:endParaRPr b="1" sz="1200">
                <a:solidFill>
                  <a:schemeClr val="dk1"/>
                </a:solidFill>
                <a:latin typeface="Arial Narrow"/>
                <a:ea typeface="Arial Narrow"/>
                <a:cs typeface="Arial Narrow"/>
                <a:sym typeface="Arial Narrow"/>
              </a:endParaRPr>
            </a:p>
          </p:txBody>
        </p:sp>
      </p:grpSp>
      <p:cxnSp>
        <p:nvCxnSpPr>
          <p:cNvPr id="233" name="Google Shape;233;p6"/>
          <p:cNvCxnSpPr>
            <a:stCxn id="231"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34" name="Google Shape;234;p6"/>
          <p:cNvCxnSpPr>
            <a:stCxn id="231" idx="1"/>
            <a:endCxn id="235"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35" name="Google Shape;235;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19 Casos </a:t>
            </a:r>
            <a:endParaRPr b="1" sz="1400">
              <a:solidFill>
                <a:schemeClr val="dk1"/>
              </a:solidFill>
              <a:latin typeface="Arial Narrow"/>
              <a:ea typeface="Arial Narrow"/>
              <a:cs typeface="Arial Narrow"/>
              <a:sym typeface="Arial Narrow"/>
            </a:endParaRPr>
          </a:p>
        </p:txBody>
      </p:sp>
      <p:sp>
        <p:nvSpPr>
          <p:cNvPr id="236" name="Google Shape;236;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 Casos </a:t>
            </a:r>
            <a:endParaRPr b="1" sz="1400">
              <a:solidFill>
                <a:schemeClr val="dk1"/>
              </a:solidFill>
              <a:latin typeface="Arial Narrow"/>
              <a:ea typeface="Arial Narrow"/>
              <a:cs typeface="Arial Narrow"/>
              <a:sym typeface="Arial Narrow"/>
            </a:endParaRPr>
          </a:p>
        </p:txBody>
      </p:sp>
      <p:sp>
        <p:nvSpPr>
          <p:cNvPr id="237" name="Google Shape;237;p6"/>
          <p:cNvSpPr txBox="1"/>
          <p:nvPr/>
        </p:nvSpPr>
        <p:spPr>
          <a:xfrm>
            <a:off x="6284910" y="1316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8" name="Google Shape;238;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9" name="Google Shape;239;p6"/>
          <p:cNvGrpSpPr/>
          <p:nvPr/>
        </p:nvGrpSpPr>
        <p:grpSpPr>
          <a:xfrm>
            <a:off x="277404" y="4991640"/>
            <a:ext cx="3446504" cy="276999"/>
            <a:chOff x="2448322" y="74775"/>
            <a:chExt cx="3446504" cy="276999"/>
          </a:xfrm>
        </p:grpSpPr>
        <p:sp>
          <p:nvSpPr>
            <p:cNvPr id="240" name="Google Shape;240;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1" name="Google Shape;241;p6"/>
            <p:cNvCxnSpPr>
              <a:stCxn id="24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2" name="Google Shape;242;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43" name="Google Shape;243;p6"/>
          <p:cNvSpPr txBox="1"/>
          <p:nvPr/>
        </p:nvSpPr>
        <p:spPr>
          <a:xfrm>
            <a:off x="142691" y="5508104"/>
            <a:ext cx="6914143"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Persiste un aumento en la notificación de casos de tuberculosis con respecto al mismo período del año anterior (30,86). En promedio se notifican 43 casos de tuberculosis semanalmente. La semana con mayor número de casos fue la 13 con 55 casos y la de menor número fue la 9 con 27 casos.</a:t>
            </a:r>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De las personas con tuberculosis aproximadamente el 93% son mayores de 27 años. La población migrante aportó 33 casos del total de los casos notificados.</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1,76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73,08% de los casos se presentan en personas sin antecedentes de tratamiento previo para tuberculosis lo que sugiere transmisión activa comunitaria. Igualmente el 45% corresponden a multidrogorresisitenca o resistencia a rifampicina.</a:t>
            </a:r>
            <a:endParaRPr/>
          </a:p>
        </p:txBody>
      </p:sp>
      <p:sp>
        <p:nvSpPr>
          <p:cNvPr id="244" name="Google Shape;244;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05 Medellín 2022</a:t>
            </a:r>
            <a:endParaRPr sz="1050">
              <a:solidFill>
                <a:schemeClr val="dk1"/>
              </a:solidFill>
              <a:latin typeface="Arial Narrow"/>
              <a:ea typeface="Arial Narrow"/>
              <a:cs typeface="Arial Narrow"/>
              <a:sym typeface="Arial Narrow"/>
            </a:endParaRPr>
          </a:p>
        </p:txBody>
      </p:sp>
      <p:pic>
        <p:nvPicPr>
          <p:cNvPr id="245" name="Google Shape;245;p6"/>
          <p:cNvPicPr preferRelativeResize="0"/>
          <p:nvPr/>
        </p:nvPicPr>
        <p:blipFill rotWithShape="1">
          <a:blip r:embed="rId4">
            <a:alphaModFix/>
          </a:blip>
          <a:srcRect b="0" l="0" r="0" t="0"/>
          <a:stretch/>
        </p:blipFill>
        <p:spPr>
          <a:xfrm>
            <a:off x="2690811" y="1831352"/>
            <a:ext cx="4366022" cy="202056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4" name="Shape 2794"/>
        <p:cNvGrpSpPr/>
        <p:nvPr/>
      </p:nvGrpSpPr>
      <p:grpSpPr>
        <a:xfrm>
          <a:off x="0" y="0"/>
          <a:ext cx="0" cy="0"/>
          <a:chOff x="0" y="0"/>
          <a:chExt cx="0" cy="0"/>
        </a:xfrm>
      </p:grpSpPr>
      <p:sp>
        <p:nvSpPr>
          <p:cNvPr id="2795" name="Google Shape;2795;p6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60</a:t>
            </a:r>
            <a:endParaRPr b="1" sz="1050">
              <a:solidFill>
                <a:schemeClr val="dk1"/>
              </a:solidFill>
              <a:latin typeface="Arial Narrow"/>
              <a:ea typeface="Arial Narrow"/>
              <a:cs typeface="Arial Narrow"/>
              <a:sym typeface="Arial Narrow"/>
            </a:endParaRPr>
          </a:p>
        </p:txBody>
      </p:sp>
      <p:pic>
        <p:nvPicPr>
          <p:cNvPr id="2796" name="Google Shape;2796;p60"/>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2797" name="Google Shape;2797;p60"/>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2798" name="Google Shape;2798;p60"/>
          <p:cNvGrpSpPr/>
          <p:nvPr/>
        </p:nvGrpSpPr>
        <p:grpSpPr>
          <a:xfrm>
            <a:off x="1728242" y="2275443"/>
            <a:ext cx="5305921" cy="6880924"/>
            <a:chOff x="7461810" y="-36659"/>
            <a:chExt cx="4447883" cy="6903934"/>
          </a:xfrm>
        </p:grpSpPr>
        <p:sp>
          <p:nvSpPr>
            <p:cNvPr id="2799" name="Google Shape;2799;p60"/>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00" name="Google Shape;2800;p60"/>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2801" name="Google Shape;2801;p60"/>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2802" name="Google Shape;2802;p60"/>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803" name="Google Shape;2803;p60"/>
          <p:cNvGrpSpPr/>
          <p:nvPr/>
        </p:nvGrpSpPr>
        <p:grpSpPr>
          <a:xfrm>
            <a:off x="0" y="14519"/>
            <a:ext cx="7200898" cy="2078230"/>
            <a:chOff x="0" y="14519"/>
            <a:chExt cx="7200898" cy="2078230"/>
          </a:xfrm>
        </p:grpSpPr>
        <p:sp>
          <p:nvSpPr>
            <p:cNvPr id="2804" name="Google Shape;2804;p60"/>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805" name="Google Shape;2805;p60"/>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2806" name="Google Shape;2806;p60"/>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807" name="Google Shape;2807;p60"/>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05 de 2022 - Reporte Semanas 1 a 20 (Hasta Mayo 21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7"/>
          <p:cNvPicPr preferRelativeResize="0"/>
          <p:nvPr/>
        </p:nvPicPr>
        <p:blipFill rotWithShape="1">
          <a:blip r:embed="rId3">
            <a:alphaModFix/>
          </a:blip>
          <a:srcRect b="0" l="0" r="0" t="0"/>
          <a:stretch/>
        </p:blipFill>
        <p:spPr>
          <a:xfrm>
            <a:off x="-4808" y="1"/>
            <a:ext cx="2223924" cy="2824178"/>
          </a:xfrm>
          <a:prstGeom prst="rect">
            <a:avLst/>
          </a:prstGeom>
          <a:noFill/>
          <a:ln>
            <a:noFill/>
          </a:ln>
        </p:spPr>
      </p:pic>
      <p:pic>
        <p:nvPicPr>
          <p:cNvPr id="252" name="Google Shape;252;p7"/>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53" name="Google Shape;253;p7"/>
          <p:cNvSpPr txBox="1"/>
          <p:nvPr/>
        </p:nvSpPr>
        <p:spPr>
          <a:xfrm>
            <a:off x="-4809" y="623805"/>
            <a:ext cx="22311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5- 2022</a:t>
            </a:r>
            <a:endParaRPr b="1" sz="1200">
              <a:solidFill>
                <a:schemeClr val="dk1"/>
              </a:solidFill>
              <a:latin typeface="Arial Narrow"/>
              <a:ea typeface="Arial Narrow"/>
              <a:cs typeface="Arial Narrow"/>
              <a:sym typeface="Arial Narrow"/>
            </a:endParaRPr>
          </a:p>
        </p:txBody>
      </p:sp>
      <p:sp>
        <p:nvSpPr>
          <p:cNvPr id="254" name="Google Shape;254;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tosferina. Medellín, a Periodo epidemiológico 5 acumulado  de 2022. </a:t>
            </a:r>
            <a:endParaRPr sz="1100">
              <a:solidFill>
                <a:schemeClr val="dk1"/>
              </a:solidFill>
              <a:latin typeface="Arial Narrow"/>
              <a:ea typeface="Arial Narrow"/>
              <a:cs typeface="Arial Narrow"/>
              <a:sym typeface="Arial Narrow"/>
            </a:endParaRPr>
          </a:p>
        </p:txBody>
      </p:sp>
      <p:grpSp>
        <p:nvGrpSpPr>
          <p:cNvPr id="255" name="Google Shape;255;p7"/>
          <p:cNvGrpSpPr/>
          <p:nvPr/>
        </p:nvGrpSpPr>
        <p:grpSpPr>
          <a:xfrm>
            <a:off x="179214" y="4211960"/>
            <a:ext cx="1892650" cy="488476"/>
            <a:chOff x="2397524" y="3379972"/>
            <a:chExt cx="4508500" cy="904875"/>
          </a:xfrm>
        </p:grpSpPr>
        <p:pic>
          <p:nvPicPr>
            <p:cNvPr id="256" name="Google Shape;256;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57" name="Google Shape;257;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19</a:t>
              </a:r>
              <a:endParaRPr b="1" sz="2000">
                <a:solidFill>
                  <a:schemeClr val="dk1"/>
                </a:solidFill>
                <a:latin typeface="Arial Narrow"/>
                <a:ea typeface="Arial Narrow"/>
                <a:cs typeface="Arial Narrow"/>
                <a:sym typeface="Arial Narrow"/>
              </a:endParaRPr>
            </a:p>
          </p:txBody>
        </p:sp>
      </p:grpSp>
      <p:sp>
        <p:nvSpPr>
          <p:cNvPr id="258" name="Google Shape;258;p7"/>
          <p:cNvSpPr/>
          <p:nvPr/>
        </p:nvSpPr>
        <p:spPr>
          <a:xfrm>
            <a:off x="58294"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7"/>
          <p:cNvSpPr/>
          <p:nvPr/>
        </p:nvSpPr>
        <p:spPr>
          <a:xfrm>
            <a:off x="2295484" y="4890908"/>
            <a:ext cx="49041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tosferina. Medellín, a Periodo epidemiológico 5 de 2022, acumulado  de 2022. </a:t>
            </a:r>
            <a:endParaRPr sz="1100">
              <a:solidFill>
                <a:schemeClr val="dk1"/>
              </a:solidFill>
              <a:latin typeface="Arial Narrow"/>
              <a:ea typeface="Arial Narrow"/>
              <a:cs typeface="Arial Narrow"/>
              <a:sym typeface="Arial Narrow"/>
            </a:endParaRPr>
          </a:p>
        </p:txBody>
      </p:sp>
      <p:grpSp>
        <p:nvGrpSpPr>
          <p:cNvPr id="260" name="Google Shape;260;p7"/>
          <p:cNvGrpSpPr/>
          <p:nvPr/>
        </p:nvGrpSpPr>
        <p:grpSpPr>
          <a:xfrm>
            <a:off x="2448322" y="74775"/>
            <a:ext cx="3446504" cy="276999"/>
            <a:chOff x="2448322" y="74775"/>
            <a:chExt cx="3446504" cy="276999"/>
          </a:xfrm>
        </p:grpSpPr>
        <p:sp>
          <p:nvSpPr>
            <p:cNvPr id="261" name="Google Shape;261;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2" name="Google Shape;262;p7"/>
            <p:cNvCxnSpPr>
              <a:stCxn id="2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3" name="Google Shape;263;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64" name="Google Shape;264;p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 name="Google Shape;265;p7"/>
          <p:cNvGrpSpPr/>
          <p:nvPr/>
        </p:nvGrpSpPr>
        <p:grpSpPr>
          <a:xfrm>
            <a:off x="277404" y="5621632"/>
            <a:ext cx="3446504" cy="276999"/>
            <a:chOff x="2448322" y="74775"/>
            <a:chExt cx="3446504" cy="276999"/>
          </a:xfrm>
        </p:grpSpPr>
        <p:sp>
          <p:nvSpPr>
            <p:cNvPr id="266" name="Google Shape;266;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7" name="Google Shape;267;p7"/>
            <p:cNvCxnSpPr>
              <a:stCxn id="2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8" name="Google Shape;268;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269" name="Google Shape;269;p7"/>
          <p:cNvGrpSpPr/>
          <p:nvPr/>
        </p:nvGrpSpPr>
        <p:grpSpPr>
          <a:xfrm>
            <a:off x="5114767" y="5635532"/>
            <a:ext cx="3446504" cy="276999"/>
            <a:chOff x="2448322" y="74775"/>
            <a:chExt cx="3446504" cy="276999"/>
          </a:xfrm>
        </p:grpSpPr>
        <p:sp>
          <p:nvSpPr>
            <p:cNvPr id="270" name="Google Shape;270;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1" name="Google Shape;271;p7"/>
            <p:cNvCxnSpPr>
              <a:stCxn id="2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2" name="Google Shape;272;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273" name="Google Shape;273;p7"/>
          <p:cNvSpPr txBox="1"/>
          <p:nvPr/>
        </p:nvSpPr>
        <p:spPr>
          <a:xfrm>
            <a:off x="4869555" y="6125495"/>
            <a:ext cx="233134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Letalidad</a:t>
            </a:r>
            <a:endParaRPr/>
          </a:p>
        </p:txBody>
      </p:sp>
      <p:cxnSp>
        <p:nvCxnSpPr>
          <p:cNvPr id="274" name="Google Shape;274;p7"/>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5" name="Google Shape;275;p7"/>
          <p:cNvCxnSpPr/>
          <p:nvPr/>
        </p:nvCxnSpPr>
        <p:spPr>
          <a:xfrm rot="10800000">
            <a:off x="5005790" y="6835158"/>
            <a:ext cx="2259337" cy="0"/>
          </a:xfrm>
          <a:prstGeom prst="straightConnector1">
            <a:avLst/>
          </a:prstGeom>
          <a:noFill/>
          <a:ln cap="flat" cmpd="sng" w="9525">
            <a:solidFill>
              <a:srgbClr val="002060"/>
            </a:solidFill>
            <a:prstDash val="solid"/>
            <a:round/>
            <a:headEnd len="sm" w="sm" type="none"/>
            <a:tailEnd len="med" w="med" type="oval"/>
          </a:ln>
        </p:spPr>
      </p:cxnSp>
      <p:sp>
        <p:nvSpPr>
          <p:cNvPr id="276" name="Google Shape;276;p7"/>
          <p:cNvSpPr txBox="1"/>
          <p:nvPr/>
        </p:nvSpPr>
        <p:spPr>
          <a:xfrm>
            <a:off x="5672788" y="6256300"/>
            <a:ext cx="72487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sp>
        <p:nvSpPr>
          <p:cNvPr id="277" name="Google Shape;277;p7"/>
          <p:cNvSpPr/>
          <p:nvPr/>
        </p:nvSpPr>
        <p:spPr>
          <a:xfrm>
            <a:off x="35816" y="8449122"/>
            <a:ext cx="4417817"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tosferina. Medellín, a Periodo epidemiológico 5  acumulado  de 2022. </a:t>
            </a:r>
            <a:endParaRPr sz="1000">
              <a:solidFill>
                <a:schemeClr val="dk1"/>
              </a:solidFill>
              <a:latin typeface="Arial Narrow"/>
              <a:ea typeface="Arial Narrow"/>
              <a:cs typeface="Arial Narrow"/>
              <a:sym typeface="Arial Narrow"/>
            </a:endParaRPr>
          </a:p>
        </p:txBody>
      </p:sp>
      <p:sp>
        <p:nvSpPr>
          <p:cNvPr id="278" name="Google Shape;278;p7"/>
          <p:cNvSpPr txBox="1"/>
          <p:nvPr/>
        </p:nvSpPr>
        <p:spPr>
          <a:xfrm>
            <a:off x="4722604" y="6835158"/>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investigación de campo oportuna</a:t>
            </a:r>
            <a:endParaRPr/>
          </a:p>
        </p:txBody>
      </p:sp>
      <p:sp>
        <p:nvSpPr>
          <p:cNvPr id="279" name="Google Shape;279;p7"/>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280" name="Google Shape;280;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81" name="Google Shape;281;p7"/>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Tosferina</a:t>
            </a:r>
            <a:endParaRPr b="1" sz="2800">
              <a:solidFill>
                <a:srgbClr val="C00000"/>
              </a:solidFill>
              <a:latin typeface="Arial Narrow"/>
              <a:ea typeface="Arial Narrow"/>
              <a:cs typeface="Arial Narrow"/>
              <a:sym typeface="Arial Narrow"/>
            </a:endParaRPr>
          </a:p>
        </p:txBody>
      </p:sp>
      <p:sp>
        <p:nvSpPr>
          <p:cNvPr id="282" name="Google Shape;282;p7"/>
          <p:cNvSpPr txBox="1"/>
          <p:nvPr/>
        </p:nvSpPr>
        <p:spPr>
          <a:xfrm>
            <a:off x="5011860" y="7250656"/>
            <a:ext cx="224719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68%</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62/91 </a:t>
            </a:r>
            <a:r>
              <a:rPr b="1" lang="es-ES" sz="1050">
                <a:solidFill>
                  <a:schemeClr val="dk1"/>
                </a:solidFill>
                <a:latin typeface="Arial Narrow"/>
                <a:ea typeface="Arial Narrow"/>
                <a:cs typeface="Arial Narrow"/>
                <a:sym typeface="Arial Narrow"/>
              </a:rPr>
              <a:t>casos probables notificados</a:t>
            </a:r>
            <a:endParaRPr b="1" sz="1050">
              <a:solidFill>
                <a:schemeClr val="dk1"/>
              </a:solidFill>
              <a:latin typeface="Arial Narrow"/>
              <a:ea typeface="Arial Narrow"/>
              <a:cs typeface="Arial Narrow"/>
              <a:sym typeface="Arial Narrow"/>
            </a:endParaRPr>
          </a:p>
        </p:txBody>
      </p:sp>
      <p:sp>
        <p:nvSpPr>
          <p:cNvPr id="283" name="Google Shape;283;p7"/>
          <p:cNvSpPr/>
          <p:nvPr/>
        </p:nvSpPr>
        <p:spPr>
          <a:xfrm>
            <a:off x="406146" y="4679062"/>
            <a:ext cx="18002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Respecto al mismo periodo del año anterior.</a:t>
            </a:r>
            <a:endParaRPr sz="1200">
              <a:solidFill>
                <a:schemeClr val="dk1"/>
              </a:solidFill>
              <a:latin typeface="Calibri"/>
              <a:ea typeface="Calibri"/>
              <a:cs typeface="Calibri"/>
              <a:sym typeface="Calibri"/>
            </a:endParaRPr>
          </a:p>
        </p:txBody>
      </p:sp>
      <p:pic>
        <p:nvPicPr>
          <p:cNvPr id="284" name="Google Shape;284;p7"/>
          <p:cNvPicPr preferRelativeResize="0"/>
          <p:nvPr/>
        </p:nvPicPr>
        <p:blipFill rotWithShape="1">
          <a:blip r:embed="rId6">
            <a:alphaModFix/>
          </a:blip>
          <a:srcRect b="0" l="0" r="0" t="0"/>
          <a:stretch/>
        </p:blipFill>
        <p:spPr>
          <a:xfrm>
            <a:off x="14997" y="6218718"/>
            <a:ext cx="4733264" cy="2230404"/>
          </a:xfrm>
          <a:prstGeom prst="rect">
            <a:avLst/>
          </a:prstGeom>
          <a:noFill/>
          <a:ln>
            <a:noFill/>
          </a:ln>
        </p:spPr>
      </p:pic>
      <p:pic>
        <p:nvPicPr>
          <p:cNvPr id="285" name="Google Shape;285;p7"/>
          <p:cNvPicPr preferRelativeResize="0"/>
          <p:nvPr/>
        </p:nvPicPr>
        <p:blipFill rotWithShape="1">
          <a:blip r:embed="rId7">
            <a:alphaModFix/>
          </a:blip>
          <a:srcRect b="0" l="0" r="0" t="0"/>
          <a:stretch/>
        </p:blipFill>
        <p:spPr>
          <a:xfrm>
            <a:off x="2149484" y="433384"/>
            <a:ext cx="4950102" cy="1729360"/>
          </a:xfrm>
          <a:prstGeom prst="rect">
            <a:avLst/>
          </a:prstGeom>
          <a:noFill/>
          <a:ln>
            <a:noFill/>
          </a:ln>
        </p:spPr>
      </p:pic>
      <p:pic>
        <p:nvPicPr>
          <p:cNvPr id="286" name="Google Shape;286;p7"/>
          <p:cNvPicPr preferRelativeResize="0"/>
          <p:nvPr/>
        </p:nvPicPr>
        <p:blipFill rotWithShape="1">
          <a:blip r:embed="rId8">
            <a:alphaModFix/>
          </a:blip>
          <a:srcRect b="0" l="0" r="0" t="0"/>
          <a:stretch/>
        </p:blipFill>
        <p:spPr>
          <a:xfrm>
            <a:off x="2140084" y="2648337"/>
            <a:ext cx="4959502" cy="22425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8"/>
          <p:cNvPicPr preferRelativeResize="0"/>
          <p:nvPr/>
        </p:nvPicPr>
        <p:blipFill rotWithShape="1">
          <a:blip r:embed="rId3">
            <a:alphaModFix/>
          </a:blip>
          <a:srcRect b="0" l="0" r="0" t="0"/>
          <a:stretch/>
        </p:blipFill>
        <p:spPr>
          <a:xfrm>
            <a:off x="-5546" y="-1"/>
            <a:ext cx="2210926" cy="2823537"/>
          </a:xfrm>
          <a:prstGeom prst="rect">
            <a:avLst/>
          </a:prstGeom>
          <a:noFill/>
          <a:ln>
            <a:noFill/>
          </a:ln>
        </p:spPr>
      </p:pic>
      <p:pic>
        <p:nvPicPr>
          <p:cNvPr id="292" name="Google Shape;292;p8"/>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93" name="Google Shape;293;p8"/>
          <p:cNvSpPr txBox="1"/>
          <p:nvPr/>
        </p:nvSpPr>
        <p:spPr>
          <a:xfrm>
            <a:off x="-31483" y="623805"/>
            <a:ext cx="22321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05  - 2022</a:t>
            </a:r>
            <a:endParaRPr b="1" sz="1200">
              <a:solidFill>
                <a:schemeClr val="dk1"/>
              </a:solidFill>
              <a:latin typeface="Arial Narrow"/>
              <a:ea typeface="Arial Narrow"/>
              <a:cs typeface="Arial Narrow"/>
              <a:sym typeface="Arial Narrow"/>
            </a:endParaRPr>
          </a:p>
        </p:txBody>
      </p:sp>
      <p:sp>
        <p:nvSpPr>
          <p:cNvPr id="294" name="Google Shape;294;p8"/>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parotiditis. Medellín, a Periodo epidemiológico 05 acumulado  de 2021. </a:t>
            </a:r>
            <a:endParaRPr sz="1100">
              <a:solidFill>
                <a:schemeClr val="dk1"/>
              </a:solidFill>
              <a:latin typeface="Arial Narrow"/>
              <a:ea typeface="Arial Narrow"/>
              <a:cs typeface="Arial Narrow"/>
              <a:sym typeface="Arial Narrow"/>
            </a:endParaRPr>
          </a:p>
        </p:txBody>
      </p:sp>
      <p:grpSp>
        <p:nvGrpSpPr>
          <p:cNvPr id="295" name="Google Shape;295;p8"/>
          <p:cNvGrpSpPr/>
          <p:nvPr/>
        </p:nvGrpSpPr>
        <p:grpSpPr>
          <a:xfrm>
            <a:off x="169786" y="4201577"/>
            <a:ext cx="1892650" cy="488476"/>
            <a:chOff x="2397524" y="3379972"/>
            <a:chExt cx="4508500" cy="904875"/>
          </a:xfrm>
        </p:grpSpPr>
        <p:pic>
          <p:nvPicPr>
            <p:cNvPr id="296" name="Google Shape;296;p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97" name="Google Shape;297;p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219</a:t>
              </a:r>
              <a:endParaRPr b="1" sz="2000">
                <a:solidFill>
                  <a:schemeClr val="dk1"/>
                </a:solidFill>
                <a:latin typeface="Arial Narrow"/>
                <a:ea typeface="Arial Narrow"/>
                <a:cs typeface="Arial Narrow"/>
                <a:sym typeface="Arial Narrow"/>
              </a:endParaRPr>
            </a:p>
          </p:txBody>
        </p:sp>
      </p:grpSp>
      <p:sp>
        <p:nvSpPr>
          <p:cNvPr id="298" name="Google Shape;298;p8"/>
          <p:cNvSpPr txBox="1"/>
          <p:nvPr/>
        </p:nvSpPr>
        <p:spPr>
          <a:xfrm>
            <a:off x="421420" y="4716908"/>
            <a:ext cx="1686306"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72,44% más respecto al mismo periodo del año anterior</a:t>
            </a:r>
            <a:endParaRPr b="1" sz="1200">
              <a:solidFill>
                <a:schemeClr val="dk1"/>
              </a:solidFill>
              <a:latin typeface="Arial Narrow"/>
              <a:ea typeface="Arial Narrow"/>
              <a:cs typeface="Arial Narrow"/>
              <a:sym typeface="Arial Narrow"/>
            </a:endParaRPr>
          </a:p>
        </p:txBody>
      </p:sp>
      <p:sp>
        <p:nvSpPr>
          <p:cNvPr id="299" name="Google Shape;299;p8"/>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8"/>
          <p:cNvSpPr/>
          <p:nvPr/>
        </p:nvSpPr>
        <p:spPr>
          <a:xfrm>
            <a:off x="2295483" y="4912876"/>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parotiditis. Medellín, a Periodo epidemiológico 05 acumulado de 2020-2022. </a:t>
            </a:r>
            <a:endParaRPr sz="1100">
              <a:solidFill>
                <a:schemeClr val="dk1"/>
              </a:solidFill>
              <a:latin typeface="Arial Narrow"/>
              <a:ea typeface="Arial Narrow"/>
              <a:cs typeface="Arial Narrow"/>
              <a:sym typeface="Arial Narrow"/>
            </a:endParaRPr>
          </a:p>
        </p:txBody>
      </p:sp>
      <p:grpSp>
        <p:nvGrpSpPr>
          <p:cNvPr id="301" name="Google Shape;301;p8"/>
          <p:cNvGrpSpPr/>
          <p:nvPr/>
        </p:nvGrpSpPr>
        <p:grpSpPr>
          <a:xfrm>
            <a:off x="2448322" y="74775"/>
            <a:ext cx="3446504" cy="276999"/>
            <a:chOff x="2448322" y="74775"/>
            <a:chExt cx="3446504" cy="276999"/>
          </a:xfrm>
        </p:grpSpPr>
        <p:sp>
          <p:nvSpPr>
            <p:cNvPr id="302" name="Google Shape;302;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3" name="Google Shape;303;p8"/>
            <p:cNvCxnSpPr>
              <a:stCxn id="30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4" name="Google Shape;304;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305" name="Google Shape;305;p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6" name="Google Shape;306;p8"/>
          <p:cNvGrpSpPr/>
          <p:nvPr/>
        </p:nvGrpSpPr>
        <p:grpSpPr>
          <a:xfrm>
            <a:off x="277404" y="5621632"/>
            <a:ext cx="3446504" cy="276999"/>
            <a:chOff x="2448322" y="74775"/>
            <a:chExt cx="3446504" cy="276999"/>
          </a:xfrm>
        </p:grpSpPr>
        <p:sp>
          <p:nvSpPr>
            <p:cNvPr id="307" name="Google Shape;307;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8" name="Google Shape;308;p8"/>
            <p:cNvCxnSpPr>
              <a:stCxn id="3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9" name="Google Shape;309;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310" name="Google Shape;310;p8"/>
          <p:cNvGrpSpPr/>
          <p:nvPr/>
        </p:nvGrpSpPr>
        <p:grpSpPr>
          <a:xfrm>
            <a:off x="5114767" y="5635532"/>
            <a:ext cx="3446504" cy="276999"/>
            <a:chOff x="2448322" y="74775"/>
            <a:chExt cx="3446504" cy="276999"/>
          </a:xfrm>
        </p:grpSpPr>
        <p:sp>
          <p:nvSpPr>
            <p:cNvPr id="311" name="Google Shape;311;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12" name="Google Shape;312;p8"/>
            <p:cNvCxnSpPr>
              <a:stCxn id="31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13" name="Google Shape;313;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314" name="Google Shape;314;p8"/>
          <p:cNvSpPr txBox="1"/>
          <p:nvPr/>
        </p:nvSpPr>
        <p:spPr>
          <a:xfrm>
            <a:off x="4869555" y="6070903"/>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315" name="Google Shape;315;p8"/>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316" name="Google Shape;316;p8"/>
          <p:cNvCxnSpPr/>
          <p:nvPr/>
        </p:nvCxnSpPr>
        <p:spPr>
          <a:xfrm rot="10800000">
            <a:off x="4959641" y="6977751"/>
            <a:ext cx="2259337" cy="0"/>
          </a:xfrm>
          <a:prstGeom prst="straightConnector1">
            <a:avLst/>
          </a:prstGeom>
          <a:noFill/>
          <a:ln cap="flat" cmpd="sng" w="9525">
            <a:solidFill>
              <a:srgbClr val="002060"/>
            </a:solidFill>
            <a:prstDash val="solid"/>
            <a:round/>
            <a:headEnd len="sm" w="sm" type="none"/>
            <a:tailEnd len="med" w="med" type="oval"/>
          </a:ln>
        </p:spPr>
      </p:cxnSp>
      <p:sp>
        <p:nvSpPr>
          <p:cNvPr id="317" name="Google Shape;317;p8"/>
          <p:cNvSpPr txBox="1"/>
          <p:nvPr/>
        </p:nvSpPr>
        <p:spPr>
          <a:xfrm>
            <a:off x="5401299" y="6412570"/>
            <a:ext cx="118974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8,38*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219 casos</a:t>
            </a:r>
            <a:endParaRPr b="1" sz="1400">
              <a:solidFill>
                <a:schemeClr val="dk1"/>
              </a:solidFill>
              <a:latin typeface="Arial Narrow"/>
              <a:ea typeface="Arial Narrow"/>
              <a:cs typeface="Arial Narrow"/>
              <a:sym typeface="Arial Narrow"/>
            </a:endParaRPr>
          </a:p>
        </p:txBody>
      </p:sp>
      <p:sp>
        <p:nvSpPr>
          <p:cNvPr id="318" name="Google Shape;318;p8"/>
          <p:cNvSpPr/>
          <p:nvPr/>
        </p:nvSpPr>
        <p:spPr>
          <a:xfrm>
            <a:off x="99238" y="8372178"/>
            <a:ext cx="441781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parotiditis. Medellín, a Periodo epidemiológico 05 acumulado  de 2022. </a:t>
            </a:r>
            <a:endParaRPr sz="10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319" name="Google Shape;319;p8"/>
          <p:cNvSpPr txBox="1"/>
          <p:nvPr/>
        </p:nvSpPr>
        <p:spPr>
          <a:xfrm>
            <a:off x="4712465" y="798279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320" name="Google Shape;320;p8"/>
          <p:cNvSpPr txBox="1"/>
          <p:nvPr/>
        </p:nvSpPr>
        <p:spPr>
          <a:xfrm>
            <a:off x="5642590" y="8275018"/>
            <a:ext cx="75854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321" name="Google Shape;321;p8"/>
          <p:cNvSpPr txBox="1"/>
          <p:nvPr/>
        </p:nvSpPr>
        <p:spPr>
          <a:xfrm>
            <a:off x="4722604" y="7014239"/>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322" name="Google Shape;322;p8"/>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323" name="Google Shape;323;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sp>
        <p:nvSpPr>
          <p:cNvPr id="324" name="Google Shape;324;p8"/>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Parotiditis</a:t>
            </a:r>
            <a:endParaRPr b="1" sz="2400">
              <a:solidFill>
                <a:srgbClr val="C00000"/>
              </a:solidFill>
              <a:latin typeface="Arial Narrow"/>
              <a:ea typeface="Arial Narrow"/>
              <a:cs typeface="Arial Narrow"/>
              <a:sym typeface="Arial Narrow"/>
            </a:endParaRPr>
          </a:p>
        </p:txBody>
      </p:sp>
      <p:sp>
        <p:nvSpPr>
          <p:cNvPr id="325" name="Google Shape;325;p8"/>
          <p:cNvSpPr txBox="1"/>
          <p:nvPr/>
        </p:nvSpPr>
        <p:spPr>
          <a:xfrm>
            <a:off x="5558090" y="7420568"/>
            <a:ext cx="1329211"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29,58 *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44 casos</a:t>
            </a:r>
            <a:endParaRPr b="1" sz="1400">
              <a:solidFill>
                <a:schemeClr val="dk1"/>
              </a:solidFill>
              <a:latin typeface="Arial Narrow"/>
              <a:ea typeface="Arial Narrow"/>
              <a:cs typeface="Arial Narrow"/>
              <a:sym typeface="Arial Narrow"/>
            </a:endParaRPr>
          </a:p>
        </p:txBody>
      </p:sp>
      <p:pic>
        <p:nvPicPr>
          <p:cNvPr id="326" name="Google Shape;326;p8"/>
          <p:cNvPicPr preferRelativeResize="0"/>
          <p:nvPr/>
        </p:nvPicPr>
        <p:blipFill rotWithShape="1">
          <a:blip r:embed="rId6">
            <a:alphaModFix/>
          </a:blip>
          <a:srcRect b="0" l="0" r="0" t="0"/>
          <a:stretch/>
        </p:blipFill>
        <p:spPr>
          <a:xfrm>
            <a:off x="61617" y="6028894"/>
            <a:ext cx="4650847" cy="2343283"/>
          </a:xfrm>
          <a:prstGeom prst="rect">
            <a:avLst/>
          </a:prstGeom>
          <a:noFill/>
          <a:ln>
            <a:noFill/>
          </a:ln>
        </p:spPr>
      </p:pic>
      <p:pic>
        <p:nvPicPr>
          <p:cNvPr id="327" name="Google Shape;327;p8"/>
          <p:cNvPicPr preferRelativeResize="0"/>
          <p:nvPr/>
        </p:nvPicPr>
        <p:blipFill rotWithShape="1">
          <a:blip r:embed="rId7">
            <a:alphaModFix/>
          </a:blip>
          <a:srcRect b="0" l="0" r="0" t="0"/>
          <a:stretch/>
        </p:blipFill>
        <p:spPr>
          <a:xfrm>
            <a:off x="2194515" y="391721"/>
            <a:ext cx="4953977" cy="1828603"/>
          </a:xfrm>
          <a:prstGeom prst="rect">
            <a:avLst/>
          </a:prstGeom>
          <a:noFill/>
          <a:ln>
            <a:noFill/>
          </a:ln>
        </p:spPr>
      </p:pic>
      <p:pic>
        <p:nvPicPr>
          <p:cNvPr id="328" name="Google Shape;328;p8"/>
          <p:cNvPicPr preferRelativeResize="0"/>
          <p:nvPr/>
        </p:nvPicPr>
        <p:blipFill rotWithShape="1">
          <a:blip r:embed="rId8">
            <a:alphaModFix/>
          </a:blip>
          <a:srcRect b="0" l="0" r="0" t="0"/>
          <a:stretch/>
        </p:blipFill>
        <p:spPr>
          <a:xfrm>
            <a:off x="2237768" y="2665807"/>
            <a:ext cx="4895343" cy="22470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9"/>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5" name="Google Shape;335;p9"/>
          <p:cNvGrpSpPr/>
          <p:nvPr/>
        </p:nvGrpSpPr>
        <p:grpSpPr>
          <a:xfrm>
            <a:off x="277404" y="137149"/>
            <a:ext cx="3446504" cy="276999"/>
            <a:chOff x="2448322" y="74775"/>
            <a:chExt cx="3446504" cy="276999"/>
          </a:xfrm>
        </p:grpSpPr>
        <p:sp>
          <p:nvSpPr>
            <p:cNvPr id="336" name="Google Shape;336;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37" name="Google Shape;337;p9"/>
            <p:cNvCxnSpPr>
              <a:stCxn id="3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38" name="Google Shape;338;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339" name="Google Shape;339;p9"/>
          <p:cNvSpPr/>
          <p:nvPr/>
        </p:nvSpPr>
        <p:spPr>
          <a:xfrm>
            <a:off x="0" y="25589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0" name="Google Shape;340;p9"/>
          <p:cNvGrpSpPr/>
          <p:nvPr/>
        </p:nvGrpSpPr>
        <p:grpSpPr>
          <a:xfrm>
            <a:off x="277404" y="2672512"/>
            <a:ext cx="3446504" cy="276999"/>
            <a:chOff x="2448322" y="74775"/>
            <a:chExt cx="3446504" cy="276999"/>
          </a:xfrm>
        </p:grpSpPr>
        <p:sp>
          <p:nvSpPr>
            <p:cNvPr id="341" name="Google Shape;341;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42" name="Google Shape;342;p9"/>
            <p:cNvCxnSpPr>
              <a:stCxn id="3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43" name="Google Shape;343;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a:t>
              </a:r>
              <a:endParaRPr b="1" sz="1200">
                <a:solidFill>
                  <a:schemeClr val="dk1"/>
                </a:solidFill>
                <a:latin typeface="Arial Narrow"/>
                <a:ea typeface="Arial Narrow"/>
                <a:cs typeface="Arial Narrow"/>
                <a:sym typeface="Arial Narrow"/>
              </a:endParaRPr>
            </a:p>
          </p:txBody>
        </p:sp>
      </p:grpSp>
      <p:sp>
        <p:nvSpPr>
          <p:cNvPr id="344" name="Google Shape;344;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grpSp>
        <p:nvGrpSpPr>
          <p:cNvPr id="345" name="Google Shape;345;p9"/>
          <p:cNvGrpSpPr/>
          <p:nvPr/>
        </p:nvGrpSpPr>
        <p:grpSpPr>
          <a:xfrm>
            <a:off x="-143966" y="830792"/>
            <a:ext cx="1258607" cy="1651732"/>
            <a:chOff x="-143966" y="539552"/>
            <a:chExt cx="1258607" cy="1651732"/>
          </a:xfrm>
        </p:grpSpPr>
        <p:pic>
          <p:nvPicPr>
            <p:cNvPr id="346" name="Google Shape;346;p9"/>
            <p:cNvPicPr preferRelativeResize="0"/>
            <p:nvPr/>
          </p:nvPicPr>
          <p:blipFill rotWithShape="1">
            <a:blip r:embed="rId3">
              <a:alphaModFix/>
            </a:blip>
            <a:srcRect b="0" l="0" r="85225" t="0"/>
            <a:stretch/>
          </p:blipFill>
          <p:spPr>
            <a:xfrm>
              <a:off x="148822" y="539552"/>
              <a:ext cx="702032" cy="850900"/>
            </a:xfrm>
            <a:prstGeom prst="rect">
              <a:avLst/>
            </a:prstGeom>
            <a:noFill/>
            <a:ln>
              <a:noFill/>
            </a:ln>
          </p:spPr>
        </p:pic>
        <p:sp>
          <p:nvSpPr>
            <p:cNvPr id="347" name="Google Shape;347;p9"/>
            <p:cNvSpPr/>
            <p:nvPr/>
          </p:nvSpPr>
          <p:spPr>
            <a:xfrm>
              <a:off x="110784" y="1579196"/>
              <a:ext cx="86731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41,10%</a:t>
              </a:r>
              <a:endParaRPr b="1" sz="1600">
                <a:solidFill>
                  <a:schemeClr val="dk1"/>
                </a:solidFill>
                <a:latin typeface="Arial Narrow"/>
                <a:ea typeface="Arial Narrow"/>
                <a:cs typeface="Arial Narrow"/>
                <a:sym typeface="Arial Narrow"/>
              </a:endParaRPr>
            </a:p>
          </p:txBody>
        </p:sp>
        <p:sp>
          <p:nvSpPr>
            <p:cNvPr id="348" name="Google Shape;348;p9"/>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90  Casos</a:t>
              </a:r>
              <a:endParaRPr b="1" sz="1200">
                <a:solidFill>
                  <a:schemeClr val="dk1"/>
                </a:solidFill>
                <a:latin typeface="Arial Narrow"/>
                <a:ea typeface="Arial Narrow"/>
                <a:cs typeface="Arial Narrow"/>
                <a:sym typeface="Arial Narrow"/>
              </a:endParaRPr>
            </a:p>
          </p:txBody>
        </p:sp>
        <p:sp>
          <p:nvSpPr>
            <p:cNvPr id="349" name="Google Shape;349;p9"/>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350" name="Google Shape;350;p9"/>
          <p:cNvGrpSpPr/>
          <p:nvPr/>
        </p:nvGrpSpPr>
        <p:grpSpPr>
          <a:xfrm>
            <a:off x="949682" y="892966"/>
            <a:ext cx="1282616" cy="1594010"/>
            <a:chOff x="767312" y="601726"/>
            <a:chExt cx="1282616" cy="1594010"/>
          </a:xfrm>
        </p:grpSpPr>
        <p:sp>
          <p:nvSpPr>
            <p:cNvPr id="351" name="Google Shape;351;p9"/>
            <p:cNvSpPr/>
            <p:nvPr/>
          </p:nvSpPr>
          <p:spPr>
            <a:xfrm>
              <a:off x="1017792" y="1573062"/>
              <a:ext cx="89831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58,90%</a:t>
              </a:r>
              <a:endParaRPr b="1" sz="1600">
                <a:solidFill>
                  <a:schemeClr val="dk1"/>
                </a:solidFill>
                <a:latin typeface="Arial Narrow"/>
                <a:ea typeface="Arial Narrow"/>
                <a:cs typeface="Arial Narrow"/>
                <a:sym typeface="Arial Narrow"/>
              </a:endParaRPr>
            </a:p>
          </p:txBody>
        </p:sp>
        <p:sp>
          <p:nvSpPr>
            <p:cNvPr id="352" name="Google Shape;352;p9"/>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129  Casos</a:t>
              </a:r>
              <a:endParaRPr b="1" sz="1200">
                <a:solidFill>
                  <a:schemeClr val="dk1"/>
                </a:solidFill>
                <a:latin typeface="Arial Narrow"/>
                <a:ea typeface="Arial Narrow"/>
                <a:cs typeface="Arial Narrow"/>
                <a:sym typeface="Arial Narrow"/>
              </a:endParaRPr>
            </a:p>
          </p:txBody>
        </p:sp>
        <p:pic>
          <p:nvPicPr>
            <p:cNvPr id="353" name="Google Shape;353;p9"/>
            <p:cNvPicPr preferRelativeResize="0"/>
            <p:nvPr/>
          </p:nvPicPr>
          <p:blipFill rotWithShape="1">
            <a:blip r:embed="rId3">
              <a:alphaModFix/>
            </a:blip>
            <a:srcRect b="0" l="30557" r="55507" t="0"/>
            <a:stretch/>
          </p:blipFill>
          <p:spPr>
            <a:xfrm>
              <a:off x="1052788" y="601726"/>
              <a:ext cx="662151" cy="850900"/>
            </a:xfrm>
            <a:prstGeom prst="rect">
              <a:avLst/>
            </a:prstGeom>
            <a:noFill/>
            <a:ln>
              <a:noFill/>
            </a:ln>
          </p:spPr>
        </p:pic>
        <p:sp>
          <p:nvSpPr>
            <p:cNvPr id="354" name="Google Shape;354;p9"/>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355" name="Google Shape;355;p9"/>
          <p:cNvGrpSpPr/>
          <p:nvPr/>
        </p:nvGrpSpPr>
        <p:grpSpPr>
          <a:xfrm>
            <a:off x="1944266" y="828222"/>
            <a:ext cx="1414263" cy="1638535"/>
            <a:chOff x="1700534" y="536982"/>
            <a:chExt cx="1414263" cy="1638535"/>
          </a:xfrm>
        </p:grpSpPr>
        <p:sp>
          <p:nvSpPr>
            <p:cNvPr id="356" name="Google Shape;356;p9"/>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57" name="Google Shape;357;p9"/>
            <p:cNvPicPr preferRelativeResize="0"/>
            <p:nvPr/>
          </p:nvPicPr>
          <p:blipFill rotWithShape="1">
            <a:blip r:embed="rId3">
              <a:alphaModFix/>
            </a:blip>
            <a:srcRect b="0" l="59204" r="26197" t="0"/>
            <a:stretch/>
          </p:blipFill>
          <p:spPr>
            <a:xfrm>
              <a:off x="2088282" y="536982"/>
              <a:ext cx="693683" cy="850900"/>
            </a:xfrm>
            <a:prstGeom prst="rect">
              <a:avLst/>
            </a:prstGeom>
            <a:noFill/>
            <a:ln>
              <a:noFill/>
            </a:ln>
          </p:spPr>
        </p:pic>
        <p:sp>
          <p:nvSpPr>
            <p:cNvPr id="358" name="Google Shape;358;p9"/>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359" name="Google Shape;359;p9"/>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60" name="Google Shape;360;p9"/>
          <p:cNvGrpSpPr/>
          <p:nvPr/>
        </p:nvGrpSpPr>
        <p:grpSpPr>
          <a:xfrm>
            <a:off x="3105668" y="865888"/>
            <a:ext cx="1246394" cy="1621088"/>
            <a:chOff x="2858112" y="554428"/>
            <a:chExt cx="1246394" cy="1621088"/>
          </a:xfrm>
        </p:grpSpPr>
        <p:sp>
          <p:nvSpPr>
            <p:cNvPr id="361" name="Google Shape;361;p9"/>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362" name="Google Shape;362;p9"/>
            <p:cNvGrpSpPr/>
            <p:nvPr/>
          </p:nvGrpSpPr>
          <p:grpSpPr>
            <a:xfrm>
              <a:off x="2874899" y="554428"/>
              <a:ext cx="1229607" cy="1621088"/>
              <a:chOff x="2850938" y="554428"/>
              <a:chExt cx="1229607" cy="1621088"/>
            </a:xfrm>
          </p:grpSpPr>
          <p:sp>
            <p:nvSpPr>
              <p:cNvPr id="363" name="Google Shape;363;p9"/>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64" name="Google Shape;364;p9"/>
              <p:cNvPicPr preferRelativeResize="0"/>
              <p:nvPr/>
            </p:nvPicPr>
            <p:blipFill rotWithShape="1">
              <a:blip r:embed="rId3">
                <a:alphaModFix/>
              </a:blip>
              <a:srcRect b="0" l="87297" r="0" t="0"/>
              <a:stretch/>
            </p:blipFill>
            <p:spPr>
              <a:xfrm>
                <a:off x="3155364" y="554428"/>
                <a:ext cx="603573" cy="850900"/>
              </a:xfrm>
              <a:prstGeom prst="rect">
                <a:avLst/>
              </a:prstGeom>
              <a:noFill/>
              <a:ln>
                <a:noFill/>
              </a:ln>
            </p:spPr>
          </p:pic>
          <p:sp>
            <p:nvSpPr>
              <p:cNvPr id="365" name="Google Shape;365;p9"/>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grpSp>
        <p:nvGrpSpPr>
          <p:cNvPr id="366" name="Google Shape;366;p9"/>
          <p:cNvGrpSpPr/>
          <p:nvPr/>
        </p:nvGrpSpPr>
        <p:grpSpPr>
          <a:xfrm>
            <a:off x="5622828" y="842667"/>
            <a:ext cx="1610597" cy="1615816"/>
            <a:chOff x="5622828" y="551427"/>
            <a:chExt cx="1610597" cy="1615816"/>
          </a:xfrm>
        </p:grpSpPr>
        <p:pic>
          <p:nvPicPr>
            <p:cNvPr id="367" name="Google Shape;367;p9"/>
            <p:cNvPicPr preferRelativeResize="0"/>
            <p:nvPr/>
          </p:nvPicPr>
          <p:blipFill rotWithShape="1">
            <a:blip r:embed="rId4">
              <a:alphaModFix/>
            </a:blip>
            <a:srcRect b="0" l="58247" r="0" t="0"/>
            <a:stretch/>
          </p:blipFill>
          <p:spPr>
            <a:xfrm>
              <a:off x="5915945" y="551427"/>
              <a:ext cx="924865" cy="830657"/>
            </a:xfrm>
            <a:prstGeom prst="rect">
              <a:avLst/>
            </a:prstGeom>
            <a:noFill/>
            <a:ln>
              <a:noFill/>
            </a:ln>
          </p:spPr>
        </p:pic>
        <p:sp>
          <p:nvSpPr>
            <p:cNvPr id="368" name="Google Shape;368;p9"/>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369" name="Google Shape;369;p9"/>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370" name="Google Shape;370;p9"/>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71" name="Google Shape;371;p9"/>
          <p:cNvGrpSpPr/>
          <p:nvPr/>
        </p:nvGrpSpPr>
        <p:grpSpPr>
          <a:xfrm>
            <a:off x="4188447" y="974808"/>
            <a:ext cx="1610597" cy="1516901"/>
            <a:chOff x="4078085" y="683568"/>
            <a:chExt cx="1610597" cy="1516901"/>
          </a:xfrm>
        </p:grpSpPr>
        <p:pic>
          <p:nvPicPr>
            <p:cNvPr id="372" name="Google Shape;372;p9"/>
            <p:cNvPicPr preferRelativeResize="0"/>
            <p:nvPr/>
          </p:nvPicPr>
          <p:blipFill rotWithShape="1">
            <a:blip r:embed="rId4">
              <a:alphaModFix/>
            </a:blip>
            <a:srcRect b="0" l="0" r="48966" t="0"/>
            <a:stretch/>
          </p:blipFill>
          <p:spPr>
            <a:xfrm>
              <a:off x="4361548" y="683568"/>
              <a:ext cx="1039102" cy="763541"/>
            </a:xfrm>
            <a:prstGeom prst="rect">
              <a:avLst/>
            </a:prstGeom>
            <a:noFill/>
            <a:ln>
              <a:noFill/>
            </a:ln>
          </p:spPr>
        </p:pic>
        <p:sp>
          <p:nvSpPr>
            <p:cNvPr id="373" name="Google Shape;373;p9"/>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sp>
          <p:nvSpPr>
            <p:cNvPr id="374" name="Google Shape;374;p9"/>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375" name="Google Shape;375;p9"/>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376" name="Google Shape;376;p9"/>
          <p:cNvSpPr/>
          <p:nvPr/>
        </p:nvSpPr>
        <p:spPr>
          <a:xfrm>
            <a:off x="-6899" y="673529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7" name="Google Shape;377;p9"/>
          <p:cNvGrpSpPr/>
          <p:nvPr/>
        </p:nvGrpSpPr>
        <p:grpSpPr>
          <a:xfrm>
            <a:off x="185139" y="6800182"/>
            <a:ext cx="3446504" cy="276999"/>
            <a:chOff x="2448322" y="33831"/>
            <a:chExt cx="3446504" cy="276999"/>
          </a:xfrm>
        </p:grpSpPr>
        <p:sp>
          <p:nvSpPr>
            <p:cNvPr id="378" name="Google Shape;378;p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9" name="Google Shape;379;p9"/>
            <p:cNvCxnSpPr>
              <a:stCxn id="37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80" name="Google Shape;380;p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381" name="Google Shape;381;p9"/>
          <p:cNvSpPr txBox="1"/>
          <p:nvPr/>
        </p:nvSpPr>
        <p:spPr>
          <a:xfrm>
            <a:off x="50" y="7118125"/>
            <a:ext cx="7137386"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El comportamiento de la Parotiditis según el canal endémico se observa con predominio en zona de éxito. El número de casos este año esta por encima de lo presentado en los 2 años anteriores, lo que corresponde con un aumento en los casos de un 72% en relación al año anterior. En el análisis de razón de casos, todas las  semanas esta por debajo del número de casos. En promedio se notificaron 11 casos por semana epidemiológica. Los cursos de primera infancia, infancia, adultez y adulto mayor representan el 90%  de los casos. Estos casos podrían relacionarse o con personas no vacunadas en la infancia o con perdida de inmunidad  a través del tiempo. Hasta la semana epidemiológica 16, no se identificaron brotes por esta enfermedad.</a:t>
            </a:r>
            <a:endParaRPr sz="1400">
              <a:solidFill>
                <a:schemeClr val="dk1"/>
              </a:solidFill>
              <a:latin typeface="Arial Narrow"/>
              <a:ea typeface="Arial Narrow"/>
              <a:cs typeface="Arial Narrow"/>
              <a:sym typeface="Arial Narrow"/>
            </a:endParaRPr>
          </a:p>
        </p:txBody>
      </p:sp>
      <p:grpSp>
        <p:nvGrpSpPr>
          <p:cNvPr id="382" name="Google Shape;382;p9"/>
          <p:cNvGrpSpPr/>
          <p:nvPr/>
        </p:nvGrpSpPr>
        <p:grpSpPr>
          <a:xfrm>
            <a:off x="144066" y="517803"/>
            <a:ext cx="1642872" cy="453798"/>
            <a:chOff x="402094" y="486270"/>
            <a:chExt cx="2369636" cy="453798"/>
          </a:xfrm>
        </p:grpSpPr>
        <p:sp>
          <p:nvSpPr>
            <p:cNvPr id="383" name="Google Shape;383;p9"/>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9"/>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385" name="Google Shape;385;p9"/>
          <p:cNvGrpSpPr/>
          <p:nvPr/>
        </p:nvGrpSpPr>
        <p:grpSpPr>
          <a:xfrm>
            <a:off x="2223152" y="513131"/>
            <a:ext cx="1809346" cy="436842"/>
            <a:chOff x="3060727" y="484500"/>
            <a:chExt cx="2369636" cy="436842"/>
          </a:xfrm>
        </p:grpSpPr>
        <p:sp>
          <p:nvSpPr>
            <p:cNvPr id="386" name="Google Shape;386;p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9"/>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388" name="Google Shape;388;p9"/>
          <p:cNvGrpSpPr/>
          <p:nvPr/>
        </p:nvGrpSpPr>
        <p:grpSpPr>
          <a:xfrm>
            <a:off x="4573030" y="537991"/>
            <a:ext cx="2771836" cy="436842"/>
            <a:chOff x="2849287" y="484500"/>
            <a:chExt cx="2777877" cy="436842"/>
          </a:xfrm>
        </p:grpSpPr>
        <p:sp>
          <p:nvSpPr>
            <p:cNvPr id="389" name="Google Shape;389;p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9"/>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391" name="Google Shape;391;p9"/>
          <p:cNvPicPr preferRelativeResize="0"/>
          <p:nvPr/>
        </p:nvPicPr>
        <p:blipFill rotWithShape="1">
          <a:blip r:embed="rId5">
            <a:alphaModFix/>
          </a:blip>
          <a:srcRect b="0" l="0" r="0" t="0"/>
          <a:stretch/>
        </p:blipFill>
        <p:spPr>
          <a:xfrm>
            <a:off x="0" y="3078247"/>
            <a:ext cx="7200898" cy="36656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