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726" r:id="rId4"/>
    <p:sldId id="727" r:id="rId5"/>
    <p:sldId id="728" r:id="rId6"/>
    <p:sldId id="740" r:id="rId7"/>
    <p:sldId id="741" r:id="rId8"/>
    <p:sldId id="742" r:id="rId9"/>
    <p:sldId id="743" r:id="rId10"/>
    <p:sldId id="744" r:id="rId11"/>
    <p:sldId id="745" r:id="rId12"/>
    <p:sldId id="746" r:id="rId13"/>
    <p:sldId id="747" r:id="rId14"/>
    <p:sldId id="748" r:id="rId15"/>
    <p:sldId id="749" r:id="rId16"/>
    <p:sldId id="699" r:id="rId17"/>
    <p:sldId id="703" r:id="rId18"/>
    <p:sldId id="704" r:id="rId19"/>
    <p:sldId id="705" r:id="rId20"/>
    <p:sldId id="738" r:id="rId21"/>
    <p:sldId id="739" r:id="rId22"/>
    <p:sldId id="263" r:id="rId23"/>
    <p:sldId id="713" r:id="rId24"/>
    <p:sldId id="265" r:id="rId25"/>
    <p:sldId id="319" r:id="rId26"/>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02" autoAdjust="0"/>
  </p:normalViewPr>
  <p:slideViewPr>
    <p:cSldViewPr>
      <p:cViewPr varScale="1">
        <p:scale>
          <a:sx n="83" d="100"/>
          <a:sy n="83" d="100"/>
        </p:scale>
        <p:origin x="2910" y="114"/>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1.xml.rels><?xml version="1.0" encoding="UTF-8" standalone="yes"?>
<Relationships xmlns="http://schemas.openxmlformats.org/package/2006/relationships"><Relationship Id="rId3" Type="http://schemas.openxmlformats.org/officeDocument/2006/relationships/oleObject" Target="file:///D:\IAAS\2021%20IAAS\Consumo%20de%20antibi&#243;ticos\CAB21.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IAAS\2021%20IAAS\Consumo%20de%20antibi&#243;ticos\CAB2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6%20de%202021\FERNANDO%20MONTES\evento%20813%20datos%20basicos%20y%20complementarios32.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C:\Trabajo\INFORME%20EPIDEMIOL&#211;GICO%20SSM\Periodo%2006%20de%202021\ADIELA\Canal%20End&#233;mico%20INTOXICACIONES%20Medell&#237;n%20%20S%2024%20-%20202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Trabajo\INFORME%20EPIDEMIOL&#211;GICO%20SSM\Periodo%2006%20de%202021\ADIELA\evento%20365%20s24.xl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Trabajo\INFORME%20EPIDEMIOL&#211;GICO%20SSM\Periodo%2006%20de%202021\ADIELA\IPE%20VI%20S%2024%20evento%20355%20.xls"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3279677546463"/>
          <c:y val="2.4773466641893199E-2"/>
          <c:w val="0.86642638594507604"/>
          <c:h val="0.68223444965109892"/>
        </c:manualLayout>
      </c:layout>
      <c:areaChart>
        <c:grouping val="standard"/>
        <c:varyColors val="0"/>
        <c:ser>
          <c:idx val="3"/>
          <c:order val="1"/>
          <c:tx>
            <c:strRef>
              <c:f>Tuberculosis!$A$62</c:f>
              <c:strCache>
                <c:ptCount val="1"/>
                <c:pt idx="0">
                  <c:v>Percentil 75</c:v>
                </c:pt>
              </c:strCache>
            </c:strRef>
          </c:tx>
          <c:spPr>
            <a:solidFill>
              <a:srgbClr val="FF0000"/>
            </a:solidFill>
            <a:ln w="25400">
              <a:noFill/>
              <a:prstDash val="solid"/>
            </a:ln>
          </c:spPr>
          <c:val>
            <c:numRef>
              <c:f>Tuberculosis!$B$62:$BA$62</c:f>
              <c:numCache>
                <c:formatCode>0.0</c:formatCode>
                <c:ptCount val="52"/>
                <c:pt idx="0">
                  <c:v>32.75</c:v>
                </c:pt>
                <c:pt idx="1">
                  <c:v>36.75</c:v>
                </c:pt>
                <c:pt idx="2">
                  <c:v>38</c:v>
                </c:pt>
                <c:pt idx="3">
                  <c:v>36.25</c:v>
                </c:pt>
                <c:pt idx="4">
                  <c:v>30.75</c:v>
                </c:pt>
                <c:pt idx="5">
                  <c:v>38.5</c:v>
                </c:pt>
                <c:pt idx="6">
                  <c:v>34</c:v>
                </c:pt>
                <c:pt idx="7">
                  <c:v>30.75</c:v>
                </c:pt>
                <c:pt idx="8">
                  <c:v>40</c:v>
                </c:pt>
                <c:pt idx="9">
                  <c:v>39.25</c:v>
                </c:pt>
                <c:pt idx="10">
                  <c:v>37.25</c:v>
                </c:pt>
                <c:pt idx="11">
                  <c:v>28.25</c:v>
                </c:pt>
                <c:pt idx="12">
                  <c:v>27.5</c:v>
                </c:pt>
                <c:pt idx="13">
                  <c:v>37</c:v>
                </c:pt>
                <c:pt idx="14">
                  <c:v>36.25</c:v>
                </c:pt>
                <c:pt idx="15">
                  <c:v>34.25</c:v>
                </c:pt>
                <c:pt idx="16">
                  <c:v>35.25</c:v>
                </c:pt>
                <c:pt idx="17">
                  <c:v>27.5</c:v>
                </c:pt>
                <c:pt idx="18">
                  <c:v>32</c:v>
                </c:pt>
                <c:pt idx="19">
                  <c:v>33</c:v>
                </c:pt>
                <c:pt idx="20">
                  <c:v>38.25</c:v>
                </c:pt>
                <c:pt idx="21">
                  <c:v>36</c:v>
                </c:pt>
                <c:pt idx="22">
                  <c:v>30.75</c:v>
                </c:pt>
                <c:pt idx="23">
                  <c:v>32.75</c:v>
                </c:pt>
                <c:pt idx="24">
                  <c:v>29.75</c:v>
                </c:pt>
                <c:pt idx="25">
                  <c:v>30.25</c:v>
                </c:pt>
                <c:pt idx="26">
                  <c:v>29.75</c:v>
                </c:pt>
                <c:pt idx="27">
                  <c:v>36.25</c:v>
                </c:pt>
                <c:pt idx="28">
                  <c:v>32.25</c:v>
                </c:pt>
                <c:pt idx="29">
                  <c:v>34.25</c:v>
                </c:pt>
                <c:pt idx="30">
                  <c:v>37</c:v>
                </c:pt>
                <c:pt idx="31">
                  <c:v>27</c:v>
                </c:pt>
                <c:pt idx="32">
                  <c:v>33.5</c:v>
                </c:pt>
                <c:pt idx="33">
                  <c:v>35.25</c:v>
                </c:pt>
                <c:pt idx="34">
                  <c:v>32.5</c:v>
                </c:pt>
                <c:pt idx="35">
                  <c:v>32</c:v>
                </c:pt>
                <c:pt idx="36">
                  <c:v>37.25</c:v>
                </c:pt>
                <c:pt idx="37">
                  <c:v>39.75</c:v>
                </c:pt>
                <c:pt idx="38">
                  <c:v>36</c:v>
                </c:pt>
                <c:pt idx="39">
                  <c:v>35.5</c:v>
                </c:pt>
                <c:pt idx="40">
                  <c:v>36</c:v>
                </c:pt>
                <c:pt idx="41">
                  <c:v>34</c:v>
                </c:pt>
                <c:pt idx="42">
                  <c:v>34.5</c:v>
                </c:pt>
                <c:pt idx="43">
                  <c:v>35.25</c:v>
                </c:pt>
                <c:pt idx="44">
                  <c:v>34.75</c:v>
                </c:pt>
                <c:pt idx="45">
                  <c:v>35.25</c:v>
                </c:pt>
                <c:pt idx="46">
                  <c:v>36.75</c:v>
                </c:pt>
                <c:pt idx="47">
                  <c:v>34.5</c:v>
                </c:pt>
                <c:pt idx="48">
                  <c:v>26.25</c:v>
                </c:pt>
                <c:pt idx="49">
                  <c:v>31</c:v>
                </c:pt>
                <c:pt idx="50">
                  <c:v>25.5</c:v>
                </c:pt>
                <c:pt idx="51">
                  <c:v>19</c:v>
                </c:pt>
              </c:numCache>
            </c:numRef>
          </c:val>
          <c:extLst>
            <c:ext xmlns:c16="http://schemas.microsoft.com/office/drawing/2014/chart" uri="{C3380CC4-5D6E-409C-BE32-E72D297353CC}">
              <c16:uniqueId val="{00000000-9B05-4FA5-9065-02058AC02111}"/>
            </c:ext>
          </c:extLst>
        </c:ser>
        <c:ser>
          <c:idx val="1"/>
          <c:order val="2"/>
          <c:tx>
            <c:strRef>
              <c:f>Tuberculosis!$A$60</c:f>
              <c:strCache>
                <c:ptCount val="1"/>
                <c:pt idx="0">
                  <c:v>Mediana</c:v>
                </c:pt>
              </c:strCache>
            </c:strRef>
          </c:tx>
          <c:spPr>
            <a:solidFill>
              <a:srgbClr val="FFFF00"/>
            </a:solidFill>
            <a:ln w="28575" cap="rnd">
              <a:noFill/>
              <a:round/>
            </a:ln>
            <a:effectLst/>
          </c:spPr>
          <c:val>
            <c:numRef>
              <c:f>Tuberculosis!$B$60:$BA$60</c:f>
              <c:numCache>
                <c:formatCode>0.0</c:formatCode>
                <c:ptCount val="52"/>
                <c:pt idx="0">
                  <c:v>27</c:v>
                </c:pt>
                <c:pt idx="1">
                  <c:v>29</c:v>
                </c:pt>
                <c:pt idx="2">
                  <c:v>34</c:v>
                </c:pt>
                <c:pt idx="3">
                  <c:v>33</c:v>
                </c:pt>
                <c:pt idx="4">
                  <c:v>29.5</c:v>
                </c:pt>
                <c:pt idx="5">
                  <c:v>35.5</c:v>
                </c:pt>
                <c:pt idx="6">
                  <c:v>31.5</c:v>
                </c:pt>
                <c:pt idx="7">
                  <c:v>28.5</c:v>
                </c:pt>
                <c:pt idx="8">
                  <c:v>39</c:v>
                </c:pt>
                <c:pt idx="9">
                  <c:v>36.5</c:v>
                </c:pt>
                <c:pt idx="10">
                  <c:v>36</c:v>
                </c:pt>
                <c:pt idx="11">
                  <c:v>26</c:v>
                </c:pt>
                <c:pt idx="12">
                  <c:v>22</c:v>
                </c:pt>
                <c:pt idx="13">
                  <c:v>35</c:v>
                </c:pt>
                <c:pt idx="14">
                  <c:v>30</c:v>
                </c:pt>
                <c:pt idx="15">
                  <c:v>29</c:v>
                </c:pt>
                <c:pt idx="16">
                  <c:v>31</c:v>
                </c:pt>
                <c:pt idx="17">
                  <c:v>26</c:v>
                </c:pt>
                <c:pt idx="18">
                  <c:v>30</c:v>
                </c:pt>
                <c:pt idx="19">
                  <c:v>25.5</c:v>
                </c:pt>
                <c:pt idx="20">
                  <c:v>33.5</c:v>
                </c:pt>
                <c:pt idx="21">
                  <c:v>30</c:v>
                </c:pt>
                <c:pt idx="22">
                  <c:v>29</c:v>
                </c:pt>
                <c:pt idx="23">
                  <c:v>26</c:v>
                </c:pt>
                <c:pt idx="24">
                  <c:v>22</c:v>
                </c:pt>
                <c:pt idx="25">
                  <c:v>27</c:v>
                </c:pt>
                <c:pt idx="26">
                  <c:v>28.5</c:v>
                </c:pt>
                <c:pt idx="27">
                  <c:v>32</c:v>
                </c:pt>
                <c:pt idx="28">
                  <c:v>27.5</c:v>
                </c:pt>
                <c:pt idx="29">
                  <c:v>32</c:v>
                </c:pt>
                <c:pt idx="30">
                  <c:v>29.5</c:v>
                </c:pt>
                <c:pt idx="31">
                  <c:v>23.5</c:v>
                </c:pt>
                <c:pt idx="32">
                  <c:v>31.5</c:v>
                </c:pt>
                <c:pt idx="33">
                  <c:v>31</c:v>
                </c:pt>
                <c:pt idx="34">
                  <c:v>27.5</c:v>
                </c:pt>
                <c:pt idx="35">
                  <c:v>30</c:v>
                </c:pt>
                <c:pt idx="36">
                  <c:v>33.5</c:v>
                </c:pt>
                <c:pt idx="37">
                  <c:v>37</c:v>
                </c:pt>
                <c:pt idx="38">
                  <c:v>31</c:v>
                </c:pt>
                <c:pt idx="39">
                  <c:v>31.5</c:v>
                </c:pt>
                <c:pt idx="40">
                  <c:v>32.5</c:v>
                </c:pt>
                <c:pt idx="41">
                  <c:v>29.5</c:v>
                </c:pt>
                <c:pt idx="42">
                  <c:v>31.5</c:v>
                </c:pt>
                <c:pt idx="43">
                  <c:v>28</c:v>
                </c:pt>
                <c:pt idx="44">
                  <c:v>32</c:v>
                </c:pt>
                <c:pt idx="45">
                  <c:v>34</c:v>
                </c:pt>
                <c:pt idx="46">
                  <c:v>31.5</c:v>
                </c:pt>
                <c:pt idx="47">
                  <c:v>32.5</c:v>
                </c:pt>
                <c:pt idx="48">
                  <c:v>24</c:v>
                </c:pt>
                <c:pt idx="49">
                  <c:v>28</c:v>
                </c:pt>
                <c:pt idx="50">
                  <c:v>22</c:v>
                </c:pt>
                <c:pt idx="51">
                  <c:v>12</c:v>
                </c:pt>
              </c:numCache>
            </c:numRef>
          </c:val>
          <c:extLst>
            <c:ext xmlns:c16="http://schemas.microsoft.com/office/drawing/2014/chart" uri="{C3380CC4-5D6E-409C-BE32-E72D297353CC}">
              <c16:uniqueId val="{00000001-9B05-4FA5-9065-02058AC02111}"/>
            </c:ext>
          </c:extLst>
        </c:ser>
        <c:ser>
          <c:idx val="2"/>
          <c:order val="3"/>
          <c:tx>
            <c:strRef>
              <c:f>Tuberculosis!$A$61</c:f>
              <c:strCache>
                <c:ptCount val="1"/>
                <c:pt idx="0">
                  <c:v>Percentil 25</c:v>
                </c:pt>
              </c:strCache>
            </c:strRef>
          </c:tx>
          <c:spPr>
            <a:solidFill>
              <a:srgbClr val="92D050"/>
            </a:solidFill>
            <a:ln w="28575" cap="rnd">
              <a:noFill/>
              <a:round/>
            </a:ln>
            <a:effectLst/>
          </c:spPr>
          <c:val>
            <c:numRef>
              <c:f>Tuberculosis!$B$61:$BA$61</c:f>
              <c:numCache>
                <c:formatCode>0.0</c:formatCode>
                <c:ptCount val="52"/>
                <c:pt idx="0">
                  <c:v>21</c:v>
                </c:pt>
                <c:pt idx="1">
                  <c:v>26.75</c:v>
                </c:pt>
                <c:pt idx="2">
                  <c:v>30.25</c:v>
                </c:pt>
                <c:pt idx="3">
                  <c:v>27.75</c:v>
                </c:pt>
                <c:pt idx="4">
                  <c:v>26.25</c:v>
                </c:pt>
                <c:pt idx="5">
                  <c:v>30.75</c:v>
                </c:pt>
                <c:pt idx="6">
                  <c:v>28.75</c:v>
                </c:pt>
                <c:pt idx="7">
                  <c:v>27</c:v>
                </c:pt>
                <c:pt idx="8">
                  <c:v>30.75</c:v>
                </c:pt>
                <c:pt idx="9">
                  <c:v>29.75</c:v>
                </c:pt>
                <c:pt idx="10">
                  <c:v>31.5</c:v>
                </c:pt>
                <c:pt idx="11">
                  <c:v>23.25</c:v>
                </c:pt>
                <c:pt idx="12">
                  <c:v>18</c:v>
                </c:pt>
                <c:pt idx="13">
                  <c:v>26.25</c:v>
                </c:pt>
                <c:pt idx="14">
                  <c:v>26.5</c:v>
                </c:pt>
                <c:pt idx="15">
                  <c:v>23.25</c:v>
                </c:pt>
                <c:pt idx="16">
                  <c:v>27.25</c:v>
                </c:pt>
                <c:pt idx="17">
                  <c:v>22.5</c:v>
                </c:pt>
                <c:pt idx="18">
                  <c:v>26</c:v>
                </c:pt>
                <c:pt idx="19">
                  <c:v>23</c:v>
                </c:pt>
                <c:pt idx="20">
                  <c:v>28.5</c:v>
                </c:pt>
                <c:pt idx="21">
                  <c:v>27.25</c:v>
                </c:pt>
                <c:pt idx="22">
                  <c:v>27.5</c:v>
                </c:pt>
                <c:pt idx="23">
                  <c:v>24.75</c:v>
                </c:pt>
                <c:pt idx="24">
                  <c:v>20.75</c:v>
                </c:pt>
                <c:pt idx="25">
                  <c:v>20.75</c:v>
                </c:pt>
                <c:pt idx="26">
                  <c:v>24.5</c:v>
                </c:pt>
                <c:pt idx="27">
                  <c:v>30.75</c:v>
                </c:pt>
                <c:pt idx="28">
                  <c:v>21</c:v>
                </c:pt>
                <c:pt idx="29">
                  <c:v>29.75</c:v>
                </c:pt>
                <c:pt idx="30">
                  <c:v>23.5</c:v>
                </c:pt>
                <c:pt idx="31">
                  <c:v>22</c:v>
                </c:pt>
                <c:pt idx="32">
                  <c:v>23.5</c:v>
                </c:pt>
                <c:pt idx="33">
                  <c:v>22.5</c:v>
                </c:pt>
                <c:pt idx="34">
                  <c:v>26.5</c:v>
                </c:pt>
                <c:pt idx="35">
                  <c:v>23</c:v>
                </c:pt>
                <c:pt idx="36">
                  <c:v>28.75</c:v>
                </c:pt>
                <c:pt idx="37">
                  <c:v>33.25</c:v>
                </c:pt>
                <c:pt idx="38">
                  <c:v>29.75</c:v>
                </c:pt>
                <c:pt idx="39">
                  <c:v>28.75</c:v>
                </c:pt>
                <c:pt idx="40">
                  <c:v>30.25</c:v>
                </c:pt>
                <c:pt idx="41">
                  <c:v>25</c:v>
                </c:pt>
                <c:pt idx="42">
                  <c:v>29.75</c:v>
                </c:pt>
                <c:pt idx="43">
                  <c:v>25</c:v>
                </c:pt>
                <c:pt idx="44">
                  <c:v>27.5</c:v>
                </c:pt>
                <c:pt idx="45">
                  <c:v>31.25</c:v>
                </c:pt>
                <c:pt idx="46">
                  <c:v>28</c:v>
                </c:pt>
                <c:pt idx="47">
                  <c:v>29.25</c:v>
                </c:pt>
                <c:pt idx="48">
                  <c:v>21.75</c:v>
                </c:pt>
                <c:pt idx="49">
                  <c:v>24.5</c:v>
                </c:pt>
                <c:pt idx="50">
                  <c:v>21</c:v>
                </c:pt>
                <c:pt idx="51">
                  <c:v>11.25</c:v>
                </c:pt>
              </c:numCache>
            </c:numRef>
          </c:val>
          <c:extLst>
            <c:ext xmlns:c16="http://schemas.microsoft.com/office/drawing/2014/chart" uri="{C3380CC4-5D6E-409C-BE32-E72D297353CC}">
              <c16:uniqueId val="{00000002-9B05-4FA5-9065-02058AC02111}"/>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Tuberculosis!$A$59</c:f>
              <c:strCache>
                <c:ptCount val="1"/>
                <c:pt idx="0">
                  <c:v>2021</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Tuberculosis!$B$59:$BA$59</c:f>
              <c:numCache>
                <c:formatCode>General</c:formatCode>
                <c:ptCount val="52"/>
                <c:pt idx="0">
                  <c:v>31</c:v>
                </c:pt>
                <c:pt idx="1">
                  <c:v>34</c:v>
                </c:pt>
                <c:pt idx="2">
                  <c:v>28</c:v>
                </c:pt>
                <c:pt idx="3">
                  <c:v>33</c:v>
                </c:pt>
                <c:pt idx="4">
                  <c:v>29</c:v>
                </c:pt>
                <c:pt idx="5">
                  <c:v>29</c:v>
                </c:pt>
                <c:pt idx="6">
                  <c:v>30</c:v>
                </c:pt>
                <c:pt idx="7">
                  <c:v>30</c:v>
                </c:pt>
                <c:pt idx="8">
                  <c:v>35</c:v>
                </c:pt>
                <c:pt idx="9">
                  <c:v>27</c:v>
                </c:pt>
                <c:pt idx="10">
                  <c:v>49</c:v>
                </c:pt>
                <c:pt idx="11">
                  <c:v>26</c:v>
                </c:pt>
                <c:pt idx="12">
                  <c:v>32</c:v>
                </c:pt>
                <c:pt idx="13">
                  <c:v>28</c:v>
                </c:pt>
                <c:pt idx="14">
                  <c:v>40</c:v>
                </c:pt>
                <c:pt idx="15">
                  <c:v>22</c:v>
                </c:pt>
                <c:pt idx="16">
                  <c:v>25</c:v>
                </c:pt>
                <c:pt idx="17">
                  <c:v>32</c:v>
                </c:pt>
                <c:pt idx="18">
                  <c:v>38</c:v>
                </c:pt>
                <c:pt idx="19">
                  <c:v>32</c:v>
                </c:pt>
                <c:pt idx="20">
                  <c:v>33</c:v>
                </c:pt>
                <c:pt idx="21">
                  <c:v>27</c:v>
                </c:pt>
                <c:pt idx="22">
                  <c:v>30</c:v>
                </c:pt>
                <c:pt idx="23">
                  <c:v>25</c:v>
                </c:pt>
              </c:numCache>
            </c:numRef>
          </c:yVal>
          <c:smooth val="0"/>
          <c:extLst>
            <c:ext xmlns:c16="http://schemas.microsoft.com/office/drawing/2014/chart" uri="{C3380CC4-5D6E-409C-BE32-E72D297353CC}">
              <c16:uniqueId val="{00000003-9B05-4FA5-9065-02058AC02111}"/>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a:t>Semana Epidemiológica</a:t>
                </a:r>
              </a:p>
            </c:rich>
          </c:tx>
          <c:layout>
            <c:manualLayout>
              <c:xMode val="edge"/>
              <c:yMode val="edge"/>
              <c:x val="0.39873949899300359"/>
              <c:y val="0.7874080565459252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76256275353686E-2"/>
          <c:y val="3.7785933624963922E-2"/>
          <c:w val="0.89272614143524642"/>
          <c:h val="0.79410966792466509"/>
        </c:manualLayout>
      </c:layout>
      <c:lineChart>
        <c:grouping val="standard"/>
        <c:varyColors val="0"/>
        <c:ser>
          <c:idx val="0"/>
          <c:order val="0"/>
          <c:tx>
            <c:strRef>
              <c:f>'[Canal endémico ETA Medellín S 24 2021.xlsx]ETA'!$A$54</c:f>
              <c:strCache>
                <c:ptCount val="1"/>
                <c:pt idx="0">
                  <c:v>2021</c:v>
                </c:pt>
              </c:strCache>
            </c:strRef>
          </c:tx>
          <c:spPr>
            <a:ln w="19050">
              <a:solidFill>
                <a:schemeClr val="tx1"/>
              </a:solidFill>
            </a:ln>
          </c:spPr>
          <c:marker>
            <c:symbol val="none"/>
          </c:marker>
          <c:cat>
            <c:numRef>
              <c:f>'[Canal endémico ETA Medellín S 24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24 2021.xlsx]ETA'!$B$54:$Y$54</c:f>
              <c:numCache>
                <c:formatCode>General</c:formatCode>
                <c:ptCount val="24"/>
                <c:pt idx="0">
                  <c:v>3</c:v>
                </c:pt>
                <c:pt idx="1">
                  <c:v>4</c:v>
                </c:pt>
                <c:pt idx="2">
                  <c:v>67</c:v>
                </c:pt>
                <c:pt idx="3">
                  <c:v>3</c:v>
                </c:pt>
                <c:pt idx="4">
                  <c:v>5</c:v>
                </c:pt>
                <c:pt idx="5">
                  <c:v>12</c:v>
                </c:pt>
                <c:pt idx="6">
                  <c:v>12</c:v>
                </c:pt>
                <c:pt idx="7">
                  <c:v>18</c:v>
                </c:pt>
                <c:pt idx="8">
                  <c:v>46</c:v>
                </c:pt>
                <c:pt idx="9">
                  <c:v>4</c:v>
                </c:pt>
                <c:pt idx="10">
                  <c:v>5</c:v>
                </c:pt>
                <c:pt idx="11">
                  <c:v>4</c:v>
                </c:pt>
                <c:pt idx="12">
                  <c:v>7</c:v>
                </c:pt>
                <c:pt idx="13">
                  <c:v>9</c:v>
                </c:pt>
                <c:pt idx="14">
                  <c:v>1</c:v>
                </c:pt>
                <c:pt idx="15">
                  <c:v>4</c:v>
                </c:pt>
                <c:pt idx="16">
                  <c:v>2</c:v>
                </c:pt>
                <c:pt idx="17">
                  <c:v>3</c:v>
                </c:pt>
                <c:pt idx="18">
                  <c:v>4</c:v>
                </c:pt>
                <c:pt idx="19">
                  <c:v>6</c:v>
                </c:pt>
                <c:pt idx="20">
                  <c:v>109</c:v>
                </c:pt>
                <c:pt idx="21">
                  <c:v>17</c:v>
                </c:pt>
                <c:pt idx="22">
                  <c:v>7</c:v>
                </c:pt>
                <c:pt idx="23">
                  <c:v>5</c:v>
                </c:pt>
              </c:numCache>
            </c:numRef>
          </c:val>
          <c:smooth val="0"/>
          <c:extLst>
            <c:ext xmlns:c16="http://schemas.microsoft.com/office/drawing/2014/chart" uri="{C3380CC4-5D6E-409C-BE32-E72D297353CC}">
              <c16:uniqueId val="{00000000-F9F5-4C3B-BA4D-2B78D3568C4A}"/>
            </c:ext>
          </c:extLst>
        </c:ser>
        <c:ser>
          <c:idx val="1"/>
          <c:order val="1"/>
          <c:tx>
            <c:strRef>
              <c:f>'[Canal endémico ETA Medellín S 24 2021.xlsx]ETA'!$A$55</c:f>
              <c:strCache>
                <c:ptCount val="1"/>
                <c:pt idx="0">
                  <c:v>Mediana</c:v>
                </c:pt>
              </c:strCache>
            </c:strRef>
          </c:tx>
          <c:spPr>
            <a:ln w="28575" cap="rnd">
              <a:solidFill>
                <a:srgbClr val="FFFF00"/>
              </a:solidFill>
              <a:round/>
            </a:ln>
            <a:effectLst/>
          </c:spPr>
          <c:marker>
            <c:symbol val="none"/>
          </c:marker>
          <c:cat>
            <c:numRef>
              <c:f>'[Canal endémico ETA Medellín S 24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24 2021.xlsx]ETA'!$B$55:$BA$55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F9F5-4C3B-BA4D-2B78D3568C4A}"/>
            </c:ext>
          </c:extLst>
        </c:ser>
        <c:ser>
          <c:idx val="2"/>
          <c:order val="2"/>
          <c:tx>
            <c:strRef>
              <c:f>'[Canal endémico ETA Medellín S 24 2021.xlsx]ETA'!$A$56</c:f>
              <c:strCache>
                <c:ptCount val="1"/>
                <c:pt idx="0">
                  <c:v>Percentil 25</c:v>
                </c:pt>
              </c:strCache>
            </c:strRef>
          </c:tx>
          <c:spPr>
            <a:ln w="28575" cap="rnd">
              <a:solidFill>
                <a:srgbClr val="00B050"/>
              </a:solidFill>
              <a:round/>
            </a:ln>
            <a:effectLst/>
          </c:spPr>
          <c:marker>
            <c:symbol val="none"/>
          </c:marker>
          <c:cat>
            <c:numRef>
              <c:f>'[Canal endémico ETA Medellín S 24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24 2021.xlsx]ETA'!$B$56:$BA$56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F9F5-4C3B-BA4D-2B78D3568C4A}"/>
            </c:ext>
          </c:extLst>
        </c:ser>
        <c:ser>
          <c:idx val="3"/>
          <c:order val="3"/>
          <c:tx>
            <c:strRef>
              <c:f>'[Canal endémico ETA Medellín S 24 2021.xlsx]ETA'!$A$57</c:f>
              <c:strCache>
                <c:ptCount val="1"/>
                <c:pt idx="0">
                  <c:v>Percentil 75</c:v>
                </c:pt>
              </c:strCache>
            </c:strRef>
          </c:tx>
          <c:spPr>
            <a:ln w="25400">
              <a:solidFill>
                <a:srgbClr val="FF0000"/>
              </a:solidFill>
              <a:prstDash val="solid"/>
            </a:ln>
          </c:spPr>
          <c:marker>
            <c:symbol val="none"/>
          </c:marker>
          <c:cat>
            <c:numRef>
              <c:f>'[Canal endémico ETA Medellín S 24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24 2021.xlsx]ETA'!$B$57:$BA$57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F9F5-4C3B-BA4D-2B78D3568C4A}"/>
            </c:ext>
          </c:extLst>
        </c:ser>
        <c:dLbls>
          <c:showLegendKey val="0"/>
          <c:showVal val="0"/>
          <c:showCatName val="0"/>
          <c:showSerName val="0"/>
          <c:showPercent val="0"/>
          <c:showBubbleSize val="0"/>
        </c:dLbls>
        <c:smooth val="0"/>
        <c:axId val="-1930874256"/>
        <c:axId val="-1930869360"/>
      </c:lineChart>
      <c:catAx>
        <c:axId val="-1930874256"/>
        <c:scaling>
          <c:orientation val="minMax"/>
        </c:scaling>
        <c:delete val="0"/>
        <c:axPos val="b"/>
        <c:title>
          <c:tx>
            <c:rich>
              <a:bodyPr/>
              <a:lstStyle/>
              <a:p>
                <a:pPr>
                  <a:defRPr/>
                </a:pPr>
                <a:r>
                  <a:rPr lang="en-US"/>
                  <a:t>Semana Epidemiológica</a:t>
                </a:r>
              </a:p>
            </c:rich>
          </c:tx>
          <c:layout>
            <c:manualLayout>
              <c:xMode val="edge"/>
              <c:yMode val="edge"/>
              <c:x val="0.43094628388027578"/>
              <c:y val="0.8942313023867348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930869360"/>
        <c:crosses val="autoZero"/>
        <c:auto val="1"/>
        <c:lblAlgn val="ctr"/>
        <c:lblOffset val="100"/>
        <c:noMultiLvlLbl val="0"/>
      </c:catAx>
      <c:valAx>
        <c:axId val="-1930869360"/>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193087425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Tendencia de consumo de antibióticos y porcentaje de ocupación</a:t>
            </a:r>
            <a:r>
              <a:rPr lang="es-MX" baseline="0"/>
              <a:t> en UCI adutos Medellín a semana 23 de 2021</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'2019-20'!$E$102</c:f>
              <c:strCache>
                <c:ptCount val="1"/>
                <c:pt idx="0">
                  <c:v>DDD1CEF</c:v>
                </c:pt>
              </c:strCache>
            </c:strRef>
          </c:tx>
          <c:spPr>
            <a:ln w="28575" cap="rnd">
              <a:solidFill>
                <a:schemeClr val="accent2"/>
              </a:solidFill>
              <a:round/>
            </a:ln>
            <a:effectLst/>
          </c:spPr>
          <c:marker>
            <c:symbol val="none"/>
          </c:marker>
          <c:cat>
            <c:strRef>
              <c:f>'2019-20'!$C$103:$C$107</c:f>
              <c:strCache>
                <c:ptCount val="5"/>
                <c:pt idx="0">
                  <c:v>ene</c:v>
                </c:pt>
                <c:pt idx="1">
                  <c:v>feb</c:v>
                </c:pt>
                <c:pt idx="2">
                  <c:v>mar</c:v>
                </c:pt>
                <c:pt idx="3">
                  <c:v>abr</c:v>
                </c:pt>
                <c:pt idx="4">
                  <c:v>may</c:v>
                </c:pt>
              </c:strCache>
            </c:strRef>
          </c:cat>
          <c:val>
            <c:numRef>
              <c:f>'2019-20'!$E$103:$E$107</c:f>
              <c:numCache>
                <c:formatCode>0.00</c:formatCode>
                <c:ptCount val="5"/>
                <c:pt idx="0">
                  <c:v>3.7080360318998786</c:v>
                </c:pt>
                <c:pt idx="1">
                  <c:v>2.5179365392440758</c:v>
                </c:pt>
                <c:pt idx="2">
                  <c:v>4.2757501902157404</c:v>
                </c:pt>
                <c:pt idx="3">
                  <c:v>1.6586071498845671</c:v>
                </c:pt>
                <c:pt idx="4">
                  <c:v>1.821690564239399</c:v>
                </c:pt>
              </c:numCache>
            </c:numRef>
          </c:val>
          <c:smooth val="0"/>
          <c:extLst>
            <c:ext xmlns:c16="http://schemas.microsoft.com/office/drawing/2014/chart" uri="{C3380CC4-5D6E-409C-BE32-E72D297353CC}">
              <c16:uniqueId val="{00000000-8028-49C2-97F2-F5F7CF8B97DD}"/>
            </c:ext>
          </c:extLst>
        </c:ser>
        <c:ser>
          <c:idx val="2"/>
          <c:order val="2"/>
          <c:tx>
            <c:strRef>
              <c:f>'2019-20'!$F$102</c:f>
              <c:strCache>
                <c:ptCount val="1"/>
                <c:pt idx="0">
                  <c:v>DDD3ERT</c:v>
                </c:pt>
              </c:strCache>
            </c:strRef>
          </c:tx>
          <c:spPr>
            <a:ln w="28575" cap="rnd">
              <a:solidFill>
                <a:schemeClr val="accent3"/>
              </a:solidFill>
              <a:round/>
            </a:ln>
            <a:effectLst/>
          </c:spPr>
          <c:marker>
            <c:symbol val="none"/>
          </c:marker>
          <c:cat>
            <c:strRef>
              <c:f>'2019-20'!$C$103:$C$107</c:f>
              <c:strCache>
                <c:ptCount val="5"/>
                <c:pt idx="0">
                  <c:v>ene</c:v>
                </c:pt>
                <c:pt idx="1">
                  <c:v>feb</c:v>
                </c:pt>
                <c:pt idx="2">
                  <c:v>mar</c:v>
                </c:pt>
                <c:pt idx="3">
                  <c:v>abr</c:v>
                </c:pt>
                <c:pt idx="4">
                  <c:v>may</c:v>
                </c:pt>
              </c:strCache>
            </c:strRef>
          </c:cat>
          <c:val>
            <c:numRef>
              <c:f>'2019-20'!$F$103:$F$107</c:f>
              <c:numCache>
                <c:formatCode>0.00</c:formatCode>
                <c:ptCount val="5"/>
                <c:pt idx="0">
                  <c:v>6.6972354579769022E-2</c:v>
                </c:pt>
                <c:pt idx="1">
                  <c:v>6.4151249407492367E-3</c:v>
                </c:pt>
                <c:pt idx="2">
                  <c:v>1.6094417278101909E-2</c:v>
                </c:pt>
                <c:pt idx="3">
                  <c:v>3.6676816582214007E-2</c:v>
                </c:pt>
                <c:pt idx="4">
                  <c:v>0</c:v>
                </c:pt>
              </c:numCache>
            </c:numRef>
          </c:val>
          <c:smooth val="0"/>
          <c:extLst>
            <c:ext xmlns:c16="http://schemas.microsoft.com/office/drawing/2014/chart" uri="{C3380CC4-5D6E-409C-BE32-E72D297353CC}">
              <c16:uniqueId val="{00000001-8028-49C2-97F2-F5F7CF8B97DD}"/>
            </c:ext>
          </c:extLst>
        </c:ser>
        <c:ser>
          <c:idx val="3"/>
          <c:order val="3"/>
          <c:tx>
            <c:strRef>
              <c:f>'2019-20'!$G$102</c:f>
              <c:strCache>
                <c:ptCount val="1"/>
                <c:pt idx="0">
                  <c:v>DDD4MEM</c:v>
                </c:pt>
              </c:strCache>
            </c:strRef>
          </c:tx>
          <c:spPr>
            <a:ln w="28575" cap="rnd">
              <a:solidFill>
                <a:schemeClr val="accent4"/>
              </a:solidFill>
              <a:round/>
            </a:ln>
            <a:effectLst/>
          </c:spPr>
          <c:marker>
            <c:symbol val="none"/>
          </c:marker>
          <c:cat>
            <c:strRef>
              <c:f>'2019-20'!$C$103:$C$107</c:f>
              <c:strCache>
                <c:ptCount val="5"/>
                <c:pt idx="0">
                  <c:v>ene</c:v>
                </c:pt>
                <c:pt idx="1">
                  <c:v>feb</c:v>
                </c:pt>
                <c:pt idx="2">
                  <c:v>mar</c:v>
                </c:pt>
                <c:pt idx="3">
                  <c:v>abr</c:v>
                </c:pt>
                <c:pt idx="4">
                  <c:v>may</c:v>
                </c:pt>
              </c:strCache>
            </c:strRef>
          </c:cat>
          <c:val>
            <c:numRef>
              <c:f>'2019-20'!$G$103:$G$107</c:f>
              <c:numCache>
                <c:formatCode>0.00</c:formatCode>
                <c:ptCount val="5"/>
                <c:pt idx="0">
                  <c:v>9.8263326913983349</c:v>
                </c:pt>
                <c:pt idx="1">
                  <c:v>15.972591914975476</c:v>
                </c:pt>
                <c:pt idx="2">
                  <c:v>9.391986616065692</c:v>
                </c:pt>
                <c:pt idx="3">
                  <c:v>11.612287650113204</c:v>
                </c:pt>
                <c:pt idx="4">
                  <c:v>14.726643006937042</c:v>
                </c:pt>
              </c:numCache>
            </c:numRef>
          </c:val>
          <c:smooth val="0"/>
          <c:extLst>
            <c:ext xmlns:c16="http://schemas.microsoft.com/office/drawing/2014/chart" uri="{C3380CC4-5D6E-409C-BE32-E72D297353CC}">
              <c16:uniqueId val="{00000002-8028-49C2-97F2-F5F7CF8B97DD}"/>
            </c:ext>
          </c:extLst>
        </c:ser>
        <c:ser>
          <c:idx val="4"/>
          <c:order val="4"/>
          <c:tx>
            <c:strRef>
              <c:f>'2019-20'!$H$102</c:f>
              <c:strCache>
                <c:ptCount val="1"/>
                <c:pt idx="0">
                  <c:v>DDD5PTZ</c:v>
                </c:pt>
              </c:strCache>
            </c:strRef>
          </c:tx>
          <c:spPr>
            <a:ln w="28575" cap="rnd">
              <a:solidFill>
                <a:schemeClr val="accent5"/>
              </a:solidFill>
              <a:round/>
            </a:ln>
            <a:effectLst/>
          </c:spPr>
          <c:marker>
            <c:symbol val="none"/>
          </c:marker>
          <c:cat>
            <c:strRef>
              <c:f>'2019-20'!$C$103:$C$107</c:f>
              <c:strCache>
                <c:ptCount val="5"/>
                <c:pt idx="0">
                  <c:v>ene</c:v>
                </c:pt>
                <c:pt idx="1">
                  <c:v>feb</c:v>
                </c:pt>
                <c:pt idx="2">
                  <c:v>mar</c:v>
                </c:pt>
                <c:pt idx="3">
                  <c:v>abr</c:v>
                </c:pt>
                <c:pt idx="4">
                  <c:v>may</c:v>
                </c:pt>
              </c:strCache>
            </c:strRef>
          </c:cat>
          <c:val>
            <c:numRef>
              <c:f>'2019-20'!$H$103:$H$107</c:f>
              <c:numCache>
                <c:formatCode>0.00</c:formatCode>
                <c:ptCount val="5"/>
                <c:pt idx="0">
                  <c:v>13.091181824499706</c:v>
                </c:pt>
                <c:pt idx="1">
                  <c:v>12.20166844641126</c:v>
                </c:pt>
                <c:pt idx="2">
                  <c:v>11.334684968308961</c:v>
                </c:pt>
                <c:pt idx="3">
                  <c:v>12.856097469603684</c:v>
                </c:pt>
                <c:pt idx="4">
                  <c:v>10.390108543853954</c:v>
                </c:pt>
              </c:numCache>
            </c:numRef>
          </c:val>
          <c:smooth val="0"/>
          <c:extLst>
            <c:ext xmlns:c16="http://schemas.microsoft.com/office/drawing/2014/chart" uri="{C3380CC4-5D6E-409C-BE32-E72D297353CC}">
              <c16:uniqueId val="{00000003-8028-49C2-97F2-F5F7CF8B97DD}"/>
            </c:ext>
          </c:extLst>
        </c:ser>
        <c:ser>
          <c:idx val="5"/>
          <c:order val="5"/>
          <c:tx>
            <c:strRef>
              <c:f>'2019-20'!$I$102</c:f>
              <c:strCache>
                <c:ptCount val="1"/>
                <c:pt idx="0">
                  <c:v>DDD6VAN</c:v>
                </c:pt>
              </c:strCache>
            </c:strRef>
          </c:tx>
          <c:spPr>
            <a:ln w="28575" cap="rnd">
              <a:solidFill>
                <a:schemeClr val="accent6"/>
              </a:solidFill>
              <a:round/>
            </a:ln>
            <a:effectLst/>
          </c:spPr>
          <c:marker>
            <c:symbol val="none"/>
          </c:marker>
          <c:cat>
            <c:strRef>
              <c:f>'2019-20'!$C$103:$C$107</c:f>
              <c:strCache>
                <c:ptCount val="5"/>
                <c:pt idx="0">
                  <c:v>ene</c:v>
                </c:pt>
                <c:pt idx="1">
                  <c:v>feb</c:v>
                </c:pt>
                <c:pt idx="2">
                  <c:v>mar</c:v>
                </c:pt>
                <c:pt idx="3">
                  <c:v>abr</c:v>
                </c:pt>
                <c:pt idx="4">
                  <c:v>may</c:v>
                </c:pt>
              </c:strCache>
            </c:strRef>
          </c:cat>
          <c:val>
            <c:numRef>
              <c:f>'2019-20'!$I$103:$I$107</c:f>
              <c:numCache>
                <c:formatCode>0.00</c:formatCode>
                <c:ptCount val="5"/>
                <c:pt idx="0">
                  <c:v>6.1949427986286354</c:v>
                </c:pt>
                <c:pt idx="1">
                  <c:v>6.2034258177045123</c:v>
                </c:pt>
                <c:pt idx="2">
                  <c:v>5.4291834284797105</c:v>
                </c:pt>
                <c:pt idx="3">
                  <c:v>6.0353739286954387</c:v>
                </c:pt>
                <c:pt idx="4">
                  <c:v>7.9663566643422428</c:v>
                </c:pt>
              </c:numCache>
            </c:numRef>
          </c:val>
          <c:smooth val="0"/>
          <c:extLst>
            <c:ext xmlns:c16="http://schemas.microsoft.com/office/drawing/2014/chart" uri="{C3380CC4-5D6E-409C-BE32-E72D297353CC}">
              <c16:uniqueId val="{00000004-8028-49C2-97F2-F5F7CF8B97DD}"/>
            </c:ext>
          </c:extLst>
        </c:ser>
        <c:ser>
          <c:idx val="6"/>
          <c:order val="6"/>
          <c:tx>
            <c:strRef>
              <c:f>'2019-20'!$J$102</c:f>
              <c:strCache>
                <c:ptCount val="1"/>
                <c:pt idx="0">
                  <c:v>DDD2FEP</c:v>
                </c:pt>
              </c:strCache>
            </c:strRef>
          </c:tx>
          <c:spPr>
            <a:ln w="28575" cap="rnd">
              <a:solidFill>
                <a:schemeClr val="accent1">
                  <a:lumMod val="60000"/>
                </a:schemeClr>
              </a:solidFill>
              <a:round/>
            </a:ln>
            <a:effectLst/>
          </c:spPr>
          <c:marker>
            <c:symbol val="none"/>
          </c:marker>
          <c:cat>
            <c:strRef>
              <c:f>'2019-20'!$C$103:$C$107</c:f>
              <c:strCache>
                <c:ptCount val="5"/>
                <c:pt idx="0">
                  <c:v>ene</c:v>
                </c:pt>
                <c:pt idx="1">
                  <c:v>feb</c:v>
                </c:pt>
                <c:pt idx="2">
                  <c:v>mar</c:v>
                </c:pt>
                <c:pt idx="3">
                  <c:v>abr</c:v>
                </c:pt>
                <c:pt idx="4">
                  <c:v>may</c:v>
                </c:pt>
              </c:strCache>
            </c:strRef>
          </c:cat>
          <c:val>
            <c:numRef>
              <c:f>'2019-20'!$J$103:$J$107</c:f>
              <c:numCache>
                <c:formatCode>0.00</c:formatCode>
                <c:ptCount val="5"/>
                <c:pt idx="0">
                  <c:v>6.4829239233216418</c:v>
                </c:pt>
                <c:pt idx="1">
                  <c:v>8.4743800467297419</c:v>
                </c:pt>
                <c:pt idx="2">
                  <c:v>6.9474234583806567</c:v>
                </c:pt>
                <c:pt idx="3">
                  <c:v>11.212917869551317</c:v>
                </c:pt>
                <c:pt idx="4">
                  <c:v>17.793732272980868</c:v>
                </c:pt>
              </c:numCache>
            </c:numRef>
          </c:val>
          <c:smooth val="0"/>
          <c:extLst>
            <c:ext xmlns:c16="http://schemas.microsoft.com/office/drawing/2014/chart" uri="{C3380CC4-5D6E-409C-BE32-E72D297353CC}">
              <c16:uniqueId val="{00000005-8028-49C2-97F2-F5F7CF8B97DD}"/>
            </c:ext>
          </c:extLst>
        </c:ser>
        <c:dLbls>
          <c:showLegendKey val="0"/>
          <c:showVal val="0"/>
          <c:showCatName val="0"/>
          <c:showSerName val="0"/>
          <c:showPercent val="0"/>
          <c:showBubbleSize val="0"/>
        </c:dLbls>
        <c:marker val="1"/>
        <c:smooth val="0"/>
        <c:axId val="1205809615"/>
        <c:axId val="1205801295"/>
      </c:lineChart>
      <c:lineChart>
        <c:grouping val="standard"/>
        <c:varyColors val="0"/>
        <c:ser>
          <c:idx val="0"/>
          <c:order val="0"/>
          <c:tx>
            <c:strRef>
              <c:f>'2019-20'!$D$102</c:f>
              <c:strCache>
                <c:ptCount val="1"/>
                <c:pt idx="0">
                  <c:v>%OCUP</c:v>
                </c:pt>
              </c:strCache>
            </c:strRef>
          </c:tx>
          <c:spPr>
            <a:ln w="28575" cap="rnd">
              <a:solidFill>
                <a:schemeClr val="accent1"/>
              </a:solidFill>
              <a:prstDash val="sysDot"/>
              <a:round/>
            </a:ln>
            <a:effectLst/>
          </c:spPr>
          <c:marker>
            <c:symbol val="none"/>
          </c:marker>
          <c:cat>
            <c:strRef>
              <c:f>'2019-20'!$C$103:$C$107</c:f>
              <c:strCache>
                <c:ptCount val="5"/>
                <c:pt idx="0">
                  <c:v>ene</c:v>
                </c:pt>
                <c:pt idx="1">
                  <c:v>feb</c:v>
                </c:pt>
                <c:pt idx="2">
                  <c:v>mar</c:v>
                </c:pt>
                <c:pt idx="3">
                  <c:v>abr</c:v>
                </c:pt>
                <c:pt idx="4">
                  <c:v>may</c:v>
                </c:pt>
              </c:strCache>
            </c:strRef>
          </c:cat>
          <c:val>
            <c:numRef>
              <c:f>'2019-20'!$D$103:$D$107</c:f>
              <c:numCache>
                <c:formatCode>0.00</c:formatCode>
                <c:ptCount val="5"/>
                <c:pt idx="0">
                  <c:v>0.8844776119402985</c:v>
                </c:pt>
                <c:pt idx="1">
                  <c:v>0.71556872149339357</c:v>
                </c:pt>
                <c:pt idx="2">
                  <c:v>0.77218077270351182</c:v>
                </c:pt>
                <c:pt idx="3">
                  <c:v>0.94945450538147891</c:v>
                </c:pt>
                <c:pt idx="4">
                  <c:v>0.95163551401869162</c:v>
                </c:pt>
              </c:numCache>
            </c:numRef>
          </c:val>
          <c:smooth val="0"/>
          <c:extLst>
            <c:ext xmlns:c16="http://schemas.microsoft.com/office/drawing/2014/chart" uri="{C3380CC4-5D6E-409C-BE32-E72D297353CC}">
              <c16:uniqueId val="{00000006-8028-49C2-97F2-F5F7CF8B97DD}"/>
            </c:ext>
          </c:extLst>
        </c:ser>
        <c:dLbls>
          <c:showLegendKey val="0"/>
          <c:showVal val="0"/>
          <c:showCatName val="0"/>
          <c:showSerName val="0"/>
          <c:showPercent val="0"/>
          <c:showBubbleSize val="0"/>
        </c:dLbls>
        <c:marker val="1"/>
        <c:smooth val="0"/>
        <c:axId val="1601850303"/>
        <c:axId val="1601849471"/>
      </c:lineChart>
      <c:catAx>
        <c:axId val="120580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801295"/>
        <c:crosses val="autoZero"/>
        <c:auto val="1"/>
        <c:lblAlgn val="ctr"/>
        <c:lblOffset val="100"/>
        <c:noMultiLvlLbl val="0"/>
      </c:catAx>
      <c:valAx>
        <c:axId val="1205801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a:t>DDD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809615"/>
        <c:crosses val="autoZero"/>
        <c:crossBetween val="between"/>
      </c:valAx>
      <c:valAx>
        <c:axId val="1601849471"/>
        <c:scaling>
          <c:orientation val="minMax"/>
        </c:scaling>
        <c:delete val="0"/>
        <c:axPos val="r"/>
        <c:numFmt formatCode="0%" sourceLinked="0"/>
        <c:majorTickMark val="out"/>
        <c:minorTickMark val="none"/>
        <c:tickLblPos val="nextTo"/>
        <c:spPr>
          <a:noFill/>
          <a:ln>
            <a:solidFill>
              <a:schemeClr val="accent1">
                <a:alpha val="76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1850303"/>
        <c:crosses val="max"/>
        <c:crossBetween val="between"/>
      </c:valAx>
      <c:catAx>
        <c:axId val="1601850303"/>
        <c:scaling>
          <c:orientation val="minMax"/>
        </c:scaling>
        <c:delete val="1"/>
        <c:axPos val="b"/>
        <c:numFmt formatCode="General" sourceLinked="1"/>
        <c:majorTickMark val="out"/>
        <c:minorTickMark val="none"/>
        <c:tickLblPos val="nextTo"/>
        <c:crossAx val="1601849471"/>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0" i="0" baseline="0">
                <a:effectLst/>
              </a:rPr>
              <a:t>Tendencia de consumo de antibióticos y porcentaje de ocupación en servicios de  hospitalización adutos </a:t>
            </a:r>
          </a:p>
          <a:p>
            <a:pPr>
              <a:defRPr sz="1200"/>
            </a:pPr>
            <a:r>
              <a:rPr lang="es-MX" sz="1200" b="0" i="0" baseline="0">
                <a:effectLst/>
              </a:rPr>
              <a:t>Medellín a semana 23 de 2021</a:t>
            </a:r>
            <a:endParaRPr lang="es-MX"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'2019-20'!$E$108</c:f>
              <c:strCache>
                <c:ptCount val="1"/>
                <c:pt idx="0">
                  <c:v>DDD1CEF</c:v>
                </c:pt>
              </c:strCache>
            </c:strRef>
          </c:tx>
          <c:spPr>
            <a:ln w="28575" cap="rnd">
              <a:solidFill>
                <a:schemeClr val="accent2"/>
              </a:solidFill>
              <a:round/>
            </a:ln>
            <a:effectLst/>
          </c:spPr>
          <c:marker>
            <c:symbol val="none"/>
          </c:marker>
          <c:cat>
            <c:strRef>
              <c:f>'2019-20'!$C$109:$C$113</c:f>
              <c:strCache>
                <c:ptCount val="5"/>
                <c:pt idx="0">
                  <c:v>ene</c:v>
                </c:pt>
                <c:pt idx="1">
                  <c:v>feb</c:v>
                </c:pt>
                <c:pt idx="2">
                  <c:v>mar</c:v>
                </c:pt>
                <c:pt idx="3">
                  <c:v>abr</c:v>
                </c:pt>
                <c:pt idx="4">
                  <c:v>may</c:v>
                </c:pt>
              </c:strCache>
            </c:strRef>
          </c:cat>
          <c:val>
            <c:numRef>
              <c:f>'2019-20'!$E$109:$E$113</c:f>
              <c:numCache>
                <c:formatCode>0.00</c:formatCode>
                <c:ptCount val="5"/>
                <c:pt idx="0">
                  <c:v>2.447284057837035</c:v>
                </c:pt>
                <c:pt idx="1">
                  <c:v>1.2676725083828253</c:v>
                </c:pt>
                <c:pt idx="2">
                  <c:v>1.4305979956565236</c:v>
                </c:pt>
                <c:pt idx="3">
                  <c:v>2.6434298153823499</c:v>
                </c:pt>
                <c:pt idx="4">
                  <c:v>2.1599262574213407</c:v>
                </c:pt>
              </c:numCache>
            </c:numRef>
          </c:val>
          <c:smooth val="0"/>
          <c:extLst>
            <c:ext xmlns:c16="http://schemas.microsoft.com/office/drawing/2014/chart" uri="{C3380CC4-5D6E-409C-BE32-E72D297353CC}">
              <c16:uniqueId val="{00000000-54AF-4B26-8349-8FBFC566B40C}"/>
            </c:ext>
          </c:extLst>
        </c:ser>
        <c:ser>
          <c:idx val="2"/>
          <c:order val="2"/>
          <c:tx>
            <c:strRef>
              <c:f>'2019-20'!$F$108</c:f>
              <c:strCache>
                <c:ptCount val="1"/>
                <c:pt idx="0">
                  <c:v>DDD2 CIP</c:v>
                </c:pt>
              </c:strCache>
            </c:strRef>
          </c:tx>
          <c:spPr>
            <a:ln w="28575" cap="rnd">
              <a:solidFill>
                <a:schemeClr val="accent3"/>
              </a:solidFill>
              <a:round/>
            </a:ln>
            <a:effectLst/>
          </c:spPr>
          <c:marker>
            <c:symbol val="none"/>
          </c:marker>
          <c:cat>
            <c:strRef>
              <c:f>'2019-20'!$C$109:$C$113</c:f>
              <c:strCache>
                <c:ptCount val="5"/>
                <c:pt idx="0">
                  <c:v>ene</c:v>
                </c:pt>
                <c:pt idx="1">
                  <c:v>feb</c:v>
                </c:pt>
                <c:pt idx="2">
                  <c:v>mar</c:v>
                </c:pt>
                <c:pt idx="3">
                  <c:v>abr</c:v>
                </c:pt>
                <c:pt idx="4">
                  <c:v>may</c:v>
                </c:pt>
              </c:strCache>
            </c:strRef>
          </c:cat>
          <c:val>
            <c:numRef>
              <c:f>'2019-20'!$F$109:$F$113</c:f>
              <c:numCache>
                <c:formatCode>0.00</c:formatCode>
                <c:ptCount val="5"/>
                <c:pt idx="0">
                  <c:v>3.155848530578778</c:v>
                </c:pt>
                <c:pt idx="1">
                  <c:v>3.2246379477610012</c:v>
                </c:pt>
                <c:pt idx="2">
                  <c:v>3.1059263137554987</c:v>
                </c:pt>
                <c:pt idx="3">
                  <c:v>4.4681840607659531</c:v>
                </c:pt>
                <c:pt idx="4">
                  <c:v>3.0875750741376344</c:v>
                </c:pt>
              </c:numCache>
            </c:numRef>
          </c:val>
          <c:smooth val="0"/>
          <c:extLst>
            <c:ext xmlns:c16="http://schemas.microsoft.com/office/drawing/2014/chart" uri="{C3380CC4-5D6E-409C-BE32-E72D297353CC}">
              <c16:uniqueId val="{00000001-54AF-4B26-8349-8FBFC566B40C}"/>
            </c:ext>
          </c:extLst>
        </c:ser>
        <c:ser>
          <c:idx val="3"/>
          <c:order val="3"/>
          <c:tx>
            <c:strRef>
              <c:f>'2019-20'!$G$108</c:f>
              <c:strCache>
                <c:ptCount val="1"/>
                <c:pt idx="0">
                  <c:v>DDD3ERT</c:v>
                </c:pt>
              </c:strCache>
            </c:strRef>
          </c:tx>
          <c:spPr>
            <a:ln w="28575" cap="rnd">
              <a:solidFill>
                <a:schemeClr val="accent4"/>
              </a:solidFill>
              <a:round/>
            </a:ln>
            <a:effectLst/>
          </c:spPr>
          <c:marker>
            <c:symbol val="none"/>
          </c:marker>
          <c:cat>
            <c:strRef>
              <c:f>'2019-20'!$C$109:$C$113</c:f>
              <c:strCache>
                <c:ptCount val="5"/>
                <c:pt idx="0">
                  <c:v>ene</c:v>
                </c:pt>
                <c:pt idx="1">
                  <c:v>feb</c:v>
                </c:pt>
                <c:pt idx="2">
                  <c:v>mar</c:v>
                </c:pt>
                <c:pt idx="3">
                  <c:v>abr</c:v>
                </c:pt>
                <c:pt idx="4">
                  <c:v>may</c:v>
                </c:pt>
              </c:strCache>
            </c:strRef>
          </c:cat>
          <c:val>
            <c:numRef>
              <c:f>'2019-20'!$G$109:$G$113</c:f>
              <c:numCache>
                <c:formatCode>0.00</c:formatCode>
                <c:ptCount val="5"/>
                <c:pt idx="0">
                  <c:v>0.1715939015407979</c:v>
                </c:pt>
                <c:pt idx="1">
                  <c:v>0.14575357131179231</c:v>
                </c:pt>
                <c:pt idx="2">
                  <c:v>8.9989228759039391E-2</c:v>
                </c:pt>
                <c:pt idx="3">
                  <c:v>0.11720570814329377</c:v>
                </c:pt>
                <c:pt idx="4">
                  <c:v>0.15628734708170677</c:v>
                </c:pt>
              </c:numCache>
            </c:numRef>
          </c:val>
          <c:smooth val="0"/>
          <c:extLst>
            <c:ext xmlns:c16="http://schemas.microsoft.com/office/drawing/2014/chart" uri="{C3380CC4-5D6E-409C-BE32-E72D297353CC}">
              <c16:uniqueId val="{00000002-54AF-4B26-8349-8FBFC566B40C}"/>
            </c:ext>
          </c:extLst>
        </c:ser>
        <c:ser>
          <c:idx val="4"/>
          <c:order val="4"/>
          <c:tx>
            <c:strRef>
              <c:f>'2019-20'!$H$108</c:f>
              <c:strCache>
                <c:ptCount val="1"/>
                <c:pt idx="0">
                  <c:v>DDD4MEM</c:v>
                </c:pt>
              </c:strCache>
            </c:strRef>
          </c:tx>
          <c:spPr>
            <a:ln w="28575" cap="rnd">
              <a:solidFill>
                <a:schemeClr val="accent5"/>
              </a:solidFill>
              <a:round/>
            </a:ln>
            <a:effectLst/>
          </c:spPr>
          <c:marker>
            <c:symbol val="none"/>
          </c:marker>
          <c:cat>
            <c:strRef>
              <c:f>'2019-20'!$C$109:$C$113</c:f>
              <c:strCache>
                <c:ptCount val="5"/>
                <c:pt idx="0">
                  <c:v>ene</c:v>
                </c:pt>
                <c:pt idx="1">
                  <c:v>feb</c:v>
                </c:pt>
                <c:pt idx="2">
                  <c:v>mar</c:v>
                </c:pt>
                <c:pt idx="3">
                  <c:v>abr</c:v>
                </c:pt>
                <c:pt idx="4">
                  <c:v>may</c:v>
                </c:pt>
              </c:strCache>
            </c:strRef>
          </c:cat>
          <c:val>
            <c:numRef>
              <c:f>'2019-20'!$H$109:$H$113</c:f>
              <c:numCache>
                <c:formatCode>0.00</c:formatCode>
                <c:ptCount val="5"/>
                <c:pt idx="0">
                  <c:v>3.1665978037212765</c:v>
                </c:pt>
                <c:pt idx="1">
                  <c:v>2.7938232068258904</c:v>
                </c:pt>
                <c:pt idx="2">
                  <c:v>3.2613404038078344</c:v>
                </c:pt>
                <c:pt idx="3">
                  <c:v>3.5993494887876007</c:v>
                </c:pt>
                <c:pt idx="4">
                  <c:v>2.9554112936911516</c:v>
                </c:pt>
              </c:numCache>
            </c:numRef>
          </c:val>
          <c:smooth val="0"/>
          <c:extLst>
            <c:ext xmlns:c16="http://schemas.microsoft.com/office/drawing/2014/chart" uri="{C3380CC4-5D6E-409C-BE32-E72D297353CC}">
              <c16:uniqueId val="{00000003-54AF-4B26-8349-8FBFC566B40C}"/>
            </c:ext>
          </c:extLst>
        </c:ser>
        <c:ser>
          <c:idx val="5"/>
          <c:order val="5"/>
          <c:tx>
            <c:strRef>
              <c:f>'2019-20'!$I$108</c:f>
              <c:strCache>
                <c:ptCount val="1"/>
                <c:pt idx="0">
                  <c:v>DDD5PTZ</c:v>
                </c:pt>
              </c:strCache>
            </c:strRef>
          </c:tx>
          <c:spPr>
            <a:ln w="28575" cap="rnd">
              <a:solidFill>
                <a:schemeClr val="accent6"/>
              </a:solidFill>
              <a:round/>
            </a:ln>
            <a:effectLst/>
          </c:spPr>
          <c:marker>
            <c:symbol val="none"/>
          </c:marker>
          <c:cat>
            <c:strRef>
              <c:f>'2019-20'!$C$109:$C$113</c:f>
              <c:strCache>
                <c:ptCount val="5"/>
                <c:pt idx="0">
                  <c:v>ene</c:v>
                </c:pt>
                <c:pt idx="1">
                  <c:v>feb</c:v>
                </c:pt>
                <c:pt idx="2">
                  <c:v>mar</c:v>
                </c:pt>
                <c:pt idx="3">
                  <c:v>abr</c:v>
                </c:pt>
                <c:pt idx="4">
                  <c:v>may</c:v>
                </c:pt>
              </c:strCache>
            </c:strRef>
          </c:cat>
          <c:val>
            <c:numRef>
              <c:f>'2019-20'!$I$109:$I$113</c:f>
              <c:numCache>
                <c:formatCode>0.00</c:formatCode>
                <c:ptCount val="5"/>
                <c:pt idx="0">
                  <c:v>7.6764180170078911</c:v>
                </c:pt>
                <c:pt idx="1">
                  <c:v>7.1288656204071561</c:v>
                </c:pt>
                <c:pt idx="2">
                  <c:v>7.0468488366693931</c:v>
                </c:pt>
                <c:pt idx="3">
                  <c:v>7.3099633825407269</c:v>
                </c:pt>
                <c:pt idx="4">
                  <c:v>5.6615906783523258</c:v>
                </c:pt>
              </c:numCache>
            </c:numRef>
          </c:val>
          <c:smooth val="0"/>
          <c:extLst>
            <c:ext xmlns:c16="http://schemas.microsoft.com/office/drawing/2014/chart" uri="{C3380CC4-5D6E-409C-BE32-E72D297353CC}">
              <c16:uniqueId val="{00000004-54AF-4B26-8349-8FBFC566B40C}"/>
            </c:ext>
          </c:extLst>
        </c:ser>
        <c:ser>
          <c:idx val="6"/>
          <c:order val="6"/>
          <c:tx>
            <c:strRef>
              <c:f>'2019-20'!$J$108</c:f>
              <c:strCache>
                <c:ptCount val="1"/>
                <c:pt idx="0">
                  <c:v>DDD6VAN</c:v>
                </c:pt>
              </c:strCache>
            </c:strRef>
          </c:tx>
          <c:spPr>
            <a:ln w="28575" cap="rnd">
              <a:solidFill>
                <a:schemeClr val="accent1">
                  <a:lumMod val="60000"/>
                </a:schemeClr>
              </a:solidFill>
              <a:round/>
            </a:ln>
            <a:effectLst/>
          </c:spPr>
          <c:marker>
            <c:symbol val="none"/>
          </c:marker>
          <c:cat>
            <c:strRef>
              <c:f>'2019-20'!$C$109:$C$113</c:f>
              <c:strCache>
                <c:ptCount val="5"/>
                <c:pt idx="0">
                  <c:v>ene</c:v>
                </c:pt>
                <c:pt idx="1">
                  <c:v>feb</c:v>
                </c:pt>
                <c:pt idx="2">
                  <c:v>mar</c:v>
                </c:pt>
                <c:pt idx="3">
                  <c:v>abr</c:v>
                </c:pt>
                <c:pt idx="4">
                  <c:v>may</c:v>
                </c:pt>
              </c:strCache>
            </c:strRef>
          </c:cat>
          <c:val>
            <c:numRef>
              <c:f>'2019-20'!$J$109:$J$113</c:f>
              <c:numCache>
                <c:formatCode>0.00</c:formatCode>
                <c:ptCount val="5"/>
                <c:pt idx="0">
                  <c:v>2.2200700640726678</c:v>
                </c:pt>
                <c:pt idx="1">
                  <c:v>2.6932447190200923</c:v>
                </c:pt>
                <c:pt idx="2">
                  <c:v>2.4579750239888898</c:v>
                </c:pt>
                <c:pt idx="3">
                  <c:v>2.8422384224748733</c:v>
                </c:pt>
                <c:pt idx="4">
                  <c:v>1.7705249179228186</c:v>
                </c:pt>
              </c:numCache>
            </c:numRef>
          </c:val>
          <c:smooth val="0"/>
          <c:extLst>
            <c:ext xmlns:c16="http://schemas.microsoft.com/office/drawing/2014/chart" uri="{C3380CC4-5D6E-409C-BE32-E72D297353CC}">
              <c16:uniqueId val="{00000005-54AF-4B26-8349-8FBFC566B40C}"/>
            </c:ext>
          </c:extLst>
        </c:ser>
        <c:ser>
          <c:idx val="7"/>
          <c:order val="7"/>
          <c:tx>
            <c:strRef>
              <c:f>'2019-20'!$K$108</c:f>
              <c:strCache>
                <c:ptCount val="1"/>
                <c:pt idx="0">
                  <c:v>DDD2FEP</c:v>
                </c:pt>
              </c:strCache>
            </c:strRef>
          </c:tx>
          <c:spPr>
            <a:ln w="28575" cap="rnd">
              <a:solidFill>
                <a:schemeClr val="accent2">
                  <a:lumMod val="60000"/>
                </a:schemeClr>
              </a:solidFill>
              <a:round/>
            </a:ln>
            <a:effectLst/>
          </c:spPr>
          <c:marker>
            <c:symbol val="none"/>
          </c:marker>
          <c:cat>
            <c:strRef>
              <c:f>'2019-20'!$C$109:$C$113</c:f>
              <c:strCache>
                <c:ptCount val="5"/>
                <c:pt idx="0">
                  <c:v>ene</c:v>
                </c:pt>
                <c:pt idx="1">
                  <c:v>feb</c:v>
                </c:pt>
                <c:pt idx="2">
                  <c:v>mar</c:v>
                </c:pt>
                <c:pt idx="3">
                  <c:v>abr</c:v>
                </c:pt>
                <c:pt idx="4">
                  <c:v>may</c:v>
                </c:pt>
              </c:strCache>
            </c:strRef>
          </c:cat>
          <c:val>
            <c:numRef>
              <c:f>'2019-20'!$K$109:$K$113</c:f>
              <c:numCache>
                <c:formatCode>0.00</c:formatCode>
                <c:ptCount val="5"/>
                <c:pt idx="0">
                  <c:v>1.6765907586753479</c:v>
                </c:pt>
                <c:pt idx="1">
                  <c:v>1.5451157099149211</c:v>
                </c:pt>
                <c:pt idx="2">
                  <c:v>1.8413180653772676</c:v>
                </c:pt>
                <c:pt idx="3">
                  <c:v>1.8916749239041284</c:v>
                </c:pt>
                <c:pt idx="4">
                  <c:v>1.5777997904821748</c:v>
                </c:pt>
              </c:numCache>
            </c:numRef>
          </c:val>
          <c:smooth val="0"/>
          <c:extLst>
            <c:ext xmlns:c16="http://schemas.microsoft.com/office/drawing/2014/chart" uri="{C3380CC4-5D6E-409C-BE32-E72D297353CC}">
              <c16:uniqueId val="{00000006-54AF-4B26-8349-8FBFC566B40C}"/>
            </c:ext>
          </c:extLst>
        </c:ser>
        <c:dLbls>
          <c:showLegendKey val="0"/>
          <c:showVal val="0"/>
          <c:showCatName val="0"/>
          <c:showSerName val="0"/>
          <c:showPercent val="0"/>
          <c:showBubbleSize val="0"/>
        </c:dLbls>
        <c:marker val="1"/>
        <c:smooth val="0"/>
        <c:axId val="1207407215"/>
        <c:axId val="1207405551"/>
      </c:lineChart>
      <c:lineChart>
        <c:grouping val="standard"/>
        <c:varyColors val="0"/>
        <c:ser>
          <c:idx val="0"/>
          <c:order val="0"/>
          <c:tx>
            <c:strRef>
              <c:f>'2019-20'!$D$108</c:f>
              <c:strCache>
                <c:ptCount val="1"/>
                <c:pt idx="0">
                  <c:v>%OCUP</c:v>
                </c:pt>
              </c:strCache>
            </c:strRef>
          </c:tx>
          <c:spPr>
            <a:ln w="28575" cap="rnd">
              <a:solidFill>
                <a:schemeClr val="accent5">
                  <a:alpha val="79000"/>
                </a:schemeClr>
              </a:solidFill>
              <a:prstDash val="sysDot"/>
              <a:round/>
            </a:ln>
            <a:effectLst/>
          </c:spPr>
          <c:marker>
            <c:symbol val="none"/>
          </c:marker>
          <c:cat>
            <c:strRef>
              <c:f>'2019-20'!$C$109:$C$113</c:f>
              <c:strCache>
                <c:ptCount val="5"/>
                <c:pt idx="0">
                  <c:v>ene</c:v>
                </c:pt>
                <c:pt idx="1">
                  <c:v>feb</c:v>
                </c:pt>
                <c:pt idx="2">
                  <c:v>mar</c:v>
                </c:pt>
                <c:pt idx="3">
                  <c:v>abr</c:v>
                </c:pt>
                <c:pt idx="4">
                  <c:v>may</c:v>
                </c:pt>
              </c:strCache>
            </c:strRef>
          </c:cat>
          <c:val>
            <c:numRef>
              <c:f>'2019-20'!$D$109:$D$113</c:f>
              <c:numCache>
                <c:formatCode>0.00</c:formatCode>
                <c:ptCount val="5"/>
                <c:pt idx="0">
                  <c:v>0.87200742409075738</c:v>
                </c:pt>
                <c:pt idx="1">
                  <c:v>0.85706290575330202</c:v>
                </c:pt>
                <c:pt idx="2">
                  <c:v>0.89914285714285713</c:v>
                </c:pt>
                <c:pt idx="3">
                  <c:v>0.88080740117746004</c:v>
                </c:pt>
                <c:pt idx="4">
                  <c:v>0.8750380672012994</c:v>
                </c:pt>
              </c:numCache>
            </c:numRef>
          </c:val>
          <c:smooth val="0"/>
          <c:extLst>
            <c:ext xmlns:c16="http://schemas.microsoft.com/office/drawing/2014/chart" uri="{C3380CC4-5D6E-409C-BE32-E72D297353CC}">
              <c16:uniqueId val="{00000007-54AF-4B26-8349-8FBFC566B40C}"/>
            </c:ext>
          </c:extLst>
        </c:ser>
        <c:dLbls>
          <c:showLegendKey val="0"/>
          <c:showVal val="0"/>
          <c:showCatName val="0"/>
          <c:showSerName val="0"/>
          <c:showPercent val="0"/>
          <c:showBubbleSize val="0"/>
        </c:dLbls>
        <c:marker val="1"/>
        <c:smooth val="0"/>
        <c:axId val="1599776799"/>
        <c:axId val="1229115935"/>
      </c:lineChart>
      <c:catAx>
        <c:axId val="120740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405551"/>
        <c:crosses val="autoZero"/>
        <c:auto val="1"/>
        <c:lblAlgn val="ctr"/>
        <c:lblOffset val="100"/>
        <c:noMultiLvlLbl val="0"/>
      </c:catAx>
      <c:valAx>
        <c:axId val="1207405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DDD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407215"/>
        <c:crosses val="autoZero"/>
        <c:crossBetween val="between"/>
      </c:valAx>
      <c:valAx>
        <c:axId val="1229115935"/>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layout>
            <c:manualLayout>
              <c:xMode val="edge"/>
              <c:yMode val="edge"/>
              <c:x val="0.94899790442234344"/>
              <c:y val="0.27905759162303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9776799"/>
        <c:crosses val="max"/>
        <c:crossBetween val="between"/>
      </c:valAx>
      <c:catAx>
        <c:axId val="1599776799"/>
        <c:scaling>
          <c:orientation val="minMax"/>
        </c:scaling>
        <c:delete val="1"/>
        <c:axPos val="b"/>
        <c:numFmt formatCode="General" sourceLinked="1"/>
        <c:majorTickMark val="out"/>
        <c:minorTickMark val="none"/>
        <c:tickLblPos val="nextTo"/>
        <c:crossAx val="1229115935"/>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2705541502644"/>
          <c:y val="8.6616671597569708E-2"/>
          <c:w val="0.85436103781935391"/>
          <c:h val="0.71600571127204438"/>
        </c:manualLayout>
      </c:layout>
      <c:barChart>
        <c:barDir val="col"/>
        <c:grouping val="clustered"/>
        <c:varyColors val="0"/>
        <c:ser>
          <c:idx val="3"/>
          <c:order val="3"/>
          <c:tx>
            <c:strRef>
              <c:f>Tuberculosis!$A$59</c:f>
              <c:strCache>
                <c:ptCount val="1"/>
                <c:pt idx="0">
                  <c:v>2021</c:v>
                </c:pt>
              </c:strCache>
            </c:strRef>
          </c:tx>
          <c:spPr>
            <a:solidFill>
              <a:schemeClr val="accent1">
                <a:lumMod val="75000"/>
              </a:schemeClr>
            </a:solidFill>
            <a:ln>
              <a:solidFill>
                <a:schemeClr val="tx1"/>
              </a:solidFill>
            </a:ln>
          </c:spPr>
          <c:invertIfNegative val="0"/>
          <c:val>
            <c:numRef>
              <c:f>Tuberculosis!$B$59:$BA$59</c:f>
              <c:numCache>
                <c:formatCode>General</c:formatCode>
                <c:ptCount val="52"/>
                <c:pt idx="0">
                  <c:v>31</c:v>
                </c:pt>
                <c:pt idx="1">
                  <c:v>34</c:v>
                </c:pt>
                <c:pt idx="2">
                  <c:v>28</c:v>
                </c:pt>
                <c:pt idx="3">
                  <c:v>33</c:v>
                </c:pt>
                <c:pt idx="4">
                  <c:v>29</c:v>
                </c:pt>
                <c:pt idx="5">
                  <c:v>29</c:v>
                </c:pt>
                <c:pt idx="6">
                  <c:v>30</c:v>
                </c:pt>
                <c:pt idx="7">
                  <c:v>30</c:v>
                </c:pt>
                <c:pt idx="8">
                  <c:v>35</c:v>
                </c:pt>
                <c:pt idx="9">
                  <c:v>27</c:v>
                </c:pt>
                <c:pt idx="10">
                  <c:v>49</c:v>
                </c:pt>
                <c:pt idx="11">
                  <c:v>26</c:v>
                </c:pt>
                <c:pt idx="12">
                  <c:v>32</c:v>
                </c:pt>
                <c:pt idx="13">
                  <c:v>28</c:v>
                </c:pt>
                <c:pt idx="14">
                  <c:v>40</c:v>
                </c:pt>
                <c:pt idx="15">
                  <c:v>22</c:v>
                </c:pt>
                <c:pt idx="16">
                  <c:v>25</c:v>
                </c:pt>
                <c:pt idx="17">
                  <c:v>32</c:v>
                </c:pt>
                <c:pt idx="18">
                  <c:v>38</c:v>
                </c:pt>
                <c:pt idx="19">
                  <c:v>32</c:v>
                </c:pt>
                <c:pt idx="20">
                  <c:v>33</c:v>
                </c:pt>
                <c:pt idx="21">
                  <c:v>27</c:v>
                </c:pt>
                <c:pt idx="22">
                  <c:v>30</c:v>
                </c:pt>
                <c:pt idx="23">
                  <c:v>25</c:v>
                </c:pt>
              </c:numCache>
            </c:numRef>
          </c:val>
          <c:extLst>
            <c:ext xmlns:c16="http://schemas.microsoft.com/office/drawing/2014/chart" uri="{C3380CC4-5D6E-409C-BE32-E72D297353CC}">
              <c16:uniqueId val="{00000000-871C-46B6-A914-DE8969F97F00}"/>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Tuberculosis!$A$56</c:f>
              <c:strCache>
                <c:ptCount val="1"/>
                <c:pt idx="0">
                  <c:v>2018</c:v>
                </c:pt>
              </c:strCache>
            </c:strRef>
          </c:tx>
          <c:spPr>
            <a:ln w="12700">
              <a:solidFill>
                <a:srgbClr val="00B05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1-871C-46B6-A914-DE8969F97F00}"/>
            </c:ext>
          </c:extLst>
        </c:ser>
        <c:ser>
          <c:idx val="1"/>
          <c:order val="1"/>
          <c:tx>
            <c:strRef>
              <c:f>Tuberculosis!$A$57</c:f>
              <c:strCache>
                <c:ptCount val="1"/>
                <c:pt idx="0">
                  <c:v>2019</c:v>
                </c:pt>
              </c:strCache>
            </c:strRef>
          </c:tx>
          <c:spPr>
            <a:ln w="12700">
              <a:solidFill>
                <a:srgbClr val="C00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2-871C-46B6-A914-DE8969F97F00}"/>
            </c:ext>
          </c:extLst>
        </c:ser>
        <c:ser>
          <c:idx val="2"/>
          <c:order val="2"/>
          <c:tx>
            <c:strRef>
              <c:f>Tuberculosis!$A$58</c:f>
              <c:strCache>
                <c:ptCount val="1"/>
                <c:pt idx="0">
                  <c:v>2020</c:v>
                </c:pt>
              </c:strCache>
            </c:strRef>
          </c:tx>
          <c:spPr>
            <a:ln w="12700">
              <a:solidFill>
                <a:srgbClr val="FFC000"/>
              </a:solidFill>
            </a:ln>
          </c:spPr>
          <c:marker>
            <c:symbol val="none"/>
          </c:marker>
          <c:val>
            <c:numRef>
              <c:f>Tuberculosis!$B$58:$BA$58</c:f>
              <c:numCache>
                <c:formatCode>General</c:formatCode>
                <c:ptCount val="52"/>
                <c:pt idx="0">
                  <c:v>32</c:v>
                </c:pt>
                <c:pt idx="1">
                  <c:v>42</c:v>
                </c:pt>
                <c:pt idx="2">
                  <c:v>52</c:v>
                </c:pt>
                <c:pt idx="3">
                  <c:v>28</c:v>
                </c:pt>
                <c:pt idx="4">
                  <c:v>35</c:v>
                </c:pt>
                <c:pt idx="5">
                  <c:v>40</c:v>
                </c:pt>
                <c:pt idx="6">
                  <c:v>32</c:v>
                </c:pt>
                <c:pt idx="7">
                  <c:v>38</c:v>
                </c:pt>
                <c:pt idx="8">
                  <c:v>40</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35</c:v>
                </c:pt>
                <c:pt idx="36">
                  <c:v>25</c:v>
                </c:pt>
                <c:pt idx="37">
                  <c:v>42</c:v>
                </c:pt>
                <c:pt idx="38">
                  <c:v>35</c:v>
                </c:pt>
                <c:pt idx="39">
                  <c:v>29</c:v>
                </c:pt>
                <c:pt idx="40">
                  <c:v>33</c:v>
                </c:pt>
                <c:pt idx="41">
                  <c:v>33</c:v>
                </c:pt>
                <c:pt idx="42">
                  <c:v>34</c:v>
                </c:pt>
                <c:pt idx="43">
                  <c:v>36</c:v>
                </c:pt>
                <c:pt idx="44">
                  <c:v>34</c:v>
                </c:pt>
                <c:pt idx="45">
                  <c:v>35</c:v>
                </c:pt>
                <c:pt idx="46">
                  <c:v>29</c:v>
                </c:pt>
                <c:pt idx="47">
                  <c:v>32</c:v>
                </c:pt>
                <c:pt idx="48">
                  <c:v>27</c:v>
                </c:pt>
                <c:pt idx="49">
                  <c:v>28</c:v>
                </c:pt>
                <c:pt idx="50">
                  <c:v>33</c:v>
                </c:pt>
                <c:pt idx="51">
                  <c:v>36</c:v>
                </c:pt>
              </c:numCache>
            </c:numRef>
          </c:val>
          <c:smooth val="0"/>
          <c:extLst>
            <c:ext xmlns:c16="http://schemas.microsoft.com/office/drawing/2014/chart" uri="{C3380CC4-5D6E-409C-BE32-E72D297353CC}">
              <c16:uniqueId val="{00000003-871C-46B6-A914-DE8969F97F00}"/>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a:pPr>
                <a:r>
                  <a:rPr lang="en-US"/>
                  <a:t>Semana Epidemiológica</a:t>
                </a:r>
              </a:p>
            </c:rich>
          </c:tx>
          <c:layout>
            <c:manualLayout>
              <c:xMode val="edge"/>
              <c:yMode val="edge"/>
              <c:x val="0.40603142389974578"/>
              <c:y val="0.87611618255679946"/>
            </c:manualLayout>
          </c:layout>
          <c:overlay val="0"/>
        </c:title>
        <c:majorTickMark val="out"/>
        <c:minorTickMark val="none"/>
        <c:tickLblPos val="nextTo"/>
        <c:txPr>
          <a:bodyPr/>
          <a:lstStyle/>
          <a:p>
            <a:pPr>
              <a:defRPr sz="7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layout/>
          <c:overlay val="0"/>
        </c:title>
        <c:numFmt formatCode="General" sourceLinked="1"/>
        <c:majorTickMark val="out"/>
        <c:minorTickMark val="none"/>
        <c:tickLblPos val="nextTo"/>
        <c:crossAx val="1595986208"/>
        <c:crosses val="autoZero"/>
        <c:crossBetween val="between"/>
      </c:valAx>
    </c:plotArea>
    <c:legend>
      <c:legendPos val="t"/>
      <c:layout>
        <c:manualLayout>
          <c:xMode val="edge"/>
          <c:yMode val="edge"/>
          <c:x val="0.24017079838436578"/>
          <c:y val="1.2100960120666582E-2"/>
          <c:w val="0.51965840323126844"/>
          <c:h val="0.10476811177856958"/>
        </c:manualLayou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CFA1-4CC5-98DE-663B9D8AE45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'[evento 813 datos basicos y complementarios32.xls]24'!$S$2:$S$11</c:f>
              <c:strCache>
                <c:ptCount val="10"/>
                <c:pt idx="0">
                  <c:v>Pleural</c:v>
                </c:pt>
                <c:pt idx="1">
                  <c:v>Meníngea</c:v>
                </c:pt>
                <c:pt idx="2">
                  <c:v>Peritoneal</c:v>
                </c:pt>
                <c:pt idx="3">
                  <c:v>Glanglionar</c:v>
                </c:pt>
                <c:pt idx="4">
                  <c:v>Renal</c:v>
                </c:pt>
                <c:pt idx="5">
                  <c:v>Intestinal</c:v>
                </c:pt>
                <c:pt idx="6">
                  <c:v>Osteoarticular</c:v>
                </c:pt>
                <c:pt idx="7">
                  <c:v>Genitourinaria</c:v>
                </c:pt>
                <c:pt idx="8">
                  <c:v>Pericárdica</c:v>
                </c:pt>
                <c:pt idx="9">
                  <c:v>Otro</c:v>
                </c:pt>
              </c:strCache>
            </c:strRef>
          </c:cat>
          <c:val>
            <c:numRef>
              <c:f>'[evento 813 datos basicos y complementarios32.xls]24'!$U$2:$U$11</c:f>
              <c:numCache>
                <c:formatCode>0.00</c:formatCode>
                <c:ptCount val="10"/>
                <c:pt idx="0">
                  <c:v>33.333333333333329</c:v>
                </c:pt>
                <c:pt idx="1">
                  <c:v>13.194444444444445</c:v>
                </c:pt>
                <c:pt idx="2">
                  <c:v>4.8611111111111116</c:v>
                </c:pt>
                <c:pt idx="3">
                  <c:v>23.611111111111111</c:v>
                </c:pt>
                <c:pt idx="4">
                  <c:v>2.083333333333333</c:v>
                </c:pt>
                <c:pt idx="5">
                  <c:v>3.4722222222222223</c:v>
                </c:pt>
                <c:pt idx="6">
                  <c:v>5.5555555555555554</c:v>
                </c:pt>
                <c:pt idx="7">
                  <c:v>2.7777777777777777</c:v>
                </c:pt>
                <c:pt idx="8">
                  <c:v>0.69444444444444442</c:v>
                </c:pt>
                <c:pt idx="9">
                  <c:v>10.416666666666668</c:v>
                </c:pt>
              </c:numCache>
            </c:numRef>
          </c:val>
          <c:extLst>
            <c:ext xmlns:c16="http://schemas.microsoft.com/office/drawing/2014/chart" uri="{C3380CC4-5D6E-409C-BE32-E72D297353CC}">
              <c16:uniqueId val="{00000000-CFA1-4CC5-98DE-663B9D8AE454}"/>
            </c:ext>
          </c:extLst>
        </c:ser>
        <c:dLbls>
          <c:showLegendKey val="0"/>
          <c:showVal val="0"/>
          <c:showCatName val="0"/>
          <c:showSerName val="0"/>
          <c:showPercent val="0"/>
          <c:showBubbleSize val="0"/>
        </c:dLbls>
        <c:gapWidth val="182"/>
        <c:axId val="1194651504"/>
        <c:axId val="1194651920"/>
      </c:barChart>
      <c:catAx>
        <c:axId val="1194651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4651920"/>
        <c:crosses val="autoZero"/>
        <c:auto val="1"/>
        <c:lblAlgn val="ctr"/>
        <c:lblOffset val="100"/>
        <c:noMultiLvlLbl val="0"/>
      </c:catAx>
      <c:valAx>
        <c:axId val="1194651920"/>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465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'[evento 813 datos basicos y complementarios32.xls]24'!$D$8:$D$13</c:f>
              <c:strCache>
                <c:ptCount val="6"/>
                <c:pt idx="0">
                  <c:v>Primera infancia</c:v>
                </c:pt>
                <c:pt idx="1">
                  <c:v>Infancia</c:v>
                </c:pt>
                <c:pt idx="2">
                  <c:v>Adolescencia</c:v>
                </c:pt>
                <c:pt idx="3">
                  <c:v>Juventud</c:v>
                </c:pt>
                <c:pt idx="4">
                  <c:v>Adultez</c:v>
                </c:pt>
                <c:pt idx="5">
                  <c:v>Envejecimiento o Vejez</c:v>
                </c:pt>
              </c:strCache>
            </c:strRef>
          </c:cat>
          <c:val>
            <c:numRef>
              <c:f>'[evento 813 datos basicos y complementarios32.xls]24'!$F$8:$F$13</c:f>
              <c:numCache>
                <c:formatCode>0.00</c:formatCode>
                <c:ptCount val="6"/>
                <c:pt idx="0">
                  <c:v>0.80536912751677858</c:v>
                </c:pt>
                <c:pt idx="1">
                  <c:v>0.93959731543624159</c:v>
                </c:pt>
                <c:pt idx="2">
                  <c:v>4.6979865771812079</c:v>
                </c:pt>
                <c:pt idx="3">
                  <c:v>17.04697986577181</c:v>
                </c:pt>
                <c:pt idx="4">
                  <c:v>56.510067114093964</c:v>
                </c:pt>
                <c:pt idx="5">
                  <c:v>20</c:v>
                </c:pt>
              </c:numCache>
            </c:numRef>
          </c:val>
          <c:extLst>
            <c:ext xmlns:c16="http://schemas.microsoft.com/office/drawing/2014/chart" uri="{C3380CC4-5D6E-409C-BE32-E72D297353CC}">
              <c16:uniqueId val="{00000000-04DC-4D90-95F8-4ABE36FC7854}"/>
            </c:ext>
          </c:extLst>
        </c:ser>
        <c:dLbls>
          <c:showLegendKey val="0"/>
          <c:showVal val="0"/>
          <c:showCatName val="0"/>
          <c:showSerName val="0"/>
          <c:showPercent val="0"/>
          <c:showBubbleSize val="0"/>
        </c:dLbls>
        <c:gapWidth val="0"/>
        <c:axId val="1314673408"/>
        <c:axId val="1314663008"/>
      </c:barChart>
      <c:catAx>
        <c:axId val="131467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314663008"/>
        <c:crosses val="autoZero"/>
        <c:auto val="1"/>
        <c:lblAlgn val="ctr"/>
        <c:lblOffset val="100"/>
        <c:noMultiLvlLbl val="0"/>
      </c:catAx>
      <c:valAx>
        <c:axId val="131466300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67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66733322494011"/>
          <c:y val="0.1585662248377912"/>
          <c:w val="0.84418375409699353"/>
          <c:h val="0.64744289856258619"/>
        </c:manualLayout>
      </c:layout>
      <c:barChart>
        <c:barDir val="col"/>
        <c:grouping val="clustered"/>
        <c:varyColors val="0"/>
        <c:ser>
          <c:idx val="2"/>
          <c:order val="2"/>
          <c:tx>
            <c:strRef>
              <c:f>'[Canal Endémico INTOXICACIONES Medellín  S 24 - 2021.xlsx]Intoxicaciones'!$A$63</c:f>
              <c:strCache>
                <c:ptCount val="1"/>
                <c:pt idx="0">
                  <c:v>2021</c:v>
                </c:pt>
              </c:strCache>
            </c:strRef>
          </c:tx>
          <c:spPr>
            <a:solidFill>
              <a:srgbClr val="0070C0"/>
            </a:solidFill>
            <a:ln>
              <a:solidFill>
                <a:schemeClr val="tx1"/>
              </a:solidFill>
            </a:ln>
          </c:spPr>
          <c:invertIfNegative val="0"/>
          <c:val>
            <c:numRef>
              <c:f>'[Canal Endémico INTOXICACIONES Medellín  S 24 - 2021.xlsx]Intoxicaciones'!$B$63:$BA$63</c:f>
              <c:numCache>
                <c:formatCode>General</c:formatCode>
                <c:ptCount val="52"/>
                <c:pt idx="0">
                  <c:v>13</c:v>
                </c:pt>
                <c:pt idx="1">
                  <c:v>31</c:v>
                </c:pt>
                <c:pt idx="2">
                  <c:v>24</c:v>
                </c:pt>
                <c:pt idx="3">
                  <c:v>37</c:v>
                </c:pt>
                <c:pt idx="4">
                  <c:v>24</c:v>
                </c:pt>
                <c:pt idx="5">
                  <c:v>32</c:v>
                </c:pt>
                <c:pt idx="6">
                  <c:v>53</c:v>
                </c:pt>
                <c:pt idx="7">
                  <c:v>38</c:v>
                </c:pt>
                <c:pt idx="8">
                  <c:v>30</c:v>
                </c:pt>
                <c:pt idx="9">
                  <c:v>30</c:v>
                </c:pt>
                <c:pt idx="10">
                  <c:v>27</c:v>
                </c:pt>
                <c:pt idx="11">
                  <c:v>27</c:v>
                </c:pt>
                <c:pt idx="12">
                  <c:v>17</c:v>
                </c:pt>
                <c:pt idx="13">
                  <c:v>23</c:v>
                </c:pt>
                <c:pt idx="14">
                  <c:v>22</c:v>
                </c:pt>
                <c:pt idx="15">
                  <c:v>19</c:v>
                </c:pt>
                <c:pt idx="16">
                  <c:v>26</c:v>
                </c:pt>
                <c:pt idx="17">
                  <c:v>28</c:v>
                </c:pt>
                <c:pt idx="18">
                  <c:v>16</c:v>
                </c:pt>
                <c:pt idx="19">
                  <c:v>22</c:v>
                </c:pt>
                <c:pt idx="20">
                  <c:v>29</c:v>
                </c:pt>
                <c:pt idx="21">
                  <c:v>42</c:v>
                </c:pt>
                <c:pt idx="22">
                  <c:v>22</c:v>
                </c:pt>
                <c:pt idx="23">
                  <c:v>17</c:v>
                </c:pt>
              </c:numCache>
            </c:numRef>
          </c:val>
          <c:extLst>
            <c:ext xmlns:c16="http://schemas.microsoft.com/office/drawing/2014/chart" uri="{C3380CC4-5D6E-409C-BE32-E72D297353CC}">
              <c16:uniqueId val="{00000000-889D-4D01-970D-A4DEC9B7AA5E}"/>
            </c:ext>
          </c:extLst>
        </c:ser>
        <c:dLbls>
          <c:showLegendKey val="0"/>
          <c:showVal val="0"/>
          <c:showCatName val="0"/>
          <c:showSerName val="0"/>
          <c:showPercent val="0"/>
          <c:showBubbleSize val="0"/>
        </c:dLbls>
        <c:gapWidth val="0"/>
        <c:overlap val="100"/>
        <c:axId val="-580859968"/>
        <c:axId val="-580850720"/>
      </c:barChart>
      <c:lineChart>
        <c:grouping val="standard"/>
        <c:varyColors val="0"/>
        <c:ser>
          <c:idx val="0"/>
          <c:order val="0"/>
          <c:tx>
            <c:strRef>
              <c:f>'[Canal Endémico INTOXICACIONES Medellín  S 24 - 2021.xlsx]Intoxicaciones'!$A$61</c:f>
              <c:strCache>
                <c:ptCount val="1"/>
                <c:pt idx="0">
                  <c:v>2019</c:v>
                </c:pt>
              </c:strCache>
            </c:strRef>
          </c:tx>
          <c:spPr>
            <a:ln w="28575">
              <a:solidFill>
                <a:srgbClr val="C00000"/>
              </a:solidFill>
            </a:ln>
          </c:spPr>
          <c:marker>
            <c:symbol val="none"/>
          </c:marker>
          <c:val>
            <c:numRef>
              <c:f>'[Canal Endémico INTOXICACIONES Medellín  S 24 - 2021.xlsx]Intoxicaciones'!$B$61:$BA$61</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889D-4D01-970D-A4DEC9B7AA5E}"/>
            </c:ext>
          </c:extLst>
        </c:ser>
        <c:ser>
          <c:idx val="1"/>
          <c:order val="1"/>
          <c:tx>
            <c:strRef>
              <c:f>'[Canal Endémico INTOXICACIONES Medellín  S 24 - 2021.xlsx]Intoxicaciones'!$A$62</c:f>
              <c:strCache>
                <c:ptCount val="1"/>
                <c:pt idx="0">
                  <c:v>2020</c:v>
                </c:pt>
              </c:strCache>
            </c:strRef>
          </c:tx>
          <c:spPr>
            <a:ln w="28575">
              <a:solidFill>
                <a:srgbClr val="00B050"/>
              </a:solidFill>
            </a:ln>
          </c:spPr>
          <c:marker>
            <c:symbol val="none"/>
          </c:marker>
          <c:val>
            <c:numRef>
              <c:f>'[Canal Endémico INTOXICACIONES Medellín  S 24 - 2021.xlsx]Intoxicaciones'!$B$62:$BA$62</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889D-4D01-970D-A4DEC9B7AA5E}"/>
            </c:ext>
          </c:extLst>
        </c:ser>
        <c:ser>
          <c:idx val="3"/>
          <c:order val="3"/>
          <c:tx>
            <c:strRef>
              <c:f>'[Canal Endémico INTOXICACIONES Medellín  S 24 - 2021.xlsx]Intoxicaciones'!$A$60</c:f>
              <c:strCache>
                <c:ptCount val="1"/>
                <c:pt idx="0">
                  <c:v>2018</c:v>
                </c:pt>
              </c:strCache>
            </c:strRef>
          </c:tx>
          <c:marker>
            <c:symbol val="none"/>
          </c:marker>
          <c:val>
            <c:numRef>
              <c:f>'[Canal Endémico INTOXICACIONES Medellín  S 24 - 2021.xlsx]Intoxicaciones'!$B$60:$BA$60</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889D-4D01-970D-A4DEC9B7AA5E}"/>
            </c:ext>
          </c:extLst>
        </c:ser>
        <c:ser>
          <c:idx val="4"/>
          <c:order val="4"/>
          <c:tx>
            <c:strRef>
              <c:f>'[Canal Endémico INTOXICACIONES Medellín  S 24 - 2021.xlsx]Intoxicaciones'!$A$59</c:f>
              <c:strCache>
                <c:ptCount val="1"/>
                <c:pt idx="0">
                  <c:v>2017</c:v>
                </c:pt>
              </c:strCache>
            </c:strRef>
          </c:tx>
          <c:marker>
            <c:symbol val="none"/>
          </c:marker>
          <c:val>
            <c:numRef>
              <c:f>'[Canal Endémico INTOXICACIONES Medellín  S 24 - 2021.xlsx]Intoxicaciones'!$B$59:$BA$59</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889D-4D01-970D-A4DEC9B7AA5E}"/>
            </c:ext>
          </c:extLst>
        </c:ser>
        <c:dLbls>
          <c:showLegendKey val="0"/>
          <c:showVal val="0"/>
          <c:showCatName val="0"/>
          <c:showSerName val="0"/>
          <c:showPercent val="0"/>
          <c:showBubbleSize val="0"/>
        </c:dLbls>
        <c:marker val="1"/>
        <c:smooth val="0"/>
        <c:axId val="-580859968"/>
        <c:axId val="-580850720"/>
      </c:lineChart>
      <c:catAx>
        <c:axId val="-580859968"/>
        <c:scaling>
          <c:orientation val="minMax"/>
        </c:scaling>
        <c:delete val="0"/>
        <c:axPos val="b"/>
        <c:title>
          <c:tx>
            <c:rich>
              <a:bodyPr/>
              <a:lstStyle/>
              <a:p>
                <a:pPr>
                  <a:defRPr/>
                </a:pPr>
                <a:r>
                  <a:rPr lang="en-US"/>
                  <a:t>Semana Epidemiológica</a:t>
                </a:r>
              </a:p>
            </c:rich>
          </c:tx>
          <c:layout>
            <c:manualLayout>
              <c:xMode val="edge"/>
              <c:yMode val="edge"/>
              <c:x val="0.42033528701103312"/>
              <c:y val="0.87727096521240466"/>
            </c:manualLayout>
          </c:layout>
          <c:overlay val="0"/>
        </c:title>
        <c:majorTickMark val="out"/>
        <c:minorTickMark val="none"/>
        <c:tickLblPos val="nextTo"/>
        <c:txPr>
          <a:bodyPr/>
          <a:lstStyle/>
          <a:p>
            <a:pPr>
              <a:defRPr sz="600" b="0" i="0" baseline="0"/>
            </a:pPr>
            <a:endParaRPr lang="en-US"/>
          </a:p>
        </c:txPr>
        <c:crossAx val="-580850720"/>
        <c:crosses val="autoZero"/>
        <c:auto val="1"/>
        <c:lblAlgn val="ctr"/>
        <c:lblOffset val="100"/>
        <c:noMultiLvlLbl val="0"/>
      </c:catAx>
      <c:valAx>
        <c:axId val="-58085072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overlay val="0"/>
        </c:title>
        <c:numFmt formatCode="General" sourceLinked="1"/>
        <c:majorTickMark val="out"/>
        <c:minorTickMark val="none"/>
        <c:tickLblPos val="nextTo"/>
        <c:crossAx val="-580859968"/>
        <c:crosses val="autoZero"/>
        <c:crossBetween val="between"/>
      </c:valAx>
    </c:plotArea>
    <c:legend>
      <c:legendPos val="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2076-45C8-B2CC-A411CF9E0C9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365 s24.xls]Hoja1'!$O$2:$O$9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'[evento 365 s24.xls]Hoja1'!$Q$2:$Q$9</c:f>
              <c:numCache>
                <c:formatCode>0.00</c:formatCode>
                <c:ptCount val="8"/>
                <c:pt idx="0">
                  <c:v>20.955315870570107</c:v>
                </c:pt>
                <c:pt idx="1">
                  <c:v>4.7765793528505389</c:v>
                </c:pt>
                <c:pt idx="2">
                  <c:v>0</c:v>
                </c:pt>
                <c:pt idx="3">
                  <c:v>0</c:v>
                </c:pt>
                <c:pt idx="4">
                  <c:v>3.2357473035439135</c:v>
                </c:pt>
                <c:pt idx="5">
                  <c:v>18.64406779661017</c:v>
                </c:pt>
                <c:pt idx="6">
                  <c:v>2.3112480739599381</c:v>
                </c:pt>
                <c:pt idx="7">
                  <c:v>50.077041602465336</c:v>
                </c:pt>
              </c:numCache>
            </c:numRef>
          </c:val>
          <c:extLst>
            <c:ext xmlns:c16="http://schemas.microsoft.com/office/drawing/2014/chart" uri="{C3380CC4-5D6E-409C-BE32-E72D297353CC}">
              <c16:uniqueId val="{00000002-2076-45C8-B2CC-A411CF9E0C92}"/>
            </c:ext>
          </c:extLst>
        </c:ser>
        <c:dLbls>
          <c:showLegendKey val="0"/>
          <c:showVal val="0"/>
          <c:showCatName val="0"/>
          <c:showSerName val="0"/>
          <c:showPercent val="0"/>
          <c:showBubbleSize val="0"/>
        </c:dLbls>
        <c:gapWidth val="182"/>
        <c:axId val="781954736"/>
        <c:axId val="781955152"/>
      </c:barChart>
      <c:catAx>
        <c:axId val="781954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955152"/>
        <c:crosses val="autoZero"/>
        <c:auto val="1"/>
        <c:lblAlgn val="ctr"/>
        <c:lblOffset val="100"/>
        <c:noMultiLvlLbl val="0"/>
      </c:catAx>
      <c:valAx>
        <c:axId val="781955152"/>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95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 S 24 evento 355 .xls]Total Acumulado'!$E$1:$K$1</c:f>
              <c:strCache>
                <c:ptCount val="7"/>
                <c:pt idx="0">
                  <c:v>&lt; 1 año</c:v>
                </c:pt>
                <c:pt idx="1">
                  <c:v>1-4 años</c:v>
                </c:pt>
                <c:pt idx="2">
                  <c:v>5-9 años</c:v>
                </c:pt>
                <c:pt idx="3">
                  <c:v>10-19 años</c:v>
                </c:pt>
                <c:pt idx="4">
                  <c:v>20-49-años</c:v>
                </c:pt>
                <c:pt idx="5">
                  <c:v>50-74 años</c:v>
                </c:pt>
                <c:pt idx="6">
                  <c:v>&gt;75 años</c:v>
                </c:pt>
              </c:strCache>
            </c:strRef>
          </c:cat>
          <c:val>
            <c:numRef>
              <c:f>'[IPE VI S 24 evento 355 .xls]Total Acumulado'!$E$5:$K$5</c:f>
              <c:numCache>
                <c:formatCode>0.00</c:formatCode>
                <c:ptCount val="7"/>
                <c:pt idx="0">
                  <c:v>1.1204481792717087</c:v>
                </c:pt>
                <c:pt idx="1">
                  <c:v>3.081232492997199</c:v>
                </c:pt>
                <c:pt idx="2">
                  <c:v>2.801120448179272</c:v>
                </c:pt>
                <c:pt idx="3">
                  <c:v>13.165266106442578</c:v>
                </c:pt>
                <c:pt idx="4">
                  <c:v>71.708683473389357</c:v>
                </c:pt>
                <c:pt idx="5">
                  <c:v>6.7226890756302522</c:v>
                </c:pt>
                <c:pt idx="6">
                  <c:v>1.400560224089636</c:v>
                </c:pt>
              </c:numCache>
            </c:numRef>
          </c:val>
          <c:extLst>
            <c:ext xmlns:c16="http://schemas.microsoft.com/office/drawing/2014/chart" uri="{C3380CC4-5D6E-409C-BE32-E72D297353CC}">
              <c16:uniqueId val="{00000000-8C76-48EE-B588-2F238A36FC94}"/>
            </c:ext>
          </c:extLst>
        </c:ser>
        <c:dLbls>
          <c:showLegendKey val="0"/>
          <c:showVal val="0"/>
          <c:showCatName val="0"/>
          <c:showSerName val="0"/>
          <c:showPercent val="0"/>
          <c:showBubbleSize val="0"/>
        </c:dLbls>
        <c:gapWidth val="0"/>
        <c:axId val="1714942480"/>
        <c:axId val="1714943312"/>
      </c:barChart>
      <c:catAx>
        <c:axId val="171494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4943312"/>
        <c:crosses val="autoZero"/>
        <c:auto val="1"/>
        <c:lblAlgn val="ctr"/>
        <c:lblOffset val="100"/>
        <c:noMultiLvlLbl val="0"/>
      </c:catAx>
      <c:valAx>
        <c:axId val="1714943312"/>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494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solidFill>
                  <a:schemeClr val="tx1"/>
                </a:solidFill>
              </a:ln>
              <a:effectLst/>
            </c:spPr>
            <c:extLst>
              <c:ext xmlns:c16="http://schemas.microsoft.com/office/drawing/2014/chart" uri="{C3380CC4-5D6E-409C-BE32-E72D297353CC}">
                <c16:uniqueId val="{00000001-82CB-4F18-8074-E97D830BAB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 S 24 evento 355 .xls]Total Acumulado'!$A$20:$A$32</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Arepa</c:v>
                </c:pt>
              </c:strCache>
            </c:strRef>
          </c:cat>
          <c:val>
            <c:numRef>
              <c:f>'[IPE VI S 24 evento 355 .xls]Total Acumulado'!$E$20:$E$32</c:f>
              <c:numCache>
                <c:formatCode>0.00</c:formatCode>
                <c:ptCount val="13"/>
                <c:pt idx="0">
                  <c:v>10.084033613445378</c:v>
                </c:pt>
                <c:pt idx="1">
                  <c:v>3.9215686274509802</c:v>
                </c:pt>
                <c:pt idx="2">
                  <c:v>63.305322128851536</c:v>
                </c:pt>
                <c:pt idx="3">
                  <c:v>11.76470588235294</c:v>
                </c:pt>
                <c:pt idx="4">
                  <c:v>1.9607843137254901</c:v>
                </c:pt>
                <c:pt idx="5">
                  <c:v>1.9607843137254901</c:v>
                </c:pt>
                <c:pt idx="6">
                  <c:v>1.400560224089636</c:v>
                </c:pt>
                <c:pt idx="7">
                  <c:v>1.680672268907563</c:v>
                </c:pt>
                <c:pt idx="8">
                  <c:v>1.9607843137254901</c:v>
                </c:pt>
                <c:pt idx="9">
                  <c:v>0.28011204481792717</c:v>
                </c:pt>
                <c:pt idx="10">
                  <c:v>0.28011204481792717</c:v>
                </c:pt>
                <c:pt idx="11">
                  <c:v>0.84033613445378152</c:v>
                </c:pt>
                <c:pt idx="12">
                  <c:v>0.56022408963585435</c:v>
                </c:pt>
              </c:numCache>
            </c:numRef>
          </c:val>
          <c:extLst>
            <c:ext xmlns:c16="http://schemas.microsoft.com/office/drawing/2014/chart" uri="{C3380CC4-5D6E-409C-BE32-E72D297353CC}">
              <c16:uniqueId val="{00000002-82CB-4F18-8074-E97D830BABFD}"/>
            </c:ext>
          </c:extLst>
        </c:ser>
        <c:dLbls>
          <c:showLegendKey val="0"/>
          <c:showVal val="0"/>
          <c:showCatName val="0"/>
          <c:showSerName val="0"/>
          <c:showPercent val="0"/>
          <c:showBubbleSize val="0"/>
        </c:dLbls>
        <c:gapWidth val="182"/>
        <c:axId val="1718975008"/>
        <c:axId val="1718967936"/>
      </c:barChart>
      <c:catAx>
        <c:axId val="1718975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967936"/>
        <c:crosses val="autoZero"/>
        <c:auto val="1"/>
        <c:lblAlgn val="ctr"/>
        <c:lblOffset val="100"/>
        <c:noMultiLvlLbl val="0"/>
      </c:catAx>
      <c:valAx>
        <c:axId val="1718967936"/>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97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5E15-4126-B932-64577D27C4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 S 24 evento 355 .xls]Total Acumulado'!$N$1:$Z$1</c:f>
              <c:strCache>
                <c:ptCount val="13"/>
                <c:pt idx="0">
                  <c:v>nauseas</c:v>
                </c:pt>
                <c:pt idx="1">
                  <c:v>vomito</c:v>
                </c:pt>
                <c:pt idx="2">
                  <c:v>diarrea</c:v>
                </c:pt>
                <c:pt idx="3">
                  <c:v>Dolor Abd</c:v>
                </c:pt>
                <c:pt idx="4">
                  <c:v>fiebre</c:v>
                </c:pt>
                <c:pt idx="5">
                  <c:v>cefalea</c:v>
                </c:pt>
                <c:pt idx="6">
                  <c:v>deshid</c:v>
                </c:pt>
                <c:pt idx="7">
                  <c:v>escalof</c:v>
                </c:pt>
                <c:pt idx="8">
                  <c:v>mareo</c:v>
                </c:pt>
                <c:pt idx="9">
                  <c:v>Calambres</c:v>
                </c:pt>
                <c:pt idx="10">
                  <c:v>inmaculop</c:v>
                </c:pt>
                <c:pt idx="11">
                  <c:v>Mialgias</c:v>
                </c:pt>
                <c:pt idx="12">
                  <c:v>otros</c:v>
                </c:pt>
              </c:strCache>
            </c:strRef>
          </c:cat>
          <c:val>
            <c:numRef>
              <c:f>'[IPE VI S 24 evento 355 .xls]Total Acumulado'!$N$5:$Z$5</c:f>
              <c:numCache>
                <c:formatCode>0.00</c:formatCode>
                <c:ptCount val="13"/>
                <c:pt idx="0">
                  <c:v>50.980392156862742</c:v>
                </c:pt>
                <c:pt idx="1">
                  <c:v>54.901960784313729</c:v>
                </c:pt>
                <c:pt idx="2">
                  <c:v>73.94957983193278</c:v>
                </c:pt>
                <c:pt idx="3">
                  <c:v>51.540616246498594</c:v>
                </c:pt>
                <c:pt idx="4">
                  <c:v>14.565826330532214</c:v>
                </c:pt>
                <c:pt idx="5">
                  <c:v>18.487394957983195</c:v>
                </c:pt>
                <c:pt idx="6">
                  <c:v>5.6022408963585439</c:v>
                </c:pt>
                <c:pt idx="7">
                  <c:v>9.8039215686274517</c:v>
                </c:pt>
                <c:pt idx="8">
                  <c:v>18.487394957983195</c:v>
                </c:pt>
                <c:pt idx="9">
                  <c:v>10.92436974789916</c:v>
                </c:pt>
                <c:pt idx="10">
                  <c:v>1.1204481792717087</c:v>
                </c:pt>
                <c:pt idx="11">
                  <c:v>4.2016806722689077</c:v>
                </c:pt>
                <c:pt idx="12">
                  <c:v>14.845938375350141</c:v>
                </c:pt>
              </c:numCache>
            </c:numRef>
          </c:val>
          <c:extLst>
            <c:ext xmlns:c16="http://schemas.microsoft.com/office/drawing/2014/chart" uri="{C3380CC4-5D6E-409C-BE32-E72D297353CC}">
              <c16:uniqueId val="{00000002-5E15-4126-B932-64577D27C41B}"/>
            </c:ext>
          </c:extLst>
        </c:ser>
        <c:dLbls>
          <c:showLegendKey val="0"/>
          <c:showVal val="0"/>
          <c:showCatName val="0"/>
          <c:showSerName val="0"/>
          <c:showPercent val="0"/>
          <c:showBubbleSize val="0"/>
        </c:dLbls>
        <c:gapWidth val="182"/>
        <c:axId val="1714940400"/>
        <c:axId val="1714944144"/>
      </c:barChart>
      <c:catAx>
        <c:axId val="1714940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14944144"/>
        <c:crosses val="autoZero"/>
        <c:auto val="1"/>
        <c:lblAlgn val="ctr"/>
        <c:lblOffset val="100"/>
        <c:noMultiLvlLbl val="0"/>
      </c:catAx>
      <c:valAx>
        <c:axId val="1714944144"/>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494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8%</a:t>
          </a:r>
        </a:p>
        <a:p>
          <a:r>
            <a:rPr lang="es-ES" sz="1200" b="1" dirty="0" smtClean="0">
              <a:solidFill>
                <a:schemeClr val="bg1"/>
              </a:solidFill>
              <a:latin typeface="Arial Narrow" panose="020B0606020202030204" pitchFamily="34" charset="0"/>
            </a:rPr>
            <a:t>10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9%</a:t>
          </a:r>
        </a:p>
        <a:p>
          <a:r>
            <a:rPr lang="es-ES" sz="1200" b="1" dirty="0" smtClean="0">
              <a:solidFill>
                <a:schemeClr val="bg1"/>
              </a:solidFill>
              <a:latin typeface="Arial Narrow" panose="020B0606020202030204" pitchFamily="34" charset="0"/>
            </a:rPr>
            <a:t>11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3,0%</a:t>
          </a:r>
        </a:p>
        <a:p>
          <a:r>
            <a:rPr lang="es-ES" sz="1200" b="1" dirty="0" smtClean="0">
              <a:solidFill>
                <a:schemeClr val="bg1"/>
              </a:solidFill>
              <a:latin typeface="Arial Narrow" panose="020B0606020202030204" pitchFamily="34" charset="0"/>
            </a:rPr>
            <a:t>4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14%</a:t>
          </a:r>
        </a:p>
        <a:p>
          <a:r>
            <a:rPr lang="es-ES" sz="1200" b="1" dirty="0" smtClean="0">
              <a:solidFill>
                <a:schemeClr val="bg1"/>
              </a:solidFill>
              <a:latin typeface="Arial Narrow" panose="020B0606020202030204" pitchFamily="34" charset="0"/>
            </a:rPr>
            <a:t>17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40%</a:t>
          </a:r>
        </a:p>
        <a:p>
          <a:r>
            <a:rPr lang="es-ES" sz="1200" b="1" dirty="0" smtClean="0">
              <a:solidFill>
                <a:schemeClr val="bg1"/>
              </a:solidFill>
              <a:latin typeface="Arial Narrow" panose="020B0606020202030204" pitchFamily="34" charset="0"/>
            </a:rPr>
            <a:t>48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26%</a:t>
          </a:r>
        </a:p>
        <a:p>
          <a:r>
            <a:rPr lang="es-ES" sz="1200" b="1" dirty="0" smtClean="0">
              <a:solidFill>
                <a:schemeClr val="bg1"/>
              </a:solidFill>
              <a:latin typeface="Arial Narrow" panose="020B0606020202030204" pitchFamily="34" charset="0"/>
            </a:rPr>
            <a:t>31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14%</a:t>
          </a:r>
        </a:p>
        <a:p>
          <a:r>
            <a:rPr lang="es-ES" sz="800" b="1" dirty="0" smtClean="0">
              <a:solidFill>
                <a:schemeClr val="bg1"/>
              </a:solidFill>
              <a:latin typeface="Arial Narrow" panose="020B0606020202030204" pitchFamily="34" charset="0"/>
            </a:rPr>
            <a:t>37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15%</a:t>
          </a:r>
        </a:p>
        <a:p>
          <a:r>
            <a:rPr lang="es-ES" sz="800" b="1" dirty="0" smtClean="0">
              <a:solidFill>
                <a:schemeClr val="bg1"/>
              </a:solidFill>
              <a:latin typeface="Arial Narrow" panose="020B0606020202030204" pitchFamily="34" charset="0"/>
            </a:rPr>
            <a:t>40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10%</a:t>
          </a:r>
        </a:p>
        <a:p>
          <a:r>
            <a:rPr lang="es-ES" sz="800" b="1" dirty="0" smtClean="0">
              <a:solidFill>
                <a:schemeClr val="bg1"/>
              </a:solidFill>
              <a:latin typeface="Arial Narrow" panose="020B0606020202030204" pitchFamily="34" charset="0"/>
            </a:rPr>
            <a:t>26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32%</a:t>
          </a:r>
        </a:p>
        <a:p>
          <a:r>
            <a:rPr lang="es-ES" sz="800" b="1" dirty="0" smtClean="0">
              <a:solidFill>
                <a:schemeClr val="bg1"/>
              </a:solidFill>
              <a:latin typeface="Arial Narrow" panose="020B0606020202030204" pitchFamily="34" charset="0"/>
            </a:rPr>
            <a:t>84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24%</a:t>
          </a:r>
        </a:p>
        <a:p>
          <a:r>
            <a:rPr lang="es-ES" sz="800" b="1" dirty="0" smtClean="0">
              <a:solidFill>
                <a:schemeClr val="bg1"/>
              </a:solidFill>
              <a:latin typeface="Arial Narrow" panose="020B0606020202030204" pitchFamily="34" charset="0"/>
            </a:rPr>
            <a:t>63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4%</a:t>
          </a:r>
        </a:p>
        <a:p>
          <a:r>
            <a:rPr lang="es-ES" sz="800" b="1" dirty="0" smtClean="0">
              <a:solidFill>
                <a:schemeClr val="bg1"/>
              </a:solidFill>
              <a:latin typeface="Arial Narrow" panose="020B0606020202030204" pitchFamily="34" charset="0"/>
            </a:rPr>
            <a:t>11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10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11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14%</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17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48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26%</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31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37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15%</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40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26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84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63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11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334538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21770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78463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65890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300826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3096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28.png"/><Relationship Id="rId4" Type="http://schemas.openxmlformats.org/officeDocument/2006/relationships/image" Target="../media/image45.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chart" Target="../charts/chart6.xml"/><Relationship Id="rId10" Type="http://schemas.openxmlformats.org/officeDocument/2006/relationships/image" Target="../media/image53.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5.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png"/><Relationship Id="rId3" Type="http://schemas.openxmlformats.org/officeDocument/2006/relationships/image" Target="../media/image57.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0.png"/><Relationship Id="rId5" Type="http://schemas.openxmlformats.org/officeDocument/2006/relationships/image" Target="../media/image58.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9.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06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24</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Junio 19)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6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6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261</a:t>
              </a:r>
              <a:endParaRPr lang="es-ES" b="1" dirty="0">
                <a:latin typeface="Arial Narrow" panose="020B0606020202030204" pitchFamily="34" charset="0"/>
              </a:endParaRPr>
            </a:p>
          </p:txBody>
        </p:sp>
      </p:grpSp>
      <p:sp>
        <p:nvSpPr>
          <p:cNvPr id="9" name="8 CuadroTexto"/>
          <p:cNvSpPr txBox="1"/>
          <p:nvPr/>
        </p:nvSpPr>
        <p:spPr>
          <a:xfrm>
            <a:off x="363904" y="4723086"/>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63%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6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6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6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32223" y="369862"/>
            <a:ext cx="4844829" cy="1905288"/>
          </a:xfrm>
          <a:prstGeom prst="rect">
            <a:avLst/>
          </a:prstGeom>
        </p:spPr>
      </p:pic>
      <p:pic>
        <p:nvPicPr>
          <p:cNvPr id="16" name="Imagen 15"/>
          <p:cNvPicPr>
            <a:picLocks noChangeAspect="1"/>
          </p:cNvPicPr>
          <p:nvPr/>
        </p:nvPicPr>
        <p:blipFill>
          <a:blip r:embed="rId6"/>
          <a:stretch>
            <a:fillRect/>
          </a:stretch>
        </p:blipFill>
        <p:spPr>
          <a:xfrm>
            <a:off x="2264804" y="2640829"/>
            <a:ext cx="4854103" cy="2315279"/>
          </a:xfrm>
          <a:prstGeom prst="rect">
            <a:avLst/>
          </a:prstGeom>
        </p:spPr>
      </p:pic>
      <p:pic>
        <p:nvPicPr>
          <p:cNvPr id="31" name="Imagen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14" y="6049632"/>
            <a:ext cx="3412030" cy="2388963"/>
          </a:xfrm>
          <a:prstGeom prst="rect">
            <a:avLst/>
          </a:prstGeom>
        </p:spPr>
      </p:pic>
      <p:pic>
        <p:nvPicPr>
          <p:cNvPr id="32" name="Imagen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5846" y="6026157"/>
            <a:ext cx="3528382" cy="2412437"/>
          </a:xfrm>
          <a:prstGeom prst="rect">
            <a:avLst/>
          </a:prstGeom>
        </p:spPr>
      </p:pic>
    </p:spTree>
    <p:extLst>
      <p:ext uri="{BB962C8B-B14F-4D97-AF65-F5344CB8AC3E}">
        <p14:creationId xmlns:p14="http://schemas.microsoft.com/office/powerpoint/2010/main" val="3368460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499" y="3413763"/>
            <a:ext cx="224131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10,14 x 100 mil habitantes</a:t>
            </a:r>
          </a:p>
          <a:p>
            <a:pPr algn="ctr"/>
            <a:r>
              <a:rPr lang="es-ES" sz="1400" b="1" dirty="0" smtClean="0">
                <a:latin typeface="Arial Narrow" panose="020B0606020202030204" pitchFamily="34" charset="0"/>
              </a:rPr>
              <a:t>261</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19222" y="3446511"/>
            <a:ext cx="216155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117,48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37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48%</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124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52%</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137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1,5%</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24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1125202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6 - 2021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6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7</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0,27*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0,67*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6,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2</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sin superar el número esperado. Se presentó en la semana epidemiológica 5 el único caso hasta el reporte de este informe. No se han presentado muertes.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3" name="Imagen 2"/>
          <p:cNvPicPr>
            <a:picLocks noChangeAspect="1"/>
          </p:cNvPicPr>
          <p:nvPr/>
        </p:nvPicPr>
        <p:blipFill>
          <a:blip r:embed="rId10"/>
          <a:stretch>
            <a:fillRect/>
          </a:stretch>
        </p:blipFill>
        <p:spPr>
          <a:xfrm>
            <a:off x="-126439" y="5455799"/>
            <a:ext cx="3135165" cy="1592220"/>
          </a:xfrm>
          <a:prstGeom prst="rect">
            <a:avLst/>
          </a:prstGeom>
        </p:spPr>
      </p:pic>
    </p:spTree>
    <p:extLst>
      <p:ext uri="{BB962C8B-B14F-4D97-AF65-F5344CB8AC3E}">
        <p14:creationId xmlns:p14="http://schemas.microsoft.com/office/powerpoint/2010/main" val="1010777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6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a:t>
            </a:r>
            <a:r>
              <a:rPr lang="es-ES" sz="1600" b="1" dirty="0" smtClean="0">
                <a:solidFill>
                  <a:srgbClr val="C00000"/>
                </a:solidFill>
                <a:latin typeface="Arial Narrow" panose="020B0606020202030204" pitchFamily="34" charset="0"/>
                <a:ea typeface="+mn-ea"/>
                <a:cs typeface="+mn-cs"/>
              </a:rPr>
              <a:t>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6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t>
            </a:r>
            <a:r>
              <a:rPr lang="es-ES" sz="2000" b="1" dirty="0" smtClean="0">
                <a:solidFill>
                  <a:srgbClr val="C00000"/>
                </a:solidFill>
                <a:latin typeface="Arial Narrow" panose="020B0606020202030204" pitchFamily="34" charset="0"/>
                <a:ea typeface="+mn-ea"/>
                <a:cs typeface="+mn-cs"/>
              </a:rPr>
              <a:t>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24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6-2021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292935"/>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24 </a:t>
            </a:r>
            <a:r>
              <a:rPr lang="es-CO" sz="1100" dirty="0">
                <a:latin typeface="Arial Narrow" panose="020B0606020202030204" pitchFamily="34" charset="0"/>
              </a:rPr>
              <a:t>se notificaron </a:t>
            </a:r>
            <a:r>
              <a:rPr lang="es-CO" sz="1100" dirty="0" smtClean="0">
                <a:latin typeface="Arial Narrow" panose="020B0606020202030204" pitchFamily="34" charset="0"/>
              </a:rPr>
              <a:t>diez (19)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1,27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19)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24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24 </a:t>
            </a:r>
            <a:r>
              <a:rPr lang="es-CO" sz="1200" dirty="0">
                <a:latin typeface="Arial Narrow" panose="020B0606020202030204" pitchFamily="34" charset="0"/>
              </a:rPr>
              <a:t>notificaron </a:t>
            </a:r>
            <a:r>
              <a:rPr lang="es-CO" sz="1200" dirty="0" smtClean="0">
                <a:latin typeface="Arial Narrow" panose="020B0606020202030204" pitchFamily="34" charset="0"/>
              </a:rPr>
              <a:t>148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56 casos descartados y 92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6- 2021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24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5 - 2021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a:t>
            </a:r>
            <a:r>
              <a:rPr lang="es-ES" sz="2000" b="1" dirty="0" smtClean="0">
                <a:solidFill>
                  <a:srgbClr val="C00000"/>
                </a:solidFill>
                <a:latin typeface="Arial Narrow" panose="020B0606020202030204" pitchFamily="34" charset="0"/>
                <a:ea typeface="+mn-ea"/>
                <a:cs typeface="+mn-cs"/>
              </a:rPr>
              <a:t>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306945" y="5586294"/>
            <a:ext cx="1875237"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24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17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11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1,08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280948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6 - 2021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6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33</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87%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6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smtClean="0">
                <a:solidFill>
                  <a:srgbClr val="C00000"/>
                </a:solidFill>
                <a:latin typeface="Arial Narrow" panose="020B0606020202030204" pitchFamily="34" charset="0"/>
                <a:ea typeface="+mn-ea"/>
                <a:cs typeface="+mn-cs"/>
              </a:rPr>
              <a:t>Hepatitis </a:t>
            </a:r>
            <a:r>
              <a:rPr lang="es-ES" sz="2500" b="1" dirty="0" smtClean="0">
                <a:solidFill>
                  <a:srgbClr val="C00000"/>
                </a:solidFill>
                <a:latin typeface="Arial Narrow" panose="020B0606020202030204" pitchFamily="34" charset="0"/>
                <a:ea typeface="+mn-ea"/>
                <a:cs typeface="+mn-cs"/>
              </a:rPr>
              <a:t>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5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1,28 * cada 100 mil</a:t>
            </a:r>
          </a:p>
          <a:p>
            <a:pPr algn="ctr"/>
            <a:r>
              <a:rPr lang="es-ES" sz="1400" b="1" dirty="0" smtClean="0">
                <a:solidFill>
                  <a:srgbClr val="C00000"/>
                </a:solidFill>
                <a:latin typeface="Arial Narrow" panose="020B0606020202030204" pitchFamily="34" charset="0"/>
              </a:rPr>
              <a:t>33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6"/>
          <a:stretch>
            <a:fillRect/>
          </a:stretch>
        </p:blipFill>
        <p:spPr>
          <a:xfrm>
            <a:off x="2157182" y="373840"/>
            <a:ext cx="4971660" cy="1831362"/>
          </a:xfrm>
          <a:prstGeom prst="rect">
            <a:avLst/>
          </a:prstGeom>
        </p:spPr>
      </p:pic>
      <p:pic>
        <p:nvPicPr>
          <p:cNvPr id="3" name="Imagen 2"/>
          <p:cNvPicPr>
            <a:picLocks noChangeAspect="1"/>
          </p:cNvPicPr>
          <p:nvPr/>
        </p:nvPicPr>
        <p:blipFill>
          <a:blip r:embed="rId7"/>
          <a:stretch>
            <a:fillRect/>
          </a:stretch>
        </p:blipFill>
        <p:spPr>
          <a:xfrm>
            <a:off x="2152405" y="2685401"/>
            <a:ext cx="4983837" cy="2286997"/>
          </a:xfrm>
          <a:prstGeom prst="rect">
            <a:avLst/>
          </a:prstGeom>
        </p:spPr>
      </p:pic>
    </p:spTree>
    <p:extLst>
      <p:ext uri="{BB962C8B-B14F-4D97-AF65-F5344CB8AC3E}">
        <p14:creationId xmlns:p14="http://schemas.microsoft.com/office/powerpoint/2010/main" val="2357314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20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13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6.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29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70% - 23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24%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8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6.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82% en relación con el mismo periodo de año anterior. Los cursos de vida de adolescencia,  juventud y  adultez con el 82%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3" name="Imagen 12"/>
          <p:cNvPicPr>
            <a:picLocks noChangeAspect="1"/>
          </p:cNvPicPr>
          <p:nvPr/>
        </p:nvPicPr>
        <p:blipFill>
          <a:blip r:embed="rId8"/>
          <a:stretch>
            <a:fillRect/>
          </a:stretch>
        </p:blipFill>
        <p:spPr>
          <a:xfrm>
            <a:off x="155874" y="4763983"/>
            <a:ext cx="2796504" cy="2185448"/>
          </a:xfrm>
          <a:prstGeom prst="rect">
            <a:avLst/>
          </a:prstGeom>
        </p:spPr>
      </p:pic>
      <p:pic>
        <p:nvPicPr>
          <p:cNvPr id="15" name="Imagen 14"/>
          <p:cNvPicPr>
            <a:picLocks noChangeAspect="1"/>
          </p:cNvPicPr>
          <p:nvPr/>
        </p:nvPicPr>
        <p:blipFill>
          <a:blip r:embed="rId9"/>
          <a:stretch>
            <a:fillRect/>
          </a:stretch>
        </p:blipFill>
        <p:spPr>
          <a:xfrm>
            <a:off x="2952378" y="4634288"/>
            <a:ext cx="4167758" cy="1975392"/>
          </a:xfrm>
          <a:prstGeom prst="rect">
            <a:avLst/>
          </a:prstGeom>
        </p:spPr>
      </p:pic>
    </p:spTree>
    <p:extLst>
      <p:ext uri="{BB962C8B-B14F-4D97-AF65-F5344CB8AC3E}">
        <p14:creationId xmlns:p14="http://schemas.microsoft.com/office/powerpoint/2010/main" val="4111237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06 - 2021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649</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1,52%.</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06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55,78%</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362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25,73%</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167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06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13,10%</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smtClean="0">
                  <a:latin typeface="Arial Narrow" panose="020B0606020202030204" pitchFamily="34" charset="0"/>
                </a:rPr>
                <a:t>85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58,86%</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382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25,22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59,48%</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386 casos</a:t>
              </a:r>
              <a:endParaRPr lang="es-CO" sz="1200" dirty="0"/>
            </a:p>
          </p:txBody>
        </p:sp>
      </p:grpSp>
      <p:grpSp>
        <p:nvGrpSpPr>
          <p:cNvPr id="106" name="105 Grupo"/>
          <p:cNvGrpSpPr/>
          <p:nvPr/>
        </p:nvGrpSpPr>
        <p:grpSpPr>
          <a:xfrm>
            <a:off x="4013888" y="4872449"/>
            <a:ext cx="867545" cy="883043"/>
            <a:chOff x="1033171" y="8262441"/>
            <a:chExt cx="86754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12,02%</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78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4,62%</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30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6,47%</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a:latin typeface="Arial Narrow" panose="020B0606020202030204" pitchFamily="34" charset="0"/>
                </a:rPr>
                <a:t>4</a:t>
              </a:r>
              <a:r>
                <a:rPr lang="es-ES" sz="1200" b="1" dirty="0" smtClean="0">
                  <a:latin typeface="Arial Narrow" panose="020B0606020202030204" pitchFamily="34" charset="0"/>
                </a:rPr>
                <a:t>2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1,52% respecto al mismo periodo del año anterior.</a:t>
            </a:r>
          </a:p>
          <a:p>
            <a:pPr algn="just"/>
            <a:r>
              <a:rPr lang="es-CO" sz="1200" dirty="0" smtClean="0">
                <a:solidFill>
                  <a:srgbClr val="FF0000"/>
                </a:solidFill>
                <a:latin typeface="Arial Narrow" panose="020B0606020202030204" pitchFamily="34" charset="0"/>
              </a:rPr>
              <a:t>Alrededor del 50,08%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0"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44,22%</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287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4 Gráfico"/>
          <p:cNvGraphicFramePr>
            <a:graphicFrameLocks/>
          </p:cNvGraphicFramePr>
          <p:nvPr>
            <p:extLst>
              <p:ext uri="{D42A27DB-BD31-4B8C-83A1-F6EECF244321}">
                <p14:modId xmlns:p14="http://schemas.microsoft.com/office/powerpoint/2010/main" val="1828124166"/>
              </p:ext>
            </p:extLst>
          </p:nvPr>
        </p:nvGraphicFramePr>
        <p:xfrm>
          <a:off x="2200587" y="344494"/>
          <a:ext cx="5000313" cy="180831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2" name="Gráfico 131"/>
          <p:cNvGraphicFramePr>
            <a:graphicFrameLocks/>
          </p:cNvGraphicFramePr>
          <p:nvPr>
            <p:extLst>
              <p:ext uri="{D42A27DB-BD31-4B8C-83A1-F6EECF244321}">
                <p14:modId xmlns:p14="http://schemas.microsoft.com/office/powerpoint/2010/main" val="2540345824"/>
              </p:ext>
            </p:extLst>
          </p:nvPr>
        </p:nvGraphicFramePr>
        <p:xfrm>
          <a:off x="-9993" y="5700370"/>
          <a:ext cx="3559477" cy="207168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06 - 2021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357</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06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71,15%</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254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28,85%</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smtClean="0">
                  <a:latin typeface="Arial Narrow" panose="020B0606020202030204" pitchFamily="34" charset="0"/>
                </a:rPr>
                <a:t>103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16,53%</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59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17,93%</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a:latin typeface="Arial Narrow" panose="020B0606020202030204" pitchFamily="34" charset="0"/>
                  </a:rPr>
                  <a:t>6</a:t>
                </a:r>
                <a:r>
                  <a:rPr lang="es-ES" sz="1200" b="1" dirty="0" smtClean="0">
                    <a:latin typeface="Arial Narrow" panose="020B0606020202030204" pitchFamily="34" charset="0"/>
                  </a:rPr>
                  <a:t>4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0,28%</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42,86%</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90601" cy="276999"/>
              </a:xfrm>
              <a:prstGeom prst="rect">
                <a:avLst/>
              </a:prstGeom>
            </p:spPr>
            <p:txBody>
              <a:bodyPr wrap="none">
                <a:spAutoFit/>
              </a:bodyPr>
              <a:lstStyle/>
              <a:p>
                <a:r>
                  <a:rPr lang="es-ES" sz="1200" b="1" dirty="0" smtClean="0">
                    <a:latin typeface="Arial Narrow" panose="020B0606020202030204" pitchFamily="34" charset="0"/>
                  </a:rPr>
                  <a:t>153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249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108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43181" y="796907"/>
            <a:ext cx="5057719" cy="3911800"/>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06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06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06 2021. </a:t>
            </a:r>
            <a:endParaRPr lang="es-ES" sz="1050" dirty="0">
              <a:latin typeface="Arial Narrow" panose="020B0606020202030204" pitchFamily="34" charset="0"/>
            </a:endParaRPr>
          </a:p>
        </p:txBody>
      </p:sp>
      <p:graphicFrame>
        <p:nvGraphicFramePr>
          <p:cNvPr id="20" name="Gráfico 19"/>
          <p:cNvGraphicFramePr>
            <a:graphicFrameLocks/>
          </p:cNvGraphicFramePr>
          <p:nvPr>
            <p:extLst>
              <p:ext uri="{D42A27DB-BD31-4B8C-83A1-F6EECF244321}">
                <p14:modId xmlns:p14="http://schemas.microsoft.com/office/powerpoint/2010/main" val="3501340438"/>
              </p:ext>
            </p:extLst>
          </p:nvPr>
        </p:nvGraphicFramePr>
        <p:xfrm>
          <a:off x="36243" y="943732"/>
          <a:ext cx="7139014" cy="31501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p:cNvGraphicFramePr>
            <a:graphicFrameLocks/>
          </p:cNvGraphicFramePr>
          <p:nvPr>
            <p:extLst>
              <p:ext uri="{D42A27DB-BD31-4B8C-83A1-F6EECF244321}">
                <p14:modId xmlns:p14="http://schemas.microsoft.com/office/powerpoint/2010/main" val="1875669735"/>
              </p:ext>
            </p:extLst>
          </p:nvPr>
        </p:nvGraphicFramePr>
        <p:xfrm>
          <a:off x="-20872" y="5351961"/>
          <a:ext cx="3629750" cy="2743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val="3939235862"/>
              </p:ext>
            </p:extLst>
          </p:nvPr>
        </p:nvGraphicFramePr>
        <p:xfrm>
          <a:off x="3714879" y="5441345"/>
          <a:ext cx="3460378" cy="2653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06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4"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15,38%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38,46%</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7"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53,84%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4" name="Gráfico 33">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546753957"/>
              </p:ext>
            </p:extLst>
          </p:nvPr>
        </p:nvGraphicFramePr>
        <p:xfrm>
          <a:off x="11365" y="669899"/>
          <a:ext cx="7159955" cy="3697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smtClean="0">
                <a:solidFill>
                  <a:srgbClr val="000000"/>
                </a:solidFill>
                <a:latin typeface="Arial Narrow"/>
                <a:ea typeface="MS Mincho"/>
              </a:rPr>
              <a:t>Programa </a:t>
            </a:r>
            <a:r>
              <a:rPr lang="es-CO" sz="800" b="1" dirty="0">
                <a:solidFill>
                  <a:srgbClr val="000000"/>
                </a:solidFill>
                <a:latin typeface="Arial Narrow"/>
                <a:ea typeface="MS Mincho"/>
              </a:rPr>
              <a:t>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06 de 2021 - </a:t>
            </a:r>
            <a:r>
              <a:rPr lang="pt-BR" sz="800" b="1" dirty="0">
                <a:solidFill>
                  <a:srgbClr val="000000"/>
                </a:solidFill>
                <a:latin typeface="Arial Narrow"/>
                <a:ea typeface="MS Mincho"/>
              </a:rPr>
              <a:t>Reporte Semanas 1 a 24</a:t>
            </a:r>
            <a:r>
              <a:rPr lang="es-CO" sz="800" b="1" dirty="0">
                <a:solidFill>
                  <a:srgbClr val="000000"/>
                </a:solidFill>
                <a:latin typeface="Arial Narrow"/>
                <a:ea typeface="MS Mincho"/>
              </a:rPr>
              <a:t> (Hasta Junio 19)</a:t>
            </a:r>
            <a:endParaRPr lang="es-ES" sz="1200" dirty="0">
              <a:effectLst/>
              <a:latin typeface="Times New Roman"/>
              <a:ea typeface="Times New Roman"/>
            </a:endParaRPr>
          </a:p>
        </p:txBody>
      </p:sp>
      <p:graphicFrame>
        <p:nvGraphicFramePr>
          <p:cNvPr id="12" name="10 Tabla"/>
          <p:cNvGraphicFramePr>
            <a:graphicFrameLocks noGrp="1"/>
          </p:cNvGraphicFramePr>
          <p:nvPr>
            <p:extLst>
              <p:ext uri="{D42A27DB-BD31-4B8C-83A1-F6EECF244321}">
                <p14:modId xmlns:p14="http://schemas.microsoft.com/office/powerpoint/2010/main" val="2809589058"/>
              </p:ext>
            </p:extLst>
          </p:nvPr>
        </p:nvGraphicFramePr>
        <p:xfrm>
          <a:off x="247552" y="2699792"/>
          <a:ext cx="6502760" cy="5728262"/>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58944">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rPr>
                        <a:t>Consumo de antibióticos en el ámbito hospitalario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58864489"/>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47242933"/>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4000" b="1" dirty="0">
                <a:solidFill>
                  <a:srgbClr val="C00000"/>
                </a:solidFill>
              </a:rPr>
              <a:t>UCI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874313" y="1201033"/>
            <a:ext cx="345222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23 de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meropenem</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80682" y="1729167"/>
            <a:ext cx="5020169" cy="646331"/>
          </a:xfrm>
          <a:prstGeom prst="rect">
            <a:avLst/>
          </a:prstGeom>
        </p:spPr>
        <p:txBody>
          <a:bodyPr wrap="square">
            <a:spAutoFit/>
          </a:bodyPr>
          <a:lstStyle/>
          <a:p>
            <a:r>
              <a:rPr lang="es-CO" sz="900" dirty="0">
                <a:latin typeface="Arial Narrow" panose="020B0606020202030204" pitchFamily="34" charset="0"/>
              </a:rPr>
              <a:t>NOTA: </a:t>
            </a:r>
            <a:r>
              <a:rPr lang="es-MX" sz="900" dirty="0">
                <a:latin typeface="Arial Narrow" panose="020B0606020202030204" pitchFamily="34" charset="0"/>
              </a:rPr>
              <a:t>Se solicitó a las UPGD de Medellín ajustar su número de camas debido a la contingencia por pandemia el número de camas de UCI aumentó en el último año, si no se ajusta este reporte , se afectará las DDD finales reportadas</a:t>
            </a:r>
          </a:p>
          <a:p>
            <a:r>
              <a:rPr lang="es-MX" sz="900" dirty="0">
                <a:latin typeface="Arial Narrow" panose="020B0606020202030204" pitchFamily="34" charset="0"/>
              </a:rPr>
              <a:t>Los datos mostrados son información preliminar.</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752244"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2565692"/>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566809"/>
            <a:ext cx="4527409"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UCI </a:t>
              </a:r>
            </a:p>
          </p:txBody>
        </p:sp>
      </p:grpSp>
      <p:sp>
        <p:nvSpPr>
          <p:cNvPr id="96" name="95 Rectángulo"/>
          <p:cNvSpPr/>
          <p:nvPr/>
        </p:nvSpPr>
        <p:spPr>
          <a:xfrm>
            <a:off x="4752578" y="8748464"/>
            <a:ext cx="2376264"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82" name="Gráfico 81">
            <a:extLst>
              <a:ext uri="{FF2B5EF4-FFF2-40B4-BE49-F238E27FC236}">
                <a16:creationId xmlns:a16="http://schemas.microsoft.com/office/drawing/2014/main" id="{C85894B4-4353-40DA-834C-7656742E7DA0}"/>
              </a:ext>
            </a:extLst>
          </p:cNvPr>
          <p:cNvGraphicFramePr>
            <a:graphicFrameLocks/>
          </p:cNvGraphicFramePr>
          <p:nvPr>
            <p:extLst/>
          </p:nvPr>
        </p:nvGraphicFramePr>
        <p:xfrm>
          <a:off x="2279589" y="2935776"/>
          <a:ext cx="4841501" cy="35595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abla 30">
            <a:extLst>
              <a:ext uri="{FF2B5EF4-FFF2-40B4-BE49-F238E27FC236}">
                <a16:creationId xmlns:a16="http://schemas.microsoft.com/office/drawing/2014/main" id="{E2407028-D83E-4932-865D-F51F5DBAF756}"/>
              </a:ext>
            </a:extLst>
          </p:cNvPr>
          <p:cNvGraphicFramePr>
            <a:graphicFrameLocks noGrp="1"/>
          </p:cNvGraphicFramePr>
          <p:nvPr>
            <p:extLst/>
          </p:nvPr>
        </p:nvGraphicFramePr>
        <p:xfrm>
          <a:off x="360337" y="7163694"/>
          <a:ext cx="6480175" cy="1509462"/>
        </p:xfrm>
        <a:graphic>
          <a:graphicData uri="http://schemas.openxmlformats.org/drawingml/2006/table">
            <a:tbl>
              <a:tblPr/>
              <a:tblGrid>
                <a:gridCol w="519298">
                  <a:extLst>
                    <a:ext uri="{9D8B030D-6E8A-4147-A177-3AD203B41FA5}">
                      <a16:colId xmlns:a16="http://schemas.microsoft.com/office/drawing/2014/main" val="2023994178"/>
                    </a:ext>
                  </a:extLst>
                </a:gridCol>
                <a:gridCol w="707129">
                  <a:extLst>
                    <a:ext uri="{9D8B030D-6E8A-4147-A177-3AD203B41FA5}">
                      <a16:colId xmlns:a16="http://schemas.microsoft.com/office/drawing/2014/main" val="2492007629"/>
                    </a:ext>
                  </a:extLst>
                </a:gridCol>
                <a:gridCol w="795520">
                  <a:extLst>
                    <a:ext uri="{9D8B030D-6E8A-4147-A177-3AD203B41FA5}">
                      <a16:colId xmlns:a16="http://schemas.microsoft.com/office/drawing/2014/main" val="1617305015"/>
                    </a:ext>
                  </a:extLst>
                </a:gridCol>
                <a:gridCol w="861813">
                  <a:extLst>
                    <a:ext uri="{9D8B030D-6E8A-4147-A177-3AD203B41FA5}">
                      <a16:colId xmlns:a16="http://schemas.microsoft.com/office/drawing/2014/main" val="704564022"/>
                    </a:ext>
                  </a:extLst>
                </a:gridCol>
                <a:gridCol w="720941">
                  <a:extLst>
                    <a:ext uri="{9D8B030D-6E8A-4147-A177-3AD203B41FA5}">
                      <a16:colId xmlns:a16="http://schemas.microsoft.com/office/drawing/2014/main" val="1067611653"/>
                    </a:ext>
                  </a:extLst>
                </a:gridCol>
                <a:gridCol w="817618">
                  <a:extLst>
                    <a:ext uri="{9D8B030D-6E8A-4147-A177-3AD203B41FA5}">
                      <a16:colId xmlns:a16="http://schemas.microsoft.com/office/drawing/2014/main" val="2118741327"/>
                    </a:ext>
                  </a:extLst>
                </a:gridCol>
                <a:gridCol w="718178">
                  <a:extLst>
                    <a:ext uri="{9D8B030D-6E8A-4147-A177-3AD203B41FA5}">
                      <a16:colId xmlns:a16="http://schemas.microsoft.com/office/drawing/2014/main" val="3920339187"/>
                    </a:ext>
                  </a:extLst>
                </a:gridCol>
                <a:gridCol w="751325">
                  <a:extLst>
                    <a:ext uri="{9D8B030D-6E8A-4147-A177-3AD203B41FA5}">
                      <a16:colId xmlns:a16="http://schemas.microsoft.com/office/drawing/2014/main" val="1993501932"/>
                    </a:ext>
                  </a:extLst>
                </a:gridCol>
                <a:gridCol w="588353">
                  <a:extLst>
                    <a:ext uri="{9D8B030D-6E8A-4147-A177-3AD203B41FA5}">
                      <a16:colId xmlns:a16="http://schemas.microsoft.com/office/drawing/2014/main" val="1094927711"/>
                    </a:ext>
                  </a:extLst>
                </a:gridCol>
              </a:tblGrid>
              <a:tr h="340043">
                <a:tc>
                  <a:txBody>
                    <a:bodyPr/>
                    <a:lstStyle/>
                    <a:p>
                      <a:pPr algn="ctr" fontAlgn="ctr"/>
                      <a:r>
                        <a:rPr lang="es-MX" sz="1000" b="1" i="0" u="none" strike="noStrike">
                          <a:solidFill>
                            <a:srgbClr val="000000"/>
                          </a:solidFill>
                          <a:effectLst/>
                          <a:latin typeface="Calibri" panose="020F0502020204030204" pitchFamily="34" charset="0"/>
                        </a:rPr>
                        <a:t>Servicio</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Item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ceftriaxona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ertapenem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meropenem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piperacilina tazobactam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vancomicina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cefepime</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%OCUP</a:t>
                      </a:r>
                    </a:p>
                  </a:txBody>
                  <a:tcPr marL="8294" marR="8294" marT="829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40273531"/>
                  </a:ext>
                </a:extLst>
              </a:tr>
              <a:tr h="165875">
                <a:tc rowSpan="5">
                  <a:txBody>
                    <a:bodyPr/>
                    <a:lstStyle/>
                    <a:p>
                      <a:pPr algn="ctr" fontAlgn="ctr"/>
                      <a:r>
                        <a:rPr lang="es-MX" sz="1000" b="1" i="0" u="none" strike="noStrike">
                          <a:solidFill>
                            <a:srgbClr val="000000"/>
                          </a:solidFill>
                          <a:effectLst/>
                          <a:latin typeface="Calibri" panose="020F0502020204030204" pitchFamily="34" charset="0"/>
                        </a:rPr>
                        <a:t>UCI adultos semana 23 2021</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Medellín</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2.73</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0.03</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11.69</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11.81</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6.14</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9.70</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0.86</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5044800"/>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2.99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3.44</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0.96</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1.79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0.59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540159246"/>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Me</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1.66</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12.12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11.04</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5.96</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7.81</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0.90</a:t>
                      </a:r>
                    </a:p>
                  </a:txBody>
                  <a:tcPr marL="8294" marR="8294" marT="8294" marB="0" anchor="b">
                    <a:lnL>
                      <a:noFill/>
                    </a:lnL>
                    <a:lnR>
                      <a:noFill/>
                    </a:lnR>
                    <a:lnT>
                      <a:noFill/>
                    </a:lnT>
                    <a:lnB>
                      <a:noFill/>
                    </a:lnB>
                    <a:solidFill>
                      <a:srgbClr val="FFFFFF"/>
                    </a:solidFill>
                  </a:tcPr>
                </a:tc>
                <a:extLst>
                  <a:ext uri="{0D108BD9-81ED-4DB2-BD59-A6C34878D82A}">
                    <a16:rowId xmlns:a16="http://schemas.microsoft.com/office/drawing/2014/main" val="2459426826"/>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4.29</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16.54</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15.84</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8.67</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12.47</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0.97</a:t>
                      </a:r>
                    </a:p>
                  </a:txBody>
                  <a:tcPr marL="8294" marR="8294" marT="8294" marB="0" anchor="b">
                    <a:lnL>
                      <a:noFill/>
                    </a:lnL>
                    <a:lnR>
                      <a:noFill/>
                    </a:lnR>
                    <a:lnT>
                      <a:noFill/>
                    </a:lnT>
                    <a:lnB>
                      <a:noFill/>
                    </a:lnB>
                    <a:solidFill>
                      <a:srgbClr val="D9D9D9"/>
                    </a:solidFill>
                  </a:tcPr>
                </a:tc>
                <a:extLst>
                  <a:ext uri="{0D108BD9-81ED-4DB2-BD59-A6C34878D82A}">
                    <a16:rowId xmlns:a16="http://schemas.microsoft.com/office/drawing/2014/main" val="604976050"/>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P90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9.46</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0.04</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23.28</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21.26</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11.72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17.74</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0.99</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0172421"/>
                  </a:ext>
                </a:extLst>
              </a:tr>
              <a:tr h="165875">
                <a:tc rowSpan="2">
                  <a:txBody>
                    <a:bodyPr/>
                    <a:lstStyle/>
                    <a:p>
                      <a:pPr algn="ctr" fontAlgn="t"/>
                      <a:r>
                        <a:rPr lang="es-MX" sz="900" b="1" i="0" u="none" strike="noStrike">
                          <a:solidFill>
                            <a:srgbClr val="000000"/>
                          </a:solidFill>
                          <a:effectLst/>
                          <a:latin typeface="Calibri" panose="020F0502020204030204" pitchFamily="34" charset="0"/>
                        </a:rPr>
                        <a:t>Datos del año 2020</a:t>
                      </a:r>
                    </a:p>
                  </a:txBody>
                  <a:tcPr marL="8294" marR="8294" marT="829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Antioquia</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5.50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11.90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16.80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7.10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6.60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sin dato</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69986615"/>
                  </a:ext>
                </a:extLst>
              </a:tr>
              <a:tr h="174169">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INS</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6.00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0.80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20.10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18.30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13.40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8.00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dirty="0">
                          <a:solidFill>
                            <a:srgbClr val="000000"/>
                          </a:solidFill>
                          <a:effectLst/>
                          <a:latin typeface="Calibri" panose="020F0502020204030204" pitchFamily="34" charset="0"/>
                        </a:rPr>
                        <a:t>sin dato</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0099995"/>
                  </a:ext>
                </a:extLst>
              </a:tr>
            </a:tbl>
          </a:graphicData>
        </a:graphic>
      </p:graphicFrame>
    </p:spTree>
    <p:extLst>
      <p:ext uri="{BB962C8B-B14F-4D97-AF65-F5344CB8AC3E}">
        <p14:creationId xmlns:p14="http://schemas.microsoft.com/office/powerpoint/2010/main" val="377864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sz="2400" b="1" dirty="0">
              <a:solidFill>
                <a:srgbClr val="C00000"/>
              </a:solidFill>
            </a:endParaRPr>
          </a:p>
          <a:p>
            <a:pPr algn="ctr"/>
            <a:r>
              <a:rPr lang="es-MX" sz="2400" b="1" dirty="0">
                <a:solidFill>
                  <a:srgbClr val="C00000"/>
                </a:solidFill>
              </a:rPr>
              <a:t>Hospitalización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979946" y="1194399"/>
            <a:ext cx="309218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23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piperacilina</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824252"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25315" y="2540000"/>
            <a:ext cx="5075586" cy="30967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427527"/>
            <a:ext cx="4617224" cy="646331"/>
            <a:chOff x="2448322" y="7501"/>
            <a:chExt cx="3514876" cy="646331"/>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70910" y="7501"/>
              <a:ext cx="2592288" cy="646331"/>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hospitalización adultos</a:t>
              </a:r>
            </a:p>
            <a:p>
              <a:endParaRPr lang="es-ES" sz="1200" b="1" dirty="0">
                <a:latin typeface="Arial Narrow" panose="020B0606020202030204" pitchFamily="34" charset="0"/>
              </a:endParaRPr>
            </a:p>
          </p:txBody>
        </p:sp>
      </p:grpSp>
      <p:sp>
        <p:nvSpPr>
          <p:cNvPr id="96" name="95 Rectángulo"/>
          <p:cNvSpPr/>
          <p:nvPr/>
        </p:nvSpPr>
        <p:spPr>
          <a:xfrm>
            <a:off x="4608562" y="8748464"/>
            <a:ext cx="2520280"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30" name="Gráfico 29">
            <a:extLst>
              <a:ext uri="{FF2B5EF4-FFF2-40B4-BE49-F238E27FC236}">
                <a16:creationId xmlns:a16="http://schemas.microsoft.com/office/drawing/2014/main" id="{16E6F641-46CA-4B86-B515-945D6904A193}"/>
              </a:ext>
            </a:extLst>
          </p:cNvPr>
          <p:cNvGraphicFramePr>
            <a:graphicFrameLocks/>
          </p:cNvGraphicFramePr>
          <p:nvPr>
            <p:extLst/>
          </p:nvPr>
        </p:nvGraphicFramePr>
        <p:xfrm>
          <a:off x="2180681" y="2902537"/>
          <a:ext cx="5020169" cy="3475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B7B89A0F-7883-40AD-A82D-3ADB140A36B0}"/>
              </a:ext>
            </a:extLst>
          </p:cNvPr>
          <p:cNvGraphicFramePr>
            <a:graphicFrameLocks noGrp="1"/>
          </p:cNvGraphicFramePr>
          <p:nvPr>
            <p:extLst/>
          </p:nvPr>
        </p:nvGraphicFramePr>
        <p:xfrm>
          <a:off x="360337" y="7257473"/>
          <a:ext cx="6480175" cy="1369260"/>
        </p:xfrm>
        <a:graphic>
          <a:graphicData uri="http://schemas.openxmlformats.org/drawingml/2006/table">
            <a:tbl>
              <a:tblPr/>
              <a:tblGrid>
                <a:gridCol w="471103">
                  <a:extLst>
                    <a:ext uri="{9D8B030D-6E8A-4147-A177-3AD203B41FA5}">
                      <a16:colId xmlns:a16="http://schemas.microsoft.com/office/drawing/2014/main" val="4185860955"/>
                    </a:ext>
                  </a:extLst>
                </a:gridCol>
                <a:gridCol w="641502">
                  <a:extLst>
                    <a:ext uri="{9D8B030D-6E8A-4147-A177-3AD203B41FA5}">
                      <a16:colId xmlns:a16="http://schemas.microsoft.com/office/drawing/2014/main" val="1966357943"/>
                    </a:ext>
                  </a:extLst>
                </a:gridCol>
                <a:gridCol w="721690">
                  <a:extLst>
                    <a:ext uri="{9D8B030D-6E8A-4147-A177-3AD203B41FA5}">
                      <a16:colId xmlns:a16="http://schemas.microsoft.com/office/drawing/2014/main" val="1414637443"/>
                    </a:ext>
                  </a:extLst>
                </a:gridCol>
                <a:gridCol w="781831">
                  <a:extLst>
                    <a:ext uri="{9D8B030D-6E8A-4147-A177-3AD203B41FA5}">
                      <a16:colId xmlns:a16="http://schemas.microsoft.com/office/drawing/2014/main" val="224161166"/>
                    </a:ext>
                  </a:extLst>
                </a:gridCol>
                <a:gridCol w="654031">
                  <a:extLst>
                    <a:ext uri="{9D8B030D-6E8A-4147-A177-3AD203B41FA5}">
                      <a16:colId xmlns:a16="http://schemas.microsoft.com/office/drawing/2014/main" val="2510026763"/>
                    </a:ext>
                  </a:extLst>
                </a:gridCol>
                <a:gridCol w="741737">
                  <a:extLst>
                    <a:ext uri="{9D8B030D-6E8A-4147-A177-3AD203B41FA5}">
                      <a16:colId xmlns:a16="http://schemas.microsoft.com/office/drawing/2014/main" val="430221174"/>
                    </a:ext>
                  </a:extLst>
                </a:gridCol>
                <a:gridCol w="651526">
                  <a:extLst>
                    <a:ext uri="{9D8B030D-6E8A-4147-A177-3AD203B41FA5}">
                      <a16:colId xmlns:a16="http://schemas.microsoft.com/office/drawing/2014/main" val="1270620706"/>
                    </a:ext>
                  </a:extLst>
                </a:gridCol>
                <a:gridCol w="681596">
                  <a:extLst>
                    <a:ext uri="{9D8B030D-6E8A-4147-A177-3AD203B41FA5}">
                      <a16:colId xmlns:a16="http://schemas.microsoft.com/office/drawing/2014/main" val="3490105083"/>
                    </a:ext>
                  </a:extLst>
                </a:gridCol>
                <a:gridCol w="533750">
                  <a:extLst>
                    <a:ext uri="{9D8B030D-6E8A-4147-A177-3AD203B41FA5}">
                      <a16:colId xmlns:a16="http://schemas.microsoft.com/office/drawing/2014/main" val="158090630"/>
                    </a:ext>
                  </a:extLst>
                </a:gridCol>
                <a:gridCol w="601409">
                  <a:extLst>
                    <a:ext uri="{9D8B030D-6E8A-4147-A177-3AD203B41FA5}">
                      <a16:colId xmlns:a16="http://schemas.microsoft.com/office/drawing/2014/main" val="4030376595"/>
                    </a:ext>
                  </a:extLst>
                </a:gridCol>
              </a:tblGrid>
              <a:tr h="308460">
                <a:tc>
                  <a:txBody>
                    <a:bodyPr/>
                    <a:lstStyle/>
                    <a:p>
                      <a:pPr algn="ctr" fontAlgn="ctr"/>
                      <a:r>
                        <a:rPr lang="es-MX" sz="900" b="1" i="0" u="none" strike="noStrike">
                          <a:solidFill>
                            <a:srgbClr val="000000"/>
                          </a:solidFill>
                          <a:effectLst/>
                          <a:latin typeface="Calibri" panose="020F0502020204030204" pitchFamily="34" charset="0"/>
                        </a:rPr>
                        <a:t>Servicio</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Item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ceftriaxona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ciprofloxacina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ertapenem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meropenem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piperacilina tazobactam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vancomicina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cefepime</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%OCUP</a:t>
                      </a:r>
                    </a:p>
                  </a:txBody>
                  <a:tcPr marL="7523" marR="7523" marT="75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06858195"/>
                  </a:ext>
                </a:extLst>
              </a:tr>
              <a:tr h="150468">
                <a:tc rowSpan="5">
                  <a:txBody>
                    <a:bodyPr/>
                    <a:lstStyle/>
                    <a:p>
                      <a:pPr algn="ctr" fontAlgn="ctr"/>
                      <a:r>
                        <a:rPr lang="es-MX" sz="900" b="1" i="0" u="none" strike="noStrike">
                          <a:solidFill>
                            <a:srgbClr val="000000"/>
                          </a:solidFill>
                          <a:effectLst/>
                          <a:latin typeface="Calibri" panose="020F0502020204030204" pitchFamily="34" charset="0"/>
                        </a:rPr>
                        <a:t>No UCI adultos semana 23 2021</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Medellín</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3.43</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0.14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3.18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7.08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2.44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1.72</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0.88</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2812"/>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p10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0.12</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0.13</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0.39</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1.62</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0.63</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0.76</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31542323"/>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Me</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1.16</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2.69</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2.96</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7.34</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2.23</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1.13</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0.88</a:t>
                      </a:r>
                    </a:p>
                  </a:txBody>
                  <a:tcPr marL="7523" marR="7523" marT="7523" marB="0" anchor="b">
                    <a:lnL>
                      <a:noFill/>
                    </a:lnL>
                    <a:lnR>
                      <a:noFill/>
                    </a:lnR>
                    <a:lnT>
                      <a:noFill/>
                    </a:lnT>
                    <a:lnB>
                      <a:noFill/>
                    </a:lnB>
                  </a:tcPr>
                </a:tc>
                <a:extLst>
                  <a:ext uri="{0D108BD9-81ED-4DB2-BD59-A6C34878D82A}">
                    <a16:rowId xmlns:a16="http://schemas.microsoft.com/office/drawing/2014/main" val="3774547908"/>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P75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2.54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4.24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0.17</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4.68</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9.95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3.22</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2.06</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0.93</a:t>
                      </a:r>
                    </a:p>
                  </a:txBody>
                  <a:tcPr marL="7523" marR="7523" marT="7523" marB="0" anchor="b">
                    <a:lnL>
                      <a:noFill/>
                    </a:lnL>
                    <a:lnR>
                      <a:noFill/>
                    </a:lnR>
                    <a:lnT>
                      <a:noFill/>
                    </a:lnT>
                    <a:lnB>
                      <a:noFill/>
                    </a:lnB>
                    <a:solidFill>
                      <a:srgbClr val="D9D9D9"/>
                    </a:solidFill>
                  </a:tcPr>
                </a:tc>
                <a:extLst>
                  <a:ext uri="{0D108BD9-81ED-4DB2-BD59-A6C34878D82A}">
                    <a16:rowId xmlns:a16="http://schemas.microsoft.com/office/drawing/2014/main" val="3041221418"/>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P90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5.44</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6.66</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0.49</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12.24</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4.06</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4.30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0.95</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760642"/>
                  </a:ext>
                </a:extLst>
              </a:tr>
              <a:tr h="150468">
                <a:tc rowSpan="2">
                  <a:txBody>
                    <a:bodyPr/>
                    <a:lstStyle/>
                    <a:p>
                      <a:pPr algn="ctr" fontAlgn="t"/>
                      <a:r>
                        <a:rPr lang="es-MX" sz="800" b="1" i="0" u="none" strike="noStrike">
                          <a:solidFill>
                            <a:srgbClr val="000000"/>
                          </a:solidFill>
                          <a:effectLst/>
                          <a:latin typeface="Calibri" panose="020F0502020204030204" pitchFamily="34" charset="0"/>
                        </a:rPr>
                        <a:t>Datos del año 2020</a:t>
                      </a:r>
                    </a:p>
                  </a:txBody>
                  <a:tcPr marL="7523" marR="7523" marT="7523"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Antioquia</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7.20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3.40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6.70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2.50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sin dato</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75511064"/>
                  </a:ext>
                </a:extLst>
              </a:tr>
              <a:tr h="157992">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INS-20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8.10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6.40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4.90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7.50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2.80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panose="020F0502020204030204" pitchFamily="34" charset="0"/>
                        </a:rPr>
                        <a:t>sin dato</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700997"/>
                  </a:ext>
                </a:extLst>
              </a:tr>
            </a:tbl>
          </a:graphicData>
        </a:graphic>
      </p:graphicFrame>
      <p:graphicFrame>
        <p:nvGraphicFramePr>
          <p:cNvPr id="8" name="Tabla 7">
            <a:extLst>
              <a:ext uri="{FF2B5EF4-FFF2-40B4-BE49-F238E27FC236}">
                <a16:creationId xmlns:a16="http://schemas.microsoft.com/office/drawing/2014/main" id="{3B807846-798C-4FB9-9EB7-116B39D11977}"/>
              </a:ext>
            </a:extLst>
          </p:cNvPr>
          <p:cNvGraphicFramePr>
            <a:graphicFrameLocks noGrp="1"/>
          </p:cNvGraphicFramePr>
          <p:nvPr>
            <p:extLst/>
          </p:nvPr>
        </p:nvGraphicFramePr>
        <p:xfrm>
          <a:off x="2304837" y="1526930"/>
          <a:ext cx="4572000" cy="885825"/>
        </p:xfrm>
        <a:graphic>
          <a:graphicData uri="http://schemas.openxmlformats.org/drawingml/2006/table">
            <a:tbl>
              <a:tblPr/>
              <a:tblGrid>
                <a:gridCol w="762000">
                  <a:extLst>
                    <a:ext uri="{9D8B030D-6E8A-4147-A177-3AD203B41FA5}">
                      <a16:colId xmlns:a16="http://schemas.microsoft.com/office/drawing/2014/main" val="1110797100"/>
                    </a:ext>
                  </a:extLst>
                </a:gridCol>
                <a:gridCol w="762000">
                  <a:extLst>
                    <a:ext uri="{9D8B030D-6E8A-4147-A177-3AD203B41FA5}">
                      <a16:colId xmlns:a16="http://schemas.microsoft.com/office/drawing/2014/main" val="2043658592"/>
                    </a:ext>
                  </a:extLst>
                </a:gridCol>
                <a:gridCol w="762000">
                  <a:extLst>
                    <a:ext uri="{9D8B030D-6E8A-4147-A177-3AD203B41FA5}">
                      <a16:colId xmlns:a16="http://schemas.microsoft.com/office/drawing/2014/main" val="2812854406"/>
                    </a:ext>
                  </a:extLst>
                </a:gridCol>
                <a:gridCol w="762000">
                  <a:extLst>
                    <a:ext uri="{9D8B030D-6E8A-4147-A177-3AD203B41FA5}">
                      <a16:colId xmlns:a16="http://schemas.microsoft.com/office/drawing/2014/main" val="3060970262"/>
                    </a:ext>
                  </a:extLst>
                </a:gridCol>
                <a:gridCol w="762000">
                  <a:extLst>
                    <a:ext uri="{9D8B030D-6E8A-4147-A177-3AD203B41FA5}">
                      <a16:colId xmlns:a16="http://schemas.microsoft.com/office/drawing/2014/main" val="2293885115"/>
                    </a:ext>
                  </a:extLst>
                </a:gridCol>
                <a:gridCol w="762000">
                  <a:extLst>
                    <a:ext uri="{9D8B030D-6E8A-4147-A177-3AD203B41FA5}">
                      <a16:colId xmlns:a16="http://schemas.microsoft.com/office/drawing/2014/main" val="55527966"/>
                    </a:ext>
                  </a:extLst>
                </a:gridCol>
              </a:tblGrid>
              <a:tr h="171450">
                <a:tc>
                  <a:txBody>
                    <a:bodyPr/>
                    <a:lstStyle/>
                    <a:p>
                      <a:pPr algn="ctr" fontAlgn="b"/>
                      <a:r>
                        <a:rPr lang="es-MX" sz="1000" b="1" i="0" u="none" strike="noStrike">
                          <a:effectLst/>
                          <a:latin typeface="Arial" panose="020B0604020202020204" pitchFamily="34" charset="0"/>
                        </a:rPr>
                        <a:t>mes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ene-21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feb-21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mar-21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abr-21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MX" sz="1000" b="1" i="0" u="none" strike="noStrike">
                          <a:effectLst/>
                          <a:latin typeface="Arial" panose="020B0604020202020204" pitchFamily="34" charset="0"/>
                        </a:rPr>
                        <a:t>may-21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99371976"/>
                  </a:ext>
                </a:extLst>
              </a:tr>
              <a:tr h="714375">
                <a:tc>
                  <a:txBody>
                    <a:bodyPr/>
                    <a:lstStyle/>
                    <a:p>
                      <a:pPr algn="ctr" fontAlgn="b"/>
                      <a:r>
                        <a:rPr lang="es-MX" sz="800" b="0" i="0" u="none" strike="noStrike">
                          <a:effectLst/>
                          <a:latin typeface="Arial" panose="020B0604020202020204" pitchFamily="34" charset="0"/>
                        </a:rPr>
                        <a:t>% cumplimiento en la notificación ficha 354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dirty="0">
                          <a:effectLst/>
                          <a:latin typeface="Arial" panose="020B0604020202020204" pitchFamily="34" charset="0"/>
                        </a:rPr>
                        <a:t>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effectLst/>
                          <a:latin typeface="Arial" panose="020B0604020202020204" pitchFamily="34" charset="0"/>
                        </a:rPr>
                        <a:t>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dirty="0">
                          <a:effectLst/>
                          <a:latin typeface="Arial" panose="020B0604020202020204" pitchFamily="34" charset="0"/>
                        </a:rPr>
                        <a:t>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10331332"/>
                  </a:ext>
                </a:extLst>
              </a:tr>
            </a:tbl>
          </a:graphicData>
        </a:graphic>
      </p:graphicFrame>
    </p:spTree>
    <p:extLst>
      <p:ext uri="{BB962C8B-B14F-4D97-AF65-F5344CB8AC3E}">
        <p14:creationId xmlns:p14="http://schemas.microsoft.com/office/powerpoint/2010/main" val="193214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146 Unidades Primarias Generadoras de Datos (UPGD) para el mes de mayo, semanas 18 a la 21, fue del 76.6 %,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mayo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Mayo de 2021 -  </a:t>
              </a:r>
              <a:r>
                <a:rPr lang="pt-BR" sz="800" b="1" dirty="0">
                  <a:solidFill>
                    <a:srgbClr val="000000"/>
                  </a:solidFill>
                  <a:latin typeface="Arial Narrow"/>
                  <a:ea typeface="MS Mincho"/>
                </a:rPr>
                <a:t>Reporte Semanas 01 a 20</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4" name="Imagen 3"/>
          <p:cNvPicPr>
            <a:picLocks noChangeAspect="1"/>
          </p:cNvPicPr>
          <p:nvPr/>
        </p:nvPicPr>
        <p:blipFill>
          <a:blip r:embed="rId5"/>
          <a:stretch>
            <a:fillRect/>
          </a:stretch>
        </p:blipFill>
        <p:spPr>
          <a:xfrm>
            <a:off x="288082" y="4097016"/>
            <a:ext cx="6624736" cy="4737349"/>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mayo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Mayo de 2021 -  </a:t>
            </a:r>
            <a:r>
              <a:rPr lang="pt-BR" sz="800" b="1" dirty="0">
                <a:solidFill>
                  <a:srgbClr val="000000"/>
                </a:solidFill>
                <a:latin typeface="Arial Narrow"/>
                <a:ea typeface="MS Mincho"/>
              </a:rPr>
              <a:t>Reporte Semanas 01 a 20</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5" name="Imagen 4"/>
          <p:cNvPicPr>
            <a:picLocks noChangeAspect="1"/>
          </p:cNvPicPr>
          <p:nvPr/>
        </p:nvPicPr>
        <p:blipFill>
          <a:blip r:embed="rId5"/>
          <a:stretch>
            <a:fillRect/>
          </a:stretch>
        </p:blipFill>
        <p:spPr>
          <a:xfrm>
            <a:off x="200935" y="3598166"/>
            <a:ext cx="6783891" cy="4084071"/>
          </a:xfrm>
          <a:prstGeom prst="rect">
            <a:avLst/>
          </a:prstGeom>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24</a:t>
            </a:r>
            <a:endParaRPr lang="es-ES" sz="1050" b="1" dirty="0">
              <a:latin typeface="Arial Narrow" panose="020B0606020202030204" pitchFamily="34" charset="0"/>
            </a:endParaRPr>
          </a:p>
        </p:txBody>
      </p:sp>
      <p:sp>
        <p:nvSpPr>
          <p:cNvPr id="3" name="2 Rectángulo"/>
          <p:cNvSpPr/>
          <p:nvPr/>
        </p:nvSpPr>
        <p:spPr>
          <a:xfrm>
            <a:off x="1728242" y="329400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mayo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5854" y="2184821"/>
            <a:ext cx="6794731" cy="830997"/>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se comportó de manera similar para los eventos, sarampión, cáncer de mama, cáncer de cuello uterino y violencia de genero e intrafamiliar no sexual, este último con el mayor número de casos sin notificar.</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Mayo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2021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01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20</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5" name="Imagen 4"/>
          <p:cNvPicPr>
            <a:picLocks noChangeAspect="1"/>
          </p:cNvPicPr>
          <p:nvPr/>
        </p:nvPicPr>
        <p:blipFill>
          <a:blip r:embed="rId5"/>
          <a:stretch>
            <a:fillRect/>
          </a:stretch>
        </p:blipFill>
        <p:spPr>
          <a:xfrm>
            <a:off x="254303" y="3657850"/>
            <a:ext cx="6730523" cy="4095231"/>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06 de 2021 - </a:t>
            </a:r>
            <a:r>
              <a:rPr lang="pt-BR" sz="800" b="1" dirty="0">
                <a:solidFill>
                  <a:srgbClr val="000000"/>
                </a:solidFill>
                <a:latin typeface="Arial Narrow"/>
                <a:ea typeface="MS Mincho"/>
              </a:rPr>
              <a:t>Reporte Semanas 1 a 24</a:t>
            </a:r>
            <a:r>
              <a:rPr lang="es-CO" sz="800" b="1" dirty="0">
                <a:solidFill>
                  <a:srgbClr val="000000"/>
                </a:solidFill>
                <a:latin typeface="Arial Narrow"/>
                <a:ea typeface="MS Mincho"/>
              </a:rPr>
              <a:t> (Hasta Junio 19)</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06 - 2021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06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745</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disminuyó </a:t>
            </a:r>
            <a:r>
              <a:rPr lang="es-ES" sz="1200" b="1" dirty="0">
                <a:latin typeface="Arial Narrow" panose="020B0606020202030204" pitchFamily="34" charset="0"/>
              </a:rPr>
              <a:t>en un </a:t>
            </a:r>
            <a:r>
              <a:rPr lang="es-ES" sz="1200" b="1" dirty="0" smtClean="0">
                <a:latin typeface="Arial Narrow" panose="020B0606020202030204" pitchFamily="34" charset="0"/>
              </a:rPr>
              <a:t>1,84%</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06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06 acumulado de 2021. </a:t>
            </a:r>
            <a:endParaRPr lang="es-ES" sz="800" dirty="0">
              <a:latin typeface="Arial Narrow" panose="020B0606020202030204" pitchFamily="34" charset="0"/>
            </a:endParaRPr>
          </a:p>
        </p:txBody>
      </p:sp>
      <p:sp>
        <p:nvSpPr>
          <p:cNvPr id="61" name="60 CuadroTexto"/>
          <p:cNvSpPr txBox="1"/>
          <p:nvPr/>
        </p:nvSpPr>
        <p:spPr>
          <a:xfrm>
            <a:off x="252816" y="2843808"/>
            <a:ext cx="1758816"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2,06% </a:t>
            </a:r>
            <a:r>
              <a:rPr lang="es-ES" sz="1100" b="1" dirty="0" smtClean="0">
                <a:latin typeface="Arial Narrow" panose="020B0606020202030204" pitchFamily="34" charset="0"/>
              </a:rPr>
              <a:t>Mortalidad (53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06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1" name="Gráfico 30">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721112473"/>
              </p:ext>
            </p:extLst>
          </p:nvPr>
        </p:nvGraphicFramePr>
        <p:xfrm>
          <a:off x="2169920" y="315457"/>
          <a:ext cx="5030978" cy="20505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3 Gráfico"/>
          <p:cNvGraphicFramePr>
            <a:graphicFrameLocks/>
          </p:cNvGraphicFramePr>
          <p:nvPr>
            <p:extLst>
              <p:ext uri="{D42A27DB-BD31-4B8C-83A1-F6EECF244321}">
                <p14:modId xmlns:p14="http://schemas.microsoft.com/office/powerpoint/2010/main" val="2327098296"/>
              </p:ext>
            </p:extLst>
          </p:nvPr>
        </p:nvGraphicFramePr>
        <p:xfrm>
          <a:off x="2210122" y="2854229"/>
          <a:ext cx="4955082" cy="209900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8879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60,40%</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39,60%</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0,54%</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0,00%</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6</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45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13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22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16,91%</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126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80,27%</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19,73%</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85,10%</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14,90%</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06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06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450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295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4</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88" name="Gráfico 87"/>
          <p:cNvGraphicFramePr>
            <a:graphicFrameLocks/>
          </p:cNvGraphicFramePr>
          <p:nvPr>
            <p:extLst>
              <p:ext uri="{D42A27DB-BD31-4B8C-83A1-F6EECF244321}">
                <p14:modId xmlns:p14="http://schemas.microsoft.com/office/powerpoint/2010/main" val="3708269020"/>
              </p:ext>
            </p:extLst>
          </p:nvPr>
        </p:nvGraphicFramePr>
        <p:xfrm>
          <a:off x="0" y="5920534"/>
          <a:ext cx="3456433" cy="27143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9" name="Gráfico 88"/>
          <p:cNvGraphicFramePr>
            <a:graphicFrameLocks/>
          </p:cNvGraphicFramePr>
          <p:nvPr>
            <p:extLst>
              <p:ext uri="{D42A27DB-BD31-4B8C-83A1-F6EECF244321}">
                <p14:modId xmlns:p14="http://schemas.microsoft.com/office/powerpoint/2010/main" val="3062661322"/>
              </p:ext>
            </p:extLst>
          </p:nvPr>
        </p:nvGraphicFramePr>
        <p:xfrm>
          <a:off x="3456433" y="5810919"/>
          <a:ext cx="3744466" cy="293754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3670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3,76%</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28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15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13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una disminución en la notificación de casos de tuberculosis con respecto al mismo período del año anterior </a:t>
            </a:r>
            <a:r>
              <a:rPr lang="es-CO" sz="1400" dirty="0" smtClean="0">
                <a:latin typeface="Arial Narrow" panose="020B0606020202030204" pitchFamily="34" charset="0"/>
              </a:rPr>
              <a:t>(1,84). </a:t>
            </a:r>
            <a:r>
              <a:rPr lang="es-CO" sz="1400" dirty="0">
                <a:latin typeface="Arial Narrow" panose="020B0606020202030204" pitchFamily="34" charset="0"/>
              </a:rPr>
              <a:t>En promedio se notifican 30 casos de tuberculosis semanalmente. La semana con mayor número de casos fue la 11 con </a:t>
            </a:r>
            <a:r>
              <a:rPr lang="es-CO" sz="1400" dirty="0" smtClean="0">
                <a:latin typeface="Arial Narrow" panose="020B0606020202030204" pitchFamily="34" charset="0"/>
              </a:rPr>
              <a:t>49 </a:t>
            </a:r>
            <a:r>
              <a:rPr lang="es-CO" sz="1400" dirty="0">
                <a:latin typeface="Arial Narrow" panose="020B0606020202030204" pitchFamily="34" charset="0"/>
              </a:rPr>
              <a:t>casos y la de menor número fue la 16 con </a:t>
            </a:r>
            <a:r>
              <a:rPr lang="es-CO" sz="1400" dirty="0" smtClean="0">
                <a:latin typeface="Arial Narrow" panose="020B0606020202030204" pitchFamily="34" charset="0"/>
              </a:rPr>
              <a:t>22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(75%) son mayores de 28 años. La población migrante aportó </a:t>
            </a:r>
            <a:r>
              <a:rPr lang="es-CO" sz="1400" dirty="0" smtClean="0">
                <a:latin typeface="Arial Narrow" panose="020B0606020202030204" pitchFamily="34" charset="0"/>
              </a:rPr>
              <a:t>22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2.06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Igualmente el 50% 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o </a:t>
            </a:r>
            <a:r>
              <a:rPr lang="es-CO" sz="1400" dirty="0" err="1">
                <a:latin typeface="Arial Narrow" panose="020B0606020202030204" pitchFamily="34" charset="0"/>
              </a:rPr>
              <a:t>monorresisitencia</a:t>
            </a:r>
            <a:r>
              <a:rPr lang="es-CO" sz="1400" dirty="0">
                <a:latin typeface="Arial Narrow" panose="020B0606020202030204" pitchFamily="34" charset="0"/>
              </a:rPr>
              <a:t> 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06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2" name="Imagen 1"/>
          <p:cNvPicPr>
            <a:picLocks noChangeAspect="1"/>
          </p:cNvPicPr>
          <p:nvPr/>
        </p:nvPicPr>
        <p:blipFill>
          <a:blip r:embed="rId4"/>
          <a:stretch>
            <a:fillRect/>
          </a:stretch>
        </p:blipFill>
        <p:spPr>
          <a:xfrm>
            <a:off x="2688863" y="1876064"/>
            <a:ext cx="4367970" cy="2119872"/>
          </a:xfrm>
          <a:prstGeom prst="rect">
            <a:avLst/>
          </a:prstGeom>
        </p:spPr>
      </p:pic>
    </p:spTree>
    <p:extLst>
      <p:ext uri="{BB962C8B-B14F-4D97-AF65-F5344CB8AC3E}">
        <p14:creationId xmlns:p14="http://schemas.microsoft.com/office/powerpoint/2010/main" val="1896214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6- 2021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6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9</a:t>
              </a:r>
            </a:p>
          </p:txBody>
        </p:sp>
      </p:grpSp>
      <p:sp>
        <p:nvSpPr>
          <p:cNvPr id="10" name="9 Flecha arriba"/>
          <p:cNvSpPr/>
          <p:nvPr/>
        </p:nvSpPr>
        <p:spPr>
          <a:xfrm flipH="1" flipV="1">
            <a:off x="58294"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6 de 2021, acumulado  de 2019-2020. </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6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6</a:t>
            </a: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3.2 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66%</a:t>
            </a:r>
          </a:p>
          <a:p>
            <a:pPr algn="ctr"/>
            <a:r>
              <a:rPr lang="es-ES" sz="1400" b="1" dirty="0" smtClean="0">
                <a:latin typeface="Arial Narrow" panose="020B0606020202030204" pitchFamily="34" charset="0"/>
              </a:rPr>
              <a:t>32/48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40% menos respecto al mismo periodo del año anterior</a:t>
            </a:r>
            <a:endParaRPr lang="es-ES" sz="1200" b="1" dirty="0">
              <a:latin typeface="Arial Narrow" panose="020B0606020202030204" pitchFamily="34" charset="0"/>
            </a:endParaRPr>
          </a:p>
        </p:txBody>
      </p:sp>
      <p:pic>
        <p:nvPicPr>
          <p:cNvPr id="4" name="Imagen 3"/>
          <p:cNvPicPr>
            <a:picLocks noChangeAspect="1"/>
          </p:cNvPicPr>
          <p:nvPr/>
        </p:nvPicPr>
        <p:blipFill>
          <a:blip r:embed="rId6"/>
          <a:stretch>
            <a:fillRect/>
          </a:stretch>
        </p:blipFill>
        <p:spPr>
          <a:xfrm>
            <a:off x="2183349" y="397225"/>
            <a:ext cx="5016303" cy="1862535"/>
          </a:xfrm>
          <a:prstGeom prst="rect">
            <a:avLst/>
          </a:prstGeom>
        </p:spPr>
      </p:pic>
      <p:pic>
        <p:nvPicPr>
          <p:cNvPr id="12" name="Imagen 11"/>
          <p:cNvPicPr>
            <a:picLocks noChangeAspect="1"/>
          </p:cNvPicPr>
          <p:nvPr/>
        </p:nvPicPr>
        <p:blipFill>
          <a:blip r:embed="rId7"/>
          <a:stretch>
            <a:fillRect/>
          </a:stretch>
        </p:blipFill>
        <p:spPr>
          <a:xfrm>
            <a:off x="2209059" y="2686207"/>
            <a:ext cx="4847775" cy="2266455"/>
          </a:xfrm>
          <a:prstGeom prst="rect">
            <a:avLst/>
          </a:prstGeom>
        </p:spPr>
      </p:pic>
      <p:pic>
        <p:nvPicPr>
          <p:cNvPr id="17" name="Imagen 16"/>
          <p:cNvPicPr>
            <a:picLocks noChangeAspect="1"/>
          </p:cNvPicPr>
          <p:nvPr/>
        </p:nvPicPr>
        <p:blipFill>
          <a:blip r:embed="rId8"/>
          <a:stretch>
            <a:fillRect/>
          </a:stretch>
        </p:blipFill>
        <p:spPr>
          <a:xfrm>
            <a:off x="12071" y="6155375"/>
            <a:ext cx="4898536" cy="2245826"/>
          </a:xfrm>
          <a:prstGeom prst="rect">
            <a:avLst/>
          </a:prstGeom>
        </p:spPr>
      </p:pic>
    </p:spTree>
    <p:extLst>
      <p:ext uri="{BB962C8B-B14F-4D97-AF65-F5344CB8AC3E}">
        <p14:creationId xmlns:p14="http://schemas.microsoft.com/office/powerpoint/2010/main" val="54078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6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6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446550"/>
          </a:xfrm>
          <a:prstGeom prst="rect">
            <a:avLst/>
          </a:prstGeom>
          <a:noFill/>
        </p:spPr>
        <p:txBody>
          <a:bodyPr wrap="square" rtlCol="0">
            <a:spAutoFit/>
          </a:bodyPr>
          <a:lstStyle/>
          <a:p>
            <a:pPr algn="just"/>
            <a:r>
              <a:rPr lang="es-CO" sz="1100" dirty="0" smtClean="0">
                <a:latin typeface="Arial Narrow" panose="020B0606020202030204" pitchFamily="34" charset="0"/>
              </a:rPr>
              <a:t>El </a:t>
            </a:r>
            <a:r>
              <a:rPr lang="es-CO" sz="1100" dirty="0" smtClean="0">
                <a:solidFill>
                  <a:srgbClr val="FF0000"/>
                </a:solidFill>
                <a:latin typeface="Arial Narrow" panose="020B0606020202030204" pitchFamily="34" charset="0"/>
              </a:rPr>
              <a:t>comportamiento de la tosferina según el canal endémico se observa con un comportamiento con predominio en zona de éxito.  Así mismo, se observa en la razón de casos con un número por debajo de lo esperado y con la misma distribución temporal que el canal endémico. En relación a los años anteriores</a:t>
            </a:r>
            <a:r>
              <a:rPr lang="es-CO" sz="1100" dirty="0">
                <a:solidFill>
                  <a:srgbClr val="FF0000"/>
                </a:solidFill>
                <a:latin typeface="Arial Narrow" panose="020B0606020202030204" pitchFamily="34" charset="0"/>
              </a:rPr>
              <a:t> </a:t>
            </a:r>
            <a:r>
              <a:rPr lang="es-CO" sz="1100" dirty="0" smtClean="0">
                <a:solidFill>
                  <a:srgbClr val="FF0000"/>
                </a:solidFill>
                <a:latin typeface="Arial Narrow" panose="020B0606020202030204" pitchFamily="34" charset="0"/>
              </a:rPr>
              <a:t>los casos han disminuido notablemente. En total hasta el periodo epidemiológico seis (</a:t>
            </a:r>
            <a:r>
              <a:rPr lang="es-CO" sz="1100" dirty="0">
                <a:solidFill>
                  <a:srgbClr val="FF0000"/>
                </a:solidFill>
                <a:latin typeface="Arial Narrow" panose="020B0606020202030204" pitchFamily="34" charset="0"/>
              </a:rPr>
              <a:t>6</a:t>
            </a:r>
            <a:r>
              <a:rPr lang="es-CO" sz="1100" dirty="0" smtClean="0">
                <a:solidFill>
                  <a:srgbClr val="FF0000"/>
                </a:solidFill>
                <a:latin typeface="Arial Narrow" panose="020B0606020202030204" pitchFamily="34" charset="0"/>
              </a:rPr>
              <a:t>) se notificaron 196 casos como probables de los cuales, 45 (22,96%) fueron de otros municipios, 6 (3,06%) fueron confirmados por laboratorio,  99 (50,51%) se descartaron por laboratorio, 5 (2,75) con muestra inadecuada, y 46 (23,47) pendientes </a:t>
            </a:r>
            <a:r>
              <a:rPr lang="es-CO" sz="1100" dirty="0">
                <a:solidFill>
                  <a:srgbClr val="FF0000"/>
                </a:solidFill>
                <a:latin typeface="Arial Narrow" panose="020B0606020202030204" pitchFamily="34" charset="0"/>
              </a:rPr>
              <a:t>de clasificación. Esto representa un porcentaje de </a:t>
            </a:r>
            <a:r>
              <a:rPr lang="es-CO" sz="1100" dirty="0" smtClean="0">
                <a:solidFill>
                  <a:srgbClr val="FF0000"/>
                </a:solidFill>
                <a:latin typeface="Arial Narrow" panose="020B0606020202030204" pitchFamily="34" charset="0"/>
              </a:rPr>
              <a:t>positividad bajo </a:t>
            </a:r>
            <a:r>
              <a:rPr lang="es-CO" sz="1100" dirty="0">
                <a:solidFill>
                  <a:srgbClr val="FF0000"/>
                </a:solidFill>
                <a:latin typeface="Arial Narrow" panose="020B0606020202030204" pitchFamily="34" charset="0"/>
              </a:rPr>
              <a:t>y nos afirma la importancia y necesidad de la confirmación por laboratorio de todos los casos probables para conocer la incidencia real</a:t>
            </a:r>
            <a:r>
              <a:rPr lang="es-CO" sz="1100" dirty="0" smtClean="0">
                <a:solidFill>
                  <a:srgbClr val="FF0000"/>
                </a:solidFill>
                <a:latin typeface="Arial Narrow" panose="020B0606020202030204" pitchFamily="34" charset="0"/>
              </a:rPr>
              <a:t>. </a:t>
            </a:r>
            <a:r>
              <a:rPr lang="es-CO" sz="1100" dirty="0">
                <a:solidFill>
                  <a:srgbClr val="FF0000"/>
                </a:solidFill>
                <a:latin typeface="Arial Narrow" panose="020B0606020202030204" pitchFamily="34" charset="0"/>
              </a:rPr>
              <a:t>El comportamiento con tendencia en zona de éxito se debe a la pandemia por la COVID </a:t>
            </a:r>
            <a:r>
              <a:rPr lang="es-CO" sz="1100" dirty="0" smtClean="0">
                <a:solidFill>
                  <a:srgbClr val="FF0000"/>
                </a:solidFill>
                <a:latin typeface="Arial Narrow" panose="020B0606020202030204" pitchFamily="34" charset="0"/>
              </a:rPr>
              <a:t>19 causada </a:t>
            </a:r>
            <a:r>
              <a:rPr lang="es-CO" sz="1100" dirty="0">
                <a:solidFill>
                  <a:srgbClr val="FF0000"/>
                </a:solidFill>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8" name="Imagen 7"/>
          <p:cNvPicPr>
            <a:picLocks noChangeAspect="1"/>
          </p:cNvPicPr>
          <p:nvPr/>
        </p:nvPicPr>
        <p:blipFill>
          <a:blip r:embed="rId3"/>
          <a:stretch>
            <a:fillRect/>
          </a:stretch>
        </p:blipFill>
        <p:spPr>
          <a:xfrm>
            <a:off x="3804684" y="451299"/>
            <a:ext cx="3299142" cy="1848271"/>
          </a:xfrm>
          <a:prstGeom prst="rect">
            <a:avLst/>
          </a:prstGeom>
        </p:spPr>
      </p:pic>
      <p:pic>
        <p:nvPicPr>
          <p:cNvPr id="9" name="Imagen 8"/>
          <p:cNvPicPr>
            <a:picLocks noChangeAspect="1"/>
          </p:cNvPicPr>
          <p:nvPr/>
        </p:nvPicPr>
        <p:blipFill>
          <a:blip r:embed="rId4"/>
          <a:stretch>
            <a:fillRect/>
          </a:stretch>
        </p:blipFill>
        <p:spPr>
          <a:xfrm>
            <a:off x="974862" y="3398981"/>
            <a:ext cx="5075326" cy="3194733"/>
          </a:xfrm>
          <a:prstGeom prst="rect">
            <a:avLst/>
          </a:prstGeom>
        </p:spPr>
      </p:pic>
    </p:spTree>
    <p:extLst>
      <p:ext uri="{BB962C8B-B14F-4D97-AF65-F5344CB8AC3E}">
        <p14:creationId xmlns:p14="http://schemas.microsoft.com/office/powerpoint/2010/main" val="2693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6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6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121</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54%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6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299"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4,70* 100 mil</a:t>
            </a:r>
          </a:p>
          <a:p>
            <a:pPr algn="ctr"/>
            <a:r>
              <a:rPr lang="es-ES" sz="1400" b="1" dirty="0" smtClean="0">
                <a:latin typeface="Arial Narrow" panose="020B0606020202030204" pitchFamily="34" charset="0"/>
              </a:rPr>
              <a:t>102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6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3.3 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627821" y="7420568"/>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6,72* 100 mil</a:t>
            </a:r>
          </a:p>
          <a:p>
            <a:pPr algn="ctr"/>
            <a:r>
              <a:rPr lang="es-ES" sz="1400" b="1" dirty="0" smtClean="0">
                <a:latin typeface="Arial Narrow" panose="020B0606020202030204" pitchFamily="34" charset="0"/>
              </a:rPr>
              <a:t>10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26627" y="355980"/>
            <a:ext cx="4851859" cy="1805319"/>
          </a:xfrm>
          <a:prstGeom prst="rect">
            <a:avLst/>
          </a:prstGeom>
        </p:spPr>
      </p:pic>
      <p:pic>
        <p:nvPicPr>
          <p:cNvPr id="12" name="Imagen 11"/>
          <p:cNvPicPr>
            <a:picLocks noChangeAspect="1"/>
          </p:cNvPicPr>
          <p:nvPr/>
        </p:nvPicPr>
        <p:blipFill>
          <a:blip r:embed="rId6"/>
          <a:stretch>
            <a:fillRect/>
          </a:stretch>
        </p:blipFill>
        <p:spPr>
          <a:xfrm>
            <a:off x="2227600" y="2728748"/>
            <a:ext cx="4920893" cy="2125385"/>
          </a:xfrm>
          <a:prstGeom prst="rect">
            <a:avLst/>
          </a:prstGeom>
        </p:spPr>
      </p:pic>
      <p:pic>
        <p:nvPicPr>
          <p:cNvPr id="20" name="Imagen 19"/>
          <p:cNvPicPr>
            <a:picLocks noChangeAspect="1"/>
          </p:cNvPicPr>
          <p:nvPr/>
        </p:nvPicPr>
        <p:blipFill>
          <a:blip r:embed="rId7"/>
          <a:stretch>
            <a:fillRect/>
          </a:stretch>
        </p:blipFill>
        <p:spPr>
          <a:xfrm>
            <a:off x="0" y="6256900"/>
            <a:ext cx="4724362" cy="2052539"/>
          </a:xfrm>
          <a:prstGeom prst="rect">
            <a:avLst/>
          </a:prstGeom>
        </p:spPr>
      </p:pic>
    </p:spTree>
    <p:extLst>
      <p:ext uri="{BB962C8B-B14F-4D97-AF65-F5344CB8AC3E}">
        <p14:creationId xmlns:p14="http://schemas.microsoft.com/office/powerpoint/2010/main" val="330287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47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74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54% en relación al año anterior. En el análisis de razón de casos, todas las  semanas esta por debajo del número de casos. En promedio se notificaron 5 casos por semana epidemiológica. Los cursos de juventud, adultez y adulto mayor representan el 70%  de los casos. Estos casos podrían relacionarse o con personas no vacunadas en la infancia o con perdida de inmunidad  a través del tiempo. Hasta la semana epidemiológica 24, no se identificaron brotes por esta enfermedad.</a:t>
            </a:r>
            <a:endParaRPr lang="es-CO" sz="1400" dirty="0">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3807612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24487</TotalTime>
  <Words>4436</Words>
  <Application>Microsoft Office PowerPoint</Application>
  <PresentationFormat>Personalizado</PresentationFormat>
  <Paragraphs>858</Paragraphs>
  <Slides>25</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3.2 Tosferina</vt:lpstr>
      <vt:lpstr>Presentación de PowerPoint</vt:lpstr>
      <vt:lpstr>3.3 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Consumo de antibióticos en el ámbito hospitalario</vt:lpstr>
      <vt:lpstr>Consumo de antibióticos en el ámbito hospitalario</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3105</cp:revision>
  <cp:lastPrinted>2019-09-10T20:37:37Z</cp:lastPrinted>
  <dcterms:created xsi:type="dcterms:W3CDTF">2019-03-11T16:04:20Z</dcterms:created>
  <dcterms:modified xsi:type="dcterms:W3CDTF">2022-10-20T14:26:56Z</dcterms:modified>
</cp:coreProperties>
</file>