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8.xml"/>
  <Override ContentType="application/vnd.ms-office.chartcolorstyle+xml" PartName="/ppt/charts/colors7.xml"/>
  <Override ContentType="application/vnd.ms-office.chartcolorstyle+xml" PartName="/ppt/charts/colors9.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5.xml"/>
  <Override ContentType="application/vnd.openxmlformats-officedocument.drawingml.chart+xml" PartName="/ppt/charts/chart50.xml"/>
  <Override ContentType="application/vnd.openxmlformats-officedocument.drawingml.chart+xml" PartName="/ppt/charts/chart4.xml"/>
  <Override ContentType="application/vnd.openxmlformats-officedocument.drawingml.chart+xml" PartName="/ppt/charts/chart33.xml"/>
  <Override ContentType="application/vnd.openxmlformats-officedocument.drawingml.chart+xml" PartName="/ppt/charts/chart16.xml"/>
  <Override ContentType="application/vnd.openxmlformats-officedocument.drawingml.chart+xml" PartName="/ppt/charts/chart42.xml"/>
  <Override ContentType="application/vnd.openxmlformats-officedocument.drawingml.chart+xml" PartName="/ppt/charts/chart51.xml"/>
  <Override ContentType="application/vnd.openxmlformats-officedocument.drawingml.chart+xml" PartName="/ppt/charts/chart32.xml"/>
  <Override ContentType="application/vnd.openxmlformats-officedocument.drawingml.chart+xml" PartName="/ppt/charts/chart5.xml"/>
  <Override ContentType="application/vnd.openxmlformats-officedocument.drawingml.chart+xml" PartName="/ppt/charts/chart41.xml"/>
  <Override ContentType="application/vnd.openxmlformats-officedocument.drawingml.chart+xml" PartName="/ppt/charts/chart24.xml"/>
  <Override ContentType="application/vnd.openxmlformats-officedocument.drawingml.chart+xml" PartName="/ppt/charts/chart15.xml"/>
  <Override ContentType="application/vnd.openxmlformats-officedocument.drawingml.chart+xml" PartName="/ppt/charts/chart44.xml"/>
  <Override ContentType="application/vnd.openxmlformats-officedocument.drawingml.chart+xml" PartName="/ppt/charts/chart2.xml"/>
  <Override ContentType="application/vnd.openxmlformats-officedocument.drawingml.chart+xml" PartName="/ppt/charts/chart31.xml"/>
  <Override ContentType="application/vnd.openxmlformats-officedocument.drawingml.chart+xml" PartName="/ppt/charts/chart1.xml"/>
  <Override ContentType="application/vnd.openxmlformats-officedocument.drawingml.chart+xml" PartName="/ppt/charts/chart14.xml"/>
  <Override ContentType="application/vnd.openxmlformats-officedocument.drawingml.chart+xml" PartName="/ppt/charts/chart27.xml"/>
  <Override ContentType="application/vnd.openxmlformats-officedocument.drawingml.chart+xml" PartName="/ppt/charts/chart3.xml"/>
  <Override ContentType="application/vnd.openxmlformats-officedocument.drawingml.chart+xml" PartName="/ppt/charts/chart43.xml"/>
  <Override ContentType="application/vnd.openxmlformats-officedocument.drawingml.chart+xml" PartName="/ppt/charts/chart30.xml"/>
  <Override ContentType="application/vnd.openxmlformats-officedocument.drawingml.chart+xml" PartName="/ppt/charts/chart39.xml"/>
  <Override ContentType="application/vnd.openxmlformats-officedocument.drawingml.chart+xml" PartName="/ppt/charts/chart26.xml"/>
  <Override ContentType="application/vnd.openxmlformats-officedocument.drawingml.chart+xml" PartName="/ppt/charts/chart13.xml"/>
  <Override ContentType="application/vnd.openxmlformats-officedocument.drawingml.chart+xml" PartName="/ppt/charts/chart20.xml"/>
  <Override ContentType="application/vnd.openxmlformats-officedocument.drawingml.chart+xml" PartName="/ppt/charts/chart38.xml"/>
  <Override ContentType="application/vnd.openxmlformats-officedocument.drawingml.chart+xml" PartName="/ppt/charts/chart9.xml"/>
  <Override ContentType="application/vnd.openxmlformats-officedocument.drawingml.chart+xml" PartName="/ppt/charts/chart46.xml"/>
  <Override ContentType="application/vnd.openxmlformats-officedocument.drawingml.chart+xml" PartName="/ppt/charts/chart47.xml"/>
  <Override ContentType="application/vnd.openxmlformats-officedocument.drawingml.chart+xml" PartName="/ppt/charts/chart12.xml"/>
  <Override ContentType="application/vnd.openxmlformats-officedocument.drawingml.chart+xml" PartName="/ppt/charts/chart29.xml"/>
  <Override ContentType="application/vnd.openxmlformats-officedocument.drawingml.chart+xml" PartName="/ppt/charts/chart8.xml"/>
  <Override ContentType="application/vnd.openxmlformats-officedocument.drawingml.chart+xml" PartName="/ppt/charts/chart37.xml"/>
  <Override ContentType="application/vnd.openxmlformats-officedocument.drawingml.chart+xml" PartName="/ppt/charts/chart45.xml"/>
  <Override ContentType="application/vnd.openxmlformats-officedocument.drawingml.chart+xml" PartName="/ppt/charts/chart28.xml"/>
  <Override ContentType="application/vnd.openxmlformats-officedocument.drawingml.chart+xml" PartName="/ppt/charts/chart11.xml"/>
  <Override ContentType="application/vnd.openxmlformats-officedocument.drawingml.chart+xml" PartName="/ppt/charts/chart19.xml"/>
  <Override ContentType="application/vnd.openxmlformats-officedocument.drawingml.chart+xml" PartName="/ppt/charts/chart49.xml"/>
  <Override ContentType="application/vnd.openxmlformats-officedocument.drawingml.chart+xml" PartName="/ppt/charts/chart36.xml"/>
  <Override ContentType="application/vnd.openxmlformats-officedocument.drawingml.chart+xml" PartName="/ppt/charts/chart7.xml"/>
  <Override ContentType="application/vnd.openxmlformats-officedocument.drawingml.chart+xml" PartName="/ppt/charts/chart6.xml"/>
  <Override ContentType="application/vnd.openxmlformats-officedocument.drawingml.chart+xml" PartName="/ppt/charts/chart53.xml"/>
  <Override ContentType="application/vnd.openxmlformats-officedocument.drawingml.chart+xml" PartName="/ppt/charts/chart10.xml"/>
  <Override ContentType="application/vnd.openxmlformats-officedocument.drawingml.chart+xml" PartName="/ppt/charts/chart23.xml"/>
  <Override ContentType="application/vnd.openxmlformats-officedocument.drawingml.chart+xml" PartName="/ppt/charts/chart40.xml"/>
  <Override ContentType="application/vnd.openxmlformats-officedocument.drawingml.chart+xml" PartName="/ppt/charts/chart18.xml"/>
  <Override ContentType="application/vnd.openxmlformats-officedocument.drawingml.chart+xml" PartName="/ppt/charts/chart48.xml"/>
  <Override ContentType="application/vnd.openxmlformats-officedocument.drawingml.chart+xml" PartName="/ppt/charts/chart21.xml"/>
  <Override ContentType="application/vnd.openxmlformats-officedocument.drawingml.chart+xml" PartName="/ppt/charts/chart34.xml"/>
  <Override ContentType="application/vnd.openxmlformats-officedocument.drawingml.chart+xml" PartName="/ppt/charts/chart35.xml"/>
  <Override ContentType="application/vnd.openxmlformats-officedocument.drawingml.chart+xml" PartName="/ppt/charts/chart22.xml"/>
  <Override ContentType="application/vnd.openxmlformats-officedocument.drawingml.chart+xml" PartName="/ppt/charts/chart17.xml"/>
  <Override ContentType="application/vnd.openxmlformats-officedocument.drawingml.chart+xml" PartName="/ppt/charts/chart5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themeOverride+xml" PartName="/ppt/theme/themeOverride1.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6.xml"/>
  <Override ContentType="application/vnd.openxmlformats-officedocument.drawingml.chartshapes+xml" PartName="/ppt/drawings/drawing2.xml"/>
  <Override ContentType="application/vnd.openxmlformats-officedocument.drawingml.chartshapes+xml" PartName="/ppt/drawings/drawing5.xml"/>
  <Override ContentType="application/vnd.openxmlformats-officedocument.drawingml.chartshapes+xml" PartName="/ppt/drawings/drawing1.xml"/>
  <Override ContentType="application/vnd.openxmlformats-officedocument.drawingml.chartshapes+xml" PartName="/ppt/drawings/drawing3.xml"/>
  <Override ContentType="application/vnd.openxmlformats-officedocument.drawingml.chartshapes+xml" PartName="/ppt/drawings/drawing4.xml"/>
  <Override ContentType="application/vnd.ms-office.chartstyle+xml" PartName="/ppt/charts/style9.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7.xml"/>
  <Override ContentType="application/vnd.ms-office.chartstyle+xml" PartName="/ppt/charts/style8.xml"/>
  <Override ContentType="application/vnd.ms-office.chartstyle+xml" PartName="/ppt/charts/style1.xml"/>
  <Override ContentType="application/vnd.ms-office.chartstyle+xml" PartName="/ppt/charts/style6.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Lst>
  <p:sldSz cy="9144000" cx="7200900"/>
  <p:notesSz cx="7010400" cy="9296400"/>
  <p:embeddedFontLst>
    <p:embeddedFont>
      <p:font typeface="Arial Narrow"/>
      <p:regular r:id="rId71"/>
      <p:bold r:id="rId72"/>
      <p:italic r:id="rId73"/>
      <p:boldItalic r:id="rId74"/>
    </p:embeddedFont>
    <p:embeddedFont>
      <p:font typeface="Libre Franklin Black"/>
      <p:bold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268">
          <p15:clr>
            <a:srgbClr val="A4A3A4"/>
          </p15:clr>
        </p15:guide>
      </p15:sldGuideLst>
    </p:ext>
    <p:ext uri="GoogleSlidesCustomDataVersion2">
      <go:slidesCustomData xmlns:go="http://customooxmlschemas.google.com/" r:id="rId77" roundtripDataSignature="AMtx7mjXULh+sl7283A3nyfltr09cby06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618BED3-1679-4A3A-9EDA-06C2ED1B2502}">
  <a:tblStyle styleId="{E618BED3-1679-4A3A-9EDA-06C2ED1B2502}"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29A4D2B-06A7-4284-848A-284FF0EA3061}"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02A1A3C-EFE1-438E-9B0E-7D79829F2578}"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6">
              <a:alpha val="20000"/>
            </a:schemeClr>
          </a:solidFill>
        </a:fill>
      </a:tcStyle>
    </a:band1H>
    <a:band2H>
      <a:tcTxStyle/>
    </a:band2H>
    <a:band1V>
      <a:tcTxStyle/>
      <a:tcStyle>
        <a:fill>
          <a:solidFill>
            <a:schemeClr val="accent6">
              <a:alpha val="20000"/>
            </a:schemeClr>
          </a:solidFill>
        </a:fill>
      </a:tcStyle>
    </a:band1V>
    <a:band2V>
      <a:tcTxStyle/>
    </a:band2V>
    <a:lastCol>
      <a:tcTxStyle b="on" i="off"/>
    </a:lastCol>
    <a:firstCol>
      <a:tcTxStyle b="on" i="off"/>
    </a:firstCol>
    <a:lastRow>
      <a:tcTxStyle b="on" i="off"/>
      <a:tcStyle>
        <a:tcBdr>
          <a:top>
            <a:ln cap="flat" cmpd="sng" w="12700">
              <a:solidFill>
                <a:schemeClr val="accent6"/>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6"/>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8FB9882E-7CC1-435F-8643-91FD397917B5}"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26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ArialNarrow-italic.fntdata"/><Relationship Id="rId72" Type="http://schemas.openxmlformats.org/officeDocument/2006/relationships/font" Target="fonts/ArialNarrow-bold.fntdata"/><Relationship Id="rId31" Type="http://schemas.openxmlformats.org/officeDocument/2006/relationships/slide" Target="slides/slide25.xml"/><Relationship Id="rId75" Type="http://schemas.openxmlformats.org/officeDocument/2006/relationships/font" Target="fonts/LibreFranklinBlack-bold.fntdata"/><Relationship Id="rId30" Type="http://schemas.openxmlformats.org/officeDocument/2006/relationships/slide" Target="slides/slide24.xml"/><Relationship Id="rId74" Type="http://schemas.openxmlformats.org/officeDocument/2006/relationships/font" Target="fonts/ArialNarrow-boldItalic.fntdata"/><Relationship Id="rId33" Type="http://schemas.openxmlformats.org/officeDocument/2006/relationships/slide" Target="slides/slide27.xml"/><Relationship Id="rId77" Type="http://customschemas.google.com/relationships/presentationmetadata" Target="metadata"/><Relationship Id="rId32" Type="http://schemas.openxmlformats.org/officeDocument/2006/relationships/slide" Target="slides/slide26.xml"/><Relationship Id="rId76" Type="http://schemas.openxmlformats.org/officeDocument/2006/relationships/font" Target="fonts/LibreFranklinBlack-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ArialNarrow-regular.fntdata"/><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1067881970\Desktop\IRA\SEMANA%2024-2022\2-Canal%20end&#233;mico%20IRA%20medellin%202021%20Bortman%20y%20MMWR.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1067881970\Desktop\IRA\SEMANA%2024-2022\2-Canal%20end&#233;mico%20IRA%20medellin%202021%20Bortman%20y%20MMWR.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1067881970\Desktop\IRA\SEMANA%2024-2022\INDICADORES%20100622.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1067881970\Desktop\IRA\SEMANA%2024-2022\2-Canal%20end&#233;mico%20IRA%20medellin%202021%20Bortman%20y%20MMWR.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1067881970\Desktop\IRA\SEMANA%2024-2022\2-Canal%20end&#233;mico%20IRA%20medellin%202021%20Bortman%20y%20MMWR.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1067881970\Desktop\IRA\SEMANA%2024-2022\INDICADORES%20100622.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1067881970\Desktop\IRA\SEMANA%2024-2022\2-Canal%20end&#233;mico%20IRA%20medellin%202021%20Bortman%20y%20MMWR.xlsx" TargetMode="External"/></Relationships>
</file>

<file path=ppt/charts/_rels/chart17.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1067881970\AppData\Local\Microsoft\Windows\INetCache\Content.Outlook\XZCEE63K\evento%20345%20datos%20basicos%20y%20complementarios_SEM_28.xls" TargetMode="External"/></Relationships>
</file>

<file path=ppt/charts/_rels/chart18.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1067881970\Downloads\evento%20345%20datos%20basicos%20y%20complementarios%20HUSVF.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1067881970\Desktop\IRA\SEMANA%2024-2022\GRAFICO%20VIRUS%20RESPIRATORIO%20POR%20SE%20%202.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1067881970\Downloads\BASE%20CENTINELA%20IRAG%20HSVF_16-06-2022.xlsx" TargetMode="External"/></Relationships>
</file>

<file path=ppt/charts/_rels/chart21.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1067881970\AppData\Local\Microsoft\Windows\INetCache\Content.Outlook\XZCEE63K\evento%20348%20datos%20basicos%20y%20complementarios_SEM_28.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29109611\Desktop\BASE%20DE%20DATOS%20IMPORTANTES\BOLETINES\BOLETIN%20EPIDEMIOL&#211;GICO\2022\BOLETIN%20IAAS%20II%20TRIM%202022\total%20casos%20de%20IAD%202020%20-%202022.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29109611\Desktop\BASE%20DE%20DATOS%20IMPORTANTES\BOLETINES\BOLETIN%20EPIDEMIOL&#211;GICO\2022\BOLETIN%20IAAS%20II%20TRIM%202022\CAB21sem17%202022.xlsx" TargetMode="External"/></Relationships>
</file>

<file path=ppt/charts/_rels/chart2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2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PROPIA%20INTENTO%20DE%20SUICIDIO_2022%20preliminar.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PROPIA%20INTENTO%20DE%20SUICIDIO_2022%20preliminar.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PROPIA%20INTENTO%20DE%20SUICIDIO_2022%20preliminar.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PROPIA%20INTENTO%20DE%20SUICIDIO_2022%20preliminar.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PROPIA%20INTENTO%20DE%20SUICIDIO_2022%20preliminar.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VIH_2022.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VIH_2022.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VIH_2022.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VIH_2022.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VIH_2022.xlsx" TargetMode="External"/></Relationships>
</file>

<file path=ppt/charts/_rels/chart3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6.%20Junio\PLANTILLA%20VIH_2022.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F:\2022\Dengue\Canal%20Dengue%202022%20por%20semana%20AJUS%20(Ultimos%205%20a&#241;os).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F:\2022\Dengue\Dengue%20%20%20periodo%20Doce.xls"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F:\2022\Dengue\GRAFICAS%20EJEMPLO%20dengue.xlsx" TargetMode="External"/><Relationship Id="rId2" Type="http://schemas.openxmlformats.org/officeDocument/2006/relationships/chartUserShapes" Target="../drawings/drawing2.xml"/></Relationships>
</file>

<file path=ppt/charts/_rels/chart39.xml.rels><?xml version="1.0" encoding="UTF-8" standalone="yes"?><Relationships xmlns="http://schemas.openxmlformats.org/package/2006/relationships"><Relationship Id="rId1" Type="http://schemas.openxmlformats.org/officeDocument/2006/relationships/oleObject" Target="file:///F:\2022\Boletin%20zoonosis\rabia\Rabia%20%20periodo%20Doce.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F:\2022\Boletin%20zoonosis\rabia\GRAFICAS%20EJEMPLO%20rabia.xlsx" TargetMode="External"/></Relationships>
</file>

<file path=ppt/charts/_rels/chart41.xml.rels><?xml version="1.0" encoding="UTF-8" standalone="yes"?><Relationships xmlns="http://schemas.openxmlformats.org/package/2006/relationships"><Relationship Id="rId1" Type="http://schemas.openxmlformats.org/officeDocument/2006/relationships/oleObject" Target="file:///F:\2022\Boletin%20zoonosis\rabia\GRAFICAS%20EJEMPLO%20rabia.xlsx" TargetMode="External"/></Relationships>
</file>

<file path=ppt/charts/_rels/chart42.xml.rels><?xml version="1.0" encoding="UTF-8" standalone="yes"?><Relationships xmlns="http://schemas.openxmlformats.org/package/2006/relationships"><Relationship Id="rId1" Type="http://schemas.openxmlformats.org/officeDocument/2006/relationships/oleObject" Target="file:///F:\2021\Leptospira\Leptospirosis%20%20periodo%20Doce.xls" TargetMode="External"/></Relationships>
</file>

<file path=ppt/charts/_rels/chart43.xml.rels><?xml version="1.0" encoding="UTF-8" standalone="yes"?><Relationships xmlns="http://schemas.openxmlformats.org/package/2006/relationships"><Relationship Id="rId1" Type="http://schemas.openxmlformats.org/officeDocument/2006/relationships/oleObject" Target="file:///F:\2021\Leptospira\GRAFICAS%20EJEMPLO%20Leptospira.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F:\2021\Leptospira\GRAFICAS%20EJEMPLO%20Leptospira.xlsx" TargetMode="External"/></Relationships>
</file>

<file path=ppt/charts/_rels/chart45.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JUAN\Downloads\SCySG_Ant_2019-2020-2021_2022_240622.xlsx" TargetMode="External"/><Relationship Id="rId4" Type="http://schemas.openxmlformats.org/officeDocument/2006/relationships/chartUserShapes" Target="../drawings/drawing3.xml"/></Relationships>
</file>

<file path=ppt/charts/_rels/chart46.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JUAN\Downloads\SCySG_Ant_2019-2020-2021_2022_240622.xlsx" TargetMode="External"/><Relationship Id="rId4" Type="http://schemas.openxmlformats.org/officeDocument/2006/relationships/chartUserShapes" Target="../drawings/drawing4.xml"/></Relationships>
</file>

<file path=ppt/charts/_rels/chart47.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C:\Users\JUAN\Downloads\SCySG_Ant_2019-2020-2021_2022_240622.xlsx" TargetMode="External"/><Relationship Id="rId4" Type="http://schemas.openxmlformats.org/officeDocument/2006/relationships/chartUserShapes" Target="../drawings/drawing5.xml"/></Relationships>
</file>

<file path=ppt/charts/_rels/chart48.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C:\Users\JUAN\Downloads\SCySG_Ant_2019-2020-2021_2022_240622.xlsx" TargetMode="External"/><Relationship Id="rId4" Type="http://schemas.openxmlformats.org/officeDocument/2006/relationships/chartUserShapes" Target="../drawings/drawing6.xml"/></Relationships>
</file>

<file path=ppt/charts/_rels/chart49.xml.rels><?xml version="1.0" encoding="UTF-8" standalone="yes"?><Relationships xmlns="http://schemas.openxmlformats.org/package/2006/relationships"><Relationship Id="rId1" Type="http://schemas.openxmlformats.org/officeDocument/2006/relationships/oleObject" Target="file:///C:\Users\JUAN\Downloads\SCySG_Ant_2019-2020-2021_2022_24062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50.xml.rels><?xml version="1.0" encoding="UTF-8" standalone="yes"?><Relationships xmlns="http://schemas.openxmlformats.org/package/2006/relationships"><Relationship Id="rId1" Type="http://schemas.openxmlformats.org/officeDocument/2006/relationships/oleObject" Target="file:///C:\Users\Usuario\Documents\SECRETARIA%20DE%20SALUD%20MEDELLIN\BOLETINES%20EPIDEMIOLOGICOS\11-Canal%20end&#233;mico%20VIOLENCIA%20medellin%202019%20Bortman%20y%20MMWR.xlsx" TargetMode="External"/></Relationships>
</file>

<file path=ppt/charts/_rels/chart51.xml.rels><?xml version="1.0" encoding="UTF-8" standalone="yes"?><Relationships xmlns="http://schemas.openxmlformats.org/package/2006/relationships"><Relationship Id="rId1" Type="http://schemas.openxmlformats.org/officeDocument/2006/relationships/oleObject" Target="file:///C:\Users\Usuario\Documents\SECRETARIA%20DE%20SALUD%20MEDELLIN\BOLETINES%20EPIDEMIOLOGICOS\11-Canal%20end&#233;mico%20VIOLENCIA%20medellin%202019%20Bortman%20y%20MMWR.xlsx" TargetMode="External"/></Relationships>
</file>

<file path=ppt/charts/_rels/chart52.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file:///C:\Users\Usuario\Documents\SECRETARIA%20DE%20SALUD%20MEDELLIN\BOLETINES%20EPIDEMIOLOGICOS\datos%20boletiin%206%202022.xlsx" TargetMode="External"/></Relationships>
</file>

<file path=ppt/charts/_rels/chart53.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file:///C:\Users\Usuario\Documents\SECRETARIA%20DE%20SALUD%20MEDELLIN\BOLETINES%20EPIDEMIOLOGICOS\datos%20boletiin%206%20202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1037613764\Documents\Boletines\Boletines\Insumos%20para%20boletin\2022\PLANTILLA%20HEPATITIS%20B%20y%20C%20202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1067881970\Desktop\IRA\SEMANA%2024-2022\2-Canal%20end&#233;mico%20IRA%20medellin%202021%20Bortman%20y%20MMWR.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1067881970\Desktop\IRA\SEMANA%2024-2022\INDICADORES%201006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86763866577712"/>
          <c:y val="4.6345521287589383E-2"/>
          <c:w val="0.85851489020139848"/>
          <c:h val="0.66741830233402943"/>
        </c:manualLayout>
      </c:layout>
      <c:areaChart>
        <c:grouping val="standard"/>
        <c:varyColors val="0"/>
        <c:ser>
          <c:idx val="3"/>
          <c:order val="1"/>
          <c:tx>
            <c:strRef>
              <c:f>'Canal endémico(B)'!$A$75</c:f>
              <c:strCache>
                <c:ptCount val="1"/>
                <c:pt idx="0">
                  <c:v>Percentil 75</c:v>
                </c:pt>
              </c:strCache>
            </c:strRef>
          </c:tx>
          <c:spPr>
            <a:solidFill>
              <a:srgbClr val="C00000"/>
            </a:solidFill>
            <a:ln w="25400">
              <a:solidFill>
                <a:srgbClr val="FF0000"/>
              </a:solidFill>
              <a:prstDash val="solid"/>
            </a:ln>
          </c:spPr>
          <c:val>
            <c:numRef>
              <c:f>'Canal endémico(B)'!$B$75:$BA$75</c:f>
              <c:numCache>
                <c:formatCode>0.0</c:formatCode>
                <c:ptCount val="52"/>
                <c:pt idx="0">
                  <c:v>4.5</c:v>
                </c:pt>
                <c:pt idx="1">
                  <c:v>4</c:v>
                </c:pt>
                <c:pt idx="2">
                  <c:v>6</c:v>
                </c:pt>
                <c:pt idx="3">
                  <c:v>4.5</c:v>
                </c:pt>
                <c:pt idx="4">
                  <c:v>6</c:v>
                </c:pt>
                <c:pt idx="5">
                  <c:v>4</c:v>
                </c:pt>
                <c:pt idx="6">
                  <c:v>4.5</c:v>
                </c:pt>
                <c:pt idx="7">
                  <c:v>5</c:v>
                </c:pt>
                <c:pt idx="8">
                  <c:v>5</c:v>
                </c:pt>
                <c:pt idx="9">
                  <c:v>4.5</c:v>
                </c:pt>
                <c:pt idx="10">
                  <c:v>3.5</c:v>
                </c:pt>
                <c:pt idx="11">
                  <c:v>5.5</c:v>
                </c:pt>
                <c:pt idx="12">
                  <c:v>4.5</c:v>
                </c:pt>
                <c:pt idx="13">
                  <c:v>5</c:v>
                </c:pt>
                <c:pt idx="14">
                  <c:v>6.5</c:v>
                </c:pt>
                <c:pt idx="15">
                  <c:v>4.5</c:v>
                </c:pt>
                <c:pt idx="16">
                  <c:v>6</c:v>
                </c:pt>
                <c:pt idx="17">
                  <c:v>4.5</c:v>
                </c:pt>
                <c:pt idx="18">
                  <c:v>6.5</c:v>
                </c:pt>
                <c:pt idx="19">
                  <c:v>5</c:v>
                </c:pt>
                <c:pt idx="20">
                  <c:v>4</c:v>
                </c:pt>
                <c:pt idx="21">
                  <c:v>3.5</c:v>
                </c:pt>
                <c:pt idx="22">
                  <c:v>3.5</c:v>
                </c:pt>
                <c:pt idx="23">
                  <c:v>6</c:v>
                </c:pt>
                <c:pt idx="24">
                  <c:v>5</c:v>
                </c:pt>
                <c:pt idx="25">
                  <c:v>4.5</c:v>
                </c:pt>
                <c:pt idx="26">
                  <c:v>4</c:v>
                </c:pt>
                <c:pt idx="27">
                  <c:v>6</c:v>
                </c:pt>
                <c:pt idx="28">
                  <c:v>3.5</c:v>
                </c:pt>
                <c:pt idx="29">
                  <c:v>3.5</c:v>
                </c:pt>
                <c:pt idx="30">
                  <c:v>6.5</c:v>
                </c:pt>
                <c:pt idx="31">
                  <c:v>5</c:v>
                </c:pt>
                <c:pt idx="32">
                  <c:v>6</c:v>
                </c:pt>
                <c:pt idx="33">
                  <c:v>3.5</c:v>
                </c:pt>
                <c:pt idx="34">
                  <c:v>5.5</c:v>
                </c:pt>
                <c:pt idx="35">
                  <c:v>4.5</c:v>
                </c:pt>
                <c:pt idx="36">
                  <c:v>6</c:v>
                </c:pt>
                <c:pt idx="37">
                  <c:v>4</c:v>
                </c:pt>
                <c:pt idx="38">
                  <c:v>6</c:v>
                </c:pt>
                <c:pt idx="39">
                  <c:v>5.5</c:v>
                </c:pt>
                <c:pt idx="40">
                  <c:v>4</c:v>
                </c:pt>
                <c:pt idx="41">
                  <c:v>4.5</c:v>
                </c:pt>
                <c:pt idx="42">
                  <c:v>3.5</c:v>
                </c:pt>
                <c:pt idx="43">
                  <c:v>4.5</c:v>
                </c:pt>
                <c:pt idx="44">
                  <c:v>5</c:v>
                </c:pt>
                <c:pt idx="45">
                  <c:v>4</c:v>
                </c:pt>
                <c:pt idx="46">
                  <c:v>4.5</c:v>
                </c:pt>
                <c:pt idx="47">
                  <c:v>3</c:v>
                </c:pt>
                <c:pt idx="48">
                  <c:v>5.5</c:v>
                </c:pt>
                <c:pt idx="49">
                  <c:v>5.5</c:v>
                </c:pt>
                <c:pt idx="50">
                  <c:v>5.5</c:v>
                </c:pt>
                <c:pt idx="51">
                  <c:v>4.5</c:v>
                </c:pt>
              </c:numCache>
            </c:numRef>
          </c:val>
          <c:extLst>
            <c:ext xmlns:c16="http://schemas.microsoft.com/office/drawing/2014/chart" uri="{C3380CC4-5D6E-409C-BE32-E72D297353CC}">
              <c16:uniqueId val="{00000002-5A99-4791-8253-E45CCB0CC22F}"/>
            </c:ext>
          </c:extLst>
        </c:ser>
        <c:ser>
          <c:idx val="1"/>
          <c:order val="2"/>
          <c:tx>
            <c:strRef>
              <c:f>'Canal endémico(B)'!$A$73</c:f>
              <c:strCache>
                <c:ptCount val="1"/>
                <c:pt idx="0">
                  <c:v>Mediana</c:v>
                </c:pt>
              </c:strCache>
            </c:strRef>
          </c:tx>
          <c:spPr>
            <a:ln w="28575" cap="rnd">
              <a:solidFill>
                <a:schemeClr val="accent4"/>
              </a:solidFill>
              <a:round/>
            </a:ln>
            <a:effectLst/>
          </c:spPr>
          <c:val>
            <c:numRef>
              <c:f>'Canal endémico(B)'!$B$73:$BA$73</c:f>
              <c:numCache>
                <c:formatCode>0.0</c:formatCode>
                <c:ptCount val="52"/>
                <c:pt idx="0">
                  <c:v>3</c:v>
                </c:pt>
                <c:pt idx="1">
                  <c:v>2</c:v>
                </c:pt>
                <c:pt idx="2">
                  <c:v>3</c:v>
                </c:pt>
                <c:pt idx="3">
                  <c:v>3</c:v>
                </c:pt>
                <c:pt idx="4">
                  <c:v>5</c:v>
                </c:pt>
                <c:pt idx="5">
                  <c:v>4</c:v>
                </c:pt>
                <c:pt idx="6">
                  <c:v>3</c:v>
                </c:pt>
                <c:pt idx="7">
                  <c:v>5</c:v>
                </c:pt>
                <c:pt idx="8">
                  <c:v>4</c:v>
                </c:pt>
                <c:pt idx="9">
                  <c:v>3</c:v>
                </c:pt>
                <c:pt idx="10">
                  <c:v>2</c:v>
                </c:pt>
                <c:pt idx="11">
                  <c:v>5</c:v>
                </c:pt>
                <c:pt idx="12">
                  <c:v>3</c:v>
                </c:pt>
                <c:pt idx="13">
                  <c:v>4</c:v>
                </c:pt>
                <c:pt idx="14">
                  <c:v>5</c:v>
                </c:pt>
                <c:pt idx="15">
                  <c:v>3</c:v>
                </c:pt>
                <c:pt idx="16">
                  <c:v>5</c:v>
                </c:pt>
                <c:pt idx="17">
                  <c:v>3</c:v>
                </c:pt>
                <c:pt idx="18">
                  <c:v>5</c:v>
                </c:pt>
                <c:pt idx="19">
                  <c:v>5</c:v>
                </c:pt>
                <c:pt idx="20">
                  <c:v>3</c:v>
                </c:pt>
                <c:pt idx="21">
                  <c:v>3</c:v>
                </c:pt>
                <c:pt idx="22">
                  <c:v>1</c:v>
                </c:pt>
                <c:pt idx="23">
                  <c:v>3</c:v>
                </c:pt>
                <c:pt idx="24">
                  <c:v>4</c:v>
                </c:pt>
                <c:pt idx="25">
                  <c:v>4</c:v>
                </c:pt>
                <c:pt idx="26">
                  <c:v>3</c:v>
                </c:pt>
                <c:pt idx="27">
                  <c:v>5</c:v>
                </c:pt>
                <c:pt idx="28">
                  <c:v>3</c:v>
                </c:pt>
                <c:pt idx="29">
                  <c:v>2</c:v>
                </c:pt>
                <c:pt idx="30">
                  <c:v>5</c:v>
                </c:pt>
                <c:pt idx="31">
                  <c:v>4</c:v>
                </c:pt>
                <c:pt idx="32">
                  <c:v>3</c:v>
                </c:pt>
                <c:pt idx="33">
                  <c:v>2</c:v>
                </c:pt>
                <c:pt idx="34">
                  <c:v>4</c:v>
                </c:pt>
                <c:pt idx="35">
                  <c:v>3</c:v>
                </c:pt>
                <c:pt idx="36">
                  <c:v>5</c:v>
                </c:pt>
                <c:pt idx="37">
                  <c:v>3</c:v>
                </c:pt>
                <c:pt idx="38">
                  <c:v>5</c:v>
                </c:pt>
                <c:pt idx="39">
                  <c:v>4</c:v>
                </c:pt>
                <c:pt idx="40">
                  <c:v>4</c:v>
                </c:pt>
                <c:pt idx="41">
                  <c:v>3</c:v>
                </c:pt>
                <c:pt idx="42">
                  <c:v>2</c:v>
                </c:pt>
                <c:pt idx="43">
                  <c:v>4</c:v>
                </c:pt>
                <c:pt idx="44">
                  <c:v>4</c:v>
                </c:pt>
                <c:pt idx="45">
                  <c:v>2</c:v>
                </c:pt>
                <c:pt idx="46">
                  <c:v>4</c:v>
                </c:pt>
                <c:pt idx="47">
                  <c:v>2</c:v>
                </c:pt>
                <c:pt idx="48">
                  <c:v>5</c:v>
                </c:pt>
                <c:pt idx="49">
                  <c:v>5</c:v>
                </c:pt>
                <c:pt idx="50">
                  <c:v>4</c:v>
                </c:pt>
                <c:pt idx="51">
                  <c:v>4</c:v>
                </c:pt>
              </c:numCache>
            </c:numRef>
          </c:val>
          <c:extLst>
            <c:ext xmlns:c16="http://schemas.microsoft.com/office/drawing/2014/chart" uri="{C3380CC4-5D6E-409C-BE32-E72D297353CC}">
              <c16:uniqueId val="{00000000-5A99-4791-8253-E45CCB0CC22F}"/>
            </c:ext>
          </c:extLst>
        </c:ser>
        <c:ser>
          <c:idx val="2"/>
          <c:order val="3"/>
          <c:tx>
            <c:strRef>
              <c:f>'Canal endémico(B)'!$A$74</c:f>
              <c:strCache>
                <c:ptCount val="1"/>
                <c:pt idx="0">
                  <c:v>Percentil 25</c:v>
                </c:pt>
              </c:strCache>
            </c:strRef>
          </c:tx>
          <c:spPr>
            <a:solidFill>
              <a:srgbClr val="92D050"/>
            </a:solidFill>
            <a:ln w="28575" cap="rnd">
              <a:solidFill>
                <a:schemeClr val="accent6"/>
              </a:solidFill>
              <a:round/>
            </a:ln>
            <a:effectLst/>
          </c:spPr>
          <c:val>
            <c:numRef>
              <c:f>'Canal endémico(B)'!$B$74:$BA$74</c:f>
              <c:numCache>
                <c:formatCode>0.0</c:formatCode>
                <c:ptCount val="52"/>
                <c:pt idx="0">
                  <c:v>1.5</c:v>
                </c:pt>
                <c:pt idx="1">
                  <c:v>1.5</c:v>
                </c:pt>
                <c:pt idx="2">
                  <c:v>2.5</c:v>
                </c:pt>
                <c:pt idx="3">
                  <c:v>2.5</c:v>
                </c:pt>
                <c:pt idx="4">
                  <c:v>4</c:v>
                </c:pt>
                <c:pt idx="5">
                  <c:v>2.5</c:v>
                </c:pt>
                <c:pt idx="6">
                  <c:v>2.5</c:v>
                </c:pt>
                <c:pt idx="7">
                  <c:v>2.5</c:v>
                </c:pt>
                <c:pt idx="8">
                  <c:v>2.5</c:v>
                </c:pt>
                <c:pt idx="9">
                  <c:v>3</c:v>
                </c:pt>
                <c:pt idx="10">
                  <c:v>2</c:v>
                </c:pt>
                <c:pt idx="11">
                  <c:v>2.5</c:v>
                </c:pt>
                <c:pt idx="12">
                  <c:v>3</c:v>
                </c:pt>
                <c:pt idx="13">
                  <c:v>3</c:v>
                </c:pt>
                <c:pt idx="14">
                  <c:v>3</c:v>
                </c:pt>
                <c:pt idx="15">
                  <c:v>3</c:v>
                </c:pt>
                <c:pt idx="16">
                  <c:v>2</c:v>
                </c:pt>
                <c:pt idx="17">
                  <c:v>2</c:v>
                </c:pt>
                <c:pt idx="18">
                  <c:v>3.5</c:v>
                </c:pt>
                <c:pt idx="19">
                  <c:v>3.5</c:v>
                </c:pt>
                <c:pt idx="20">
                  <c:v>1.5</c:v>
                </c:pt>
                <c:pt idx="21">
                  <c:v>2</c:v>
                </c:pt>
                <c:pt idx="22">
                  <c:v>1</c:v>
                </c:pt>
                <c:pt idx="23">
                  <c:v>2.5</c:v>
                </c:pt>
                <c:pt idx="24">
                  <c:v>4</c:v>
                </c:pt>
                <c:pt idx="25">
                  <c:v>2.5</c:v>
                </c:pt>
                <c:pt idx="26">
                  <c:v>2.5</c:v>
                </c:pt>
                <c:pt idx="27">
                  <c:v>2.5</c:v>
                </c:pt>
                <c:pt idx="28">
                  <c:v>2.5</c:v>
                </c:pt>
                <c:pt idx="29">
                  <c:v>1.5</c:v>
                </c:pt>
                <c:pt idx="30">
                  <c:v>4</c:v>
                </c:pt>
                <c:pt idx="31">
                  <c:v>1.5</c:v>
                </c:pt>
                <c:pt idx="32">
                  <c:v>0.5</c:v>
                </c:pt>
                <c:pt idx="33">
                  <c:v>1</c:v>
                </c:pt>
                <c:pt idx="34">
                  <c:v>2</c:v>
                </c:pt>
                <c:pt idx="35">
                  <c:v>3</c:v>
                </c:pt>
                <c:pt idx="36">
                  <c:v>1.5</c:v>
                </c:pt>
                <c:pt idx="37">
                  <c:v>3</c:v>
                </c:pt>
                <c:pt idx="38">
                  <c:v>3.5</c:v>
                </c:pt>
                <c:pt idx="39">
                  <c:v>1.5</c:v>
                </c:pt>
                <c:pt idx="40">
                  <c:v>3</c:v>
                </c:pt>
                <c:pt idx="41">
                  <c:v>2</c:v>
                </c:pt>
                <c:pt idx="42">
                  <c:v>2</c:v>
                </c:pt>
                <c:pt idx="43">
                  <c:v>3</c:v>
                </c:pt>
                <c:pt idx="44">
                  <c:v>3.5</c:v>
                </c:pt>
                <c:pt idx="45">
                  <c:v>2</c:v>
                </c:pt>
                <c:pt idx="46">
                  <c:v>2.5</c:v>
                </c:pt>
                <c:pt idx="47">
                  <c:v>1.5</c:v>
                </c:pt>
                <c:pt idx="48">
                  <c:v>3.5</c:v>
                </c:pt>
                <c:pt idx="49">
                  <c:v>3.5</c:v>
                </c:pt>
                <c:pt idx="50">
                  <c:v>3</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7258752"/>
        <c:axId val="37369344"/>
      </c:areaChart>
      <c:scatterChart>
        <c:scatterStyle val="lineMarker"/>
        <c:varyColors val="0"/>
        <c:ser>
          <c:idx val="0"/>
          <c:order val="0"/>
          <c:tx>
            <c:strRef>
              <c:f>'Canal endémico(B)'!$A$72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endémico(B)'!$B$72:$BA$72</c:f>
              <c:numCache>
                <c:formatCode>General</c:formatCode>
                <c:ptCount val="52"/>
                <c:pt idx="0">
                  <c:v>1</c:v>
                </c:pt>
                <c:pt idx="1">
                  <c:v>2</c:v>
                </c:pt>
                <c:pt idx="2">
                  <c:v>2</c:v>
                </c:pt>
                <c:pt idx="3">
                  <c:v>4</c:v>
                </c:pt>
                <c:pt idx="4">
                  <c:v>7</c:v>
                </c:pt>
                <c:pt idx="5">
                  <c:v>1</c:v>
                </c:pt>
                <c:pt idx="6">
                  <c:v>2</c:v>
                </c:pt>
                <c:pt idx="7">
                  <c:v>3</c:v>
                </c:pt>
                <c:pt idx="8">
                  <c:v>6</c:v>
                </c:pt>
                <c:pt idx="9">
                  <c:v>5</c:v>
                </c:pt>
                <c:pt idx="10">
                  <c:v>2</c:v>
                </c:pt>
                <c:pt idx="11">
                  <c:v>4</c:v>
                </c:pt>
                <c:pt idx="12">
                  <c:v>4</c:v>
                </c:pt>
                <c:pt idx="13">
                  <c:v>5</c:v>
                </c:pt>
                <c:pt idx="14">
                  <c:v>2</c:v>
                </c:pt>
                <c:pt idx="15">
                  <c:v>2</c:v>
                </c:pt>
                <c:pt idx="16">
                  <c:v>2</c:v>
                </c:pt>
                <c:pt idx="17">
                  <c:v>2</c:v>
                </c:pt>
                <c:pt idx="18">
                  <c:v>3</c:v>
                </c:pt>
                <c:pt idx="19">
                  <c:v>4</c:v>
                </c:pt>
                <c:pt idx="20">
                  <c:v>2</c:v>
                </c:pt>
                <c:pt idx="21">
                  <c:v>5</c:v>
                </c:pt>
                <c:pt idx="22">
                  <c:v>2</c:v>
                </c:pt>
                <c:pt idx="23">
                  <c:v>3</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37258752"/>
        <c:axId val="37369344"/>
      </c:scatterChart>
      <c:catAx>
        <c:axId val="37258752"/>
        <c:scaling>
          <c:orientation val="minMax"/>
        </c:scaling>
        <c:delete val="0"/>
        <c:axPos val="b"/>
        <c:title>
          <c:tx>
            <c:rich>
              <a:bodyPr/>
              <a:lstStyle/>
              <a:p>
                <a:pPr>
                  <a:defRPr sz="900"/>
                </a:pPr>
                <a:r>
                  <a:rPr lang="en-US" sz="900"/>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900" b="1"/>
            </a:pPr>
            <a:endParaRPr lang="en-US"/>
          </a:p>
        </c:txPr>
        <c:crossAx val="37369344"/>
        <c:crosses val="autoZero"/>
        <c:auto val="1"/>
        <c:lblAlgn val="ctr"/>
        <c:lblOffset val="100"/>
        <c:noMultiLvlLbl val="0"/>
      </c:catAx>
      <c:valAx>
        <c:axId val="37369344"/>
        <c:scaling>
          <c:orientation val="minMax"/>
        </c:scaling>
        <c:delete val="0"/>
        <c:axPos val="l"/>
        <c:title>
          <c:tx>
            <c:rich>
              <a:bodyPr/>
              <a:lstStyle/>
              <a:p>
                <a:pPr>
                  <a:defRPr sz="900"/>
                </a:pPr>
                <a:r>
                  <a:rPr lang="es-CO" sz="900"/>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37258752"/>
        <c:crosses val="autoZero"/>
        <c:crossBetween val="between"/>
      </c:valAx>
      <c:spPr>
        <a:noFill/>
        <a:ln w="25400">
          <a:noFill/>
        </a:ln>
      </c:spPr>
    </c:plotArea>
    <c:legend>
      <c:legendPos val="b"/>
      <c:overlay val="0"/>
      <c:spPr>
        <a:noFill/>
        <a:ln w="25400">
          <a:noFill/>
        </a:ln>
      </c:spPr>
      <c:txPr>
        <a:bodyPr rot="0" vert="horz"/>
        <a:lstStyle/>
        <a:p>
          <a:pPr>
            <a:defRPr sz="900"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940423655355195E-2"/>
          <c:y val="8.7297004781651255E-2"/>
          <c:w val="0.87444628015825265"/>
          <c:h val="0.62924330931259709"/>
        </c:manualLayout>
      </c:layout>
      <c:lineChart>
        <c:grouping val="standard"/>
        <c:varyColors val="0"/>
        <c:ser>
          <c:idx val="0"/>
          <c:order val="0"/>
          <c:tx>
            <c:strRef>
              <c:f>IRA!$B$124</c:f>
              <c:strCache>
                <c:ptCount val="1"/>
                <c:pt idx="0">
                  <c:v>Límite inferior</c:v>
                </c:pt>
              </c:strCache>
            </c:strRef>
          </c:tx>
          <c:spPr>
            <a:ln w="38100" cap="rnd">
              <a:solidFill>
                <a:schemeClr val="accent1"/>
              </a:solidFill>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IRA!$C$124:$BC$124</c:f>
              <c:numCache>
                <c:formatCode>0.0</c:formatCode>
                <c:ptCount val="53"/>
                <c:pt idx="0">
                  <c:v>0.54509964195692873</c:v>
                </c:pt>
                <c:pt idx="1">
                  <c:v>0.60291564130170694</c:v>
                </c:pt>
                <c:pt idx="2">
                  <c:v>0.5712788156928077</c:v>
                </c:pt>
                <c:pt idx="3">
                  <c:v>0.67509502720217962</c:v>
                </c:pt>
                <c:pt idx="4">
                  <c:v>0.66392166766426319</c:v>
                </c:pt>
                <c:pt idx="5">
                  <c:v>0.75773861122971053</c:v>
                </c:pt>
                <c:pt idx="6">
                  <c:v>0.76068611031961664</c:v>
                </c:pt>
                <c:pt idx="7">
                  <c:v>0.80194227024935572</c:v>
                </c:pt>
                <c:pt idx="8">
                  <c:v>0.83455366338905401</c:v>
                </c:pt>
                <c:pt idx="9">
                  <c:v>0.64299200691656955</c:v>
                </c:pt>
                <c:pt idx="10">
                  <c:v>0.53094116413893411</c:v>
                </c:pt>
                <c:pt idx="11">
                  <c:v>0.40247353826287513</c:v>
                </c:pt>
                <c:pt idx="12">
                  <c:v>0.40861600379957708</c:v>
                </c:pt>
                <c:pt idx="13">
                  <c:v>0.41208335639922966</c:v>
                </c:pt>
                <c:pt idx="14">
                  <c:v>0.34756122445798643</c:v>
                </c:pt>
                <c:pt idx="15">
                  <c:v>0.28860449276106181</c:v>
                </c:pt>
                <c:pt idx="16">
                  <c:v>0.25799766035751437</c:v>
                </c:pt>
                <c:pt idx="17">
                  <c:v>0.23192568455179607</c:v>
                </c:pt>
                <c:pt idx="18">
                  <c:v>0.20075358920574748</c:v>
                </c:pt>
                <c:pt idx="19">
                  <c:v>0.23198394598049554</c:v>
                </c:pt>
                <c:pt idx="20">
                  <c:v>0.22433130244761157</c:v>
                </c:pt>
                <c:pt idx="21">
                  <c:v>0.21068854268861714</c:v>
                </c:pt>
                <c:pt idx="22">
                  <c:v>0.16826860412203626</c:v>
                </c:pt>
                <c:pt idx="23">
                  <c:v>0.15564189573547815</c:v>
                </c:pt>
                <c:pt idx="24">
                  <c:v>0.22941862411957781</c:v>
                </c:pt>
                <c:pt idx="25">
                  <c:v>0.3973486301355118</c:v>
                </c:pt>
                <c:pt idx="26">
                  <c:v>0.62431847763242287</c:v>
                </c:pt>
                <c:pt idx="27">
                  <c:v>0.71334052524317193</c:v>
                </c:pt>
                <c:pt idx="28">
                  <c:v>0.73981695627967936</c:v>
                </c:pt>
                <c:pt idx="29">
                  <c:v>0.69844958518097899</c:v>
                </c:pt>
                <c:pt idx="30">
                  <c:v>0.71259041717873051</c:v>
                </c:pt>
                <c:pt idx="31">
                  <c:v>0.63548133339596924</c:v>
                </c:pt>
                <c:pt idx="32">
                  <c:v>0.57269597885134504</c:v>
                </c:pt>
                <c:pt idx="33">
                  <c:v>0.55761854328464477</c:v>
                </c:pt>
                <c:pt idx="34">
                  <c:v>0.47487215504016889</c:v>
                </c:pt>
                <c:pt idx="35">
                  <c:v>0.42148648298141878</c:v>
                </c:pt>
                <c:pt idx="36">
                  <c:v>0.40260526742592595</c:v>
                </c:pt>
                <c:pt idx="37">
                  <c:v>0.40609044144271811</c:v>
                </c:pt>
                <c:pt idx="38">
                  <c:v>0.47395925470079525</c:v>
                </c:pt>
                <c:pt idx="39">
                  <c:v>0.45783404596633892</c:v>
                </c:pt>
                <c:pt idx="40">
                  <c:v>0.47260958831029876</c:v>
                </c:pt>
                <c:pt idx="41">
                  <c:v>0.47131460064788266</c:v>
                </c:pt>
                <c:pt idx="42">
                  <c:v>0.35441660780372453</c:v>
                </c:pt>
                <c:pt idx="43">
                  <c:v>0.40812230599830612</c:v>
                </c:pt>
                <c:pt idx="44">
                  <c:v>0.37919444213954379</c:v>
                </c:pt>
                <c:pt idx="45">
                  <c:v>0.52731931804044296</c:v>
                </c:pt>
                <c:pt idx="46">
                  <c:v>0.54913023644188819</c:v>
                </c:pt>
                <c:pt idx="47">
                  <c:v>0.54827862268138561</c:v>
                </c:pt>
                <c:pt idx="48">
                  <c:v>0.55429826211716871</c:v>
                </c:pt>
                <c:pt idx="49">
                  <c:v>0.56507268487420337</c:v>
                </c:pt>
                <c:pt idx="50">
                  <c:v>0.54936389158892396</c:v>
                </c:pt>
                <c:pt idx="51">
                  <c:v>0.58960426064241922</c:v>
                </c:pt>
                <c:pt idx="52">
                  <c:v>0.56567359363119007</c:v>
                </c:pt>
              </c:numCache>
            </c:numRef>
          </c:val>
          <c:smooth val="0"/>
          <c:extLst>
            <c:ext xmlns:c16="http://schemas.microsoft.com/office/drawing/2014/chart" uri="{C3380CC4-5D6E-409C-BE32-E72D297353CC}">
              <c16:uniqueId val="{00000000-73F6-4C4E-A28B-89E5280B39F4}"/>
            </c:ext>
          </c:extLst>
        </c:ser>
        <c:ser>
          <c:idx val="1"/>
          <c:order val="1"/>
          <c:tx>
            <c:strRef>
              <c:f>IRA!$B$125</c:f>
              <c:strCache>
                <c:ptCount val="1"/>
                <c:pt idx="0">
                  <c:v>Límite superior</c:v>
                </c:pt>
              </c:strCache>
            </c:strRef>
          </c:tx>
          <c:spPr>
            <a:ln w="38100" cap="rnd">
              <a:solidFill>
                <a:schemeClr val="accent2"/>
              </a:solidFill>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IRA!$C$125:$BC$125</c:f>
              <c:numCache>
                <c:formatCode>0.0</c:formatCode>
                <c:ptCount val="53"/>
                <c:pt idx="0">
                  <c:v>1.4549003580430713</c:v>
                </c:pt>
                <c:pt idx="1">
                  <c:v>1.3970843586982931</c:v>
                </c:pt>
                <c:pt idx="2">
                  <c:v>1.4287211843071923</c:v>
                </c:pt>
                <c:pt idx="3">
                  <c:v>1.3249049727978204</c:v>
                </c:pt>
                <c:pt idx="4">
                  <c:v>1.3360783323357368</c:v>
                </c:pt>
                <c:pt idx="5">
                  <c:v>1.2422613887702896</c:v>
                </c:pt>
                <c:pt idx="6">
                  <c:v>1.2393138896803835</c:v>
                </c:pt>
                <c:pt idx="7">
                  <c:v>1.1980577297506443</c:v>
                </c:pt>
                <c:pt idx="8">
                  <c:v>1.165446336610946</c:v>
                </c:pt>
                <c:pt idx="9">
                  <c:v>1.3570079930834305</c:v>
                </c:pt>
                <c:pt idx="10">
                  <c:v>1.4690588358610659</c:v>
                </c:pt>
                <c:pt idx="11">
                  <c:v>1.5975264617371248</c:v>
                </c:pt>
                <c:pt idx="12">
                  <c:v>1.591383996200423</c:v>
                </c:pt>
                <c:pt idx="13">
                  <c:v>1.5879166436007703</c:v>
                </c:pt>
                <c:pt idx="14">
                  <c:v>1.6524387755420136</c:v>
                </c:pt>
                <c:pt idx="15">
                  <c:v>1.7113955072389382</c:v>
                </c:pt>
                <c:pt idx="16">
                  <c:v>1.7420023396424855</c:v>
                </c:pt>
                <c:pt idx="17">
                  <c:v>1.7680743154482039</c:v>
                </c:pt>
                <c:pt idx="18">
                  <c:v>1.7992464107942525</c:v>
                </c:pt>
                <c:pt idx="19">
                  <c:v>1.7680160540195045</c:v>
                </c:pt>
                <c:pt idx="20">
                  <c:v>1.7756686975523883</c:v>
                </c:pt>
                <c:pt idx="21">
                  <c:v>1.7893114573113829</c:v>
                </c:pt>
                <c:pt idx="22">
                  <c:v>1.8317313958779637</c:v>
                </c:pt>
                <c:pt idx="23">
                  <c:v>1.8443581042645218</c:v>
                </c:pt>
                <c:pt idx="24">
                  <c:v>1.7705813758804223</c:v>
                </c:pt>
                <c:pt idx="25">
                  <c:v>1.6026513698644882</c:v>
                </c:pt>
                <c:pt idx="26">
                  <c:v>1.3756815223675771</c:v>
                </c:pt>
                <c:pt idx="27">
                  <c:v>1.2866594747568281</c:v>
                </c:pt>
                <c:pt idx="28">
                  <c:v>1.2601830437203208</c:v>
                </c:pt>
                <c:pt idx="29">
                  <c:v>1.3015504148190211</c:v>
                </c:pt>
                <c:pt idx="30">
                  <c:v>1.2874095828212695</c:v>
                </c:pt>
                <c:pt idx="31">
                  <c:v>1.3645186666040308</c:v>
                </c:pt>
                <c:pt idx="32">
                  <c:v>1.427304021148655</c:v>
                </c:pt>
                <c:pt idx="33">
                  <c:v>1.4423814567153552</c:v>
                </c:pt>
                <c:pt idx="34">
                  <c:v>1.5251278449598311</c:v>
                </c:pt>
                <c:pt idx="35">
                  <c:v>1.5785135170185813</c:v>
                </c:pt>
                <c:pt idx="36">
                  <c:v>1.597394732574074</c:v>
                </c:pt>
                <c:pt idx="37">
                  <c:v>1.5939095585572818</c:v>
                </c:pt>
                <c:pt idx="38">
                  <c:v>1.5260407452992046</c:v>
                </c:pt>
                <c:pt idx="39">
                  <c:v>1.5421659540336612</c:v>
                </c:pt>
                <c:pt idx="40">
                  <c:v>1.5273904116897012</c:v>
                </c:pt>
                <c:pt idx="41">
                  <c:v>1.5286853993521174</c:v>
                </c:pt>
                <c:pt idx="42">
                  <c:v>1.6455833921962755</c:v>
                </c:pt>
                <c:pt idx="43">
                  <c:v>1.5918776940016939</c:v>
                </c:pt>
                <c:pt idx="44">
                  <c:v>1.6208055578604563</c:v>
                </c:pt>
                <c:pt idx="45">
                  <c:v>1.472680681959557</c:v>
                </c:pt>
                <c:pt idx="46">
                  <c:v>1.4508697635581118</c:v>
                </c:pt>
                <c:pt idx="47">
                  <c:v>1.4517213773186144</c:v>
                </c:pt>
                <c:pt idx="48">
                  <c:v>1.4457017378828314</c:v>
                </c:pt>
                <c:pt idx="49">
                  <c:v>1.4349273151257966</c:v>
                </c:pt>
                <c:pt idx="50">
                  <c:v>1.4506361084110759</c:v>
                </c:pt>
                <c:pt idx="51">
                  <c:v>1.4103957393575808</c:v>
                </c:pt>
                <c:pt idx="52">
                  <c:v>1.4343264063688099</c:v>
                </c:pt>
              </c:numCache>
            </c:numRef>
          </c:val>
          <c:smooth val="0"/>
          <c:extLst>
            <c:ext xmlns:c16="http://schemas.microsoft.com/office/drawing/2014/chart" uri="{C3380CC4-5D6E-409C-BE32-E72D297353CC}">
              <c16:uniqueId val="{00000001-73F6-4C4E-A28B-89E5280B39F4}"/>
            </c:ext>
          </c:extLst>
        </c:ser>
        <c:ser>
          <c:idx val="2"/>
          <c:order val="2"/>
          <c:tx>
            <c:strRef>
              <c:f>IRA!$B$126</c:f>
              <c:strCache>
                <c:ptCount val="1"/>
                <c:pt idx="0">
                  <c:v>Razón observada</c:v>
                </c:pt>
              </c:strCache>
            </c:strRef>
          </c:tx>
          <c:spPr>
            <a:ln w="28575" cap="rnd">
              <a:noFill/>
              <a:round/>
            </a:ln>
            <a:effectLst/>
          </c:spPr>
          <c:marker>
            <c:symbol val="circle"/>
            <c:size val="4"/>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IRA!$C$126:$BB$126</c:f>
              <c:numCache>
                <c:formatCode>General</c:formatCode>
                <c:ptCount val="52"/>
                <c:pt idx="0">
                  <c:v>1.9160747501421564</c:v>
                </c:pt>
                <c:pt idx="1">
                  <c:v>2.0201756640751931</c:v>
                </c:pt>
                <c:pt idx="2">
                  <c:v>1.3726673152797266</c:v>
                </c:pt>
                <c:pt idx="3">
                  <c:v>1.1014251361114291</c:v>
                </c:pt>
                <c:pt idx="4">
                  <c:v>0.82383194603258625</c:v>
                </c:pt>
                <c:pt idx="5">
                  <c:v>0.67582473453062886</c:v>
                </c:pt>
                <c:pt idx="6">
                  <c:v>0.65761407266885108</c:v>
                </c:pt>
                <c:pt idx="7">
                  <c:v>0.77366751014178414</c:v>
                </c:pt>
                <c:pt idx="8">
                  <c:v>0.74534387523015266</c:v>
                </c:pt>
                <c:pt idx="9">
                  <c:v>0.8031496062992125</c:v>
                </c:pt>
                <c:pt idx="10">
                  <c:v>0.72212210257184206</c:v>
                </c:pt>
                <c:pt idx="11">
                  <c:v>0.81019480798727084</c:v>
                </c:pt>
                <c:pt idx="12">
                  <c:v>0.91761613959671384</c:v>
                </c:pt>
                <c:pt idx="13">
                  <c:v>1.1059194105038124</c:v>
                </c:pt>
                <c:pt idx="14">
                  <c:v>0.78424671280872071</c:v>
                </c:pt>
                <c:pt idx="15">
                  <c:v>1.0406403147706846</c:v>
                </c:pt>
                <c:pt idx="16">
                  <c:v>1.0072535651416021</c:v>
                </c:pt>
                <c:pt idx="17">
                  <c:v>1.0849933896520043</c:v>
                </c:pt>
                <c:pt idx="18">
                  <c:v>1.2659833353308703</c:v>
                </c:pt>
                <c:pt idx="19">
                  <c:v>1.5476877961877786</c:v>
                </c:pt>
                <c:pt idx="20">
                  <c:v>1.1640699879682688</c:v>
                </c:pt>
                <c:pt idx="21">
                  <c:v>2.0780542756814904</c:v>
                </c:pt>
                <c:pt idx="22">
                  <c:v>1.5298821633598549</c:v>
                </c:pt>
                <c:pt idx="23">
                  <c:v>1.4597225212414946</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mooth val="0"/>
          <c:extLst>
            <c:ext xmlns:c16="http://schemas.microsoft.com/office/drawing/2014/chart" uri="{C3380CC4-5D6E-409C-BE32-E72D297353CC}">
              <c16:uniqueId val="{00000002-73F6-4C4E-A28B-89E5280B39F4}"/>
            </c:ext>
          </c:extLst>
        </c:ser>
        <c:ser>
          <c:idx val="3"/>
          <c:order val="3"/>
          <c:tx>
            <c:strRef>
              <c:f>IRA!$B$127</c:f>
              <c:strCache>
                <c:ptCount val="1"/>
                <c:pt idx="0">
                  <c:v>Razón esperada</c:v>
                </c:pt>
              </c:strCache>
            </c:strRef>
          </c:tx>
          <c:spPr>
            <a:ln w="50800" cap="rnd">
              <a:solidFill>
                <a:schemeClr val="tx1"/>
              </a:solidFill>
              <a:prstDash val="sysDot"/>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IRA!$C$127:$BC$127</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426755560"/>
        <c:axId val="426755952"/>
      </c:lineChart>
      <c:catAx>
        <c:axId val="426755560"/>
        <c:scaling>
          <c:orientation val="minMax"/>
        </c:scaling>
        <c:delete val="0"/>
        <c:axPos val="b"/>
        <c:title>
          <c:tx>
            <c:rich>
              <a:bodyPr rot="0" vert="horz"/>
              <a:lstStyle/>
              <a:p>
                <a:pPr>
                  <a:defRPr/>
                </a:pPr>
                <a:r>
                  <a:rPr lang="es-CO"/>
                  <a:t>Semanas epidemiológicas</a:t>
                </a:r>
              </a:p>
            </c:rich>
          </c:tx>
          <c:layout>
            <c:manualLayout>
              <c:xMode val="edge"/>
              <c:yMode val="edge"/>
              <c:x val="0.73000548454063019"/>
              <c:y val="0.865055251360178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26755952"/>
        <c:crosses val="autoZero"/>
        <c:auto val="1"/>
        <c:lblAlgn val="ctr"/>
        <c:lblOffset val="100"/>
        <c:noMultiLvlLbl val="0"/>
      </c:catAx>
      <c:valAx>
        <c:axId val="426755952"/>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426755560"/>
        <c:crosses val="autoZero"/>
        <c:crossBetween val="between"/>
      </c:valAx>
      <c:spPr>
        <a:noFill/>
        <a:ln>
          <a:noFill/>
        </a:ln>
        <a:effectLst/>
      </c:spPr>
    </c:plotArea>
    <c:legend>
      <c:legendPos val="b"/>
      <c:layout>
        <c:manualLayout>
          <c:xMode val="edge"/>
          <c:yMode val="edge"/>
          <c:x val="6.9980630780410474E-2"/>
          <c:y val="0.86092910593747862"/>
          <c:w val="0.61710030404858562"/>
          <c:h val="6.6558836587947451E-2"/>
        </c:manualLayout>
      </c:layout>
      <c:overlay val="0"/>
      <c:spPr>
        <a:noFill/>
        <a:ln>
          <a:noFill/>
        </a:ln>
        <a:effectLst/>
      </c:spPr>
      <c:txPr>
        <a:bodyPr rot="0" vert="horz"/>
        <a:lstStyle/>
        <a:p>
          <a:pPr>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5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88683089420369"/>
          <c:y val="3.5540173752525911E-2"/>
          <c:w val="0.87090346356775239"/>
          <c:h val="0.67842038862622811"/>
        </c:manualLayout>
      </c:layout>
      <c:areaChart>
        <c:grouping val="standard"/>
        <c:varyColors val="0"/>
        <c:ser>
          <c:idx val="3"/>
          <c:order val="1"/>
          <c:tx>
            <c:strRef>
              <c:f>HOSP!$A$75</c:f>
              <c:strCache>
                <c:ptCount val="1"/>
                <c:pt idx="0">
                  <c:v>Percentil 75</c:v>
                </c:pt>
              </c:strCache>
            </c:strRef>
          </c:tx>
          <c:spPr>
            <a:solidFill>
              <a:srgbClr val="C00000"/>
            </a:solidFill>
            <a:ln w="28575">
              <a:solidFill>
                <a:srgbClr val="FF0000"/>
              </a:solidFill>
              <a:prstDash val="solid"/>
            </a:ln>
          </c:spPr>
          <c:val>
            <c:numRef>
              <c:f>HOSP!$B$75:$BA$75</c:f>
              <c:numCache>
                <c:formatCode>0.0</c:formatCode>
                <c:ptCount val="52"/>
                <c:pt idx="0">
                  <c:v>360.25</c:v>
                </c:pt>
                <c:pt idx="1">
                  <c:v>445.75</c:v>
                </c:pt>
                <c:pt idx="2">
                  <c:v>378.5</c:v>
                </c:pt>
                <c:pt idx="3">
                  <c:v>372</c:v>
                </c:pt>
                <c:pt idx="4">
                  <c:v>291</c:v>
                </c:pt>
                <c:pt idx="5">
                  <c:v>335</c:v>
                </c:pt>
                <c:pt idx="6">
                  <c:v>399.25</c:v>
                </c:pt>
                <c:pt idx="7">
                  <c:v>383.5</c:v>
                </c:pt>
                <c:pt idx="8">
                  <c:v>394</c:v>
                </c:pt>
                <c:pt idx="9">
                  <c:v>393.75</c:v>
                </c:pt>
                <c:pt idx="10">
                  <c:v>380</c:v>
                </c:pt>
                <c:pt idx="11">
                  <c:v>305.5</c:v>
                </c:pt>
                <c:pt idx="12">
                  <c:v>427.5</c:v>
                </c:pt>
                <c:pt idx="13">
                  <c:v>397.5</c:v>
                </c:pt>
                <c:pt idx="14">
                  <c:v>352</c:v>
                </c:pt>
                <c:pt idx="15">
                  <c:v>407.75</c:v>
                </c:pt>
                <c:pt idx="16">
                  <c:v>388</c:v>
                </c:pt>
                <c:pt idx="17">
                  <c:v>434</c:v>
                </c:pt>
                <c:pt idx="18">
                  <c:v>383.25</c:v>
                </c:pt>
                <c:pt idx="19">
                  <c:v>456.75</c:v>
                </c:pt>
                <c:pt idx="20">
                  <c:v>444.5</c:v>
                </c:pt>
                <c:pt idx="21">
                  <c:v>459.5</c:v>
                </c:pt>
                <c:pt idx="22">
                  <c:v>483</c:v>
                </c:pt>
                <c:pt idx="23">
                  <c:v>492.25</c:v>
                </c:pt>
                <c:pt idx="24">
                  <c:v>413.5</c:v>
                </c:pt>
                <c:pt idx="25">
                  <c:v>430.75</c:v>
                </c:pt>
                <c:pt idx="26">
                  <c:v>484.75</c:v>
                </c:pt>
                <c:pt idx="27">
                  <c:v>417.75</c:v>
                </c:pt>
                <c:pt idx="28">
                  <c:v>348.5</c:v>
                </c:pt>
                <c:pt idx="29">
                  <c:v>425.75</c:v>
                </c:pt>
                <c:pt idx="30">
                  <c:v>417.75</c:v>
                </c:pt>
                <c:pt idx="31">
                  <c:v>408</c:v>
                </c:pt>
                <c:pt idx="32">
                  <c:v>357.5</c:v>
                </c:pt>
                <c:pt idx="33">
                  <c:v>423.75</c:v>
                </c:pt>
                <c:pt idx="34">
                  <c:v>361.75</c:v>
                </c:pt>
                <c:pt idx="35">
                  <c:v>355</c:v>
                </c:pt>
                <c:pt idx="36">
                  <c:v>305.5</c:v>
                </c:pt>
                <c:pt idx="37">
                  <c:v>358</c:v>
                </c:pt>
                <c:pt idx="38">
                  <c:v>334</c:v>
                </c:pt>
                <c:pt idx="39">
                  <c:v>316.75</c:v>
                </c:pt>
                <c:pt idx="40">
                  <c:v>275.5</c:v>
                </c:pt>
                <c:pt idx="41">
                  <c:v>383.25</c:v>
                </c:pt>
                <c:pt idx="42">
                  <c:v>305.25</c:v>
                </c:pt>
                <c:pt idx="43">
                  <c:v>283.75</c:v>
                </c:pt>
                <c:pt idx="44">
                  <c:v>360.75</c:v>
                </c:pt>
                <c:pt idx="45">
                  <c:v>407.75</c:v>
                </c:pt>
                <c:pt idx="46">
                  <c:v>364.5</c:v>
                </c:pt>
                <c:pt idx="47">
                  <c:v>386.5</c:v>
                </c:pt>
                <c:pt idx="48">
                  <c:v>379.75</c:v>
                </c:pt>
                <c:pt idx="49">
                  <c:v>402</c:v>
                </c:pt>
                <c:pt idx="50">
                  <c:v>384.75</c:v>
                </c:pt>
                <c:pt idx="51">
                  <c:v>362.25</c:v>
                </c:pt>
              </c:numCache>
            </c:numRef>
          </c:val>
          <c:extLst>
            <c:ext xmlns:c16="http://schemas.microsoft.com/office/drawing/2014/chart" uri="{C3380CC4-5D6E-409C-BE32-E72D297353CC}">
              <c16:uniqueId val="{00000002-5A99-4791-8253-E45CCB0CC22F}"/>
            </c:ext>
          </c:extLst>
        </c:ser>
        <c:ser>
          <c:idx val="1"/>
          <c:order val="2"/>
          <c:tx>
            <c:strRef>
              <c:f>HOSP!$A$73</c:f>
              <c:strCache>
                <c:ptCount val="1"/>
                <c:pt idx="0">
                  <c:v>Mediana</c:v>
                </c:pt>
              </c:strCache>
            </c:strRef>
          </c:tx>
          <c:spPr>
            <a:ln w="28575" cap="rnd">
              <a:solidFill>
                <a:schemeClr val="accent4"/>
              </a:solidFill>
              <a:round/>
            </a:ln>
            <a:effectLst/>
          </c:spPr>
          <c:val>
            <c:numRef>
              <c:f>HOSP!$B$73:$BA$73</c:f>
              <c:numCache>
                <c:formatCode>0.0</c:formatCode>
                <c:ptCount val="52"/>
                <c:pt idx="0">
                  <c:v>298.5</c:v>
                </c:pt>
                <c:pt idx="1">
                  <c:v>382</c:v>
                </c:pt>
                <c:pt idx="2">
                  <c:v>295.5</c:v>
                </c:pt>
                <c:pt idx="3">
                  <c:v>289</c:v>
                </c:pt>
                <c:pt idx="4">
                  <c:v>215</c:v>
                </c:pt>
                <c:pt idx="5">
                  <c:v>262</c:v>
                </c:pt>
                <c:pt idx="6">
                  <c:v>333.5</c:v>
                </c:pt>
                <c:pt idx="7">
                  <c:v>355</c:v>
                </c:pt>
                <c:pt idx="8">
                  <c:v>349.5</c:v>
                </c:pt>
                <c:pt idx="9">
                  <c:v>314.5</c:v>
                </c:pt>
                <c:pt idx="10">
                  <c:v>316.5</c:v>
                </c:pt>
                <c:pt idx="11">
                  <c:v>268.5</c:v>
                </c:pt>
                <c:pt idx="12">
                  <c:v>394.5</c:v>
                </c:pt>
                <c:pt idx="13">
                  <c:v>297</c:v>
                </c:pt>
                <c:pt idx="14">
                  <c:v>274</c:v>
                </c:pt>
                <c:pt idx="15">
                  <c:v>311.5</c:v>
                </c:pt>
                <c:pt idx="16">
                  <c:v>278.5</c:v>
                </c:pt>
                <c:pt idx="17">
                  <c:v>383.5</c:v>
                </c:pt>
                <c:pt idx="18">
                  <c:v>346.5</c:v>
                </c:pt>
                <c:pt idx="19">
                  <c:v>422</c:v>
                </c:pt>
                <c:pt idx="20">
                  <c:v>337.5</c:v>
                </c:pt>
                <c:pt idx="21">
                  <c:v>334.5</c:v>
                </c:pt>
                <c:pt idx="22">
                  <c:v>439</c:v>
                </c:pt>
                <c:pt idx="23">
                  <c:v>399.5</c:v>
                </c:pt>
                <c:pt idx="24">
                  <c:v>363.5</c:v>
                </c:pt>
                <c:pt idx="25">
                  <c:v>340.5</c:v>
                </c:pt>
                <c:pt idx="26">
                  <c:v>391.5</c:v>
                </c:pt>
                <c:pt idx="27">
                  <c:v>404</c:v>
                </c:pt>
                <c:pt idx="28">
                  <c:v>311.5</c:v>
                </c:pt>
                <c:pt idx="29">
                  <c:v>371.5</c:v>
                </c:pt>
                <c:pt idx="30">
                  <c:v>393</c:v>
                </c:pt>
                <c:pt idx="31">
                  <c:v>356.5</c:v>
                </c:pt>
                <c:pt idx="32">
                  <c:v>269</c:v>
                </c:pt>
                <c:pt idx="33">
                  <c:v>377.5</c:v>
                </c:pt>
                <c:pt idx="34">
                  <c:v>319</c:v>
                </c:pt>
                <c:pt idx="35">
                  <c:v>318</c:v>
                </c:pt>
                <c:pt idx="36">
                  <c:v>255</c:v>
                </c:pt>
                <c:pt idx="37">
                  <c:v>315</c:v>
                </c:pt>
                <c:pt idx="38">
                  <c:v>308</c:v>
                </c:pt>
                <c:pt idx="39">
                  <c:v>269.5</c:v>
                </c:pt>
                <c:pt idx="40">
                  <c:v>242.5</c:v>
                </c:pt>
                <c:pt idx="41">
                  <c:v>309</c:v>
                </c:pt>
                <c:pt idx="42">
                  <c:v>280</c:v>
                </c:pt>
                <c:pt idx="43">
                  <c:v>269.5</c:v>
                </c:pt>
                <c:pt idx="44">
                  <c:v>270</c:v>
                </c:pt>
                <c:pt idx="45">
                  <c:v>310.5</c:v>
                </c:pt>
                <c:pt idx="46">
                  <c:v>338</c:v>
                </c:pt>
                <c:pt idx="47">
                  <c:v>317.5</c:v>
                </c:pt>
                <c:pt idx="48">
                  <c:v>343.5</c:v>
                </c:pt>
                <c:pt idx="49">
                  <c:v>374.5</c:v>
                </c:pt>
                <c:pt idx="50">
                  <c:v>334.5</c:v>
                </c:pt>
                <c:pt idx="51">
                  <c:v>294.5</c:v>
                </c:pt>
              </c:numCache>
            </c:numRef>
          </c:val>
          <c:extLst>
            <c:ext xmlns:c16="http://schemas.microsoft.com/office/drawing/2014/chart" uri="{C3380CC4-5D6E-409C-BE32-E72D297353CC}">
              <c16:uniqueId val="{00000000-5A99-4791-8253-E45CCB0CC22F}"/>
            </c:ext>
          </c:extLst>
        </c:ser>
        <c:ser>
          <c:idx val="2"/>
          <c:order val="3"/>
          <c:tx>
            <c:strRef>
              <c:f>HOSP!$A$74</c:f>
              <c:strCache>
                <c:ptCount val="1"/>
                <c:pt idx="0">
                  <c:v>Percentil 25</c:v>
                </c:pt>
              </c:strCache>
            </c:strRef>
          </c:tx>
          <c:spPr>
            <a:solidFill>
              <a:srgbClr val="92D050"/>
            </a:solidFill>
            <a:ln w="28575" cap="rnd">
              <a:solidFill>
                <a:schemeClr val="accent6"/>
              </a:solidFill>
              <a:round/>
            </a:ln>
            <a:effectLst/>
          </c:spPr>
          <c:val>
            <c:numRef>
              <c:f>HOSP!$B$74:$BA$74</c:f>
              <c:numCache>
                <c:formatCode>0.0</c:formatCode>
                <c:ptCount val="52"/>
                <c:pt idx="0">
                  <c:v>265.25</c:v>
                </c:pt>
                <c:pt idx="1">
                  <c:v>277.75</c:v>
                </c:pt>
                <c:pt idx="2">
                  <c:v>199</c:v>
                </c:pt>
                <c:pt idx="3">
                  <c:v>182</c:v>
                </c:pt>
                <c:pt idx="4">
                  <c:v>180.25</c:v>
                </c:pt>
                <c:pt idx="5">
                  <c:v>171.75</c:v>
                </c:pt>
                <c:pt idx="6">
                  <c:v>209.25</c:v>
                </c:pt>
                <c:pt idx="7">
                  <c:v>231.25</c:v>
                </c:pt>
                <c:pt idx="8">
                  <c:v>222.5</c:v>
                </c:pt>
                <c:pt idx="9">
                  <c:v>235.25</c:v>
                </c:pt>
                <c:pt idx="10">
                  <c:v>224.5</c:v>
                </c:pt>
                <c:pt idx="11">
                  <c:v>236.75</c:v>
                </c:pt>
                <c:pt idx="12">
                  <c:v>242.25</c:v>
                </c:pt>
                <c:pt idx="13">
                  <c:v>237.75</c:v>
                </c:pt>
                <c:pt idx="14">
                  <c:v>193</c:v>
                </c:pt>
                <c:pt idx="15">
                  <c:v>192.75</c:v>
                </c:pt>
                <c:pt idx="16">
                  <c:v>197.5</c:v>
                </c:pt>
                <c:pt idx="17">
                  <c:v>272.25</c:v>
                </c:pt>
                <c:pt idx="18">
                  <c:v>235.5</c:v>
                </c:pt>
                <c:pt idx="19">
                  <c:v>268.75</c:v>
                </c:pt>
                <c:pt idx="20">
                  <c:v>203.5</c:v>
                </c:pt>
                <c:pt idx="21">
                  <c:v>229</c:v>
                </c:pt>
                <c:pt idx="22">
                  <c:v>276.5</c:v>
                </c:pt>
                <c:pt idx="23">
                  <c:v>253.5</c:v>
                </c:pt>
                <c:pt idx="24">
                  <c:v>192.75</c:v>
                </c:pt>
                <c:pt idx="25">
                  <c:v>223.25</c:v>
                </c:pt>
                <c:pt idx="26">
                  <c:v>209</c:v>
                </c:pt>
                <c:pt idx="27">
                  <c:v>180.25</c:v>
                </c:pt>
                <c:pt idx="28">
                  <c:v>183</c:v>
                </c:pt>
                <c:pt idx="29">
                  <c:v>208.5</c:v>
                </c:pt>
                <c:pt idx="30">
                  <c:v>186</c:v>
                </c:pt>
                <c:pt idx="31">
                  <c:v>255.5</c:v>
                </c:pt>
                <c:pt idx="32">
                  <c:v>160.25</c:v>
                </c:pt>
                <c:pt idx="33">
                  <c:v>200.75</c:v>
                </c:pt>
                <c:pt idx="34">
                  <c:v>205</c:v>
                </c:pt>
                <c:pt idx="35">
                  <c:v>245.75</c:v>
                </c:pt>
                <c:pt idx="36">
                  <c:v>156.5</c:v>
                </c:pt>
                <c:pt idx="37">
                  <c:v>215.75</c:v>
                </c:pt>
                <c:pt idx="38">
                  <c:v>231.75</c:v>
                </c:pt>
                <c:pt idx="39">
                  <c:v>213.25</c:v>
                </c:pt>
                <c:pt idx="40">
                  <c:v>189.25</c:v>
                </c:pt>
                <c:pt idx="41">
                  <c:v>205.5</c:v>
                </c:pt>
                <c:pt idx="42">
                  <c:v>183.5</c:v>
                </c:pt>
                <c:pt idx="43">
                  <c:v>215.5</c:v>
                </c:pt>
                <c:pt idx="44">
                  <c:v>189.75</c:v>
                </c:pt>
                <c:pt idx="45">
                  <c:v>278.5</c:v>
                </c:pt>
                <c:pt idx="46">
                  <c:v>253</c:v>
                </c:pt>
                <c:pt idx="47">
                  <c:v>250.75</c:v>
                </c:pt>
                <c:pt idx="48">
                  <c:v>236</c:v>
                </c:pt>
                <c:pt idx="49">
                  <c:v>245.75</c:v>
                </c:pt>
                <c:pt idx="50">
                  <c:v>290.25</c:v>
                </c:pt>
                <c:pt idx="51">
                  <c:v>205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57426808"/>
        <c:axId val="357421712"/>
      </c:areaChart>
      <c:scatterChart>
        <c:scatterStyle val="lineMarker"/>
        <c:varyColors val="0"/>
        <c:ser>
          <c:idx val="0"/>
          <c:order val="0"/>
          <c:tx>
            <c:strRef>
              <c:f>HOSP!$A$72</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HOSP!$B$72:$Y$72</c:f>
              <c:numCache>
                <c:formatCode>General</c:formatCode>
                <c:ptCount val="24"/>
                <c:pt idx="0">
                  <c:v>547</c:v>
                </c:pt>
                <c:pt idx="1">
                  <c:v>642</c:v>
                </c:pt>
                <c:pt idx="2">
                  <c:v>655</c:v>
                </c:pt>
                <c:pt idx="3">
                  <c:v>630</c:v>
                </c:pt>
                <c:pt idx="4">
                  <c:v>592</c:v>
                </c:pt>
                <c:pt idx="5">
                  <c:v>503</c:v>
                </c:pt>
                <c:pt idx="6">
                  <c:v>486</c:v>
                </c:pt>
                <c:pt idx="7">
                  <c:v>513</c:v>
                </c:pt>
                <c:pt idx="8">
                  <c:v>438</c:v>
                </c:pt>
                <c:pt idx="9">
                  <c:v>387</c:v>
                </c:pt>
                <c:pt idx="10">
                  <c:v>343</c:v>
                </c:pt>
                <c:pt idx="11">
                  <c:v>401</c:v>
                </c:pt>
                <c:pt idx="12">
                  <c:v>385</c:v>
                </c:pt>
                <c:pt idx="13">
                  <c:v>386</c:v>
                </c:pt>
                <c:pt idx="14">
                  <c:v>432</c:v>
                </c:pt>
                <c:pt idx="15">
                  <c:v>433</c:v>
                </c:pt>
                <c:pt idx="16">
                  <c:v>449</c:v>
                </c:pt>
                <c:pt idx="17">
                  <c:v>420</c:v>
                </c:pt>
                <c:pt idx="18">
                  <c:v>494</c:v>
                </c:pt>
                <c:pt idx="19">
                  <c:v>492</c:v>
                </c:pt>
                <c:pt idx="20">
                  <c:v>489</c:v>
                </c:pt>
                <c:pt idx="21">
                  <c:v>616</c:v>
                </c:pt>
                <c:pt idx="22">
                  <c:v>575</c:v>
                </c:pt>
                <c:pt idx="23">
                  <c:v>387</c:v>
                </c:pt>
              </c:numCache>
            </c:numRef>
          </c:yVal>
          <c:smooth val="0"/>
          <c:extLst>
            <c:ext xmlns:c16="http://schemas.microsoft.com/office/drawing/2014/chart" uri="{C3380CC4-5D6E-409C-BE32-E72D297353CC}">
              <c16:uniqueId val="{00000003-5A99-4791-8253-E45CCB0CC22F}"/>
            </c:ext>
          </c:extLst>
        </c:ser>
        <c:ser>
          <c:idx val="4"/>
          <c:order val="4"/>
          <c:tx>
            <c:strRef>
              <c:f>HOSP!$A$71</c:f>
              <c:strCache>
                <c:ptCount val="1"/>
                <c:pt idx="0">
                  <c:v>2021</c:v>
                </c:pt>
              </c:strCache>
            </c:strRef>
          </c:tx>
          <c:spPr>
            <a:ln>
              <a:solidFill>
                <a:schemeClr val="bg1">
                  <a:lumMod val="50000"/>
                </a:schemeClr>
              </a:solidFill>
              <a:prstDash val="sysDash"/>
            </a:ln>
          </c:spPr>
          <c:marker>
            <c:symbol val="none"/>
          </c:marker>
          <c:yVal>
            <c:numRef>
              <c:f>HOSP!$B$71:$AZ$71</c:f>
              <c:numCache>
                <c:formatCode>General</c:formatCode>
                <c:ptCount val="51"/>
                <c:pt idx="0">
                  <c:v>577</c:v>
                </c:pt>
                <c:pt idx="1">
                  <c:v>667</c:v>
                </c:pt>
                <c:pt idx="2">
                  <c:v>538</c:v>
                </c:pt>
                <c:pt idx="3">
                  <c:v>426</c:v>
                </c:pt>
                <c:pt idx="4">
                  <c:v>382</c:v>
                </c:pt>
                <c:pt idx="5">
                  <c:v>321</c:v>
                </c:pt>
                <c:pt idx="6">
                  <c:v>430</c:v>
                </c:pt>
                <c:pt idx="7">
                  <c:v>384</c:v>
                </c:pt>
                <c:pt idx="8">
                  <c:v>360</c:v>
                </c:pt>
                <c:pt idx="9">
                  <c:v>338</c:v>
                </c:pt>
                <c:pt idx="10">
                  <c:v>303</c:v>
                </c:pt>
                <c:pt idx="11">
                  <c:v>466</c:v>
                </c:pt>
                <c:pt idx="12">
                  <c:v>607</c:v>
                </c:pt>
                <c:pt idx="13">
                  <c:v>696</c:v>
                </c:pt>
                <c:pt idx="14">
                  <c:v>843</c:v>
                </c:pt>
                <c:pt idx="15">
                  <c:v>706</c:v>
                </c:pt>
                <c:pt idx="16">
                  <c:v>813</c:v>
                </c:pt>
                <c:pt idx="17">
                  <c:v>849</c:v>
                </c:pt>
                <c:pt idx="18">
                  <c:v>561</c:v>
                </c:pt>
                <c:pt idx="19">
                  <c:v>1095</c:v>
                </c:pt>
                <c:pt idx="20">
                  <c:v>747</c:v>
                </c:pt>
                <c:pt idx="21">
                  <c:v>722</c:v>
                </c:pt>
                <c:pt idx="22">
                  <c:v>806</c:v>
                </c:pt>
                <c:pt idx="23">
                  <c:v>569</c:v>
                </c:pt>
                <c:pt idx="24">
                  <c:v>955</c:v>
                </c:pt>
                <c:pt idx="25">
                  <c:v>892</c:v>
                </c:pt>
                <c:pt idx="26">
                  <c:v>1055</c:v>
                </c:pt>
                <c:pt idx="27">
                  <c:v>909</c:v>
                </c:pt>
                <c:pt idx="28">
                  <c:v>717</c:v>
                </c:pt>
                <c:pt idx="29">
                  <c:v>598</c:v>
                </c:pt>
                <c:pt idx="30">
                  <c:v>535</c:v>
                </c:pt>
                <c:pt idx="31">
                  <c:v>464</c:v>
                </c:pt>
                <c:pt idx="32">
                  <c:v>488</c:v>
                </c:pt>
                <c:pt idx="33">
                  <c:v>478</c:v>
                </c:pt>
                <c:pt idx="34">
                  <c:v>538</c:v>
                </c:pt>
                <c:pt idx="35">
                  <c:v>524</c:v>
                </c:pt>
                <c:pt idx="36">
                  <c:v>552</c:v>
                </c:pt>
                <c:pt idx="37">
                  <c:v>525</c:v>
                </c:pt>
                <c:pt idx="38">
                  <c:v>558</c:v>
                </c:pt>
                <c:pt idx="39">
                  <c:v>516</c:v>
                </c:pt>
                <c:pt idx="40">
                  <c:v>484</c:v>
                </c:pt>
                <c:pt idx="41">
                  <c:v>574</c:v>
                </c:pt>
                <c:pt idx="42">
                  <c:v>424</c:v>
                </c:pt>
                <c:pt idx="43">
                  <c:v>553</c:v>
                </c:pt>
                <c:pt idx="44">
                  <c:v>479</c:v>
                </c:pt>
                <c:pt idx="45">
                  <c:v>583</c:v>
                </c:pt>
                <c:pt idx="46">
                  <c:v>598</c:v>
                </c:pt>
                <c:pt idx="47">
                  <c:v>470</c:v>
                </c:pt>
                <c:pt idx="48">
                  <c:v>506</c:v>
                </c:pt>
                <c:pt idx="49">
                  <c:v>519</c:v>
                </c:pt>
                <c:pt idx="50">
                  <c:v>542</c:v>
                </c:pt>
              </c:numCache>
            </c:numRef>
          </c:yVal>
          <c:smooth val="0"/>
          <c:extLst>
            <c:ext xmlns:c16="http://schemas.microsoft.com/office/drawing/2014/chart" uri="{C3380CC4-5D6E-409C-BE32-E72D297353CC}">
              <c16:uniqueId val="{00000000-45BC-42BC-AE6E-B0DC31F6D63B}"/>
            </c:ext>
          </c:extLst>
        </c:ser>
        <c:dLbls>
          <c:showLegendKey val="0"/>
          <c:showVal val="0"/>
          <c:showCatName val="0"/>
          <c:showSerName val="0"/>
          <c:showPercent val="0"/>
          <c:showBubbleSize val="0"/>
        </c:dLbls>
        <c:axId val="357426808"/>
        <c:axId val="357421712"/>
      </c:scatterChart>
      <c:catAx>
        <c:axId val="357426808"/>
        <c:scaling>
          <c:orientation val="minMax"/>
        </c:scaling>
        <c:delete val="0"/>
        <c:axPos val="b"/>
        <c:title>
          <c:tx>
            <c:rich>
              <a:bodyPr/>
              <a:lstStyle/>
              <a:p>
                <a:pPr>
                  <a:defRPr/>
                </a:pPr>
                <a:r>
                  <a:rPr lang="en-US"/>
                  <a:t>Semanas epidemiológicas</a:t>
                </a:r>
              </a:p>
            </c:rich>
          </c:tx>
          <c:layout>
            <c:manualLayout>
              <c:xMode val="edge"/>
              <c:yMode val="edge"/>
              <c:x val="0.41115147290352944"/>
              <c:y val="0.8317081195721423"/>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57421712"/>
        <c:crosses val="autoZero"/>
        <c:auto val="1"/>
        <c:lblAlgn val="ctr"/>
        <c:lblOffset val="100"/>
        <c:noMultiLvlLbl val="0"/>
      </c:catAx>
      <c:valAx>
        <c:axId val="357421712"/>
        <c:scaling>
          <c:orientation val="minMax"/>
        </c:scaling>
        <c:delete val="0"/>
        <c:axPos val="l"/>
        <c:title>
          <c:tx>
            <c:rich>
              <a:bodyPr/>
              <a:lstStyle/>
              <a:p>
                <a:pPr>
                  <a:defRPr/>
                </a:pPr>
                <a:r>
                  <a:rPr lang="es-CO"/>
                  <a:t>Número de consultas</a:t>
                </a:r>
              </a:p>
            </c:rich>
          </c:tx>
          <c:overlay val="0"/>
        </c:title>
        <c:numFmt formatCode="0" sourceLinked="0"/>
        <c:majorTickMark val="none"/>
        <c:minorTickMark val="none"/>
        <c:tickLblPos val="nextTo"/>
        <c:spPr>
          <a:ln w="6350">
            <a:noFill/>
          </a:ln>
        </c:spPr>
        <c:txPr>
          <a:bodyPr rot="-60000000" vert="horz"/>
          <a:lstStyle/>
          <a:p>
            <a:pPr>
              <a:defRPr/>
            </a:pPr>
            <a:endParaRPr lang="en-US"/>
          </a:p>
        </c:txPr>
        <c:crossAx val="357426808"/>
        <c:crosses val="autoZero"/>
        <c:crossBetween val="between"/>
      </c:valAx>
      <c:spPr>
        <a:noFill/>
        <a:ln w="25400">
          <a:noFill/>
        </a:ln>
      </c:spPr>
    </c:plotArea>
    <c:legend>
      <c:legendPos val="b"/>
      <c:layout>
        <c:manualLayout>
          <c:xMode val="edge"/>
          <c:yMode val="edge"/>
          <c:x val="0.21428651787592487"/>
          <c:y val="0.93797624735942042"/>
          <c:w val="0.63321679916293461"/>
          <c:h val="5.5945626841404583E-2"/>
        </c:manualLayout>
      </c:layout>
      <c:overlay val="0"/>
      <c:spPr>
        <a:noFill/>
        <a:ln w="25400">
          <a:noFill/>
        </a:ln>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Narrow" panose="020B0606020202030204" pitchFamily="34"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98574164715896"/>
          <c:y val="0.10813806663896859"/>
          <c:w val="0.8005214921905256"/>
          <c:h val="0.65339428316141346"/>
        </c:manualLayout>
      </c:layout>
      <c:barChart>
        <c:barDir val="col"/>
        <c:grouping val="clustered"/>
        <c:varyColors val="0"/>
        <c:ser>
          <c:idx val="1"/>
          <c:order val="3"/>
          <c:tx>
            <c:strRef>
              <c:f>'2021-2022'!$F$1</c:f>
              <c:strCache>
                <c:ptCount val="1"/>
                <c:pt idx="0">
                  <c:v>2022</c:v>
                </c:pt>
              </c:strCache>
            </c:strRef>
          </c:tx>
          <c:spPr>
            <a:solidFill>
              <a:srgbClr val="C00000"/>
            </a:solidFill>
            <a:ln>
              <a:solidFill>
                <a:srgbClr val="C00000"/>
              </a:solidFill>
            </a:ln>
          </c:spPr>
          <c:invertIfNegative val="0"/>
          <c:val>
            <c:numRef>
              <c:f>'2021-2022'!$F$2:$F$25</c:f>
              <c:numCache>
                <c:formatCode>General</c:formatCode>
                <c:ptCount val="24"/>
                <c:pt idx="0">
                  <c:v>547</c:v>
                </c:pt>
                <c:pt idx="1">
                  <c:v>642</c:v>
                </c:pt>
                <c:pt idx="2">
                  <c:v>655</c:v>
                </c:pt>
                <c:pt idx="3">
                  <c:v>630</c:v>
                </c:pt>
                <c:pt idx="4">
                  <c:v>592</c:v>
                </c:pt>
                <c:pt idx="5">
                  <c:v>503</c:v>
                </c:pt>
                <c:pt idx="6">
                  <c:v>486</c:v>
                </c:pt>
                <c:pt idx="7">
                  <c:v>513</c:v>
                </c:pt>
                <c:pt idx="8">
                  <c:v>438</c:v>
                </c:pt>
                <c:pt idx="9">
                  <c:v>387</c:v>
                </c:pt>
                <c:pt idx="10">
                  <c:v>343</c:v>
                </c:pt>
                <c:pt idx="11">
                  <c:v>401</c:v>
                </c:pt>
                <c:pt idx="12">
                  <c:v>385</c:v>
                </c:pt>
                <c:pt idx="13">
                  <c:v>386</c:v>
                </c:pt>
                <c:pt idx="14">
                  <c:v>432</c:v>
                </c:pt>
                <c:pt idx="15">
                  <c:v>433</c:v>
                </c:pt>
                <c:pt idx="16">
                  <c:v>449</c:v>
                </c:pt>
                <c:pt idx="17">
                  <c:v>420</c:v>
                </c:pt>
                <c:pt idx="18">
                  <c:v>494</c:v>
                </c:pt>
                <c:pt idx="19">
                  <c:v>492</c:v>
                </c:pt>
                <c:pt idx="20">
                  <c:v>489</c:v>
                </c:pt>
                <c:pt idx="21">
                  <c:v>616</c:v>
                </c:pt>
                <c:pt idx="22">
                  <c:v>575</c:v>
                </c:pt>
                <c:pt idx="23">
                  <c:v>387</c:v>
                </c:pt>
              </c:numCache>
            </c:numRef>
          </c:val>
          <c:extLst>
            <c:ext xmlns:c16="http://schemas.microsoft.com/office/drawing/2014/chart" uri="{C3380CC4-5D6E-409C-BE32-E72D297353CC}">
              <c16:uniqueId val="{00000000-38EB-4CD0-A080-D28ACF156ED8}"/>
            </c:ext>
          </c:extLst>
        </c:ser>
        <c:dLbls>
          <c:showLegendKey val="0"/>
          <c:showVal val="0"/>
          <c:showCatName val="0"/>
          <c:showSerName val="0"/>
          <c:showPercent val="0"/>
          <c:showBubbleSize val="0"/>
        </c:dLbls>
        <c:gapWidth val="50"/>
        <c:axId val="357415440"/>
        <c:axId val="357411520"/>
      </c:barChart>
      <c:lineChart>
        <c:grouping val="standard"/>
        <c:varyColors val="0"/>
        <c:ser>
          <c:idx val="0"/>
          <c:order val="0"/>
          <c:tx>
            <c:strRef>
              <c:f>'2021-2022'!$D$1</c:f>
              <c:strCache>
                <c:ptCount val="1"/>
                <c:pt idx="0">
                  <c:v>2021</c:v>
                </c:pt>
              </c:strCache>
            </c:strRef>
          </c:tx>
          <c:spPr>
            <a:ln w="19050" cap="rnd">
              <a:solidFill>
                <a:schemeClr val="bg1">
                  <a:lumMod val="50000"/>
                </a:schemeClr>
              </a:solidFill>
              <a:round/>
            </a:ln>
            <a:effectLst>
              <a:outerShdw blurRad="50800" dist="38100" dir="2700000" algn="tl" rotWithShape="0">
                <a:prstClr val="black">
                  <a:alpha val="40000"/>
                </a:prstClr>
              </a:outerShdw>
            </a:effectLst>
          </c:spPr>
          <c:marker>
            <c:symbol val="diamond"/>
            <c:size val="3"/>
            <c:spPr>
              <a:solidFill>
                <a:schemeClr val="bg1">
                  <a:lumMod val="75000"/>
                </a:schemeClr>
              </a:solidFill>
              <a:ln>
                <a:solidFill>
                  <a:schemeClr val="bg1">
                    <a:lumMod val="50000"/>
                  </a:schemeClr>
                </a:solidFill>
              </a:ln>
            </c:spPr>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'2021-2022'!$D$2:$D$53</c:f>
              <c:numCache>
                <c:formatCode>General</c:formatCode>
                <c:ptCount val="52"/>
                <c:pt idx="0">
                  <c:v>577</c:v>
                </c:pt>
                <c:pt idx="1">
                  <c:v>667</c:v>
                </c:pt>
                <c:pt idx="2">
                  <c:v>538</c:v>
                </c:pt>
                <c:pt idx="3">
                  <c:v>426</c:v>
                </c:pt>
                <c:pt idx="4">
                  <c:v>382</c:v>
                </c:pt>
                <c:pt idx="5">
                  <c:v>321</c:v>
                </c:pt>
                <c:pt idx="6">
                  <c:v>430</c:v>
                </c:pt>
                <c:pt idx="7">
                  <c:v>384</c:v>
                </c:pt>
                <c:pt idx="8">
                  <c:v>360</c:v>
                </c:pt>
                <c:pt idx="9">
                  <c:v>338</c:v>
                </c:pt>
                <c:pt idx="10">
                  <c:v>303</c:v>
                </c:pt>
                <c:pt idx="11">
                  <c:v>466</c:v>
                </c:pt>
                <c:pt idx="12">
                  <c:v>607</c:v>
                </c:pt>
                <c:pt idx="13">
                  <c:v>696</c:v>
                </c:pt>
                <c:pt idx="14">
                  <c:v>843</c:v>
                </c:pt>
                <c:pt idx="15">
                  <c:v>706</c:v>
                </c:pt>
                <c:pt idx="16">
                  <c:v>813</c:v>
                </c:pt>
                <c:pt idx="17">
                  <c:v>849</c:v>
                </c:pt>
                <c:pt idx="18">
                  <c:v>561</c:v>
                </c:pt>
                <c:pt idx="19">
                  <c:v>1095</c:v>
                </c:pt>
                <c:pt idx="20">
                  <c:v>747</c:v>
                </c:pt>
                <c:pt idx="21">
                  <c:v>722</c:v>
                </c:pt>
                <c:pt idx="22">
                  <c:v>806</c:v>
                </c:pt>
                <c:pt idx="23">
                  <c:v>569</c:v>
                </c:pt>
                <c:pt idx="24">
                  <c:v>955</c:v>
                </c:pt>
                <c:pt idx="25">
                  <c:v>892</c:v>
                </c:pt>
                <c:pt idx="26">
                  <c:v>1055</c:v>
                </c:pt>
                <c:pt idx="27">
                  <c:v>909</c:v>
                </c:pt>
                <c:pt idx="28">
                  <c:v>717</c:v>
                </c:pt>
                <c:pt idx="29">
                  <c:v>598</c:v>
                </c:pt>
                <c:pt idx="30">
                  <c:v>535</c:v>
                </c:pt>
                <c:pt idx="31">
                  <c:v>464</c:v>
                </c:pt>
                <c:pt idx="32">
                  <c:v>488</c:v>
                </c:pt>
                <c:pt idx="33">
                  <c:v>478</c:v>
                </c:pt>
                <c:pt idx="34">
                  <c:v>538</c:v>
                </c:pt>
                <c:pt idx="35">
                  <c:v>524</c:v>
                </c:pt>
                <c:pt idx="36">
                  <c:v>552</c:v>
                </c:pt>
                <c:pt idx="37">
                  <c:v>525</c:v>
                </c:pt>
                <c:pt idx="38">
                  <c:v>558</c:v>
                </c:pt>
                <c:pt idx="39">
                  <c:v>516</c:v>
                </c:pt>
                <c:pt idx="40">
                  <c:v>484</c:v>
                </c:pt>
                <c:pt idx="41">
                  <c:v>574</c:v>
                </c:pt>
                <c:pt idx="42">
                  <c:v>424</c:v>
                </c:pt>
                <c:pt idx="43">
                  <c:v>553</c:v>
                </c:pt>
                <c:pt idx="44">
                  <c:v>479</c:v>
                </c:pt>
                <c:pt idx="45">
                  <c:v>583</c:v>
                </c:pt>
                <c:pt idx="46">
                  <c:v>598</c:v>
                </c:pt>
                <c:pt idx="47">
                  <c:v>470</c:v>
                </c:pt>
                <c:pt idx="48">
                  <c:v>506</c:v>
                </c:pt>
                <c:pt idx="49">
                  <c:v>519</c:v>
                </c:pt>
                <c:pt idx="50">
                  <c:v>542</c:v>
                </c:pt>
                <c:pt idx="51">
                  <c:v>548</c:v>
                </c:pt>
              </c:numCache>
            </c:numRef>
          </c:val>
          <c:smooth val="0"/>
          <c:extLst>
            <c:ext xmlns:c16="http://schemas.microsoft.com/office/drawing/2014/chart" uri="{C3380CC4-5D6E-409C-BE32-E72D297353CC}">
              <c16:uniqueId val="{00000001-B949-4A67-9396-BF9AE04FA15E}"/>
            </c:ext>
          </c:extLst>
        </c:ser>
        <c:ser>
          <c:idx val="3"/>
          <c:order val="1"/>
          <c:tx>
            <c:strRef>
              <c:f>'2021-2022'!$C$1</c:f>
              <c:strCache>
                <c:ptCount val="1"/>
                <c:pt idx="0">
                  <c:v>2020</c:v>
                </c:pt>
              </c:strCache>
            </c:strRef>
          </c:tx>
          <c:spPr>
            <a:ln w="19050" cap="rnd">
              <a:solidFill>
                <a:srgbClr val="002060"/>
              </a:solidFill>
              <a:round/>
            </a:ln>
            <a:effectLst>
              <a:outerShdw blurRad="50800" dist="38100" dir="2700000" algn="tl" rotWithShape="0">
                <a:prstClr val="black">
                  <a:alpha val="40000"/>
                </a:prstClr>
              </a:outerShdw>
            </a:effectLst>
          </c:spPr>
          <c:marker>
            <c:symbol val="square"/>
            <c:size val="2"/>
            <c:spPr>
              <a:solidFill>
                <a:srgbClr val="002060"/>
              </a:solidFill>
              <a:ln w="19050">
                <a:solidFill>
                  <a:srgbClr val="002060"/>
                </a:solidFill>
              </a:ln>
              <a:effectLst>
                <a:outerShdw blurRad="50800" dist="38100" dir="2700000" algn="tl" rotWithShape="0">
                  <a:prstClr val="black">
                    <a:alpha val="40000"/>
                  </a:prstClr>
                </a:outerShdw>
              </a:effectLst>
            </c:spPr>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'2021-2022'!$C$2:$C$53</c:f>
              <c:numCache>
                <c:formatCode>General</c:formatCode>
                <c:ptCount val="52"/>
                <c:pt idx="0">
                  <c:v>318</c:v>
                </c:pt>
                <c:pt idx="1">
                  <c:v>354</c:v>
                </c:pt>
                <c:pt idx="2">
                  <c:v>302</c:v>
                </c:pt>
                <c:pt idx="3">
                  <c:v>291</c:v>
                </c:pt>
                <c:pt idx="4">
                  <c:v>273</c:v>
                </c:pt>
                <c:pt idx="5">
                  <c:v>314</c:v>
                </c:pt>
                <c:pt idx="6">
                  <c:v>342</c:v>
                </c:pt>
                <c:pt idx="7">
                  <c:v>338</c:v>
                </c:pt>
                <c:pt idx="8">
                  <c:v>355</c:v>
                </c:pt>
                <c:pt idx="9">
                  <c:v>360</c:v>
                </c:pt>
                <c:pt idx="10">
                  <c:v>505</c:v>
                </c:pt>
                <c:pt idx="11">
                  <c:v>354</c:v>
                </c:pt>
                <c:pt idx="12">
                  <c:v>305</c:v>
                </c:pt>
                <c:pt idx="13">
                  <c:v>214</c:v>
                </c:pt>
                <c:pt idx="14">
                  <c:v>182</c:v>
                </c:pt>
                <c:pt idx="15">
                  <c:v>146</c:v>
                </c:pt>
                <c:pt idx="16">
                  <c:v>112</c:v>
                </c:pt>
                <c:pt idx="17">
                  <c:v>111</c:v>
                </c:pt>
                <c:pt idx="18">
                  <c:v>122</c:v>
                </c:pt>
                <c:pt idx="19">
                  <c:v>155</c:v>
                </c:pt>
                <c:pt idx="20">
                  <c:v>91</c:v>
                </c:pt>
                <c:pt idx="21">
                  <c:v>144</c:v>
                </c:pt>
                <c:pt idx="22">
                  <c:v>140</c:v>
                </c:pt>
                <c:pt idx="23">
                  <c:v>112</c:v>
                </c:pt>
                <c:pt idx="24">
                  <c:v>136</c:v>
                </c:pt>
                <c:pt idx="25">
                  <c:v>190</c:v>
                </c:pt>
                <c:pt idx="26">
                  <c:v>192</c:v>
                </c:pt>
                <c:pt idx="27">
                  <c:v>169</c:v>
                </c:pt>
                <c:pt idx="28">
                  <c:v>229</c:v>
                </c:pt>
                <c:pt idx="29">
                  <c:v>404</c:v>
                </c:pt>
                <c:pt idx="30">
                  <c:v>383</c:v>
                </c:pt>
                <c:pt idx="31">
                  <c:v>337</c:v>
                </c:pt>
                <c:pt idx="32">
                  <c:v>271</c:v>
                </c:pt>
                <c:pt idx="33">
                  <c:v>338</c:v>
                </c:pt>
                <c:pt idx="34">
                  <c:v>321</c:v>
                </c:pt>
                <c:pt idx="35">
                  <c:v>245</c:v>
                </c:pt>
                <c:pt idx="36">
                  <c:v>374</c:v>
                </c:pt>
                <c:pt idx="37">
                  <c:v>365</c:v>
                </c:pt>
                <c:pt idx="38">
                  <c:v>324</c:v>
                </c:pt>
                <c:pt idx="39">
                  <c:v>328</c:v>
                </c:pt>
                <c:pt idx="40">
                  <c:v>323</c:v>
                </c:pt>
                <c:pt idx="41">
                  <c:v>410</c:v>
                </c:pt>
                <c:pt idx="42">
                  <c:v>438</c:v>
                </c:pt>
                <c:pt idx="43">
                  <c:v>323</c:v>
                </c:pt>
                <c:pt idx="44">
                  <c:v>427</c:v>
                </c:pt>
                <c:pt idx="45">
                  <c:v>294</c:v>
                </c:pt>
                <c:pt idx="46">
                  <c:v>354</c:v>
                </c:pt>
                <c:pt idx="47">
                  <c:v>466</c:v>
                </c:pt>
                <c:pt idx="48">
                  <c:v>420</c:v>
                </c:pt>
                <c:pt idx="49">
                  <c:v>399</c:v>
                </c:pt>
                <c:pt idx="50">
                  <c:v>423</c:v>
                </c:pt>
                <c:pt idx="51">
                  <c:v>487</c:v>
                </c:pt>
              </c:numCache>
            </c:numRef>
          </c:val>
          <c:smooth val="0"/>
          <c:extLst>
            <c:ext xmlns:c16="http://schemas.microsoft.com/office/drawing/2014/chart" uri="{C3380CC4-5D6E-409C-BE32-E72D297353CC}">
              <c16:uniqueId val="{00000001-38EB-4CD0-A080-D28ACF156ED8}"/>
            </c:ext>
          </c:extLst>
        </c:ser>
        <c:dLbls>
          <c:showLegendKey val="0"/>
          <c:showVal val="0"/>
          <c:showCatName val="0"/>
          <c:showSerName val="0"/>
          <c:showPercent val="0"/>
          <c:showBubbleSize val="0"/>
        </c:dLbls>
        <c:marker val="1"/>
        <c:smooth val="0"/>
        <c:axId val="357416616"/>
        <c:axId val="357418184"/>
      </c:lineChart>
      <c:lineChart>
        <c:grouping val="standard"/>
        <c:varyColors val="0"/>
        <c:ser>
          <c:idx val="4"/>
          <c:order val="2"/>
          <c:tx>
            <c:strRef>
              <c:f>'2021-2022'!$B$1</c:f>
              <c:strCache>
                <c:ptCount val="1"/>
                <c:pt idx="0">
                  <c:v>2019</c:v>
                </c:pt>
              </c:strCache>
            </c:strRef>
          </c:tx>
          <c:spPr>
            <a:ln w="19050" cap="rnd">
              <a:solidFill>
                <a:schemeClr val="accent3"/>
              </a:solidFill>
              <a:round/>
            </a:ln>
            <a:effectLst>
              <a:outerShdw blurRad="50800" dist="38100" dir="2700000" algn="tl" rotWithShape="0">
                <a:prstClr val="black">
                  <a:alpha val="40000"/>
                </a:prstClr>
              </a:outerShdw>
            </a:effectLst>
          </c:spPr>
          <c:marker>
            <c:symbol val="triangle"/>
            <c:size val="2"/>
            <c:spPr>
              <a:solidFill>
                <a:schemeClr val="accent3"/>
              </a:solidFill>
              <a:ln w="19050">
                <a:solidFill>
                  <a:schemeClr val="accent3"/>
                </a:solidFill>
              </a:ln>
              <a:effectLst>
                <a:outerShdw blurRad="50800" dist="38100" dir="2700000" algn="tl" rotWithShape="0">
                  <a:prstClr val="black">
                    <a:alpha val="40000"/>
                  </a:prstClr>
                </a:outerShdw>
              </a:effectLst>
            </c:spPr>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'2021-2022'!$B$2:$B$53</c:f>
              <c:numCache>
                <c:formatCode>General</c:formatCode>
                <c:ptCount val="52"/>
                <c:pt idx="0">
                  <c:v>386</c:v>
                </c:pt>
                <c:pt idx="1">
                  <c:v>449</c:v>
                </c:pt>
                <c:pt idx="2">
                  <c:v>377</c:v>
                </c:pt>
                <c:pt idx="3">
                  <c:v>404</c:v>
                </c:pt>
                <c:pt idx="4">
                  <c:v>305</c:v>
                </c:pt>
                <c:pt idx="5">
                  <c:v>332</c:v>
                </c:pt>
                <c:pt idx="6">
                  <c:v>407</c:v>
                </c:pt>
                <c:pt idx="7">
                  <c:v>355</c:v>
                </c:pt>
                <c:pt idx="8">
                  <c:v>394</c:v>
                </c:pt>
                <c:pt idx="9">
                  <c:v>284</c:v>
                </c:pt>
                <c:pt idx="10">
                  <c:v>407</c:v>
                </c:pt>
                <c:pt idx="11">
                  <c:v>310</c:v>
                </c:pt>
                <c:pt idx="12">
                  <c:v>453</c:v>
                </c:pt>
                <c:pt idx="13">
                  <c:v>421</c:v>
                </c:pt>
                <c:pt idx="14">
                  <c:v>331</c:v>
                </c:pt>
                <c:pt idx="15">
                  <c:v>474</c:v>
                </c:pt>
                <c:pt idx="16">
                  <c:v>425</c:v>
                </c:pt>
                <c:pt idx="17">
                  <c:v>443</c:v>
                </c:pt>
                <c:pt idx="18">
                  <c:v>448</c:v>
                </c:pt>
                <c:pt idx="19">
                  <c:v>388</c:v>
                </c:pt>
                <c:pt idx="20">
                  <c:v>466</c:v>
                </c:pt>
                <c:pt idx="21">
                  <c:v>338</c:v>
                </c:pt>
                <c:pt idx="22">
                  <c:v>491</c:v>
                </c:pt>
                <c:pt idx="23">
                  <c:v>506</c:v>
                </c:pt>
                <c:pt idx="24">
                  <c:v>397</c:v>
                </c:pt>
                <c:pt idx="25">
                  <c:v>433</c:v>
                </c:pt>
                <c:pt idx="26">
                  <c:v>505</c:v>
                </c:pt>
                <c:pt idx="27">
                  <c:v>417</c:v>
                </c:pt>
                <c:pt idx="28">
                  <c:v>366</c:v>
                </c:pt>
                <c:pt idx="29">
                  <c:v>443</c:v>
                </c:pt>
                <c:pt idx="30">
                  <c:v>378</c:v>
                </c:pt>
                <c:pt idx="31">
                  <c:v>363</c:v>
                </c:pt>
                <c:pt idx="32">
                  <c:v>362</c:v>
                </c:pt>
                <c:pt idx="33">
                  <c:v>332</c:v>
                </c:pt>
                <c:pt idx="34">
                  <c:v>334</c:v>
                </c:pt>
                <c:pt idx="35">
                  <c:v>319</c:v>
                </c:pt>
                <c:pt idx="36">
                  <c:v>339</c:v>
                </c:pt>
                <c:pt idx="37">
                  <c:v>305</c:v>
                </c:pt>
                <c:pt idx="38">
                  <c:v>303</c:v>
                </c:pt>
                <c:pt idx="39">
                  <c:v>292</c:v>
                </c:pt>
                <c:pt idx="40">
                  <c:v>256</c:v>
                </c:pt>
                <c:pt idx="41">
                  <c:v>342</c:v>
                </c:pt>
                <c:pt idx="42">
                  <c:v>285</c:v>
                </c:pt>
                <c:pt idx="43">
                  <c:v>325</c:v>
                </c:pt>
                <c:pt idx="44">
                  <c:v>339</c:v>
                </c:pt>
                <c:pt idx="45">
                  <c:v>317</c:v>
                </c:pt>
                <c:pt idx="46">
                  <c:v>331</c:v>
                </c:pt>
                <c:pt idx="47">
                  <c:v>343</c:v>
                </c:pt>
                <c:pt idx="48">
                  <c:v>341</c:v>
                </c:pt>
                <c:pt idx="49">
                  <c:v>365</c:v>
                </c:pt>
                <c:pt idx="50">
                  <c:v>312</c:v>
                </c:pt>
                <c:pt idx="51">
                  <c:v>376</c:v>
                </c:pt>
              </c:numCache>
            </c:numRef>
          </c:val>
          <c:smooth val="0"/>
          <c:extLst>
            <c:ext xmlns:c16="http://schemas.microsoft.com/office/drawing/2014/chart" uri="{C3380CC4-5D6E-409C-BE32-E72D297353CC}">
              <c16:uniqueId val="{00000002-38EB-4CD0-A080-D28ACF156ED8}"/>
            </c:ext>
          </c:extLst>
        </c:ser>
        <c:dLbls>
          <c:showLegendKey val="0"/>
          <c:showVal val="0"/>
          <c:showCatName val="0"/>
          <c:showSerName val="0"/>
          <c:showPercent val="0"/>
          <c:showBubbleSize val="0"/>
        </c:dLbls>
        <c:marker val="1"/>
        <c:smooth val="0"/>
        <c:axId val="357415440"/>
        <c:axId val="357411520"/>
      </c:lineChart>
      <c:catAx>
        <c:axId val="357416616"/>
        <c:scaling>
          <c:orientation val="minMax"/>
        </c:scaling>
        <c:delete val="0"/>
        <c:axPos val="b"/>
        <c:title>
          <c:tx>
            <c:rich>
              <a:bodyPr rot="0" vert="horz"/>
              <a:lstStyle/>
              <a:p>
                <a:pPr>
                  <a:defRPr sz="900"/>
                </a:pPr>
                <a:r>
                  <a:rPr lang="es-CO" sz="900"/>
                  <a:t>Semanas epidemiológicas</a:t>
                </a:r>
              </a:p>
            </c:rich>
          </c:tx>
          <c:layout>
            <c:manualLayout>
              <c:xMode val="edge"/>
              <c:yMode val="edge"/>
              <c:x val="0.38525703610720158"/>
              <c:y val="0.897830385484444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0"/>
            </a:pPr>
            <a:endParaRPr lang="en-US"/>
          </a:p>
        </c:txPr>
        <c:crossAx val="357418184"/>
        <c:crosses val="autoZero"/>
        <c:auto val="1"/>
        <c:lblAlgn val="ctr"/>
        <c:lblOffset val="100"/>
        <c:noMultiLvlLbl val="0"/>
      </c:catAx>
      <c:valAx>
        <c:axId val="357418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CO"/>
                  <a:t>Número de casos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357416616"/>
        <c:crosses val="autoZero"/>
        <c:crossBetween val="between"/>
      </c:valAx>
      <c:valAx>
        <c:axId val="357411520"/>
        <c:scaling>
          <c:orientation val="minMax"/>
        </c:scaling>
        <c:delete val="1"/>
        <c:axPos val="r"/>
        <c:numFmt formatCode="General" sourceLinked="1"/>
        <c:majorTickMark val="out"/>
        <c:minorTickMark val="none"/>
        <c:tickLblPos val="nextTo"/>
        <c:crossAx val="357415440"/>
        <c:crosses val="max"/>
        <c:crossBetween val="between"/>
      </c:valAx>
      <c:catAx>
        <c:axId val="357415440"/>
        <c:scaling>
          <c:orientation val="minMax"/>
        </c:scaling>
        <c:delete val="1"/>
        <c:axPos val="b"/>
        <c:numFmt formatCode="General" sourceLinked="1"/>
        <c:majorTickMark val="out"/>
        <c:minorTickMark val="none"/>
        <c:tickLblPos val="nextTo"/>
        <c:crossAx val="357411520"/>
        <c:crosses val="autoZero"/>
        <c:auto val="1"/>
        <c:lblAlgn val="ctr"/>
        <c:lblOffset val="100"/>
        <c:noMultiLvlLbl val="0"/>
      </c:catAx>
      <c:spPr>
        <a:noFill/>
        <a:ln>
          <a:noFill/>
        </a:ln>
        <a:effectLst/>
      </c:spPr>
    </c:plotArea>
    <c:legend>
      <c:legendPos val="b"/>
      <c:layout>
        <c:manualLayout>
          <c:xMode val="edge"/>
          <c:yMode val="edge"/>
          <c:x val="0.28384816513445005"/>
          <c:y val="2.7899462503986075E-2"/>
          <c:w val="0.49005780896716172"/>
          <c:h val="8.8232717716621653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b="1"/>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HOSP!$B$126</c:f>
              <c:strCache>
                <c:ptCount val="1"/>
                <c:pt idx="0">
                  <c:v>Límite inferior</c:v>
                </c:pt>
              </c:strCache>
            </c:strRef>
          </c:tx>
          <c:spPr>
            <a:ln w="38100" cap="rnd">
              <a:solidFill>
                <a:schemeClr val="accent1"/>
              </a:solidFill>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HOSP!$C$126:$BC$126</c:f>
              <c:numCache>
                <c:formatCode>0.0</c:formatCode>
                <c:ptCount val="53"/>
                <c:pt idx="0">
                  <c:v>0.42900550279588001</c:v>
                </c:pt>
                <c:pt idx="1">
                  <c:v>0.3880757393203873</c:v>
                </c:pt>
                <c:pt idx="2">
                  <c:v>0.29011854484405952</c:v>
                </c:pt>
                <c:pt idx="3">
                  <c:v>0.24132412589021612</c:v>
                </c:pt>
                <c:pt idx="4">
                  <c:v>0.23494371380896939</c:v>
                </c:pt>
                <c:pt idx="5">
                  <c:v>0.23138213786676065</c:v>
                </c:pt>
                <c:pt idx="6">
                  <c:v>0.19671003593513647</c:v>
                </c:pt>
                <c:pt idx="7">
                  <c:v>0.22732566873628546</c:v>
                </c:pt>
                <c:pt idx="8">
                  <c:v>0.25708330920926437</c:v>
                </c:pt>
                <c:pt idx="9">
                  <c:v>0.32786644810771115</c:v>
                </c:pt>
                <c:pt idx="10">
                  <c:v>0.44226810962944907</c:v>
                </c:pt>
                <c:pt idx="11">
                  <c:v>0.39852934591149547</c:v>
                </c:pt>
                <c:pt idx="12">
                  <c:v>0.39770861070095864</c:v>
                </c:pt>
                <c:pt idx="13">
                  <c:v>0.3545045764002972</c:v>
                </c:pt>
                <c:pt idx="14">
                  <c:v>0.29651586902559024</c:v>
                </c:pt>
                <c:pt idx="15">
                  <c:v>0.26551475514429201</c:v>
                </c:pt>
                <c:pt idx="16">
                  <c:v>0.16510247912194287</c:v>
                </c:pt>
                <c:pt idx="17">
                  <c:v>0.22811950028938877</c:v>
                </c:pt>
                <c:pt idx="18">
                  <c:v>0.26929009359400047</c:v>
                </c:pt>
                <c:pt idx="19">
                  <c:v>0.3011029809226542</c:v>
                </c:pt>
                <c:pt idx="20">
                  <c:v>0.20309725986575666</c:v>
                </c:pt>
                <c:pt idx="21">
                  <c:v>0.1724404753172748</c:v>
                </c:pt>
                <c:pt idx="22">
                  <c:v>0.21023829295477869</c:v>
                </c:pt>
                <c:pt idx="23">
                  <c:v>0.1989201496372992</c:v>
                </c:pt>
                <c:pt idx="24">
                  <c:v>0.13468086917450406</c:v>
                </c:pt>
                <c:pt idx="25">
                  <c:v>6.1679288746964822E-2</c:v>
                </c:pt>
                <c:pt idx="26">
                  <c:v>4.2563600353830333E-2</c:v>
                </c:pt>
                <c:pt idx="27">
                  <c:v>4.3086424015417291E-2</c:v>
                </c:pt>
                <c:pt idx="28">
                  <c:v>9.903005853834157E-2</c:v>
                </c:pt>
                <c:pt idx="29">
                  <c:v>0.13794837168542573</c:v>
                </c:pt>
                <c:pt idx="30">
                  <c:v>0.19016068489174098</c:v>
                </c:pt>
                <c:pt idx="31">
                  <c:v>0.17105560531625152</c:v>
                </c:pt>
                <c:pt idx="32">
                  <c:v>0.18985319806303746</c:v>
                </c:pt>
                <c:pt idx="33">
                  <c:v>0.17791605812231159</c:v>
                </c:pt>
                <c:pt idx="34">
                  <c:v>0.25928979258784746</c:v>
                </c:pt>
                <c:pt idx="35">
                  <c:v>0.29894265868962566</c:v>
                </c:pt>
                <c:pt idx="36">
                  <c:v>0.30196377275570097</c:v>
                </c:pt>
                <c:pt idx="37">
                  <c:v>0.31000473297755637</c:v>
                </c:pt>
                <c:pt idx="38">
                  <c:v>0.34996726800011757</c:v>
                </c:pt>
                <c:pt idx="39">
                  <c:v>0.341466853651619</c:v>
                </c:pt>
                <c:pt idx="40">
                  <c:v>0.29081763755888557</c:v>
                </c:pt>
                <c:pt idx="41">
                  <c:v>0.27743218813523995</c:v>
                </c:pt>
                <c:pt idx="42">
                  <c:v>0.33844049456867786</c:v>
                </c:pt>
                <c:pt idx="43">
                  <c:v>0.33739755930481208</c:v>
                </c:pt>
                <c:pt idx="44">
                  <c:v>0.31068755092166567</c:v>
                </c:pt>
                <c:pt idx="45">
                  <c:v>0.37762601458186396</c:v>
                </c:pt>
                <c:pt idx="46">
                  <c:v>0.26071874453998112</c:v>
                </c:pt>
                <c:pt idx="47">
                  <c:v>0.25455919145809325</c:v>
                </c:pt>
                <c:pt idx="48">
                  <c:v>0.21905503668963444</c:v>
                </c:pt>
                <c:pt idx="49">
                  <c:v>0.40627925582712188</c:v>
                </c:pt>
                <c:pt idx="50">
                  <c:v>0.40726040686701381</c:v>
                </c:pt>
                <c:pt idx="51">
                  <c:v>0.50120700543875374</c:v>
                </c:pt>
                <c:pt idx="52">
                  <c:v>0.48419525217708859</c:v>
                </c:pt>
              </c:numCache>
            </c:numRef>
          </c:val>
          <c:smooth val="0"/>
          <c:extLst>
            <c:ext xmlns:c16="http://schemas.microsoft.com/office/drawing/2014/chart" uri="{C3380CC4-5D6E-409C-BE32-E72D297353CC}">
              <c16:uniqueId val="{00000000-73F6-4C4E-A28B-89E5280B39F4}"/>
            </c:ext>
          </c:extLst>
        </c:ser>
        <c:ser>
          <c:idx val="1"/>
          <c:order val="1"/>
          <c:tx>
            <c:strRef>
              <c:f>HOSP!$B$127</c:f>
              <c:strCache>
                <c:ptCount val="1"/>
                <c:pt idx="0">
                  <c:v>Límite superior</c:v>
                </c:pt>
              </c:strCache>
            </c:strRef>
          </c:tx>
          <c:spPr>
            <a:ln w="38100" cap="rnd">
              <a:solidFill>
                <a:schemeClr val="accent2"/>
              </a:solidFill>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HOSP!$C$127:$BC$127</c:f>
              <c:numCache>
                <c:formatCode>0.0</c:formatCode>
                <c:ptCount val="53"/>
                <c:pt idx="0">
                  <c:v>1.5709944972041199</c:v>
                </c:pt>
                <c:pt idx="1">
                  <c:v>1.6119242606796127</c:v>
                </c:pt>
                <c:pt idx="2">
                  <c:v>1.7098814551559405</c:v>
                </c:pt>
                <c:pt idx="3">
                  <c:v>1.7586758741097839</c:v>
                </c:pt>
                <c:pt idx="4">
                  <c:v>1.7650562861910306</c:v>
                </c:pt>
                <c:pt idx="5">
                  <c:v>1.7686178621332393</c:v>
                </c:pt>
                <c:pt idx="6">
                  <c:v>1.8032899640648634</c:v>
                </c:pt>
                <c:pt idx="7">
                  <c:v>1.7726743312637145</c:v>
                </c:pt>
                <c:pt idx="8">
                  <c:v>1.7429166907907356</c:v>
                </c:pt>
                <c:pt idx="9">
                  <c:v>1.6721335518922888</c:v>
                </c:pt>
                <c:pt idx="10">
                  <c:v>1.557731890370551</c:v>
                </c:pt>
                <c:pt idx="11">
                  <c:v>1.6014706540885046</c:v>
                </c:pt>
                <c:pt idx="12">
                  <c:v>1.6022913892990414</c:v>
                </c:pt>
                <c:pt idx="13">
                  <c:v>1.6454954235997028</c:v>
                </c:pt>
                <c:pt idx="14">
                  <c:v>1.7034841309744098</c:v>
                </c:pt>
                <c:pt idx="15">
                  <c:v>1.734485244855708</c:v>
                </c:pt>
                <c:pt idx="16">
                  <c:v>1.8348975208780571</c:v>
                </c:pt>
                <c:pt idx="17">
                  <c:v>1.7718804997106112</c:v>
                </c:pt>
                <c:pt idx="18">
                  <c:v>1.7307099064059996</c:v>
                </c:pt>
                <c:pt idx="19">
                  <c:v>1.6988970190773458</c:v>
                </c:pt>
                <c:pt idx="20">
                  <c:v>1.7969027401342434</c:v>
                </c:pt>
                <c:pt idx="21">
                  <c:v>1.8275595246827252</c:v>
                </c:pt>
                <c:pt idx="22">
                  <c:v>1.7897617070452214</c:v>
                </c:pt>
                <c:pt idx="23">
                  <c:v>1.8010798503627008</c:v>
                </c:pt>
                <c:pt idx="24">
                  <c:v>1.8653191308254959</c:v>
                </c:pt>
                <c:pt idx="25">
                  <c:v>1.9383207112530352</c:v>
                </c:pt>
                <c:pt idx="26">
                  <c:v>1.9574363996461697</c:v>
                </c:pt>
                <c:pt idx="27">
                  <c:v>1.9569135759845828</c:v>
                </c:pt>
                <c:pt idx="28">
                  <c:v>1.9009699414616583</c:v>
                </c:pt>
                <c:pt idx="29">
                  <c:v>1.8620516283145743</c:v>
                </c:pt>
                <c:pt idx="30">
                  <c:v>1.809839315108259</c:v>
                </c:pt>
                <c:pt idx="31">
                  <c:v>1.8289443946837485</c:v>
                </c:pt>
                <c:pt idx="32">
                  <c:v>1.8101468019369626</c:v>
                </c:pt>
                <c:pt idx="33">
                  <c:v>1.8220839418776884</c:v>
                </c:pt>
                <c:pt idx="34">
                  <c:v>1.7407102074121525</c:v>
                </c:pt>
                <c:pt idx="35">
                  <c:v>1.7010573413103742</c:v>
                </c:pt>
                <c:pt idx="36">
                  <c:v>1.698036227244299</c:v>
                </c:pt>
                <c:pt idx="37">
                  <c:v>1.6899952670224436</c:v>
                </c:pt>
                <c:pt idx="38">
                  <c:v>1.6500327319998824</c:v>
                </c:pt>
                <c:pt idx="39">
                  <c:v>1.658533146348381</c:v>
                </c:pt>
                <c:pt idx="40">
                  <c:v>1.7091823624411144</c:v>
                </c:pt>
                <c:pt idx="41">
                  <c:v>1.72256781186476</c:v>
                </c:pt>
                <c:pt idx="42">
                  <c:v>1.6615595054313221</c:v>
                </c:pt>
                <c:pt idx="43">
                  <c:v>1.662602440695188</c:v>
                </c:pt>
                <c:pt idx="44">
                  <c:v>1.6893124490783342</c:v>
                </c:pt>
                <c:pt idx="45">
                  <c:v>1.622373985418136</c:v>
                </c:pt>
                <c:pt idx="46">
                  <c:v>1.739281255460019</c:v>
                </c:pt>
                <c:pt idx="47">
                  <c:v>1.7454408085419066</c:v>
                </c:pt>
                <c:pt idx="48">
                  <c:v>1.7809449633103656</c:v>
                </c:pt>
                <c:pt idx="49">
                  <c:v>1.5937207441728782</c:v>
                </c:pt>
                <c:pt idx="50">
                  <c:v>1.5927395931329862</c:v>
                </c:pt>
                <c:pt idx="51">
                  <c:v>1.4987929945612462</c:v>
                </c:pt>
                <c:pt idx="52">
                  <c:v>1.5158047478229113</c:v>
                </c:pt>
              </c:numCache>
            </c:numRef>
          </c:val>
          <c:smooth val="0"/>
          <c:extLst>
            <c:ext xmlns:c16="http://schemas.microsoft.com/office/drawing/2014/chart" uri="{C3380CC4-5D6E-409C-BE32-E72D297353CC}">
              <c16:uniqueId val="{00000001-73F6-4C4E-A28B-89E5280B39F4}"/>
            </c:ext>
          </c:extLst>
        </c:ser>
        <c:ser>
          <c:idx val="2"/>
          <c:order val="2"/>
          <c:tx>
            <c:strRef>
              <c:f>HOSP!$B$128</c:f>
              <c:strCache>
                <c:ptCount val="1"/>
                <c:pt idx="0">
                  <c:v>Razón observada</c:v>
                </c:pt>
              </c:strCache>
            </c:strRef>
          </c:tx>
          <c:spPr>
            <a:ln w="28575" cap="rnd">
              <a:noFill/>
              <a:round/>
            </a:ln>
            <a:effectLst/>
          </c:spPr>
          <c:marker>
            <c:symbol val="circle"/>
            <c:size val="4"/>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HOSP!$C$128:$BB$128</c:f>
              <c:numCache>
                <c:formatCode>General</c:formatCode>
                <c:ptCount val="52"/>
                <c:pt idx="0">
                  <c:v>1.7297962052002811</c:v>
                </c:pt>
                <c:pt idx="1">
                  <c:v>2.039894086496028</c:v>
                </c:pt>
                <c:pt idx="2">
                  <c:v>2.1405228758169934</c:v>
                </c:pt>
                <c:pt idx="3">
                  <c:v>2.3086319218241038</c:v>
                </c:pt>
                <c:pt idx="4">
                  <c:v>2.262900828201317</c:v>
                </c:pt>
                <c:pt idx="5">
                  <c:v>1.8481322718922228</c:v>
                </c:pt>
                <c:pt idx="6">
                  <c:v>1.6182019977802442</c:v>
                </c:pt>
                <c:pt idx="7">
                  <c:v>1.5527156549520766</c:v>
                </c:pt>
                <c:pt idx="8">
                  <c:v>1.31072319201995</c:v>
                </c:pt>
                <c:pt idx="9">
                  <c:v>1.2029010533586599</c:v>
                </c:pt>
                <c:pt idx="10">
                  <c:v>1.1490787269681741</c:v>
                </c:pt>
                <c:pt idx="11">
                  <c:v>1.3135577797998181</c:v>
                </c:pt>
                <c:pt idx="12">
                  <c:v>1.2468513853904282</c:v>
                </c:pt>
                <c:pt idx="13">
                  <c:v>1.2411575562700965</c:v>
                </c:pt>
                <c:pt idx="14">
                  <c:v>1.4472361809045227</c:v>
                </c:pt>
                <c:pt idx="15">
                  <c:v>1.482312666413085</c:v>
                </c:pt>
                <c:pt idx="16">
                  <c:v>1.3749574685267099</c:v>
                </c:pt>
                <c:pt idx="17">
                  <c:v>1.2705882352941178</c:v>
                </c:pt>
                <c:pt idx="18">
                  <c:v>1.3861262665627434</c:v>
                </c:pt>
                <c:pt idx="19">
                  <c:v>1.4549038935436174</c:v>
                </c:pt>
                <c:pt idx="20">
                  <c:v>1.3909608091024022</c:v>
                </c:pt>
                <c:pt idx="21">
                  <c:v>1.7137557959814529</c:v>
                </c:pt>
                <c:pt idx="22">
                  <c:v>1.5149297423887589</c:v>
                </c:pt>
                <c:pt idx="23">
                  <c:v>1.0352206865804727</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numCache>
            </c:numRef>
          </c:val>
          <c:smooth val="0"/>
          <c:extLst>
            <c:ext xmlns:c16="http://schemas.microsoft.com/office/drawing/2014/chart" uri="{C3380CC4-5D6E-409C-BE32-E72D297353CC}">
              <c16:uniqueId val="{00000002-73F6-4C4E-A28B-89E5280B39F4}"/>
            </c:ext>
          </c:extLst>
        </c:ser>
        <c:ser>
          <c:idx val="3"/>
          <c:order val="3"/>
          <c:tx>
            <c:strRef>
              <c:f>HOSP!$B$129</c:f>
              <c:strCache>
                <c:ptCount val="1"/>
                <c:pt idx="0">
                  <c:v>Razón esperada</c:v>
                </c:pt>
              </c:strCache>
            </c:strRef>
          </c:tx>
          <c:spPr>
            <a:ln w="50800" cap="rnd">
              <a:solidFill>
                <a:schemeClr val="tx1"/>
              </a:solidFill>
              <a:prstDash val="sysDot"/>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HOSP!$C$129:$BC$129</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426750856"/>
        <c:axId val="426744584"/>
      </c:lineChart>
      <c:catAx>
        <c:axId val="426750856"/>
        <c:scaling>
          <c:orientation val="minMax"/>
        </c:scaling>
        <c:delete val="0"/>
        <c:axPos val="b"/>
        <c:title>
          <c:tx>
            <c:rich>
              <a:bodyPr rot="0" vert="horz"/>
              <a:lstStyle/>
              <a:p>
                <a:pPr>
                  <a:defRPr/>
                </a:pPr>
                <a:r>
                  <a:rPr lang="es-CO"/>
                  <a:t>Semanas epidemiológicas</a:t>
                </a:r>
              </a:p>
            </c:rich>
          </c:tx>
          <c:layout>
            <c:manualLayout>
              <c:xMode val="edge"/>
              <c:yMode val="edge"/>
              <c:x val="0.73000548454063019"/>
              <c:y val="0.865055251360178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26744584"/>
        <c:crosses val="autoZero"/>
        <c:auto val="1"/>
        <c:lblAlgn val="ctr"/>
        <c:lblOffset val="100"/>
        <c:noMultiLvlLbl val="0"/>
      </c:catAx>
      <c:valAx>
        <c:axId val="426744584"/>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426750856"/>
        <c:crosses val="autoZero"/>
        <c:crossBetween val="between"/>
      </c:valAx>
      <c:spPr>
        <a:noFill/>
        <a:ln>
          <a:noFill/>
        </a:ln>
        <a:effectLst/>
      </c:spPr>
    </c:plotArea>
    <c:legend>
      <c:legendPos val="b"/>
      <c:layout>
        <c:manualLayout>
          <c:xMode val="edge"/>
          <c:yMode val="edge"/>
          <c:x val="6.9980630780410474E-2"/>
          <c:y val="0.86092910593747862"/>
          <c:w val="0.61710030404858562"/>
          <c:h val="6.6558836587947451E-2"/>
        </c:manualLayout>
      </c:layout>
      <c:overlay val="0"/>
      <c:spPr>
        <a:noFill/>
        <a:ln>
          <a:noFill/>
        </a:ln>
        <a:effectLst/>
      </c:spPr>
      <c:txPr>
        <a:bodyPr rot="0" vert="horz"/>
        <a:lstStyle/>
        <a:p>
          <a:pPr>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5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23857185981401"/>
          <c:y val="3.5540173752525911E-2"/>
          <c:w val="0.82736640146656304"/>
          <c:h val="0.6403669775141172"/>
        </c:manualLayout>
      </c:layout>
      <c:areaChart>
        <c:grouping val="standard"/>
        <c:varyColors val="0"/>
        <c:ser>
          <c:idx val="3"/>
          <c:order val="1"/>
          <c:tx>
            <c:strRef>
              <c:f>UCI!$A$75</c:f>
              <c:strCache>
                <c:ptCount val="1"/>
                <c:pt idx="0">
                  <c:v>Percentil 75</c:v>
                </c:pt>
              </c:strCache>
            </c:strRef>
          </c:tx>
          <c:spPr>
            <a:solidFill>
              <a:srgbClr val="C00000"/>
            </a:solidFill>
            <a:ln w="28575">
              <a:solidFill>
                <a:srgbClr val="FF0000"/>
              </a:solidFill>
              <a:prstDash val="solid"/>
            </a:ln>
          </c:spPr>
          <c:val>
            <c:numRef>
              <c:f>UCI!$B$75:$BA$75</c:f>
              <c:numCache>
                <c:formatCode>0.0</c:formatCode>
                <c:ptCount val="52"/>
                <c:pt idx="0">
                  <c:v>13</c:v>
                </c:pt>
                <c:pt idx="1">
                  <c:v>23.5</c:v>
                </c:pt>
                <c:pt idx="2">
                  <c:v>16.75</c:v>
                </c:pt>
                <c:pt idx="3">
                  <c:v>11</c:v>
                </c:pt>
                <c:pt idx="4">
                  <c:v>13.25</c:v>
                </c:pt>
                <c:pt idx="5">
                  <c:v>18.25</c:v>
                </c:pt>
                <c:pt idx="6">
                  <c:v>15.25</c:v>
                </c:pt>
                <c:pt idx="7">
                  <c:v>15.75</c:v>
                </c:pt>
                <c:pt idx="8">
                  <c:v>16</c:v>
                </c:pt>
                <c:pt idx="9">
                  <c:v>14</c:v>
                </c:pt>
                <c:pt idx="10">
                  <c:v>12.5</c:v>
                </c:pt>
                <c:pt idx="11">
                  <c:v>13.75</c:v>
                </c:pt>
                <c:pt idx="12">
                  <c:v>15.75</c:v>
                </c:pt>
                <c:pt idx="13">
                  <c:v>13.75</c:v>
                </c:pt>
                <c:pt idx="14">
                  <c:v>11.25</c:v>
                </c:pt>
                <c:pt idx="15">
                  <c:v>12.25</c:v>
                </c:pt>
                <c:pt idx="16">
                  <c:v>11.25</c:v>
                </c:pt>
                <c:pt idx="17">
                  <c:v>14</c:v>
                </c:pt>
                <c:pt idx="18">
                  <c:v>16.5</c:v>
                </c:pt>
                <c:pt idx="19">
                  <c:v>16</c:v>
                </c:pt>
                <c:pt idx="20">
                  <c:v>12.75</c:v>
                </c:pt>
                <c:pt idx="21">
                  <c:v>12.75</c:v>
                </c:pt>
                <c:pt idx="22">
                  <c:v>19.75</c:v>
                </c:pt>
                <c:pt idx="23">
                  <c:v>17.25</c:v>
                </c:pt>
                <c:pt idx="24">
                  <c:v>18</c:v>
                </c:pt>
                <c:pt idx="25">
                  <c:v>17</c:v>
                </c:pt>
                <c:pt idx="26">
                  <c:v>17.25</c:v>
                </c:pt>
                <c:pt idx="27">
                  <c:v>17</c:v>
                </c:pt>
                <c:pt idx="28">
                  <c:v>17</c:v>
                </c:pt>
                <c:pt idx="29">
                  <c:v>26.25</c:v>
                </c:pt>
                <c:pt idx="30">
                  <c:v>19.75</c:v>
                </c:pt>
                <c:pt idx="31">
                  <c:v>16.5</c:v>
                </c:pt>
                <c:pt idx="32">
                  <c:v>10</c:v>
                </c:pt>
                <c:pt idx="33">
                  <c:v>9</c:v>
                </c:pt>
                <c:pt idx="34">
                  <c:v>14.75</c:v>
                </c:pt>
                <c:pt idx="35">
                  <c:v>12.75</c:v>
                </c:pt>
                <c:pt idx="36">
                  <c:v>13.5</c:v>
                </c:pt>
                <c:pt idx="37">
                  <c:v>13.5</c:v>
                </c:pt>
                <c:pt idx="38">
                  <c:v>17.25</c:v>
                </c:pt>
                <c:pt idx="39">
                  <c:v>15</c:v>
                </c:pt>
                <c:pt idx="40">
                  <c:v>17.75</c:v>
                </c:pt>
                <c:pt idx="41">
                  <c:v>13</c:v>
                </c:pt>
                <c:pt idx="42">
                  <c:v>15.5</c:v>
                </c:pt>
                <c:pt idx="43">
                  <c:v>11.75</c:v>
                </c:pt>
                <c:pt idx="44">
                  <c:v>15</c:v>
                </c:pt>
                <c:pt idx="45">
                  <c:v>19</c:v>
                </c:pt>
                <c:pt idx="46">
                  <c:v>20.75</c:v>
                </c:pt>
                <c:pt idx="47">
                  <c:v>16.25</c:v>
                </c:pt>
                <c:pt idx="48">
                  <c:v>18.75</c:v>
                </c:pt>
                <c:pt idx="49">
                  <c:v>14</c:v>
                </c:pt>
                <c:pt idx="50">
                  <c:v>15.25</c:v>
                </c:pt>
                <c:pt idx="51">
                  <c:v>14.5</c:v>
                </c:pt>
              </c:numCache>
            </c:numRef>
          </c:val>
          <c:extLst>
            <c:ext xmlns:c16="http://schemas.microsoft.com/office/drawing/2014/chart" uri="{C3380CC4-5D6E-409C-BE32-E72D297353CC}">
              <c16:uniqueId val="{00000002-5A99-4791-8253-E45CCB0CC22F}"/>
            </c:ext>
          </c:extLst>
        </c:ser>
        <c:ser>
          <c:idx val="1"/>
          <c:order val="2"/>
          <c:tx>
            <c:strRef>
              <c:f>UCI!$A$73</c:f>
              <c:strCache>
                <c:ptCount val="1"/>
                <c:pt idx="0">
                  <c:v>Mediana</c:v>
                </c:pt>
              </c:strCache>
            </c:strRef>
          </c:tx>
          <c:spPr>
            <a:ln w="28575" cap="rnd">
              <a:solidFill>
                <a:schemeClr val="accent4"/>
              </a:solidFill>
              <a:round/>
            </a:ln>
            <a:effectLst/>
          </c:spPr>
          <c:val>
            <c:numRef>
              <c:f>UCI!$B$73:$BA$73</c:f>
              <c:numCache>
                <c:formatCode>0.0</c:formatCode>
                <c:ptCount val="52"/>
                <c:pt idx="0">
                  <c:v>12.5</c:v>
                </c:pt>
                <c:pt idx="1">
                  <c:v>19.5</c:v>
                </c:pt>
                <c:pt idx="2">
                  <c:v>14.5</c:v>
                </c:pt>
                <c:pt idx="3">
                  <c:v>7.5</c:v>
                </c:pt>
                <c:pt idx="4">
                  <c:v>10.5</c:v>
                </c:pt>
                <c:pt idx="5">
                  <c:v>9</c:v>
                </c:pt>
                <c:pt idx="6">
                  <c:v>12</c:v>
                </c:pt>
                <c:pt idx="7">
                  <c:v>11.5</c:v>
                </c:pt>
                <c:pt idx="8">
                  <c:v>12.5</c:v>
                </c:pt>
                <c:pt idx="9">
                  <c:v>11.5</c:v>
                </c:pt>
                <c:pt idx="10">
                  <c:v>10.5</c:v>
                </c:pt>
                <c:pt idx="11">
                  <c:v>11.5</c:v>
                </c:pt>
                <c:pt idx="12">
                  <c:v>14.5</c:v>
                </c:pt>
                <c:pt idx="13">
                  <c:v>9.5</c:v>
                </c:pt>
                <c:pt idx="14">
                  <c:v>8</c:v>
                </c:pt>
                <c:pt idx="15">
                  <c:v>9</c:v>
                </c:pt>
                <c:pt idx="16">
                  <c:v>7</c:v>
                </c:pt>
                <c:pt idx="17">
                  <c:v>9.5</c:v>
                </c:pt>
                <c:pt idx="18">
                  <c:v>14.5</c:v>
                </c:pt>
                <c:pt idx="19">
                  <c:v>11.5</c:v>
                </c:pt>
                <c:pt idx="20">
                  <c:v>10.5</c:v>
                </c:pt>
                <c:pt idx="21">
                  <c:v>11</c:v>
                </c:pt>
                <c:pt idx="22">
                  <c:v>15</c:v>
                </c:pt>
                <c:pt idx="23">
                  <c:v>9.5</c:v>
                </c:pt>
                <c:pt idx="24">
                  <c:v>14.5</c:v>
                </c:pt>
                <c:pt idx="25">
                  <c:v>14</c:v>
                </c:pt>
                <c:pt idx="26">
                  <c:v>13.5</c:v>
                </c:pt>
                <c:pt idx="27">
                  <c:v>13</c:v>
                </c:pt>
                <c:pt idx="28">
                  <c:v>9.5</c:v>
                </c:pt>
                <c:pt idx="29">
                  <c:v>21.5</c:v>
                </c:pt>
                <c:pt idx="30">
                  <c:v>10.5</c:v>
                </c:pt>
                <c:pt idx="31">
                  <c:v>10.5</c:v>
                </c:pt>
                <c:pt idx="32">
                  <c:v>9</c:v>
                </c:pt>
                <c:pt idx="33">
                  <c:v>8.5</c:v>
                </c:pt>
                <c:pt idx="34">
                  <c:v>11</c:v>
                </c:pt>
                <c:pt idx="35">
                  <c:v>10.5</c:v>
                </c:pt>
                <c:pt idx="36">
                  <c:v>11</c:v>
                </c:pt>
                <c:pt idx="37">
                  <c:v>11.5</c:v>
                </c:pt>
                <c:pt idx="38">
                  <c:v>13.5</c:v>
                </c:pt>
                <c:pt idx="39">
                  <c:v>9.5</c:v>
                </c:pt>
                <c:pt idx="40">
                  <c:v>12.5</c:v>
                </c:pt>
                <c:pt idx="41">
                  <c:v>12</c:v>
                </c:pt>
                <c:pt idx="42">
                  <c:v>13</c:v>
                </c:pt>
                <c:pt idx="43">
                  <c:v>9.5</c:v>
                </c:pt>
                <c:pt idx="44">
                  <c:v>11</c:v>
                </c:pt>
                <c:pt idx="45">
                  <c:v>11.5</c:v>
                </c:pt>
                <c:pt idx="46">
                  <c:v>15.5</c:v>
                </c:pt>
                <c:pt idx="47">
                  <c:v>11</c:v>
                </c:pt>
                <c:pt idx="48">
                  <c:v>17.5</c:v>
                </c:pt>
                <c:pt idx="49">
                  <c:v>9.5</c:v>
                </c:pt>
                <c:pt idx="50">
                  <c:v>11.5</c:v>
                </c:pt>
                <c:pt idx="51">
                  <c:v>12</c:v>
                </c:pt>
              </c:numCache>
            </c:numRef>
          </c:val>
          <c:extLst>
            <c:ext xmlns:c16="http://schemas.microsoft.com/office/drawing/2014/chart" uri="{C3380CC4-5D6E-409C-BE32-E72D297353CC}">
              <c16:uniqueId val="{00000000-5A99-4791-8253-E45CCB0CC22F}"/>
            </c:ext>
          </c:extLst>
        </c:ser>
        <c:ser>
          <c:idx val="2"/>
          <c:order val="3"/>
          <c:tx>
            <c:strRef>
              <c:f>UCI!$A$74</c:f>
              <c:strCache>
                <c:ptCount val="1"/>
                <c:pt idx="0">
                  <c:v>Percentil 25</c:v>
                </c:pt>
              </c:strCache>
            </c:strRef>
          </c:tx>
          <c:spPr>
            <a:solidFill>
              <a:srgbClr val="92D050"/>
            </a:solidFill>
            <a:ln w="28575" cap="rnd">
              <a:solidFill>
                <a:schemeClr val="accent6"/>
              </a:solidFill>
              <a:round/>
            </a:ln>
            <a:effectLst/>
          </c:spPr>
          <c:val>
            <c:numRef>
              <c:f>UCI!$B$74:$BA$74</c:f>
              <c:numCache>
                <c:formatCode>0.0</c:formatCode>
                <c:ptCount val="52"/>
                <c:pt idx="0">
                  <c:v>9</c:v>
                </c:pt>
                <c:pt idx="1">
                  <c:v>13.25</c:v>
                </c:pt>
                <c:pt idx="2">
                  <c:v>9.25</c:v>
                </c:pt>
                <c:pt idx="3">
                  <c:v>6.25</c:v>
                </c:pt>
                <c:pt idx="4">
                  <c:v>9.25</c:v>
                </c:pt>
                <c:pt idx="5">
                  <c:v>8</c:v>
                </c:pt>
                <c:pt idx="6">
                  <c:v>8</c:v>
                </c:pt>
                <c:pt idx="7">
                  <c:v>8</c:v>
                </c:pt>
                <c:pt idx="8">
                  <c:v>6.75</c:v>
                </c:pt>
                <c:pt idx="9">
                  <c:v>7.5</c:v>
                </c:pt>
                <c:pt idx="10">
                  <c:v>9.25</c:v>
                </c:pt>
                <c:pt idx="11">
                  <c:v>10</c:v>
                </c:pt>
                <c:pt idx="12">
                  <c:v>9.5</c:v>
                </c:pt>
                <c:pt idx="13">
                  <c:v>8.25</c:v>
                </c:pt>
                <c:pt idx="14">
                  <c:v>5.5</c:v>
                </c:pt>
                <c:pt idx="15">
                  <c:v>6.5</c:v>
                </c:pt>
                <c:pt idx="16">
                  <c:v>3.5</c:v>
                </c:pt>
                <c:pt idx="17">
                  <c:v>5.75</c:v>
                </c:pt>
                <c:pt idx="18">
                  <c:v>7.25</c:v>
                </c:pt>
                <c:pt idx="19">
                  <c:v>9.25</c:v>
                </c:pt>
                <c:pt idx="20">
                  <c:v>7.5</c:v>
                </c:pt>
                <c:pt idx="21">
                  <c:v>6.25</c:v>
                </c:pt>
                <c:pt idx="22">
                  <c:v>5.75</c:v>
                </c:pt>
                <c:pt idx="23">
                  <c:v>4</c:v>
                </c:pt>
                <c:pt idx="24">
                  <c:v>9.5</c:v>
                </c:pt>
                <c:pt idx="25">
                  <c:v>9.5</c:v>
                </c:pt>
                <c:pt idx="26">
                  <c:v>7.5</c:v>
                </c:pt>
                <c:pt idx="27">
                  <c:v>8.25</c:v>
                </c:pt>
                <c:pt idx="28">
                  <c:v>2.75</c:v>
                </c:pt>
                <c:pt idx="29">
                  <c:v>6.25</c:v>
                </c:pt>
                <c:pt idx="30">
                  <c:v>3.5</c:v>
                </c:pt>
                <c:pt idx="31">
                  <c:v>5.25</c:v>
                </c:pt>
                <c:pt idx="32">
                  <c:v>8</c:v>
                </c:pt>
                <c:pt idx="33">
                  <c:v>5.75</c:v>
                </c:pt>
                <c:pt idx="34">
                  <c:v>7.25</c:v>
                </c:pt>
                <c:pt idx="35">
                  <c:v>8.25</c:v>
                </c:pt>
                <c:pt idx="36">
                  <c:v>9.25</c:v>
                </c:pt>
                <c:pt idx="37">
                  <c:v>8</c:v>
                </c:pt>
                <c:pt idx="38">
                  <c:v>12</c:v>
                </c:pt>
                <c:pt idx="39">
                  <c:v>7</c:v>
                </c:pt>
                <c:pt idx="40">
                  <c:v>9.5</c:v>
                </c:pt>
                <c:pt idx="41">
                  <c:v>8</c:v>
                </c:pt>
                <c:pt idx="42">
                  <c:v>6.75</c:v>
                </c:pt>
                <c:pt idx="43">
                  <c:v>6.5</c:v>
                </c:pt>
                <c:pt idx="44">
                  <c:v>8.5</c:v>
                </c:pt>
                <c:pt idx="45">
                  <c:v>8.5</c:v>
                </c:pt>
                <c:pt idx="46">
                  <c:v>8</c:v>
                </c:pt>
                <c:pt idx="47">
                  <c:v>3.5</c:v>
                </c:pt>
                <c:pt idx="48">
                  <c:v>11</c:v>
                </c:pt>
                <c:pt idx="49">
                  <c:v>7.25</c:v>
                </c:pt>
                <c:pt idx="50">
                  <c:v>10</c:v>
                </c:pt>
                <c:pt idx="51">
                  <c:v>9.5</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426741448"/>
        <c:axId val="426742624"/>
      </c:areaChart>
      <c:scatterChart>
        <c:scatterStyle val="lineMarker"/>
        <c:varyColors val="0"/>
        <c:ser>
          <c:idx val="0"/>
          <c:order val="0"/>
          <c:tx>
            <c:strRef>
              <c:f>UCI!$A$72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UCI!$B$72:$Y$72</c:f>
              <c:numCache>
                <c:formatCode>General</c:formatCode>
                <c:ptCount val="24"/>
                <c:pt idx="0">
                  <c:v>66</c:v>
                </c:pt>
                <c:pt idx="1">
                  <c:v>100</c:v>
                </c:pt>
                <c:pt idx="2">
                  <c:v>139</c:v>
                </c:pt>
                <c:pt idx="3">
                  <c:v>130</c:v>
                </c:pt>
                <c:pt idx="4">
                  <c:v>131</c:v>
                </c:pt>
                <c:pt idx="5">
                  <c:v>102</c:v>
                </c:pt>
                <c:pt idx="6">
                  <c:v>119</c:v>
                </c:pt>
                <c:pt idx="7">
                  <c:v>98</c:v>
                </c:pt>
                <c:pt idx="8">
                  <c:v>77</c:v>
                </c:pt>
                <c:pt idx="9">
                  <c:v>75</c:v>
                </c:pt>
                <c:pt idx="10">
                  <c:v>61</c:v>
                </c:pt>
                <c:pt idx="11">
                  <c:v>76</c:v>
                </c:pt>
                <c:pt idx="12">
                  <c:v>75</c:v>
                </c:pt>
                <c:pt idx="13">
                  <c:v>71</c:v>
                </c:pt>
                <c:pt idx="14">
                  <c:v>66</c:v>
                </c:pt>
                <c:pt idx="15">
                  <c:v>65</c:v>
                </c:pt>
                <c:pt idx="16">
                  <c:v>69</c:v>
                </c:pt>
                <c:pt idx="17">
                  <c:v>75</c:v>
                </c:pt>
                <c:pt idx="18">
                  <c:v>70</c:v>
                </c:pt>
                <c:pt idx="19">
                  <c:v>67</c:v>
                </c:pt>
                <c:pt idx="20">
                  <c:v>64</c:v>
                </c:pt>
                <c:pt idx="21">
                  <c:v>82</c:v>
                </c:pt>
                <c:pt idx="22">
                  <c:v>73</c:v>
                </c:pt>
                <c:pt idx="23">
                  <c:v>46</c:v>
                </c:pt>
              </c:numCache>
            </c:numRef>
          </c:yVal>
          <c:smooth val="0"/>
          <c:extLst>
            <c:ext xmlns:c16="http://schemas.microsoft.com/office/drawing/2014/chart" uri="{C3380CC4-5D6E-409C-BE32-E72D297353CC}">
              <c16:uniqueId val="{00000003-5A99-4791-8253-E45CCB0CC22F}"/>
            </c:ext>
          </c:extLst>
        </c:ser>
        <c:ser>
          <c:idx val="4"/>
          <c:order val="4"/>
          <c:tx>
            <c:strRef>
              <c:f>UCI!$A$71</c:f>
              <c:strCache>
                <c:ptCount val="1"/>
                <c:pt idx="0">
                  <c:v>2021</c:v>
                </c:pt>
              </c:strCache>
            </c:strRef>
          </c:tx>
          <c:spPr>
            <a:ln>
              <a:solidFill>
                <a:schemeClr val="bg1">
                  <a:lumMod val="50000"/>
                </a:schemeClr>
              </a:solidFill>
              <a:prstDash val="sysDash"/>
            </a:ln>
          </c:spPr>
          <c:marker>
            <c:symbol val="none"/>
          </c:marker>
          <c:yVal>
            <c:numRef>
              <c:f>UCI!$B$71:$AZ$71</c:f>
              <c:numCache>
                <c:formatCode>General</c:formatCode>
                <c:ptCount val="51"/>
                <c:pt idx="0">
                  <c:v>117</c:v>
                </c:pt>
                <c:pt idx="1">
                  <c:v>122</c:v>
                </c:pt>
                <c:pt idx="2">
                  <c:v>128</c:v>
                </c:pt>
                <c:pt idx="3">
                  <c:v>94</c:v>
                </c:pt>
                <c:pt idx="4">
                  <c:v>96</c:v>
                </c:pt>
                <c:pt idx="5">
                  <c:v>79</c:v>
                </c:pt>
                <c:pt idx="6">
                  <c:v>122</c:v>
                </c:pt>
                <c:pt idx="7">
                  <c:v>143</c:v>
                </c:pt>
                <c:pt idx="8">
                  <c:v>97</c:v>
                </c:pt>
                <c:pt idx="9">
                  <c:v>87</c:v>
                </c:pt>
                <c:pt idx="10">
                  <c:v>110</c:v>
                </c:pt>
                <c:pt idx="11">
                  <c:v>72</c:v>
                </c:pt>
                <c:pt idx="12">
                  <c:v>225</c:v>
                </c:pt>
                <c:pt idx="13">
                  <c:v>266</c:v>
                </c:pt>
                <c:pt idx="14">
                  <c:v>353</c:v>
                </c:pt>
                <c:pt idx="15">
                  <c:v>388</c:v>
                </c:pt>
                <c:pt idx="16">
                  <c:v>407</c:v>
                </c:pt>
                <c:pt idx="17">
                  <c:v>355</c:v>
                </c:pt>
                <c:pt idx="18">
                  <c:v>312</c:v>
                </c:pt>
                <c:pt idx="19">
                  <c:v>514</c:v>
                </c:pt>
                <c:pt idx="20">
                  <c:v>361</c:v>
                </c:pt>
                <c:pt idx="21">
                  <c:v>258</c:v>
                </c:pt>
                <c:pt idx="22">
                  <c:v>271</c:v>
                </c:pt>
                <c:pt idx="23">
                  <c:v>143</c:v>
                </c:pt>
                <c:pt idx="24">
                  <c:v>335</c:v>
                </c:pt>
                <c:pt idx="25">
                  <c:v>319</c:v>
                </c:pt>
                <c:pt idx="26">
                  <c:v>348</c:v>
                </c:pt>
                <c:pt idx="27">
                  <c:v>295</c:v>
                </c:pt>
                <c:pt idx="28">
                  <c:v>273</c:v>
                </c:pt>
                <c:pt idx="29">
                  <c:v>214</c:v>
                </c:pt>
                <c:pt idx="30">
                  <c:v>175</c:v>
                </c:pt>
                <c:pt idx="31">
                  <c:v>87</c:v>
                </c:pt>
                <c:pt idx="32">
                  <c:v>157</c:v>
                </c:pt>
                <c:pt idx="33">
                  <c:v>166</c:v>
                </c:pt>
                <c:pt idx="34">
                  <c:v>153</c:v>
                </c:pt>
                <c:pt idx="35">
                  <c:v>94</c:v>
                </c:pt>
                <c:pt idx="36">
                  <c:v>133</c:v>
                </c:pt>
                <c:pt idx="37">
                  <c:v>113</c:v>
                </c:pt>
                <c:pt idx="38">
                  <c:v>113</c:v>
                </c:pt>
                <c:pt idx="39">
                  <c:v>111</c:v>
                </c:pt>
                <c:pt idx="40">
                  <c:v>98</c:v>
                </c:pt>
                <c:pt idx="41">
                  <c:v>127</c:v>
                </c:pt>
                <c:pt idx="42">
                  <c:v>71</c:v>
                </c:pt>
                <c:pt idx="43">
                  <c:v>112</c:v>
                </c:pt>
                <c:pt idx="44">
                  <c:v>116</c:v>
                </c:pt>
                <c:pt idx="45">
                  <c:v>129</c:v>
                </c:pt>
                <c:pt idx="46">
                  <c:v>142</c:v>
                </c:pt>
                <c:pt idx="47">
                  <c:v>125</c:v>
                </c:pt>
                <c:pt idx="48">
                  <c:v>137</c:v>
                </c:pt>
                <c:pt idx="49">
                  <c:v>124</c:v>
                </c:pt>
                <c:pt idx="50">
                  <c:v>116</c:v>
                </c:pt>
              </c:numCache>
            </c:numRef>
          </c:yVal>
          <c:smooth val="0"/>
          <c:extLst>
            <c:ext xmlns:c16="http://schemas.microsoft.com/office/drawing/2014/chart" uri="{C3380CC4-5D6E-409C-BE32-E72D297353CC}">
              <c16:uniqueId val="{00000000-A287-4C9B-BD9D-FF552491E261}"/>
            </c:ext>
          </c:extLst>
        </c:ser>
        <c:dLbls>
          <c:showLegendKey val="0"/>
          <c:showVal val="0"/>
          <c:showCatName val="0"/>
          <c:showSerName val="0"/>
          <c:showPercent val="0"/>
          <c:showBubbleSize val="0"/>
        </c:dLbls>
        <c:axId val="426741448"/>
        <c:axId val="426742624"/>
      </c:scatterChart>
      <c:catAx>
        <c:axId val="426741448"/>
        <c:scaling>
          <c:orientation val="minMax"/>
        </c:scaling>
        <c:delete val="0"/>
        <c:axPos val="b"/>
        <c:title>
          <c:tx>
            <c:rich>
              <a:bodyPr/>
              <a:lstStyle/>
              <a:p>
                <a:pPr>
                  <a:defRPr/>
                </a:pPr>
                <a:r>
                  <a:rPr lang="en-US"/>
                  <a:t>Semanas epidemiológicas</a:t>
                </a:r>
              </a:p>
            </c:rich>
          </c:tx>
          <c:layout>
            <c:manualLayout>
              <c:xMode val="edge"/>
              <c:yMode val="edge"/>
              <c:x val="0.38303199904619284"/>
              <c:y val="0.79977763929799905"/>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26742624"/>
        <c:crosses val="autoZero"/>
        <c:auto val="1"/>
        <c:lblAlgn val="ctr"/>
        <c:lblOffset val="100"/>
        <c:noMultiLvlLbl val="0"/>
      </c:catAx>
      <c:valAx>
        <c:axId val="426742624"/>
        <c:scaling>
          <c:orientation val="minMax"/>
        </c:scaling>
        <c:delete val="0"/>
        <c:axPos val="l"/>
        <c:title>
          <c:tx>
            <c:rich>
              <a:bodyPr/>
              <a:lstStyle/>
              <a:p>
                <a:pPr>
                  <a:defRPr/>
                </a:pPr>
                <a:r>
                  <a:rPr lang="es-CO"/>
                  <a:t>Número de casos</a:t>
                </a:r>
              </a:p>
            </c:rich>
          </c:tx>
          <c:layout>
            <c:manualLayout>
              <c:xMode val="edge"/>
              <c:yMode val="edge"/>
              <c:x val="4.0107886750620859E-2"/>
              <c:y val="0.11357416003931117"/>
            </c:manualLayout>
          </c:layout>
          <c:overlay val="0"/>
        </c:title>
        <c:numFmt formatCode="0" sourceLinked="0"/>
        <c:majorTickMark val="none"/>
        <c:minorTickMark val="none"/>
        <c:tickLblPos val="nextTo"/>
        <c:spPr>
          <a:ln w="6350">
            <a:noFill/>
          </a:ln>
        </c:spPr>
        <c:txPr>
          <a:bodyPr rot="-60000000" vert="horz"/>
          <a:lstStyle/>
          <a:p>
            <a:pPr>
              <a:defRPr/>
            </a:pPr>
            <a:endParaRPr lang="en-US"/>
          </a:p>
        </c:txPr>
        <c:crossAx val="426741448"/>
        <c:crosses val="autoZero"/>
        <c:crossBetween val="between"/>
      </c:valAx>
      <c:spPr>
        <a:noFill/>
        <a:ln w="25400">
          <a:noFill/>
        </a:ln>
      </c:spPr>
    </c:plotArea>
    <c:legend>
      <c:legendPos val="b"/>
      <c:layout>
        <c:manualLayout>
          <c:xMode val="edge"/>
          <c:yMode val="edge"/>
          <c:x val="4.7315345725498024E-2"/>
          <c:y val="0.85834305589489202"/>
          <c:w val="0.89999991544262825"/>
          <c:h val="0.12073856695390545"/>
        </c:manualLayout>
      </c:layout>
      <c:overlay val="0"/>
      <c:spPr>
        <a:noFill/>
        <a:ln w="25400">
          <a:noFill/>
        </a:ln>
      </c:spPr>
      <c:txPr>
        <a:bodyPr rot="0" vert="horz"/>
        <a:lstStyle/>
        <a:p>
          <a:pPr>
            <a:defRPr/>
          </a:pPr>
          <a:endParaRPr lang="en-US"/>
        </a:p>
      </c:txPr>
    </c:legend>
    <c:plotVisOnly val="1"/>
    <c:dispBlanksAs val="gap"/>
    <c:showDLblsOverMax val="0"/>
  </c:chart>
  <c:spPr>
    <a:noFill/>
    <a:ln w="9525" cap="flat" cmpd="sng" algn="ctr">
      <a:noFill/>
      <a:round/>
    </a:ln>
    <a:effectLst/>
  </c:spPr>
  <c:txPr>
    <a:bodyPr/>
    <a:lstStyle/>
    <a:p>
      <a:pPr>
        <a:defRPr sz="900">
          <a:solidFill>
            <a:sysClr val="windowText" lastClr="000000"/>
          </a:solidFill>
          <a:latin typeface="Arial Narrow" panose="020B0606020202030204" pitchFamily="34" charset="0"/>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98574164715896"/>
          <c:y val="0.10813806663896859"/>
          <c:w val="0.8005214921905256"/>
          <c:h val="0.65339428316141346"/>
        </c:manualLayout>
      </c:layout>
      <c:barChart>
        <c:barDir val="col"/>
        <c:grouping val="clustered"/>
        <c:varyColors val="0"/>
        <c:ser>
          <c:idx val="1"/>
          <c:order val="3"/>
          <c:tx>
            <c:strRef>
              <c:f>'2021-2022'!$P$1</c:f>
              <c:strCache>
                <c:ptCount val="1"/>
                <c:pt idx="0">
                  <c:v>2022</c:v>
                </c:pt>
              </c:strCache>
            </c:strRef>
          </c:tx>
          <c:spPr>
            <a:solidFill>
              <a:srgbClr val="C00000"/>
            </a:solidFill>
            <a:ln>
              <a:solidFill>
                <a:srgbClr val="C00000"/>
              </a:solidFill>
            </a:ln>
          </c:spPr>
          <c:invertIfNegative val="0"/>
          <c:val>
            <c:numRef>
              <c:f>'2021-2022'!$P$2:$P$25</c:f>
              <c:numCache>
                <c:formatCode>General</c:formatCode>
                <c:ptCount val="24"/>
                <c:pt idx="0">
                  <c:v>115</c:v>
                </c:pt>
                <c:pt idx="1">
                  <c:v>150</c:v>
                </c:pt>
                <c:pt idx="2">
                  <c:v>164</c:v>
                </c:pt>
                <c:pt idx="3">
                  <c:v>143</c:v>
                </c:pt>
                <c:pt idx="4">
                  <c:v>133</c:v>
                </c:pt>
                <c:pt idx="5">
                  <c:v>140</c:v>
                </c:pt>
                <c:pt idx="6">
                  <c:v>119</c:v>
                </c:pt>
                <c:pt idx="7">
                  <c:v>98</c:v>
                </c:pt>
                <c:pt idx="8">
                  <c:v>77</c:v>
                </c:pt>
                <c:pt idx="9">
                  <c:v>75</c:v>
                </c:pt>
                <c:pt idx="10">
                  <c:v>61</c:v>
                </c:pt>
                <c:pt idx="11">
                  <c:v>76</c:v>
                </c:pt>
                <c:pt idx="12">
                  <c:v>75</c:v>
                </c:pt>
                <c:pt idx="13">
                  <c:v>71</c:v>
                </c:pt>
                <c:pt idx="14">
                  <c:v>66</c:v>
                </c:pt>
                <c:pt idx="15">
                  <c:v>65</c:v>
                </c:pt>
                <c:pt idx="16">
                  <c:v>69</c:v>
                </c:pt>
                <c:pt idx="17">
                  <c:v>75</c:v>
                </c:pt>
                <c:pt idx="18">
                  <c:v>70</c:v>
                </c:pt>
                <c:pt idx="19">
                  <c:v>67</c:v>
                </c:pt>
                <c:pt idx="20">
                  <c:v>64</c:v>
                </c:pt>
                <c:pt idx="21">
                  <c:v>82</c:v>
                </c:pt>
                <c:pt idx="22">
                  <c:v>73</c:v>
                </c:pt>
                <c:pt idx="23">
                  <c:v>46</c:v>
                </c:pt>
              </c:numCache>
            </c:numRef>
          </c:val>
          <c:extLst>
            <c:ext xmlns:c16="http://schemas.microsoft.com/office/drawing/2014/chart" uri="{C3380CC4-5D6E-409C-BE32-E72D297353CC}">
              <c16:uniqueId val="{00000000-3E23-4F8F-8C0F-D8C0C12703D4}"/>
            </c:ext>
          </c:extLst>
        </c:ser>
        <c:dLbls>
          <c:showLegendKey val="0"/>
          <c:showVal val="0"/>
          <c:showCatName val="0"/>
          <c:showSerName val="0"/>
          <c:showPercent val="0"/>
          <c:showBubbleSize val="0"/>
        </c:dLbls>
        <c:gapWidth val="50"/>
        <c:axId val="426755168"/>
        <c:axId val="426754384"/>
      </c:barChart>
      <c:lineChart>
        <c:grouping val="standard"/>
        <c:varyColors val="0"/>
        <c:ser>
          <c:idx val="0"/>
          <c:order val="0"/>
          <c:tx>
            <c:strRef>
              <c:f>'2021-2022'!$N$1</c:f>
              <c:strCache>
                <c:ptCount val="1"/>
                <c:pt idx="0">
                  <c:v>2021</c:v>
                </c:pt>
              </c:strCache>
            </c:strRef>
          </c:tx>
          <c:spPr>
            <a:ln w="19050" cap="rnd">
              <a:solidFill>
                <a:schemeClr val="bg1">
                  <a:lumMod val="50000"/>
                </a:schemeClr>
              </a:solidFill>
              <a:round/>
            </a:ln>
            <a:effectLst>
              <a:outerShdw blurRad="50800" dist="38100" dir="2700000" algn="tl" rotWithShape="0">
                <a:prstClr val="black">
                  <a:alpha val="40000"/>
                </a:prstClr>
              </a:outerShdw>
            </a:effectLst>
          </c:spPr>
          <c:marker>
            <c:symbol val="diamond"/>
            <c:size val="3"/>
            <c:spPr>
              <a:solidFill>
                <a:schemeClr val="bg1">
                  <a:lumMod val="65000"/>
                </a:schemeClr>
              </a:solidFill>
              <a:ln>
                <a:solidFill>
                  <a:schemeClr val="bg1">
                    <a:lumMod val="50000"/>
                  </a:schemeClr>
                </a:solidFill>
              </a:ln>
            </c:spPr>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'2021-2022'!$N$2:$N$53</c:f>
              <c:numCache>
                <c:formatCode>General</c:formatCode>
                <c:ptCount val="52"/>
                <c:pt idx="0">
                  <c:v>117</c:v>
                </c:pt>
                <c:pt idx="1">
                  <c:v>122</c:v>
                </c:pt>
                <c:pt idx="2">
                  <c:v>128</c:v>
                </c:pt>
                <c:pt idx="3">
                  <c:v>94</c:v>
                </c:pt>
                <c:pt idx="4">
                  <c:v>96</c:v>
                </c:pt>
                <c:pt idx="5">
                  <c:v>79</c:v>
                </c:pt>
                <c:pt idx="6">
                  <c:v>122</c:v>
                </c:pt>
                <c:pt idx="7">
                  <c:v>143</c:v>
                </c:pt>
                <c:pt idx="8">
                  <c:v>97</c:v>
                </c:pt>
                <c:pt idx="9">
                  <c:v>87</c:v>
                </c:pt>
                <c:pt idx="10">
                  <c:v>110</c:v>
                </c:pt>
                <c:pt idx="11">
                  <c:v>72</c:v>
                </c:pt>
                <c:pt idx="12">
                  <c:v>225</c:v>
                </c:pt>
                <c:pt idx="13">
                  <c:v>266</c:v>
                </c:pt>
                <c:pt idx="14">
                  <c:v>353</c:v>
                </c:pt>
                <c:pt idx="15">
                  <c:v>388</c:v>
                </c:pt>
                <c:pt idx="16">
                  <c:v>407</c:v>
                </c:pt>
                <c:pt idx="17">
                  <c:v>355</c:v>
                </c:pt>
                <c:pt idx="18">
                  <c:v>312</c:v>
                </c:pt>
                <c:pt idx="19">
                  <c:v>514</c:v>
                </c:pt>
                <c:pt idx="20">
                  <c:v>361</c:v>
                </c:pt>
                <c:pt idx="21">
                  <c:v>258</c:v>
                </c:pt>
                <c:pt idx="22">
                  <c:v>271</c:v>
                </c:pt>
                <c:pt idx="23">
                  <c:v>143</c:v>
                </c:pt>
                <c:pt idx="24">
                  <c:v>335</c:v>
                </c:pt>
                <c:pt idx="25">
                  <c:v>319</c:v>
                </c:pt>
                <c:pt idx="26">
                  <c:v>348</c:v>
                </c:pt>
                <c:pt idx="27">
                  <c:v>295</c:v>
                </c:pt>
                <c:pt idx="28">
                  <c:v>273</c:v>
                </c:pt>
                <c:pt idx="29">
                  <c:v>214</c:v>
                </c:pt>
                <c:pt idx="30">
                  <c:v>175</c:v>
                </c:pt>
                <c:pt idx="31">
                  <c:v>87</c:v>
                </c:pt>
                <c:pt idx="32">
                  <c:v>157</c:v>
                </c:pt>
                <c:pt idx="33">
                  <c:v>166</c:v>
                </c:pt>
                <c:pt idx="34">
                  <c:v>153</c:v>
                </c:pt>
                <c:pt idx="35">
                  <c:v>94</c:v>
                </c:pt>
                <c:pt idx="36">
                  <c:v>133</c:v>
                </c:pt>
                <c:pt idx="37">
                  <c:v>113</c:v>
                </c:pt>
                <c:pt idx="38">
                  <c:v>113</c:v>
                </c:pt>
                <c:pt idx="39">
                  <c:v>111</c:v>
                </c:pt>
                <c:pt idx="40">
                  <c:v>98</c:v>
                </c:pt>
                <c:pt idx="41">
                  <c:v>127</c:v>
                </c:pt>
                <c:pt idx="42">
                  <c:v>71</c:v>
                </c:pt>
                <c:pt idx="43">
                  <c:v>112</c:v>
                </c:pt>
                <c:pt idx="44">
                  <c:v>116</c:v>
                </c:pt>
                <c:pt idx="45">
                  <c:v>129</c:v>
                </c:pt>
                <c:pt idx="46">
                  <c:v>142</c:v>
                </c:pt>
                <c:pt idx="47">
                  <c:v>125</c:v>
                </c:pt>
                <c:pt idx="48">
                  <c:v>137</c:v>
                </c:pt>
                <c:pt idx="49">
                  <c:v>124</c:v>
                </c:pt>
                <c:pt idx="50">
                  <c:v>116</c:v>
                </c:pt>
                <c:pt idx="51">
                  <c:v>117</c:v>
                </c:pt>
              </c:numCache>
            </c:numRef>
          </c:val>
          <c:smooth val="0"/>
          <c:extLst>
            <c:ext xmlns:c16="http://schemas.microsoft.com/office/drawing/2014/chart" uri="{C3380CC4-5D6E-409C-BE32-E72D297353CC}">
              <c16:uniqueId val="{00000001-B949-4A67-9396-BF9AE04FA15E}"/>
            </c:ext>
          </c:extLst>
        </c:ser>
        <c:ser>
          <c:idx val="3"/>
          <c:order val="1"/>
          <c:tx>
            <c:strRef>
              <c:f>'2021-2022'!$M$1</c:f>
              <c:strCache>
                <c:ptCount val="1"/>
                <c:pt idx="0">
                  <c:v>2020</c:v>
                </c:pt>
              </c:strCache>
            </c:strRef>
          </c:tx>
          <c:spPr>
            <a:ln w="19050" cap="rnd">
              <a:solidFill>
                <a:srgbClr val="002060"/>
              </a:solidFill>
              <a:round/>
            </a:ln>
            <a:effectLst>
              <a:outerShdw blurRad="50800" dist="38100" dir="2700000" algn="tl" rotWithShape="0">
                <a:prstClr val="black">
                  <a:alpha val="40000"/>
                </a:prstClr>
              </a:outerShdw>
            </a:effectLst>
          </c:spPr>
          <c:marker>
            <c:symbol val="square"/>
            <c:size val="2"/>
            <c:spPr>
              <a:solidFill>
                <a:srgbClr val="002060"/>
              </a:solidFill>
              <a:ln w="19050">
                <a:solidFill>
                  <a:srgbClr val="002060"/>
                </a:solidFill>
              </a:ln>
              <a:effectLst>
                <a:outerShdw blurRad="50800" dist="38100" dir="2700000" algn="tl" rotWithShape="0">
                  <a:prstClr val="black">
                    <a:alpha val="40000"/>
                  </a:prstClr>
                </a:outerShdw>
              </a:effectLst>
            </c:spPr>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'2021-2022'!$M$2:$M$53</c:f>
              <c:numCache>
                <c:formatCode>General</c:formatCode>
                <c:ptCount val="52"/>
                <c:pt idx="0">
                  <c:v>25</c:v>
                </c:pt>
                <c:pt idx="1">
                  <c:v>22</c:v>
                </c:pt>
                <c:pt idx="2">
                  <c:v>20</c:v>
                </c:pt>
                <c:pt idx="3">
                  <c:v>18</c:v>
                </c:pt>
                <c:pt idx="4">
                  <c:v>14</c:v>
                </c:pt>
                <c:pt idx="5">
                  <c:v>18</c:v>
                </c:pt>
                <c:pt idx="6">
                  <c:v>17</c:v>
                </c:pt>
                <c:pt idx="7">
                  <c:v>20</c:v>
                </c:pt>
                <c:pt idx="8">
                  <c:v>21</c:v>
                </c:pt>
                <c:pt idx="9">
                  <c:v>20</c:v>
                </c:pt>
                <c:pt idx="10">
                  <c:v>22</c:v>
                </c:pt>
                <c:pt idx="11">
                  <c:v>20</c:v>
                </c:pt>
                <c:pt idx="12">
                  <c:v>25</c:v>
                </c:pt>
                <c:pt idx="13">
                  <c:v>10</c:v>
                </c:pt>
                <c:pt idx="14">
                  <c:v>20</c:v>
                </c:pt>
                <c:pt idx="15">
                  <c:v>12</c:v>
                </c:pt>
                <c:pt idx="16">
                  <c:v>17</c:v>
                </c:pt>
                <c:pt idx="17">
                  <c:v>19</c:v>
                </c:pt>
                <c:pt idx="18">
                  <c:v>19</c:v>
                </c:pt>
                <c:pt idx="19">
                  <c:v>9</c:v>
                </c:pt>
                <c:pt idx="20">
                  <c:v>12</c:v>
                </c:pt>
                <c:pt idx="21">
                  <c:v>17</c:v>
                </c:pt>
                <c:pt idx="22">
                  <c:v>11</c:v>
                </c:pt>
                <c:pt idx="23">
                  <c:v>20</c:v>
                </c:pt>
                <c:pt idx="24">
                  <c:v>30</c:v>
                </c:pt>
                <c:pt idx="25">
                  <c:v>41</c:v>
                </c:pt>
                <c:pt idx="26">
                  <c:v>55</c:v>
                </c:pt>
                <c:pt idx="27">
                  <c:v>46</c:v>
                </c:pt>
                <c:pt idx="28">
                  <c:v>77</c:v>
                </c:pt>
                <c:pt idx="29">
                  <c:v>141</c:v>
                </c:pt>
                <c:pt idx="30">
                  <c:v>173</c:v>
                </c:pt>
                <c:pt idx="31">
                  <c:v>119</c:v>
                </c:pt>
                <c:pt idx="32">
                  <c:v>102</c:v>
                </c:pt>
                <c:pt idx="33">
                  <c:v>116</c:v>
                </c:pt>
                <c:pt idx="34">
                  <c:v>110</c:v>
                </c:pt>
                <c:pt idx="35">
                  <c:v>106</c:v>
                </c:pt>
                <c:pt idx="36">
                  <c:v>86</c:v>
                </c:pt>
                <c:pt idx="37">
                  <c:v>91</c:v>
                </c:pt>
                <c:pt idx="38">
                  <c:v>88</c:v>
                </c:pt>
                <c:pt idx="39">
                  <c:v>88</c:v>
                </c:pt>
                <c:pt idx="40">
                  <c:v>86</c:v>
                </c:pt>
                <c:pt idx="41">
                  <c:v>104</c:v>
                </c:pt>
                <c:pt idx="42">
                  <c:v>91</c:v>
                </c:pt>
                <c:pt idx="43">
                  <c:v>90</c:v>
                </c:pt>
                <c:pt idx="44">
                  <c:v>129</c:v>
                </c:pt>
                <c:pt idx="45">
                  <c:v>87</c:v>
                </c:pt>
                <c:pt idx="46">
                  <c:v>111</c:v>
                </c:pt>
                <c:pt idx="47">
                  <c:v>92</c:v>
                </c:pt>
                <c:pt idx="48">
                  <c:v>135</c:v>
                </c:pt>
                <c:pt idx="49">
                  <c:v>71</c:v>
                </c:pt>
                <c:pt idx="50">
                  <c:v>81</c:v>
                </c:pt>
                <c:pt idx="51">
                  <c:v>108</c:v>
                </c:pt>
              </c:numCache>
            </c:numRef>
          </c:val>
          <c:smooth val="0"/>
          <c:extLst>
            <c:ext xmlns:c16="http://schemas.microsoft.com/office/drawing/2014/chart" uri="{C3380CC4-5D6E-409C-BE32-E72D297353CC}">
              <c16:uniqueId val="{00000001-3E23-4F8F-8C0F-D8C0C12703D4}"/>
            </c:ext>
          </c:extLst>
        </c:ser>
        <c:ser>
          <c:idx val="4"/>
          <c:order val="2"/>
          <c:tx>
            <c:strRef>
              <c:f>'2021-2022'!$L$1</c:f>
              <c:strCache>
                <c:ptCount val="1"/>
                <c:pt idx="0">
                  <c:v>2019</c:v>
                </c:pt>
              </c:strCache>
            </c:strRef>
          </c:tx>
          <c:spPr>
            <a:ln w="19050" cap="rnd">
              <a:solidFill>
                <a:schemeClr val="accent3"/>
              </a:solidFill>
              <a:round/>
            </a:ln>
            <a:effectLst>
              <a:outerShdw blurRad="50800" dist="38100" dir="2700000" algn="tl" rotWithShape="0">
                <a:prstClr val="black">
                  <a:alpha val="40000"/>
                </a:prstClr>
              </a:outerShdw>
            </a:effectLst>
          </c:spPr>
          <c:marker>
            <c:symbol val="triangle"/>
            <c:size val="2"/>
            <c:spPr>
              <a:solidFill>
                <a:schemeClr val="accent3"/>
              </a:solidFill>
              <a:ln w="19050">
                <a:solidFill>
                  <a:schemeClr val="accent3"/>
                </a:solidFill>
              </a:ln>
              <a:effectLst>
                <a:outerShdw blurRad="50800" dist="38100" dir="2700000" algn="tl" rotWithShape="0">
                  <a:prstClr val="black">
                    <a:alpha val="40000"/>
                  </a:prstClr>
                </a:outerShdw>
              </a:effectLst>
            </c:spPr>
          </c:marker>
          <c:cat>
            <c:numRef>
              <c:f>'2021-2022'!$A$2:$A$54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'2021-2022'!$L$2:$L$53</c:f>
              <c:numCache>
                <c:formatCode>General</c:formatCode>
                <c:ptCount val="52"/>
                <c:pt idx="0">
                  <c:v>8</c:v>
                </c:pt>
                <c:pt idx="1">
                  <c:v>12</c:v>
                </c:pt>
                <c:pt idx="2">
                  <c:v>13</c:v>
                </c:pt>
                <c:pt idx="3">
                  <c:v>12</c:v>
                </c:pt>
                <c:pt idx="4">
                  <c:v>15</c:v>
                </c:pt>
                <c:pt idx="5">
                  <c:v>8</c:v>
                </c:pt>
                <c:pt idx="6">
                  <c:v>11</c:v>
                </c:pt>
                <c:pt idx="7">
                  <c:v>8</c:v>
                </c:pt>
                <c:pt idx="8">
                  <c:v>9</c:v>
                </c:pt>
                <c:pt idx="9">
                  <c:v>14</c:v>
                </c:pt>
                <c:pt idx="10">
                  <c:v>15</c:v>
                </c:pt>
                <c:pt idx="11">
                  <c:v>13</c:v>
                </c:pt>
                <c:pt idx="12">
                  <c:v>16</c:v>
                </c:pt>
                <c:pt idx="13">
                  <c:v>10</c:v>
                </c:pt>
                <c:pt idx="14">
                  <c:v>9</c:v>
                </c:pt>
                <c:pt idx="15">
                  <c:v>13</c:v>
                </c:pt>
                <c:pt idx="16">
                  <c:v>14</c:v>
                </c:pt>
                <c:pt idx="17">
                  <c:v>15</c:v>
                </c:pt>
                <c:pt idx="18">
                  <c:v>17</c:v>
                </c:pt>
                <c:pt idx="19">
                  <c:v>17</c:v>
                </c:pt>
                <c:pt idx="20">
                  <c:v>13</c:v>
                </c:pt>
                <c:pt idx="21">
                  <c:v>16</c:v>
                </c:pt>
                <c:pt idx="22">
                  <c:v>23</c:v>
                </c:pt>
                <c:pt idx="23">
                  <c:v>18</c:v>
                </c:pt>
                <c:pt idx="24">
                  <c:v>19</c:v>
                </c:pt>
                <c:pt idx="25">
                  <c:v>14</c:v>
                </c:pt>
                <c:pt idx="26">
                  <c:v>23</c:v>
                </c:pt>
                <c:pt idx="27">
                  <c:v>21</c:v>
                </c:pt>
                <c:pt idx="28">
                  <c:v>30</c:v>
                </c:pt>
                <c:pt idx="29">
                  <c:v>19</c:v>
                </c:pt>
                <c:pt idx="30">
                  <c:v>8</c:v>
                </c:pt>
                <c:pt idx="31">
                  <c:v>15</c:v>
                </c:pt>
                <c:pt idx="32">
                  <c:v>21</c:v>
                </c:pt>
                <c:pt idx="33">
                  <c:v>9</c:v>
                </c:pt>
                <c:pt idx="34">
                  <c:v>20</c:v>
                </c:pt>
                <c:pt idx="35">
                  <c:v>13</c:v>
                </c:pt>
                <c:pt idx="36">
                  <c:v>9</c:v>
                </c:pt>
                <c:pt idx="37">
                  <c:v>12</c:v>
                </c:pt>
                <c:pt idx="38">
                  <c:v>18</c:v>
                </c:pt>
                <c:pt idx="39">
                  <c:v>12</c:v>
                </c:pt>
                <c:pt idx="40">
                  <c:v>14</c:v>
                </c:pt>
                <c:pt idx="41">
                  <c:v>13</c:v>
                </c:pt>
                <c:pt idx="42">
                  <c:v>12</c:v>
                </c:pt>
                <c:pt idx="43">
                  <c:v>12</c:v>
                </c:pt>
                <c:pt idx="44">
                  <c:v>16</c:v>
                </c:pt>
                <c:pt idx="45">
                  <c:v>10</c:v>
                </c:pt>
                <c:pt idx="46">
                  <c:v>23</c:v>
                </c:pt>
                <c:pt idx="47">
                  <c:v>20</c:v>
                </c:pt>
                <c:pt idx="48">
                  <c:v>19</c:v>
                </c:pt>
                <c:pt idx="49">
                  <c:v>15</c:v>
                </c:pt>
                <c:pt idx="50">
                  <c:v>19</c:v>
                </c:pt>
                <c:pt idx="51">
                  <c:v>13</c:v>
                </c:pt>
              </c:numCache>
            </c:numRef>
          </c:val>
          <c:smooth val="0"/>
          <c:extLst>
            <c:ext xmlns:c16="http://schemas.microsoft.com/office/drawing/2014/chart" uri="{C3380CC4-5D6E-409C-BE32-E72D297353CC}">
              <c16:uniqueId val="{00000002-3E23-4F8F-8C0F-D8C0C12703D4}"/>
            </c:ext>
          </c:extLst>
        </c:ser>
        <c:dLbls>
          <c:showLegendKey val="0"/>
          <c:showVal val="0"/>
          <c:showCatName val="0"/>
          <c:showSerName val="0"/>
          <c:showPercent val="0"/>
          <c:showBubbleSize val="0"/>
        </c:dLbls>
        <c:marker val="1"/>
        <c:smooth val="0"/>
        <c:axId val="426750464"/>
        <c:axId val="426748896"/>
      </c:lineChart>
      <c:catAx>
        <c:axId val="426750464"/>
        <c:scaling>
          <c:orientation val="minMax"/>
        </c:scaling>
        <c:delete val="0"/>
        <c:axPos val="b"/>
        <c:title>
          <c:tx>
            <c:rich>
              <a:bodyPr rot="0" vert="horz"/>
              <a:lstStyle/>
              <a:p>
                <a:pPr>
                  <a:defRPr/>
                </a:pPr>
                <a:r>
                  <a:rPr lang="es-CO"/>
                  <a:t>Semanas epidemiológicas</a:t>
                </a:r>
              </a:p>
            </c:rich>
          </c:tx>
          <c:layout>
            <c:manualLayout>
              <c:xMode val="edge"/>
              <c:yMode val="edge"/>
              <c:x val="0.38525703610720158"/>
              <c:y val="0.89783038548444405"/>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426748896"/>
        <c:crosses val="autoZero"/>
        <c:auto val="1"/>
        <c:lblAlgn val="ctr"/>
        <c:lblOffset val="100"/>
        <c:noMultiLvlLbl val="0"/>
      </c:catAx>
      <c:valAx>
        <c:axId val="4267488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s-CO"/>
                  <a:t>Número de casos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426750464"/>
        <c:crosses val="autoZero"/>
        <c:crossBetween val="between"/>
      </c:valAx>
      <c:valAx>
        <c:axId val="426754384"/>
        <c:scaling>
          <c:orientation val="minMax"/>
        </c:scaling>
        <c:delete val="1"/>
        <c:axPos val="r"/>
        <c:numFmt formatCode="General" sourceLinked="1"/>
        <c:majorTickMark val="out"/>
        <c:minorTickMark val="none"/>
        <c:tickLblPos val="nextTo"/>
        <c:crossAx val="426755168"/>
        <c:crosses val="max"/>
        <c:crossBetween val="between"/>
      </c:valAx>
      <c:catAx>
        <c:axId val="426755168"/>
        <c:scaling>
          <c:orientation val="minMax"/>
        </c:scaling>
        <c:delete val="1"/>
        <c:axPos val="b"/>
        <c:numFmt formatCode="General" sourceLinked="1"/>
        <c:majorTickMark val="out"/>
        <c:minorTickMark val="none"/>
        <c:tickLblPos val="nextTo"/>
        <c:crossAx val="426754384"/>
        <c:crosses val="autoZero"/>
        <c:auto val="1"/>
        <c:lblAlgn val="ctr"/>
        <c:lblOffset val="100"/>
        <c:noMultiLvlLbl val="0"/>
      </c:catAx>
      <c:spPr>
        <a:noFill/>
        <a:ln>
          <a:noFill/>
        </a:ln>
        <a:effectLst/>
      </c:spPr>
    </c:plotArea>
    <c:legend>
      <c:legendPos val="b"/>
      <c:layout>
        <c:manualLayout>
          <c:xMode val="edge"/>
          <c:yMode val="edge"/>
          <c:x val="8.5559889801568492E-2"/>
          <c:y val="1.3261494570438088E-2"/>
          <c:w val="0.49005780896716172"/>
          <c:h val="8.8232717716621653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800" b="1"/>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10953544844224E-2"/>
          <c:y val="4.2284095591512437E-2"/>
          <c:w val="0.88963825447966094"/>
          <c:h val="0.80103553867833066"/>
        </c:manualLayout>
      </c:layout>
      <c:lineChart>
        <c:grouping val="standard"/>
        <c:varyColors val="0"/>
        <c:ser>
          <c:idx val="0"/>
          <c:order val="0"/>
          <c:tx>
            <c:strRef>
              <c:f>UCI!$B$127</c:f>
              <c:strCache>
                <c:ptCount val="1"/>
                <c:pt idx="0">
                  <c:v>Límite inferior</c:v>
                </c:pt>
              </c:strCache>
            </c:strRef>
          </c:tx>
          <c:spPr>
            <a:ln w="38100" cap="rnd">
              <a:solidFill>
                <a:schemeClr val="accent1"/>
              </a:solidFill>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UCI!$C$127:$BC$127</c:f>
              <c:numCache>
                <c:formatCode>0.0</c:formatCode>
                <c:ptCount val="53"/>
                <c:pt idx="0">
                  <c:v>-0.5378573329378078</c:v>
                </c:pt>
                <c:pt idx="1">
                  <c:v>-0.4436038557468116</c:v>
                </c:pt>
                <c:pt idx="2">
                  <c:v>-0.60584602035023871</c:v>
                </c:pt>
                <c:pt idx="3">
                  <c:v>0.22429870720157541</c:v>
                </c:pt>
                <c:pt idx="4">
                  <c:v>5.3602946592282374E-2</c:v>
                </c:pt>
                <c:pt idx="5">
                  <c:v>7.2396168195559829E-2</c:v>
                </c:pt>
                <c:pt idx="6">
                  <c:v>-1.1288752620373321E-2</c:v>
                </c:pt>
                <c:pt idx="7">
                  <c:v>7.4742718275679576E-2</c:v>
                </c:pt>
                <c:pt idx="8">
                  <c:v>0.14765264880894269</c:v>
                </c:pt>
                <c:pt idx="9">
                  <c:v>0.23515861827294005</c:v>
                </c:pt>
                <c:pt idx="10">
                  <c:v>0.33681568574864862</c:v>
                </c:pt>
                <c:pt idx="11">
                  <c:v>0.31609897476495108</c:v>
                </c:pt>
                <c:pt idx="12">
                  <c:v>0.22526455108120413</c:v>
                </c:pt>
                <c:pt idx="13">
                  <c:v>5.0845376224554761E-2</c:v>
                </c:pt>
                <c:pt idx="14">
                  <c:v>4.7007753838628985E-2</c:v>
                </c:pt>
                <c:pt idx="15">
                  <c:v>-4.4751544449945113E-2</c:v>
                </c:pt>
                <c:pt idx="16">
                  <c:v>-0.14682112700002392</c:v>
                </c:pt>
                <c:pt idx="17">
                  <c:v>-0.28406170786709439</c:v>
                </c:pt>
                <c:pt idx="18">
                  <c:v>-6.4230947703427299E-2</c:v>
                </c:pt>
                <c:pt idx="19">
                  <c:v>4.3651217710450774E-2</c:v>
                </c:pt>
                <c:pt idx="20">
                  <c:v>0.14476009557689196</c:v>
                </c:pt>
                <c:pt idx="21">
                  <c:v>-9.3832980045534198E-2</c:v>
                </c:pt>
                <c:pt idx="22">
                  <c:v>-0.39063751083191445</c:v>
                </c:pt>
                <c:pt idx="23">
                  <c:v>-0.47443532561172885</c:v>
                </c:pt>
                <c:pt idx="24">
                  <c:v>-0.39772401762816245</c:v>
                </c:pt>
                <c:pt idx="25">
                  <c:v>-0.17365374844207127</c:v>
                </c:pt>
                <c:pt idx="26">
                  <c:v>2.4573084401019019E-2</c:v>
                </c:pt>
                <c:pt idx="27">
                  <c:v>-0.27063526261009874</c:v>
                </c:pt>
                <c:pt idx="28">
                  <c:v>-0.7954287615612925</c:v>
                </c:pt>
                <c:pt idx="29">
                  <c:v>-0.90021699048005832</c:v>
                </c:pt>
                <c:pt idx="30">
                  <c:v>-0.94704423950464833</c:v>
                </c:pt>
                <c:pt idx="31">
                  <c:v>-0.87436655318343637</c:v>
                </c:pt>
                <c:pt idx="32">
                  <c:v>-0.94075386645434311</c:v>
                </c:pt>
                <c:pt idx="33">
                  <c:v>-9.0428657842257509E-2</c:v>
                </c:pt>
                <c:pt idx="34">
                  <c:v>-8.877137242768951E-3</c:v>
                </c:pt>
                <c:pt idx="35">
                  <c:v>2.195150539074453E-2</c:v>
                </c:pt>
                <c:pt idx="36">
                  <c:v>0.18239488294626771</c:v>
                </c:pt>
                <c:pt idx="37">
                  <c:v>-0.49815796230045772</c:v>
                </c:pt>
                <c:pt idx="38">
                  <c:v>-0.53124927126692967</c:v>
                </c:pt>
                <c:pt idx="39">
                  <c:v>-0.4585247266178476</c:v>
                </c:pt>
                <c:pt idx="40">
                  <c:v>-0.10306238967159209</c:v>
                </c:pt>
                <c:pt idx="41">
                  <c:v>0.10433407038603915</c:v>
                </c:pt>
                <c:pt idx="42">
                  <c:v>0.13583472781703454</c:v>
                </c:pt>
                <c:pt idx="43">
                  <c:v>0.13330204936351631</c:v>
                </c:pt>
                <c:pt idx="44">
                  <c:v>-6.4768150328658569E-2</c:v>
                </c:pt>
                <c:pt idx="45">
                  <c:v>-0.14617067094913461</c:v>
                </c:pt>
                <c:pt idx="46">
                  <c:v>-0.26695697276241726</c:v>
                </c:pt>
                <c:pt idx="47">
                  <c:v>-0.11203820109425044</c:v>
                </c:pt>
                <c:pt idx="48">
                  <c:v>-0.11141084360574482</c:v>
                </c:pt>
                <c:pt idx="49">
                  <c:v>8.962642297979273E-2</c:v>
                </c:pt>
                <c:pt idx="50">
                  <c:v>1.5298748154401465E-2</c:v>
                </c:pt>
                <c:pt idx="51">
                  <c:v>0.1932683469109937</c:v>
                </c:pt>
                <c:pt idx="52">
                  <c:v>0.13007757870044201</c:v>
                </c:pt>
              </c:numCache>
            </c:numRef>
          </c:val>
          <c:smooth val="0"/>
          <c:extLst>
            <c:ext xmlns:c16="http://schemas.microsoft.com/office/drawing/2014/chart" uri="{C3380CC4-5D6E-409C-BE32-E72D297353CC}">
              <c16:uniqueId val="{00000000-73F6-4C4E-A28B-89E5280B39F4}"/>
            </c:ext>
          </c:extLst>
        </c:ser>
        <c:ser>
          <c:idx val="1"/>
          <c:order val="1"/>
          <c:tx>
            <c:strRef>
              <c:f>UCI!$B$128</c:f>
              <c:strCache>
                <c:ptCount val="1"/>
                <c:pt idx="0">
                  <c:v>Límite superior</c:v>
                </c:pt>
              </c:strCache>
            </c:strRef>
          </c:tx>
          <c:spPr>
            <a:ln w="38100" cap="rnd">
              <a:solidFill>
                <a:schemeClr val="accent2"/>
              </a:solidFill>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UCI!$C$128:$BC$128</c:f>
              <c:numCache>
                <c:formatCode>0.0</c:formatCode>
                <c:ptCount val="53"/>
                <c:pt idx="0">
                  <c:v>2.5378573329378078</c:v>
                </c:pt>
                <c:pt idx="1">
                  <c:v>2.4436038557468116</c:v>
                </c:pt>
                <c:pt idx="2">
                  <c:v>2.6058460203502385</c:v>
                </c:pt>
                <c:pt idx="3">
                  <c:v>1.7757012927984246</c:v>
                </c:pt>
                <c:pt idx="4">
                  <c:v>1.9463970534077175</c:v>
                </c:pt>
                <c:pt idx="5">
                  <c:v>1.9276038318044402</c:v>
                </c:pt>
                <c:pt idx="6">
                  <c:v>2.0112887526203735</c:v>
                </c:pt>
                <c:pt idx="7">
                  <c:v>1.9252572817243205</c:v>
                </c:pt>
                <c:pt idx="8">
                  <c:v>1.8523473511910573</c:v>
                </c:pt>
                <c:pt idx="9">
                  <c:v>1.7648413817270598</c:v>
                </c:pt>
                <c:pt idx="10">
                  <c:v>1.6631843142513514</c:v>
                </c:pt>
                <c:pt idx="11">
                  <c:v>1.6839010252350488</c:v>
                </c:pt>
                <c:pt idx="12">
                  <c:v>1.7747354489187959</c:v>
                </c:pt>
                <c:pt idx="13">
                  <c:v>1.9491546237754451</c:v>
                </c:pt>
                <c:pt idx="14">
                  <c:v>1.9529922461613709</c:v>
                </c:pt>
                <c:pt idx="15">
                  <c:v>2.0447515444499453</c:v>
                </c:pt>
                <c:pt idx="16">
                  <c:v>2.1468211270000239</c:v>
                </c:pt>
                <c:pt idx="17">
                  <c:v>2.2840617078670942</c:v>
                </c:pt>
                <c:pt idx="18">
                  <c:v>2.0642309477034271</c:v>
                </c:pt>
                <c:pt idx="19">
                  <c:v>1.9563487822895493</c:v>
                </c:pt>
                <c:pt idx="20">
                  <c:v>1.855239904423108</c:v>
                </c:pt>
                <c:pt idx="21">
                  <c:v>2.0938329800455344</c:v>
                </c:pt>
                <c:pt idx="22">
                  <c:v>2.3906375108319144</c:v>
                </c:pt>
                <c:pt idx="23">
                  <c:v>2.4744353256117289</c:v>
                </c:pt>
                <c:pt idx="24">
                  <c:v>2.3977240176281622</c:v>
                </c:pt>
                <c:pt idx="25">
                  <c:v>2.1736537484420713</c:v>
                </c:pt>
                <c:pt idx="26">
                  <c:v>1.975426915598981</c:v>
                </c:pt>
                <c:pt idx="27">
                  <c:v>2.2706352626100985</c:v>
                </c:pt>
                <c:pt idx="28">
                  <c:v>2.7954287615612925</c:v>
                </c:pt>
                <c:pt idx="29">
                  <c:v>2.9002169904800583</c:v>
                </c:pt>
                <c:pt idx="30">
                  <c:v>2.9470442395046481</c:v>
                </c:pt>
                <c:pt idx="31">
                  <c:v>2.8743665531834361</c:v>
                </c:pt>
                <c:pt idx="32">
                  <c:v>2.9407538664543429</c:v>
                </c:pt>
                <c:pt idx="33">
                  <c:v>2.0904286578422573</c:v>
                </c:pt>
                <c:pt idx="34">
                  <c:v>2.0088771372427692</c:v>
                </c:pt>
                <c:pt idx="35">
                  <c:v>1.9780484946092556</c:v>
                </c:pt>
                <c:pt idx="36">
                  <c:v>1.8176051170537324</c:v>
                </c:pt>
                <c:pt idx="37">
                  <c:v>2.4981579623004579</c:v>
                </c:pt>
                <c:pt idx="38">
                  <c:v>2.5312492712669297</c:v>
                </c:pt>
                <c:pt idx="39">
                  <c:v>2.4585247266178474</c:v>
                </c:pt>
                <c:pt idx="40">
                  <c:v>2.1030623896715923</c:v>
                </c:pt>
                <c:pt idx="41">
                  <c:v>1.8956659296139609</c:v>
                </c:pt>
                <c:pt idx="42">
                  <c:v>1.8641652721829653</c:v>
                </c:pt>
                <c:pt idx="43">
                  <c:v>1.8666979506364836</c:v>
                </c:pt>
                <c:pt idx="44">
                  <c:v>2.0647681503286588</c:v>
                </c:pt>
                <c:pt idx="45">
                  <c:v>2.1461706709491346</c:v>
                </c:pt>
                <c:pt idx="46">
                  <c:v>2.2669569727624173</c:v>
                </c:pt>
                <c:pt idx="47">
                  <c:v>2.1120382010942507</c:v>
                </c:pt>
                <c:pt idx="48">
                  <c:v>2.1114108436057446</c:v>
                </c:pt>
                <c:pt idx="49">
                  <c:v>1.9103735770202073</c:v>
                </c:pt>
                <c:pt idx="50">
                  <c:v>1.9847012518455984</c:v>
                </c:pt>
                <c:pt idx="51">
                  <c:v>1.8067316530890063</c:v>
                </c:pt>
                <c:pt idx="52">
                  <c:v>1.869922421299558</c:v>
                </c:pt>
              </c:numCache>
            </c:numRef>
          </c:val>
          <c:smooth val="0"/>
          <c:extLst>
            <c:ext xmlns:c16="http://schemas.microsoft.com/office/drawing/2014/chart" uri="{C3380CC4-5D6E-409C-BE32-E72D297353CC}">
              <c16:uniqueId val="{00000001-73F6-4C4E-A28B-89E5280B39F4}"/>
            </c:ext>
          </c:extLst>
        </c:ser>
        <c:ser>
          <c:idx val="2"/>
          <c:order val="2"/>
          <c:tx>
            <c:strRef>
              <c:f>UCI!$B$129</c:f>
              <c:strCache>
                <c:ptCount val="1"/>
                <c:pt idx="0">
                  <c:v>Razón observada</c:v>
                </c:pt>
              </c:strCache>
            </c:strRef>
          </c:tx>
          <c:spPr>
            <a:ln w="28575" cap="rnd">
              <a:noFill/>
              <a:round/>
            </a:ln>
            <a:effectLst/>
          </c:spPr>
          <c:marker>
            <c:symbol val="circle"/>
            <c:size val="4"/>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UCI!$C$129:$Y$129</c:f>
              <c:numCache>
                <c:formatCode>General</c:formatCode>
                <c:ptCount val="23"/>
                <c:pt idx="0">
                  <c:v>4.2428571428571429</c:v>
                </c:pt>
                <c:pt idx="1">
                  <c:v>6.2068965517241379</c:v>
                </c:pt>
                <c:pt idx="2">
                  <c:v>9.1985294117647065</c:v>
                </c:pt>
                <c:pt idx="3">
                  <c:v>12</c:v>
                </c:pt>
                <c:pt idx="4">
                  <c:v>12.345549738219896</c:v>
                </c:pt>
                <c:pt idx="5">
                  <c:v>8.8269230769230766</c:v>
                </c:pt>
                <c:pt idx="6">
                  <c:v>10.200000000000001</c:v>
                </c:pt>
                <c:pt idx="7">
                  <c:v>8.7326732673267333</c:v>
                </c:pt>
                <c:pt idx="8">
                  <c:v>6.9648241206030148</c:v>
                </c:pt>
                <c:pt idx="9">
                  <c:v>6.9948186528497418</c:v>
                </c:pt>
                <c:pt idx="10">
                  <c:v>5.435643564356436</c:v>
                </c:pt>
                <c:pt idx="11">
                  <c:v>6.4528301886792452</c:v>
                </c:pt>
                <c:pt idx="12">
                  <c:v>6.2790697674418601</c:v>
                </c:pt>
                <c:pt idx="13">
                  <c:v>6.8342245989304811</c:v>
                </c:pt>
                <c:pt idx="14">
                  <c:v>7.0295857988165675</c:v>
                </c:pt>
                <c:pt idx="15">
                  <c:v>8.0136986301369859</c:v>
                </c:pt>
                <c:pt idx="16">
                  <c:v>8.117647058823529</c:v>
                </c:pt>
                <c:pt idx="17">
                  <c:v>7.8947368421052628</c:v>
                </c:pt>
                <c:pt idx="18">
                  <c:v>6.116504854368932</c:v>
                </c:pt>
                <c:pt idx="19">
                  <c:v>5.7980769230769234</c:v>
                </c:pt>
                <c:pt idx="20">
                  <c:v>5.8775510204081627</c:v>
                </c:pt>
                <c:pt idx="21">
                  <c:v>7.5306122448979593</c:v>
                </c:pt>
                <c:pt idx="22">
                  <c:v>6.198113207547169</c:v>
                </c:pt>
              </c:numCache>
            </c:numRef>
          </c:val>
          <c:smooth val="0"/>
          <c:extLst>
            <c:ext xmlns:c16="http://schemas.microsoft.com/office/drawing/2014/chart" uri="{C3380CC4-5D6E-409C-BE32-E72D297353CC}">
              <c16:uniqueId val="{00000002-73F6-4C4E-A28B-89E5280B39F4}"/>
            </c:ext>
          </c:extLst>
        </c:ser>
        <c:ser>
          <c:idx val="3"/>
          <c:order val="3"/>
          <c:tx>
            <c:strRef>
              <c:f>UCI!$B$130</c:f>
              <c:strCache>
                <c:ptCount val="1"/>
                <c:pt idx="0">
                  <c:v>Razón esperada</c:v>
                </c:pt>
              </c:strCache>
            </c:strRef>
          </c:tx>
          <c:spPr>
            <a:ln w="50800" cap="rnd">
              <a:solidFill>
                <a:schemeClr val="tx1"/>
              </a:solidFill>
              <a:prstDash val="sysDot"/>
              <a:round/>
            </a:ln>
            <a:effectLst/>
          </c:spPr>
          <c:marker>
            <c:symbol val="none"/>
          </c:marker>
          <c:cat>
            <c:numRef>
              <c:f>IRA!$C$105:$BB$105</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UCI!$C$130:$BC$130</c:f>
              <c:numCache>
                <c:formatCode>General</c:formatCode>
                <c:ptCount val="53"/>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numCache>
            </c:numRef>
          </c:val>
          <c:smooth val="0"/>
          <c:extLst>
            <c:ext xmlns:c16="http://schemas.microsoft.com/office/drawing/2014/chart" uri="{C3380CC4-5D6E-409C-BE32-E72D297353CC}">
              <c16:uniqueId val="{00000003-73F6-4C4E-A28B-89E5280B39F4}"/>
            </c:ext>
          </c:extLst>
        </c:ser>
        <c:dLbls>
          <c:showLegendKey val="0"/>
          <c:showVal val="0"/>
          <c:showCatName val="0"/>
          <c:showSerName val="0"/>
          <c:showPercent val="0"/>
          <c:showBubbleSize val="0"/>
        </c:dLbls>
        <c:smooth val="0"/>
        <c:axId val="357404856"/>
        <c:axId val="357397408"/>
      </c:lineChart>
      <c:catAx>
        <c:axId val="357404856"/>
        <c:scaling>
          <c:orientation val="minMax"/>
        </c:scaling>
        <c:delete val="0"/>
        <c:axPos val="b"/>
        <c:title>
          <c:tx>
            <c:rich>
              <a:bodyPr rot="0" vert="horz"/>
              <a:lstStyle/>
              <a:p>
                <a:pPr>
                  <a:defRPr/>
                </a:pPr>
                <a:r>
                  <a:rPr lang="es-CO"/>
                  <a:t>Semanas epidemiológicas</a:t>
                </a:r>
              </a:p>
            </c:rich>
          </c:tx>
          <c:layout>
            <c:manualLayout>
              <c:xMode val="edge"/>
              <c:yMode val="edge"/>
              <c:x val="0.73000548454063019"/>
              <c:y val="0.865055251360178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57397408"/>
        <c:crosses val="autoZero"/>
        <c:auto val="1"/>
        <c:lblAlgn val="ctr"/>
        <c:lblOffset val="100"/>
        <c:noMultiLvlLbl val="0"/>
      </c:catAx>
      <c:valAx>
        <c:axId val="357397408"/>
        <c:scaling>
          <c:orientation val="minMax"/>
        </c:scaling>
        <c:delete val="0"/>
        <c:axPos val="l"/>
        <c:title>
          <c:tx>
            <c:rich>
              <a:bodyPr rot="-5400000" vert="horz"/>
              <a:lstStyle/>
              <a:p>
                <a:pPr>
                  <a:defRPr/>
                </a:pPr>
                <a:r>
                  <a:rPr lang="es-CO"/>
                  <a:t>Razón</a:t>
                </a:r>
              </a:p>
            </c:rich>
          </c:tx>
          <c:layout>
            <c:manualLayout>
              <c:xMode val="edge"/>
              <c:yMode val="edge"/>
              <c:x val="5.8700207318039292E-3"/>
              <c:y val="0.3212588658700943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357404856"/>
        <c:crosses val="autoZero"/>
        <c:crossBetween val="between"/>
      </c:valAx>
      <c:spPr>
        <a:noFill/>
        <a:ln>
          <a:noFill/>
        </a:ln>
        <a:effectLst/>
      </c:spPr>
    </c:plotArea>
    <c:legend>
      <c:legendPos val="b"/>
      <c:layout>
        <c:manualLayout>
          <c:xMode val="edge"/>
          <c:yMode val="edge"/>
          <c:x val="6.9980630780410474E-2"/>
          <c:y val="0.86092910593747862"/>
          <c:w val="0.61710030404858562"/>
          <c:h val="6.6558836587947451E-2"/>
        </c:manualLayout>
      </c:layout>
      <c:overlay val="0"/>
      <c:spPr>
        <a:noFill/>
        <a:ln>
          <a:noFill/>
        </a:ln>
        <a:effectLst/>
      </c:spPr>
      <c:txPr>
        <a:bodyPr rot="0" vert="horz"/>
        <a:lstStyle/>
        <a:p>
          <a:pPr>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700" b="1">
          <a:solidFill>
            <a:sysClr val="windowText" lastClr="000000"/>
          </a:solidFill>
          <a:latin typeface="Arial Narrow" panose="020B0606020202030204" pitchFamily="34" charset="0"/>
          <a:cs typeface="Arial" pitchFamily="34"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6492543120059"/>
          <c:y val="7.8637947960479501E-2"/>
          <c:w val="0.8543051848632699"/>
          <c:h val="0.63252267384784433"/>
        </c:manualLayout>
      </c:layout>
      <c:barChart>
        <c:barDir val="col"/>
        <c:grouping val="clustered"/>
        <c:varyColors val="0"/>
        <c:ser>
          <c:idx val="1"/>
          <c:order val="0"/>
          <c:spPr>
            <a:solidFill>
              <a:schemeClr val="accent2"/>
            </a:solidFill>
            <a:ln>
              <a:noFill/>
            </a:ln>
            <a:effectLst/>
          </c:spPr>
          <c:invertIfNegative val="0"/>
          <c:val>
            <c:numRef>
              <c:f>Hoja1!$E$5:$E$28</c:f>
              <c:numCache>
                <c:formatCode>General</c:formatCode>
                <c:ptCount val="24"/>
                <c:pt idx="0">
                  <c:v>18</c:v>
                </c:pt>
                <c:pt idx="1">
                  <c:v>12</c:v>
                </c:pt>
                <c:pt idx="2">
                  <c:v>9</c:v>
                </c:pt>
                <c:pt idx="3">
                  <c:v>6</c:v>
                </c:pt>
                <c:pt idx="4">
                  <c:v>10</c:v>
                </c:pt>
                <c:pt idx="5">
                  <c:v>16</c:v>
                </c:pt>
                <c:pt idx="6">
                  <c:v>8</c:v>
                </c:pt>
                <c:pt idx="7">
                  <c:v>12</c:v>
                </c:pt>
                <c:pt idx="8">
                  <c:v>21</c:v>
                </c:pt>
                <c:pt idx="9">
                  <c:v>18</c:v>
                </c:pt>
                <c:pt idx="10">
                  <c:v>14</c:v>
                </c:pt>
                <c:pt idx="11">
                  <c:v>21</c:v>
                </c:pt>
                <c:pt idx="12">
                  <c:v>21</c:v>
                </c:pt>
                <c:pt idx="13">
                  <c:v>18</c:v>
                </c:pt>
                <c:pt idx="14">
                  <c:v>14</c:v>
                </c:pt>
                <c:pt idx="15">
                  <c:v>21</c:v>
                </c:pt>
                <c:pt idx="16">
                  <c:v>23</c:v>
                </c:pt>
                <c:pt idx="17">
                  <c:v>27</c:v>
                </c:pt>
                <c:pt idx="18">
                  <c:v>22</c:v>
                </c:pt>
                <c:pt idx="19">
                  <c:v>22</c:v>
                </c:pt>
                <c:pt idx="20">
                  <c:v>29</c:v>
                </c:pt>
                <c:pt idx="21">
                  <c:v>18</c:v>
                </c:pt>
                <c:pt idx="22">
                  <c:v>27</c:v>
                </c:pt>
                <c:pt idx="23">
                  <c:v>17</c:v>
                </c:pt>
              </c:numCache>
            </c:numRef>
          </c:val>
          <c:extLst>
            <c:ext xmlns:c16="http://schemas.microsoft.com/office/drawing/2014/chart" uri="{C3380CC4-5D6E-409C-BE32-E72D297353CC}">
              <c16:uniqueId val="{00000000-5972-471F-9EF5-914FE6839D42}"/>
            </c:ext>
          </c:extLst>
        </c:ser>
        <c:dLbls>
          <c:showLegendKey val="0"/>
          <c:showVal val="0"/>
          <c:showCatName val="0"/>
          <c:showSerName val="0"/>
          <c:showPercent val="0"/>
          <c:showBubbleSize val="0"/>
        </c:dLbls>
        <c:gapWidth val="25"/>
        <c:overlap val="-27"/>
        <c:axId val="357406424"/>
        <c:axId val="357397016"/>
      </c:barChart>
      <c:catAx>
        <c:axId val="357406424"/>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Semanas epidemiológicas</a:t>
                </a:r>
              </a:p>
            </c:rich>
          </c:tx>
          <c:layout>
            <c:manualLayout>
              <c:xMode val="edge"/>
              <c:yMode val="edge"/>
              <c:x val="0.4011751782199105"/>
              <c:y val="0.8555561059523916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57397016"/>
        <c:crosses val="autoZero"/>
        <c:auto val="1"/>
        <c:lblAlgn val="ctr"/>
        <c:lblOffset val="100"/>
        <c:noMultiLvlLbl val="0"/>
      </c:catAx>
      <c:valAx>
        <c:axId val="357397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Número de muestras</a:t>
                </a:r>
              </a:p>
            </c:rich>
          </c:tx>
          <c:layout>
            <c:manualLayout>
              <c:xMode val="edge"/>
              <c:yMode val="edge"/>
              <c:x val="1.9260228333060011E-2"/>
              <c:y val="7.4232646738298325E-2"/>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57406424"/>
        <c:crosses val="autoZero"/>
        <c:crossBetween val="between"/>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01103428633163"/>
          <c:y val="8.9771856105417991E-2"/>
          <c:w val="0.86540474600352912"/>
          <c:h val="0.56114542976428627"/>
        </c:manualLayout>
      </c:layout>
      <c:barChart>
        <c:barDir val="col"/>
        <c:grouping val="clustered"/>
        <c:varyColors val="0"/>
        <c:ser>
          <c:idx val="2"/>
          <c:order val="1"/>
          <c:tx>
            <c:strRef>
              <c:f>Hoja3!$C$1</c:f>
              <c:strCache>
                <c:ptCount val="1"/>
                <c:pt idx="0">
                  <c:v>2022</c:v>
                </c:pt>
              </c:strCache>
            </c:strRef>
          </c:tx>
          <c:spPr>
            <a:solidFill>
              <a:schemeClr val="accent3"/>
            </a:solidFill>
            <a:ln>
              <a:noFill/>
            </a:ln>
            <a:effectLst/>
          </c:spPr>
          <c:invertIfNegative val="0"/>
          <c:val>
            <c:numRef>
              <c:f>Hoja3!$C$2:$C$25</c:f>
              <c:numCache>
                <c:formatCode>General</c:formatCode>
                <c:ptCount val="24"/>
                <c:pt idx="0">
                  <c:v>18</c:v>
                </c:pt>
                <c:pt idx="1">
                  <c:v>12</c:v>
                </c:pt>
                <c:pt idx="2">
                  <c:v>9</c:v>
                </c:pt>
                <c:pt idx="3">
                  <c:v>6</c:v>
                </c:pt>
                <c:pt idx="4">
                  <c:v>10</c:v>
                </c:pt>
                <c:pt idx="5">
                  <c:v>16</c:v>
                </c:pt>
                <c:pt idx="6">
                  <c:v>8</c:v>
                </c:pt>
                <c:pt idx="7">
                  <c:v>12</c:v>
                </c:pt>
                <c:pt idx="8">
                  <c:v>21</c:v>
                </c:pt>
                <c:pt idx="9">
                  <c:v>18</c:v>
                </c:pt>
                <c:pt idx="10">
                  <c:v>14</c:v>
                </c:pt>
                <c:pt idx="11">
                  <c:v>21</c:v>
                </c:pt>
                <c:pt idx="12">
                  <c:v>21</c:v>
                </c:pt>
                <c:pt idx="13">
                  <c:v>18</c:v>
                </c:pt>
                <c:pt idx="14">
                  <c:v>14</c:v>
                </c:pt>
                <c:pt idx="15">
                  <c:v>21</c:v>
                </c:pt>
                <c:pt idx="16">
                  <c:v>23</c:v>
                </c:pt>
                <c:pt idx="17">
                  <c:v>27</c:v>
                </c:pt>
                <c:pt idx="18">
                  <c:v>22</c:v>
                </c:pt>
                <c:pt idx="19">
                  <c:v>22</c:v>
                </c:pt>
                <c:pt idx="20">
                  <c:v>29</c:v>
                </c:pt>
                <c:pt idx="21">
                  <c:v>18</c:v>
                </c:pt>
                <c:pt idx="22">
                  <c:v>27</c:v>
                </c:pt>
                <c:pt idx="23">
                  <c:v>17</c:v>
                </c:pt>
              </c:numCache>
            </c:numRef>
          </c:val>
          <c:extLst>
            <c:ext xmlns:c16="http://schemas.microsoft.com/office/drawing/2014/chart" uri="{C3380CC4-5D6E-409C-BE32-E72D297353CC}">
              <c16:uniqueId val="{00000000-B07A-4C24-A408-30556231D2F1}"/>
            </c:ext>
          </c:extLst>
        </c:ser>
        <c:dLbls>
          <c:showLegendKey val="0"/>
          <c:showVal val="0"/>
          <c:showCatName val="0"/>
          <c:showSerName val="0"/>
          <c:showPercent val="0"/>
          <c:showBubbleSize val="0"/>
        </c:dLbls>
        <c:gapWidth val="50"/>
        <c:overlap val="-27"/>
        <c:axId val="358002536"/>
        <c:axId val="358000968"/>
      </c:barChart>
      <c:lineChart>
        <c:grouping val="stacked"/>
        <c:varyColors val="0"/>
        <c:ser>
          <c:idx val="1"/>
          <c:order val="0"/>
          <c:tx>
            <c:strRef>
              <c:f>Hoja3!$B$1</c:f>
              <c:strCache>
                <c:ptCount val="1"/>
                <c:pt idx="0">
                  <c:v>2021</c:v>
                </c:pt>
              </c:strCache>
            </c:strRef>
          </c:tx>
          <c:spPr>
            <a:ln w="28575" cap="rnd">
              <a:solidFill>
                <a:schemeClr val="accent2"/>
              </a:solidFill>
              <a:round/>
            </a:ln>
            <a:effectLst/>
          </c:spPr>
          <c:marker>
            <c:symbol val="none"/>
          </c:marker>
          <c:val>
            <c:numRef>
              <c:f>Hoja3!$B$2:$B$25</c:f>
              <c:numCache>
                <c:formatCode>General</c:formatCode>
                <c:ptCount val="24"/>
                <c:pt idx="0">
                  <c:v>14</c:v>
                </c:pt>
                <c:pt idx="1">
                  <c:v>24</c:v>
                </c:pt>
                <c:pt idx="2">
                  <c:v>16</c:v>
                </c:pt>
                <c:pt idx="3">
                  <c:v>10</c:v>
                </c:pt>
                <c:pt idx="4">
                  <c:v>14</c:v>
                </c:pt>
                <c:pt idx="5">
                  <c:v>8</c:v>
                </c:pt>
                <c:pt idx="6">
                  <c:v>10</c:v>
                </c:pt>
                <c:pt idx="7">
                  <c:v>11</c:v>
                </c:pt>
                <c:pt idx="8">
                  <c:v>10</c:v>
                </c:pt>
                <c:pt idx="9">
                  <c:v>11</c:v>
                </c:pt>
                <c:pt idx="10">
                  <c:v>9</c:v>
                </c:pt>
                <c:pt idx="11">
                  <c:v>12</c:v>
                </c:pt>
                <c:pt idx="12">
                  <c:v>6</c:v>
                </c:pt>
                <c:pt idx="13">
                  <c:v>9</c:v>
                </c:pt>
                <c:pt idx="14">
                  <c:v>10</c:v>
                </c:pt>
                <c:pt idx="15">
                  <c:v>14</c:v>
                </c:pt>
                <c:pt idx="16">
                  <c:v>3</c:v>
                </c:pt>
                <c:pt idx="17">
                  <c:v>15</c:v>
                </c:pt>
                <c:pt idx="18">
                  <c:v>9</c:v>
                </c:pt>
                <c:pt idx="19">
                  <c:v>10</c:v>
                </c:pt>
                <c:pt idx="20">
                  <c:v>10</c:v>
                </c:pt>
                <c:pt idx="21">
                  <c:v>9</c:v>
                </c:pt>
                <c:pt idx="22">
                  <c:v>11</c:v>
                </c:pt>
                <c:pt idx="23">
                  <c:v>11</c:v>
                </c:pt>
              </c:numCache>
            </c:numRef>
          </c:val>
          <c:smooth val="0"/>
          <c:extLst>
            <c:ext xmlns:c16="http://schemas.microsoft.com/office/drawing/2014/chart" uri="{C3380CC4-5D6E-409C-BE32-E72D297353CC}">
              <c16:uniqueId val="{00000001-B07A-4C24-A408-30556231D2F1}"/>
            </c:ext>
          </c:extLst>
        </c:ser>
        <c:dLbls>
          <c:showLegendKey val="0"/>
          <c:showVal val="0"/>
          <c:showCatName val="0"/>
          <c:showSerName val="0"/>
          <c:showPercent val="0"/>
          <c:showBubbleSize val="0"/>
        </c:dLbls>
        <c:marker val="1"/>
        <c:smooth val="0"/>
        <c:axId val="358002536"/>
        <c:axId val="358000968"/>
      </c:lineChart>
      <c:catAx>
        <c:axId val="358002536"/>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Semanas epidemiológicas</a:t>
                </a:r>
              </a:p>
            </c:rich>
          </c:tx>
          <c:layout>
            <c:manualLayout>
              <c:xMode val="edge"/>
              <c:yMode val="edge"/>
              <c:x val="0.4302231983552513"/>
              <c:y val="0.7842834348755628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58000968"/>
        <c:crosses val="autoZero"/>
        <c:auto val="1"/>
        <c:lblAlgn val="ctr"/>
        <c:lblOffset val="100"/>
        <c:noMultiLvlLbl val="0"/>
      </c:catAx>
      <c:valAx>
        <c:axId val="358000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s-CO"/>
                  <a:t>Número de casos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58002536"/>
        <c:crosses val="autoZero"/>
        <c:crossBetween val="between"/>
      </c:valAx>
      <c:spPr>
        <a:noFill/>
        <a:ln>
          <a:noFill/>
        </a:ln>
        <a:effectLst/>
      </c:spPr>
    </c:plotArea>
    <c:legend>
      <c:legendPos val="b"/>
      <c:layout>
        <c:manualLayout>
          <c:xMode val="edge"/>
          <c:yMode val="edge"/>
          <c:x val="0.42655369659231901"/>
          <c:y val="0.85581560333820217"/>
          <c:w val="0.25083522394314095"/>
          <c:h val="0.1278622410062673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497474281791623"/>
          <c:y val="1.223557307936805E-2"/>
          <c:w val="0.8665485498186335"/>
          <c:h val="0.68816004492084848"/>
        </c:manualLayout>
      </c:layout>
      <c:barChart>
        <c:barDir val="col"/>
        <c:grouping val="stacked"/>
        <c:varyColors val="0"/>
        <c:ser>
          <c:idx val="2"/>
          <c:order val="0"/>
          <c:tx>
            <c:strRef>
              <c:f>'R'!$C$2</c:f>
              <c:strCache>
                <c:ptCount val="1"/>
                <c:pt idx="0">
                  <c:v> Influenza A H3 estacional</c:v>
                </c:pt>
              </c:strCache>
            </c:strRef>
          </c:tx>
          <c:spPr>
            <a:solidFill>
              <a:srgbClr val="990099"/>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'R'!$C$3:$C$93</c:f>
              <c:numCache>
                <c:formatCode>General</c:formatCode>
                <c:ptCount val="52"/>
                <c:pt idx="12">
                  <c:v>1</c:v>
                </c:pt>
                <c:pt idx="16">
                  <c:v>1</c:v>
                </c:pt>
                <c:pt idx="17">
                  <c:v>1</c:v>
                </c:pt>
              </c:numCache>
            </c:numRef>
          </c:val>
          <c:extLst>
            <c:ext xmlns:c16="http://schemas.microsoft.com/office/drawing/2014/chart" uri="{C3380CC4-5D6E-409C-BE32-E72D297353CC}">
              <c16:uniqueId val="{00000000-4F2B-4A3A-83AF-D228BA22B8B7}"/>
            </c:ext>
          </c:extLst>
        </c:ser>
        <c:ser>
          <c:idx val="3"/>
          <c:order val="1"/>
          <c:tx>
            <c:strRef>
              <c:f>'R'!$D$2</c:f>
              <c:strCache>
                <c:ptCount val="1"/>
                <c:pt idx="0">
                  <c:v> Influenza A(H1N1)/09</c:v>
                </c:pt>
              </c:strCache>
            </c:strRef>
          </c:tx>
          <c:spPr>
            <a:solidFill>
              <a:srgbClr val="FF000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'R'!$D$3:$D$93</c:f>
              <c:numCache>
                <c:formatCode>General</c:formatCode>
                <c:ptCount val="52"/>
                <c:pt idx="0">
                  <c:v>1</c:v>
                </c:pt>
                <c:pt idx="2">
                  <c:v>1</c:v>
                </c:pt>
                <c:pt idx="3">
                  <c:v>1</c:v>
                </c:pt>
                <c:pt idx="4">
                  <c:v>1</c:v>
                </c:pt>
                <c:pt idx="5">
                  <c:v>1</c:v>
                </c:pt>
                <c:pt idx="6">
                  <c:v>1</c:v>
                </c:pt>
                <c:pt idx="7">
                  <c:v>1</c:v>
                </c:pt>
                <c:pt idx="13">
                  <c:v>1</c:v>
                </c:pt>
                <c:pt idx="14">
                  <c:v>1</c:v>
                </c:pt>
                <c:pt idx="16">
                  <c:v>1</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01-4F2B-4A3A-83AF-D228BA22B8B7}"/>
            </c:ext>
          </c:extLst>
        </c:ser>
        <c:ser>
          <c:idx val="5"/>
          <c:order val="2"/>
          <c:tx>
            <c:strRef>
              <c:f>'R'!$E$2</c:f>
              <c:strCache>
                <c:ptCount val="1"/>
                <c:pt idx="0">
                  <c:v> Parainfluenza </c:v>
                </c:pt>
              </c:strCache>
            </c:strRef>
          </c:tx>
          <c:spPr>
            <a:solidFill>
              <a:srgbClr val="FFFF0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'R'!$E$3:$E$93</c:f>
              <c:numCache>
                <c:formatCode>General</c:formatCode>
                <c:ptCount val="52"/>
                <c:pt idx="0">
                  <c:v>1</c:v>
                </c:pt>
                <c:pt idx="2">
                  <c:v>1</c:v>
                </c:pt>
                <c:pt idx="3">
                  <c:v>1</c:v>
                </c:pt>
                <c:pt idx="4">
                  <c:v>2</c:v>
                </c:pt>
                <c:pt idx="5">
                  <c:v>3</c:v>
                </c:pt>
                <c:pt idx="6">
                  <c:v>4</c:v>
                </c:pt>
                <c:pt idx="7">
                  <c:v>5</c:v>
                </c:pt>
                <c:pt idx="11">
                  <c:v>1</c:v>
                </c:pt>
                <c:pt idx="12">
                  <c:v>1</c:v>
                </c:pt>
                <c:pt idx="13">
                  <c:v>2</c:v>
                </c:pt>
                <c:pt idx="14">
                  <c:v>3</c:v>
                </c:pt>
                <c:pt idx="16">
                  <c:v>2</c:v>
                </c:pt>
                <c:pt idx="17">
                  <c:v>1</c:v>
                </c:pt>
                <c:pt idx="18">
                  <c:v>3</c:v>
                </c:pt>
                <c:pt idx="19">
                  <c:v>1</c:v>
                </c:pt>
                <c:pt idx="20">
                  <c:v>3</c:v>
                </c:pt>
                <c:pt idx="21">
                  <c:v>4</c:v>
                </c:pt>
                <c:pt idx="22">
                  <c:v>1</c:v>
                </c:pt>
                <c:pt idx="23">
                  <c:v>1</c:v>
                </c:pt>
              </c:numCache>
            </c:numRef>
          </c:val>
          <c:extLst>
            <c:ext xmlns:c16="http://schemas.microsoft.com/office/drawing/2014/chart" uri="{C3380CC4-5D6E-409C-BE32-E72D297353CC}">
              <c16:uniqueId val="{00000002-4F2B-4A3A-83AF-D228BA22B8B7}"/>
            </c:ext>
          </c:extLst>
        </c:ser>
        <c:ser>
          <c:idx val="6"/>
          <c:order val="3"/>
          <c:tx>
            <c:strRef>
              <c:f>'R'!$F$2</c:f>
              <c:strCache>
                <c:ptCount val="1"/>
                <c:pt idx="0">
                  <c:v> Virus Influenza A</c:v>
                </c:pt>
              </c:strCache>
            </c:strRef>
          </c:tx>
          <c:spPr>
            <a:solidFill>
              <a:srgbClr val="999933"/>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'R'!$F$3:$F$93</c:f>
              <c:numCache>
                <c:formatCode>General</c:formatCode>
                <c:ptCount val="52"/>
                <c:pt idx="2">
                  <c:v>1</c:v>
                </c:pt>
                <c:pt idx="5">
                  <c:v>1</c:v>
                </c:pt>
                <c:pt idx="16">
                  <c:v>1</c:v>
                </c:pt>
              </c:numCache>
            </c:numRef>
          </c:val>
          <c:extLst>
            <c:ext xmlns:c16="http://schemas.microsoft.com/office/drawing/2014/chart" uri="{C3380CC4-5D6E-409C-BE32-E72D297353CC}">
              <c16:uniqueId val="{00000003-4F2B-4A3A-83AF-D228BA22B8B7}"/>
            </c:ext>
          </c:extLst>
        </c:ser>
        <c:ser>
          <c:idx val="7"/>
          <c:order val="4"/>
          <c:tx>
            <c:strRef>
              <c:f>'R'!$G$2</c:f>
              <c:strCache>
                <c:ptCount val="1"/>
                <c:pt idx="0">
                  <c:v> Virus Influenza B</c:v>
                </c:pt>
              </c:strCache>
            </c:strRef>
          </c:tx>
          <c:spPr>
            <a:solidFill>
              <a:schemeClr val="tx1"/>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'R'!$G$15:$G$93</c:f>
              <c:numCache>
                <c:formatCode>General</c:formatCode>
                <c:ptCount val="52"/>
                <c:pt idx="2">
                  <c:v>1</c:v>
                </c:pt>
                <c:pt idx="8">
                  <c:v>1</c:v>
                </c:pt>
                <c:pt idx="9">
                  <c:v>1</c:v>
                </c:pt>
                <c:pt idx="10">
                  <c:v>1</c:v>
                </c:pt>
                <c:pt idx="15">
                  <c:v>1</c:v>
                </c:pt>
                <c:pt idx="17">
                  <c:v>1</c:v>
                </c:pt>
              </c:numCache>
            </c:numRef>
          </c:val>
          <c:extLst>
            <c:ext xmlns:c16="http://schemas.microsoft.com/office/drawing/2014/chart" uri="{C3380CC4-5D6E-409C-BE32-E72D297353CC}">
              <c16:uniqueId val="{00000004-4F2B-4A3A-83AF-D228BA22B8B7}"/>
            </c:ext>
          </c:extLst>
        </c:ser>
        <c:ser>
          <c:idx val="9"/>
          <c:order val="5"/>
          <c:tx>
            <c:strRef>
              <c:f>'R'!$I$2</c:f>
              <c:strCache>
                <c:ptCount val="1"/>
                <c:pt idx="0">
                  <c:v>VRS</c:v>
                </c:pt>
              </c:strCache>
            </c:strRef>
          </c:tx>
          <c:spPr>
            <a:solidFill>
              <a:srgbClr val="0080C0"/>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'R'!$I$3:$I$93</c:f>
              <c:numCache>
                <c:formatCode>General</c:formatCode>
                <c:ptCount val="52"/>
                <c:pt idx="0">
                  <c:v>51</c:v>
                </c:pt>
                <c:pt idx="1">
                  <c:v>52</c:v>
                </c:pt>
                <c:pt idx="2">
                  <c:v>47</c:v>
                </c:pt>
                <c:pt idx="3">
                  <c:v>53</c:v>
                </c:pt>
                <c:pt idx="4">
                  <c:v>48</c:v>
                </c:pt>
                <c:pt idx="5">
                  <c:v>35</c:v>
                </c:pt>
                <c:pt idx="6">
                  <c:v>18</c:v>
                </c:pt>
                <c:pt idx="7">
                  <c:v>20</c:v>
                </c:pt>
                <c:pt idx="8">
                  <c:v>30</c:v>
                </c:pt>
                <c:pt idx="9">
                  <c:v>35</c:v>
                </c:pt>
                <c:pt idx="10">
                  <c:v>35</c:v>
                </c:pt>
                <c:pt idx="11">
                  <c:v>42</c:v>
                </c:pt>
                <c:pt idx="12">
                  <c:v>50</c:v>
                </c:pt>
                <c:pt idx="13">
                  <c:v>42</c:v>
                </c:pt>
                <c:pt idx="14">
                  <c:v>35</c:v>
                </c:pt>
                <c:pt idx="15">
                  <c:v>57</c:v>
                </c:pt>
                <c:pt idx="16">
                  <c:v>55</c:v>
                </c:pt>
                <c:pt idx="17">
                  <c:v>53</c:v>
                </c:pt>
                <c:pt idx="18">
                  <c:v>55</c:v>
                </c:pt>
                <c:pt idx="19">
                  <c:v>58</c:v>
                </c:pt>
                <c:pt idx="20">
                  <c:v>35</c:v>
                </c:pt>
                <c:pt idx="21">
                  <c:v>18</c:v>
                </c:pt>
                <c:pt idx="22">
                  <c:v>44</c:v>
                </c:pt>
                <c:pt idx="23">
                  <c:v>57</c:v>
                </c:pt>
              </c:numCache>
            </c:numRef>
          </c:val>
          <c:extLst>
            <c:ext xmlns:c16="http://schemas.microsoft.com/office/drawing/2014/chart" uri="{C3380CC4-5D6E-409C-BE32-E72D297353CC}">
              <c16:uniqueId val="{00000005-4F2B-4A3A-83AF-D228BA22B8B7}"/>
            </c:ext>
          </c:extLst>
        </c:ser>
        <c:ser>
          <c:idx val="0"/>
          <c:order val="6"/>
          <c:tx>
            <c:strRef>
              <c:f>'R'!$B$2</c:f>
              <c:strCache>
                <c:ptCount val="1"/>
                <c:pt idx="0">
                  <c:v> Adenovirus</c:v>
                </c:pt>
              </c:strCache>
            </c:strRef>
          </c:tx>
          <c:spPr>
            <a:solidFill>
              <a:srgbClr val="03EB1F"/>
            </a:solidFill>
            <a:ln w="25400">
              <a:noFill/>
            </a:ln>
          </c:spPr>
          <c:invertIfNegative val="0"/>
          <c:cat>
            <c:numRef>
              <c:f>'R'!$A$3:$A$94</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'R'!$B$42:$B$93</c:f>
              <c:numCache>
                <c:formatCode>General</c:formatCode>
                <c:ptCount val="52"/>
                <c:pt idx="0">
                  <c:v>1</c:v>
                </c:pt>
                <c:pt idx="1">
                  <c:v>1</c:v>
                </c:pt>
                <c:pt idx="2">
                  <c:v>1</c:v>
                </c:pt>
                <c:pt idx="3">
                  <c:v>1</c:v>
                </c:pt>
                <c:pt idx="4">
                  <c:v>1</c:v>
                </c:pt>
                <c:pt idx="5">
                  <c:v>1</c:v>
                </c:pt>
                <c:pt idx="6">
                  <c:v>1</c:v>
                </c:pt>
                <c:pt idx="7">
                  <c:v>1</c:v>
                </c:pt>
                <c:pt idx="8">
                  <c:v>1</c:v>
                </c:pt>
                <c:pt idx="9">
                  <c:v>1</c:v>
                </c:pt>
                <c:pt idx="10">
                  <c:v>1</c:v>
                </c:pt>
                <c:pt idx="11">
                  <c:v>1</c:v>
                </c:pt>
                <c:pt idx="13">
                  <c:v>1</c:v>
                </c:pt>
                <c:pt idx="14">
                  <c:v>1</c:v>
                </c:pt>
                <c:pt idx="15">
                  <c:v>1</c:v>
                </c:pt>
                <c:pt idx="18">
                  <c:v>1</c:v>
                </c:pt>
                <c:pt idx="19">
                  <c:v>1</c:v>
                </c:pt>
                <c:pt idx="20">
                  <c:v>1</c:v>
                </c:pt>
                <c:pt idx="21">
                  <c:v>1</c:v>
                </c:pt>
                <c:pt idx="22">
                  <c:v>1</c:v>
                </c:pt>
                <c:pt idx="23">
                  <c:v>1</c:v>
                </c:pt>
              </c:numCache>
            </c:numRef>
          </c:val>
          <c:extLst>
            <c:ext xmlns:c16="http://schemas.microsoft.com/office/drawing/2014/chart" uri="{C3380CC4-5D6E-409C-BE32-E72D297353CC}">
              <c16:uniqueId val="{00000006-4F2B-4A3A-83AF-D228BA22B8B7}"/>
            </c:ext>
          </c:extLst>
        </c:ser>
        <c:ser>
          <c:idx val="1"/>
          <c:order val="7"/>
          <c:tx>
            <c:strRef>
              <c:f>'R'!$H$2</c:f>
              <c:strCache>
                <c:ptCount val="1"/>
                <c:pt idx="0">
                  <c:v>Metaneumovirus</c:v>
                </c:pt>
              </c:strCache>
            </c:strRef>
          </c:tx>
          <c:spPr>
            <a:solidFill>
              <a:srgbClr val="007A37"/>
            </a:solidFill>
          </c:spPr>
          <c:invertIfNegative val="0"/>
          <c:dPt>
            <c:idx val="7"/>
            <c:invertIfNegative val="0"/>
            <c:bubble3D val="0"/>
            <c:extLst>
              <c:ext xmlns:c16="http://schemas.microsoft.com/office/drawing/2014/chart" uri="{C3380CC4-5D6E-409C-BE32-E72D297353CC}">
                <c16:uniqueId val="{00000008-4F2B-4A3A-83AF-D228BA22B8B7}"/>
              </c:ext>
            </c:extLst>
          </c:dPt>
          <c:dPt>
            <c:idx val="23"/>
            <c:invertIfNegative val="0"/>
            <c:bubble3D val="0"/>
            <c:extLst>
              <c:ext xmlns:c16="http://schemas.microsoft.com/office/drawing/2014/chart" uri="{C3380CC4-5D6E-409C-BE32-E72D297353CC}">
                <c16:uniqueId val="{0000000A-4F2B-4A3A-83AF-D228BA22B8B7}"/>
              </c:ext>
            </c:extLst>
          </c:dPt>
          <c:val>
            <c:numRef>
              <c:f>'R'!$H$42:$H$93</c:f>
              <c:numCache>
                <c:formatCode>General</c:formatCode>
                <c:ptCount val="52"/>
                <c:pt idx="0">
                  <c:v>1</c:v>
                </c:pt>
                <c:pt idx="1">
                  <c:v>1</c:v>
                </c:pt>
                <c:pt idx="2">
                  <c:v>1</c:v>
                </c:pt>
                <c:pt idx="3">
                  <c:v>1</c:v>
                </c:pt>
                <c:pt idx="4">
                  <c:v>1</c:v>
                </c:pt>
                <c:pt idx="6">
                  <c:v>1</c:v>
                </c:pt>
                <c:pt idx="7">
                  <c:v>2</c:v>
                </c:pt>
                <c:pt idx="11">
                  <c:v>1</c:v>
                </c:pt>
                <c:pt idx="12">
                  <c:v>1</c:v>
                </c:pt>
                <c:pt idx="13">
                  <c:v>1</c:v>
                </c:pt>
                <c:pt idx="14">
                  <c:v>1</c:v>
                </c:pt>
                <c:pt idx="16">
                  <c:v>3</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0B-4F2B-4A3A-83AF-D228BA22B8B7}"/>
            </c:ext>
          </c:extLst>
        </c:ser>
        <c:ser>
          <c:idx val="4"/>
          <c:order val="8"/>
          <c:tx>
            <c:strRef>
              <c:f>'R'!$J$2</c:f>
              <c:strCache>
                <c:ptCount val="1"/>
                <c:pt idx="0">
                  <c:v>Covid -19</c:v>
                </c:pt>
              </c:strCache>
            </c:strRef>
          </c:tx>
          <c:spPr>
            <a:solidFill>
              <a:schemeClr val="accent6">
                <a:lumMod val="75000"/>
              </a:schemeClr>
            </a:solidFill>
          </c:spPr>
          <c:invertIfNegative val="0"/>
          <c:val>
            <c:numRef>
              <c:f>'R'!$J$42:$J$93</c:f>
              <c:numCache>
                <c:formatCode>General</c:formatCode>
                <c:ptCount val="52"/>
                <c:pt idx="0">
                  <c:v>12813</c:v>
                </c:pt>
                <c:pt idx="1">
                  <c:v>12500</c:v>
                </c:pt>
                <c:pt idx="2">
                  <c:v>12400</c:v>
                </c:pt>
                <c:pt idx="3">
                  <c:v>5050</c:v>
                </c:pt>
                <c:pt idx="4">
                  <c:v>5066</c:v>
                </c:pt>
                <c:pt idx="5">
                  <c:v>4099</c:v>
                </c:pt>
                <c:pt idx="6">
                  <c:v>3084</c:v>
                </c:pt>
                <c:pt idx="7">
                  <c:v>2001</c:v>
                </c:pt>
                <c:pt idx="8">
                  <c:v>2000</c:v>
                </c:pt>
                <c:pt idx="9">
                  <c:v>1980</c:v>
                </c:pt>
                <c:pt idx="10">
                  <c:v>1500</c:v>
                </c:pt>
                <c:pt idx="11">
                  <c:v>1470</c:v>
                </c:pt>
                <c:pt idx="12">
                  <c:v>1205</c:v>
                </c:pt>
                <c:pt idx="13">
                  <c:v>668</c:v>
                </c:pt>
                <c:pt idx="14">
                  <c:v>314</c:v>
                </c:pt>
                <c:pt idx="15">
                  <c:v>201</c:v>
                </c:pt>
                <c:pt idx="16">
                  <c:v>180</c:v>
                </c:pt>
                <c:pt idx="17">
                  <c:v>177</c:v>
                </c:pt>
                <c:pt idx="18">
                  <c:v>248</c:v>
                </c:pt>
                <c:pt idx="19">
                  <c:v>897</c:v>
                </c:pt>
                <c:pt idx="20">
                  <c:v>2500</c:v>
                </c:pt>
                <c:pt idx="21">
                  <c:v>1800</c:v>
                </c:pt>
                <c:pt idx="22">
                  <c:v>2340</c:v>
                </c:pt>
                <c:pt idx="23">
                  <c:v>1975</c:v>
                </c:pt>
              </c:numCache>
            </c:numRef>
          </c:val>
          <c:extLst>
            <c:ext xmlns:c16="http://schemas.microsoft.com/office/drawing/2014/chart" uri="{C3380CC4-5D6E-409C-BE32-E72D297353CC}">
              <c16:uniqueId val="{00000002-A72C-43EB-A4A9-466FFBA87B98}"/>
            </c:ext>
          </c:extLst>
        </c:ser>
        <c:dLbls>
          <c:showLegendKey val="0"/>
          <c:showVal val="0"/>
          <c:showCatName val="0"/>
          <c:showSerName val="0"/>
          <c:showPercent val="0"/>
          <c:showBubbleSize val="0"/>
        </c:dLbls>
        <c:gapWidth val="150"/>
        <c:overlap val="100"/>
        <c:axId val="357407600"/>
        <c:axId val="357416224"/>
      </c:barChart>
      <c:catAx>
        <c:axId val="357407600"/>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900" b="1" i="0" u="none" strike="noStrike" baseline="0">
                <a:solidFill>
                  <a:srgbClr val="000000"/>
                </a:solidFill>
                <a:latin typeface="Calibri"/>
                <a:ea typeface="Calibri"/>
                <a:cs typeface="Calibri"/>
              </a:defRPr>
            </a:pPr>
            <a:endParaRPr lang="en-US"/>
          </a:p>
        </c:txPr>
        <c:crossAx val="357416224"/>
        <c:crosses val="autoZero"/>
        <c:auto val="0"/>
        <c:lblAlgn val="ctr"/>
        <c:lblOffset val="100"/>
        <c:tickLblSkip val="2"/>
        <c:tickMarkSkip val="1"/>
        <c:noMultiLvlLbl val="0"/>
      </c:catAx>
      <c:valAx>
        <c:axId val="357416224"/>
        <c:scaling>
          <c:orientation val="minMax"/>
          <c:max val="100"/>
        </c:scaling>
        <c:delete val="0"/>
        <c:axPos val="l"/>
        <c:majorGridlines>
          <c:spPr>
            <a:ln w="3175">
              <a:solidFill>
                <a:srgbClr val="A6CAF0"/>
              </a:solidFill>
              <a:prstDash val="solid"/>
            </a:ln>
          </c:spPr>
        </c:majorGridlines>
        <c:title>
          <c:tx>
            <c:rich>
              <a:bodyPr/>
              <a:lstStyle/>
              <a:p>
                <a:pPr>
                  <a:defRPr sz="1000" b="1" i="0" u="none" strike="noStrike" baseline="0">
                    <a:solidFill>
                      <a:srgbClr val="000000"/>
                    </a:solidFill>
                    <a:latin typeface="Calibri"/>
                    <a:ea typeface="Calibri"/>
                    <a:cs typeface="Calibri"/>
                  </a:defRPr>
                </a:pPr>
                <a:r>
                  <a:rPr lang="es-CO"/>
                  <a:t>Casos</a:t>
                </a:r>
              </a:p>
            </c:rich>
          </c:tx>
          <c:layout>
            <c:manualLayout>
              <c:xMode val="edge"/>
              <c:yMode val="edge"/>
              <c:x val="1.7544072091481729E-2"/>
              <c:y val="0.3699824891873657"/>
            </c:manualLayout>
          </c:layout>
          <c:overlay val="0"/>
          <c:spPr>
            <a:noFill/>
            <a:ln w="25400">
              <a:noFill/>
            </a:ln>
          </c:spPr>
        </c:title>
        <c:numFmt formatCode="General" sourceLinked="1"/>
        <c:majorTickMark val="out"/>
        <c:minorTickMark val="none"/>
        <c:tickLblPos val="nextTo"/>
        <c:txPr>
          <a:bodyPr rot="0" vert="horz"/>
          <a:lstStyle/>
          <a:p>
            <a:pPr>
              <a:defRPr/>
            </a:pPr>
            <a:endParaRPr lang="en-US"/>
          </a:p>
        </c:txPr>
        <c:crossAx val="357407600"/>
        <c:crosses val="autoZero"/>
        <c:crossBetween val="between"/>
      </c:valAx>
    </c:plotArea>
    <c:legend>
      <c:legendPos val="b"/>
      <c:layout>
        <c:manualLayout>
          <c:xMode val="edge"/>
          <c:yMode val="edge"/>
          <c:x val="4.6077923590516892E-2"/>
          <c:y val="0.86324954210146898"/>
          <c:w val="0.93531051113477759"/>
          <c:h val="9.9490903905241138E-2"/>
        </c:manualLayout>
      </c:layout>
      <c:overlay val="0"/>
      <c:spPr>
        <a:noFill/>
        <a:ln w="25400">
          <a:noFill/>
        </a:ln>
      </c:spPr>
      <c:txPr>
        <a:bodyPr/>
        <a:lstStyle/>
        <a:p>
          <a:pPr>
            <a:defRPr sz="600" b="1" i="0" u="none" strike="noStrike" baseline="0">
              <a:solidFill>
                <a:srgbClr val="000000"/>
              </a:solidFill>
              <a:latin typeface="Calibri"/>
              <a:ea typeface="Calibri"/>
              <a:cs typeface="Calibri"/>
            </a:defRPr>
          </a:pPr>
          <a:endParaRPr lang="en-US"/>
        </a:p>
      </c:txPr>
    </c:legend>
    <c:plotVisOnly val="1"/>
    <c:dispBlanksAs val="gap"/>
    <c:showDLblsOverMax val="0"/>
  </c:chart>
  <c:spPr>
    <a:solidFill>
      <a:srgbClr val="FFFFFF"/>
    </a:solidFill>
    <a:ln w="12700">
      <a:noFill/>
      <a:prstDash val="solid"/>
    </a:ln>
  </c:spPr>
  <c:txPr>
    <a:bodyPr/>
    <a:lstStyle/>
    <a:p>
      <a:pPr>
        <a:defRPr sz="1000" b="1"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 (C)'!$A$75</c:f>
              <c:strCache>
                <c:ptCount val="1"/>
                <c:pt idx="0">
                  <c:v>Percentil 75</c:v>
                </c:pt>
              </c:strCache>
            </c:strRef>
          </c:tx>
          <c:spPr>
            <a:solidFill>
              <a:srgbClr val="C00000"/>
            </a:solidFill>
            <a:ln w="25400">
              <a:solidFill>
                <a:srgbClr val="FF0000"/>
              </a:solidFill>
              <a:prstDash val="solid"/>
            </a:ln>
          </c:spPr>
          <c:val>
            <c:numRef>
              <c:f>'Canal endémico (C)'!$B$75:$BA$75</c:f>
              <c:numCache>
                <c:formatCode>0.0</c:formatCode>
                <c:ptCount val="52"/>
                <c:pt idx="0">
                  <c:v>1</c:v>
                </c:pt>
                <c:pt idx="1">
                  <c:v>1</c:v>
                </c:pt>
                <c:pt idx="2">
                  <c:v>5</c:v>
                </c:pt>
                <c:pt idx="3">
                  <c:v>2</c:v>
                </c:pt>
                <c:pt idx="4">
                  <c:v>3</c:v>
                </c:pt>
                <c:pt idx="5">
                  <c:v>2</c:v>
                </c:pt>
                <c:pt idx="6">
                  <c:v>5</c:v>
                </c:pt>
                <c:pt idx="7">
                  <c:v>2</c:v>
                </c:pt>
                <c:pt idx="8">
                  <c:v>4</c:v>
                </c:pt>
                <c:pt idx="9">
                  <c:v>4</c:v>
                </c:pt>
                <c:pt idx="10">
                  <c:v>2</c:v>
                </c:pt>
                <c:pt idx="11">
                  <c:v>3</c:v>
                </c:pt>
                <c:pt idx="12">
                  <c:v>2</c:v>
                </c:pt>
                <c:pt idx="13">
                  <c:v>2</c:v>
                </c:pt>
                <c:pt idx="14">
                  <c:v>4</c:v>
                </c:pt>
                <c:pt idx="15">
                  <c:v>1</c:v>
                </c:pt>
                <c:pt idx="16">
                  <c:v>4</c:v>
                </c:pt>
                <c:pt idx="17">
                  <c:v>4</c:v>
                </c:pt>
                <c:pt idx="18">
                  <c:v>4</c:v>
                </c:pt>
                <c:pt idx="19">
                  <c:v>2</c:v>
                </c:pt>
                <c:pt idx="20">
                  <c:v>1</c:v>
                </c:pt>
                <c:pt idx="21">
                  <c:v>2</c:v>
                </c:pt>
                <c:pt idx="22">
                  <c:v>2</c:v>
                </c:pt>
                <c:pt idx="23">
                  <c:v>4</c:v>
                </c:pt>
                <c:pt idx="24">
                  <c:v>3</c:v>
                </c:pt>
                <c:pt idx="25">
                  <c:v>3</c:v>
                </c:pt>
                <c:pt idx="26">
                  <c:v>2</c:v>
                </c:pt>
                <c:pt idx="27">
                  <c:v>1</c:v>
                </c:pt>
                <c:pt idx="28">
                  <c:v>2</c:v>
                </c:pt>
                <c:pt idx="29">
                  <c:v>4</c:v>
                </c:pt>
                <c:pt idx="30">
                  <c:v>3</c:v>
                </c:pt>
                <c:pt idx="31">
                  <c:v>3</c:v>
                </c:pt>
                <c:pt idx="32">
                  <c:v>1</c:v>
                </c:pt>
                <c:pt idx="33">
                  <c:v>4</c:v>
                </c:pt>
                <c:pt idx="34">
                  <c:v>1</c:v>
                </c:pt>
                <c:pt idx="35">
                  <c:v>2</c:v>
                </c:pt>
                <c:pt idx="36">
                  <c:v>1</c:v>
                </c:pt>
                <c:pt idx="37">
                  <c:v>7</c:v>
                </c:pt>
                <c:pt idx="38">
                  <c:v>3</c:v>
                </c:pt>
                <c:pt idx="39">
                  <c:v>5</c:v>
                </c:pt>
                <c:pt idx="40">
                  <c:v>4</c:v>
                </c:pt>
                <c:pt idx="41">
                  <c:v>3</c:v>
                </c:pt>
                <c:pt idx="42">
                  <c:v>2</c:v>
                </c:pt>
                <c:pt idx="43">
                  <c:v>3</c:v>
                </c:pt>
                <c:pt idx="44">
                  <c:v>2</c:v>
                </c:pt>
                <c:pt idx="45">
                  <c:v>4</c:v>
                </c:pt>
                <c:pt idx="46">
                  <c:v>4</c:v>
                </c:pt>
                <c:pt idx="47">
                  <c:v>3</c:v>
                </c:pt>
                <c:pt idx="48">
                  <c:v>4</c:v>
                </c:pt>
                <c:pt idx="49">
                  <c:v>2</c:v>
                </c:pt>
                <c:pt idx="50">
                  <c:v>4</c:v>
                </c:pt>
                <c:pt idx="51">
                  <c:v>3</c:v>
                </c:pt>
              </c:numCache>
            </c:numRef>
          </c:val>
          <c:extLst>
            <c:ext xmlns:c16="http://schemas.microsoft.com/office/drawing/2014/chart" uri="{C3380CC4-5D6E-409C-BE32-E72D297353CC}">
              <c16:uniqueId val="{00000002-5A99-4791-8253-E45CCB0CC22F}"/>
            </c:ext>
          </c:extLst>
        </c:ser>
        <c:ser>
          <c:idx val="1"/>
          <c:order val="2"/>
          <c:tx>
            <c:strRef>
              <c:f>'Canal endémico (C)'!$A$73</c:f>
              <c:strCache>
                <c:ptCount val="1"/>
                <c:pt idx="0">
                  <c:v>Mediana</c:v>
                </c:pt>
              </c:strCache>
            </c:strRef>
          </c:tx>
          <c:spPr>
            <a:ln w="28575" cap="rnd">
              <a:solidFill>
                <a:schemeClr val="accent4"/>
              </a:solidFill>
              <a:round/>
            </a:ln>
            <a:effectLst/>
          </c:spPr>
          <c:val>
            <c:numRef>
              <c:f>'Canal endémico (C)'!$B$73:$BA$73</c:f>
              <c:numCache>
                <c:formatCode>0.0</c:formatCode>
                <c:ptCount val="52"/>
                <c:pt idx="0">
                  <c:v>1</c:v>
                </c:pt>
                <c:pt idx="1">
                  <c:v>0</c:v>
                </c:pt>
                <c:pt idx="2">
                  <c:v>2</c:v>
                </c:pt>
                <c:pt idx="3">
                  <c:v>1</c:v>
                </c:pt>
                <c:pt idx="4">
                  <c:v>1</c:v>
                </c:pt>
                <c:pt idx="5">
                  <c:v>0</c:v>
                </c:pt>
                <c:pt idx="6">
                  <c:v>3</c:v>
                </c:pt>
                <c:pt idx="7">
                  <c:v>2</c:v>
                </c:pt>
                <c:pt idx="8">
                  <c:v>3</c:v>
                </c:pt>
                <c:pt idx="9">
                  <c:v>2</c:v>
                </c:pt>
                <c:pt idx="10">
                  <c:v>2</c:v>
                </c:pt>
                <c:pt idx="11">
                  <c:v>1</c:v>
                </c:pt>
                <c:pt idx="12">
                  <c:v>1</c:v>
                </c:pt>
                <c:pt idx="13">
                  <c:v>2</c:v>
                </c:pt>
                <c:pt idx="14">
                  <c:v>2</c:v>
                </c:pt>
                <c:pt idx="15">
                  <c:v>1</c:v>
                </c:pt>
                <c:pt idx="16">
                  <c:v>3</c:v>
                </c:pt>
                <c:pt idx="17">
                  <c:v>2</c:v>
                </c:pt>
                <c:pt idx="18">
                  <c:v>3</c:v>
                </c:pt>
                <c:pt idx="19">
                  <c:v>1</c:v>
                </c:pt>
                <c:pt idx="20">
                  <c:v>0</c:v>
                </c:pt>
                <c:pt idx="21">
                  <c:v>1</c:v>
                </c:pt>
                <c:pt idx="22">
                  <c:v>1</c:v>
                </c:pt>
                <c:pt idx="23">
                  <c:v>1</c:v>
                </c:pt>
                <c:pt idx="24">
                  <c:v>2</c:v>
                </c:pt>
                <c:pt idx="25">
                  <c:v>1</c:v>
                </c:pt>
                <c:pt idx="26">
                  <c:v>2</c:v>
                </c:pt>
                <c:pt idx="27">
                  <c:v>0</c:v>
                </c:pt>
                <c:pt idx="28">
                  <c:v>2</c:v>
                </c:pt>
                <c:pt idx="29">
                  <c:v>3</c:v>
                </c:pt>
                <c:pt idx="30">
                  <c:v>2</c:v>
                </c:pt>
                <c:pt idx="31">
                  <c:v>2</c:v>
                </c:pt>
                <c:pt idx="32">
                  <c:v>1</c:v>
                </c:pt>
                <c:pt idx="33">
                  <c:v>2</c:v>
                </c:pt>
                <c:pt idx="34">
                  <c:v>1</c:v>
                </c:pt>
                <c:pt idx="35">
                  <c:v>2</c:v>
                </c:pt>
                <c:pt idx="36">
                  <c:v>0</c:v>
                </c:pt>
                <c:pt idx="37">
                  <c:v>3</c:v>
                </c:pt>
                <c:pt idx="38">
                  <c:v>3</c:v>
                </c:pt>
                <c:pt idx="39">
                  <c:v>3</c:v>
                </c:pt>
                <c:pt idx="40">
                  <c:v>2</c:v>
                </c:pt>
                <c:pt idx="41">
                  <c:v>2</c:v>
                </c:pt>
                <c:pt idx="42">
                  <c:v>2</c:v>
                </c:pt>
                <c:pt idx="43">
                  <c:v>2</c:v>
                </c:pt>
                <c:pt idx="44">
                  <c:v>2</c:v>
                </c:pt>
                <c:pt idx="45">
                  <c:v>3</c:v>
                </c:pt>
                <c:pt idx="46">
                  <c:v>2</c:v>
                </c:pt>
                <c:pt idx="47">
                  <c:v>3</c:v>
                </c:pt>
                <c:pt idx="48">
                  <c:v>2</c:v>
                </c:pt>
                <c:pt idx="49">
                  <c:v>1</c:v>
                </c:pt>
                <c:pt idx="50">
                  <c:v>1</c:v>
                </c:pt>
                <c:pt idx="51">
                  <c:v>3</c:v>
                </c:pt>
              </c:numCache>
            </c:numRef>
          </c:val>
          <c:extLst>
            <c:ext xmlns:c16="http://schemas.microsoft.com/office/drawing/2014/chart" uri="{C3380CC4-5D6E-409C-BE32-E72D297353CC}">
              <c16:uniqueId val="{00000000-5A99-4791-8253-E45CCB0CC22F}"/>
            </c:ext>
          </c:extLst>
        </c:ser>
        <c:ser>
          <c:idx val="2"/>
          <c:order val="3"/>
          <c:tx>
            <c:strRef>
              <c:f>'Canal endémico (C)'!$A$74</c:f>
              <c:strCache>
                <c:ptCount val="1"/>
                <c:pt idx="0">
                  <c:v>Percentil 25</c:v>
                </c:pt>
              </c:strCache>
            </c:strRef>
          </c:tx>
          <c:spPr>
            <a:solidFill>
              <a:srgbClr val="92D050"/>
            </a:solidFill>
            <a:ln w="28575" cap="rnd">
              <a:solidFill>
                <a:schemeClr val="accent6"/>
              </a:solidFill>
              <a:round/>
            </a:ln>
            <a:effectLst/>
          </c:spPr>
          <c:val>
            <c:numRef>
              <c:f>'Canal endémico (C)'!$B$74:$BA$74</c:f>
              <c:numCache>
                <c:formatCode>0.0</c:formatCode>
                <c:ptCount val="52"/>
                <c:pt idx="0">
                  <c:v>0</c:v>
                </c:pt>
                <c:pt idx="1">
                  <c:v>0</c:v>
                </c:pt>
                <c:pt idx="2">
                  <c:v>2</c:v>
                </c:pt>
                <c:pt idx="3">
                  <c:v>0</c:v>
                </c:pt>
                <c:pt idx="4">
                  <c:v>0</c:v>
                </c:pt>
                <c:pt idx="5">
                  <c:v>0</c:v>
                </c:pt>
                <c:pt idx="6">
                  <c:v>1</c:v>
                </c:pt>
                <c:pt idx="7">
                  <c:v>1</c:v>
                </c:pt>
                <c:pt idx="8">
                  <c:v>2</c:v>
                </c:pt>
                <c:pt idx="9">
                  <c:v>1</c:v>
                </c:pt>
                <c:pt idx="10">
                  <c:v>1</c:v>
                </c:pt>
                <c:pt idx="11">
                  <c:v>1</c:v>
                </c:pt>
                <c:pt idx="12">
                  <c:v>1</c:v>
                </c:pt>
                <c:pt idx="13">
                  <c:v>1</c:v>
                </c:pt>
                <c:pt idx="14">
                  <c:v>0</c:v>
                </c:pt>
                <c:pt idx="15">
                  <c:v>0</c:v>
                </c:pt>
                <c:pt idx="16">
                  <c:v>1</c:v>
                </c:pt>
                <c:pt idx="17">
                  <c:v>0</c:v>
                </c:pt>
                <c:pt idx="18">
                  <c:v>1</c:v>
                </c:pt>
                <c:pt idx="19">
                  <c:v>1</c:v>
                </c:pt>
                <c:pt idx="20">
                  <c:v>0</c:v>
                </c:pt>
                <c:pt idx="21">
                  <c:v>0</c:v>
                </c:pt>
                <c:pt idx="22">
                  <c:v>1</c:v>
                </c:pt>
                <c:pt idx="23">
                  <c:v>1</c:v>
                </c:pt>
                <c:pt idx="24">
                  <c:v>1</c:v>
                </c:pt>
                <c:pt idx="25">
                  <c:v>0</c:v>
                </c:pt>
                <c:pt idx="26">
                  <c:v>0</c:v>
                </c:pt>
                <c:pt idx="27">
                  <c:v>0</c:v>
                </c:pt>
                <c:pt idx="28">
                  <c:v>0</c:v>
                </c:pt>
                <c:pt idx="29">
                  <c:v>0</c:v>
                </c:pt>
                <c:pt idx="30">
                  <c:v>2</c:v>
                </c:pt>
                <c:pt idx="31">
                  <c:v>1</c:v>
                </c:pt>
                <c:pt idx="32">
                  <c:v>1</c:v>
                </c:pt>
                <c:pt idx="33">
                  <c:v>2</c:v>
                </c:pt>
                <c:pt idx="34">
                  <c:v>1</c:v>
                </c:pt>
                <c:pt idx="35">
                  <c:v>1</c:v>
                </c:pt>
                <c:pt idx="36">
                  <c:v>0</c:v>
                </c:pt>
                <c:pt idx="37">
                  <c:v>3</c:v>
                </c:pt>
                <c:pt idx="38">
                  <c:v>0</c:v>
                </c:pt>
                <c:pt idx="39">
                  <c:v>2</c:v>
                </c:pt>
                <c:pt idx="40">
                  <c:v>1</c:v>
                </c:pt>
                <c:pt idx="41">
                  <c:v>1</c:v>
                </c:pt>
                <c:pt idx="42">
                  <c:v>2</c:v>
                </c:pt>
                <c:pt idx="43">
                  <c:v>2</c:v>
                </c:pt>
                <c:pt idx="44">
                  <c:v>1</c:v>
                </c:pt>
                <c:pt idx="45">
                  <c:v>1</c:v>
                </c:pt>
                <c:pt idx="46">
                  <c:v>1</c:v>
                </c:pt>
                <c:pt idx="47">
                  <c:v>2</c:v>
                </c:pt>
                <c:pt idx="48">
                  <c:v>1</c:v>
                </c:pt>
                <c:pt idx="49">
                  <c:v>1</c:v>
                </c:pt>
                <c:pt idx="50">
                  <c:v>1</c:v>
                </c:pt>
                <c:pt idx="51">
                  <c:v>2</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36123392"/>
        <c:axId val="36125696"/>
      </c:areaChart>
      <c:scatterChart>
        <c:scatterStyle val="lineMarker"/>
        <c:varyColors val="0"/>
        <c:ser>
          <c:idx val="0"/>
          <c:order val="0"/>
          <c:tx>
            <c:strRef>
              <c:f>'Canal endémico (C)'!$A$72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 (C)'!$B$72:$BA$72</c:f>
              <c:numCache>
                <c:formatCode>General</c:formatCode>
                <c:ptCount val="52"/>
                <c:pt idx="0">
                  <c:v>5</c:v>
                </c:pt>
                <c:pt idx="1">
                  <c:v>1</c:v>
                </c:pt>
                <c:pt idx="2">
                  <c:v>2</c:v>
                </c:pt>
                <c:pt idx="3">
                  <c:v>2</c:v>
                </c:pt>
                <c:pt idx="4">
                  <c:v>3</c:v>
                </c:pt>
                <c:pt idx="5">
                  <c:v>4</c:v>
                </c:pt>
                <c:pt idx="6">
                  <c:v>2</c:v>
                </c:pt>
                <c:pt idx="7">
                  <c:v>0</c:v>
                </c:pt>
                <c:pt idx="8">
                  <c:v>2</c:v>
                </c:pt>
                <c:pt idx="9">
                  <c:v>2</c:v>
                </c:pt>
                <c:pt idx="10">
                  <c:v>4</c:v>
                </c:pt>
                <c:pt idx="11">
                  <c:v>1</c:v>
                </c:pt>
                <c:pt idx="12">
                  <c:v>4</c:v>
                </c:pt>
                <c:pt idx="13">
                  <c:v>2</c:v>
                </c:pt>
                <c:pt idx="14">
                  <c:v>3</c:v>
                </c:pt>
                <c:pt idx="15">
                  <c:v>3</c:v>
                </c:pt>
                <c:pt idx="16">
                  <c:v>4</c:v>
                </c:pt>
                <c:pt idx="17">
                  <c:v>0</c:v>
                </c:pt>
                <c:pt idx="18">
                  <c:v>9</c:v>
                </c:pt>
                <c:pt idx="19">
                  <c:v>4</c:v>
                </c:pt>
                <c:pt idx="20">
                  <c:v>5</c:v>
                </c:pt>
                <c:pt idx="21">
                  <c:v>1</c:v>
                </c:pt>
                <c:pt idx="22">
                  <c:v>5</c:v>
                </c:pt>
                <c:pt idx="23">
                  <c:v>3</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36123392"/>
        <c:axId val="36125696"/>
      </c:scatterChart>
      <c:catAx>
        <c:axId val="36123392"/>
        <c:scaling>
          <c:orientation val="minMax"/>
        </c:scaling>
        <c:delete val="0"/>
        <c:axPos val="b"/>
        <c:title>
          <c:tx>
            <c:rich>
              <a:bodyPr/>
              <a:lstStyle/>
              <a:p>
                <a:pPr>
                  <a:defRPr sz="900"/>
                </a:pPr>
                <a:r>
                  <a:rPr lang="en-US" sz="900"/>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900" b="1"/>
            </a:pPr>
            <a:endParaRPr lang="en-US"/>
          </a:p>
        </c:txPr>
        <c:crossAx val="36125696"/>
        <c:crosses val="autoZero"/>
        <c:auto val="1"/>
        <c:lblAlgn val="ctr"/>
        <c:lblOffset val="100"/>
        <c:noMultiLvlLbl val="0"/>
      </c:catAx>
      <c:valAx>
        <c:axId val="36125696"/>
        <c:scaling>
          <c:orientation val="minMax"/>
        </c:scaling>
        <c:delete val="0"/>
        <c:axPos val="l"/>
        <c:title>
          <c:tx>
            <c:rich>
              <a:bodyPr/>
              <a:lstStyle/>
              <a:p>
                <a:pPr>
                  <a:defRPr sz="900"/>
                </a:pPr>
                <a:r>
                  <a:rPr lang="es-CO" sz="900"/>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36123392"/>
        <c:crosses val="autoZero"/>
        <c:crossBetween val="between"/>
      </c:valAx>
      <c:spPr>
        <a:noFill/>
        <a:ln w="25400">
          <a:noFill/>
        </a:ln>
      </c:spPr>
    </c:plotArea>
    <c:legend>
      <c:legendPos val="b"/>
      <c:overlay val="0"/>
      <c:spPr>
        <a:noFill/>
        <a:ln w="25400">
          <a:noFill/>
        </a:ln>
      </c:spPr>
      <c:txPr>
        <a:bodyPr rot="0" vert="horz"/>
        <a:lstStyle/>
        <a:p>
          <a:pPr>
            <a:defRPr sz="900"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[BASE CENTINELA IRAG HSVF_16-06-2022.xlsx]CASOS SEMANALES!Tabla dinámica3</c:name>
    <c:fmtId val="-1"/>
  </c:pivotSource>
  <c:chart>
    <c:autoTitleDeleted val="1"/>
    <c:pivotFmts>
      <c:pivotFmt>
        <c:idx val="0"/>
      </c:pivotFmt>
      <c:pivotFmt>
        <c:idx val="1"/>
      </c:pivotFmt>
      <c:pivotFmt>
        <c:idx val="2"/>
      </c:pivotFmt>
      <c:pivotFmt>
        <c:idx val="3"/>
      </c:pivotFmt>
      <c:pivotFmt>
        <c:idx val="4"/>
      </c:pivotFmt>
      <c:pivotFmt>
        <c:idx val="5"/>
      </c:pivotFmt>
      <c:pivotFmt>
        <c:idx val="6"/>
      </c:pivotFmt>
      <c:pivotFmt>
        <c:idx val="7"/>
      </c:pivotFmt>
      <c:pivotFmt>
        <c:idx val="8"/>
      </c:pivotFmt>
      <c:pivotFmt>
        <c:idx val="9"/>
      </c:pivotFmt>
      <c:pivotFmt>
        <c:idx val="10"/>
      </c:pivotFmt>
      <c:pivotFmt>
        <c:idx val="11"/>
      </c:pivotFmt>
      <c:pivotFmt>
        <c:idx val="12"/>
      </c:pivotFmt>
      <c:pivotFmt>
        <c:idx val="13"/>
      </c:pivotFmt>
      <c:pivotFmt>
        <c:idx val="14"/>
      </c:pivotFmt>
      <c:pivotFmt>
        <c:idx val="15"/>
      </c:pivotFmt>
      <c:pivotFmt>
        <c:idx val="16"/>
        <c:dLbl>
          <c:idx val="0"/>
          <c:delete val="1"/>
          <c:extLst>
            <c:ext xmlns:c15="http://schemas.microsoft.com/office/drawing/2012/chart" uri="{CE6537A1-D6FC-4f65-9D91-7224C49458BB}"/>
          </c:extLst>
        </c:dLbl>
      </c:pivotFmt>
      <c:pivotFmt>
        <c:idx val="17"/>
        <c:dLbl>
          <c:idx val="0"/>
          <c:delete val="1"/>
          <c:extLst>
            <c:ext xmlns:c15="http://schemas.microsoft.com/office/drawing/2012/chart" uri="{CE6537A1-D6FC-4f65-9D91-7224C49458BB}"/>
          </c:extLst>
        </c:dLbl>
      </c:pivotFmt>
      <c:pivotFmt>
        <c:idx val="18"/>
        <c:dLbl>
          <c:idx val="0"/>
          <c:delete val="1"/>
          <c:extLst>
            <c:ext xmlns:c15="http://schemas.microsoft.com/office/drawing/2012/chart" uri="{CE6537A1-D6FC-4f65-9D91-7224C49458BB}"/>
          </c:extLst>
        </c:dLbl>
      </c:pivotFmt>
      <c:pivotFmt>
        <c:idx val="19"/>
        <c:dLbl>
          <c:idx val="0"/>
          <c:delete val="1"/>
          <c:extLst>
            <c:ext xmlns:c15="http://schemas.microsoft.com/office/drawing/2012/chart" uri="{CE6537A1-D6FC-4f65-9D91-7224C49458BB}"/>
          </c:extLst>
        </c:dLbl>
      </c:pivotFmt>
      <c:pivotFmt>
        <c:idx val="20"/>
      </c:pivotFmt>
      <c:pivotFmt>
        <c:idx val="21"/>
        <c:dLbl>
          <c:idx val="0"/>
          <c:delete val="1"/>
          <c:extLst>
            <c:ext xmlns:c15="http://schemas.microsoft.com/office/drawing/2012/chart" uri="{CE6537A1-D6FC-4f65-9D91-7224C49458BB}"/>
          </c:extLst>
        </c:dLbl>
      </c:pivotFmt>
      <c:pivotFmt>
        <c:idx val="22"/>
      </c:pivotFmt>
      <c:pivotFmt>
        <c:idx val="23"/>
      </c:pivotFmt>
      <c:pivotFmt>
        <c:idx val="24"/>
      </c:pivotFmt>
      <c:pivotFmt>
        <c:idx val="25"/>
      </c:pivotFmt>
      <c:pivotFmt>
        <c:idx val="26"/>
        <c:dLbl>
          <c:idx val="0"/>
          <c:delete val="1"/>
          <c:extLst>
            <c:ext xmlns:c15="http://schemas.microsoft.com/office/drawing/2012/chart" uri="{CE6537A1-D6FC-4f65-9D91-7224C49458BB}"/>
          </c:extLst>
        </c:dLbl>
      </c:pivotFmt>
      <c:pivotFmt>
        <c:idx val="27"/>
        <c:dLbl>
          <c:idx val="0"/>
          <c:delete val="1"/>
          <c:extLst>
            <c:ext xmlns:c15="http://schemas.microsoft.com/office/drawing/2012/chart" uri="{CE6537A1-D6FC-4f65-9D91-7224C49458BB}"/>
          </c:extLst>
        </c:dLbl>
      </c:pivotFmt>
      <c:pivotFmt>
        <c:idx val="28"/>
      </c:pivotFmt>
      <c:pivotFmt>
        <c:idx val="29"/>
        <c:dLbl>
          <c:idx val="0"/>
          <c:delete val="1"/>
          <c:extLst>
            <c:ext xmlns:c15="http://schemas.microsoft.com/office/drawing/2012/chart" uri="{CE6537A1-D6FC-4f65-9D91-7224C49458BB}"/>
          </c:extLst>
        </c:dLbl>
      </c:pivotFmt>
      <c:pivotFmt>
        <c:idx val="30"/>
        <c:marker>
          <c:symbol val="none"/>
        </c:marker>
      </c:pivotFmt>
      <c:pivotFmt>
        <c:idx val="31"/>
      </c:pivotFmt>
      <c:pivotFmt>
        <c:idx val="32"/>
      </c:pivotFmt>
      <c:pivotFmt>
        <c:idx val="33"/>
      </c:pivotFmt>
      <c:pivotFmt>
        <c:idx val="34"/>
      </c:pivotFmt>
      <c:pivotFmt>
        <c:idx val="35"/>
      </c:pivotFmt>
      <c:pivotFmt>
        <c:idx val="36"/>
      </c:pivotFmt>
      <c:pivotFmt>
        <c:idx val="37"/>
      </c:pivotFmt>
      <c:pivotFmt>
        <c:idx val="38"/>
      </c:pivotFmt>
      <c:pivotFmt>
        <c:idx val="39"/>
      </c:pivotFmt>
      <c:pivotFmt>
        <c:idx val="40"/>
      </c:pivotFmt>
      <c:pivotFmt>
        <c:idx val="41"/>
      </c:pivotFmt>
      <c:pivotFmt>
        <c:idx val="42"/>
      </c:pivotFmt>
      <c:pivotFmt>
        <c:idx val="43"/>
      </c:pivotFmt>
      <c:pivotFmt>
        <c:idx val="44"/>
      </c:pivotFmt>
      <c:pivotFmt>
        <c:idx val="45"/>
      </c:pivotFmt>
      <c:pivotFmt>
        <c:idx val="46"/>
        <c:marker>
          <c:symbol val="none"/>
        </c:marker>
      </c:pivotFmt>
      <c:pivotFmt>
        <c:idx val="47"/>
        <c:marker>
          <c:symbol val="none"/>
        </c:marker>
      </c:pivotFmt>
      <c:pivotFmt>
        <c:idx val="48"/>
        <c:marker>
          <c:symbol val="none"/>
        </c:marker>
      </c:pivotFmt>
      <c:pivotFmt>
        <c:idx val="49"/>
        <c:marker>
          <c:symbol val="none"/>
        </c:marker>
      </c:pivotFmt>
      <c:pivotFmt>
        <c:idx val="50"/>
        <c:marker>
          <c:symbol val="none"/>
        </c:marker>
      </c:pivotFmt>
      <c:pivotFmt>
        <c:idx val="51"/>
        <c:marker>
          <c:symbol val="none"/>
        </c:marker>
      </c:pivotFmt>
      <c:pivotFmt>
        <c:idx val="52"/>
        <c:marker>
          <c:symbol val="none"/>
        </c:marker>
      </c:pivotFmt>
      <c:pivotFmt>
        <c:idx val="53"/>
        <c:marker>
          <c:symbol val="none"/>
        </c:marker>
      </c:pivotFmt>
      <c:pivotFmt>
        <c:idx val="54"/>
        <c:marker>
          <c:symbol val="none"/>
        </c:marker>
      </c:pivotFmt>
      <c:pivotFmt>
        <c:idx val="55"/>
        <c:marker>
          <c:symbol val="none"/>
        </c:marker>
      </c:pivotFmt>
      <c:pivotFmt>
        <c:idx val="56"/>
        <c:marker>
          <c:symbol val="none"/>
        </c:marker>
      </c:pivotFmt>
      <c:pivotFmt>
        <c:idx val="57"/>
        <c:marker>
          <c:symbol val="none"/>
        </c:marker>
      </c:pivotFmt>
      <c:pivotFmt>
        <c:idx val="58"/>
        <c:marker>
          <c:symbol val="none"/>
        </c:marker>
      </c:pivotFmt>
      <c:pivotFmt>
        <c:idx val="59"/>
        <c:marker>
          <c:symbol val="none"/>
        </c:marker>
      </c:pivotFmt>
      <c:pivotFmt>
        <c:idx val="60"/>
        <c:marker>
          <c:symbol val="none"/>
        </c:marker>
      </c:pivotFmt>
      <c:pivotFmt>
        <c:idx val="61"/>
        <c:marker>
          <c:symbol val="none"/>
        </c:marker>
      </c:pivotFmt>
      <c:pivotFmt>
        <c:idx val="62"/>
        <c:marker>
          <c:symbol val="none"/>
        </c:marker>
      </c:pivotFmt>
      <c:pivotFmt>
        <c:idx val="63"/>
        <c:marker>
          <c:symbol val="none"/>
        </c:marker>
      </c:pivotFmt>
      <c:pivotFmt>
        <c:idx val="64"/>
        <c:marker>
          <c:symbol val="none"/>
        </c:marker>
      </c:pivotFmt>
      <c:pivotFmt>
        <c:idx val="65"/>
        <c:marker>
          <c:symbol val="none"/>
        </c:marker>
      </c:pivotFmt>
      <c:pivotFmt>
        <c:idx val="66"/>
        <c:marker>
          <c:symbol val="none"/>
        </c:marker>
      </c:pivotFmt>
      <c:pivotFmt>
        <c:idx val="67"/>
        <c:marker>
          <c:symbol val="none"/>
        </c:marker>
      </c:pivotFmt>
      <c:pivotFmt>
        <c:idx val="68"/>
        <c:marker>
          <c:symbol val="none"/>
        </c:marker>
      </c:pivotFmt>
      <c:pivotFmt>
        <c:idx val="69"/>
        <c:marker>
          <c:symbol val="none"/>
        </c:marker>
      </c:pivotFmt>
      <c:pivotFmt>
        <c:idx val="70"/>
        <c:marker>
          <c:symbol val="none"/>
        </c:marker>
      </c:pivotFmt>
      <c:pivotFmt>
        <c:idx val="71"/>
        <c:marker>
          <c:symbol val="none"/>
        </c:marker>
      </c:pivotFmt>
      <c:pivotFmt>
        <c:idx val="72"/>
        <c:marker>
          <c:symbol val="none"/>
        </c:marker>
      </c:pivotFmt>
      <c:pivotFmt>
        <c:idx val="73"/>
        <c:marker>
          <c:symbol val="none"/>
        </c:marker>
      </c:pivotFmt>
    </c:pivotFmts>
    <c:plotArea>
      <c:layout/>
      <c:barChart>
        <c:barDir val="col"/>
        <c:grouping val="stacked"/>
        <c:varyColors val="0"/>
        <c:ser>
          <c:idx val="0"/>
          <c:order val="0"/>
          <c:tx>
            <c:strRef>
              <c:f>'CASOS SEMANALES'!$F$3:$F$4</c:f>
              <c:strCache>
                <c:ptCount val="1"/>
                <c:pt idx="0">
                  <c:v>STREPTOCOCCUS PNEUMONIAE</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SEMANALES'!$F$5:$F$12</c:f>
              <c:numCache>
                <c:formatCode>General</c:formatCode>
                <c:ptCount val="7"/>
                <c:pt idx="5">
                  <c:v>1</c:v>
                </c:pt>
              </c:numCache>
            </c:numRef>
          </c:val>
          <c:extLst>
            <c:ext xmlns:c16="http://schemas.microsoft.com/office/drawing/2014/chart" uri="{C3380CC4-5D6E-409C-BE32-E72D297353CC}">
              <c16:uniqueId val="{00000000-9F52-AE43-870F-0E9968B2C6F5}"/>
            </c:ext>
          </c:extLst>
        </c:ser>
        <c:ser>
          <c:idx val="1"/>
          <c:order val="1"/>
          <c:tx>
            <c:strRef>
              <c:f>'CASOS SEMANALES'!$G$3:$G$4</c:f>
              <c:strCache>
                <c:ptCount val="1"/>
                <c:pt idx="0">
                  <c:v>STAPHYLOCOCCUS AUREUS</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SEMANALES'!$G$5:$G$12</c:f>
              <c:numCache>
                <c:formatCode>General</c:formatCode>
                <c:ptCount val="7"/>
                <c:pt idx="5">
                  <c:v>1</c:v>
                </c:pt>
              </c:numCache>
            </c:numRef>
          </c:val>
          <c:extLst>
            <c:ext xmlns:c16="http://schemas.microsoft.com/office/drawing/2014/chart" uri="{C3380CC4-5D6E-409C-BE32-E72D297353CC}">
              <c16:uniqueId val="{00000000-11EE-40E4-8709-1631DAC4B9EA}"/>
            </c:ext>
          </c:extLst>
        </c:ser>
        <c:ser>
          <c:idx val="2"/>
          <c:order val="2"/>
          <c:tx>
            <c:strRef>
              <c:f>'CASOS SEMANALES'!$H$3:$H$4</c:f>
              <c:strCache>
                <c:ptCount val="1"/>
                <c:pt idx="0">
                  <c:v>VRS</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SEMANALES'!$H$5:$H$12</c:f>
              <c:numCache>
                <c:formatCode>General</c:formatCode>
                <c:ptCount val="7"/>
                <c:pt idx="0">
                  <c:v>28</c:v>
                </c:pt>
                <c:pt idx="1">
                  <c:v>17</c:v>
                </c:pt>
                <c:pt idx="2">
                  <c:v>22</c:v>
                </c:pt>
                <c:pt idx="3">
                  <c:v>3</c:v>
                </c:pt>
              </c:numCache>
            </c:numRef>
          </c:val>
          <c:extLst>
            <c:ext xmlns:c16="http://schemas.microsoft.com/office/drawing/2014/chart" uri="{C3380CC4-5D6E-409C-BE32-E72D297353CC}">
              <c16:uniqueId val="{00000001-11EE-40E4-8709-1631DAC4B9EA}"/>
            </c:ext>
          </c:extLst>
        </c:ser>
        <c:ser>
          <c:idx val="3"/>
          <c:order val="3"/>
          <c:tx>
            <c:strRef>
              <c:f>'CASOS SEMANALES'!$I$3:$I$4</c:f>
              <c:strCache>
                <c:ptCount val="1"/>
                <c:pt idx="0">
                  <c:v>PARAINFLUENZA 1</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SEMANALES'!$I$5:$I$12</c:f>
              <c:numCache>
                <c:formatCode>General</c:formatCode>
                <c:ptCount val="7"/>
                <c:pt idx="0">
                  <c:v>1</c:v>
                </c:pt>
                <c:pt idx="1">
                  <c:v>1</c:v>
                </c:pt>
                <c:pt idx="2">
                  <c:v>1</c:v>
                </c:pt>
              </c:numCache>
            </c:numRef>
          </c:val>
          <c:extLst>
            <c:ext xmlns:c16="http://schemas.microsoft.com/office/drawing/2014/chart" uri="{C3380CC4-5D6E-409C-BE32-E72D297353CC}">
              <c16:uniqueId val="{00000002-11EE-40E4-8709-1631DAC4B9EA}"/>
            </c:ext>
          </c:extLst>
        </c:ser>
        <c:ser>
          <c:idx val="4"/>
          <c:order val="4"/>
          <c:tx>
            <c:strRef>
              <c:f>'CASOS SEMANALES'!$J$3:$J$4</c:f>
              <c:strCache>
                <c:ptCount val="1"/>
                <c:pt idx="0">
                  <c:v>PARAINFLUENZA 3</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SEMANALES'!$J$5:$J$12</c:f>
              <c:numCache>
                <c:formatCode>General</c:formatCode>
                <c:ptCount val="7"/>
                <c:pt idx="0">
                  <c:v>1</c:v>
                </c:pt>
                <c:pt idx="1">
                  <c:v>1</c:v>
                </c:pt>
                <c:pt idx="2">
                  <c:v>1</c:v>
                </c:pt>
                <c:pt idx="3">
                  <c:v>3</c:v>
                </c:pt>
              </c:numCache>
            </c:numRef>
          </c:val>
          <c:extLst>
            <c:ext xmlns:c16="http://schemas.microsoft.com/office/drawing/2014/chart" uri="{C3380CC4-5D6E-409C-BE32-E72D297353CC}">
              <c16:uniqueId val="{00000003-11EE-40E4-8709-1631DAC4B9EA}"/>
            </c:ext>
          </c:extLst>
        </c:ser>
        <c:ser>
          <c:idx val="5"/>
          <c:order val="5"/>
          <c:tx>
            <c:strRef>
              <c:f>'CASOS SEMANALES'!$K$3:$K$4</c:f>
              <c:strCache>
                <c:ptCount val="1"/>
                <c:pt idx="0">
                  <c:v>PARAINFLUENZA 2</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SEMANALES'!$K$5:$K$12</c:f>
              <c:numCache>
                <c:formatCode>General</c:formatCode>
                <c:ptCount val="7"/>
                <c:pt idx="2">
                  <c:v>1</c:v>
                </c:pt>
              </c:numCache>
            </c:numRef>
          </c:val>
          <c:extLst>
            <c:ext xmlns:c16="http://schemas.microsoft.com/office/drawing/2014/chart" uri="{C3380CC4-5D6E-409C-BE32-E72D297353CC}">
              <c16:uniqueId val="{00000004-11EE-40E4-8709-1631DAC4B9EA}"/>
            </c:ext>
          </c:extLst>
        </c:ser>
        <c:ser>
          <c:idx val="6"/>
          <c:order val="6"/>
          <c:tx>
            <c:strRef>
              <c:f>'CASOS SEMANALES'!$L$3:$L$4</c:f>
              <c:strCache>
                <c:ptCount val="1"/>
                <c:pt idx="0">
                  <c:v>INFLUENZA B</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SEMANALES'!$L$5:$L$12</c:f>
              <c:numCache>
                <c:formatCode>General</c:formatCode>
                <c:ptCount val="7"/>
                <c:pt idx="1">
                  <c:v>1</c:v>
                </c:pt>
              </c:numCache>
            </c:numRef>
          </c:val>
          <c:extLst>
            <c:ext xmlns:c16="http://schemas.microsoft.com/office/drawing/2014/chart" uri="{C3380CC4-5D6E-409C-BE32-E72D297353CC}">
              <c16:uniqueId val="{00000005-11EE-40E4-8709-1631DAC4B9EA}"/>
            </c:ext>
          </c:extLst>
        </c:ser>
        <c:ser>
          <c:idx val="7"/>
          <c:order val="7"/>
          <c:tx>
            <c:strRef>
              <c:f>'CASOS SEMANALES'!$M$3:$M$4</c:f>
              <c:strCache>
                <c:ptCount val="1"/>
                <c:pt idx="0">
                  <c:v>METAPNEUMOVIRUS</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SEMANALES'!$M$5:$M$12</c:f>
              <c:numCache>
                <c:formatCode>General</c:formatCode>
                <c:ptCount val="7"/>
                <c:pt idx="0">
                  <c:v>6</c:v>
                </c:pt>
                <c:pt idx="1">
                  <c:v>7</c:v>
                </c:pt>
                <c:pt idx="2">
                  <c:v>7</c:v>
                </c:pt>
                <c:pt idx="3">
                  <c:v>1</c:v>
                </c:pt>
              </c:numCache>
            </c:numRef>
          </c:val>
          <c:extLst>
            <c:ext xmlns:c16="http://schemas.microsoft.com/office/drawing/2014/chart" uri="{C3380CC4-5D6E-409C-BE32-E72D297353CC}">
              <c16:uniqueId val="{00000006-11EE-40E4-8709-1631DAC4B9EA}"/>
            </c:ext>
          </c:extLst>
        </c:ser>
        <c:ser>
          <c:idx val="8"/>
          <c:order val="8"/>
          <c:tx>
            <c:strRef>
              <c:f>'CASOS SEMANALES'!$N$3:$N$4</c:f>
              <c:strCache>
                <c:ptCount val="1"/>
                <c:pt idx="0">
                  <c:v>ADENOVIRUS</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SEMANALES'!$N$5:$N$12</c:f>
              <c:numCache>
                <c:formatCode>General</c:formatCode>
                <c:ptCount val="7"/>
                <c:pt idx="0">
                  <c:v>2</c:v>
                </c:pt>
                <c:pt idx="1">
                  <c:v>4</c:v>
                </c:pt>
                <c:pt idx="2">
                  <c:v>6</c:v>
                </c:pt>
              </c:numCache>
            </c:numRef>
          </c:val>
          <c:extLst>
            <c:ext xmlns:c16="http://schemas.microsoft.com/office/drawing/2014/chart" uri="{C3380CC4-5D6E-409C-BE32-E72D297353CC}">
              <c16:uniqueId val="{00000000-0FDC-4206-95E2-10DF98150A58}"/>
            </c:ext>
          </c:extLst>
        </c:ser>
        <c:ser>
          <c:idx val="9"/>
          <c:order val="9"/>
          <c:tx>
            <c:strRef>
              <c:f>'CASOS SEMANALES'!$O$3:$O$4</c:f>
              <c:strCache>
                <c:ptCount val="1"/>
                <c:pt idx="0">
                  <c:v>INFLUENZA A</c:v>
                </c:pt>
              </c:strCache>
            </c:strRef>
          </c:tx>
          <c:invertIfNegative val="0"/>
          <c:cat>
            <c:strRef>
              <c:f>'CASOS SEMANALES'!$E$5:$E$12</c:f>
              <c:strCache>
                <c:ptCount val="7"/>
                <c:pt idx="0">
                  <c:v>&lt; 1 año</c:v>
                </c:pt>
                <c:pt idx="1">
                  <c:v>1 año</c:v>
                </c:pt>
                <c:pt idx="2">
                  <c:v>2 a 4</c:v>
                </c:pt>
                <c:pt idx="3">
                  <c:v>5 a 19</c:v>
                </c:pt>
                <c:pt idx="4">
                  <c:v>20 a 39</c:v>
                </c:pt>
                <c:pt idx="5">
                  <c:v>40 a 59</c:v>
                </c:pt>
                <c:pt idx="6">
                  <c:v>60 y +</c:v>
                </c:pt>
              </c:strCache>
            </c:strRef>
          </c:cat>
          <c:val>
            <c:numRef>
              <c:f>'CASOS SEMANALES'!$O$5:$O$12</c:f>
              <c:numCache>
                <c:formatCode>General</c:formatCode>
                <c:ptCount val="7"/>
                <c:pt idx="0">
                  <c:v>1</c:v>
                </c:pt>
                <c:pt idx="2">
                  <c:v>2</c:v>
                </c:pt>
                <c:pt idx="3">
                  <c:v>1</c:v>
                </c:pt>
                <c:pt idx="4">
                  <c:v>1</c:v>
                </c:pt>
                <c:pt idx="5">
                  <c:v>1</c:v>
                </c:pt>
                <c:pt idx="6">
                  <c:v>1</c:v>
                </c:pt>
              </c:numCache>
            </c:numRef>
          </c:val>
          <c:extLst>
            <c:ext xmlns:c16="http://schemas.microsoft.com/office/drawing/2014/chart" uri="{C3380CC4-5D6E-409C-BE32-E72D297353CC}">
              <c16:uniqueId val="{00000001-0FDC-4206-95E2-10DF98150A58}"/>
            </c:ext>
          </c:extLst>
        </c:ser>
        <c:dLbls>
          <c:showLegendKey val="0"/>
          <c:showVal val="0"/>
          <c:showCatName val="0"/>
          <c:showSerName val="0"/>
          <c:showPercent val="0"/>
          <c:showBubbleSize val="0"/>
        </c:dLbls>
        <c:gapWidth val="95"/>
        <c:overlap val="100"/>
        <c:axId val="426742232"/>
        <c:axId val="426733608"/>
      </c:barChart>
      <c:catAx>
        <c:axId val="426742232"/>
        <c:scaling>
          <c:orientation val="minMax"/>
        </c:scaling>
        <c:delete val="0"/>
        <c:axPos val="b"/>
        <c:numFmt formatCode="General" sourceLinked="0"/>
        <c:majorTickMark val="none"/>
        <c:minorTickMark val="none"/>
        <c:tickLblPos val="nextTo"/>
        <c:crossAx val="426733608"/>
        <c:crosses val="autoZero"/>
        <c:auto val="1"/>
        <c:lblAlgn val="ctr"/>
        <c:lblOffset val="100"/>
        <c:noMultiLvlLbl val="0"/>
      </c:catAx>
      <c:valAx>
        <c:axId val="426733608"/>
        <c:scaling>
          <c:orientation val="minMax"/>
        </c:scaling>
        <c:delete val="0"/>
        <c:axPos val="l"/>
        <c:majorGridlines/>
        <c:numFmt formatCode="General" sourceLinked="1"/>
        <c:majorTickMark val="none"/>
        <c:minorTickMark val="none"/>
        <c:tickLblPos val="nextTo"/>
        <c:crossAx val="426742232"/>
        <c:crosses val="autoZero"/>
        <c:crossBetween val="between"/>
      </c:valAx>
      <c:dTable>
        <c:showHorzBorder val="1"/>
        <c:showVertBorder val="1"/>
        <c:showOutline val="1"/>
        <c:showKeys val="1"/>
      </c:dTable>
    </c:plotArea>
    <c:plotVisOnly val="1"/>
    <c:dispBlanksAs val="gap"/>
    <c:showDLblsOverMax val="0"/>
  </c:chart>
  <c:txPr>
    <a:bodyPr/>
    <a:lstStyle/>
    <a:p>
      <a:pPr>
        <a:defRPr sz="6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87295293582633"/>
          <c:y val="7.0367447021673885E-2"/>
          <c:w val="0.85318199126228578"/>
          <c:h val="0.50991616854539856"/>
        </c:manualLayout>
      </c:layout>
      <c:barChart>
        <c:barDir val="col"/>
        <c:grouping val="clustered"/>
        <c:varyColors val="0"/>
        <c:ser>
          <c:idx val="1"/>
          <c:order val="1"/>
          <c:tx>
            <c:strRef>
              <c:f>Hoja1!$G$4</c:f>
              <c:strCache>
                <c:ptCount val="1"/>
                <c:pt idx="0">
                  <c:v>2022</c:v>
                </c:pt>
              </c:strCache>
            </c:strRef>
          </c:tx>
          <c:spPr>
            <a:solidFill>
              <a:schemeClr val="accent2"/>
            </a:solidFill>
            <a:ln>
              <a:noFill/>
            </a:ln>
            <a:effectLst/>
          </c:spPr>
          <c:invertIfNegative val="0"/>
          <c:val>
            <c:numRef>
              <c:f>Hoja1!$G$5:$G$27</c:f>
              <c:numCache>
                <c:formatCode>General</c:formatCode>
                <c:ptCount val="23"/>
                <c:pt idx="0">
                  <c:v>1</c:v>
                </c:pt>
                <c:pt idx="1">
                  <c:v>1</c:v>
                </c:pt>
                <c:pt idx="2">
                  <c:v>1</c:v>
                </c:pt>
                <c:pt idx="3">
                  <c:v>0</c:v>
                </c:pt>
                <c:pt idx="4">
                  <c:v>3</c:v>
                </c:pt>
                <c:pt idx="5">
                  <c:v>3</c:v>
                </c:pt>
                <c:pt idx="6">
                  <c:v>1</c:v>
                </c:pt>
                <c:pt idx="7">
                  <c:v>1</c:v>
                </c:pt>
                <c:pt idx="8">
                  <c:v>1</c:v>
                </c:pt>
                <c:pt idx="9">
                  <c:v>3</c:v>
                </c:pt>
                <c:pt idx="10">
                  <c:v>1</c:v>
                </c:pt>
                <c:pt idx="11">
                  <c:v>2</c:v>
                </c:pt>
                <c:pt idx="12">
                  <c:v>8</c:v>
                </c:pt>
                <c:pt idx="13">
                  <c:v>13</c:v>
                </c:pt>
                <c:pt idx="14">
                  <c:v>19</c:v>
                </c:pt>
                <c:pt idx="15">
                  <c:v>70</c:v>
                </c:pt>
                <c:pt idx="16">
                  <c:v>292</c:v>
                </c:pt>
                <c:pt idx="17">
                  <c:v>316</c:v>
                </c:pt>
                <c:pt idx="18">
                  <c:v>332</c:v>
                </c:pt>
                <c:pt idx="19">
                  <c:v>345</c:v>
                </c:pt>
                <c:pt idx="20">
                  <c:v>360</c:v>
                </c:pt>
                <c:pt idx="21">
                  <c:v>382</c:v>
                </c:pt>
                <c:pt idx="22">
                  <c:v>397</c:v>
                </c:pt>
              </c:numCache>
            </c:numRef>
          </c:val>
          <c:extLst>
            <c:ext xmlns:c16="http://schemas.microsoft.com/office/drawing/2014/chart" uri="{C3380CC4-5D6E-409C-BE32-E72D297353CC}">
              <c16:uniqueId val="{00000000-1015-4014-9DCC-639EA7DF6C8B}"/>
            </c:ext>
          </c:extLst>
        </c:ser>
        <c:dLbls>
          <c:showLegendKey val="0"/>
          <c:showVal val="0"/>
          <c:showCatName val="0"/>
          <c:showSerName val="0"/>
          <c:showPercent val="0"/>
          <c:showBubbleSize val="0"/>
        </c:dLbls>
        <c:gapWidth val="219"/>
        <c:axId val="423588384"/>
        <c:axId val="423587600"/>
      </c:barChart>
      <c:lineChart>
        <c:grouping val="standard"/>
        <c:varyColors val="0"/>
        <c:ser>
          <c:idx val="0"/>
          <c:order val="0"/>
          <c:tx>
            <c:strRef>
              <c:f>Hoja1!$F$4</c:f>
              <c:strCache>
                <c:ptCount val="1"/>
                <c:pt idx="0">
                  <c:v>2021</c:v>
                </c:pt>
              </c:strCache>
            </c:strRef>
          </c:tx>
          <c:spPr>
            <a:ln w="12700" cap="rnd">
              <a:solidFill>
                <a:schemeClr val="accent1"/>
              </a:solidFill>
              <a:round/>
            </a:ln>
            <a:effectLst/>
          </c:spPr>
          <c:marker>
            <c:symbol val="none"/>
          </c:marker>
          <c:val>
            <c:numRef>
              <c:f>Hoja1!$F$5:$F$27</c:f>
              <c:numCache>
                <c:formatCode>General</c:formatCode>
                <c:ptCount val="23"/>
                <c:pt idx="0">
                  <c:v>5</c:v>
                </c:pt>
                <c:pt idx="1">
                  <c:v>4</c:v>
                </c:pt>
                <c:pt idx="2">
                  <c:v>2</c:v>
                </c:pt>
                <c:pt idx="3">
                  <c:v>1</c:v>
                </c:pt>
                <c:pt idx="4">
                  <c:v>2</c:v>
                </c:pt>
                <c:pt idx="5">
                  <c:v>2</c:v>
                </c:pt>
                <c:pt idx="6">
                  <c:v>2</c:v>
                </c:pt>
                <c:pt idx="7">
                  <c:v>0</c:v>
                </c:pt>
                <c:pt idx="8">
                  <c:v>0</c:v>
                </c:pt>
                <c:pt idx="9">
                  <c:v>2</c:v>
                </c:pt>
                <c:pt idx="10">
                  <c:v>1</c:v>
                </c:pt>
                <c:pt idx="11">
                  <c:v>0</c:v>
                </c:pt>
                <c:pt idx="12">
                  <c:v>1</c:v>
                </c:pt>
                <c:pt idx="13">
                  <c:v>0</c:v>
                </c:pt>
                <c:pt idx="14">
                  <c:v>0</c:v>
                </c:pt>
                <c:pt idx="15">
                  <c:v>1</c:v>
                </c:pt>
                <c:pt idx="16">
                  <c:v>0</c:v>
                </c:pt>
                <c:pt idx="17">
                  <c:v>0</c:v>
                </c:pt>
                <c:pt idx="18">
                  <c:v>1</c:v>
                </c:pt>
                <c:pt idx="19">
                  <c:v>0</c:v>
                </c:pt>
                <c:pt idx="20">
                  <c:v>1</c:v>
                </c:pt>
                <c:pt idx="21">
                  <c:v>1</c:v>
                </c:pt>
                <c:pt idx="22">
                  <c:v>0</c:v>
                </c:pt>
              </c:numCache>
            </c:numRef>
          </c:val>
          <c:smooth val="0"/>
          <c:extLst>
            <c:ext xmlns:c16="http://schemas.microsoft.com/office/drawing/2014/chart" uri="{C3380CC4-5D6E-409C-BE32-E72D297353CC}">
              <c16:uniqueId val="{00000001-1015-4014-9DCC-639EA7DF6C8B}"/>
            </c:ext>
          </c:extLst>
        </c:ser>
        <c:dLbls>
          <c:showLegendKey val="0"/>
          <c:showVal val="0"/>
          <c:showCatName val="0"/>
          <c:showSerName val="0"/>
          <c:showPercent val="0"/>
          <c:showBubbleSize val="0"/>
        </c:dLbls>
        <c:marker val="1"/>
        <c:smooth val="0"/>
        <c:axId val="423588384"/>
        <c:axId val="423587600"/>
      </c:lineChart>
      <c:catAx>
        <c:axId val="423588384"/>
        <c:scaling>
          <c:orientation val="minMax"/>
        </c:scaling>
        <c:delete val="0"/>
        <c:axPos val="b"/>
        <c:title>
          <c:tx>
            <c:rich>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a:t>Semanas epidemiológicas</a:t>
                </a:r>
              </a:p>
            </c:rich>
          </c:tx>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423587600"/>
        <c:crosses val="autoZero"/>
        <c:auto val="1"/>
        <c:lblAlgn val="ctr"/>
        <c:lblOffset val="100"/>
        <c:noMultiLvlLbl val="0"/>
      </c:catAx>
      <c:valAx>
        <c:axId val="423587600"/>
        <c:scaling>
          <c:orientation val="minMax"/>
        </c:scaling>
        <c:delete val="0"/>
        <c:axPos val="l"/>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r>
                  <a:rPr lang="es-CO"/>
                  <a:t>Número de casos</a:t>
                </a:r>
              </a:p>
            </c:rich>
          </c:tx>
          <c:overlay val="0"/>
          <c:spPr>
            <a:noFill/>
            <a:ln>
              <a:noFill/>
            </a:ln>
            <a:effectLst/>
          </c:spPr>
          <c:txPr>
            <a:bodyPr rot="-54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423588384"/>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7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5"/>
          <c:order val="4"/>
          <c:tx>
            <c:strRef>
              <c:f>'definitivo boletín'!$R$27</c:f>
              <c:strCache>
                <c:ptCount val="1"/>
                <c:pt idx="0">
                  <c:v>2022</c:v>
                </c:pt>
              </c:strCache>
            </c:strRef>
          </c:tx>
          <c:spPr>
            <a:solidFill>
              <a:schemeClr val="accent1"/>
            </a:solidFill>
          </c:spPr>
          <c:invertIfNegative val="0"/>
          <c:val>
            <c:numRef>
              <c:f>'definitivo boletín'!$R$28:$R$54</c:f>
              <c:numCache>
                <c:formatCode>General</c:formatCode>
                <c:ptCount val="27"/>
                <c:pt idx="0">
                  <c:v>22</c:v>
                </c:pt>
                <c:pt idx="1">
                  <c:v>18</c:v>
                </c:pt>
                <c:pt idx="2">
                  <c:v>30</c:v>
                </c:pt>
                <c:pt idx="3">
                  <c:v>35</c:v>
                </c:pt>
                <c:pt idx="4">
                  <c:v>25</c:v>
                </c:pt>
                <c:pt idx="5">
                  <c:v>24</c:v>
                </c:pt>
                <c:pt idx="6">
                  <c:v>25</c:v>
                </c:pt>
                <c:pt idx="7">
                  <c:v>17</c:v>
                </c:pt>
                <c:pt idx="8">
                  <c:v>16</c:v>
                </c:pt>
                <c:pt idx="9">
                  <c:v>14</c:v>
                </c:pt>
                <c:pt idx="10">
                  <c:v>16</c:v>
                </c:pt>
                <c:pt idx="11">
                  <c:v>13</c:v>
                </c:pt>
                <c:pt idx="12">
                  <c:v>15</c:v>
                </c:pt>
                <c:pt idx="13">
                  <c:v>20</c:v>
                </c:pt>
                <c:pt idx="14">
                  <c:v>12</c:v>
                </c:pt>
                <c:pt idx="15">
                  <c:v>13</c:v>
                </c:pt>
                <c:pt idx="16">
                  <c:v>12</c:v>
                </c:pt>
                <c:pt idx="17">
                  <c:v>14</c:v>
                </c:pt>
                <c:pt idx="18">
                  <c:v>10</c:v>
                </c:pt>
                <c:pt idx="19">
                  <c:v>12</c:v>
                </c:pt>
                <c:pt idx="20">
                  <c:v>15</c:v>
                </c:pt>
                <c:pt idx="21">
                  <c:v>9</c:v>
                </c:pt>
                <c:pt idx="22">
                  <c:v>9</c:v>
                </c:pt>
                <c:pt idx="23">
                  <c:v>9</c:v>
                </c:pt>
                <c:pt idx="24">
                  <c:v>8</c:v>
                </c:pt>
                <c:pt idx="25">
                  <c:v>4</c:v>
                </c:pt>
              </c:numCache>
            </c:numRef>
          </c:val>
          <c:extLst>
            <c:ext xmlns:c16="http://schemas.microsoft.com/office/drawing/2014/chart" uri="{C3380CC4-5D6E-409C-BE32-E72D297353CC}">
              <c16:uniqueId val="{00000000-70B1-46F8-8CE7-C08EE4121CD3}"/>
            </c:ext>
          </c:extLst>
        </c:ser>
        <c:dLbls>
          <c:showLegendKey val="0"/>
          <c:showVal val="0"/>
          <c:showCatName val="0"/>
          <c:showSerName val="0"/>
          <c:showPercent val="0"/>
          <c:showBubbleSize val="0"/>
        </c:dLbls>
        <c:gapWidth val="150"/>
        <c:axId val="108587264"/>
        <c:axId val="109322624"/>
      </c:barChart>
      <c:lineChart>
        <c:grouping val="standard"/>
        <c:varyColors val="0"/>
        <c:ser>
          <c:idx val="1"/>
          <c:order val="0"/>
          <c:tx>
            <c:strRef>
              <c:f>'definitivo boletín'!$Q$27</c:f>
              <c:strCache>
                <c:ptCount val="1"/>
                <c:pt idx="0">
                  <c:v>2021</c:v>
                </c:pt>
              </c:strCache>
            </c:strRef>
          </c:tx>
          <c:spPr>
            <a:ln>
              <a:solidFill>
                <a:schemeClr val="bg1">
                  <a:lumMod val="75000"/>
                </a:schemeClr>
              </a:solidFill>
              <a:prstDash val="sysDot"/>
            </a:ln>
          </c:spPr>
          <c:marker>
            <c:symbol val="none"/>
          </c:marker>
          <c:cat>
            <c:numRef>
              <c:f>'definitivo boletín'!$O$28:$O$80</c:f>
              <c:numCache>
                <c:formatCode>General</c:formatCode>
                <c:ptCount val="53"/>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numCache>
            </c:numRef>
          </c:cat>
          <c:val>
            <c:numRef>
              <c:f>'definitivo boletín'!$Q$28:$Q$80</c:f>
              <c:numCache>
                <c:formatCode>General</c:formatCode>
                <c:ptCount val="53"/>
                <c:pt idx="0">
                  <c:v>48</c:v>
                </c:pt>
                <c:pt idx="1">
                  <c:v>36</c:v>
                </c:pt>
                <c:pt idx="2">
                  <c:v>52</c:v>
                </c:pt>
                <c:pt idx="3">
                  <c:v>44</c:v>
                </c:pt>
                <c:pt idx="4">
                  <c:v>41</c:v>
                </c:pt>
                <c:pt idx="5">
                  <c:v>37</c:v>
                </c:pt>
                <c:pt idx="6">
                  <c:v>22</c:v>
                </c:pt>
                <c:pt idx="7">
                  <c:v>19</c:v>
                </c:pt>
                <c:pt idx="8">
                  <c:v>24</c:v>
                </c:pt>
                <c:pt idx="9">
                  <c:v>23</c:v>
                </c:pt>
                <c:pt idx="10">
                  <c:v>29</c:v>
                </c:pt>
                <c:pt idx="11">
                  <c:v>30</c:v>
                </c:pt>
                <c:pt idx="12">
                  <c:v>42</c:v>
                </c:pt>
                <c:pt idx="13">
                  <c:v>73</c:v>
                </c:pt>
                <c:pt idx="14">
                  <c:v>78</c:v>
                </c:pt>
                <c:pt idx="15">
                  <c:v>75</c:v>
                </c:pt>
                <c:pt idx="16">
                  <c:v>82</c:v>
                </c:pt>
                <c:pt idx="17">
                  <c:v>83</c:v>
                </c:pt>
                <c:pt idx="18">
                  <c:v>92</c:v>
                </c:pt>
                <c:pt idx="19">
                  <c:v>41</c:v>
                </c:pt>
                <c:pt idx="20">
                  <c:v>66</c:v>
                </c:pt>
                <c:pt idx="21">
                  <c:v>55</c:v>
                </c:pt>
                <c:pt idx="22">
                  <c:v>77</c:v>
                </c:pt>
                <c:pt idx="23">
                  <c:v>63</c:v>
                </c:pt>
                <c:pt idx="24">
                  <c:v>60</c:v>
                </c:pt>
                <c:pt idx="25">
                  <c:v>57</c:v>
                </c:pt>
                <c:pt idx="26">
                  <c:v>60</c:v>
                </c:pt>
                <c:pt idx="27">
                  <c:v>52</c:v>
                </c:pt>
                <c:pt idx="28">
                  <c:v>46</c:v>
                </c:pt>
                <c:pt idx="29">
                  <c:v>44</c:v>
                </c:pt>
                <c:pt idx="30">
                  <c:v>35</c:v>
                </c:pt>
                <c:pt idx="31">
                  <c:v>16</c:v>
                </c:pt>
                <c:pt idx="32">
                  <c:v>27</c:v>
                </c:pt>
                <c:pt idx="33">
                  <c:v>18</c:v>
                </c:pt>
                <c:pt idx="34">
                  <c:v>29</c:v>
                </c:pt>
                <c:pt idx="35">
                  <c:v>25</c:v>
                </c:pt>
                <c:pt idx="36">
                  <c:v>17</c:v>
                </c:pt>
                <c:pt idx="37">
                  <c:v>24</c:v>
                </c:pt>
                <c:pt idx="38">
                  <c:v>20</c:v>
                </c:pt>
                <c:pt idx="39">
                  <c:v>20</c:v>
                </c:pt>
                <c:pt idx="40">
                  <c:v>25</c:v>
                </c:pt>
                <c:pt idx="41">
                  <c:v>22</c:v>
                </c:pt>
                <c:pt idx="42">
                  <c:v>19</c:v>
                </c:pt>
                <c:pt idx="43">
                  <c:v>20</c:v>
                </c:pt>
                <c:pt idx="44">
                  <c:v>23</c:v>
                </c:pt>
                <c:pt idx="45">
                  <c:v>16</c:v>
                </c:pt>
                <c:pt idx="46">
                  <c:v>23</c:v>
                </c:pt>
                <c:pt idx="47">
                  <c:v>18</c:v>
                </c:pt>
                <c:pt idx="48">
                  <c:v>11</c:v>
                </c:pt>
                <c:pt idx="49">
                  <c:v>15</c:v>
                </c:pt>
                <c:pt idx="50">
                  <c:v>13</c:v>
                </c:pt>
                <c:pt idx="51">
                  <c:v>14</c:v>
                </c:pt>
                <c:pt idx="52">
                  <c:v>0</c:v>
                </c:pt>
              </c:numCache>
            </c:numRef>
          </c:val>
          <c:smooth val="0"/>
          <c:extLst>
            <c:ext xmlns:c16="http://schemas.microsoft.com/office/drawing/2014/chart" uri="{C3380CC4-5D6E-409C-BE32-E72D297353CC}">
              <c16:uniqueId val="{00000000-A59B-4F32-ADBA-1151EAB5934C}"/>
            </c:ext>
          </c:extLst>
        </c:ser>
        <c:ser>
          <c:idx val="2"/>
          <c:order val="1"/>
          <c:tx>
            <c:strRef>
              <c:f>'definitivo boletín'!$T$27</c:f>
              <c:strCache>
                <c:ptCount val="1"/>
                <c:pt idx="0">
                  <c:v>promedio=28,7</c:v>
                </c:pt>
              </c:strCache>
            </c:strRef>
          </c:tx>
          <c:spPr>
            <a:ln>
              <a:solidFill>
                <a:schemeClr val="accent6">
                  <a:lumMod val="75000"/>
                </a:schemeClr>
              </a:solidFill>
            </a:ln>
          </c:spPr>
          <c:marker>
            <c:symbol val="none"/>
          </c:marker>
          <c:val>
            <c:numRef>
              <c:f>'definitivo boletín'!$T$28:$T$80</c:f>
              <c:numCache>
                <c:formatCode>General</c:formatCode>
                <c:ptCount val="53"/>
                <c:pt idx="0">
                  <c:v>28.688679245283019</c:v>
                </c:pt>
                <c:pt idx="1">
                  <c:v>28.688679245283019</c:v>
                </c:pt>
                <c:pt idx="2">
                  <c:v>28.688679245283019</c:v>
                </c:pt>
                <c:pt idx="3">
                  <c:v>28.688679245283019</c:v>
                </c:pt>
                <c:pt idx="4">
                  <c:v>28.688679245283019</c:v>
                </c:pt>
                <c:pt idx="5">
                  <c:v>28.688679245283019</c:v>
                </c:pt>
                <c:pt idx="6">
                  <c:v>28.688679245283019</c:v>
                </c:pt>
                <c:pt idx="7">
                  <c:v>28.688679245283019</c:v>
                </c:pt>
                <c:pt idx="8">
                  <c:v>28.688679245283019</c:v>
                </c:pt>
                <c:pt idx="9">
                  <c:v>28.688679245283019</c:v>
                </c:pt>
                <c:pt idx="10">
                  <c:v>28.688679245283019</c:v>
                </c:pt>
                <c:pt idx="11">
                  <c:v>28.688679245283019</c:v>
                </c:pt>
                <c:pt idx="12">
                  <c:v>28.688679245283019</c:v>
                </c:pt>
                <c:pt idx="13">
                  <c:v>28.688679245283019</c:v>
                </c:pt>
                <c:pt idx="14">
                  <c:v>28.688679245283019</c:v>
                </c:pt>
                <c:pt idx="15">
                  <c:v>28.688679245283019</c:v>
                </c:pt>
                <c:pt idx="16">
                  <c:v>28.688679245283019</c:v>
                </c:pt>
                <c:pt idx="17">
                  <c:v>28.688679245283019</c:v>
                </c:pt>
                <c:pt idx="18">
                  <c:v>28.688679245283019</c:v>
                </c:pt>
                <c:pt idx="19">
                  <c:v>28.688679245283019</c:v>
                </c:pt>
                <c:pt idx="20">
                  <c:v>28.688679245283019</c:v>
                </c:pt>
                <c:pt idx="21">
                  <c:v>28.688679245283019</c:v>
                </c:pt>
                <c:pt idx="22">
                  <c:v>28.688679245283019</c:v>
                </c:pt>
                <c:pt idx="23">
                  <c:v>28.688679245283019</c:v>
                </c:pt>
                <c:pt idx="24">
                  <c:v>28.688679245283019</c:v>
                </c:pt>
                <c:pt idx="25">
                  <c:v>28.688679245283019</c:v>
                </c:pt>
                <c:pt idx="26">
                  <c:v>28.688679245283019</c:v>
                </c:pt>
                <c:pt idx="27">
                  <c:v>28.688679245283019</c:v>
                </c:pt>
                <c:pt idx="28">
                  <c:v>28.688679245283019</c:v>
                </c:pt>
                <c:pt idx="29">
                  <c:v>28.688679245283019</c:v>
                </c:pt>
                <c:pt idx="30">
                  <c:v>28.688679245283019</c:v>
                </c:pt>
                <c:pt idx="31">
                  <c:v>28.688679245283019</c:v>
                </c:pt>
                <c:pt idx="32">
                  <c:v>28.688679245283019</c:v>
                </c:pt>
                <c:pt idx="33">
                  <c:v>28.688679245283019</c:v>
                </c:pt>
                <c:pt idx="34">
                  <c:v>28.688679245283019</c:v>
                </c:pt>
                <c:pt idx="35">
                  <c:v>28.688679245283019</c:v>
                </c:pt>
                <c:pt idx="36">
                  <c:v>28.688679245283019</c:v>
                </c:pt>
                <c:pt idx="37">
                  <c:v>28.688679245283019</c:v>
                </c:pt>
                <c:pt idx="38">
                  <c:v>28.688679245283019</c:v>
                </c:pt>
                <c:pt idx="39">
                  <c:v>28.688679245283019</c:v>
                </c:pt>
                <c:pt idx="40">
                  <c:v>28.688679245283019</c:v>
                </c:pt>
                <c:pt idx="41">
                  <c:v>28.688679245283019</c:v>
                </c:pt>
                <c:pt idx="42">
                  <c:v>28.688679245283019</c:v>
                </c:pt>
                <c:pt idx="43">
                  <c:v>28.688679245283019</c:v>
                </c:pt>
                <c:pt idx="44">
                  <c:v>28.688679245283019</c:v>
                </c:pt>
                <c:pt idx="45">
                  <c:v>28.688679245283019</c:v>
                </c:pt>
                <c:pt idx="46">
                  <c:v>28.688679245283019</c:v>
                </c:pt>
                <c:pt idx="47">
                  <c:v>28.688679245283019</c:v>
                </c:pt>
                <c:pt idx="48">
                  <c:v>28.688679245283019</c:v>
                </c:pt>
                <c:pt idx="49">
                  <c:v>28.688679245283019</c:v>
                </c:pt>
                <c:pt idx="50">
                  <c:v>28.688679245283019</c:v>
                </c:pt>
                <c:pt idx="51">
                  <c:v>28.688679245283019</c:v>
                </c:pt>
                <c:pt idx="52">
                  <c:v>28.688679245283019</c:v>
                </c:pt>
              </c:numCache>
            </c:numRef>
          </c:val>
          <c:smooth val="0"/>
          <c:extLst>
            <c:ext xmlns:c16="http://schemas.microsoft.com/office/drawing/2014/chart" uri="{C3380CC4-5D6E-409C-BE32-E72D297353CC}">
              <c16:uniqueId val="{00000001-70B1-46F8-8CE7-C08EE4121CD3}"/>
            </c:ext>
          </c:extLst>
        </c:ser>
        <c:ser>
          <c:idx val="3"/>
          <c:order val="2"/>
          <c:tx>
            <c:strRef>
              <c:f>'definitivo boletín'!$U$27</c:f>
              <c:strCache>
                <c:ptCount val="1"/>
                <c:pt idx="0">
                  <c:v>limite superior= 49,2</c:v>
                </c:pt>
              </c:strCache>
            </c:strRef>
          </c:tx>
          <c:spPr>
            <a:ln>
              <a:solidFill>
                <a:schemeClr val="accent2"/>
              </a:solidFill>
            </a:ln>
          </c:spPr>
          <c:marker>
            <c:symbol val="none"/>
          </c:marker>
          <c:val>
            <c:numRef>
              <c:f>'definitivo boletín'!$U$28:$U$80</c:f>
              <c:numCache>
                <c:formatCode>General</c:formatCode>
                <c:ptCount val="53"/>
                <c:pt idx="0">
                  <c:v>49.183678964167839</c:v>
                </c:pt>
                <c:pt idx="1">
                  <c:v>49.183678964167839</c:v>
                </c:pt>
                <c:pt idx="2">
                  <c:v>49.183678964167839</c:v>
                </c:pt>
                <c:pt idx="3">
                  <c:v>49.183678964167839</c:v>
                </c:pt>
                <c:pt idx="4">
                  <c:v>49.183678964167839</c:v>
                </c:pt>
                <c:pt idx="5">
                  <c:v>49.183678964167839</c:v>
                </c:pt>
                <c:pt idx="6">
                  <c:v>49.183678964167839</c:v>
                </c:pt>
                <c:pt idx="7">
                  <c:v>49.183678964167839</c:v>
                </c:pt>
                <c:pt idx="8">
                  <c:v>49.183678964167839</c:v>
                </c:pt>
                <c:pt idx="9">
                  <c:v>49.183678964167839</c:v>
                </c:pt>
                <c:pt idx="10">
                  <c:v>49.183678964167839</c:v>
                </c:pt>
                <c:pt idx="11">
                  <c:v>49.183678964167839</c:v>
                </c:pt>
                <c:pt idx="12">
                  <c:v>49.183678964167839</c:v>
                </c:pt>
                <c:pt idx="13">
                  <c:v>49.183678964167839</c:v>
                </c:pt>
                <c:pt idx="14">
                  <c:v>49.183678964167839</c:v>
                </c:pt>
                <c:pt idx="15">
                  <c:v>49.183678964167839</c:v>
                </c:pt>
                <c:pt idx="16">
                  <c:v>49.183678964167839</c:v>
                </c:pt>
                <c:pt idx="17">
                  <c:v>49.183678964167839</c:v>
                </c:pt>
                <c:pt idx="18">
                  <c:v>49.183678964167839</c:v>
                </c:pt>
                <c:pt idx="19">
                  <c:v>49.183678964167839</c:v>
                </c:pt>
                <c:pt idx="20">
                  <c:v>49.183678964167839</c:v>
                </c:pt>
                <c:pt idx="21">
                  <c:v>49.183678964167839</c:v>
                </c:pt>
                <c:pt idx="22">
                  <c:v>49.183678964167839</c:v>
                </c:pt>
                <c:pt idx="23">
                  <c:v>49.183678964167839</c:v>
                </c:pt>
                <c:pt idx="24">
                  <c:v>49.183678964167839</c:v>
                </c:pt>
                <c:pt idx="25">
                  <c:v>49.183678964167839</c:v>
                </c:pt>
                <c:pt idx="26">
                  <c:v>49.183678964167839</c:v>
                </c:pt>
                <c:pt idx="27">
                  <c:v>49.183678964167839</c:v>
                </c:pt>
                <c:pt idx="28">
                  <c:v>49.183678964167839</c:v>
                </c:pt>
                <c:pt idx="29">
                  <c:v>49.183678964167839</c:v>
                </c:pt>
                <c:pt idx="30">
                  <c:v>49.183678964167839</c:v>
                </c:pt>
                <c:pt idx="31">
                  <c:v>49.183678964167839</c:v>
                </c:pt>
                <c:pt idx="32">
                  <c:v>49.183678964167839</c:v>
                </c:pt>
                <c:pt idx="33">
                  <c:v>49.183678964167839</c:v>
                </c:pt>
                <c:pt idx="34">
                  <c:v>49.183678964167839</c:v>
                </c:pt>
                <c:pt idx="35">
                  <c:v>49.183678964167839</c:v>
                </c:pt>
                <c:pt idx="36">
                  <c:v>49.183678964167839</c:v>
                </c:pt>
                <c:pt idx="37">
                  <c:v>49.183678964167839</c:v>
                </c:pt>
                <c:pt idx="38">
                  <c:v>49.183678964167839</c:v>
                </c:pt>
                <c:pt idx="39">
                  <c:v>49.183678964167839</c:v>
                </c:pt>
                <c:pt idx="40">
                  <c:v>49.183678964167839</c:v>
                </c:pt>
                <c:pt idx="41">
                  <c:v>49.183678964167839</c:v>
                </c:pt>
                <c:pt idx="42">
                  <c:v>49.183678964167839</c:v>
                </c:pt>
                <c:pt idx="43">
                  <c:v>49.183678964167839</c:v>
                </c:pt>
                <c:pt idx="44">
                  <c:v>49.183678964167839</c:v>
                </c:pt>
                <c:pt idx="45">
                  <c:v>49.183678964167839</c:v>
                </c:pt>
                <c:pt idx="46">
                  <c:v>49.183678964167839</c:v>
                </c:pt>
                <c:pt idx="47">
                  <c:v>49.183678964167839</c:v>
                </c:pt>
                <c:pt idx="48">
                  <c:v>49.183678964167839</c:v>
                </c:pt>
                <c:pt idx="49">
                  <c:v>49.183678964167839</c:v>
                </c:pt>
                <c:pt idx="50">
                  <c:v>49.183678964167839</c:v>
                </c:pt>
                <c:pt idx="51">
                  <c:v>49.183678964167839</c:v>
                </c:pt>
                <c:pt idx="52">
                  <c:v>49.183678964167839</c:v>
                </c:pt>
              </c:numCache>
            </c:numRef>
          </c:val>
          <c:smooth val="0"/>
          <c:extLst>
            <c:ext xmlns:c16="http://schemas.microsoft.com/office/drawing/2014/chart" uri="{C3380CC4-5D6E-409C-BE32-E72D297353CC}">
              <c16:uniqueId val="{00000002-70B1-46F8-8CE7-C08EE4121CD3}"/>
            </c:ext>
          </c:extLst>
        </c:ser>
        <c:ser>
          <c:idx val="4"/>
          <c:order val="3"/>
          <c:tx>
            <c:strRef>
              <c:f>'definitivo boletín'!$V$27</c:f>
              <c:strCache>
                <c:ptCount val="1"/>
                <c:pt idx="0">
                  <c:v>limite inferior=8,2</c:v>
                </c:pt>
              </c:strCache>
            </c:strRef>
          </c:tx>
          <c:spPr>
            <a:ln>
              <a:solidFill>
                <a:srgbClr val="00B050"/>
              </a:solidFill>
            </a:ln>
          </c:spPr>
          <c:marker>
            <c:symbol val="none"/>
          </c:marker>
          <c:val>
            <c:numRef>
              <c:f>'definitivo boletín'!$V$28:$V$80</c:f>
              <c:numCache>
                <c:formatCode>General</c:formatCode>
                <c:ptCount val="53"/>
                <c:pt idx="0">
                  <c:v>8.1936795263981992</c:v>
                </c:pt>
                <c:pt idx="1">
                  <c:v>8.1936795263981992</c:v>
                </c:pt>
                <c:pt idx="2">
                  <c:v>8.1936795263981992</c:v>
                </c:pt>
                <c:pt idx="3">
                  <c:v>8.1936795263981992</c:v>
                </c:pt>
                <c:pt idx="4">
                  <c:v>8.1936795263981992</c:v>
                </c:pt>
                <c:pt idx="5">
                  <c:v>8.1936795263981992</c:v>
                </c:pt>
                <c:pt idx="6">
                  <c:v>8.1936795263981992</c:v>
                </c:pt>
                <c:pt idx="7">
                  <c:v>8.1936795263981992</c:v>
                </c:pt>
                <c:pt idx="8">
                  <c:v>8.1936795263981992</c:v>
                </c:pt>
                <c:pt idx="9">
                  <c:v>8.1936795263981992</c:v>
                </c:pt>
                <c:pt idx="10">
                  <c:v>8.1936795263981992</c:v>
                </c:pt>
                <c:pt idx="11">
                  <c:v>8.1936795263981992</c:v>
                </c:pt>
                <c:pt idx="12">
                  <c:v>8.1936795263981992</c:v>
                </c:pt>
                <c:pt idx="13">
                  <c:v>8.1936795263981992</c:v>
                </c:pt>
                <c:pt idx="14">
                  <c:v>8.1936795263981992</c:v>
                </c:pt>
                <c:pt idx="15">
                  <c:v>8.1936795263981992</c:v>
                </c:pt>
                <c:pt idx="16">
                  <c:v>8.1936795263981992</c:v>
                </c:pt>
                <c:pt idx="17">
                  <c:v>8.1936795263981992</c:v>
                </c:pt>
                <c:pt idx="18">
                  <c:v>8.1936795263981992</c:v>
                </c:pt>
                <c:pt idx="19">
                  <c:v>8.1936795263981992</c:v>
                </c:pt>
                <c:pt idx="20">
                  <c:v>8.1936795263981992</c:v>
                </c:pt>
                <c:pt idx="21">
                  <c:v>8.1936795263981992</c:v>
                </c:pt>
                <c:pt idx="22">
                  <c:v>8.1936795263981992</c:v>
                </c:pt>
                <c:pt idx="23">
                  <c:v>8.1936795263981992</c:v>
                </c:pt>
                <c:pt idx="24">
                  <c:v>8.1936795263981992</c:v>
                </c:pt>
                <c:pt idx="25">
                  <c:v>8.1936795263981992</c:v>
                </c:pt>
                <c:pt idx="26">
                  <c:v>8.1936795263981992</c:v>
                </c:pt>
                <c:pt idx="27">
                  <c:v>8.1936795263981992</c:v>
                </c:pt>
                <c:pt idx="28">
                  <c:v>8.1936795263981992</c:v>
                </c:pt>
                <c:pt idx="29">
                  <c:v>8.1936795263981992</c:v>
                </c:pt>
                <c:pt idx="30">
                  <c:v>8.1936795263981992</c:v>
                </c:pt>
                <c:pt idx="31">
                  <c:v>8.1936795263981992</c:v>
                </c:pt>
                <c:pt idx="32">
                  <c:v>8.1936795263981992</c:v>
                </c:pt>
                <c:pt idx="33">
                  <c:v>8.1936795263981992</c:v>
                </c:pt>
                <c:pt idx="34">
                  <c:v>8.1936795263981992</c:v>
                </c:pt>
                <c:pt idx="35">
                  <c:v>8.1936795263981992</c:v>
                </c:pt>
                <c:pt idx="36">
                  <c:v>8.1936795263981992</c:v>
                </c:pt>
                <c:pt idx="37">
                  <c:v>8.1936795263981992</c:v>
                </c:pt>
                <c:pt idx="38">
                  <c:v>8.1936795263981992</c:v>
                </c:pt>
                <c:pt idx="39">
                  <c:v>8.1936795263981992</c:v>
                </c:pt>
                <c:pt idx="40">
                  <c:v>8.1936795263981992</c:v>
                </c:pt>
                <c:pt idx="41">
                  <c:v>8.1936795263981992</c:v>
                </c:pt>
                <c:pt idx="42">
                  <c:v>8.1936795263981992</c:v>
                </c:pt>
                <c:pt idx="43">
                  <c:v>8.1936795263981992</c:v>
                </c:pt>
                <c:pt idx="44">
                  <c:v>8.1936795263981992</c:v>
                </c:pt>
                <c:pt idx="45">
                  <c:v>8.1936795263981992</c:v>
                </c:pt>
                <c:pt idx="46">
                  <c:v>8.1936795263981992</c:v>
                </c:pt>
                <c:pt idx="47">
                  <c:v>8.1936795263981992</c:v>
                </c:pt>
                <c:pt idx="48">
                  <c:v>8.1936795263981992</c:v>
                </c:pt>
                <c:pt idx="49">
                  <c:v>8.1936795263981992</c:v>
                </c:pt>
                <c:pt idx="50">
                  <c:v>8.1936795263981992</c:v>
                </c:pt>
                <c:pt idx="51">
                  <c:v>8.1936795263981992</c:v>
                </c:pt>
                <c:pt idx="52">
                  <c:v>8.1936795263981992</c:v>
                </c:pt>
              </c:numCache>
            </c:numRef>
          </c:val>
          <c:smooth val="0"/>
          <c:extLst>
            <c:ext xmlns:c16="http://schemas.microsoft.com/office/drawing/2014/chart" uri="{C3380CC4-5D6E-409C-BE32-E72D297353CC}">
              <c16:uniqueId val="{00000003-70B1-46F8-8CE7-C08EE4121CD3}"/>
            </c:ext>
          </c:extLst>
        </c:ser>
        <c:dLbls>
          <c:showLegendKey val="0"/>
          <c:showVal val="0"/>
          <c:showCatName val="0"/>
          <c:showSerName val="0"/>
          <c:showPercent val="0"/>
          <c:showBubbleSize val="0"/>
        </c:dLbls>
        <c:marker val="1"/>
        <c:smooth val="0"/>
        <c:axId val="108587264"/>
        <c:axId val="109322624"/>
      </c:lineChart>
      <c:catAx>
        <c:axId val="108587264"/>
        <c:scaling>
          <c:orientation val="minMax"/>
        </c:scaling>
        <c:delete val="0"/>
        <c:axPos val="b"/>
        <c:title>
          <c:tx>
            <c:rich>
              <a:bodyPr/>
              <a:lstStyle/>
              <a:p>
                <a:pPr>
                  <a:defRPr/>
                </a:pPr>
                <a:r>
                  <a:rPr lang="en-US"/>
                  <a:t>Semana epidemiológica</a:t>
                </a:r>
              </a:p>
            </c:rich>
          </c:tx>
          <c:overlay val="0"/>
        </c:title>
        <c:numFmt formatCode="General" sourceLinked="1"/>
        <c:majorTickMark val="out"/>
        <c:minorTickMark val="none"/>
        <c:tickLblPos val="nextTo"/>
        <c:crossAx val="109322624"/>
        <c:crosses val="autoZero"/>
        <c:auto val="1"/>
        <c:lblAlgn val="ctr"/>
        <c:lblOffset val="100"/>
        <c:noMultiLvlLbl val="0"/>
      </c:catAx>
      <c:valAx>
        <c:axId val="109322624"/>
        <c:scaling>
          <c:orientation val="minMax"/>
        </c:scaling>
        <c:delete val="0"/>
        <c:axPos val="l"/>
        <c:title>
          <c:tx>
            <c:rich>
              <a:bodyPr rot="-5400000" vert="horz"/>
              <a:lstStyle/>
              <a:p>
                <a:pPr>
                  <a:defRPr/>
                </a:pPr>
                <a:r>
                  <a:rPr lang="en-US"/>
                  <a:t>Casos de IAD</a:t>
                </a:r>
              </a:p>
            </c:rich>
          </c:tx>
          <c:overlay val="0"/>
        </c:title>
        <c:numFmt formatCode="General" sourceLinked="1"/>
        <c:majorTickMark val="out"/>
        <c:minorTickMark val="none"/>
        <c:tickLblPos val="nextTo"/>
        <c:crossAx val="108587264"/>
        <c:crosses val="autoZero"/>
        <c:crossBetween val="between"/>
      </c:valAx>
    </c:plotArea>
    <c:legend>
      <c:legendPos val="r"/>
      <c:overlay val="0"/>
    </c:legend>
    <c:plotVisOnly val="1"/>
    <c:dispBlanksAs val="gap"/>
    <c:showDLblsOverMax val="0"/>
  </c:chart>
  <c:spPr>
    <a:noFill/>
    <a:ln>
      <a:noFill/>
    </a:ln>
  </c:spPr>
  <c:txPr>
    <a:bodyPr/>
    <a:lstStyle/>
    <a:p>
      <a:pPr>
        <a:defRPr sz="6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MX"/>
              <a:t>Tendencia de consumo de antibióticos y porcentaje de ocupación en UCI adutos </a:t>
            </a:r>
          </a:p>
          <a:p>
            <a:pPr>
              <a:defRPr/>
            </a:pPr>
            <a:r>
              <a:rPr lang="es-MX"/>
              <a:t>Medellín a semana 28 de 2022</a:t>
            </a:r>
          </a:p>
        </c:rich>
      </c:tx>
      <c:overlay val="0"/>
      <c:spPr>
        <a:noFill/>
        <a:ln>
          <a:noFill/>
        </a:ln>
        <a:effectLst/>
      </c:spPr>
    </c:title>
    <c:autoTitleDeleted val="0"/>
    <c:plotArea>
      <c:layout/>
      <c:lineChart>
        <c:grouping val="standard"/>
        <c:varyColors val="0"/>
        <c:ser>
          <c:idx val="1"/>
          <c:order val="1"/>
          <c:tx>
            <c:strRef>
              <c:f>'2019-22'!$E$102</c:f>
              <c:strCache>
                <c:ptCount val="1"/>
                <c:pt idx="0">
                  <c:v>DDD1CEF</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'2019-22'!$E$189:$E$200</c:f>
              <c:numCache>
                <c:formatCode>0.0</c:formatCode>
                <c:ptCount val="12"/>
                <c:pt idx="0">
                  <c:v>2.0807697464360531</c:v>
                </c:pt>
                <c:pt idx="1">
                  <c:v>3.5360968627600307</c:v>
                </c:pt>
                <c:pt idx="2">
                  <c:v>1.410913119832949</c:v>
                </c:pt>
                <c:pt idx="3">
                  <c:v>2.1265105718724975</c:v>
                </c:pt>
                <c:pt idx="4">
                  <c:v>3.1426768035732668</c:v>
                </c:pt>
                <c:pt idx="5">
                  <c:v>2.0983796851751855</c:v>
                </c:pt>
              </c:numCache>
            </c:numRef>
          </c:val>
          <c:smooth val="0"/>
          <c:extLst>
            <c:ext xmlns:c16="http://schemas.microsoft.com/office/drawing/2014/chart" uri="{C3380CC4-5D6E-409C-BE32-E72D297353CC}">
              <c16:uniqueId val="{00000000-9D22-41F6-BDA4-048D2EAB4199}"/>
            </c:ext>
          </c:extLst>
        </c:ser>
        <c:ser>
          <c:idx val="2"/>
          <c:order val="2"/>
          <c:tx>
            <c:strRef>
              <c:f>'2019-22'!$F$102</c:f>
              <c:strCache>
                <c:ptCount val="1"/>
                <c:pt idx="0">
                  <c:v>DDD3ERT</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'2019-22'!$F$189:$F$200</c:f>
              <c:numCache>
                <c:formatCode>0.0</c:formatCode>
                <c:ptCount val="12"/>
                <c:pt idx="0">
                  <c:v>6.3490893788617442E-2</c:v>
                </c:pt>
                <c:pt idx="1">
                  <c:v>4.1398207173775965E-2</c:v>
                </c:pt>
                <c:pt idx="2">
                  <c:v>0.29491770675843115</c:v>
                </c:pt>
                <c:pt idx="3">
                  <c:v>0.11833283051336321</c:v>
                </c:pt>
                <c:pt idx="4">
                  <c:v>0.27537146143029723</c:v>
                </c:pt>
                <c:pt idx="5">
                  <c:v>9.4263149919979042E-2</c:v>
                </c:pt>
              </c:numCache>
            </c:numRef>
          </c:val>
          <c:smooth val="0"/>
          <c:extLst>
            <c:ext xmlns:c16="http://schemas.microsoft.com/office/drawing/2014/chart" uri="{C3380CC4-5D6E-409C-BE32-E72D297353CC}">
              <c16:uniqueId val="{00000001-9D22-41F6-BDA4-048D2EAB4199}"/>
            </c:ext>
          </c:extLst>
        </c:ser>
        <c:ser>
          <c:idx val="3"/>
          <c:order val="3"/>
          <c:tx>
            <c:strRef>
              <c:f>'2019-22'!$G$102</c:f>
              <c:strCache>
                <c:ptCount val="1"/>
                <c:pt idx="0">
                  <c:v>DDD4MEM</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'2019-22'!$G$189:$G$200</c:f>
              <c:numCache>
                <c:formatCode>0.0</c:formatCode>
                <c:ptCount val="12"/>
                <c:pt idx="0">
                  <c:v>11.701564121890039</c:v>
                </c:pt>
                <c:pt idx="1">
                  <c:v>12.941539542602076</c:v>
                </c:pt>
                <c:pt idx="2">
                  <c:v>8.5637846212505035</c:v>
                </c:pt>
                <c:pt idx="3">
                  <c:v>10.604709840418167</c:v>
                </c:pt>
                <c:pt idx="4">
                  <c:v>12.555791260132262</c:v>
                </c:pt>
                <c:pt idx="5">
                  <c:v>11.771472871398379</c:v>
                </c:pt>
              </c:numCache>
            </c:numRef>
          </c:val>
          <c:smooth val="0"/>
          <c:extLst>
            <c:ext xmlns:c16="http://schemas.microsoft.com/office/drawing/2014/chart" uri="{C3380CC4-5D6E-409C-BE32-E72D297353CC}">
              <c16:uniqueId val="{00000002-9D22-41F6-BDA4-048D2EAB4199}"/>
            </c:ext>
          </c:extLst>
        </c:ser>
        <c:ser>
          <c:idx val="4"/>
          <c:order val="4"/>
          <c:tx>
            <c:strRef>
              <c:f>'2019-22'!$H$102</c:f>
              <c:strCache>
                <c:ptCount val="1"/>
                <c:pt idx="0">
                  <c:v>DDD5PTZ</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'2019-22'!$H$189:$H$200</c:f>
              <c:numCache>
                <c:formatCode>0.0</c:formatCode>
                <c:ptCount val="12"/>
                <c:pt idx="0">
                  <c:v>14.597545950477778</c:v>
                </c:pt>
                <c:pt idx="1">
                  <c:v>9.8586873369549295</c:v>
                </c:pt>
                <c:pt idx="2">
                  <c:v>13.591588923969322</c:v>
                </c:pt>
                <c:pt idx="3">
                  <c:v>11.050198143527298</c:v>
                </c:pt>
                <c:pt idx="4">
                  <c:v>15.034052457212846</c:v>
                </c:pt>
                <c:pt idx="5">
                  <c:v>14.465804487194985</c:v>
                </c:pt>
              </c:numCache>
            </c:numRef>
          </c:val>
          <c:smooth val="0"/>
          <c:extLst>
            <c:ext xmlns:c16="http://schemas.microsoft.com/office/drawing/2014/chart" uri="{C3380CC4-5D6E-409C-BE32-E72D297353CC}">
              <c16:uniqueId val="{00000003-9D22-41F6-BDA4-048D2EAB4199}"/>
            </c:ext>
          </c:extLst>
        </c:ser>
        <c:ser>
          <c:idx val="5"/>
          <c:order val="5"/>
          <c:tx>
            <c:strRef>
              <c:f>'2019-22'!$I$102</c:f>
              <c:strCache>
                <c:ptCount val="1"/>
                <c:pt idx="0">
                  <c:v>DDD6VAN</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'2019-22'!$I$189:$I$200</c:f>
              <c:numCache>
                <c:formatCode>0.0</c:formatCode>
                <c:ptCount val="12"/>
                <c:pt idx="0">
                  <c:v>5.119674799136698</c:v>
                </c:pt>
                <c:pt idx="1">
                  <c:v>5.5128612553078327</c:v>
                </c:pt>
                <c:pt idx="2">
                  <c:v>4.5041977032196758</c:v>
                </c:pt>
                <c:pt idx="3">
                  <c:v>6.8772256792472257</c:v>
                </c:pt>
                <c:pt idx="4">
                  <c:v>7.2130112178398473</c:v>
                </c:pt>
                <c:pt idx="5">
                  <c:v>6.2302204340154486</c:v>
                </c:pt>
              </c:numCache>
            </c:numRef>
          </c:val>
          <c:smooth val="0"/>
          <c:extLst>
            <c:ext xmlns:c16="http://schemas.microsoft.com/office/drawing/2014/chart" uri="{C3380CC4-5D6E-409C-BE32-E72D297353CC}">
              <c16:uniqueId val="{00000004-9D22-41F6-BDA4-048D2EAB4199}"/>
            </c:ext>
          </c:extLst>
        </c:ser>
        <c:ser>
          <c:idx val="6"/>
          <c:order val="6"/>
          <c:tx>
            <c:strRef>
              <c:f>'2019-22'!$J$102</c:f>
              <c:strCache>
                <c:ptCount val="1"/>
                <c:pt idx="0">
                  <c:v>DDD2FEP</c:v>
                </c:pt>
              </c:strCache>
            </c:strRef>
          </c:tx>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'2019-22'!$J$189:$J$200</c:f>
              <c:numCache>
                <c:formatCode>0.0</c:formatCode>
                <c:ptCount val="12"/>
                <c:pt idx="0">
                  <c:v>6.155730747778227</c:v>
                </c:pt>
                <c:pt idx="1">
                  <c:v>5.6405057274269748</c:v>
                </c:pt>
                <c:pt idx="2">
                  <c:v>4.2830094231508529</c:v>
                </c:pt>
                <c:pt idx="3">
                  <c:v>5.2170856746921013</c:v>
                </c:pt>
                <c:pt idx="4">
                  <c:v>4.3422637324289992</c:v>
                </c:pt>
                <c:pt idx="5">
                  <c:v>4.6045704456889593</c:v>
                </c:pt>
              </c:numCache>
            </c:numRef>
          </c:val>
          <c:smooth val="0"/>
          <c:extLst>
            <c:ext xmlns:c16="http://schemas.microsoft.com/office/drawing/2014/chart" uri="{C3380CC4-5D6E-409C-BE32-E72D297353CC}">
              <c16:uniqueId val="{00000005-9D22-41F6-BDA4-048D2EAB4199}"/>
            </c:ext>
          </c:extLst>
        </c:ser>
        <c:dLbls>
          <c:showLegendKey val="0"/>
          <c:showVal val="0"/>
          <c:showCatName val="0"/>
          <c:showSerName val="0"/>
          <c:showPercent val="0"/>
          <c:showBubbleSize val="0"/>
        </c:dLbls>
        <c:marker val="1"/>
        <c:smooth val="0"/>
        <c:axId val="99144448"/>
        <c:axId val="99145984"/>
      </c:lineChart>
      <c:lineChart>
        <c:grouping val="standard"/>
        <c:varyColors val="0"/>
        <c:ser>
          <c:idx val="0"/>
          <c:order val="0"/>
          <c:tx>
            <c:strRef>
              <c:f>'2019-22'!$D$102</c:f>
              <c:strCache>
                <c:ptCount val="1"/>
                <c:pt idx="0">
                  <c:v>%OCUP</c:v>
                </c:pt>
              </c:strCache>
            </c:strRef>
          </c:tx>
          <c:spPr>
            <a:ln>
              <a:prstDash val="sysDot"/>
            </a:ln>
          </c:spPr>
          <c:marker>
            <c:symbol val="none"/>
          </c:marker>
          <c:cat>
            <c:strRef>
              <c:f>'2019-22'!$C$189:$C$200</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'2019-22'!$D$189:$D$200</c:f>
              <c:numCache>
                <c:formatCode>0.0</c:formatCode>
                <c:ptCount val="12"/>
                <c:pt idx="0">
                  <c:v>0.82582399549908581</c:v>
                </c:pt>
                <c:pt idx="1">
                  <c:v>0.75843065877951366</c:v>
                </c:pt>
                <c:pt idx="2">
                  <c:v>0.78138053467000834</c:v>
                </c:pt>
                <c:pt idx="3">
                  <c:v>0.81200324412003244</c:v>
                </c:pt>
                <c:pt idx="4">
                  <c:v>0.81377593360995848</c:v>
                </c:pt>
                <c:pt idx="5">
                  <c:v>0.84751511576463645</c:v>
                </c:pt>
              </c:numCache>
            </c:numRef>
          </c:val>
          <c:smooth val="0"/>
          <c:extLst>
            <c:ext xmlns:c16="http://schemas.microsoft.com/office/drawing/2014/chart" uri="{C3380CC4-5D6E-409C-BE32-E72D297353CC}">
              <c16:uniqueId val="{00000006-9D22-41F6-BDA4-048D2EAB4199}"/>
            </c:ext>
          </c:extLst>
        </c:ser>
        <c:dLbls>
          <c:showLegendKey val="0"/>
          <c:showVal val="0"/>
          <c:showCatName val="0"/>
          <c:showSerName val="0"/>
          <c:showPercent val="0"/>
          <c:showBubbleSize val="0"/>
        </c:dLbls>
        <c:marker val="1"/>
        <c:smooth val="0"/>
        <c:axId val="99175040"/>
        <c:axId val="99173120"/>
      </c:lineChart>
      <c:catAx>
        <c:axId val="9914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99145984"/>
        <c:crosses val="autoZero"/>
        <c:auto val="1"/>
        <c:lblAlgn val="ctr"/>
        <c:lblOffset val="100"/>
        <c:noMultiLvlLbl val="0"/>
      </c:catAx>
      <c:valAx>
        <c:axId val="99145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en-US"/>
                  <a:t>DDD</a:t>
                </a:r>
              </a:p>
            </c:rich>
          </c:tx>
          <c:overlay val="0"/>
        </c:title>
        <c:numFmt formatCode="0.0" sourceLinked="1"/>
        <c:majorTickMark val="none"/>
        <c:minorTickMark val="none"/>
        <c:tickLblPos val="nextTo"/>
        <c:spPr>
          <a:noFill/>
          <a:effectLst/>
        </c:spPr>
        <c:txPr>
          <a:bodyPr rot="-60000000" vert="horz"/>
          <a:lstStyle/>
          <a:p>
            <a:pPr>
              <a:defRPr/>
            </a:pPr>
            <a:endParaRPr lang="en-US"/>
          </a:p>
        </c:txPr>
        <c:crossAx val="99144448"/>
        <c:crosses val="autoZero"/>
        <c:crossBetween val="between"/>
      </c:valAx>
      <c:valAx>
        <c:axId val="99173120"/>
        <c:scaling>
          <c:orientation val="minMax"/>
          <c:max val="1"/>
          <c:min val="0"/>
        </c:scaling>
        <c:delete val="0"/>
        <c:axPos val="r"/>
        <c:title>
          <c:tx>
            <c:rich>
              <a:bodyPr rot="-5400000" vert="horz"/>
              <a:lstStyle/>
              <a:p>
                <a:pPr>
                  <a:defRPr/>
                </a:pPr>
                <a:r>
                  <a:rPr lang="en-US"/>
                  <a:t>%ocupación</a:t>
                </a:r>
              </a:p>
            </c:rich>
          </c:tx>
          <c:overlay val="0"/>
          <c:spPr>
            <a:noFill/>
            <a:ln>
              <a:noFill/>
            </a:ln>
            <a:effectLst/>
          </c:spPr>
        </c:title>
        <c:numFmt formatCode="0%" sourceLinked="0"/>
        <c:majorTickMark val="out"/>
        <c:minorTickMark val="none"/>
        <c:tickLblPos val="nextTo"/>
        <c:spPr>
          <a:noFill/>
          <a:ln>
            <a:solidFill>
              <a:schemeClr val="accent1">
                <a:alpha val="76000"/>
              </a:schemeClr>
            </a:solidFill>
          </a:ln>
          <a:effectLst/>
        </c:spPr>
        <c:txPr>
          <a:bodyPr rot="-60000000" vert="horz"/>
          <a:lstStyle/>
          <a:p>
            <a:pPr>
              <a:defRPr/>
            </a:pPr>
            <a:endParaRPr lang="en-US"/>
          </a:p>
        </c:txPr>
        <c:crossAx val="99175040"/>
        <c:crosses val="max"/>
        <c:crossBetween val="between"/>
      </c:valAx>
      <c:catAx>
        <c:axId val="99175040"/>
        <c:scaling>
          <c:orientation val="minMax"/>
        </c:scaling>
        <c:delete val="1"/>
        <c:axPos val="b"/>
        <c:numFmt formatCode="General" sourceLinked="1"/>
        <c:majorTickMark val="out"/>
        <c:minorTickMark val="none"/>
        <c:tickLblPos val="nextTo"/>
        <c:crossAx val="99173120"/>
        <c:crosses val="autoZero"/>
        <c:auto val="1"/>
        <c:lblAlgn val="ctr"/>
        <c:lblOffset val="100"/>
        <c:noMultiLvlLbl val="0"/>
      </c:catAx>
      <c:dTable>
        <c:showHorzBorder val="1"/>
        <c:showVertBorder val="1"/>
        <c:showOutline val="1"/>
        <c:showKeys val="1"/>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s-MX"/>
              <a:t>Tendencia de consumo de antibióticos y porcentaje de ocupación en servicios de  hospitalización adutos </a:t>
            </a:r>
          </a:p>
          <a:p>
            <a:pPr>
              <a:defRPr/>
            </a:pPr>
            <a:r>
              <a:rPr lang="es-MX"/>
              <a:t>Medellín a semana 17 de 2022</a:t>
            </a:r>
          </a:p>
        </c:rich>
      </c:tx>
      <c:overlay val="0"/>
      <c:spPr>
        <a:noFill/>
        <a:ln>
          <a:noFill/>
        </a:ln>
        <a:effectLst/>
      </c:spPr>
    </c:title>
    <c:autoTitleDeleted val="0"/>
    <c:plotArea>
      <c:layout/>
      <c:lineChart>
        <c:grouping val="standard"/>
        <c:varyColors val="0"/>
        <c:ser>
          <c:idx val="1"/>
          <c:order val="1"/>
          <c:tx>
            <c:strRef>
              <c:f>'2019-22'!$E$116</c:f>
              <c:strCache>
                <c:ptCount val="1"/>
                <c:pt idx="0">
                  <c:v>DDD1CEF</c:v>
                </c:pt>
              </c:strCache>
            </c:strRef>
          </c:tx>
          <c:spPr>
            <a:ln w="28575" cap="rnd">
              <a:solidFill>
                <a:schemeClr val="accent2"/>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'2019-22'!$E$203:$E$214</c:f>
              <c:numCache>
                <c:formatCode>0.0</c:formatCode>
                <c:ptCount val="12"/>
                <c:pt idx="0">
                  <c:v>1.2757559895319399</c:v>
                </c:pt>
                <c:pt idx="1">
                  <c:v>1.314637395802746</c:v>
                </c:pt>
                <c:pt idx="2">
                  <c:v>1.3358275496484371</c:v>
                </c:pt>
                <c:pt idx="3">
                  <c:v>1.609263176853835</c:v>
                </c:pt>
                <c:pt idx="4">
                  <c:v>1.252592468304663</c:v>
                </c:pt>
                <c:pt idx="5">
                  <c:v>1.5181314470006475</c:v>
                </c:pt>
              </c:numCache>
            </c:numRef>
          </c:val>
          <c:smooth val="0"/>
          <c:extLst>
            <c:ext xmlns:c16="http://schemas.microsoft.com/office/drawing/2014/chart" uri="{C3380CC4-5D6E-409C-BE32-E72D297353CC}">
              <c16:uniqueId val="{00000000-1434-4F12-961E-6819F6354CBC}"/>
            </c:ext>
          </c:extLst>
        </c:ser>
        <c:ser>
          <c:idx val="2"/>
          <c:order val="2"/>
          <c:tx>
            <c:strRef>
              <c:f>'2019-22'!$F$116</c:f>
              <c:strCache>
                <c:ptCount val="1"/>
                <c:pt idx="0">
                  <c:v>DDD2 CIP</c:v>
                </c:pt>
              </c:strCache>
            </c:strRef>
          </c:tx>
          <c:spPr>
            <a:ln w="28575" cap="rnd">
              <a:solidFill>
                <a:schemeClr val="accent3"/>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'2019-22'!$F$203:$F$214</c:f>
              <c:numCache>
                <c:formatCode>0.0</c:formatCode>
                <c:ptCount val="12"/>
                <c:pt idx="0">
                  <c:v>1.7962911273706041</c:v>
                </c:pt>
                <c:pt idx="1">
                  <c:v>2.3698938879525953</c:v>
                </c:pt>
                <c:pt idx="2">
                  <c:v>2.8777848013468335</c:v>
                </c:pt>
                <c:pt idx="3">
                  <c:v>3.4668366282499439</c:v>
                </c:pt>
                <c:pt idx="4">
                  <c:v>4.2441815597119614</c:v>
                </c:pt>
                <c:pt idx="5">
                  <c:v>5.2460119497128526</c:v>
                </c:pt>
              </c:numCache>
            </c:numRef>
          </c:val>
          <c:smooth val="0"/>
          <c:extLst>
            <c:ext xmlns:c16="http://schemas.microsoft.com/office/drawing/2014/chart" uri="{C3380CC4-5D6E-409C-BE32-E72D297353CC}">
              <c16:uniqueId val="{00000001-1434-4F12-961E-6819F6354CBC}"/>
            </c:ext>
          </c:extLst>
        </c:ser>
        <c:ser>
          <c:idx val="3"/>
          <c:order val="3"/>
          <c:tx>
            <c:strRef>
              <c:f>'2019-22'!$G$116</c:f>
              <c:strCache>
                <c:ptCount val="1"/>
                <c:pt idx="0">
                  <c:v>DDD3ERT</c:v>
                </c:pt>
              </c:strCache>
            </c:strRef>
          </c:tx>
          <c:spPr>
            <a:ln w="28575" cap="rnd">
              <a:solidFill>
                <a:schemeClr val="accent4"/>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'2019-22'!$G$203:$G$214</c:f>
              <c:numCache>
                <c:formatCode>0.0</c:formatCode>
                <c:ptCount val="12"/>
                <c:pt idx="0">
                  <c:v>0.17573622174895076</c:v>
                </c:pt>
                <c:pt idx="1">
                  <c:v>0.30055724641123599</c:v>
                </c:pt>
                <c:pt idx="2">
                  <c:v>0.39405574210070132</c:v>
                </c:pt>
                <c:pt idx="3">
                  <c:v>0.41041611221775659</c:v>
                </c:pt>
                <c:pt idx="4">
                  <c:v>0.41037943845203279</c:v>
                </c:pt>
                <c:pt idx="5">
                  <c:v>0.28564733549554827</c:v>
                </c:pt>
              </c:numCache>
            </c:numRef>
          </c:val>
          <c:smooth val="0"/>
          <c:extLst>
            <c:ext xmlns:c16="http://schemas.microsoft.com/office/drawing/2014/chart" uri="{C3380CC4-5D6E-409C-BE32-E72D297353CC}">
              <c16:uniqueId val="{00000002-1434-4F12-961E-6819F6354CBC}"/>
            </c:ext>
          </c:extLst>
        </c:ser>
        <c:ser>
          <c:idx val="4"/>
          <c:order val="4"/>
          <c:tx>
            <c:strRef>
              <c:f>'2019-22'!$H$116</c:f>
              <c:strCache>
                <c:ptCount val="1"/>
                <c:pt idx="0">
                  <c:v>DDD4MEM</c:v>
                </c:pt>
              </c:strCache>
            </c:strRef>
          </c:tx>
          <c:spPr>
            <a:ln w="28575" cap="rnd">
              <a:solidFill>
                <a:schemeClr val="accent5"/>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'2019-22'!$H$203:$H$214</c:f>
              <c:numCache>
                <c:formatCode>0.0</c:formatCode>
                <c:ptCount val="12"/>
                <c:pt idx="0">
                  <c:v>2.5085048024333352</c:v>
                </c:pt>
                <c:pt idx="1">
                  <c:v>2.3447472650028556</c:v>
                </c:pt>
                <c:pt idx="2">
                  <c:v>2.7665996893320068</c:v>
                </c:pt>
                <c:pt idx="3">
                  <c:v>3.4549987950962957</c:v>
                </c:pt>
                <c:pt idx="4">
                  <c:v>3.2722167467276693</c:v>
                </c:pt>
                <c:pt idx="5">
                  <c:v>2.8010497831458441</c:v>
                </c:pt>
              </c:numCache>
            </c:numRef>
          </c:val>
          <c:smooth val="0"/>
          <c:extLst>
            <c:ext xmlns:c16="http://schemas.microsoft.com/office/drawing/2014/chart" uri="{C3380CC4-5D6E-409C-BE32-E72D297353CC}">
              <c16:uniqueId val="{00000003-1434-4F12-961E-6819F6354CBC}"/>
            </c:ext>
          </c:extLst>
        </c:ser>
        <c:ser>
          <c:idx val="5"/>
          <c:order val="5"/>
          <c:tx>
            <c:strRef>
              <c:f>'2019-22'!$I$116</c:f>
              <c:strCache>
                <c:ptCount val="1"/>
                <c:pt idx="0">
                  <c:v>DDD5PTZ</c:v>
                </c:pt>
              </c:strCache>
            </c:strRef>
          </c:tx>
          <c:spPr>
            <a:ln w="28575" cap="rnd">
              <a:solidFill>
                <a:schemeClr val="accent6"/>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'2019-22'!$I$203:$I$214</c:f>
              <c:numCache>
                <c:formatCode>0.0</c:formatCode>
                <c:ptCount val="12"/>
                <c:pt idx="0">
                  <c:v>8.437642599840558</c:v>
                </c:pt>
                <c:pt idx="1">
                  <c:v>7.5713805310949347</c:v>
                </c:pt>
                <c:pt idx="2">
                  <c:v>7.6525747493515848</c:v>
                </c:pt>
                <c:pt idx="3">
                  <c:v>8.2081841938227296</c:v>
                </c:pt>
                <c:pt idx="4">
                  <c:v>8.7701119441535713</c:v>
                </c:pt>
                <c:pt idx="5">
                  <c:v>7.6206373507602727</c:v>
                </c:pt>
              </c:numCache>
            </c:numRef>
          </c:val>
          <c:smooth val="0"/>
          <c:extLst>
            <c:ext xmlns:c16="http://schemas.microsoft.com/office/drawing/2014/chart" uri="{C3380CC4-5D6E-409C-BE32-E72D297353CC}">
              <c16:uniqueId val="{00000004-1434-4F12-961E-6819F6354CBC}"/>
            </c:ext>
          </c:extLst>
        </c:ser>
        <c:ser>
          <c:idx val="6"/>
          <c:order val="6"/>
          <c:tx>
            <c:strRef>
              <c:f>'2019-22'!$J$116</c:f>
              <c:strCache>
                <c:ptCount val="1"/>
                <c:pt idx="0">
                  <c:v>DDD6VAN</c:v>
                </c:pt>
              </c:strCache>
            </c:strRef>
          </c:tx>
          <c:spPr>
            <a:ln w="28575" cap="rnd">
              <a:solidFill>
                <a:schemeClr val="accent1">
                  <a:lumMod val="60000"/>
                </a:schemeClr>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'2019-22'!$J$203:$J$214</c:f>
              <c:numCache>
                <c:formatCode>0.0</c:formatCode>
                <c:ptCount val="12"/>
                <c:pt idx="0">
                  <c:v>1.5827382503085881</c:v>
                </c:pt>
                <c:pt idx="1">
                  <c:v>1.3885744784199101</c:v>
                </c:pt>
                <c:pt idx="2">
                  <c:v>1.8926454460950803</c:v>
                </c:pt>
                <c:pt idx="3">
                  <c:v>2.5858488843193559</c:v>
                </c:pt>
                <c:pt idx="4">
                  <c:v>2.9661741717605374</c:v>
                </c:pt>
                <c:pt idx="5">
                  <c:v>2.4835539017187056</c:v>
                </c:pt>
              </c:numCache>
            </c:numRef>
          </c:val>
          <c:smooth val="0"/>
          <c:extLst>
            <c:ext xmlns:c16="http://schemas.microsoft.com/office/drawing/2014/chart" uri="{C3380CC4-5D6E-409C-BE32-E72D297353CC}">
              <c16:uniqueId val="{00000005-1434-4F12-961E-6819F6354CBC}"/>
            </c:ext>
          </c:extLst>
        </c:ser>
        <c:ser>
          <c:idx val="7"/>
          <c:order val="7"/>
          <c:tx>
            <c:strRef>
              <c:f>'2019-22'!$K$116</c:f>
              <c:strCache>
                <c:ptCount val="1"/>
                <c:pt idx="0">
                  <c:v>DDD2FEP</c:v>
                </c:pt>
              </c:strCache>
            </c:strRef>
          </c:tx>
          <c:spPr>
            <a:ln w="28575" cap="rnd">
              <a:solidFill>
                <a:schemeClr val="accent2">
                  <a:lumMod val="60000"/>
                </a:schemeClr>
              </a:solidFill>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'2019-22'!$K$203:$K$214</c:f>
              <c:numCache>
                <c:formatCode>0.0</c:formatCode>
                <c:ptCount val="12"/>
                <c:pt idx="0">
                  <c:v>1.618052332843583</c:v>
                </c:pt>
                <c:pt idx="1">
                  <c:v>1.5556843074245574</c:v>
                </c:pt>
                <c:pt idx="2">
                  <c:v>1.5489174754039794</c:v>
                </c:pt>
                <c:pt idx="3">
                  <c:v>1.403202455691873</c:v>
                </c:pt>
                <c:pt idx="4">
                  <c:v>1.4443045786270938</c:v>
                </c:pt>
                <c:pt idx="5">
                  <c:v>1.0441533796981326</c:v>
                </c:pt>
              </c:numCache>
            </c:numRef>
          </c:val>
          <c:smooth val="0"/>
          <c:extLst>
            <c:ext xmlns:c16="http://schemas.microsoft.com/office/drawing/2014/chart" uri="{C3380CC4-5D6E-409C-BE32-E72D297353CC}">
              <c16:uniqueId val="{00000006-1434-4F12-961E-6819F6354CBC}"/>
            </c:ext>
          </c:extLst>
        </c:ser>
        <c:dLbls>
          <c:showLegendKey val="0"/>
          <c:showVal val="0"/>
          <c:showCatName val="0"/>
          <c:showSerName val="0"/>
          <c:showPercent val="0"/>
          <c:showBubbleSize val="0"/>
        </c:dLbls>
        <c:marker val="1"/>
        <c:smooth val="0"/>
        <c:axId val="99496704"/>
        <c:axId val="99561472"/>
      </c:lineChart>
      <c:lineChart>
        <c:grouping val="standard"/>
        <c:varyColors val="0"/>
        <c:ser>
          <c:idx val="0"/>
          <c:order val="0"/>
          <c:tx>
            <c:strRef>
              <c:f>'2019-22'!$D$116</c:f>
              <c:strCache>
                <c:ptCount val="1"/>
                <c:pt idx="0">
                  <c:v>%OCUP</c:v>
                </c:pt>
              </c:strCache>
            </c:strRef>
          </c:tx>
          <c:spPr>
            <a:ln w="28575" cap="rnd">
              <a:solidFill>
                <a:schemeClr val="accent1"/>
              </a:solidFill>
              <a:prstDash val="sysDot"/>
              <a:round/>
            </a:ln>
            <a:effectLst/>
          </c:spPr>
          <c:marker>
            <c:symbol val="none"/>
          </c:marker>
          <c:cat>
            <c:strRef>
              <c:f>'2019-22'!$C$203:$C$214</c:f>
              <c:strCache>
                <c:ptCount val="12"/>
                <c:pt idx="0">
                  <c:v>ene</c:v>
                </c:pt>
                <c:pt idx="1">
                  <c:v>feb</c:v>
                </c:pt>
                <c:pt idx="2">
                  <c:v>mar</c:v>
                </c:pt>
                <c:pt idx="3">
                  <c:v>abr</c:v>
                </c:pt>
                <c:pt idx="4">
                  <c:v>may</c:v>
                </c:pt>
                <c:pt idx="5">
                  <c:v>jun</c:v>
                </c:pt>
                <c:pt idx="6">
                  <c:v>jul</c:v>
                </c:pt>
                <c:pt idx="7">
                  <c:v>aug</c:v>
                </c:pt>
                <c:pt idx="8">
                  <c:v>sep</c:v>
                </c:pt>
                <c:pt idx="9">
                  <c:v>oct</c:v>
                </c:pt>
                <c:pt idx="10">
                  <c:v>nov</c:v>
                </c:pt>
                <c:pt idx="11">
                  <c:v>dic</c:v>
                </c:pt>
              </c:strCache>
            </c:strRef>
          </c:cat>
          <c:val>
            <c:numRef>
              <c:f>'2019-22'!$D$203:$D$214</c:f>
              <c:numCache>
                <c:formatCode>0.0</c:formatCode>
                <c:ptCount val="12"/>
                <c:pt idx="0">
                  <c:v>0.89489157652497442</c:v>
                </c:pt>
                <c:pt idx="1">
                  <c:v>0.87881865615167087</c:v>
                </c:pt>
                <c:pt idx="2">
                  <c:v>0.91502381966768653</c:v>
                </c:pt>
                <c:pt idx="3">
                  <c:v>0.88891739100407474</c:v>
                </c:pt>
                <c:pt idx="4">
                  <c:v>0.88891739100407474</c:v>
                </c:pt>
                <c:pt idx="5">
                  <c:v>0.91718392345286948</c:v>
                </c:pt>
              </c:numCache>
            </c:numRef>
          </c:val>
          <c:smooth val="0"/>
          <c:extLst>
            <c:ext xmlns:c16="http://schemas.microsoft.com/office/drawing/2014/chart" uri="{C3380CC4-5D6E-409C-BE32-E72D297353CC}">
              <c16:uniqueId val="{00000007-1434-4F12-961E-6819F6354CBC}"/>
            </c:ext>
          </c:extLst>
        </c:ser>
        <c:dLbls>
          <c:showLegendKey val="0"/>
          <c:showVal val="0"/>
          <c:showCatName val="0"/>
          <c:showSerName val="0"/>
          <c:showPercent val="0"/>
          <c:showBubbleSize val="0"/>
        </c:dLbls>
        <c:marker val="1"/>
        <c:smooth val="0"/>
        <c:axId val="118468992"/>
        <c:axId val="107244928"/>
      </c:lineChart>
      <c:catAx>
        <c:axId val="9949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99561472"/>
        <c:crosses val="autoZero"/>
        <c:auto val="1"/>
        <c:lblAlgn val="ctr"/>
        <c:lblOffset val="100"/>
        <c:noMultiLvlLbl val="0"/>
      </c:catAx>
      <c:valAx>
        <c:axId val="995614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DDD</a:t>
                </a:r>
              </a:p>
            </c:rich>
          </c:tx>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99496704"/>
        <c:crosses val="autoZero"/>
        <c:crossBetween val="between"/>
      </c:valAx>
      <c:valAx>
        <c:axId val="107244928"/>
        <c:scaling>
          <c:orientation val="minMax"/>
          <c:max val="1"/>
          <c:min val="0"/>
        </c:scaling>
        <c:delete val="0"/>
        <c:axPos val="r"/>
        <c:title>
          <c:tx>
            <c:rich>
              <a:bodyPr rot="-5400000" vert="horz"/>
              <a:lstStyle/>
              <a:p>
                <a:pPr>
                  <a:defRPr/>
                </a:pPr>
                <a:r>
                  <a:rPr lang="en-US"/>
                  <a:t>%ocupación</a:t>
                </a:r>
              </a:p>
            </c:rich>
          </c:tx>
          <c:layout>
            <c:manualLayout>
              <c:xMode val="edge"/>
              <c:yMode val="edge"/>
              <c:x val="0.94899790442234344"/>
              <c:y val="0.27905759162303667"/>
            </c:manualLayout>
          </c:layout>
          <c:overlay val="0"/>
          <c:spPr>
            <a:noFill/>
            <a:ln>
              <a:noFill/>
            </a:ln>
            <a:effectLst/>
          </c:spPr>
        </c:title>
        <c:numFmt formatCode="0.0" sourceLinked="1"/>
        <c:majorTickMark val="out"/>
        <c:minorTickMark val="none"/>
        <c:tickLblPos val="nextTo"/>
        <c:spPr>
          <a:noFill/>
          <a:ln>
            <a:noFill/>
          </a:ln>
          <a:effectLst/>
        </c:spPr>
        <c:txPr>
          <a:bodyPr rot="-60000000" vert="horz"/>
          <a:lstStyle/>
          <a:p>
            <a:pPr>
              <a:defRPr/>
            </a:pPr>
            <a:endParaRPr lang="en-US"/>
          </a:p>
        </c:txPr>
        <c:crossAx val="118468992"/>
        <c:crosses val="max"/>
        <c:crossBetween val="between"/>
      </c:valAx>
      <c:catAx>
        <c:axId val="118468992"/>
        <c:scaling>
          <c:orientation val="minMax"/>
        </c:scaling>
        <c:delete val="1"/>
        <c:axPos val="b"/>
        <c:numFmt formatCode="General" sourceLinked="1"/>
        <c:majorTickMark val="out"/>
        <c:minorTickMark val="none"/>
        <c:tickLblPos val="nextTo"/>
        <c:crossAx val="10724492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endémico'!$A$75</c:f>
              <c:strCache>
                <c:ptCount val="1"/>
                <c:pt idx="0">
                  <c:v>Percentil 75</c:v>
                </c:pt>
              </c:strCache>
            </c:strRef>
          </c:tx>
          <c:spPr>
            <a:solidFill>
              <a:srgbClr val="C00000"/>
            </a:solidFill>
            <a:ln w="25400">
              <a:solidFill>
                <a:srgbClr val="FF0000"/>
              </a:solidFill>
              <a:prstDash val="solid"/>
            </a:ln>
          </c:spPr>
          <c:val>
            <c:numRef>
              <c:f>'Canal endémico'!$B$75:$BA$75</c:f>
              <c:numCache>
                <c:formatCode>0.0</c:formatCode>
                <c:ptCount val="52"/>
                <c:pt idx="0">
                  <c:v>41</c:v>
                </c:pt>
                <c:pt idx="1">
                  <c:v>38</c:v>
                </c:pt>
                <c:pt idx="2">
                  <c:v>39</c:v>
                </c:pt>
                <c:pt idx="3">
                  <c:v>33</c:v>
                </c:pt>
                <c:pt idx="4">
                  <c:v>48</c:v>
                </c:pt>
                <c:pt idx="5">
                  <c:v>43</c:v>
                </c:pt>
                <c:pt idx="6">
                  <c:v>49</c:v>
                </c:pt>
                <c:pt idx="7">
                  <c:v>50</c:v>
                </c:pt>
                <c:pt idx="8">
                  <c:v>45</c:v>
                </c:pt>
                <c:pt idx="9">
                  <c:v>56</c:v>
                </c:pt>
                <c:pt idx="10">
                  <c:v>54</c:v>
                </c:pt>
                <c:pt idx="11">
                  <c:v>48</c:v>
                </c:pt>
                <c:pt idx="12">
                  <c:v>48</c:v>
                </c:pt>
                <c:pt idx="13">
                  <c:v>51</c:v>
                </c:pt>
                <c:pt idx="14">
                  <c:v>49</c:v>
                </c:pt>
                <c:pt idx="15">
                  <c:v>45</c:v>
                </c:pt>
                <c:pt idx="16">
                  <c:v>47</c:v>
                </c:pt>
                <c:pt idx="17">
                  <c:v>50</c:v>
                </c:pt>
                <c:pt idx="18">
                  <c:v>52</c:v>
                </c:pt>
                <c:pt idx="19">
                  <c:v>47</c:v>
                </c:pt>
                <c:pt idx="20">
                  <c:v>46</c:v>
                </c:pt>
                <c:pt idx="21">
                  <c:v>46</c:v>
                </c:pt>
                <c:pt idx="22">
                  <c:v>42</c:v>
                </c:pt>
                <c:pt idx="23">
                  <c:v>50</c:v>
                </c:pt>
                <c:pt idx="24">
                  <c:v>44</c:v>
                </c:pt>
                <c:pt idx="25">
                  <c:v>41</c:v>
                </c:pt>
                <c:pt idx="26">
                  <c:v>38</c:v>
                </c:pt>
                <c:pt idx="27">
                  <c:v>47</c:v>
                </c:pt>
                <c:pt idx="28">
                  <c:v>47</c:v>
                </c:pt>
                <c:pt idx="29">
                  <c:v>45</c:v>
                </c:pt>
                <c:pt idx="30">
                  <c:v>54</c:v>
                </c:pt>
                <c:pt idx="31">
                  <c:v>52</c:v>
                </c:pt>
                <c:pt idx="32">
                  <c:v>50</c:v>
                </c:pt>
                <c:pt idx="33">
                  <c:v>41</c:v>
                </c:pt>
                <c:pt idx="34">
                  <c:v>53</c:v>
                </c:pt>
                <c:pt idx="35">
                  <c:v>55</c:v>
                </c:pt>
                <c:pt idx="36">
                  <c:v>61</c:v>
                </c:pt>
                <c:pt idx="37">
                  <c:v>50</c:v>
                </c:pt>
                <c:pt idx="38">
                  <c:v>42</c:v>
                </c:pt>
                <c:pt idx="39">
                  <c:v>46</c:v>
                </c:pt>
                <c:pt idx="40">
                  <c:v>54</c:v>
                </c:pt>
                <c:pt idx="41">
                  <c:v>44</c:v>
                </c:pt>
                <c:pt idx="42">
                  <c:v>41</c:v>
                </c:pt>
                <c:pt idx="43">
                  <c:v>55</c:v>
                </c:pt>
                <c:pt idx="44">
                  <c:v>49</c:v>
                </c:pt>
                <c:pt idx="45">
                  <c:v>40</c:v>
                </c:pt>
                <c:pt idx="46">
                  <c:v>61</c:v>
                </c:pt>
                <c:pt idx="47">
                  <c:v>41</c:v>
                </c:pt>
                <c:pt idx="48">
                  <c:v>39</c:v>
                </c:pt>
                <c:pt idx="49">
                  <c:v>57</c:v>
                </c:pt>
                <c:pt idx="50">
                  <c:v>41</c:v>
                </c:pt>
                <c:pt idx="51">
                  <c:v>48</c:v>
                </c:pt>
              </c:numCache>
            </c:numRef>
          </c:val>
          <c:extLst>
            <c:ext xmlns:c16="http://schemas.microsoft.com/office/drawing/2014/chart" uri="{C3380CC4-5D6E-409C-BE32-E72D297353CC}">
              <c16:uniqueId val="{00000002-5A99-4791-8253-E45CCB0CC22F}"/>
            </c:ext>
          </c:extLst>
        </c:ser>
        <c:ser>
          <c:idx val="1"/>
          <c:order val="2"/>
          <c:tx>
            <c:strRef>
              <c:f>'Canal endémico'!$A$73</c:f>
              <c:strCache>
                <c:ptCount val="1"/>
                <c:pt idx="0">
                  <c:v>Mediana</c:v>
                </c:pt>
              </c:strCache>
            </c:strRef>
          </c:tx>
          <c:spPr>
            <a:ln w="28575" cap="rnd">
              <a:solidFill>
                <a:schemeClr val="accent4"/>
              </a:solidFill>
              <a:round/>
            </a:ln>
            <a:effectLst/>
          </c:spPr>
          <c:val>
            <c:numRef>
              <c:f>'Canal endémico'!$B$73:$BA$73</c:f>
              <c:numCache>
                <c:formatCode>0.0</c:formatCode>
                <c:ptCount val="52"/>
                <c:pt idx="0">
                  <c:v>35</c:v>
                </c:pt>
                <c:pt idx="1">
                  <c:v>36</c:v>
                </c:pt>
                <c:pt idx="2">
                  <c:v>37</c:v>
                </c:pt>
                <c:pt idx="3">
                  <c:v>33</c:v>
                </c:pt>
                <c:pt idx="4">
                  <c:v>43</c:v>
                </c:pt>
                <c:pt idx="5">
                  <c:v>40</c:v>
                </c:pt>
                <c:pt idx="6">
                  <c:v>48</c:v>
                </c:pt>
                <c:pt idx="7">
                  <c:v>47</c:v>
                </c:pt>
                <c:pt idx="8">
                  <c:v>44</c:v>
                </c:pt>
                <c:pt idx="9">
                  <c:v>49</c:v>
                </c:pt>
                <c:pt idx="10">
                  <c:v>51</c:v>
                </c:pt>
                <c:pt idx="11">
                  <c:v>45</c:v>
                </c:pt>
                <c:pt idx="12">
                  <c:v>42</c:v>
                </c:pt>
                <c:pt idx="13">
                  <c:v>46</c:v>
                </c:pt>
                <c:pt idx="14">
                  <c:v>34</c:v>
                </c:pt>
                <c:pt idx="15">
                  <c:v>35</c:v>
                </c:pt>
                <c:pt idx="16">
                  <c:v>43</c:v>
                </c:pt>
                <c:pt idx="17">
                  <c:v>46</c:v>
                </c:pt>
                <c:pt idx="18">
                  <c:v>41</c:v>
                </c:pt>
                <c:pt idx="19">
                  <c:v>42</c:v>
                </c:pt>
                <c:pt idx="20">
                  <c:v>46</c:v>
                </c:pt>
                <c:pt idx="21">
                  <c:v>39</c:v>
                </c:pt>
                <c:pt idx="22">
                  <c:v>42</c:v>
                </c:pt>
                <c:pt idx="23">
                  <c:v>42</c:v>
                </c:pt>
                <c:pt idx="24">
                  <c:v>42</c:v>
                </c:pt>
                <c:pt idx="25">
                  <c:v>41</c:v>
                </c:pt>
                <c:pt idx="26">
                  <c:v>29</c:v>
                </c:pt>
                <c:pt idx="27">
                  <c:v>47</c:v>
                </c:pt>
                <c:pt idx="28">
                  <c:v>47</c:v>
                </c:pt>
                <c:pt idx="29">
                  <c:v>42</c:v>
                </c:pt>
                <c:pt idx="30">
                  <c:v>45</c:v>
                </c:pt>
                <c:pt idx="31">
                  <c:v>52</c:v>
                </c:pt>
                <c:pt idx="32">
                  <c:v>43</c:v>
                </c:pt>
                <c:pt idx="33">
                  <c:v>38</c:v>
                </c:pt>
                <c:pt idx="34">
                  <c:v>52</c:v>
                </c:pt>
                <c:pt idx="35">
                  <c:v>54</c:v>
                </c:pt>
                <c:pt idx="36">
                  <c:v>42</c:v>
                </c:pt>
                <c:pt idx="37">
                  <c:v>45</c:v>
                </c:pt>
                <c:pt idx="38">
                  <c:v>42</c:v>
                </c:pt>
                <c:pt idx="39">
                  <c:v>46</c:v>
                </c:pt>
                <c:pt idx="40">
                  <c:v>53</c:v>
                </c:pt>
                <c:pt idx="41">
                  <c:v>41</c:v>
                </c:pt>
                <c:pt idx="42">
                  <c:v>39</c:v>
                </c:pt>
                <c:pt idx="43">
                  <c:v>52</c:v>
                </c:pt>
                <c:pt idx="44">
                  <c:v>36</c:v>
                </c:pt>
                <c:pt idx="45">
                  <c:v>34</c:v>
                </c:pt>
                <c:pt idx="46">
                  <c:v>55</c:v>
                </c:pt>
                <c:pt idx="47">
                  <c:v>40</c:v>
                </c:pt>
                <c:pt idx="48">
                  <c:v>34</c:v>
                </c:pt>
                <c:pt idx="49">
                  <c:v>40</c:v>
                </c:pt>
                <c:pt idx="50">
                  <c:v>39</c:v>
                </c:pt>
                <c:pt idx="51">
                  <c:v>33</c:v>
                </c:pt>
              </c:numCache>
            </c:numRef>
          </c:val>
          <c:extLst>
            <c:ext xmlns:c16="http://schemas.microsoft.com/office/drawing/2014/chart" uri="{C3380CC4-5D6E-409C-BE32-E72D297353CC}">
              <c16:uniqueId val="{00000000-5A99-4791-8253-E45CCB0CC22F}"/>
            </c:ext>
          </c:extLst>
        </c:ser>
        <c:ser>
          <c:idx val="2"/>
          <c:order val="3"/>
          <c:tx>
            <c:strRef>
              <c:f>'Canal endémico'!$A$74</c:f>
              <c:strCache>
                <c:ptCount val="1"/>
                <c:pt idx="0">
                  <c:v>Percentil 25</c:v>
                </c:pt>
              </c:strCache>
            </c:strRef>
          </c:tx>
          <c:spPr>
            <a:solidFill>
              <a:srgbClr val="92D050"/>
            </a:solidFill>
            <a:ln w="28575" cap="rnd">
              <a:solidFill>
                <a:schemeClr val="accent6"/>
              </a:solidFill>
              <a:round/>
            </a:ln>
            <a:effectLst/>
          </c:spPr>
          <c:val>
            <c:numRef>
              <c:f>'Canal endémico'!$B$74:$BA$74</c:f>
              <c:numCache>
                <c:formatCode>0.0</c:formatCode>
                <c:ptCount val="52"/>
                <c:pt idx="0">
                  <c:v>35</c:v>
                </c:pt>
                <c:pt idx="1">
                  <c:v>32</c:v>
                </c:pt>
                <c:pt idx="2">
                  <c:v>29</c:v>
                </c:pt>
                <c:pt idx="3">
                  <c:v>30</c:v>
                </c:pt>
                <c:pt idx="4">
                  <c:v>42</c:v>
                </c:pt>
                <c:pt idx="5">
                  <c:v>38</c:v>
                </c:pt>
                <c:pt idx="6">
                  <c:v>42</c:v>
                </c:pt>
                <c:pt idx="7">
                  <c:v>46</c:v>
                </c:pt>
                <c:pt idx="8">
                  <c:v>39</c:v>
                </c:pt>
                <c:pt idx="9">
                  <c:v>41</c:v>
                </c:pt>
                <c:pt idx="10">
                  <c:v>46</c:v>
                </c:pt>
                <c:pt idx="11">
                  <c:v>44</c:v>
                </c:pt>
                <c:pt idx="12">
                  <c:v>34</c:v>
                </c:pt>
                <c:pt idx="13">
                  <c:v>26</c:v>
                </c:pt>
                <c:pt idx="14">
                  <c:v>29</c:v>
                </c:pt>
                <c:pt idx="15">
                  <c:v>35</c:v>
                </c:pt>
                <c:pt idx="16">
                  <c:v>41</c:v>
                </c:pt>
                <c:pt idx="17">
                  <c:v>33</c:v>
                </c:pt>
                <c:pt idx="18">
                  <c:v>40</c:v>
                </c:pt>
                <c:pt idx="19">
                  <c:v>36</c:v>
                </c:pt>
                <c:pt idx="20">
                  <c:v>43</c:v>
                </c:pt>
                <c:pt idx="21">
                  <c:v>38</c:v>
                </c:pt>
                <c:pt idx="22">
                  <c:v>41</c:v>
                </c:pt>
                <c:pt idx="23">
                  <c:v>37</c:v>
                </c:pt>
                <c:pt idx="24">
                  <c:v>36</c:v>
                </c:pt>
                <c:pt idx="25">
                  <c:v>40</c:v>
                </c:pt>
                <c:pt idx="26">
                  <c:v>28</c:v>
                </c:pt>
                <c:pt idx="27">
                  <c:v>47</c:v>
                </c:pt>
                <c:pt idx="28">
                  <c:v>40</c:v>
                </c:pt>
                <c:pt idx="29">
                  <c:v>37</c:v>
                </c:pt>
                <c:pt idx="30">
                  <c:v>43</c:v>
                </c:pt>
                <c:pt idx="31">
                  <c:v>51</c:v>
                </c:pt>
                <c:pt idx="32">
                  <c:v>41</c:v>
                </c:pt>
                <c:pt idx="33">
                  <c:v>36</c:v>
                </c:pt>
                <c:pt idx="34">
                  <c:v>43</c:v>
                </c:pt>
                <c:pt idx="35">
                  <c:v>50</c:v>
                </c:pt>
                <c:pt idx="36">
                  <c:v>42</c:v>
                </c:pt>
                <c:pt idx="37">
                  <c:v>37</c:v>
                </c:pt>
                <c:pt idx="38">
                  <c:v>40</c:v>
                </c:pt>
                <c:pt idx="39">
                  <c:v>37</c:v>
                </c:pt>
                <c:pt idx="40">
                  <c:v>43</c:v>
                </c:pt>
                <c:pt idx="41">
                  <c:v>39</c:v>
                </c:pt>
                <c:pt idx="42">
                  <c:v>35</c:v>
                </c:pt>
                <c:pt idx="43">
                  <c:v>37</c:v>
                </c:pt>
                <c:pt idx="44">
                  <c:v>33</c:v>
                </c:pt>
                <c:pt idx="45">
                  <c:v>32</c:v>
                </c:pt>
                <c:pt idx="46">
                  <c:v>33</c:v>
                </c:pt>
                <c:pt idx="47">
                  <c:v>35</c:v>
                </c:pt>
                <c:pt idx="48">
                  <c:v>33</c:v>
                </c:pt>
                <c:pt idx="49">
                  <c:v>40</c:v>
                </c:pt>
                <c:pt idx="50">
                  <c:v>35</c:v>
                </c:pt>
                <c:pt idx="51">
                  <c:v>33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82308480"/>
        <c:axId val="88565632"/>
      </c:areaChart>
      <c:scatterChart>
        <c:scatterStyle val="lineMarker"/>
        <c:varyColors val="0"/>
        <c:ser>
          <c:idx val="0"/>
          <c:order val="0"/>
          <c:tx>
            <c:strRef>
              <c:f>'Canal endémico'!$A$72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endémico'!$B$72:$BA$72</c:f>
              <c:numCache>
                <c:formatCode>General</c:formatCode>
                <c:ptCount val="52"/>
                <c:pt idx="0">
                  <c:v>22</c:v>
                </c:pt>
                <c:pt idx="1">
                  <c:v>43</c:v>
                </c:pt>
                <c:pt idx="2">
                  <c:v>30</c:v>
                </c:pt>
                <c:pt idx="3">
                  <c:v>22</c:v>
                </c:pt>
                <c:pt idx="4">
                  <c:v>39</c:v>
                </c:pt>
                <c:pt idx="5">
                  <c:v>44</c:v>
                </c:pt>
                <c:pt idx="6">
                  <c:v>65</c:v>
                </c:pt>
                <c:pt idx="7">
                  <c:v>51</c:v>
                </c:pt>
                <c:pt idx="8">
                  <c:v>56</c:v>
                </c:pt>
                <c:pt idx="9">
                  <c:v>69</c:v>
                </c:pt>
                <c:pt idx="10">
                  <c:v>51</c:v>
                </c:pt>
                <c:pt idx="11">
                  <c:v>68</c:v>
                </c:pt>
                <c:pt idx="12">
                  <c:v>51</c:v>
                </c:pt>
                <c:pt idx="13">
                  <c:v>53</c:v>
                </c:pt>
                <c:pt idx="14">
                  <c:v>49</c:v>
                </c:pt>
                <c:pt idx="15">
                  <c:v>55</c:v>
                </c:pt>
                <c:pt idx="16">
                  <c:v>41</c:v>
                </c:pt>
                <c:pt idx="17">
                  <c:v>54</c:v>
                </c:pt>
                <c:pt idx="18">
                  <c:v>56</c:v>
                </c:pt>
                <c:pt idx="19">
                  <c:v>56</c:v>
                </c:pt>
                <c:pt idx="20">
                  <c:v>43</c:v>
                </c:pt>
                <c:pt idx="21">
                  <c:v>46</c:v>
                </c:pt>
                <c:pt idx="22">
                  <c:v>54</c:v>
                </c:pt>
                <c:pt idx="23">
                  <c:v>43</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82308480"/>
        <c:axId val="88565632"/>
      </c:scatterChart>
      <c:catAx>
        <c:axId val="82308480"/>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88565632"/>
        <c:crosses val="autoZero"/>
        <c:auto val="1"/>
        <c:lblAlgn val="ctr"/>
        <c:lblOffset val="100"/>
        <c:noMultiLvlLbl val="0"/>
      </c:catAx>
      <c:valAx>
        <c:axId val="88565632"/>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82308480"/>
        <c:crosses val="autoZero"/>
        <c:crossBetween val="between"/>
      </c:valAx>
      <c:spPr>
        <a:noFill/>
        <a:ln w="25400">
          <a:noFill/>
        </a:ln>
      </c:spPr>
    </c:plotArea>
    <c:legend>
      <c:legendPos val="b"/>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endémico'!$A$72</c:f>
              <c:strCache>
                <c:ptCount val="1"/>
                <c:pt idx="0">
                  <c:v>2022</c:v>
                </c:pt>
              </c:strCache>
            </c:strRef>
          </c:tx>
          <c:spPr>
            <a:solidFill>
              <a:srgbClr val="0070C0"/>
            </a:solidFill>
          </c:spPr>
          <c:invertIfNegative val="0"/>
          <c:val>
            <c:numRef>
              <c:f>'Canal endémico'!$B$72:$BA$72</c:f>
              <c:numCache>
                <c:formatCode>General</c:formatCode>
                <c:ptCount val="52"/>
                <c:pt idx="0">
                  <c:v>22</c:v>
                </c:pt>
                <c:pt idx="1">
                  <c:v>43</c:v>
                </c:pt>
                <c:pt idx="2">
                  <c:v>30</c:v>
                </c:pt>
                <c:pt idx="3">
                  <c:v>22</c:v>
                </c:pt>
                <c:pt idx="4">
                  <c:v>39</c:v>
                </c:pt>
                <c:pt idx="5">
                  <c:v>44</c:v>
                </c:pt>
                <c:pt idx="6">
                  <c:v>65</c:v>
                </c:pt>
                <c:pt idx="7">
                  <c:v>51</c:v>
                </c:pt>
                <c:pt idx="8">
                  <c:v>56</c:v>
                </c:pt>
                <c:pt idx="9">
                  <c:v>69</c:v>
                </c:pt>
                <c:pt idx="10">
                  <c:v>51</c:v>
                </c:pt>
                <c:pt idx="11">
                  <c:v>68</c:v>
                </c:pt>
                <c:pt idx="12">
                  <c:v>51</c:v>
                </c:pt>
                <c:pt idx="13">
                  <c:v>53</c:v>
                </c:pt>
                <c:pt idx="14">
                  <c:v>49</c:v>
                </c:pt>
                <c:pt idx="15">
                  <c:v>55</c:v>
                </c:pt>
                <c:pt idx="16">
                  <c:v>41</c:v>
                </c:pt>
                <c:pt idx="17">
                  <c:v>54</c:v>
                </c:pt>
                <c:pt idx="18">
                  <c:v>56</c:v>
                </c:pt>
                <c:pt idx="19">
                  <c:v>56</c:v>
                </c:pt>
                <c:pt idx="20">
                  <c:v>43</c:v>
                </c:pt>
                <c:pt idx="21">
                  <c:v>46</c:v>
                </c:pt>
                <c:pt idx="22">
                  <c:v>54</c:v>
                </c:pt>
                <c:pt idx="23">
                  <c:v>43</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83772544"/>
        <c:axId val="83774464"/>
      </c:barChart>
      <c:lineChart>
        <c:grouping val="standard"/>
        <c:varyColors val="0"/>
        <c:ser>
          <c:idx val="0"/>
          <c:order val="0"/>
          <c:tx>
            <c:strRef>
              <c:f>'Canal endémico'!$A$69</c:f>
              <c:strCache>
                <c:ptCount val="1"/>
                <c:pt idx="0">
                  <c:v>2019</c:v>
                </c:pt>
              </c:strCache>
            </c:strRef>
          </c:tx>
          <c:marker>
            <c:symbol val="none"/>
          </c:marker>
          <c:val>
            <c:numRef>
              <c:f>'Canal endémico'!$B$69:$BA$69</c:f>
              <c:numCache>
                <c:formatCode>General</c:formatCode>
                <c:ptCount val="52"/>
                <c:pt idx="0">
                  <c:v>41</c:v>
                </c:pt>
                <c:pt idx="1">
                  <c:v>32</c:v>
                </c:pt>
                <c:pt idx="2">
                  <c:v>29</c:v>
                </c:pt>
                <c:pt idx="3">
                  <c:v>33</c:v>
                </c:pt>
                <c:pt idx="4">
                  <c:v>34</c:v>
                </c:pt>
                <c:pt idx="5">
                  <c:v>40</c:v>
                </c:pt>
                <c:pt idx="6">
                  <c:v>57</c:v>
                </c:pt>
                <c:pt idx="7">
                  <c:v>50</c:v>
                </c:pt>
                <c:pt idx="8">
                  <c:v>44</c:v>
                </c:pt>
                <c:pt idx="9">
                  <c:v>41</c:v>
                </c:pt>
                <c:pt idx="10">
                  <c:v>54</c:v>
                </c:pt>
                <c:pt idx="11">
                  <c:v>45</c:v>
                </c:pt>
                <c:pt idx="12">
                  <c:v>48</c:v>
                </c:pt>
                <c:pt idx="13">
                  <c:v>46</c:v>
                </c:pt>
                <c:pt idx="14">
                  <c:v>71</c:v>
                </c:pt>
                <c:pt idx="15">
                  <c:v>45</c:v>
                </c:pt>
                <c:pt idx="16">
                  <c:v>47</c:v>
                </c:pt>
                <c:pt idx="17">
                  <c:v>50</c:v>
                </c:pt>
                <c:pt idx="18">
                  <c:v>52</c:v>
                </c:pt>
                <c:pt idx="19">
                  <c:v>52</c:v>
                </c:pt>
                <c:pt idx="20">
                  <c:v>43</c:v>
                </c:pt>
                <c:pt idx="21">
                  <c:v>36</c:v>
                </c:pt>
                <c:pt idx="22">
                  <c:v>46</c:v>
                </c:pt>
                <c:pt idx="23">
                  <c:v>51</c:v>
                </c:pt>
                <c:pt idx="24">
                  <c:v>45</c:v>
                </c:pt>
                <c:pt idx="25">
                  <c:v>42</c:v>
                </c:pt>
                <c:pt idx="26">
                  <c:v>27</c:v>
                </c:pt>
                <c:pt idx="27">
                  <c:v>49</c:v>
                </c:pt>
                <c:pt idx="28">
                  <c:v>51</c:v>
                </c:pt>
                <c:pt idx="29">
                  <c:v>42</c:v>
                </c:pt>
                <c:pt idx="30">
                  <c:v>45</c:v>
                </c:pt>
                <c:pt idx="31">
                  <c:v>52</c:v>
                </c:pt>
                <c:pt idx="32">
                  <c:v>54</c:v>
                </c:pt>
                <c:pt idx="33">
                  <c:v>41</c:v>
                </c:pt>
                <c:pt idx="34">
                  <c:v>52</c:v>
                </c:pt>
                <c:pt idx="35">
                  <c:v>54</c:v>
                </c:pt>
                <c:pt idx="36">
                  <c:v>61</c:v>
                </c:pt>
                <c:pt idx="37">
                  <c:v>50</c:v>
                </c:pt>
                <c:pt idx="38">
                  <c:v>42</c:v>
                </c:pt>
                <c:pt idx="39">
                  <c:v>46</c:v>
                </c:pt>
                <c:pt idx="40">
                  <c:v>43</c:v>
                </c:pt>
                <c:pt idx="41">
                  <c:v>38</c:v>
                </c:pt>
                <c:pt idx="42">
                  <c:v>41</c:v>
                </c:pt>
                <c:pt idx="43">
                  <c:v>57</c:v>
                </c:pt>
                <c:pt idx="44">
                  <c:v>36</c:v>
                </c:pt>
                <c:pt idx="45">
                  <c:v>29</c:v>
                </c:pt>
                <c:pt idx="46">
                  <c:v>55</c:v>
                </c:pt>
                <c:pt idx="47">
                  <c:v>41</c:v>
                </c:pt>
                <c:pt idx="48">
                  <c:v>39</c:v>
                </c:pt>
                <c:pt idx="49">
                  <c:v>57</c:v>
                </c:pt>
                <c:pt idx="50">
                  <c:v>39</c:v>
                </c:pt>
                <c:pt idx="51">
                  <c:v>48</c:v>
                </c:pt>
              </c:numCache>
            </c:numRef>
          </c:val>
          <c:smooth val="0"/>
          <c:extLst>
            <c:ext xmlns:c16="http://schemas.microsoft.com/office/drawing/2014/chart" uri="{C3380CC4-5D6E-409C-BE32-E72D297353CC}">
              <c16:uniqueId val="{00000001-5F54-6843-BFD9-CAA09CBC43B7}"/>
            </c:ext>
          </c:extLst>
        </c:ser>
        <c:ser>
          <c:idx val="3"/>
          <c:order val="1"/>
          <c:tx>
            <c:strRef>
              <c:f>'Canal endémico'!$A$70</c:f>
              <c:strCache>
                <c:ptCount val="1"/>
                <c:pt idx="0">
                  <c:v>2020</c:v>
                </c:pt>
              </c:strCache>
            </c:strRef>
          </c:tx>
          <c:marker>
            <c:symbol val="none"/>
          </c:marker>
          <c:val>
            <c:numRef>
              <c:f>'Canal endémico'!$B$70:$BA$70</c:f>
              <c:numCache>
                <c:formatCode>General</c:formatCode>
                <c:ptCount val="52"/>
                <c:pt idx="0">
                  <c:v>42</c:v>
                </c:pt>
                <c:pt idx="1">
                  <c:v>49</c:v>
                </c:pt>
                <c:pt idx="2">
                  <c:v>37</c:v>
                </c:pt>
                <c:pt idx="3">
                  <c:v>41</c:v>
                </c:pt>
                <c:pt idx="4">
                  <c:v>50</c:v>
                </c:pt>
                <c:pt idx="5">
                  <c:v>49</c:v>
                </c:pt>
                <c:pt idx="6">
                  <c:v>42</c:v>
                </c:pt>
                <c:pt idx="7">
                  <c:v>56</c:v>
                </c:pt>
                <c:pt idx="8">
                  <c:v>60</c:v>
                </c:pt>
                <c:pt idx="9">
                  <c:v>59</c:v>
                </c:pt>
                <c:pt idx="10">
                  <c:v>57</c:v>
                </c:pt>
                <c:pt idx="11">
                  <c:v>48</c:v>
                </c:pt>
                <c:pt idx="12">
                  <c:v>34</c:v>
                </c:pt>
                <c:pt idx="13">
                  <c:v>15</c:v>
                </c:pt>
                <c:pt idx="14">
                  <c:v>34</c:v>
                </c:pt>
                <c:pt idx="15">
                  <c:v>35</c:v>
                </c:pt>
                <c:pt idx="16">
                  <c:v>43</c:v>
                </c:pt>
                <c:pt idx="17">
                  <c:v>22</c:v>
                </c:pt>
                <c:pt idx="18">
                  <c:v>40</c:v>
                </c:pt>
                <c:pt idx="19">
                  <c:v>36</c:v>
                </c:pt>
                <c:pt idx="20">
                  <c:v>46</c:v>
                </c:pt>
                <c:pt idx="21">
                  <c:v>46</c:v>
                </c:pt>
                <c:pt idx="22">
                  <c:v>38</c:v>
                </c:pt>
                <c:pt idx="23">
                  <c:v>37</c:v>
                </c:pt>
                <c:pt idx="24">
                  <c:v>34</c:v>
                </c:pt>
                <c:pt idx="25">
                  <c:v>41</c:v>
                </c:pt>
                <c:pt idx="26">
                  <c:v>28</c:v>
                </c:pt>
                <c:pt idx="27">
                  <c:v>47</c:v>
                </c:pt>
                <c:pt idx="28">
                  <c:v>40</c:v>
                </c:pt>
                <c:pt idx="29">
                  <c:v>32</c:v>
                </c:pt>
                <c:pt idx="30">
                  <c:v>35</c:v>
                </c:pt>
                <c:pt idx="31">
                  <c:v>30</c:v>
                </c:pt>
                <c:pt idx="32">
                  <c:v>43</c:v>
                </c:pt>
                <c:pt idx="33">
                  <c:v>35</c:v>
                </c:pt>
                <c:pt idx="34">
                  <c:v>29</c:v>
                </c:pt>
                <c:pt idx="35">
                  <c:v>35</c:v>
                </c:pt>
                <c:pt idx="36">
                  <c:v>42</c:v>
                </c:pt>
                <c:pt idx="37">
                  <c:v>32</c:v>
                </c:pt>
                <c:pt idx="38">
                  <c:v>36</c:v>
                </c:pt>
                <c:pt idx="39">
                  <c:v>30</c:v>
                </c:pt>
                <c:pt idx="40">
                  <c:v>33</c:v>
                </c:pt>
                <c:pt idx="41">
                  <c:v>39</c:v>
                </c:pt>
                <c:pt idx="42">
                  <c:v>35</c:v>
                </c:pt>
                <c:pt idx="43">
                  <c:v>36</c:v>
                </c:pt>
                <c:pt idx="44">
                  <c:v>33</c:v>
                </c:pt>
                <c:pt idx="45">
                  <c:v>32</c:v>
                </c:pt>
                <c:pt idx="46">
                  <c:v>33</c:v>
                </c:pt>
                <c:pt idx="47">
                  <c:v>30</c:v>
                </c:pt>
                <c:pt idx="48">
                  <c:v>31</c:v>
                </c:pt>
                <c:pt idx="49">
                  <c:v>40</c:v>
                </c:pt>
                <c:pt idx="50">
                  <c:v>35</c:v>
                </c:pt>
                <c:pt idx="51">
                  <c:v>21</c:v>
                </c:pt>
              </c:numCache>
            </c:numRef>
          </c:val>
          <c:smooth val="0"/>
          <c:extLst>
            <c:ext xmlns:c16="http://schemas.microsoft.com/office/drawing/2014/chart" uri="{C3380CC4-5D6E-409C-BE32-E72D297353CC}">
              <c16:uniqueId val="{00000002-5F54-6843-BFD9-CAA09CBC43B7}"/>
            </c:ext>
          </c:extLst>
        </c:ser>
        <c:ser>
          <c:idx val="4"/>
          <c:order val="2"/>
          <c:tx>
            <c:strRef>
              <c:f>'Canal endémico'!$A$71</c:f>
              <c:strCache>
                <c:ptCount val="1"/>
                <c:pt idx="0">
                  <c:v>2021</c:v>
                </c:pt>
              </c:strCache>
            </c:strRef>
          </c:tx>
          <c:marker>
            <c:symbol val="none"/>
          </c:marker>
          <c:val>
            <c:numRef>
              <c:f>'Canal endémico'!$B$71:$BA$71</c:f>
              <c:numCache>
                <c:formatCode>General</c:formatCode>
                <c:ptCount val="52"/>
                <c:pt idx="0">
                  <c:v>24</c:v>
                </c:pt>
                <c:pt idx="1">
                  <c:v>38</c:v>
                </c:pt>
                <c:pt idx="2">
                  <c:v>39</c:v>
                </c:pt>
                <c:pt idx="3">
                  <c:v>33</c:v>
                </c:pt>
                <c:pt idx="4">
                  <c:v>42</c:v>
                </c:pt>
                <c:pt idx="5">
                  <c:v>38</c:v>
                </c:pt>
                <c:pt idx="6">
                  <c:v>49</c:v>
                </c:pt>
                <c:pt idx="7">
                  <c:v>47</c:v>
                </c:pt>
                <c:pt idx="8">
                  <c:v>31</c:v>
                </c:pt>
                <c:pt idx="9">
                  <c:v>40</c:v>
                </c:pt>
                <c:pt idx="10">
                  <c:v>51</c:v>
                </c:pt>
                <c:pt idx="11">
                  <c:v>37</c:v>
                </c:pt>
                <c:pt idx="12">
                  <c:v>34</c:v>
                </c:pt>
                <c:pt idx="13">
                  <c:v>26</c:v>
                </c:pt>
                <c:pt idx="14">
                  <c:v>28</c:v>
                </c:pt>
                <c:pt idx="15">
                  <c:v>28</c:v>
                </c:pt>
                <c:pt idx="16">
                  <c:v>29</c:v>
                </c:pt>
                <c:pt idx="17">
                  <c:v>33</c:v>
                </c:pt>
                <c:pt idx="18">
                  <c:v>27</c:v>
                </c:pt>
                <c:pt idx="19">
                  <c:v>47</c:v>
                </c:pt>
                <c:pt idx="20">
                  <c:v>46</c:v>
                </c:pt>
                <c:pt idx="21">
                  <c:v>39</c:v>
                </c:pt>
                <c:pt idx="22">
                  <c:v>42</c:v>
                </c:pt>
                <c:pt idx="23">
                  <c:v>23</c:v>
                </c:pt>
                <c:pt idx="24">
                  <c:v>36</c:v>
                </c:pt>
                <c:pt idx="25">
                  <c:v>35</c:v>
                </c:pt>
                <c:pt idx="26">
                  <c:v>53</c:v>
                </c:pt>
                <c:pt idx="27">
                  <c:v>34</c:v>
                </c:pt>
                <c:pt idx="28">
                  <c:v>47</c:v>
                </c:pt>
                <c:pt idx="29">
                  <c:v>37</c:v>
                </c:pt>
                <c:pt idx="30">
                  <c:v>43</c:v>
                </c:pt>
                <c:pt idx="31">
                  <c:v>51</c:v>
                </c:pt>
                <c:pt idx="32">
                  <c:v>40</c:v>
                </c:pt>
                <c:pt idx="33">
                  <c:v>42</c:v>
                </c:pt>
                <c:pt idx="34">
                  <c:v>53</c:v>
                </c:pt>
                <c:pt idx="35">
                  <c:v>55</c:v>
                </c:pt>
                <c:pt idx="36">
                  <c:v>62</c:v>
                </c:pt>
                <c:pt idx="37">
                  <c:v>45</c:v>
                </c:pt>
                <c:pt idx="38">
                  <c:v>42</c:v>
                </c:pt>
                <c:pt idx="39">
                  <c:v>54</c:v>
                </c:pt>
                <c:pt idx="40">
                  <c:v>54</c:v>
                </c:pt>
                <c:pt idx="41">
                  <c:v>51</c:v>
                </c:pt>
                <c:pt idx="42">
                  <c:v>33</c:v>
                </c:pt>
                <c:pt idx="43">
                  <c:v>52</c:v>
                </c:pt>
                <c:pt idx="44">
                  <c:v>49</c:v>
                </c:pt>
                <c:pt idx="45">
                  <c:v>40</c:v>
                </c:pt>
                <c:pt idx="46">
                  <c:v>28</c:v>
                </c:pt>
                <c:pt idx="47">
                  <c:v>48</c:v>
                </c:pt>
                <c:pt idx="48">
                  <c:v>39</c:v>
                </c:pt>
                <c:pt idx="49">
                  <c:v>40</c:v>
                </c:pt>
                <c:pt idx="50">
                  <c:v>34</c:v>
                </c:pt>
                <c:pt idx="51">
                  <c:v>33</c:v>
                </c:pt>
              </c:numCache>
            </c:numRef>
          </c:val>
          <c:smooth val="0"/>
          <c:extLst>
            <c:ext xmlns:c16="http://schemas.microsoft.com/office/drawing/2014/chart" uri="{C3380CC4-5D6E-409C-BE32-E72D297353CC}">
              <c16:uniqueId val="{00000000-083D-4175-AEF9-DE5FC8E1D552}"/>
            </c:ext>
          </c:extLst>
        </c:ser>
        <c:dLbls>
          <c:showLegendKey val="0"/>
          <c:showVal val="0"/>
          <c:showCatName val="0"/>
          <c:showSerName val="0"/>
          <c:showPercent val="0"/>
          <c:showBubbleSize val="0"/>
        </c:dLbls>
        <c:marker val="1"/>
        <c:smooth val="0"/>
        <c:axId val="83772544"/>
        <c:axId val="83774464"/>
      </c:lineChart>
      <c:catAx>
        <c:axId val="83772544"/>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83774464"/>
        <c:crosses val="autoZero"/>
        <c:auto val="1"/>
        <c:lblAlgn val="ctr"/>
        <c:lblOffset val="100"/>
        <c:noMultiLvlLbl val="0"/>
      </c:catAx>
      <c:valAx>
        <c:axId val="83774464"/>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83772544"/>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'Edad-CicloVital'!$N$3</c:f>
              <c:strCache>
                <c:ptCount val="1"/>
                <c:pt idx="0">
                  <c:v>% Casos</c:v>
                </c:pt>
              </c:strCache>
            </c:strRef>
          </c:tx>
          <c:invertIfNegative val="0"/>
          <c:cat>
            <c:strRef>
              <c:f>'Edad-CicloVital'!$H$4:$H$17</c:f>
              <c:strCache>
                <c:ptCount val="14"/>
                <c:pt idx="0">
                  <c:v>5 a 9</c:v>
                </c:pt>
                <c:pt idx="1">
                  <c:v>10 a 14</c:v>
                </c:pt>
                <c:pt idx="2">
                  <c:v>15 a 19</c:v>
                </c:pt>
                <c:pt idx="3">
                  <c:v>20 a 24</c:v>
                </c:pt>
                <c:pt idx="4">
                  <c:v>25 a 29</c:v>
                </c:pt>
                <c:pt idx="5">
                  <c:v>30 a 34</c:v>
                </c:pt>
                <c:pt idx="6">
                  <c:v>35 a 39</c:v>
                </c:pt>
                <c:pt idx="7">
                  <c:v>40 a 44</c:v>
                </c:pt>
                <c:pt idx="8">
                  <c:v>45 a 49</c:v>
                </c:pt>
                <c:pt idx="9">
                  <c:v>50 a 54</c:v>
                </c:pt>
                <c:pt idx="10">
                  <c:v>55 a 59</c:v>
                </c:pt>
                <c:pt idx="11">
                  <c:v>60 a 64</c:v>
                </c:pt>
                <c:pt idx="12">
                  <c:v>65 a 69</c:v>
                </c:pt>
                <c:pt idx="13">
                  <c:v>70 y más</c:v>
                </c:pt>
              </c:strCache>
            </c:strRef>
          </c:cat>
          <c:val>
            <c:numRef>
              <c:f>'Edad-CicloVital'!$N$4:$N$17</c:f>
              <c:numCache>
                <c:formatCode>0.0</c:formatCode>
                <c:ptCount val="14"/>
                <c:pt idx="0">
                  <c:v>0.60292850990525415</c:v>
                </c:pt>
                <c:pt idx="1">
                  <c:v>11.714039621016365</c:v>
                </c:pt>
                <c:pt idx="2">
                  <c:v>27.648578811369507</c:v>
                </c:pt>
                <c:pt idx="3">
                  <c:v>20.068906115417743</c:v>
                </c:pt>
                <c:pt idx="4">
                  <c:v>12.747631352282514</c:v>
                </c:pt>
                <c:pt idx="5">
                  <c:v>7.3212747631352286</c:v>
                </c:pt>
                <c:pt idx="6">
                  <c:v>5.5986218776916452</c:v>
                </c:pt>
                <c:pt idx="7">
                  <c:v>4.7372954349698535</c:v>
                </c:pt>
                <c:pt idx="8">
                  <c:v>3.0146425495262705</c:v>
                </c:pt>
                <c:pt idx="9">
                  <c:v>1.7226528854435832</c:v>
                </c:pt>
                <c:pt idx="10">
                  <c:v>2.1533161068044793</c:v>
                </c:pt>
                <c:pt idx="11">
                  <c:v>1.119724375538329</c:v>
                </c:pt>
                <c:pt idx="12">
                  <c:v>1.119724375538329</c:v>
                </c:pt>
                <c:pt idx="13">
                  <c:v>0.4306632213608958</c:v>
                </c:pt>
              </c:numCache>
            </c:numRef>
          </c:val>
          <c:extLst>
            <c:ext xmlns:c16="http://schemas.microsoft.com/office/drawing/2014/chart" uri="{C3380CC4-5D6E-409C-BE32-E72D297353CC}">
              <c16:uniqueId val="{00000000-502B-4C7A-9EA3-9C6EC1EB30B0}"/>
            </c:ext>
          </c:extLst>
        </c:ser>
        <c:dLbls>
          <c:showLegendKey val="0"/>
          <c:showVal val="0"/>
          <c:showCatName val="0"/>
          <c:showSerName val="0"/>
          <c:showPercent val="0"/>
          <c:showBubbleSize val="0"/>
        </c:dLbls>
        <c:gapWidth val="9"/>
        <c:axId val="56507392"/>
        <c:axId val="56509568"/>
      </c:barChart>
      <c:catAx>
        <c:axId val="56507392"/>
        <c:scaling>
          <c:orientation val="minMax"/>
        </c:scaling>
        <c:delete val="0"/>
        <c:axPos val="b"/>
        <c:title>
          <c:tx>
            <c:rich>
              <a:bodyPr/>
              <a:lstStyle/>
              <a:p>
                <a:pPr>
                  <a:defRPr sz="800"/>
                </a:pPr>
                <a:r>
                  <a:rPr lang="en-US" sz="800"/>
                  <a:t>Grupos de edad</a:t>
                </a:r>
              </a:p>
            </c:rich>
          </c:tx>
          <c:overlay val="0"/>
        </c:title>
        <c:numFmt formatCode="General" sourceLinked="0"/>
        <c:majorTickMark val="out"/>
        <c:minorTickMark val="none"/>
        <c:tickLblPos val="nextTo"/>
        <c:crossAx val="56509568"/>
        <c:crosses val="autoZero"/>
        <c:auto val="1"/>
        <c:lblAlgn val="ctr"/>
        <c:lblOffset val="100"/>
        <c:noMultiLvlLbl val="0"/>
      </c:catAx>
      <c:valAx>
        <c:axId val="56509568"/>
        <c:scaling>
          <c:orientation val="minMax"/>
        </c:scaling>
        <c:delete val="0"/>
        <c:axPos val="l"/>
        <c:title>
          <c:tx>
            <c:rich>
              <a:bodyPr rot="-5400000" vert="horz"/>
              <a:lstStyle/>
              <a:p>
                <a:pPr>
                  <a:defRPr sz="800"/>
                </a:pPr>
                <a:r>
                  <a:rPr lang="en-US" sz="800"/>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800"/>
            </a:pPr>
            <a:endParaRPr lang="en-US"/>
          </a:p>
        </c:txPr>
        <c:crossAx val="56507392"/>
        <c:crosses val="autoZero"/>
        <c:crossBetween val="between"/>
      </c:valAx>
      <c:dTable>
        <c:showHorzBorder val="1"/>
        <c:showVertBorder val="1"/>
        <c:showOutline val="1"/>
        <c:showKeys val="1"/>
        <c:txPr>
          <a:bodyPr/>
          <a:lstStyle/>
          <a:p>
            <a:pPr rtl="0">
              <a:defRPr sz="700"/>
            </a:pPr>
            <a:endParaRPr lang="en-US"/>
          </a:p>
        </c:txPr>
      </c:dTable>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FactoresASOCIADOS!$E$2</c:f>
              <c:strCache>
                <c:ptCount val="1"/>
                <c:pt idx="0">
                  <c:v>%</c:v>
                </c:pt>
              </c:strCache>
            </c:strRef>
          </c:tx>
          <c:invertIfNegative val="0"/>
          <c:dLbls>
            <c:spPr>
              <a:noFill/>
              <a:ln>
                <a:noFill/>
              </a:ln>
              <a:effectLst/>
            </c:spPr>
            <c:txPr>
              <a:bodyPr/>
              <a:lstStyle/>
              <a:p>
                <a:pPr>
                  <a:defRPr sz="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FactoresASOCIADOS!$A$3:$A$12</c:f>
              <c:strCache>
                <c:ptCount val="10"/>
                <c:pt idx="0">
                  <c:v>Suicidio familiar amigo</c:v>
                </c:pt>
                <c:pt idx="1">
                  <c:v>Problema legal</c:v>
                </c:pt>
                <c:pt idx="2">
                  <c:v>Muerte de familiar</c:v>
                </c:pt>
                <c:pt idx="3">
                  <c:v>Problema laboral</c:v>
                </c:pt>
                <c:pt idx="4">
                  <c:v>Problema escolar/ educación</c:v>
                </c:pt>
                <c:pt idx="5">
                  <c:v>Maltrato físico, psicológico o sexual</c:v>
                </c:pt>
                <c:pt idx="6">
                  <c:v>Enfermedad crónica dolorosa o discapacitante</c:v>
                </c:pt>
                <c:pt idx="7">
                  <c:v>Problemas económicos</c:v>
                </c:pt>
                <c:pt idx="8">
                  <c:v>Conflictos con pareja o expareja</c:v>
                </c:pt>
                <c:pt idx="9">
                  <c:v>Problemas familiares</c:v>
                </c:pt>
              </c:strCache>
            </c:strRef>
          </c:cat>
          <c:val>
            <c:numRef>
              <c:f>FactoresASOCIADOS!$E$3:$E$12</c:f>
              <c:numCache>
                <c:formatCode>0.0</c:formatCode>
                <c:ptCount val="10"/>
                <c:pt idx="0">
                  <c:v>0.82212257100149477</c:v>
                </c:pt>
                <c:pt idx="1">
                  <c:v>1.195814648729447</c:v>
                </c:pt>
                <c:pt idx="2">
                  <c:v>4.4843049327354256</c:v>
                </c:pt>
                <c:pt idx="3">
                  <c:v>5.3064275037369208</c:v>
                </c:pt>
                <c:pt idx="4">
                  <c:v>5.3064275037369208</c:v>
                </c:pt>
                <c:pt idx="5">
                  <c:v>5.3811659192825116</c:v>
                </c:pt>
                <c:pt idx="6">
                  <c:v>8.2959641255605376</c:v>
                </c:pt>
                <c:pt idx="7">
                  <c:v>8.7443946188340806</c:v>
                </c:pt>
                <c:pt idx="8">
                  <c:v>25.934230194319881</c:v>
                </c:pt>
                <c:pt idx="9">
                  <c:v>34.529147982062781</c:v>
                </c:pt>
              </c:numCache>
            </c:numRef>
          </c:val>
          <c:extLst>
            <c:ext xmlns:c16="http://schemas.microsoft.com/office/drawing/2014/chart" uri="{C3380CC4-5D6E-409C-BE32-E72D297353CC}">
              <c16:uniqueId val="{00000000-3270-4C43-907C-037FAD45DCE0}"/>
            </c:ext>
          </c:extLst>
        </c:ser>
        <c:dLbls>
          <c:dLblPos val="outEnd"/>
          <c:showLegendKey val="0"/>
          <c:showVal val="1"/>
          <c:showCatName val="0"/>
          <c:showSerName val="0"/>
          <c:showPercent val="0"/>
          <c:showBubbleSize val="0"/>
        </c:dLbls>
        <c:gapWidth val="150"/>
        <c:axId val="56531200"/>
        <c:axId val="56554624"/>
      </c:barChart>
      <c:catAx>
        <c:axId val="56531200"/>
        <c:scaling>
          <c:orientation val="minMax"/>
        </c:scaling>
        <c:delete val="0"/>
        <c:axPos val="l"/>
        <c:numFmt formatCode="General" sourceLinked="0"/>
        <c:majorTickMark val="none"/>
        <c:minorTickMark val="none"/>
        <c:tickLblPos val="nextTo"/>
        <c:txPr>
          <a:bodyPr/>
          <a:lstStyle/>
          <a:p>
            <a:pPr>
              <a:defRPr sz="700"/>
            </a:pPr>
            <a:endParaRPr lang="en-US"/>
          </a:p>
        </c:txPr>
        <c:crossAx val="56554624"/>
        <c:crosses val="autoZero"/>
        <c:auto val="1"/>
        <c:lblAlgn val="ctr"/>
        <c:lblOffset val="100"/>
        <c:noMultiLvlLbl val="0"/>
      </c:catAx>
      <c:valAx>
        <c:axId val="56554624"/>
        <c:scaling>
          <c:orientation val="minMax"/>
        </c:scaling>
        <c:delete val="0"/>
        <c:axPos val="b"/>
        <c:title>
          <c:tx>
            <c:rich>
              <a:bodyPr/>
              <a:lstStyle/>
              <a:p>
                <a:pPr>
                  <a:defRPr sz="700"/>
                </a:pPr>
                <a:r>
                  <a:rPr lang="es-CO" sz="700"/>
                  <a:t>Porcentaje</a:t>
                </a:r>
              </a:p>
            </c:rich>
          </c:tx>
          <c:overlay val="0"/>
        </c:title>
        <c:numFmt formatCode="0.0" sourceLinked="1"/>
        <c:majorTickMark val="none"/>
        <c:minorTickMark val="none"/>
        <c:tickLblPos val="nextTo"/>
        <c:txPr>
          <a:bodyPr/>
          <a:lstStyle/>
          <a:p>
            <a:pPr>
              <a:defRPr sz="700"/>
            </a:pPr>
            <a:endParaRPr lang="en-US"/>
          </a:p>
        </c:txPr>
        <c:crossAx val="56531200"/>
        <c:crosses val="autoZero"/>
        <c:crossBetween val="between"/>
      </c:valAx>
    </c:plotArea>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FactoresRiesgo!$E$3</c:f>
              <c:strCache>
                <c:ptCount val="1"/>
                <c:pt idx="0">
                  <c:v>%</c:v>
                </c:pt>
              </c:strCache>
            </c:strRef>
          </c:tx>
          <c:invertIfNegative val="0"/>
          <c:dLbls>
            <c:spPr>
              <a:noFill/>
              <a:ln>
                <a:noFill/>
              </a:ln>
              <a:effectLst/>
            </c:spPr>
            <c:txPr>
              <a:bodyPr/>
              <a:lstStyle/>
              <a:p>
                <a:pPr>
                  <a:defRPr sz="9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FactoresRiesgo!$A$4:$A$10</c:f>
              <c:strCache>
                <c:ptCount val="7"/>
                <c:pt idx="0">
                  <c:v>Antecedente familiar</c:v>
                </c:pt>
                <c:pt idx="1">
                  <c:v>Antecedente violación abuso</c:v>
                </c:pt>
                <c:pt idx="2">
                  <c:v>Abuso Alcohol</c:v>
                </c:pt>
                <c:pt idx="3">
                  <c:v>Consumo de SPA</c:v>
                </c:pt>
                <c:pt idx="4">
                  <c:v>Plan suicida</c:v>
                </c:pt>
                <c:pt idx="5">
                  <c:v>Idea suicida</c:v>
                </c:pt>
                <c:pt idx="6">
                  <c:v>Trastornos psiquiatricos</c:v>
                </c:pt>
              </c:strCache>
            </c:strRef>
          </c:cat>
          <c:val>
            <c:numRef>
              <c:f>FactoresRiesgo!$E$4:$E$10</c:f>
              <c:numCache>
                <c:formatCode>0.0</c:formatCode>
                <c:ptCount val="7"/>
                <c:pt idx="0">
                  <c:v>2.2727272727272729</c:v>
                </c:pt>
                <c:pt idx="1">
                  <c:v>3.9525691699604746</c:v>
                </c:pt>
                <c:pt idx="2">
                  <c:v>4.6442687747035576</c:v>
                </c:pt>
                <c:pt idx="3">
                  <c:v>10.770750988142293</c:v>
                </c:pt>
                <c:pt idx="4">
                  <c:v>14.278656126482215</c:v>
                </c:pt>
                <c:pt idx="5">
                  <c:v>27.4703557312253</c:v>
                </c:pt>
                <c:pt idx="6">
                  <c:v>36.610671936758891</c:v>
                </c:pt>
              </c:numCache>
            </c:numRef>
          </c:val>
          <c:extLst>
            <c:ext xmlns:c16="http://schemas.microsoft.com/office/drawing/2014/chart" uri="{C3380CC4-5D6E-409C-BE32-E72D297353CC}">
              <c16:uniqueId val="{00000000-6CAF-2345-88F6-86CD0DBCADF3}"/>
            </c:ext>
          </c:extLst>
        </c:ser>
        <c:dLbls>
          <c:dLblPos val="outEnd"/>
          <c:showLegendKey val="0"/>
          <c:showVal val="1"/>
          <c:showCatName val="0"/>
          <c:showSerName val="0"/>
          <c:showPercent val="0"/>
          <c:showBubbleSize val="0"/>
        </c:dLbls>
        <c:gapWidth val="150"/>
        <c:axId val="56586624"/>
        <c:axId val="56589696"/>
      </c:barChart>
      <c:catAx>
        <c:axId val="56586624"/>
        <c:scaling>
          <c:orientation val="minMax"/>
        </c:scaling>
        <c:delete val="0"/>
        <c:axPos val="l"/>
        <c:title>
          <c:tx>
            <c:rich>
              <a:bodyPr/>
              <a:lstStyle/>
              <a:p>
                <a:pPr>
                  <a:defRPr/>
                </a:pPr>
                <a:r>
                  <a:rPr lang="en-US"/>
                  <a:t>Factores de riesgo</a:t>
                </a:r>
              </a:p>
            </c:rich>
          </c:tx>
          <c:overlay val="0"/>
        </c:title>
        <c:numFmt formatCode="General" sourceLinked="0"/>
        <c:majorTickMark val="out"/>
        <c:minorTickMark val="none"/>
        <c:tickLblPos val="nextTo"/>
        <c:txPr>
          <a:bodyPr/>
          <a:lstStyle/>
          <a:p>
            <a:pPr>
              <a:defRPr sz="700"/>
            </a:pPr>
            <a:endParaRPr lang="en-US"/>
          </a:p>
        </c:txPr>
        <c:crossAx val="56589696"/>
        <c:crosses val="autoZero"/>
        <c:auto val="1"/>
        <c:lblAlgn val="ctr"/>
        <c:lblOffset val="100"/>
        <c:noMultiLvlLbl val="0"/>
      </c:catAx>
      <c:valAx>
        <c:axId val="56589696"/>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n-US"/>
          </a:p>
        </c:txPr>
        <c:crossAx val="5658662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endémico(B)'!$A$72</c:f>
              <c:strCache>
                <c:ptCount val="1"/>
                <c:pt idx="0">
                  <c:v>2022</c:v>
                </c:pt>
              </c:strCache>
            </c:strRef>
          </c:tx>
          <c:spPr>
            <a:solidFill>
              <a:srgbClr val="0070C0"/>
            </a:solidFill>
          </c:spPr>
          <c:invertIfNegative val="0"/>
          <c:val>
            <c:numRef>
              <c:f>'Canal endémico(B)'!$B$72:$BA$72</c:f>
              <c:numCache>
                <c:formatCode>General</c:formatCode>
                <c:ptCount val="52"/>
                <c:pt idx="0">
                  <c:v>1</c:v>
                </c:pt>
                <c:pt idx="1">
                  <c:v>2</c:v>
                </c:pt>
                <c:pt idx="2">
                  <c:v>2</c:v>
                </c:pt>
                <c:pt idx="3">
                  <c:v>4</c:v>
                </c:pt>
                <c:pt idx="4">
                  <c:v>7</c:v>
                </c:pt>
                <c:pt idx="5">
                  <c:v>1</c:v>
                </c:pt>
                <c:pt idx="6">
                  <c:v>2</c:v>
                </c:pt>
                <c:pt idx="7">
                  <c:v>3</c:v>
                </c:pt>
                <c:pt idx="8">
                  <c:v>6</c:v>
                </c:pt>
                <c:pt idx="9">
                  <c:v>5</c:v>
                </c:pt>
                <c:pt idx="10">
                  <c:v>2</c:v>
                </c:pt>
                <c:pt idx="11">
                  <c:v>4</c:v>
                </c:pt>
                <c:pt idx="12">
                  <c:v>4</c:v>
                </c:pt>
                <c:pt idx="13">
                  <c:v>5</c:v>
                </c:pt>
                <c:pt idx="14">
                  <c:v>2</c:v>
                </c:pt>
                <c:pt idx="15">
                  <c:v>2</c:v>
                </c:pt>
                <c:pt idx="16">
                  <c:v>2</c:v>
                </c:pt>
                <c:pt idx="17">
                  <c:v>2</c:v>
                </c:pt>
                <c:pt idx="18">
                  <c:v>3</c:v>
                </c:pt>
                <c:pt idx="19">
                  <c:v>4</c:v>
                </c:pt>
                <c:pt idx="20">
                  <c:v>2</c:v>
                </c:pt>
                <c:pt idx="21">
                  <c:v>5</c:v>
                </c:pt>
                <c:pt idx="22">
                  <c:v>2</c:v>
                </c:pt>
                <c:pt idx="23">
                  <c:v>3</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55828480"/>
        <c:axId val="56668928"/>
      </c:barChart>
      <c:lineChart>
        <c:grouping val="standard"/>
        <c:varyColors val="0"/>
        <c:ser>
          <c:idx val="1"/>
          <c:order val="0"/>
          <c:tx>
            <c:strRef>
              <c:f>'Canal endémico(B)'!$A$71</c:f>
              <c:strCache>
                <c:ptCount val="1"/>
                <c:pt idx="0">
                  <c:v>2021</c:v>
                </c:pt>
              </c:strCache>
            </c:strRef>
          </c:tx>
          <c:spPr>
            <a:ln w="22225"/>
          </c:spPr>
          <c:marker>
            <c:symbol val="none"/>
          </c:marker>
          <c:val>
            <c:numRef>
              <c:f>'Canal endémico(B)'!$B$71:$BA$71</c:f>
              <c:numCache>
                <c:formatCode>General</c:formatCode>
                <c:ptCount val="52"/>
                <c:pt idx="0">
                  <c:v>0</c:v>
                </c:pt>
                <c:pt idx="1">
                  <c:v>1</c:v>
                </c:pt>
                <c:pt idx="2">
                  <c:v>3</c:v>
                </c:pt>
                <c:pt idx="3">
                  <c:v>3</c:v>
                </c:pt>
                <c:pt idx="4">
                  <c:v>2</c:v>
                </c:pt>
                <c:pt idx="5">
                  <c:v>4</c:v>
                </c:pt>
                <c:pt idx="6">
                  <c:v>5</c:v>
                </c:pt>
                <c:pt idx="7">
                  <c:v>1</c:v>
                </c:pt>
                <c:pt idx="8">
                  <c:v>1</c:v>
                </c:pt>
                <c:pt idx="9">
                  <c:v>4</c:v>
                </c:pt>
                <c:pt idx="10">
                  <c:v>2</c:v>
                </c:pt>
                <c:pt idx="11">
                  <c:v>2</c:v>
                </c:pt>
                <c:pt idx="12">
                  <c:v>0</c:v>
                </c:pt>
                <c:pt idx="13">
                  <c:v>3</c:v>
                </c:pt>
                <c:pt idx="14">
                  <c:v>2</c:v>
                </c:pt>
                <c:pt idx="15">
                  <c:v>4</c:v>
                </c:pt>
                <c:pt idx="16">
                  <c:v>2</c:v>
                </c:pt>
                <c:pt idx="17">
                  <c:v>1</c:v>
                </c:pt>
                <c:pt idx="18">
                  <c:v>3</c:v>
                </c:pt>
                <c:pt idx="19">
                  <c:v>2</c:v>
                </c:pt>
                <c:pt idx="20">
                  <c:v>1</c:v>
                </c:pt>
                <c:pt idx="21">
                  <c:v>3</c:v>
                </c:pt>
                <c:pt idx="22">
                  <c:v>1</c:v>
                </c:pt>
                <c:pt idx="23">
                  <c:v>3</c:v>
                </c:pt>
                <c:pt idx="24">
                  <c:v>2</c:v>
                </c:pt>
                <c:pt idx="25">
                  <c:v>5</c:v>
                </c:pt>
                <c:pt idx="26">
                  <c:v>1</c:v>
                </c:pt>
                <c:pt idx="27">
                  <c:v>3</c:v>
                </c:pt>
                <c:pt idx="28">
                  <c:v>3</c:v>
                </c:pt>
                <c:pt idx="29">
                  <c:v>2</c:v>
                </c:pt>
                <c:pt idx="30">
                  <c:v>2</c:v>
                </c:pt>
                <c:pt idx="31">
                  <c:v>4</c:v>
                </c:pt>
                <c:pt idx="32">
                  <c:v>0</c:v>
                </c:pt>
                <c:pt idx="33">
                  <c:v>3</c:v>
                </c:pt>
                <c:pt idx="34">
                  <c:v>5</c:v>
                </c:pt>
                <c:pt idx="35">
                  <c:v>3</c:v>
                </c:pt>
                <c:pt idx="36">
                  <c:v>1</c:v>
                </c:pt>
                <c:pt idx="37">
                  <c:v>3</c:v>
                </c:pt>
                <c:pt idx="38">
                  <c:v>6</c:v>
                </c:pt>
                <c:pt idx="39">
                  <c:v>2</c:v>
                </c:pt>
                <c:pt idx="40">
                  <c:v>4</c:v>
                </c:pt>
                <c:pt idx="41">
                  <c:v>1</c:v>
                </c:pt>
                <c:pt idx="42">
                  <c:v>2</c:v>
                </c:pt>
                <c:pt idx="43">
                  <c:v>0</c:v>
                </c:pt>
                <c:pt idx="44">
                  <c:v>4</c:v>
                </c:pt>
                <c:pt idx="45">
                  <c:v>2</c:v>
                </c:pt>
                <c:pt idx="46">
                  <c:v>3</c:v>
                </c:pt>
                <c:pt idx="47">
                  <c:v>0</c:v>
                </c:pt>
                <c:pt idx="48">
                  <c:v>2</c:v>
                </c:pt>
                <c:pt idx="49">
                  <c:v>2</c:v>
                </c:pt>
                <c:pt idx="50">
                  <c:v>3</c:v>
                </c:pt>
                <c:pt idx="51">
                  <c:v>2</c:v>
                </c:pt>
              </c:numCache>
            </c:numRef>
          </c:val>
          <c:smooth val="0"/>
          <c:extLst>
            <c:ext xmlns:c16="http://schemas.microsoft.com/office/drawing/2014/chart" uri="{C3380CC4-5D6E-409C-BE32-E72D297353CC}">
              <c16:uniqueId val="{00000000-5F54-6843-BFD9-CAA09CBC43B7}"/>
            </c:ext>
          </c:extLst>
        </c:ser>
        <c:ser>
          <c:idx val="3"/>
          <c:order val="1"/>
          <c:tx>
            <c:strRef>
              <c:f>'Canal endémico(B)'!$A$70</c:f>
              <c:strCache>
                <c:ptCount val="1"/>
                <c:pt idx="0">
                  <c:v>2020</c:v>
                </c:pt>
              </c:strCache>
            </c:strRef>
          </c:tx>
          <c:spPr>
            <a:ln w="22225"/>
          </c:spPr>
          <c:marker>
            <c:symbol val="none"/>
          </c:marker>
          <c:val>
            <c:numRef>
              <c:f>'Canal endémico(B)'!$B$70:$BA$70</c:f>
              <c:numCache>
                <c:formatCode>General</c:formatCode>
                <c:ptCount val="52"/>
                <c:pt idx="0">
                  <c:v>1</c:v>
                </c:pt>
                <c:pt idx="1">
                  <c:v>4</c:v>
                </c:pt>
                <c:pt idx="2">
                  <c:v>3</c:v>
                </c:pt>
                <c:pt idx="3">
                  <c:v>2</c:v>
                </c:pt>
                <c:pt idx="4">
                  <c:v>6</c:v>
                </c:pt>
                <c:pt idx="5">
                  <c:v>2</c:v>
                </c:pt>
                <c:pt idx="6">
                  <c:v>2</c:v>
                </c:pt>
                <c:pt idx="7">
                  <c:v>5</c:v>
                </c:pt>
                <c:pt idx="8">
                  <c:v>5</c:v>
                </c:pt>
                <c:pt idx="9">
                  <c:v>3</c:v>
                </c:pt>
                <c:pt idx="10">
                  <c:v>4</c:v>
                </c:pt>
                <c:pt idx="11">
                  <c:v>5</c:v>
                </c:pt>
                <c:pt idx="12">
                  <c:v>3</c:v>
                </c:pt>
                <c:pt idx="13">
                  <c:v>4</c:v>
                </c:pt>
                <c:pt idx="14">
                  <c:v>1</c:v>
                </c:pt>
                <c:pt idx="15">
                  <c:v>1</c:v>
                </c:pt>
                <c:pt idx="16">
                  <c:v>2</c:v>
                </c:pt>
                <c:pt idx="17">
                  <c:v>1</c:v>
                </c:pt>
                <c:pt idx="18">
                  <c:v>2</c:v>
                </c:pt>
                <c:pt idx="19">
                  <c:v>5</c:v>
                </c:pt>
                <c:pt idx="20">
                  <c:v>4</c:v>
                </c:pt>
                <c:pt idx="21">
                  <c:v>2</c:v>
                </c:pt>
                <c:pt idx="22">
                  <c:v>1</c:v>
                </c:pt>
                <c:pt idx="23">
                  <c:v>3</c:v>
                </c:pt>
                <c:pt idx="24">
                  <c:v>4</c:v>
                </c:pt>
                <c:pt idx="25">
                  <c:v>1</c:v>
                </c:pt>
                <c:pt idx="26">
                  <c:v>3</c:v>
                </c:pt>
                <c:pt idx="27">
                  <c:v>2</c:v>
                </c:pt>
                <c:pt idx="28">
                  <c:v>2</c:v>
                </c:pt>
                <c:pt idx="29">
                  <c:v>1</c:v>
                </c:pt>
                <c:pt idx="30">
                  <c:v>4</c:v>
                </c:pt>
                <c:pt idx="31">
                  <c:v>0</c:v>
                </c:pt>
                <c:pt idx="32">
                  <c:v>0</c:v>
                </c:pt>
                <c:pt idx="33">
                  <c:v>2</c:v>
                </c:pt>
                <c:pt idx="34">
                  <c:v>1</c:v>
                </c:pt>
                <c:pt idx="35">
                  <c:v>0</c:v>
                </c:pt>
                <c:pt idx="36">
                  <c:v>1</c:v>
                </c:pt>
                <c:pt idx="37">
                  <c:v>3</c:v>
                </c:pt>
                <c:pt idx="38">
                  <c:v>0</c:v>
                </c:pt>
                <c:pt idx="39">
                  <c:v>1</c:v>
                </c:pt>
                <c:pt idx="40">
                  <c:v>4</c:v>
                </c:pt>
                <c:pt idx="41">
                  <c:v>2</c:v>
                </c:pt>
                <c:pt idx="42">
                  <c:v>1</c:v>
                </c:pt>
                <c:pt idx="43">
                  <c:v>4</c:v>
                </c:pt>
                <c:pt idx="44">
                  <c:v>1</c:v>
                </c:pt>
                <c:pt idx="45">
                  <c:v>2</c:v>
                </c:pt>
                <c:pt idx="46">
                  <c:v>2</c:v>
                </c:pt>
                <c:pt idx="47">
                  <c:v>1</c:v>
                </c:pt>
                <c:pt idx="48">
                  <c:v>5</c:v>
                </c:pt>
                <c:pt idx="49">
                  <c:v>5</c:v>
                </c:pt>
                <c:pt idx="50">
                  <c:v>2</c:v>
                </c:pt>
                <c:pt idx="51">
                  <c:v>2</c:v>
                </c:pt>
              </c:numCache>
            </c:numRef>
          </c:val>
          <c:smooth val="0"/>
          <c:extLst>
            <c:ext xmlns:c16="http://schemas.microsoft.com/office/drawing/2014/chart" uri="{C3380CC4-5D6E-409C-BE32-E72D297353CC}">
              <c16:uniqueId val="{00000002-5F54-6843-BFD9-CAA09CBC43B7}"/>
            </c:ext>
          </c:extLst>
        </c:ser>
        <c:ser>
          <c:idx val="0"/>
          <c:order val="2"/>
          <c:tx>
            <c:strRef>
              <c:f>'Canal endémico(B)'!$A$69</c:f>
              <c:strCache>
                <c:ptCount val="1"/>
                <c:pt idx="0">
                  <c:v>2019</c:v>
                </c:pt>
              </c:strCache>
            </c:strRef>
          </c:tx>
          <c:spPr>
            <a:ln w="22225"/>
          </c:spPr>
          <c:marker>
            <c:symbol val="none"/>
          </c:marker>
          <c:val>
            <c:numRef>
              <c:f>'Canal endémico(B)'!$B$69:$BA$69</c:f>
              <c:numCache>
                <c:formatCode>General</c:formatCode>
                <c:ptCount val="52"/>
                <c:pt idx="0">
                  <c:v>3</c:v>
                </c:pt>
                <c:pt idx="1">
                  <c:v>4</c:v>
                </c:pt>
                <c:pt idx="2">
                  <c:v>2</c:v>
                </c:pt>
                <c:pt idx="3">
                  <c:v>2</c:v>
                </c:pt>
                <c:pt idx="4">
                  <c:v>6</c:v>
                </c:pt>
                <c:pt idx="5">
                  <c:v>4</c:v>
                </c:pt>
                <c:pt idx="6">
                  <c:v>3</c:v>
                </c:pt>
                <c:pt idx="7">
                  <c:v>5</c:v>
                </c:pt>
                <c:pt idx="8">
                  <c:v>2</c:v>
                </c:pt>
                <c:pt idx="9">
                  <c:v>3</c:v>
                </c:pt>
                <c:pt idx="10">
                  <c:v>2</c:v>
                </c:pt>
                <c:pt idx="11">
                  <c:v>5</c:v>
                </c:pt>
                <c:pt idx="12">
                  <c:v>5</c:v>
                </c:pt>
                <c:pt idx="13">
                  <c:v>6</c:v>
                </c:pt>
                <c:pt idx="14">
                  <c:v>4</c:v>
                </c:pt>
                <c:pt idx="15">
                  <c:v>5</c:v>
                </c:pt>
                <c:pt idx="16">
                  <c:v>2</c:v>
                </c:pt>
                <c:pt idx="17">
                  <c:v>3</c:v>
                </c:pt>
                <c:pt idx="18">
                  <c:v>10</c:v>
                </c:pt>
                <c:pt idx="19">
                  <c:v>4</c:v>
                </c:pt>
                <c:pt idx="20">
                  <c:v>3</c:v>
                </c:pt>
                <c:pt idx="21">
                  <c:v>0</c:v>
                </c:pt>
                <c:pt idx="22">
                  <c:v>1</c:v>
                </c:pt>
                <c:pt idx="23">
                  <c:v>8</c:v>
                </c:pt>
                <c:pt idx="24">
                  <c:v>4</c:v>
                </c:pt>
                <c:pt idx="25">
                  <c:v>4</c:v>
                </c:pt>
                <c:pt idx="26">
                  <c:v>4</c:v>
                </c:pt>
                <c:pt idx="27">
                  <c:v>1</c:v>
                </c:pt>
                <c:pt idx="28">
                  <c:v>4</c:v>
                </c:pt>
                <c:pt idx="29">
                  <c:v>3</c:v>
                </c:pt>
                <c:pt idx="30">
                  <c:v>5</c:v>
                </c:pt>
                <c:pt idx="31">
                  <c:v>0</c:v>
                </c:pt>
                <c:pt idx="32">
                  <c:v>1</c:v>
                </c:pt>
                <c:pt idx="33">
                  <c:v>0</c:v>
                </c:pt>
                <c:pt idx="34">
                  <c:v>3</c:v>
                </c:pt>
                <c:pt idx="35">
                  <c:v>7</c:v>
                </c:pt>
                <c:pt idx="36">
                  <c:v>7</c:v>
                </c:pt>
                <c:pt idx="37">
                  <c:v>3</c:v>
                </c:pt>
                <c:pt idx="38">
                  <c:v>5</c:v>
                </c:pt>
                <c:pt idx="39">
                  <c:v>5</c:v>
                </c:pt>
                <c:pt idx="40">
                  <c:v>5</c:v>
                </c:pt>
                <c:pt idx="41">
                  <c:v>5</c:v>
                </c:pt>
                <c:pt idx="42">
                  <c:v>2</c:v>
                </c:pt>
                <c:pt idx="43">
                  <c:v>5</c:v>
                </c:pt>
                <c:pt idx="44">
                  <c:v>4</c:v>
                </c:pt>
                <c:pt idx="45">
                  <c:v>4</c:v>
                </c:pt>
                <c:pt idx="46">
                  <c:v>5</c:v>
                </c:pt>
                <c:pt idx="47">
                  <c:v>2</c:v>
                </c:pt>
                <c:pt idx="48">
                  <c:v>4</c:v>
                </c:pt>
                <c:pt idx="49">
                  <c:v>6</c:v>
                </c:pt>
                <c:pt idx="50">
                  <c:v>3</c:v>
                </c:pt>
                <c:pt idx="51">
                  <c:v>4</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55828480"/>
        <c:axId val="56668928"/>
      </c:lineChart>
      <c:catAx>
        <c:axId val="55828480"/>
        <c:scaling>
          <c:orientation val="minMax"/>
        </c:scaling>
        <c:delete val="0"/>
        <c:axPos val="b"/>
        <c:title>
          <c:tx>
            <c:rich>
              <a:bodyPr/>
              <a:lstStyle/>
              <a:p>
                <a:pPr>
                  <a:defRPr sz="900"/>
                </a:pPr>
                <a:r>
                  <a:rPr lang="en-US" sz="900"/>
                  <a:t>Semana Epidemiológica</a:t>
                </a:r>
              </a:p>
            </c:rich>
          </c:tx>
          <c:overlay val="0"/>
        </c:title>
        <c:majorTickMark val="out"/>
        <c:minorTickMark val="none"/>
        <c:tickLblPos val="nextTo"/>
        <c:txPr>
          <a:bodyPr/>
          <a:lstStyle/>
          <a:p>
            <a:pPr>
              <a:defRPr sz="900"/>
            </a:pPr>
            <a:endParaRPr lang="en-US"/>
          </a:p>
        </c:txPr>
        <c:crossAx val="56668928"/>
        <c:crosses val="autoZero"/>
        <c:auto val="1"/>
        <c:lblAlgn val="ctr"/>
        <c:lblOffset val="100"/>
        <c:noMultiLvlLbl val="0"/>
      </c:catAx>
      <c:valAx>
        <c:axId val="56668928"/>
        <c:scaling>
          <c:orientation val="minMax"/>
        </c:scaling>
        <c:delete val="0"/>
        <c:axPos val="l"/>
        <c:title>
          <c:tx>
            <c:rich>
              <a:bodyPr rot="-5400000" vert="horz"/>
              <a:lstStyle/>
              <a:p>
                <a:pPr>
                  <a:defRPr sz="900"/>
                </a:pPr>
                <a:r>
                  <a:rPr lang="en-US" sz="900"/>
                  <a:t>Casos</a:t>
                </a:r>
              </a:p>
            </c:rich>
          </c:tx>
          <c:overlay val="0"/>
        </c:title>
        <c:numFmt formatCode="General" sourceLinked="1"/>
        <c:majorTickMark val="out"/>
        <c:minorTickMark val="none"/>
        <c:tickLblPos val="nextTo"/>
        <c:crossAx val="55828480"/>
        <c:crosses val="autoZero"/>
        <c:crossBetween val="between"/>
      </c:valAx>
    </c:plotArea>
    <c:legend>
      <c:legendPos val="t"/>
      <c:overlay val="0"/>
      <c:txPr>
        <a:bodyPr/>
        <a:lstStyle/>
        <a:p>
          <a:pPr>
            <a:defRPr sz="9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areaChart>
        <c:grouping val="standard"/>
        <c:varyColors val="0"/>
        <c:ser>
          <c:idx val="3"/>
          <c:order val="1"/>
          <c:tx>
            <c:strRef>
              <c:f>'Canal endémico'!$A$75</c:f>
              <c:strCache>
                <c:ptCount val="1"/>
                <c:pt idx="0">
                  <c:v>Percentil 75</c:v>
                </c:pt>
              </c:strCache>
            </c:strRef>
          </c:tx>
          <c:spPr>
            <a:solidFill>
              <a:srgbClr val="C00000"/>
            </a:solidFill>
            <a:ln w="25400">
              <a:solidFill>
                <a:srgbClr val="FF0000"/>
              </a:solidFill>
              <a:prstDash val="solid"/>
            </a:ln>
          </c:spPr>
          <c:val>
            <c:numRef>
              <c:f>'Canal endémico'!$B$75:$BA$75</c:f>
              <c:numCache>
                <c:formatCode>0.0</c:formatCode>
                <c:ptCount val="52"/>
                <c:pt idx="0">
                  <c:v>28</c:v>
                </c:pt>
                <c:pt idx="1">
                  <c:v>32</c:v>
                </c:pt>
                <c:pt idx="2">
                  <c:v>36</c:v>
                </c:pt>
                <c:pt idx="3">
                  <c:v>32</c:v>
                </c:pt>
                <c:pt idx="4">
                  <c:v>38</c:v>
                </c:pt>
                <c:pt idx="5">
                  <c:v>41</c:v>
                </c:pt>
                <c:pt idx="6">
                  <c:v>41</c:v>
                </c:pt>
                <c:pt idx="7">
                  <c:v>35</c:v>
                </c:pt>
                <c:pt idx="8">
                  <c:v>31</c:v>
                </c:pt>
                <c:pt idx="9">
                  <c:v>40</c:v>
                </c:pt>
                <c:pt idx="10">
                  <c:v>31</c:v>
                </c:pt>
                <c:pt idx="11">
                  <c:v>41</c:v>
                </c:pt>
                <c:pt idx="12">
                  <c:v>24</c:v>
                </c:pt>
                <c:pt idx="13">
                  <c:v>36</c:v>
                </c:pt>
                <c:pt idx="14">
                  <c:v>39</c:v>
                </c:pt>
                <c:pt idx="15">
                  <c:v>33</c:v>
                </c:pt>
                <c:pt idx="16">
                  <c:v>34</c:v>
                </c:pt>
                <c:pt idx="17">
                  <c:v>34</c:v>
                </c:pt>
                <c:pt idx="18">
                  <c:v>29</c:v>
                </c:pt>
                <c:pt idx="19">
                  <c:v>30</c:v>
                </c:pt>
                <c:pt idx="20">
                  <c:v>38</c:v>
                </c:pt>
                <c:pt idx="21">
                  <c:v>35</c:v>
                </c:pt>
                <c:pt idx="22">
                  <c:v>36</c:v>
                </c:pt>
                <c:pt idx="23">
                  <c:v>28</c:v>
                </c:pt>
                <c:pt idx="24">
                  <c:v>32</c:v>
                </c:pt>
                <c:pt idx="25">
                  <c:v>39</c:v>
                </c:pt>
                <c:pt idx="26">
                  <c:v>31</c:v>
                </c:pt>
                <c:pt idx="27">
                  <c:v>43</c:v>
                </c:pt>
                <c:pt idx="28">
                  <c:v>37</c:v>
                </c:pt>
                <c:pt idx="29">
                  <c:v>47</c:v>
                </c:pt>
                <c:pt idx="30">
                  <c:v>39</c:v>
                </c:pt>
                <c:pt idx="31">
                  <c:v>35</c:v>
                </c:pt>
                <c:pt idx="32">
                  <c:v>40</c:v>
                </c:pt>
                <c:pt idx="33">
                  <c:v>35</c:v>
                </c:pt>
                <c:pt idx="34">
                  <c:v>38</c:v>
                </c:pt>
                <c:pt idx="35">
                  <c:v>39</c:v>
                </c:pt>
                <c:pt idx="36">
                  <c:v>35</c:v>
                </c:pt>
                <c:pt idx="37">
                  <c:v>38</c:v>
                </c:pt>
                <c:pt idx="38">
                  <c:v>45</c:v>
                </c:pt>
                <c:pt idx="39">
                  <c:v>43</c:v>
                </c:pt>
                <c:pt idx="40">
                  <c:v>39</c:v>
                </c:pt>
                <c:pt idx="41">
                  <c:v>34</c:v>
                </c:pt>
                <c:pt idx="42">
                  <c:v>44</c:v>
                </c:pt>
                <c:pt idx="43">
                  <c:v>32</c:v>
                </c:pt>
                <c:pt idx="44">
                  <c:v>34</c:v>
                </c:pt>
                <c:pt idx="45">
                  <c:v>35</c:v>
                </c:pt>
                <c:pt idx="46">
                  <c:v>36</c:v>
                </c:pt>
                <c:pt idx="47">
                  <c:v>28</c:v>
                </c:pt>
                <c:pt idx="48">
                  <c:v>37</c:v>
                </c:pt>
                <c:pt idx="49">
                  <c:v>38</c:v>
                </c:pt>
                <c:pt idx="50">
                  <c:v>42</c:v>
                </c:pt>
                <c:pt idx="51">
                  <c:v>25</c:v>
                </c:pt>
              </c:numCache>
            </c:numRef>
          </c:val>
          <c:extLst>
            <c:ext xmlns:c16="http://schemas.microsoft.com/office/drawing/2014/chart" uri="{C3380CC4-5D6E-409C-BE32-E72D297353CC}">
              <c16:uniqueId val="{00000002-5A99-4791-8253-E45CCB0CC22F}"/>
            </c:ext>
          </c:extLst>
        </c:ser>
        <c:ser>
          <c:idx val="1"/>
          <c:order val="2"/>
          <c:tx>
            <c:strRef>
              <c:f>'Canal endémico'!$A$73</c:f>
              <c:strCache>
                <c:ptCount val="1"/>
                <c:pt idx="0">
                  <c:v>Mediana</c:v>
                </c:pt>
              </c:strCache>
            </c:strRef>
          </c:tx>
          <c:spPr>
            <a:ln w="28575" cap="rnd">
              <a:solidFill>
                <a:schemeClr val="accent4"/>
              </a:solidFill>
              <a:round/>
            </a:ln>
            <a:effectLst/>
          </c:spPr>
          <c:val>
            <c:numRef>
              <c:f>'Canal endémico'!$B$73:$BA$73</c:f>
              <c:numCache>
                <c:formatCode>0.0</c:formatCode>
                <c:ptCount val="52"/>
                <c:pt idx="0">
                  <c:v>25</c:v>
                </c:pt>
                <c:pt idx="1">
                  <c:v>25</c:v>
                </c:pt>
                <c:pt idx="2">
                  <c:v>30</c:v>
                </c:pt>
                <c:pt idx="3">
                  <c:v>29</c:v>
                </c:pt>
                <c:pt idx="4">
                  <c:v>32</c:v>
                </c:pt>
                <c:pt idx="5">
                  <c:v>39</c:v>
                </c:pt>
                <c:pt idx="6">
                  <c:v>36</c:v>
                </c:pt>
                <c:pt idx="7">
                  <c:v>34</c:v>
                </c:pt>
                <c:pt idx="8">
                  <c:v>30</c:v>
                </c:pt>
                <c:pt idx="9">
                  <c:v>31</c:v>
                </c:pt>
                <c:pt idx="10">
                  <c:v>31</c:v>
                </c:pt>
                <c:pt idx="11">
                  <c:v>33</c:v>
                </c:pt>
                <c:pt idx="12">
                  <c:v>22</c:v>
                </c:pt>
                <c:pt idx="13">
                  <c:v>29</c:v>
                </c:pt>
                <c:pt idx="14">
                  <c:v>36</c:v>
                </c:pt>
                <c:pt idx="15">
                  <c:v>19</c:v>
                </c:pt>
                <c:pt idx="16">
                  <c:v>33</c:v>
                </c:pt>
                <c:pt idx="17">
                  <c:v>24</c:v>
                </c:pt>
                <c:pt idx="18">
                  <c:v>23</c:v>
                </c:pt>
                <c:pt idx="19">
                  <c:v>25</c:v>
                </c:pt>
                <c:pt idx="20">
                  <c:v>35</c:v>
                </c:pt>
                <c:pt idx="21">
                  <c:v>25</c:v>
                </c:pt>
                <c:pt idx="22">
                  <c:v>28</c:v>
                </c:pt>
                <c:pt idx="23">
                  <c:v>27</c:v>
                </c:pt>
                <c:pt idx="24">
                  <c:v>32</c:v>
                </c:pt>
                <c:pt idx="25">
                  <c:v>33</c:v>
                </c:pt>
                <c:pt idx="26">
                  <c:v>29</c:v>
                </c:pt>
                <c:pt idx="27">
                  <c:v>34</c:v>
                </c:pt>
                <c:pt idx="28">
                  <c:v>26</c:v>
                </c:pt>
                <c:pt idx="29">
                  <c:v>42</c:v>
                </c:pt>
                <c:pt idx="30">
                  <c:v>33</c:v>
                </c:pt>
                <c:pt idx="31">
                  <c:v>35</c:v>
                </c:pt>
                <c:pt idx="32">
                  <c:v>36</c:v>
                </c:pt>
                <c:pt idx="33">
                  <c:v>31</c:v>
                </c:pt>
                <c:pt idx="34">
                  <c:v>36</c:v>
                </c:pt>
                <c:pt idx="35">
                  <c:v>36</c:v>
                </c:pt>
                <c:pt idx="36">
                  <c:v>34</c:v>
                </c:pt>
                <c:pt idx="37">
                  <c:v>38</c:v>
                </c:pt>
                <c:pt idx="38">
                  <c:v>44</c:v>
                </c:pt>
                <c:pt idx="39">
                  <c:v>39</c:v>
                </c:pt>
                <c:pt idx="40">
                  <c:v>34</c:v>
                </c:pt>
                <c:pt idx="41">
                  <c:v>28</c:v>
                </c:pt>
                <c:pt idx="42">
                  <c:v>32</c:v>
                </c:pt>
                <c:pt idx="43">
                  <c:v>27</c:v>
                </c:pt>
                <c:pt idx="44">
                  <c:v>24</c:v>
                </c:pt>
                <c:pt idx="45">
                  <c:v>25</c:v>
                </c:pt>
                <c:pt idx="46">
                  <c:v>35</c:v>
                </c:pt>
                <c:pt idx="47">
                  <c:v>27</c:v>
                </c:pt>
                <c:pt idx="48">
                  <c:v>29</c:v>
                </c:pt>
                <c:pt idx="49">
                  <c:v>37</c:v>
                </c:pt>
                <c:pt idx="50">
                  <c:v>37</c:v>
                </c:pt>
                <c:pt idx="51">
                  <c:v>24</c:v>
                </c:pt>
              </c:numCache>
            </c:numRef>
          </c:val>
          <c:extLst>
            <c:ext xmlns:c16="http://schemas.microsoft.com/office/drawing/2014/chart" uri="{C3380CC4-5D6E-409C-BE32-E72D297353CC}">
              <c16:uniqueId val="{00000000-5A99-4791-8253-E45CCB0CC22F}"/>
            </c:ext>
          </c:extLst>
        </c:ser>
        <c:ser>
          <c:idx val="2"/>
          <c:order val="3"/>
          <c:tx>
            <c:strRef>
              <c:f>'Canal endémico'!$A$74</c:f>
              <c:strCache>
                <c:ptCount val="1"/>
                <c:pt idx="0">
                  <c:v>Percentil 25</c:v>
                </c:pt>
              </c:strCache>
            </c:strRef>
          </c:tx>
          <c:spPr>
            <a:solidFill>
              <a:srgbClr val="92D050"/>
            </a:solidFill>
            <a:ln w="28575" cap="rnd">
              <a:solidFill>
                <a:schemeClr val="accent6"/>
              </a:solidFill>
              <a:round/>
            </a:ln>
            <a:effectLst/>
          </c:spPr>
          <c:val>
            <c:numRef>
              <c:f>'Canal endémico'!$B$74:$BA$74</c:f>
              <c:numCache>
                <c:formatCode>0.0</c:formatCode>
                <c:ptCount val="52"/>
                <c:pt idx="0">
                  <c:v>19</c:v>
                </c:pt>
                <c:pt idx="1">
                  <c:v>23</c:v>
                </c:pt>
                <c:pt idx="2">
                  <c:v>26</c:v>
                </c:pt>
                <c:pt idx="3">
                  <c:v>29</c:v>
                </c:pt>
                <c:pt idx="4">
                  <c:v>29</c:v>
                </c:pt>
                <c:pt idx="5">
                  <c:v>38</c:v>
                </c:pt>
                <c:pt idx="6">
                  <c:v>34</c:v>
                </c:pt>
                <c:pt idx="7">
                  <c:v>32</c:v>
                </c:pt>
                <c:pt idx="8">
                  <c:v>29</c:v>
                </c:pt>
                <c:pt idx="9">
                  <c:v>30</c:v>
                </c:pt>
                <c:pt idx="10">
                  <c:v>25</c:v>
                </c:pt>
                <c:pt idx="11">
                  <c:v>15</c:v>
                </c:pt>
                <c:pt idx="12">
                  <c:v>20</c:v>
                </c:pt>
                <c:pt idx="13">
                  <c:v>29</c:v>
                </c:pt>
                <c:pt idx="14">
                  <c:v>23</c:v>
                </c:pt>
                <c:pt idx="15">
                  <c:v>18</c:v>
                </c:pt>
                <c:pt idx="16">
                  <c:v>25</c:v>
                </c:pt>
                <c:pt idx="17">
                  <c:v>17</c:v>
                </c:pt>
                <c:pt idx="18">
                  <c:v>23</c:v>
                </c:pt>
                <c:pt idx="19">
                  <c:v>22</c:v>
                </c:pt>
                <c:pt idx="20">
                  <c:v>27</c:v>
                </c:pt>
                <c:pt idx="21">
                  <c:v>23</c:v>
                </c:pt>
                <c:pt idx="22">
                  <c:v>27</c:v>
                </c:pt>
                <c:pt idx="23">
                  <c:v>25</c:v>
                </c:pt>
                <c:pt idx="24">
                  <c:v>24</c:v>
                </c:pt>
                <c:pt idx="25">
                  <c:v>29</c:v>
                </c:pt>
                <c:pt idx="26">
                  <c:v>28</c:v>
                </c:pt>
                <c:pt idx="27">
                  <c:v>33</c:v>
                </c:pt>
                <c:pt idx="28">
                  <c:v>25</c:v>
                </c:pt>
                <c:pt idx="29">
                  <c:v>31</c:v>
                </c:pt>
                <c:pt idx="30">
                  <c:v>27</c:v>
                </c:pt>
                <c:pt idx="31">
                  <c:v>30</c:v>
                </c:pt>
                <c:pt idx="32">
                  <c:v>34</c:v>
                </c:pt>
                <c:pt idx="33">
                  <c:v>30</c:v>
                </c:pt>
                <c:pt idx="34">
                  <c:v>35</c:v>
                </c:pt>
                <c:pt idx="35">
                  <c:v>35</c:v>
                </c:pt>
                <c:pt idx="36">
                  <c:v>28</c:v>
                </c:pt>
                <c:pt idx="37">
                  <c:v>35</c:v>
                </c:pt>
                <c:pt idx="38">
                  <c:v>38</c:v>
                </c:pt>
                <c:pt idx="39">
                  <c:v>39</c:v>
                </c:pt>
                <c:pt idx="40">
                  <c:v>29</c:v>
                </c:pt>
                <c:pt idx="41">
                  <c:v>24</c:v>
                </c:pt>
                <c:pt idx="42">
                  <c:v>29</c:v>
                </c:pt>
                <c:pt idx="43">
                  <c:v>27</c:v>
                </c:pt>
                <c:pt idx="44">
                  <c:v>18</c:v>
                </c:pt>
                <c:pt idx="45">
                  <c:v>23</c:v>
                </c:pt>
                <c:pt idx="46">
                  <c:v>31</c:v>
                </c:pt>
                <c:pt idx="47">
                  <c:v>23</c:v>
                </c:pt>
                <c:pt idx="48">
                  <c:v>28</c:v>
                </c:pt>
                <c:pt idx="49">
                  <c:v>31</c:v>
                </c:pt>
                <c:pt idx="50">
                  <c:v>31</c:v>
                </c:pt>
                <c:pt idx="51">
                  <c:v>23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56670464"/>
        <c:axId val="56681216"/>
      </c:areaChart>
      <c:scatterChart>
        <c:scatterStyle val="lineMarker"/>
        <c:varyColors val="0"/>
        <c:ser>
          <c:idx val="0"/>
          <c:order val="0"/>
          <c:tx>
            <c:strRef>
              <c:f>'Canal endémico'!$A$72</c:f>
              <c:strCache>
                <c:ptCount val="1"/>
                <c:pt idx="0">
                  <c:v>2022</c:v>
                </c:pt>
              </c:strCache>
            </c:strRef>
          </c:tx>
          <c:spPr>
            <a:ln w="19050">
              <a:solidFill>
                <a:sysClr val="windowText" lastClr="000000"/>
              </a:solidFill>
            </a:ln>
          </c:spPr>
          <c:marker>
            <c:symbol val="circle"/>
            <c:size val="5"/>
            <c:spPr>
              <a:solidFill>
                <a:schemeClr val="tx1"/>
              </a:solidFill>
              <a:ln w="9525">
                <a:solidFill>
                  <a:sysClr val="windowText" lastClr="000000"/>
                </a:solidFill>
                <a:prstDash val="sysDash"/>
              </a:ln>
              <a:effectLst/>
            </c:spPr>
          </c:marker>
          <c:yVal>
            <c:numRef>
              <c:f>'Canal endémico'!$B$72:$BA$72</c:f>
              <c:numCache>
                <c:formatCode>General</c:formatCode>
                <c:ptCount val="52"/>
                <c:pt idx="0">
                  <c:v>23</c:v>
                </c:pt>
                <c:pt idx="1">
                  <c:v>26</c:v>
                </c:pt>
                <c:pt idx="2">
                  <c:v>31</c:v>
                </c:pt>
                <c:pt idx="3">
                  <c:v>37</c:v>
                </c:pt>
                <c:pt idx="4">
                  <c:v>37</c:v>
                </c:pt>
                <c:pt idx="5">
                  <c:v>49</c:v>
                </c:pt>
                <c:pt idx="6">
                  <c:v>44</c:v>
                </c:pt>
                <c:pt idx="7">
                  <c:v>43</c:v>
                </c:pt>
                <c:pt idx="8">
                  <c:v>46</c:v>
                </c:pt>
                <c:pt idx="9">
                  <c:v>47</c:v>
                </c:pt>
                <c:pt idx="10">
                  <c:v>38</c:v>
                </c:pt>
                <c:pt idx="11">
                  <c:v>22</c:v>
                </c:pt>
                <c:pt idx="12">
                  <c:v>46</c:v>
                </c:pt>
                <c:pt idx="13">
                  <c:v>57</c:v>
                </c:pt>
                <c:pt idx="14">
                  <c:v>23</c:v>
                </c:pt>
                <c:pt idx="15">
                  <c:v>36</c:v>
                </c:pt>
                <c:pt idx="16">
                  <c:v>42</c:v>
                </c:pt>
                <c:pt idx="17">
                  <c:v>24</c:v>
                </c:pt>
                <c:pt idx="18">
                  <c:v>33</c:v>
                </c:pt>
                <c:pt idx="19">
                  <c:v>36</c:v>
                </c:pt>
                <c:pt idx="20">
                  <c:v>30</c:v>
                </c:pt>
                <c:pt idx="21">
                  <c:v>23</c:v>
                </c:pt>
                <c:pt idx="22">
                  <c:v>41</c:v>
                </c:pt>
                <c:pt idx="23">
                  <c:v>26</c:v>
                </c:pt>
              </c:numCache>
            </c:numRef>
          </c:yVal>
          <c:smooth val="0"/>
          <c:extLst>
            <c:ext xmlns:c16="http://schemas.microsoft.com/office/drawing/2014/chart" uri="{C3380CC4-5D6E-409C-BE32-E72D297353CC}">
              <c16:uniqueId val="{00000003-5A99-4791-8253-E45CCB0CC22F}"/>
            </c:ext>
          </c:extLst>
        </c:ser>
        <c:dLbls>
          <c:showLegendKey val="0"/>
          <c:showVal val="0"/>
          <c:showCatName val="0"/>
          <c:showSerName val="0"/>
          <c:showPercent val="0"/>
          <c:showBubbleSize val="0"/>
        </c:dLbls>
        <c:axId val="56670464"/>
        <c:axId val="56681216"/>
      </c:scatterChart>
      <c:catAx>
        <c:axId val="56670464"/>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56681216"/>
        <c:crosses val="autoZero"/>
        <c:auto val="1"/>
        <c:lblAlgn val="ctr"/>
        <c:lblOffset val="100"/>
        <c:noMultiLvlLbl val="0"/>
      </c:catAx>
      <c:valAx>
        <c:axId val="56681216"/>
        <c:scaling>
          <c:orientation val="minMax"/>
        </c:scaling>
        <c:delete val="0"/>
        <c:axPos val="l"/>
        <c:title>
          <c:tx>
            <c:rich>
              <a:bodyPr/>
              <a:lstStyle/>
              <a:p>
                <a:pPr>
                  <a:defRPr/>
                </a:pPr>
                <a:r>
                  <a:rPr lang="es-CO"/>
                  <a:t>Número de casos</a:t>
                </a:r>
              </a:p>
            </c:rich>
          </c:tx>
          <c:overlay val="0"/>
        </c:title>
        <c:numFmt formatCode="0" sourceLinked="0"/>
        <c:majorTickMark val="none"/>
        <c:minorTickMark val="none"/>
        <c:tickLblPos val="nextTo"/>
        <c:spPr>
          <a:ln w="6350">
            <a:noFill/>
          </a:ln>
        </c:spPr>
        <c:txPr>
          <a:bodyPr rot="-60000000" vert="horz"/>
          <a:lstStyle/>
          <a:p>
            <a:pPr>
              <a:defRPr b="1"/>
            </a:pPr>
            <a:endParaRPr lang="en-US"/>
          </a:p>
        </c:txPr>
        <c:crossAx val="56670464"/>
        <c:crosses val="autoZero"/>
        <c:crossBetween val="between"/>
      </c:valAx>
      <c:spPr>
        <a:noFill/>
        <a:ln w="25400">
          <a:noFill/>
        </a:ln>
      </c:spPr>
    </c:plotArea>
    <c:legend>
      <c:legendPos val="b"/>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endémico'!$A$72</c:f>
              <c:strCache>
                <c:ptCount val="1"/>
                <c:pt idx="0">
                  <c:v>2022</c:v>
                </c:pt>
              </c:strCache>
            </c:strRef>
          </c:tx>
          <c:spPr>
            <a:solidFill>
              <a:srgbClr val="0070C0"/>
            </a:solidFill>
          </c:spPr>
          <c:invertIfNegative val="0"/>
          <c:val>
            <c:numRef>
              <c:f>'Canal endémico'!$B$72:$BA$72</c:f>
              <c:numCache>
                <c:formatCode>General</c:formatCode>
                <c:ptCount val="52"/>
                <c:pt idx="0">
                  <c:v>23</c:v>
                </c:pt>
                <c:pt idx="1">
                  <c:v>26</c:v>
                </c:pt>
                <c:pt idx="2">
                  <c:v>31</c:v>
                </c:pt>
                <c:pt idx="3">
                  <c:v>37</c:v>
                </c:pt>
                <c:pt idx="4">
                  <c:v>37</c:v>
                </c:pt>
                <c:pt idx="5">
                  <c:v>49</c:v>
                </c:pt>
                <c:pt idx="6">
                  <c:v>44</c:v>
                </c:pt>
                <c:pt idx="7">
                  <c:v>43</c:v>
                </c:pt>
                <c:pt idx="8">
                  <c:v>46</c:v>
                </c:pt>
                <c:pt idx="9">
                  <c:v>47</c:v>
                </c:pt>
                <c:pt idx="10">
                  <c:v>38</c:v>
                </c:pt>
                <c:pt idx="11">
                  <c:v>22</c:v>
                </c:pt>
                <c:pt idx="12">
                  <c:v>46</c:v>
                </c:pt>
                <c:pt idx="13">
                  <c:v>57</c:v>
                </c:pt>
                <c:pt idx="14">
                  <c:v>23</c:v>
                </c:pt>
                <c:pt idx="15">
                  <c:v>36</c:v>
                </c:pt>
                <c:pt idx="16">
                  <c:v>42</c:v>
                </c:pt>
                <c:pt idx="17">
                  <c:v>24</c:v>
                </c:pt>
                <c:pt idx="18">
                  <c:v>33</c:v>
                </c:pt>
                <c:pt idx="19">
                  <c:v>36</c:v>
                </c:pt>
                <c:pt idx="20">
                  <c:v>30</c:v>
                </c:pt>
                <c:pt idx="21">
                  <c:v>23</c:v>
                </c:pt>
                <c:pt idx="22">
                  <c:v>41</c:v>
                </c:pt>
                <c:pt idx="23">
                  <c:v>26</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56992896"/>
        <c:axId val="56994816"/>
      </c:barChart>
      <c:lineChart>
        <c:grouping val="standard"/>
        <c:varyColors val="0"/>
        <c:ser>
          <c:idx val="1"/>
          <c:order val="0"/>
          <c:tx>
            <c:strRef>
              <c:f>'Canal endémico'!$A$71</c:f>
              <c:strCache>
                <c:ptCount val="1"/>
                <c:pt idx="0">
                  <c:v>2021</c:v>
                </c:pt>
              </c:strCache>
            </c:strRef>
          </c:tx>
          <c:marker>
            <c:symbol val="none"/>
          </c:marker>
          <c:val>
            <c:numRef>
              <c:f>'Canal endémico'!$B$71:$BA$71</c:f>
              <c:numCache>
                <c:formatCode>General</c:formatCode>
                <c:ptCount val="52"/>
                <c:pt idx="0">
                  <c:v>19</c:v>
                </c:pt>
                <c:pt idx="1">
                  <c:v>19</c:v>
                </c:pt>
                <c:pt idx="2">
                  <c:v>26</c:v>
                </c:pt>
                <c:pt idx="3">
                  <c:v>29</c:v>
                </c:pt>
                <c:pt idx="4">
                  <c:v>25</c:v>
                </c:pt>
                <c:pt idx="5">
                  <c:v>41</c:v>
                </c:pt>
                <c:pt idx="6">
                  <c:v>41</c:v>
                </c:pt>
                <c:pt idx="7">
                  <c:v>34</c:v>
                </c:pt>
                <c:pt idx="8">
                  <c:v>31</c:v>
                </c:pt>
                <c:pt idx="9">
                  <c:v>43</c:v>
                </c:pt>
                <c:pt idx="10">
                  <c:v>33</c:v>
                </c:pt>
                <c:pt idx="11">
                  <c:v>48</c:v>
                </c:pt>
                <c:pt idx="12">
                  <c:v>20</c:v>
                </c:pt>
                <c:pt idx="13">
                  <c:v>29</c:v>
                </c:pt>
                <c:pt idx="14">
                  <c:v>36</c:v>
                </c:pt>
                <c:pt idx="15">
                  <c:v>37</c:v>
                </c:pt>
                <c:pt idx="16">
                  <c:v>35</c:v>
                </c:pt>
                <c:pt idx="17">
                  <c:v>37</c:v>
                </c:pt>
                <c:pt idx="18">
                  <c:v>29</c:v>
                </c:pt>
                <c:pt idx="19">
                  <c:v>40</c:v>
                </c:pt>
                <c:pt idx="20">
                  <c:v>45</c:v>
                </c:pt>
                <c:pt idx="21">
                  <c:v>25</c:v>
                </c:pt>
                <c:pt idx="22">
                  <c:v>37</c:v>
                </c:pt>
                <c:pt idx="23">
                  <c:v>28</c:v>
                </c:pt>
                <c:pt idx="24">
                  <c:v>32</c:v>
                </c:pt>
                <c:pt idx="25">
                  <c:v>39</c:v>
                </c:pt>
                <c:pt idx="26">
                  <c:v>31</c:v>
                </c:pt>
                <c:pt idx="27">
                  <c:v>43</c:v>
                </c:pt>
                <c:pt idx="28">
                  <c:v>26</c:v>
                </c:pt>
                <c:pt idx="29">
                  <c:v>42</c:v>
                </c:pt>
                <c:pt idx="30">
                  <c:v>27</c:v>
                </c:pt>
                <c:pt idx="31">
                  <c:v>44</c:v>
                </c:pt>
                <c:pt idx="32">
                  <c:v>34</c:v>
                </c:pt>
                <c:pt idx="33">
                  <c:v>35</c:v>
                </c:pt>
                <c:pt idx="34">
                  <c:v>38</c:v>
                </c:pt>
                <c:pt idx="35">
                  <c:v>47</c:v>
                </c:pt>
                <c:pt idx="36">
                  <c:v>24</c:v>
                </c:pt>
                <c:pt idx="37">
                  <c:v>38</c:v>
                </c:pt>
                <c:pt idx="38">
                  <c:v>50</c:v>
                </c:pt>
                <c:pt idx="39">
                  <c:v>43</c:v>
                </c:pt>
                <c:pt idx="40">
                  <c:v>52</c:v>
                </c:pt>
                <c:pt idx="41">
                  <c:v>35</c:v>
                </c:pt>
                <c:pt idx="42">
                  <c:v>49</c:v>
                </c:pt>
                <c:pt idx="43">
                  <c:v>32</c:v>
                </c:pt>
                <c:pt idx="44">
                  <c:v>34</c:v>
                </c:pt>
                <c:pt idx="45">
                  <c:v>23</c:v>
                </c:pt>
                <c:pt idx="46">
                  <c:v>37</c:v>
                </c:pt>
                <c:pt idx="47">
                  <c:v>28</c:v>
                </c:pt>
                <c:pt idx="48">
                  <c:v>28</c:v>
                </c:pt>
                <c:pt idx="49">
                  <c:v>31</c:v>
                </c:pt>
                <c:pt idx="50">
                  <c:v>30</c:v>
                </c:pt>
                <c:pt idx="51">
                  <c:v>24</c:v>
                </c:pt>
              </c:numCache>
            </c:numRef>
          </c:val>
          <c:smooth val="0"/>
          <c:extLst>
            <c:ext xmlns:c16="http://schemas.microsoft.com/office/drawing/2014/chart" uri="{C3380CC4-5D6E-409C-BE32-E72D297353CC}">
              <c16:uniqueId val="{00000000-5F54-6843-BFD9-CAA09CBC43B7}"/>
            </c:ext>
          </c:extLst>
        </c:ser>
        <c:ser>
          <c:idx val="3"/>
          <c:order val="1"/>
          <c:tx>
            <c:strRef>
              <c:f>'Canal endémico'!$A$70</c:f>
              <c:strCache>
                <c:ptCount val="1"/>
                <c:pt idx="0">
                  <c:v>2020</c:v>
                </c:pt>
              </c:strCache>
            </c:strRef>
          </c:tx>
          <c:marker>
            <c:symbol val="none"/>
          </c:marker>
          <c:val>
            <c:numRef>
              <c:f>'Canal endémico'!$B$70:$BA$70</c:f>
              <c:numCache>
                <c:formatCode>General</c:formatCode>
                <c:ptCount val="52"/>
                <c:pt idx="0">
                  <c:v>28</c:v>
                </c:pt>
                <c:pt idx="1">
                  <c:v>32</c:v>
                </c:pt>
                <c:pt idx="2">
                  <c:v>45</c:v>
                </c:pt>
                <c:pt idx="3">
                  <c:v>28</c:v>
                </c:pt>
                <c:pt idx="4">
                  <c:v>40</c:v>
                </c:pt>
                <c:pt idx="5">
                  <c:v>39</c:v>
                </c:pt>
                <c:pt idx="6">
                  <c:v>31</c:v>
                </c:pt>
                <c:pt idx="7">
                  <c:v>35</c:v>
                </c:pt>
                <c:pt idx="8">
                  <c:v>46</c:v>
                </c:pt>
                <c:pt idx="9">
                  <c:v>31</c:v>
                </c:pt>
                <c:pt idx="10">
                  <c:v>31</c:v>
                </c:pt>
                <c:pt idx="11">
                  <c:v>33</c:v>
                </c:pt>
                <c:pt idx="12">
                  <c:v>22</c:v>
                </c:pt>
                <c:pt idx="13">
                  <c:v>17</c:v>
                </c:pt>
                <c:pt idx="14">
                  <c:v>14</c:v>
                </c:pt>
                <c:pt idx="15">
                  <c:v>19</c:v>
                </c:pt>
                <c:pt idx="16">
                  <c:v>15</c:v>
                </c:pt>
                <c:pt idx="17">
                  <c:v>17</c:v>
                </c:pt>
                <c:pt idx="18">
                  <c:v>19</c:v>
                </c:pt>
                <c:pt idx="19">
                  <c:v>22</c:v>
                </c:pt>
                <c:pt idx="20">
                  <c:v>15</c:v>
                </c:pt>
                <c:pt idx="21">
                  <c:v>23</c:v>
                </c:pt>
                <c:pt idx="22">
                  <c:v>27</c:v>
                </c:pt>
                <c:pt idx="23">
                  <c:v>27</c:v>
                </c:pt>
                <c:pt idx="24">
                  <c:v>24</c:v>
                </c:pt>
                <c:pt idx="25">
                  <c:v>29</c:v>
                </c:pt>
                <c:pt idx="26">
                  <c:v>28</c:v>
                </c:pt>
                <c:pt idx="27">
                  <c:v>33</c:v>
                </c:pt>
                <c:pt idx="28">
                  <c:v>25</c:v>
                </c:pt>
                <c:pt idx="29">
                  <c:v>10</c:v>
                </c:pt>
                <c:pt idx="30">
                  <c:v>20</c:v>
                </c:pt>
                <c:pt idx="31">
                  <c:v>30</c:v>
                </c:pt>
                <c:pt idx="32">
                  <c:v>49</c:v>
                </c:pt>
                <c:pt idx="33">
                  <c:v>31</c:v>
                </c:pt>
                <c:pt idx="34">
                  <c:v>48</c:v>
                </c:pt>
                <c:pt idx="35">
                  <c:v>39</c:v>
                </c:pt>
                <c:pt idx="36">
                  <c:v>34</c:v>
                </c:pt>
                <c:pt idx="37">
                  <c:v>38</c:v>
                </c:pt>
                <c:pt idx="38">
                  <c:v>38</c:v>
                </c:pt>
                <c:pt idx="39">
                  <c:v>39</c:v>
                </c:pt>
                <c:pt idx="40">
                  <c:v>20</c:v>
                </c:pt>
                <c:pt idx="41">
                  <c:v>28</c:v>
                </c:pt>
                <c:pt idx="42">
                  <c:v>20</c:v>
                </c:pt>
                <c:pt idx="43">
                  <c:v>27</c:v>
                </c:pt>
                <c:pt idx="44">
                  <c:v>17</c:v>
                </c:pt>
                <c:pt idx="45">
                  <c:v>38</c:v>
                </c:pt>
                <c:pt idx="46">
                  <c:v>31</c:v>
                </c:pt>
                <c:pt idx="47">
                  <c:v>17</c:v>
                </c:pt>
                <c:pt idx="48">
                  <c:v>37</c:v>
                </c:pt>
                <c:pt idx="49">
                  <c:v>26</c:v>
                </c:pt>
                <c:pt idx="50">
                  <c:v>37</c:v>
                </c:pt>
                <c:pt idx="51">
                  <c:v>18</c:v>
                </c:pt>
              </c:numCache>
            </c:numRef>
          </c:val>
          <c:smooth val="0"/>
          <c:extLst>
            <c:ext xmlns:c16="http://schemas.microsoft.com/office/drawing/2014/chart" uri="{C3380CC4-5D6E-409C-BE32-E72D297353CC}">
              <c16:uniqueId val="{00000002-5F54-6843-BFD9-CAA09CBC43B7}"/>
            </c:ext>
          </c:extLst>
        </c:ser>
        <c:ser>
          <c:idx val="0"/>
          <c:order val="2"/>
          <c:tx>
            <c:strRef>
              <c:f>'Canal endémico'!$A$69</c:f>
              <c:strCache>
                <c:ptCount val="1"/>
                <c:pt idx="0">
                  <c:v>2019</c:v>
                </c:pt>
              </c:strCache>
            </c:strRef>
          </c:tx>
          <c:marker>
            <c:symbol val="none"/>
          </c:marker>
          <c:val>
            <c:numRef>
              <c:f>'Canal endémico'!$B$69:$BA$69</c:f>
              <c:numCache>
                <c:formatCode>General</c:formatCode>
                <c:ptCount val="52"/>
                <c:pt idx="0">
                  <c:v>25</c:v>
                </c:pt>
                <c:pt idx="1">
                  <c:v>38</c:v>
                </c:pt>
                <c:pt idx="2">
                  <c:v>36</c:v>
                </c:pt>
                <c:pt idx="3">
                  <c:v>32</c:v>
                </c:pt>
                <c:pt idx="4">
                  <c:v>38</c:v>
                </c:pt>
                <c:pt idx="5">
                  <c:v>56</c:v>
                </c:pt>
                <c:pt idx="6">
                  <c:v>34</c:v>
                </c:pt>
                <c:pt idx="7">
                  <c:v>48</c:v>
                </c:pt>
                <c:pt idx="8">
                  <c:v>30</c:v>
                </c:pt>
                <c:pt idx="9">
                  <c:v>30</c:v>
                </c:pt>
                <c:pt idx="10">
                  <c:v>31</c:v>
                </c:pt>
                <c:pt idx="11">
                  <c:v>41</c:v>
                </c:pt>
                <c:pt idx="12">
                  <c:v>28</c:v>
                </c:pt>
                <c:pt idx="13">
                  <c:v>29</c:v>
                </c:pt>
                <c:pt idx="14">
                  <c:v>43</c:v>
                </c:pt>
                <c:pt idx="15">
                  <c:v>16</c:v>
                </c:pt>
                <c:pt idx="16">
                  <c:v>33</c:v>
                </c:pt>
                <c:pt idx="17">
                  <c:v>34</c:v>
                </c:pt>
                <c:pt idx="18">
                  <c:v>45</c:v>
                </c:pt>
                <c:pt idx="19">
                  <c:v>25</c:v>
                </c:pt>
                <c:pt idx="20">
                  <c:v>38</c:v>
                </c:pt>
                <c:pt idx="21">
                  <c:v>35</c:v>
                </c:pt>
                <c:pt idx="22">
                  <c:v>36</c:v>
                </c:pt>
                <c:pt idx="23">
                  <c:v>48</c:v>
                </c:pt>
                <c:pt idx="24">
                  <c:v>32</c:v>
                </c:pt>
                <c:pt idx="25">
                  <c:v>39</c:v>
                </c:pt>
                <c:pt idx="26">
                  <c:v>32</c:v>
                </c:pt>
                <c:pt idx="27">
                  <c:v>34</c:v>
                </c:pt>
                <c:pt idx="28">
                  <c:v>37</c:v>
                </c:pt>
                <c:pt idx="29">
                  <c:v>52</c:v>
                </c:pt>
                <c:pt idx="30">
                  <c:v>39</c:v>
                </c:pt>
                <c:pt idx="31">
                  <c:v>35</c:v>
                </c:pt>
                <c:pt idx="32">
                  <c:v>40</c:v>
                </c:pt>
                <c:pt idx="33">
                  <c:v>38</c:v>
                </c:pt>
                <c:pt idx="34">
                  <c:v>25</c:v>
                </c:pt>
                <c:pt idx="35">
                  <c:v>33</c:v>
                </c:pt>
                <c:pt idx="36">
                  <c:v>35</c:v>
                </c:pt>
                <c:pt idx="37">
                  <c:v>41</c:v>
                </c:pt>
                <c:pt idx="38">
                  <c:v>44</c:v>
                </c:pt>
                <c:pt idx="39">
                  <c:v>44</c:v>
                </c:pt>
                <c:pt idx="40">
                  <c:v>34</c:v>
                </c:pt>
                <c:pt idx="41">
                  <c:v>24</c:v>
                </c:pt>
                <c:pt idx="42">
                  <c:v>44</c:v>
                </c:pt>
                <c:pt idx="43">
                  <c:v>27</c:v>
                </c:pt>
                <c:pt idx="44">
                  <c:v>18</c:v>
                </c:pt>
                <c:pt idx="45">
                  <c:v>22</c:v>
                </c:pt>
                <c:pt idx="46">
                  <c:v>36</c:v>
                </c:pt>
                <c:pt idx="47">
                  <c:v>30</c:v>
                </c:pt>
                <c:pt idx="48">
                  <c:v>29</c:v>
                </c:pt>
                <c:pt idx="49">
                  <c:v>43</c:v>
                </c:pt>
                <c:pt idx="50">
                  <c:v>31</c:v>
                </c:pt>
                <c:pt idx="51">
                  <c:v>25</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56992896"/>
        <c:axId val="56994816"/>
      </c:lineChart>
      <c:catAx>
        <c:axId val="5699289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56994816"/>
        <c:crosses val="autoZero"/>
        <c:auto val="1"/>
        <c:lblAlgn val="ctr"/>
        <c:lblOffset val="100"/>
        <c:noMultiLvlLbl val="0"/>
      </c:catAx>
      <c:valAx>
        <c:axId val="56994816"/>
        <c:scaling>
          <c:orientation val="minMax"/>
        </c:scaling>
        <c:delete val="0"/>
        <c:axPos val="l"/>
        <c:title>
          <c:tx>
            <c:rich>
              <a:bodyPr rot="-5400000" vert="horz"/>
              <a:lstStyle/>
              <a:p>
                <a:pPr>
                  <a:defRPr/>
                </a:pPr>
                <a:r>
                  <a:rPr lang="en-US"/>
                  <a:t>Casos</a:t>
                </a:r>
              </a:p>
            </c:rich>
          </c:tx>
          <c:overlay val="0"/>
        </c:title>
        <c:numFmt formatCode="General" sourceLinked="1"/>
        <c:majorTickMark val="out"/>
        <c:minorTickMark val="none"/>
        <c:tickLblPos val="nextTo"/>
        <c:crossAx val="56992896"/>
        <c:crosses val="autoZero"/>
        <c:crossBetween val="between"/>
      </c:valAx>
    </c:plotArea>
    <c:legend>
      <c:legendPos val="t"/>
      <c:overlay val="0"/>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Dx!$A$3:$A$6</c:f>
              <c:strCache>
                <c:ptCount val="4"/>
                <c:pt idx="0">
                  <c:v>Western blot</c:v>
                </c:pt>
                <c:pt idx="1">
                  <c:v>Carga viral</c:v>
                </c:pt>
                <c:pt idx="2">
                  <c:v>Prueba rápida</c:v>
                </c:pt>
                <c:pt idx="3">
                  <c:v>Elisa</c:v>
                </c:pt>
              </c:strCache>
            </c:strRef>
          </c:cat>
          <c:val>
            <c:numRef>
              <c:f>Dx!$C$3:$C$6</c:f>
              <c:numCache>
                <c:formatCode>0.0</c:formatCode>
                <c:ptCount val="4"/>
                <c:pt idx="0">
                  <c:v>5.5813953488372094</c:v>
                </c:pt>
                <c:pt idx="1">
                  <c:v>14.651162790697676</c:v>
                </c:pt>
                <c:pt idx="2">
                  <c:v>26.86046511627907</c:v>
                </c:pt>
                <c:pt idx="3">
                  <c:v>52.906976744186053</c:v>
                </c:pt>
              </c:numCache>
            </c:numRef>
          </c:val>
          <c:extLst>
            <c:ext xmlns:c16="http://schemas.microsoft.com/office/drawing/2014/chart" uri="{C3380CC4-5D6E-409C-BE32-E72D297353CC}">
              <c16:uniqueId val="{00000000-AC7C-4415-B1B0-64C5DDE578A1}"/>
            </c:ext>
          </c:extLst>
        </c:ser>
        <c:dLbls>
          <c:dLblPos val="outEnd"/>
          <c:showLegendKey val="0"/>
          <c:showVal val="1"/>
          <c:showCatName val="0"/>
          <c:showSerName val="0"/>
          <c:showPercent val="0"/>
          <c:showBubbleSize val="0"/>
        </c:dLbls>
        <c:gapWidth val="150"/>
        <c:axId val="74989568"/>
        <c:axId val="74991488"/>
      </c:barChart>
      <c:catAx>
        <c:axId val="74989568"/>
        <c:scaling>
          <c:orientation val="minMax"/>
        </c:scaling>
        <c:delete val="0"/>
        <c:axPos val="l"/>
        <c:title>
          <c:tx>
            <c:rich>
              <a:bodyPr rot="-5400000" vert="horz"/>
              <a:lstStyle/>
              <a:p>
                <a:pPr>
                  <a:defRPr/>
                </a:pPr>
                <a:r>
                  <a:rPr lang="es-CO"/>
                  <a:t>Tipo de prueba</a:t>
                </a:r>
              </a:p>
            </c:rich>
          </c:tx>
          <c:overlay val="0"/>
        </c:title>
        <c:numFmt formatCode="General" sourceLinked="0"/>
        <c:majorTickMark val="out"/>
        <c:minorTickMark val="none"/>
        <c:tickLblPos val="nextTo"/>
        <c:txPr>
          <a:bodyPr/>
          <a:lstStyle/>
          <a:p>
            <a:pPr>
              <a:defRPr sz="800"/>
            </a:pPr>
            <a:endParaRPr lang="en-US"/>
          </a:p>
        </c:txPr>
        <c:crossAx val="74991488"/>
        <c:crosses val="autoZero"/>
        <c:auto val="1"/>
        <c:lblAlgn val="ctr"/>
        <c:lblOffset val="100"/>
        <c:noMultiLvlLbl val="0"/>
      </c:catAx>
      <c:valAx>
        <c:axId val="74991488"/>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800"/>
            </a:pPr>
            <a:endParaRPr lang="en-US"/>
          </a:p>
        </c:txPr>
        <c:crossAx val="74989568"/>
        <c:crosses val="autoZero"/>
        <c:crossBetween val="between"/>
      </c:valAx>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Estado_clinico!$A$3:$A$5</c:f>
              <c:strCache>
                <c:ptCount val="3"/>
                <c:pt idx="0">
                  <c:v>Muerto</c:v>
                </c:pt>
                <c:pt idx="1">
                  <c:v>Sida</c:v>
                </c:pt>
                <c:pt idx="2">
                  <c:v>VIH</c:v>
                </c:pt>
              </c:strCache>
            </c:strRef>
          </c:cat>
          <c:val>
            <c:numRef>
              <c:f>Estado_clinico!$C$3:$C$5</c:f>
              <c:numCache>
                <c:formatCode>0.0</c:formatCode>
                <c:ptCount val="3"/>
                <c:pt idx="0">
                  <c:v>0.58139534883720934</c:v>
                </c:pt>
                <c:pt idx="1">
                  <c:v>5.2325581395348841</c:v>
                </c:pt>
                <c:pt idx="2">
                  <c:v>94.186046511627907</c:v>
                </c:pt>
              </c:numCache>
            </c:numRef>
          </c:val>
          <c:extLst>
            <c:ext xmlns:c16="http://schemas.microsoft.com/office/drawing/2014/chart" uri="{C3380CC4-5D6E-409C-BE32-E72D297353CC}">
              <c16:uniqueId val="{00000000-1C5B-498C-AEEB-5F222BB6B33C}"/>
            </c:ext>
          </c:extLst>
        </c:ser>
        <c:dLbls>
          <c:dLblPos val="outEnd"/>
          <c:showLegendKey val="0"/>
          <c:showVal val="1"/>
          <c:showCatName val="0"/>
          <c:showSerName val="0"/>
          <c:showPercent val="0"/>
          <c:showBubbleSize val="0"/>
        </c:dLbls>
        <c:gapWidth val="150"/>
        <c:axId val="64644224"/>
        <c:axId val="64646144"/>
      </c:barChart>
      <c:catAx>
        <c:axId val="64644224"/>
        <c:scaling>
          <c:orientation val="minMax"/>
        </c:scaling>
        <c:delete val="0"/>
        <c:axPos val="b"/>
        <c:title>
          <c:tx>
            <c:rich>
              <a:bodyPr/>
              <a:lstStyle/>
              <a:p>
                <a:pPr>
                  <a:defRPr/>
                </a:pPr>
                <a:r>
                  <a:rPr lang="en-US"/>
                  <a:t>Estado clínico</a:t>
                </a:r>
              </a:p>
            </c:rich>
          </c:tx>
          <c:overlay val="0"/>
        </c:title>
        <c:numFmt formatCode="General" sourceLinked="0"/>
        <c:majorTickMark val="out"/>
        <c:minorTickMark val="none"/>
        <c:tickLblPos val="nextTo"/>
        <c:crossAx val="64646144"/>
        <c:crosses val="autoZero"/>
        <c:auto val="1"/>
        <c:lblAlgn val="ctr"/>
        <c:lblOffset val="100"/>
        <c:noMultiLvlLbl val="0"/>
      </c:catAx>
      <c:valAx>
        <c:axId val="64646144"/>
        <c:scaling>
          <c:orientation val="minMax"/>
        </c:scaling>
        <c:delete val="0"/>
        <c:axPos val="l"/>
        <c:title>
          <c:tx>
            <c:rich>
              <a:bodyPr rot="-5400000" vert="horz"/>
              <a:lstStyle/>
              <a:p>
                <a:pPr>
                  <a:defRPr/>
                </a:pPr>
                <a:r>
                  <a:rPr lang="es-CO"/>
                  <a:t>Porcentaje</a:t>
                </a:r>
              </a:p>
            </c:rich>
          </c:tx>
          <c:overlay val="0"/>
        </c:title>
        <c:numFmt formatCode="0.0" sourceLinked="1"/>
        <c:majorTickMark val="out"/>
        <c:minorTickMark val="none"/>
        <c:tickLblPos val="nextTo"/>
        <c:txPr>
          <a:bodyPr/>
          <a:lstStyle/>
          <a:p>
            <a:pPr>
              <a:defRPr sz="900"/>
            </a:pPr>
            <a:endParaRPr lang="en-US"/>
          </a:p>
        </c:txPr>
        <c:crossAx val="64644224"/>
        <c:crosses val="autoZero"/>
        <c:crossBetween val="between"/>
      </c:valAx>
    </c:plotArea>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042179950905"/>
          <c:y val="5.1205251611367152E-2"/>
          <c:w val="0.82903014415755127"/>
          <c:h val="0.65161690565805375"/>
        </c:manualLayout>
      </c:layout>
      <c:barChart>
        <c:barDir val="col"/>
        <c:grouping val="clustered"/>
        <c:varyColors val="0"/>
        <c:ser>
          <c:idx val="0"/>
          <c:order val="0"/>
          <c:tx>
            <c:strRef>
              <c:f>'Edad-CicloVital'!$N$2</c:f>
              <c:strCache>
                <c:ptCount val="1"/>
                <c:pt idx="0">
                  <c:v>% casos</c:v>
                </c:pt>
              </c:strCache>
            </c:strRef>
          </c:tx>
          <c:invertIfNegative val="0"/>
          <c:cat>
            <c:strRef>
              <c:f>'Edad-CicloVital'!$H$4:$H$18</c:f>
              <c:strCache>
                <c:ptCount val="15"/>
                <c:pt idx="0">
                  <c:v>0 A 5</c:v>
                </c:pt>
                <c:pt idx="1">
                  <c:v>5 a 9</c:v>
                </c:pt>
                <c:pt idx="2">
                  <c:v>10 a 14</c:v>
                </c:pt>
                <c:pt idx="3">
                  <c:v>15 a 19</c:v>
                </c:pt>
                <c:pt idx="4">
                  <c:v>20 a 24</c:v>
                </c:pt>
                <c:pt idx="5">
                  <c:v>25 a 29</c:v>
                </c:pt>
                <c:pt idx="6">
                  <c:v>30 a 34</c:v>
                </c:pt>
                <c:pt idx="7">
                  <c:v>35 a 39</c:v>
                </c:pt>
                <c:pt idx="8">
                  <c:v>40 a 44</c:v>
                </c:pt>
                <c:pt idx="9">
                  <c:v>45 a 49</c:v>
                </c:pt>
                <c:pt idx="10">
                  <c:v>50 a 54</c:v>
                </c:pt>
                <c:pt idx="11">
                  <c:v>55 a 59</c:v>
                </c:pt>
                <c:pt idx="12">
                  <c:v>60 a 64</c:v>
                </c:pt>
                <c:pt idx="13">
                  <c:v>65 a 69</c:v>
                </c:pt>
                <c:pt idx="14">
                  <c:v>70 y más</c:v>
                </c:pt>
              </c:strCache>
            </c:strRef>
          </c:cat>
          <c:val>
            <c:numRef>
              <c:f>'Edad-CicloVital'!$N$4:$N$18</c:f>
              <c:numCache>
                <c:formatCode>0.0</c:formatCode>
                <c:ptCount val="15"/>
                <c:pt idx="0">
                  <c:v>0</c:v>
                </c:pt>
                <c:pt idx="1">
                  <c:v>0</c:v>
                </c:pt>
                <c:pt idx="2">
                  <c:v>0</c:v>
                </c:pt>
                <c:pt idx="3">
                  <c:v>4.4186046511627906</c:v>
                </c:pt>
                <c:pt idx="4">
                  <c:v>19.883720930232556</c:v>
                </c:pt>
                <c:pt idx="5">
                  <c:v>25.581395348837212</c:v>
                </c:pt>
                <c:pt idx="6">
                  <c:v>17.209302325581397</c:v>
                </c:pt>
                <c:pt idx="7">
                  <c:v>11.395348837209303</c:v>
                </c:pt>
                <c:pt idx="8">
                  <c:v>7.441860465116279</c:v>
                </c:pt>
                <c:pt idx="9">
                  <c:v>3.9534883720930232</c:v>
                </c:pt>
                <c:pt idx="10">
                  <c:v>3.3720930232558142</c:v>
                </c:pt>
                <c:pt idx="11">
                  <c:v>2.7906976744186047</c:v>
                </c:pt>
                <c:pt idx="12">
                  <c:v>1.8604651162790697</c:v>
                </c:pt>
                <c:pt idx="13">
                  <c:v>0.69767441860465118</c:v>
                </c:pt>
                <c:pt idx="14">
                  <c:v>1.3953488372093024</c:v>
                </c:pt>
              </c:numCache>
            </c:numRef>
          </c:val>
          <c:extLst>
            <c:ext xmlns:c16="http://schemas.microsoft.com/office/drawing/2014/chart" uri="{C3380CC4-5D6E-409C-BE32-E72D297353CC}">
              <c16:uniqueId val="{00000000-1A15-46D1-8ECC-A6DB534362B3}"/>
            </c:ext>
          </c:extLst>
        </c:ser>
        <c:dLbls>
          <c:showLegendKey val="0"/>
          <c:showVal val="0"/>
          <c:showCatName val="0"/>
          <c:showSerName val="0"/>
          <c:showPercent val="0"/>
          <c:showBubbleSize val="0"/>
        </c:dLbls>
        <c:gapWidth val="9"/>
        <c:axId val="45906560"/>
        <c:axId val="75465472"/>
      </c:barChart>
      <c:catAx>
        <c:axId val="45906560"/>
        <c:scaling>
          <c:orientation val="minMax"/>
        </c:scaling>
        <c:delete val="0"/>
        <c:axPos val="b"/>
        <c:title>
          <c:tx>
            <c:rich>
              <a:bodyPr/>
              <a:lstStyle/>
              <a:p>
                <a:pPr>
                  <a:defRPr/>
                </a:pPr>
                <a:r>
                  <a:rPr lang="en-US"/>
                  <a:t>Grupos de edad</a:t>
                </a:r>
              </a:p>
            </c:rich>
          </c:tx>
          <c:overlay val="0"/>
        </c:title>
        <c:numFmt formatCode="General" sourceLinked="0"/>
        <c:majorTickMark val="out"/>
        <c:minorTickMark val="none"/>
        <c:tickLblPos val="nextTo"/>
        <c:crossAx val="75465472"/>
        <c:crosses val="autoZero"/>
        <c:auto val="1"/>
        <c:lblAlgn val="ctr"/>
        <c:lblOffset val="100"/>
        <c:noMultiLvlLbl val="0"/>
      </c:catAx>
      <c:valAx>
        <c:axId val="75465472"/>
        <c:scaling>
          <c:orientation val="minMax"/>
        </c:scaling>
        <c:delete val="0"/>
        <c:axPos val="l"/>
        <c:title>
          <c:tx>
            <c:rich>
              <a:bodyPr rot="-5400000" vert="horz"/>
              <a:lstStyle/>
              <a:p>
                <a:pPr>
                  <a:defRPr/>
                </a:pPr>
                <a:r>
                  <a:rPr lang="en-US"/>
                  <a:t>Porcentaje</a:t>
                </a:r>
              </a:p>
            </c:rich>
          </c:tx>
          <c:layout>
            <c:manualLayout>
              <c:xMode val="edge"/>
              <c:yMode val="edge"/>
              <c:x val="1.978239058819278E-2"/>
              <c:y val="0.31100944995266522"/>
            </c:manualLayout>
          </c:layout>
          <c:overlay val="0"/>
        </c:title>
        <c:numFmt formatCode="0.0" sourceLinked="1"/>
        <c:majorTickMark val="out"/>
        <c:minorTickMark val="none"/>
        <c:tickLblPos val="nextTo"/>
        <c:txPr>
          <a:bodyPr/>
          <a:lstStyle/>
          <a:p>
            <a:pPr>
              <a:defRPr sz="900"/>
            </a:pPr>
            <a:endParaRPr lang="en-US"/>
          </a:p>
        </c:txPr>
        <c:crossAx val="45906560"/>
        <c:crosses val="autoZero"/>
        <c:crossBetween val="between"/>
      </c:valAx>
      <c:dTable>
        <c:showHorzBorder val="1"/>
        <c:showVertBorder val="1"/>
        <c:showOutline val="1"/>
        <c:showKeys val="1"/>
        <c:txPr>
          <a:bodyPr/>
          <a:lstStyle/>
          <a:p>
            <a:pPr rtl="0">
              <a:defRPr sz="900"/>
            </a:pPr>
            <a:endParaRPr lang="en-US"/>
          </a:p>
        </c:txPr>
      </c:dTable>
    </c:plotArea>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Mec_transm!$I$2</c:f>
              <c:strCache>
                <c:ptCount val="1"/>
                <c:pt idx="0">
                  <c:v>% casos</c:v>
                </c:pt>
              </c:strCache>
            </c:strRef>
          </c:tx>
          <c:spPr>
            <a:solidFill>
              <a:schemeClr val="accent1"/>
            </a:solidFill>
          </c:spPr>
          <c:invertIfNegative val="0"/>
          <c:cat>
            <c:multiLvlStrRef>
              <c:f>Mec_transm!$B$4:$C$14</c:f>
              <c:multiLvlStrCache>
                <c:ptCount val="11"/>
                <c:lvl>
                  <c:pt idx="0">
                    <c:v>Heterosexual</c:v>
                  </c:pt>
                  <c:pt idx="1">
                    <c:v>Homosexual</c:v>
                  </c:pt>
                  <c:pt idx="2">
                    <c:v>Bisexual</c:v>
                  </c:pt>
                  <c:pt idx="3">
                    <c:v>Materno infantil</c:v>
                  </c:pt>
                  <c:pt idx="4">
                    <c:v>Transfusión sanguínea</c:v>
                  </c:pt>
                  <c:pt idx="5">
                    <c:v>Usuarios drogas IV</c:v>
                  </c:pt>
                  <c:pt idx="6">
                    <c:v>Accidente de trabajo</c:v>
                  </c:pt>
                  <c:pt idx="7">
                    <c:v>Transplante de órganos</c:v>
                  </c:pt>
                  <c:pt idx="8">
                    <c:v>Piercing</c:v>
                  </c:pt>
                  <c:pt idx="9">
                    <c:v>Hemodiálisis</c:v>
                  </c:pt>
                  <c:pt idx="10">
                    <c:v>Tatuajes</c:v>
                  </c:pt>
                </c:lvl>
                <c:lvl>
                  <c:pt idx="0">
                    <c:v>Sexual</c:v>
                  </c:pt>
                  <c:pt idx="4">
                    <c:v>Parenteral</c:v>
                  </c:pt>
                </c:lvl>
              </c:multiLvlStrCache>
            </c:multiLvlStrRef>
          </c:cat>
          <c:val>
            <c:numRef>
              <c:f>Mec_transm!$I$4:$I$14</c:f>
              <c:numCache>
                <c:formatCode>0.0%</c:formatCode>
                <c:ptCount val="11"/>
                <c:pt idx="0">
                  <c:v>0.37441860465116278</c:v>
                </c:pt>
                <c:pt idx="1">
                  <c:v>0.55813953488372092</c:v>
                </c:pt>
                <c:pt idx="2">
                  <c:v>4.7674418604651166E-2</c:v>
                </c:pt>
                <c:pt idx="3">
                  <c:v>0</c:v>
                </c:pt>
                <c:pt idx="4">
                  <c:v>0</c:v>
                </c:pt>
                <c:pt idx="5">
                  <c:v>1.627906976744186E-2</c:v>
                </c:pt>
                <c:pt idx="6">
                  <c:v>0</c:v>
                </c:pt>
                <c:pt idx="7">
                  <c:v>0</c:v>
                </c:pt>
                <c:pt idx="8">
                  <c:v>2.3255813953488372E-3</c:v>
                </c:pt>
                <c:pt idx="9">
                  <c:v>0</c:v>
                </c:pt>
                <c:pt idx="10">
                  <c:v>1.1627906976744186E-3</c:v>
                </c:pt>
              </c:numCache>
            </c:numRef>
          </c:val>
          <c:extLst>
            <c:ext xmlns:c16="http://schemas.microsoft.com/office/drawing/2014/chart" uri="{C3380CC4-5D6E-409C-BE32-E72D297353CC}">
              <c16:uniqueId val="{00000000-E6A0-4A32-8630-D77985D7EFF1}"/>
            </c:ext>
          </c:extLst>
        </c:ser>
        <c:dLbls>
          <c:showLegendKey val="0"/>
          <c:showVal val="0"/>
          <c:showCatName val="0"/>
          <c:showSerName val="0"/>
          <c:showPercent val="0"/>
          <c:showBubbleSize val="0"/>
        </c:dLbls>
        <c:gapWidth val="150"/>
        <c:axId val="45464960"/>
        <c:axId val="45765760"/>
      </c:barChart>
      <c:catAx>
        <c:axId val="45464960"/>
        <c:scaling>
          <c:orientation val="minMax"/>
        </c:scaling>
        <c:delete val="0"/>
        <c:axPos val="b"/>
        <c:numFmt formatCode="General" sourceLinked="0"/>
        <c:majorTickMark val="none"/>
        <c:minorTickMark val="none"/>
        <c:tickLblPos val="nextTo"/>
        <c:txPr>
          <a:bodyPr/>
          <a:lstStyle/>
          <a:p>
            <a:pPr>
              <a:defRPr sz="800"/>
            </a:pPr>
            <a:endParaRPr lang="en-US"/>
          </a:p>
        </c:txPr>
        <c:crossAx val="45765760"/>
        <c:crosses val="autoZero"/>
        <c:auto val="1"/>
        <c:lblAlgn val="ctr"/>
        <c:lblOffset val="100"/>
        <c:noMultiLvlLbl val="0"/>
      </c:catAx>
      <c:valAx>
        <c:axId val="45765760"/>
        <c:scaling>
          <c:orientation val="minMax"/>
        </c:scaling>
        <c:delete val="0"/>
        <c:axPos val="l"/>
        <c:title>
          <c:tx>
            <c:rich>
              <a:bodyPr/>
              <a:lstStyle/>
              <a:p>
                <a:pPr>
                  <a:defRPr/>
                </a:pPr>
                <a:r>
                  <a:rPr lang="es-CO" baseline="0"/>
                  <a:t>% casos</a:t>
                </a:r>
              </a:p>
            </c:rich>
          </c:tx>
          <c:overlay val="0"/>
        </c:title>
        <c:numFmt formatCode="0.0%" sourceLinked="1"/>
        <c:majorTickMark val="none"/>
        <c:minorTickMark val="none"/>
        <c:tickLblPos val="nextTo"/>
        <c:txPr>
          <a:bodyPr/>
          <a:lstStyle/>
          <a:p>
            <a:pPr>
              <a:defRPr sz="800"/>
            </a:pPr>
            <a:endParaRPr lang="en-US"/>
          </a:p>
        </c:txPr>
        <c:crossAx val="45464960"/>
        <c:crosses val="autoZero"/>
        <c:crossBetween val="between"/>
      </c:valAx>
      <c:dTable>
        <c:showHorzBorder val="1"/>
        <c:showVertBorder val="1"/>
        <c:showOutline val="1"/>
        <c:showKeys val="1"/>
        <c:txPr>
          <a:bodyPr/>
          <a:lstStyle/>
          <a:p>
            <a:pPr rtl="0">
              <a:defRPr sz="800"/>
            </a:pPr>
            <a:endParaRPr lang="en-US"/>
          </a:p>
        </c:txPr>
      </c:dTable>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v>Zona de Alerta</c:v>
          </c:tx>
          <c:spPr>
            <a:solidFill>
              <a:srgbClr val="C00000"/>
            </a:solidFill>
            <a:ln>
              <a:solidFill>
                <a:srgbClr val="FF0000"/>
              </a:solidFill>
            </a:ln>
          </c:spPr>
          <c:val>
            <c:numRef>
              <c:f>'SIN 2003-7-10'!$E$45:$BD$45</c:f>
              <c:numCache>
                <c:formatCode>General</c:formatCode>
                <c:ptCount val="52"/>
                <c:pt idx="0">
                  <c:v>24.547904337638165</c:v>
                </c:pt>
                <c:pt idx="1">
                  <c:v>43.949840882355247</c:v>
                </c:pt>
                <c:pt idx="2">
                  <c:v>34.317072110470995</c:v>
                </c:pt>
                <c:pt idx="3">
                  <c:v>25.784321862818352</c:v>
                </c:pt>
                <c:pt idx="4">
                  <c:v>27.234366325377682</c:v>
                </c:pt>
                <c:pt idx="5">
                  <c:v>33.511155352104581</c:v>
                </c:pt>
                <c:pt idx="6">
                  <c:v>29.930588459607442</c:v>
                </c:pt>
                <c:pt idx="7">
                  <c:v>22.289359584217998</c:v>
                </c:pt>
                <c:pt idx="8">
                  <c:v>23.523391519100933</c:v>
                </c:pt>
                <c:pt idx="9">
                  <c:v>23.65808383104293</c:v>
                </c:pt>
                <c:pt idx="10">
                  <c:v>21.29856279259177</c:v>
                </c:pt>
                <c:pt idx="11">
                  <c:v>21.070026295486336</c:v>
                </c:pt>
                <c:pt idx="12">
                  <c:v>19.901917853618826</c:v>
                </c:pt>
                <c:pt idx="13">
                  <c:v>20.971657232052259</c:v>
                </c:pt>
                <c:pt idx="14">
                  <c:v>18.661525529660544</c:v>
                </c:pt>
                <c:pt idx="15">
                  <c:v>18.156139599561136</c:v>
                </c:pt>
                <c:pt idx="16">
                  <c:v>23.641965246920559</c:v>
                </c:pt>
                <c:pt idx="17">
                  <c:v>23.646176155428861</c:v>
                </c:pt>
                <c:pt idx="18">
                  <c:v>18.533863133179604</c:v>
                </c:pt>
                <c:pt idx="19">
                  <c:v>24.326158785159453</c:v>
                </c:pt>
                <c:pt idx="20">
                  <c:v>22.462923461430901</c:v>
                </c:pt>
                <c:pt idx="21">
                  <c:v>20.795446976099281</c:v>
                </c:pt>
                <c:pt idx="22">
                  <c:v>25.339407190076777</c:v>
                </c:pt>
                <c:pt idx="23">
                  <c:v>22.108635487729806</c:v>
                </c:pt>
                <c:pt idx="24">
                  <c:v>23.475328125846666</c:v>
                </c:pt>
                <c:pt idx="25">
                  <c:v>23.669337101568118</c:v>
                </c:pt>
                <c:pt idx="26">
                  <c:v>31.286883187266696</c:v>
                </c:pt>
                <c:pt idx="27">
                  <c:v>31.07072423200135</c:v>
                </c:pt>
                <c:pt idx="28">
                  <c:v>29.266717908197073</c:v>
                </c:pt>
                <c:pt idx="29">
                  <c:v>22.126385059779007</c:v>
                </c:pt>
                <c:pt idx="30">
                  <c:v>23.144639264552541</c:v>
                </c:pt>
                <c:pt idx="31">
                  <c:v>27.873388621254094</c:v>
                </c:pt>
                <c:pt idx="32">
                  <c:v>26.299892756301276</c:v>
                </c:pt>
                <c:pt idx="33">
                  <c:v>31.873961859998857</c:v>
                </c:pt>
                <c:pt idx="34">
                  <c:v>34.428620534082825</c:v>
                </c:pt>
                <c:pt idx="35">
                  <c:v>26.106337590812906</c:v>
                </c:pt>
                <c:pt idx="36">
                  <c:v>23.13919548125353</c:v>
                </c:pt>
                <c:pt idx="37">
                  <c:v>34.223002562196342</c:v>
                </c:pt>
                <c:pt idx="38">
                  <c:v>35.090775820574471</c:v>
                </c:pt>
                <c:pt idx="39">
                  <c:v>31.984318509058667</c:v>
                </c:pt>
                <c:pt idx="40">
                  <c:v>26.673743499607649</c:v>
                </c:pt>
                <c:pt idx="41">
                  <c:v>25.67857036259544</c:v>
                </c:pt>
                <c:pt idx="42">
                  <c:v>24.130217557804315</c:v>
                </c:pt>
                <c:pt idx="43">
                  <c:v>17.486221170367195</c:v>
                </c:pt>
                <c:pt idx="44">
                  <c:v>26.147714594578403</c:v>
                </c:pt>
                <c:pt idx="45">
                  <c:v>17.334050432583723</c:v>
                </c:pt>
                <c:pt idx="46">
                  <c:v>31.966057704777299</c:v>
                </c:pt>
                <c:pt idx="47">
                  <c:v>22.467179032769437</c:v>
                </c:pt>
                <c:pt idx="48">
                  <c:v>17.935534012413218</c:v>
                </c:pt>
                <c:pt idx="49">
                  <c:v>23.338287705102609</c:v>
                </c:pt>
                <c:pt idx="50">
                  <c:v>18.644458427626539</c:v>
                </c:pt>
                <c:pt idx="51">
                  <c:v>19.570885871886155</c:v>
                </c:pt>
              </c:numCache>
            </c:numRef>
          </c:val>
          <c:extLst>
            <c:ext xmlns:c16="http://schemas.microsoft.com/office/drawing/2014/chart" uri="{C3380CC4-5D6E-409C-BE32-E72D297353CC}">
              <c16:uniqueId val="{00000000-D646-4E28-92BE-0DCD6DF27D51}"/>
            </c:ext>
          </c:extLst>
        </c:ser>
        <c:ser>
          <c:idx val="1"/>
          <c:order val="1"/>
          <c:tx>
            <c:v>Zona de Seguridad</c:v>
          </c:tx>
          <c:spPr>
            <a:solidFill>
              <a:schemeClr val="accent6">
                <a:lumMod val="75000"/>
              </a:schemeClr>
            </a:solidFill>
            <a:ln>
              <a:solidFill>
                <a:srgbClr val="FFC000"/>
              </a:solidFill>
            </a:ln>
          </c:spPr>
          <c:val>
            <c:numRef>
              <c:f>'SIN 2003-7-10'!$E$44:$BD$44</c:f>
              <c:numCache>
                <c:formatCode>General</c:formatCode>
                <c:ptCount val="52"/>
                <c:pt idx="0">
                  <c:v>21.381385766365955</c:v>
                </c:pt>
                <c:pt idx="1">
                  <c:v>38.11421189270051</c:v>
                </c:pt>
                <c:pt idx="2">
                  <c:v>30.466596925353965</c:v>
                </c:pt>
                <c:pt idx="3">
                  <c:v>20.505712948465256</c:v>
                </c:pt>
                <c:pt idx="4">
                  <c:v>21.635932402649825</c:v>
                </c:pt>
                <c:pt idx="5">
                  <c:v>27.382854555318225</c:v>
                </c:pt>
                <c:pt idx="6">
                  <c:v>26.309907724572383</c:v>
                </c:pt>
                <c:pt idx="7">
                  <c:v>17.599524971490432</c:v>
                </c:pt>
                <c:pt idx="8">
                  <c:v>21.209787577135689</c:v>
                </c:pt>
                <c:pt idx="9">
                  <c:v>20.779393345886632</c:v>
                </c:pt>
                <c:pt idx="10">
                  <c:v>18.489981374077107</c:v>
                </c:pt>
                <c:pt idx="11">
                  <c:v>16.251720430148282</c:v>
                </c:pt>
                <c:pt idx="12">
                  <c:v>13.414901971279198</c:v>
                </c:pt>
                <c:pt idx="13">
                  <c:v>16.678686150046005</c:v>
                </c:pt>
                <c:pt idx="14">
                  <c:v>13.216319282391799</c:v>
                </c:pt>
                <c:pt idx="15">
                  <c:v>9.4043065527522245</c:v>
                </c:pt>
                <c:pt idx="16">
                  <c:v>17.165009596490361</c:v>
                </c:pt>
                <c:pt idx="17">
                  <c:v>15.664414798400808</c:v>
                </c:pt>
                <c:pt idx="18">
                  <c:v>14.203583811004913</c:v>
                </c:pt>
                <c:pt idx="19">
                  <c:v>21.217606697983452</c:v>
                </c:pt>
                <c:pt idx="20">
                  <c:v>15.600209822354428</c:v>
                </c:pt>
                <c:pt idx="21">
                  <c:v>12.251137259192351</c:v>
                </c:pt>
                <c:pt idx="22">
                  <c:v>14.835288251805371</c:v>
                </c:pt>
                <c:pt idx="23">
                  <c:v>12.85111021470258</c:v>
                </c:pt>
                <c:pt idx="24">
                  <c:v>16.620600215843542</c:v>
                </c:pt>
                <c:pt idx="25">
                  <c:v>19.15475783513838</c:v>
                </c:pt>
                <c:pt idx="26">
                  <c:v>20.599263269704174</c:v>
                </c:pt>
                <c:pt idx="27">
                  <c:v>18.277709969879602</c:v>
                </c:pt>
                <c:pt idx="28">
                  <c:v>18.526520720195794</c:v>
                </c:pt>
                <c:pt idx="29">
                  <c:v>14.468567819577398</c:v>
                </c:pt>
                <c:pt idx="30">
                  <c:v>13.869374866887087</c:v>
                </c:pt>
                <c:pt idx="31">
                  <c:v>14.040307735924832</c:v>
                </c:pt>
                <c:pt idx="32">
                  <c:v>15.114020071733936</c:v>
                </c:pt>
                <c:pt idx="33">
                  <c:v>17.558589362361563</c:v>
                </c:pt>
                <c:pt idx="34">
                  <c:v>19.761364355064945</c:v>
                </c:pt>
                <c:pt idx="35">
                  <c:v>17.890674538566554</c:v>
                </c:pt>
                <c:pt idx="36">
                  <c:v>15.042641504692764</c:v>
                </c:pt>
                <c:pt idx="37">
                  <c:v>19.186518407143886</c:v>
                </c:pt>
                <c:pt idx="38">
                  <c:v>20.544580807819194</c:v>
                </c:pt>
                <c:pt idx="39">
                  <c:v>19.416194682396732</c:v>
                </c:pt>
                <c:pt idx="40">
                  <c:v>15.406515526165045</c:v>
                </c:pt>
                <c:pt idx="41">
                  <c:v>16.083855120714826</c:v>
                </c:pt>
                <c:pt idx="42">
                  <c:v>13.182113425349016</c:v>
                </c:pt>
                <c:pt idx="43">
                  <c:v>11.182184601281596</c:v>
                </c:pt>
                <c:pt idx="44">
                  <c:v>14.427723044799057</c:v>
                </c:pt>
                <c:pt idx="45">
                  <c:v>10.602705833486732</c:v>
                </c:pt>
                <c:pt idx="46">
                  <c:v>19.438102300725991</c:v>
                </c:pt>
                <c:pt idx="47">
                  <c:v>11.833048088019394</c:v>
                </c:pt>
                <c:pt idx="48">
                  <c:v>12.86716446164818</c:v>
                </c:pt>
                <c:pt idx="49">
                  <c:v>14.467566260852145</c:v>
                </c:pt>
                <c:pt idx="50">
                  <c:v>11.205819448618399</c:v>
                </c:pt>
                <c:pt idx="51">
                  <c:v>11.582628810508142</c:v>
                </c:pt>
              </c:numCache>
            </c:numRef>
          </c:val>
          <c:extLst>
            <c:ext xmlns:c16="http://schemas.microsoft.com/office/drawing/2014/chart" uri="{C3380CC4-5D6E-409C-BE32-E72D297353CC}">
              <c16:uniqueId val="{00000001-D646-4E28-92BE-0DCD6DF27D51}"/>
            </c:ext>
          </c:extLst>
        </c:ser>
        <c:ser>
          <c:idx val="2"/>
          <c:order val="2"/>
          <c:tx>
            <c:v>Zona de Exito</c:v>
          </c:tx>
          <c:spPr>
            <a:solidFill>
              <a:srgbClr val="206A32"/>
            </a:solidFill>
            <a:ln>
              <a:solidFill>
                <a:srgbClr val="92D050"/>
              </a:solidFill>
            </a:ln>
          </c:spPr>
          <c:val>
            <c:numRef>
              <c:f>'SIN 2003-7-10'!$E$43:$BD$43</c:f>
              <c:numCache>
                <c:formatCode>General</c:formatCode>
                <c:ptCount val="52"/>
                <c:pt idx="0">
                  <c:v>18.416889159485443</c:v>
                </c:pt>
                <c:pt idx="1">
                  <c:v>32.771881678751583</c:v>
                </c:pt>
                <c:pt idx="2">
                  <c:v>26.865713689281499</c:v>
                </c:pt>
                <c:pt idx="3">
                  <c:v>15.774860009092482</c:v>
                </c:pt>
                <c:pt idx="4">
                  <c:v>16.636564411720048</c:v>
                </c:pt>
                <c:pt idx="5">
                  <c:v>21.895489636994167</c:v>
                </c:pt>
                <c:pt idx="6">
                  <c:v>22.927512968645761</c:v>
                </c:pt>
                <c:pt idx="7">
                  <c:v>13.373966218957873</c:v>
                </c:pt>
                <c:pt idx="8">
                  <c:v>19.006304869204005</c:v>
                </c:pt>
                <c:pt idx="9">
                  <c:v>18.07071550383931</c:v>
                </c:pt>
                <c:pt idx="10">
                  <c:v>15.851464753102931</c:v>
                </c:pt>
                <c:pt idx="11">
                  <c:v>11.936421814915548</c:v>
                </c:pt>
                <c:pt idx="12">
                  <c:v>7.863309675813789</c:v>
                </c:pt>
                <c:pt idx="13">
                  <c:v>12.785869875028727</c:v>
                </c:pt>
                <c:pt idx="14">
                  <c:v>8.4488947801082439</c:v>
                </c:pt>
                <c:pt idx="15">
                  <c:v>2.4238290400294242</c:v>
                </c:pt>
                <c:pt idx="16">
                  <c:v>11.549001627491602</c:v>
                </c:pt>
                <c:pt idx="17">
                  <c:v>8.9900124447685865</c:v>
                </c:pt>
                <c:pt idx="18">
                  <c:v>10.303199355652778</c:v>
                </c:pt>
                <c:pt idx="19">
                  <c:v>18.30462156751133</c:v>
                </c:pt>
                <c:pt idx="20">
                  <c:v>9.7280192285426264</c:v>
                </c:pt>
                <c:pt idx="21">
                  <c:v>5.2980498850665674</c:v>
                </c:pt>
                <c:pt idx="22">
                  <c:v>6.5193470461693153</c:v>
                </c:pt>
                <c:pt idx="23">
                  <c:v>5.4095638330003935</c:v>
                </c:pt>
                <c:pt idx="24">
                  <c:v>10.733488485331028</c:v>
                </c:pt>
                <c:pt idx="25">
                  <c:v>15.058226025147158</c:v>
                </c:pt>
                <c:pt idx="26">
                  <c:v>11.937940606492786</c:v>
                </c:pt>
                <c:pt idx="27">
                  <c:v>8.399137914343159</c:v>
                </c:pt>
                <c:pt idx="28">
                  <c:v>9.9086640726618302</c:v>
                </c:pt>
                <c:pt idx="29">
                  <c:v>8.0528823455445444</c:v>
                </c:pt>
                <c:pt idx="30">
                  <c:v>6.3778971028366884</c:v>
                </c:pt>
                <c:pt idx="31">
                  <c:v>3.8205516921899378</c:v>
                </c:pt>
                <c:pt idx="32">
                  <c:v>6.3631999839291371</c:v>
                </c:pt>
                <c:pt idx="33">
                  <c:v>6.8410987438413802</c:v>
                </c:pt>
                <c:pt idx="34">
                  <c:v>8.7089132743889159</c:v>
                </c:pt>
                <c:pt idx="35">
                  <c:v>10.99355004114526</c:v>
                </c:pt>
                <c:pt idx="36">
                  <c:v>8.305464043217091</c:v>
                </c:pt>
                <c:pt idx="37">
                  <c:v>7.9622969462215885</c:v>
                </c:pt>
                <c:pt idx="38">
                  <c:v>9.5146425323803889</c:v>
                </c:pt>
                <c:pt idx="39">
                  <c:v>9.6159165075651618</c:v>
                </c:pt>
                <c:pt idx="40">
                  <c:v>6.592044226185604</c:v>
                </c:pt>
                <c:pt idx="41">
                  <c:v>8.3026338941751074</c:v>
                </c:pt>
                <c:pt idx="42">
                  <c:v>4.6694786267351169</c:v>
                </c:pt>
                <c:pt idx="43">
                  <c:v>5.8116736409075465</c:v>
                </c:pt>
                <c:pt idx="44">
                  <c:v>5.3888209109679055</c:v>
                </c:pt>
                <c:pt idx="45">
                  <c:v>4.9395490504738735</c:v>
                </c:pt>
                <c:pt idx="46">
                  <c:v>9.6612087249715746</c:v>
                </c:pt>
                <c:pt idx="47">
                  <c:v>3.5770601591931395</c:v>
                </c:pt>
                <c:pt idx="48">
                  <c:v>8.3959203792916686</c:v>
                </c:pt>
                <c:pt idx="49">
                  <c:v>7.2218992624469056</c:v>
                </c:pt>
                <c:pt idx="50">
                  <c:v>5.0325507537937453</c:v>
                </c:pt>
                <c:pt idx="51">
                  <c:v>5.023364491055478</c:v>
                </c:pt>
              </c:numCache>
            </c:numRef>
          </c:val>
          <c:extLst>
            <c:ext xmlns:c16="http://schemas.microsoft.com/office/drawing/2014/chart" uri="{C3380CC4-5D6E-409C-BE32-E72D297353CC}">
              <c16:uniqueId val="{00000002-D646-4E28-92BE-0DCD6DF27D51}"/>
            </c:ext>
          </c:extLst>
        </c:ser>
        <c:dLbls>
          <c:showLegendKey val="0"/>
          <c:showVal val="0"/>
          <c:showCatName val="0"/>
          <c:showSerName val="0"/>
          <c:showPercent val="0"/>
          <c:showBubbleSize val="0"/>
        </c:dLbls>
        <c:axId val="112635904"/>
        <c:axId val="112638208"/>
      </c:areaChart>
      <c:lineChart>
        <c:grouping val="standard"/>
        <c:varyColors val="0"/>
        <c:ser>
          <c:idx val="3"/>
          <c:order val="3"/>
          <c:tx>
            <c:v>Casos 2022</c:v>
          </c:tx>
          <c:spPr>
            <a:ln w="19050">
              <a:solidFill>
                <a:schemeClr val="tx1"/>
              </a:solidFill>
            </a:ln>
          </c:spPr>
          <c:marker>
            <c:symbol val="none"/>
          </c:marker>
          <c:val>
            <c:numRef>
              <c:f>'SIN 2003-7-10'!$E$47:$BD$47</c:f>
              <c:numCache>
                <c:formatCode>General</c:formatCode>
                <c:ptCount val="52"/>
                <c:pt idx="0">
                  <c:v>8</c:v>
                </c:pt>
                <c:pt idx="1">
                  <c:v>10</c:v>
                </c:pt>
                <c:pt idx="2">
                  <c:v>6</c:v>
                </c:pt>
                <c:pt idx="3">
                  <c:v>5</c:v>
                </c:pt>
                <c:pt idx="4">
                  <c:v>3</c:v>
                </c:pt>
                <c:pt idx="5">
                  <c:v>6</c:v>
                </c:pt>
                <c:pt idx="6">
                  <c:v>4</c:v>
                </c:pt>
                <c:pt idx="7">
                  <c:v>4</c:v>
                </c:pt>
                <c:pt idx="8">
                  <c:v>9</c:v>
                </c:pt>
                <c:pt idx="9">
                  <c:v>2</c:v>
                </c:pt>
                <c:pt idx="10">
                  <c:v>9</c:v>
                </c:pt>
                <c:pt idx="11">
                  <c:v>4</c:v>
                </c:pt>
                <c:pt idx="12">
                  <c:v>4</c:v>
                </c:pt>
                <c:pt idx="13">
                  <c:v>2</c:v>
                </c:pt>
                <c:pt idx="14">
                  <c:v>4</c:v>
                </c:pt>
                <c:pt idx="15">
                  <c:v>7</c:v>
                </c:pt>
                <c:pt idx="16">
                  <c:v>8</c:v>
                </c:pt>
                <c:pt idx="17">
                  <c:v>7</c:v>
                </c:pt>
                <c:pt idx="18">
                  <c:v>1</c:v>
                </c:pt>
                <c:pt idx="19">
                  <c:v>5</c:v>
                </c:pt>
                <c:pt idx="20">
                  <c:v>5</c:v>
                </c:pt>
                <c:pt idx="21">
                  <c:v>7</c:v>
                </c:pt>
                <c:pt idx="22">
                  <c:v>6</c:v>
                </c:pt>
                <c:pt idx="23">
                  <c:v>8</c:v>
                </c:pt>
              </c:numCache>
            </c:numRef>
          </c:val>
          <c:smooth val="0"/>
          <c:extLst>
            <c:ext xmlns:c16="http://schemas.microsoft.com/office/drawing/2014/chart" uri="{C3380CC4-5D6E-409C-BE32-E72D297353CC}">
              <c16:uniqueId val="{00000003-D646-4E28-92BE-0DCD6DF27D51}"/>
            </c:ext>
          </c:extLst>
        </c:ser>
        <c:dLbls>
          <c:showLegendKey val="0"/>
          <c:showVal val="0"/>
          <c:showCatName val="0"/>
          <c:showSerName val="0"/>
          <c:showPercent val="0"/>
          <c:showBubbleSize val="0"/>
        </c:dLbls>
        <c:marker val="1"/>
        <c:smooth val="0"/>
        <c:axId val="112635904"/>
        <c:axId val="112638208"/>
      </c:lineChart>
      <c:catAx>
        <c:axId val="112635904"/>
        <c:scaling>
          <c:orientation val="minMax"/>
        </c:scaling>
        <c:delete val="0"/>
        <c:axPos val="b"/>
        <c:title>
          <c:tx>
            <c:rich>
              <a:bodyPr/>
              <a:lstStyle/>
              <a:p>
                <a:pPr>
                  <a:defRPr sz="700"/>
                </a:pPr>
                <a:r>
                  <a:rPr lang="es-CO" sz="700" b="1" i="0" u="none" strike="noStrike" baseline="0"/>
                  <a:t>Semana Epidemiologica</a:t>
                </a:r>
                <a:endParaRPr lang="es-CO" sz="700"/>
              </a:p>
            </c:rich>
          </c:tx>
          <c:overlay val="0"/>
        </c:title>
        <c:majorTickMark val="out"/>
        <c:minorTickMark val="none"/>
        <c:tickLblPos val="nextTo"/>
        <c:txPr>
          <a:bodyPr/>
          <a:lstStyle/>
          <a:p>
            <a:pPr>
              <a:defRPr sz="600" b="1"/>
            </a:pPr>
            <a:endParaRPr lang="en-US"/>
          </a:p>
        </c:txPr>
        <c:crossAx val="112638208"/>
        <c:crosses val="autoZero"/>
        <c:auto val="1"/>
        <c:lblAlgn val="ctr"/>
        <c:lblOffset val="100"/>
        <c:noMultiLvlLbl val="0"/>
      </c:catAx>
      <c:valAx>
        <c:axId val="112638208"/>
        <c:scaling>
          <c:orientation val="minMax"/>
          <c:max val="50"/>
        </c:scaling>
        <c:delete val="0"/>
        <c:axPos val="l"/>
        <c:majorGridlines>
          <c:spPr>
            <a:ln>
              <a:solidFill>
                <a:schemeClr val="bg1">
                  <a:lumMod val="75000"/>
                </a:schemeClr>
              </a:solidFill>
              <a:prstDash val="sysDash"/>
            </a:ln>
          </c:spPr>
        </c:majorGridlines>
        <c:title>
          <c:tx>
            <c:rich>
              <a:bodyPr rot="-5400000" vert="horz"/>
              <a:lstStyle/>
              <a:p>
                <a:pPr>
                  <a:defRPr sz="500"/>
                </a:pPr>
                <a:r>
                  <a:rPr lang="es-CO" sz="500" b="1" i="0" u="none" strike="noStrike" baseline="0"/>
                  <a:t>Numero de Casos</a:t>
                </a:r>
                <a:endParaRPr lang="es-CO" sz="500"/>
              </a:p>
            </c:rich>
          </c:tx>
          <c:overlay val="0"/>
        </c:title>
        <c:numFmt formatCode="General" sourceLinked="1"/>
        <c:majorTickMark val="out"/>
        <c:minorTickMark val="none"/>
        <c:tickLblPos val="nextTo"/>
        <c:txPr>
          <a:bodyPr/>
          <a:lstStyle/>
          <a:p>
            <a:pPr>
              <a:defRPr sz="600"/>
            </a:pPr>
            <a:endParaRPr lang="en-US"/>
          </a:p>
        </c:txPr>
        <c:crossAx val="112635904"/>
        <c:crosses val="autoZero"/>
        <c:crossBetween val="between"/>
        <c:majorUnit val="10"/>
      </c:valAx>
    </c:plotArea>
    <c:legend>
      <c:legendPos val="b"/>
      <c:layout>
        <c:manualLayout>
          <c:xMode val="edge"/>
          <c:yMode val="edge"/>
          <c:x val="5.5264807903766894E-2"/>
          <c:y val="0.81351217056575953"/>
          <c:w val="0.89999989636306921"/>
          <c:h val="9.3458175926969686E-2"/>
        </c:manualLayout>
      </c:layout>
      <c:overlay val="0"/>
      <c:txPr>
        <a:bodyPr/>
        <a:lstStyle/>
        <a:p>
          <a:pPr>
            <a:defRPr sz="600" b="1"/>
          </a:pPr>
          <a:endParaRPr lang="en-US"/>
        </a:p>
      </c:txPr>
    </c:legend>
    <c:plotVisOnly val="1"/>
    <c:dispBlanksAs val="gap"/>
    <c:showDLblsOverMax val="0"/>
  </c:chart>
  <c:spPr>
    <a:ln>
      <a:noFill/>
    </a:ln>
  </c:sp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tx>
            <c:strRef>
              <c:f>Linea!$G$3</c:f>
              <c:strCache>
                <c:ptCount val="1"/>
                <c:pt idx="0">
                  <c:v>2021 ( 92casos)</c:v>
                </c:pt>
              </c:strCache>
            </c:strRef>
          </c:tx>
          <c:spPr>
            <a:solidFill>
              <a:srgbClr val="00B050"/>
            </a:solidFill>
          </c:spPr>
          <c:invertIfNegative val="0"/>
          <c:cat>
            <c:strRef>
              <c:f>Linea!$D$4:$D$55</c:f>
              <c:strCach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strCache>
            </c:strRef>
          </c:cat>
          <c:val>
            <c:numRef>
              <c:f>Linea!$G$4:$G$55</c:f>
              <c:numCache>
                <c:formatCode>General</c:formatCode>
                <c:ptCount val="52"/>
                <c:pt idx="0">
                  <c:v>4</c:v>
                </c:pt>
                <c:pt idx="1">
                  <c:v>7</c:v>
                </c:pt>
                <c:pt idx="2">
                  <c:v>5</c:v>
                </c:pt>
                <c:pt idx="3">
                  <c:v>5</c:v>
                </c:pt>
                <c:pt idx="4">
                  <c:v>7</c:v>
                </c:pt>
                <c:pt idx="5">
                  <c:v>7</c:v>
                </c:pt>
                <c:pt idx="6">
                  <c:v>3</c:v>
                </c:pt>
                <c:pt idx="7">
                  <c:v>5</c:v>
                </c:pt>
                <c:pt idx="8">
                  <c:v>4</c:v>
                </c:pt>
                <c:pt idx="9">
                  <c:v>5</c:v>
                </c:pt>
                <c:pt idx="10">
                  <c:v>0</c:v>
                </c:pt>
                <c:pt idx="11">
                  <c:v>4</c:v>
                </c:pt>
                <c:pt idx="12">
                  <c:v>1</c:v>
                </c:pt>
                <c:pt idx="13">
                  <c:v>8</c:v>
                </c:pt>
                <c:pt idx="14">
                  <c:v>4</c:v>
                </c:pt>
                <c:pt idx="15">
                  <c:v>1</c:v>
                </c:pt>
                <c:pt idx="16">
                  <c:v>2</c:v>
                </c:pt>
                <c:pt idx="17">
                  <c:v>4</c:v>
                </c:pt>
                <c:pt idx="18">
                  <c:v>4</c:v>
                </c:pt>
                <c:pt idx="19">
                  <c:v>3</c:v>
                </c:pt>
                <c:pt idx="20">
                  <c:v>4</c:v>
                </c:pt>
                <c:pt idx="21">
                  <c:v>1</c:v>
                </c:pt>
                <c:pt idx="22">
                  <c:v>1</c:v>
                </c:pt>
                <c:pt idx="23">
                  <c:v>3</c:v>
                </c:pt>
                <c:pt idx="24">
                  <c:v>5</c:v>
                </c:pt>
                <c:pt idx="25">
                  <c:v>5</c:v>
                </c:pt>
                <c:pt idx="26">
                  <c:v>5</c:v>
                </c:pt>
                <c:pt idx="27">
                  <c:v>4</c:v>
                </c:pt>
                <c:pt idx="28">
                  <c:v>5</c:v>
                </c:pt>
                <c:pt idx="29">
                  <c:v>9</c:v>
                </c:pt>
                <c:pt idx="30">
                  <c:v>3</c:v>
                </c:pt>
                <c:pt idx="31">
                  <c:v>4</c:v>
                </c:pt>
                <c:pt idx="32">
                  <c:v>4</c:v>
                </c:pt>
                <c:pt idx="33">
                  <c:v>10</c:v>
                </c:pt>
                <c:pt idx="34">
                  <c:v>3</c:v>
                </c:pt>
                <c:pt idx="35">
                  <c:v>4</c:v>
                </c:pt>
                <c:pt idx="36">
                  <c:v>3</c:v>
                </c:pt>
                <c:pt idx="37">
                  <c:v>3</c:v>
                </c:pt>
                <c:pt idx="38">
                  <c:v>6</c:v>
                </c:pt>
                <c:pt idx="39">
                  <c:v>8</c:v>
                </c:pt>
                <c:pt idx="40">
                  <c:v>5</c:v>
                </c:pt>
                <c:pt idx="41">
                  <c:v>4</c:v>
                </c:pt>
                <c:pt idx="42">
                  <c:v>6</c:v>
                </c:pt>
                <c:pt idx="43">
                  <c:v>4</c:v>
                </c:pt>
                <c:pt idx="44">
                  <c:v>7</c:v>
                </c:pt>
                <c:pt idx="45">
                  <c:v>12</c:v>
                </c:pt>
                <c:pt idx="46">
                  <c:v>8</c:v>
                </c:pt>
                <c:pt idx="47">
                  <c:v>3</c:v>
                </c:pt>
                <c:pt idx="48">
                  <c:v>6</c:v>
                </c:pt>
                <c:pt idx="49">
                  <c:v>4</c:v>
                </c:pt>
                <c:pt idx="50">
                  <c:v>4</c:v>
                </c:pt>
                <c:pt idx="51">
                  <c:v>1</c:v>
                </c:pt>
              </c:numCache>
            </c:numRef>
          </c:val>
          <c:extLst>
            <c:ext xmlns:c16="http://schemas.microsoft.com/office/drawing/2014/chart" uri="{C3380CC4-5D6E-409C-BE32-E72D297353CC}">
              <c16:uniqueId val="{00000000-98D8-4F93-92F9-CECA8CC18071}"/>
            </c:ext>
          </c:extLst>
        </c:ser>
        <c:dLbls>
          <c:showLegendKey val="0"/>
          <c:showVal val="0"/>
          <c:showCatName val="0"/>
          <c:showSerName val="0"/>
          <c:showPercent val="0"/>
          <c:showBubbleSize val="0"/>
        </c:dLbls>
        <c:gapWidth val="10"/>
        <c:overlap val="10"/>
        <c:axId val="57994240"/>
        <c:axId val="63530112"/>
      </c:barChart>
      <c:lineChart>
        <c:grouping val="standard"/>
        <c:varyColors val="0"/>
        <c:ser>
          <c:idx val="2"/>
          <c:order val="1"/>
          <c:tx>
            <c:strRef>
              <c:f>Linea!$H$3</c:f>
              <c:strCache>
                <c:ptCount val="1"/>
                <c:pt idx="0">
                  <c:v>2022 (134 casos)</c:v>
                </c:pt>
              </c:strCache>
            </c:strRef>
          </c:tx>
          <c:spPr>
            <a:ln w="19050">
              <a:solidFill>
                <a:srgbClr val="FF0000"/>
              </a:solidFill>
            </a:ln>
          </c:spPr>
          <c:marker>
            <c:symbol val="none"/>
          </c:marker>
          <c:cat>
            <c:strRef>
              <c:f>Linea!$D$4:$D$55</c:f>
              <c:strCach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strCache>
            </c:strRef>
          </c:cat>
          <c:val>
            <c:numRef>
              <c:f>Linea!$H$4:$H$55</c:f>
              <c:numCache>
                <c:formatCode>General</c:formatCode>
                <c:ptCount val="52"/>
                <c:pt idx="0">
                  <c:v>8</c:v>
                </c:pt>
                <c:pt idx="1">
                  <c:v>10</c:v>
                </c:pt>
                <c:pt idx="2">
                  <c:v>6</c:v>
                </c:pt>
                <c:pt idx="3">
                  <c:v>5</c:v>
                </c:pt>
                <c:pt idx="4">
                  <c:v>3</c:v>
                </c:pt>
                <c:pt idx="5">
                  <c:v>6</c:v>
                </c:pt>
                <c:pt idx="6">
                  <c:v>4</c:v>
                </c:pt>
                <c:pt idx="7">
                  <c:v>4</c:v>
                </c:pt>
                <c:pt idx="8">
                  <c:v>9</c:v>
                </c:pt>
                <c:pt idx="9">
                  <c:v>2</c:v>
                </c:pt>
                <c:pt idx="10">
                  <c:v>9</c:v>
                </c:pt>
                <c:pt idx="11">
                  <c:v>4</c:v>
                </c:pt>
                <c:pt idx="12">
                  <c:v>4</c:v>
                </c:pt>
                <c:pt idx="13">
                  <c:v>2</c:v>
                </c:pt>
                <c:pt idx="14">
                  <c:v>4</c:v>
                </c:pt>
                <c:pt idx="15">
                  <c:v>7</c:v>
                </c:pt>
                <c:pt idx="16">
                  <c:v>8</c:v>
                </c:pt>
                <c:pt idx="17">
                  <c:v>7</c:v>
                </c:pt>
                <c:pt idx="18">
                  <c:v>1</c:v>
                </c:pt>
                <c:pt idx="19">
                  <c:v>5</c:v>
                </c:pt>
                <c:pt idx="20">
                  <c:v>5</c:v>
                </c:pt>
                <c:pt idx="21">
                  <c:v>7</c:v>
                </c:pt>
                <c:pt idx="22">
                  <c:v>6</c:v>
                </c:pt>
                <c:pt idx="23">
                  <c:v>8</c:v>
                </c:pt>
              </c:numCache>
            </c:numRef>
          </c:val>
          <c:smooth val="0"/>
          <c:extLst>
            <c:ext xmlns:c16="http://schemas.microsoft.com/office/drawing/2014/chart" uri="{C3380CC4-5D6E-409C-BE32-E72D297353CC}">
              <c16:uniqueId val="{00000001-98D8-4F93-92F9-CECA8CC18071}"/>
            </c:ext>
          </c:extLst>
        </c:ser>
        <c:dLbls>
          <c:showLegendKey val="0"/>
          <c:showVal val="0"/>
          <c:showCatName val="0"/>
          <c:showSerName val="0"/>
          <c:showPercent val="0"/>
          <c:showBubbleSize val="0"/>
        </c:dLbls>
        <c:marker val="1"/>
        <c:smooth val="0"/>
        <c:axId val="57994240"/>
        <c:axId val="63530112"/>
      </c:lineChart>
      <c:catAx>
        <c:axId val="57994240"/>
        <c:scaling>
          <c:orientation val="minMax"/>
        </c:scaling>
        <c:delete val="0"/>
        <c:axPos val="b"/>
        <c:title>
          <c:tx>
            <c:rich>
              <a:bodyPr/>
              <a:lstStyle/>
              <a:p>
                <a:pPr>
                  <a:defRPr sz="700" b="1" i="0" u="none" strike="noStrike" baseline="0">
                    <a:solidFill>
                      <a:srgbClr val="000000"/>
                    </a:solidFill>
                    <a:latin typeface="Calibri"/>
                    <a:ea typeface="Calibri"/>
                    <a:cs typeface="Calibri"/>
                  </a:defRPr>
                </a:pPr>
                <a:r>
                  <a:rPr lang="es-CO" sz="700" b="1"/>
                  <a:t>Semana Epidemiologica</a:t>
                </a:r>
              </a:p>
            </c:rich>
          </c:tx>
          <c:layout>
            <c:manualLayout>
              <c:xMode val="edge"/>
              <c:yMode val="edge"/>
              <c:x val="0.39473620272579324"/>
              <c:y val="0.73202889762514367"/>
            </c:manualLayout>
          </c:layout>
          <c:overlay val="0"/>
        </c:title>
        <c:numFmt formatCode="General" sourceLinked="1"/>
        <c:majorTickMark val="none"/>
        <c:minorTickMark val="none"/>
        <c:tickLblPos val="nextTo"/>
        <c:txPr>
          <a:bodyPr rot="0" vert="horz"/>
          <a:lstStyle/>
          <a:p>
            <a:pPr>
              <a:defRPr sz="500" b="1" i="0" u="none" strike="noStrike" baseline="0">
                <a:solidFill>
                  <a:srgbClr val="000000"/>
                </a:solidFill>
                <a:latin typeface="Calibri"/>
                <a:ea typeface="Calibri"/>
                <a:cs typeface="Calibri"/>
              </a:defRPr>
            </a:pPr>
            <a:endParaRPr lang="en-US"/>
          </a:p>
        </c:txPr>
        <c:crossAx val="63530112"/>
        <c:crosses val="autoZero"/>
        <c:auto val="1"/>
        <c:lblAlgn val="ctr"/>
        <c:lblOffset val="100"/>
        <c:noMultiLvlLbl val="0"/>
      </c:catAx>
      <c:valAx>
        <c:axId val="63530112"/>
        <c:scaling>
          <c:orientation val="minMax"/>
        </c:scaling>
        <c:delete val="0"/>
        <c:axPos val="l"/>
        <c:majorGridlines/>
        <c:title>
          <c:tx>
            <c:rich>
              <a:bodyPr/>
              <a:lstStyle/>
              <a:p>
                <a:pPr>
                  <a:defRPr sz="600" b="1" i="0" u="none" strike="noStrike" baseline="0">
                    <a:solidFill>
                      <a:srgbClr val="000000"/>
                    </a:solidFill>
                    <a:latin typeface="Calibri"/>
                    <a:ea typeface="Calibri"/>
                    <a:cs typeface="Calibri"/>
                  </a:defRPr>
                </a:pPr>
                <a:r>
                  <a:rPr lang="es-CO" sz="600"/>
                  <a:t>Numero de Casos</a:t>
                </a:r>
              </a:p>
            </c:rich>
          </c:tx>
          <c:overlay val="0"/>
        </c:title>
        <c:numFmt formatCode="General" sourceLinked="1"/>
        <c:majorTickMark val="out"/>
        <c:minorTickMark val="none"/>
        <c:tickLblPos val="nextTo"/>
        <c:txPr>
          <a:bodyPr rot="0" vert="horz"/>
          <a:lstStyle/>
          <a:p>
            <a:pPr>
              <a:defRPr sz="700" b="0" i="0" u="none" strike="noStrike" baseline="0">
                <a:solidFill>
                  <a:srgbClr val="000000"/>
                </a:solidFill>
                <a:latin typeface="Calibri"/>
                <a:ea typeface="Calibri"/>
                <a:cs typeface="Calibri"/>
              </a:defRPr>
            </a:pPr>
            <a:endParaRPr lang="en-US"/>
          </a:p>
        </c:txPr>
        <c:crossAx val="57994240"/>
        <c:crosses val="autoZero"/>
        <c:crossBetween val="between"/>
      </c:valAx>
    </c:plotArea>
    <c:legend>
      <c:legendPos val="b"/>
      <c:layout>
        <c:manualLayout>
          <c:xMode val="edge"/>
          <c:yMode val="edge"/>
          <c:x val="0.28666881947671696"/>
          <c:y val="0.81520035378349864"/>
          <c:w val="0.42666236104656607"/>
          <c:h val="8.3718646608986161E-2"/>
        </c:manualLayout>
      </c:layout>
      <c:overlay val="0"/>
      <c:txPr>
        <a:bodyPr/>
        <a:lstStyle/>
        <a:p>
          <a:pPr>
            <a:defRPr sz="600" b="1"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cat>
            <c:strRef>
              <c:f>Hoja2!$A$2:$A$37</c:f>
              <c:strCache>
                <c:ptCount val="36"/>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pt idx="17">
                  <c:v>Corregimiento de Santa Elena</c:v>
                </c:pt>
                <c:pt idx="18">
                  <c:v>Corregimiento de San Cristóbal</c:v>
                </c:pt>
                <c:pt idx="29">
                  <c:v>primera infancia (0-5 años), </c:v>
                </c:pt>
                <c:pt idx="30">
                  <c:v>Infancia (6 - 11 años)</c:v>
                </c:pt>
                <c:pt idx="31">
                  <c:v>Adolescencia (12-18 años) </c:v>
                </c:pt>
                <c:pt idx="32">
                  <c:v>Juventud (14 - 26 años)</c:v>
                </c:pt>
                <c:pt idx="33">
                  <c:v>Adultez (27 - 59 años) </c:v>
                </c:pt>
                <c:pt idx="34">
                  <c:v>Vejez (60 años y más).</c:v>
                </c:pt>
                <c:pt idx="35">
                  <c:v>primera infancia (0-5 años), infancia (6 - 11 años), adolescencia (12-18 años), juventud (14 - 26 años), adultez (27 - 59 años) y vejez (60 años y más).</c:v>
                </c:pt>
              </c:strCache>
            </c:strRef>
          </c:cat>
          <c:val>
            <c:numRef>
              <c:f>Hoja2!$C$2:$C$18</c:f>
              <c:numCache>
                <c:formatCode>General</c:formatCode>
                <c:ptCount val="17"/>
                <c:pt idx="0">
                  <c:v>9</c:v>
                </c:pt>
                <c:pt idx="1">
                  <c:v>8</c:v>
                </c:pt>
                <c:pt idx="2">
                  <c:v>9</c:v>
                </c:pt>
                <c:pt idx="3">
                  <c:v>9</c:v>
                </c:pt>
                <c:pt idx="4">
                  <c:v>15</c:v>
                </c:pt>
                <c:pt idx="5">
                  <c:v>24</c:v>
                </c:pt>
                <c:pt idx="6">
                  <c:v>15</c:v>
                </c:pt>
                <c:pt idx="7">
                  <c:v>11</c:v>
                </c:pt>
                <c:pt idx="8">
                  <c:v>6</c:v>
                </c:pt>
                <c:pt idx="9">
                  <c:v>5</c:v>
                </c:pt>
                <c:pt idx="10">
                  <c:v>7</c:v>
                </c:pt>
                <c:pt idx="11">
                  <c:v>5</c:v>
                </c:pt>
                <c:pt idx="12">
                  <c:v>2</c:v>
                </c:pt>
                <c:pt idx="13">
                  <c:v>3</c:v>
                </c:pt>
                <c:pt idx="14">
                  <c:v>1</c:v>
                </c:pt>
                <c:pt idx="15">
                  <c:v>2</c:v>
                </c:pt>
                <c:pt idx="16">
                  <c:v>4</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146004608"/>
        <c:axId val="146002304"/>
      </c:barChart>
      <c:lineChart>
        <c:grouping val="standard"/>
        <c:varyColors val="0"/>
        <c:ser>
          <c:idx val="0"/>
          <c:order val="0"/>
          <c:tx>
            <c:v>TASA</c:v>
          </c:tx>
          <c:spPr>
            <a:ln w="19050"/>
          </c:spPr>
          <c:marker>
            <c:symbol val="none"/>
          </c:marker>
          <c:cat>
            <c:strRef>
              <c:f>Hoja2!$A$2:$A$18</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Hoja2!$B$2:$B$18</c:f>
              <c:numCache>
                <c:formatCode>0.0</c:formatCode>
                <c:ptCount val="17"/>
                <c:pt idx="0">
                  <c:v>6.1599534581294275</c:v>
                </c:pt>
                <c:pt idx="1">
                  <c:v>5.3473076306079887</c:v>
                </c:pt>
                <c:pt idx="2">
                  <c:v>5.8070510504310127</c:v>
                </c:pt>
                <c:pt idx="3">
                  <c:v>5.1862437765074683</c:v>
                </c:pt>
                <c:pt idx="4">
                  <c:v>7.7122805213501628</c:v>
                </c:pt>
                <c:pt idx="5">
                  <c:v>11.56877395097732</c:v>
                </c:pt>
                <c:pt idx="6">
                  <c:v>7.8964408109118285</c:v>
                </c:pt>
                <c:pt idx="7">
                  <c:v>6.5687328317210083</c:v>
                </c:pt>
                <c:pt idx="8">
                  <c:v>3.9232097086362923</c:v>
                </c:pt>
                <c:pt idx="9">
                  <c:v>2.6718393476437048</c:v>
                </c:pt>
                <c:pt idx="10">
                  <c:v>3.5976584383078669</c:v>
                </c:pt>
                <c:pt idx="11">
                  <c:v>2.9979793619100725</c:v>
                </c:pt>
                <c:pt idx="12">
                  <c:v>1.562683126928937</c:v>
                </c:pt>
                <c:pt idx="13">
                  <c:v>3.1085827971028008</c:v>
                </c:pt>
                <c:pt idx="14">
                  <c:v>1.6358044886475169</c:v>
                </c:pt>
                <c:pt idx="15">
                  <c:v>4.3719669479298737</c:v>
                </c:pt>
                <c:pt idx="16">
                  <c:v>8.3460262482525511</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145260928"/>
        <c:axId val="145262464"/>
      </c:lineChart>
      <c:catAx>
        <c:axId val="145260928"/>
        <c:scaling>
          <c:orientation val="minMax"/>
        </c:scaling>
        <c:delete val="0"/>
        <c:axPos val="b"/>
        <c:numFmt formatCode="General" sourceLinked="0"/>
        <c:majorTickMark val="none"/>
        <c:minorTickMark val="none"/>
        <c:tickLblPos val="nextTo"/>
        <c:txPr>
          <a:bodyPr/>
          <a:lstStyle/>
          <a:p>
            <a:pPr>
              <a:defRPr b="1"/>
            </a:pPr>
            <a:endParaRPr lang="en-US"/>
          </a:p>
        </c:txPr>
        <c:crossAx val="145262464"/>
        <c:crosses val="autoZero"/>
        <c:auto val="1"/>
        <c:lblAlgn val="ctr"/>
        <c:lblOffset val="100"/>
        <c:noMultiLvlLbl val="0"/>
      </c:catAx>
      <c:valAx>
        <c:axId val="145262464"/>
        <c:scaling>
          <c:orientation val="minMax"/>
        </c:scaling>
        <c:delete val="0"/>
        <c:axPos val="l"/>
        <c:majorGridlines/>
        <c:title>
          <c:tx>
            <c:rich>
              <a:bodyPr rot="-5400000" vert="horz"/>
              <a:lstStyle/>
              <a:p>
                <a:pPr>
                  <a:defRPr sz="700"/>
                </a:pPr>
                <a:r>
                  <a:rPr lang="es-CO" sz="700" dirty="0"/>
                  <a:t>Numero</a:t>
                </a:r>
                <a:r>
                  <a:rPr lang="es-CO" sz="700" baseline="0" dirty="0"/>
                  <a:t> de casos</a:t>
                </a:r>
                <a:endParaRPr lang="es-CO" sz="700" dirty="0"/>
              </a:p>
            </c:rich>
          </c:tx>
          <c:layout>
            <c:manualLayout>
              <c:xMode val="edge"/>
              <c:yMode val="edge"/>
              <c:x val="0.93102097495070901"/>
              <c:y val="0.34438556616841415"/>
            </c:manualLayout>
          </c:layout>
          <c:overlay val="0"/>
        </c:title>
        <c:numFmt formatCode="0.0" sourceLinked="1"/>
        <c:majorTickMark val="none"/>
        <c:minorTickMark val="none"/>
        <c:tickLblPos val="nextTo"/>
        <c:txPr>
          <a:bodyPr/>
          <a:lstStyle/>
          <a:p>
            <a:pPr>
              <a:defRPr sz="600" b="1"/>
            </a:pPr>
            <a:endParaRPr lang="en-US"/>
          </a:p>
        </c:txPr>
        <c:crossAx val="145260928"/>
        <c:crosses val="autoZero"/>
        <c:crossBetween val="between"/>
      </c:valAx>
      <c:valAx>
        <c:axId val="146002304"/>
        <c:scaling>
          <c:orientation val="minMax"/>
        </c:scaling>
        <c:delete val="0"/>
        <c:axPos val="r"/>
        <c:title>
          <c:tx>
            <c:rich>
              <a:bodyPr rot="-5400000" vert="horz"/>
              <a:lstStyle/>
              <a:p>
                <a:pPr algn="ctr" rtl="0">
                  <a:defRPr lang="es-CO" sz="700" b="1" i="0" u="none" strike="noStrike" kern="1200" baseline="0">
                    <a:solidFill>
                      <a:prstClr val="black"/>
                    </a:solidFill>
                    <a:latin typeface="+mn-lt"/>
                    <a:ea typeface="+mn-ea"/>
                    <a:cs typeface="+mn-cs"/>
                  </a:defRPr>
                </a:pPr>
                <a:r>
                  <a:rPr lang="es-CO" sz="700" b="1" i="0" u="none" strike="noStrike" kern="1200" baseline="0">
                    <a:solidFill>
                      <a:prstClr val="black"/>
                    </a:solidFill>
                    <a:latin typeface="+mn-lt"/>
                    <a:ea typeface="+mn-ea"/>
                    <a:cs typeface="+mn-cs"/>
                  </a:rPr>
                  <a:t>tasa por 100.000</a:t>
                </a:r>
              </a:p>
            </c:rich>
          </c:tx>
          <c:layout>
            <c:manualLayout>
              <c:xMode val="edge"/>
              <c:yMode val="edge"/>
              <c:x val="5.0931904166273176E-2"/>
              <c:y val="0.21208242983821216"/>
            </c:manualLayout>
          </c:layout>
          <c:overlay val="0"/>
        </c:title>
        <c:numFmt formatCode="General" sourceLinked="1"/>
        <c:majorTickMark val="out"/>
        <c:minorTickMark val="none"/>
        <c:tickLblPos val="nextTo"/>
        <c:txPr>
          <a:bodyPr/>
          <a:lstStyle/>
          <a:p>
            <a:pPr>
              <a:defRPr sz="500" b="1"/>
            </a:pPr>
            <a:endParaRPr lang="en-US"/>
          </a:p>
        </c:txPr>
        <c:crossAx val="146004608"/>
        <c:crosses val="max"/>
        <c:crossBetween val="between"/>
      </c:valAx>
      <c:catAx>
        <c:axId val="146004608"/>
        <c:scaling>
          <c:orientation val="minMax"/>
        </c:scaling>
        <c:delete val="1"/>
        <c:axPos val="b"/>
        <c:numFmt formatCode="General" sourceLinked="1"/>
        <c:majorTickMark val="out"/>
        <c:minorTickMark val="none"/>
        <c:tickLblPos val="nextTo"/>
        <c:crossAx val="146002304"/>
        <c:crosses val="autoZero"/>
        <c:auto val="1"/>
        <c:lblAlgn val="ctr"/>
        <c:lblOffset val="100"/>
        <c:noMultiLvlLbl val="0"/>
      </c:catAx>
      <c:dTable>
        <c:showHorzBorder val="1"/>
        <c:showVertBorder val="1"/>
        <c:showOutline val="1"/>
        <c:showKeys val="1"/>
        <c:txPr>
          <a:bodyPr/>
          <a:lstStyle/>
          <a:p>
            <a:pPr rtl="0">
              <a:defRPr sz="500" b="1"/>
            </a:pPr>
            <a:endParaRPr lang="en-US"/>
          </a:p>
        </c:txPr>
      </c:dTable>
    </c:plotArea>
    <c:plotVisOnly val="1"/>
    <c:dispBlanksAs val="gap"/>
    <c:showDLblsOverMax val="0"/>
  </c:chart>
  <c:spPr>
    <a:ln>
      <a:noFill/>
    </a:ln>
  </c:spPr>
  <c:externalData r:id="rId1">
    <c:autoUpdate val="0"/>
  </c:externalData>
  <c:userShapes r:id="rId2"/>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'Semana '!$B$4</c:f>
              <c:strCache>
                <c:ptCount val="1"/>
                <c:pt idx="0">
                  <c:v>2021 (2201 casos)</c:v>
                </c:pt>
              </c:strCache>
            </c:strRef>
          </c:tx>
          <c:spPr>
            <a:solidFill>
              <a:srgbClr val="00B050"/>
            </a:solidFill>
          </c:spPr>
          <c:invertIfNegative val="0"/>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'!$B$5:$B$56</c:f>
              <c:numCache>
                <c:formatCode>General</c:formatCode>
                <c:ptCount val="52"/>
                <c:pt idx="0">
                  <c:v>84</c:v>
                </c:pt>
                <c:pt idx="1">
                  <c:v>94</c:v>
                </c:pt>
                <c:pt idx="2">
                  <c:v>89</c:v>
                </c:pt>
                <c:pt idx="3">
                  <c:v>82</c:v>
                </c:pt>
                <c:pt idx="4">
                  <c:v>92</c:v>
                </c:pt>
                <c:pt idx="5">
                  <c:v>95</c:v>
                </c:pt>
                <c:pt idx="6">
                  <c:v>94</c:v>
                </c:pt>
                <c:pt idx="7">
                  <c:v>110</c:v>
                </c:pt>
                <c:pt idx="8">
                  <c:v>116</c:v>
                </c:pt>
                <c:pt idx="9">
                  <c:v>83</c:v>
                </c:pt>
                <c:pt idx="10">
                  <c:v>102</c:v>
                </c:pt>
                <c:pt idx="11">
                  <c:v>118</c:v>
                </c:pt>
                <c:pt idx="12">
                  <c:v>102</c:v>
                </c:pt>
                <c:pt idx="13">
                  <c:v>95</c:v>
                </c:pt>
                <c:pt idx="14">
                  <c:v>84</c:v>
                </c:pt>
                <c:pt idx="15">
                  <c:v>87</c:v>
                </c:pt>
                <c:pt idx="16">
                  <c:v>75</c:v>
                </c:pt>
                <c:pt idx="17">
                  <c:v>82</c:v>
                </c:pt>
                <c:pt idx="18">
                  <c:v>83</c:v>
                </c:pt>
                <c:pt idx="19">
                  <c:v>96</c:v>
                </c:pt>
                <c:pt idx="20">
                  <c:v>82</c:v>
                </c:pt>
                <c:pt idx="21">
                  <c:v>87</c:v>
                </c:pt>
                <c:pt idx="22">
                  <c:v>75</c:v>
                </c:pt>
                <c:pt idx="23">
                  <c:v>94</c:v>
                </c:pt>
                <c:pt idx="24">
                  <c:v>81</c:v>
                </c:pt>
                <c:pt idx="25">
                  <c:v>91</c:v>
                </c:pt>
                <c:pt idx="26">
                  <c:v>87</c:v>
                </c:pt>
                <c:pt idx="27">
                  <c:v>88</c:v>
                </c:pt>
                <c:pt idx="28">
                  <c:v>93</c:v>
                </c:pt>
                <c:pt idx="29">
                  <c:v>71</c:v>
                </c:pt>
                <c:pt idx="30">
                  <c:v>104</c:v>
                </c:pt>
                <c:pt idx="31">
                  <c:v>91</c:v>
                </c:pt>
                <c:pt idx="32">
                  <c:v>97</c:v>
                </c:pt>
                <c:pt idx="33">
                  <c:v>105</c:v>
                </c:pt>
                <c:pt idx="34">
                  <c:v>115</c:v>
                </c:pt>
                <c:pt idx="35">
                  <c:v>112</c:v>
                </c:pt>
                <c:pt idx="36">
                  <c:v>106</c:v>
                </c:pt>
                <c:pt idx="37">
                  <c:v>95</c:v>
                </c:pt>
                <c:pt idx="38">
                  <c:v>86</c:v>
                </c:pt>
                <c:pt idx="39">
                  <c:v>98</c:v>
                </c:pt>
                <c:pt idx="40">
                  <c:v>112</c:v>
                </c:pt>
                <c:pt idx="41">
                  <c:v>102</c:v>
                </c:pt>
                <c:pt idx="42">
                  <c:v>117</c:v>
                </c:pt>
                <c:pt idx="43">
                  <c:v>122</c:v>
                </c:pt>
                <c:pt idx="44">
                  <c:v>94</c:v>
                </c:pt>
                <c:pt idx="45">
                  <c:v>93</c:v>
                </c:pt>
                <c:pt idx="46">
                  <c:v>92</c:v>
                </c:pt>
                <c:pt idx="47">
                  <c:v>114</c:v>
                </c:pt>
                <c:pt idx="48">
                  <c:v>100</c:v>
                </c:pt>
                <c:pt idx="49">
                  <c:v>90</c:v>
                </c:pt>
                <c:pt idx="50">
                  <c:v>121</c:v>
                </c:pt>
                <c:pt idx="51">
                  <c:v>104</c:v>
                </c:pt>
              </c:numCache>
            </c:numRef>
          </c:val>
          <c:extLst>
            <c:ext xmlns:c16="http://schemas.microsoft.com/office/drawing/2014/chart" uri="{C3380CC4-5D6E-409C-BE32-E72D297353CC}">
              <c16:uniqueId val="{00000000-3362-4B66-B001-D6B5C49D1AA6}"/>
            </c:ext>
          </c:extLst>
        </c:ser>
        <c:dLbls>
          <c:showLegendKey val="0"/>
          <c:showVal val="0"/>
          <c:showCatName val="0"/>
          <c:showSerName val="0"/>
          <c:showPercent val="0"/>
          <c:showBubbleSize val="0"/>
        </c:dLbls>
        <c:gapWidth val="10"/>
        <c:overlap val="10"/>
        <c:axId val="56714752"/>
        <c:axId val="56716288"/>
      </c:barChart>
      <c:lineChart>
        <c:grouping val="standard"/>
        <c:varyColors val="0"/>
        <c:ser>
          <c:idx val="1"/>
          <c:order val="1"/>
          <c:tx>
            <c:strRef>
              <c:f>'Semana '!$C$4</c:f>
              <c:strCache>
                <c:ptCount val="1"/>
                <c:pt idx="0">
                  <c:v>2022( 2470 casos)</c:v>
                </c:pt>
              </c:strCache>
            </c:strRef>
          </c:tx>
          <c:marker>
            <c:symbol val="none"/>
          </c:marker>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'!$C$5:$C$56</c:f>
              <c:numCache>
                <c:formatCode>General</c:formatCode>
                <c:ptCount val="52"/>
                <c:pt idx="0">
                  <c:v>89</c:v>
                </c:pt>
                <c:pt idx="1">
                  <c:v>100</c:v>
                </c:pt>
                <c:pt idx="2">
                  <c:v>94</c:v>
                </c:pt>
                <c:pt idx="3">
                  <c:v>84</c:v>
                </c:pt>
                <c:pt idx="4">
                  <c:v>102</c:v>
                </c:pt>
                <c:pt idx="5">
                  <c:v>97</c:v>
                </c:pt>
                <c:pt idx="6">
                  <c:v>93</c:v>
                </c:pt>
                <c:pt idx="7">
                  <c:v>113</c:v>
                </c:pt>
                <c:pt idx="8">
                  <c:v>103</c:v>
                </c:pt>
                <c:pt idx="9">
                  <c:v>113</c:v>
                </c:pt>
                <c:pt idx="10">
                  <c:v>112</c:v>
                </c:pt>
                <c:pt idx="11">
                  <c:v>122</c:v>
                </c:pt>
                <c:pt idx="12">
                  <c:v>123</c:v>
                </c:pt>
                <c:pt idx="13">
                  <c:v>107</c:v>
                </c:pt>
                <c:pt idx="14">
                  <c:v>131</c:v>
                </c:pt>
                <c:pt idx="15">
                  <c:v>101</c:v>
                </c:pt>
                <c:pt idx="16">
                  <c:v>104</c:v>
                </c:pt>
                <c:pt idx="17">
                  <c:v>79</c:v>
                </c:pt>
                <c:pt idx="18">
                  <c:v>108</c:v>
                </c:pt>
                <c:pt idx="19">
                  <c:v>91</c:v>
                </c:pt>
                <c:pt idx="20">
                  <c:v>93</c:v>
                </c:pt>
                <c:pt idx="21">
                  <c:v>103</c:v>
                </c:pt>
                <c:pt idx="22">
                  <c:v>95</c:v>
                </c:pt>
                <c:pt idx="23">
                  <c:v>113</c:v>
                </c:pt>
              </c:numCache>
            </c:numRef>
          </c:val>
          <c:smooth val="0"/>
          <c:extLst>
            <c:ext xmlns:c16="http://schemas.microsoft.com/office/drawing/2014/chart" uri="{C3380CC4-5D6E-409C-BE32-E72D297353CC}">
              <c16:uniqueId val="{00000001-3362-4B66-B001-D6B5C49D1AA6}"/>
            </c:ext>
          </c:extLst>
        </c:ser>
        <c:dLbls>
          <c:showLegendKey val="0"/>
          <c:showVal val="0"/>
          <c:showCatName val="0"/>
          <c:showSerName val="0"/>
          <c:showPercent val="0"/>
          <c:showBubbleSize val="0"/>
        </c:dLbls>
        <c:marker val="1"/>
        <c:smooth val="0"/>
        <c:axId val="56714752"/>
        <c:axId val="56716288"/>
      </c:lineChart>
      <c:catAx>
        <c:axId val="56714752"/>
        <c:scaling>
          <c:orientation val="minMax"/>
        </c:scaling>
        <c:delete val="0"/>
        <c:axPos val="b"/>
        <c:numFmt formatCode="General" sourceLinked="1"/>
        <c:majorTickMark val="none"/>
        <c:minorTickMark val="none"/>
        <c:tickLblPos val="nextTo"/>
        <c:crossAx val="56716288"/>
        <c:crosses val="autoZero"/>
        <c:auto val="1"/>
        <c:lblAlgn val="ctr"/>
        <c:lblOffset val="100"/>
        <c:noMultiLvlLbl val="0"/>
      </c:catAx>
      <c:valAx>
        <c:axId val="56716288"/>
        <c:scaling>
          <c:orientation val="minMax"/>
        </c:scaling>
        <c:delete val="0"/>
        <c:axPos val="l"/>
        <c:majorGridlines/>
        <c:title>
          <c:tx>
            <c:rich>
              <a:bodyPr/>
              <a:lstStyle/>
              <a:p>
                <a:pPr>
                  <a:defRPr sz="700"/>
                </a:pPr>
                <a:r>
                  <a:rPr lang="es-CO" sz="700"/>
                  <a:t>Numero de casos</a:t>
                </a:r>
              </a:p>
            </c:rich>
          </c:tx>
          <c:layout>
            <c:manualLayout>
              <c:xMode val="edge"/>
              <c:yMode val="edge"/>
              <c:x val="0.13368055555555555"/>
              <c:y val="0.18852252843394574"/>
            </c:manualLayout>
          </c:layout>
          <c:overlay val="0"/>
        </c:title>
        <c:numFmt formatCode="General" sourceLinked="1"/>
        <c:majorTickMark val="none"/>
        <c:minorTickMark val="none"/>
        <c:tickLblPos val="nextTo"/>
        <c:txPr>
          <a:bodyPr/>
          <a:lstStyle/>
          <a:p>
            <a:pPr>
              <a:defRPr sz="700" b="1"/>
            </a:pPr>
            <a:endParaRPr lang="en-US"/>
          </a:p>
        </c:txPr>
        <c:crossAx val="56714752"/>
        <c:crosses val="autoZero"/>
        <c:crossBetween val="between"/>
      </c:valAx>
      <c:dTable>
        <c:showHorzBorder val="1"/>
        <c:showVertBorder val="1"/>
        <c:showOutline val="1"/>
        <c:showKeys val="1"/>
        <c:txPr>
          <a:bodyPr/>
          <a:lstStyle/>
          <a:p>
            <a:pPr rtl="0">
              <a:defRPr sz="600"/>
            </a:pPr>
            <a:endParaRPr lang="en-US"/>
          </a:p>
        </c:txPr>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3"/>
          <c:tx>
            <c:strRef>
              <c:f>'Canal endémico (C)'!$A$72</c:f>
              <c:strCache>
                <c:ptCount val="1"/>
                <c:pt idx="0">
                  <c:v>2022</c:v>
                </c:pt>
              </c:strCache>
            </c:strRef>
          </c:tx>
          <c:spPr>
            <a:solidFill>
              <a:srgbClr val="0070C0"/>
            </a:solidFill>
          </c:spPr>
          <c:invertIfNegative val="0"/>
          <c:val>
            <c:numRef>
              <c:f>'Canal endémico (C)'!$B$72:$BA$72</c:f>
              <c:numCache>
                <c:formatCode>General</c:formatCode>
                <c:ptCount val="52"/>
                <c:pt idx="0">
                  <c:v>5</c:v>
                </c:pt>
                <c:pt idx="1">
                  <c:v>1</c:v>
                </c:pt>
                <c:pt idx="2">
                  <c:v>2</c:v>
                </c:pt>
                <c:pt idx="3">
                  <c:v>2</c:v>
                </c:pt>
                <c:pt idx="4">
                  <c:v>3</c:v>
                </c:pt>
                <c:pt idx="5">
                  <c:v>4</c:v>
                </c:pt>
                <c:pt idx="6">
                  <c:v>2</c:v>
                </c:pt>
                <c:pt idx="7">
                  <c:v>0</c:v>
                </c:pt>
                <c:pt idx="8">
                  <c:v>2</c:v>
                </c:pt>
                <c:pt idx="9">
                  <c:v>2</c:v>
                </c:pt>
                <c:pt idx="10">
                  <c:v>4</c:v>
                </c:pt>
                <c:pt idx="11">
                  <c:v>1</c:v>
                </c:pt>
                <c:pt idx="12">
                  <c:v>4</c:v>
                </c:pt>
                <c:pt idx="13">
                  <c:v>2</c:v>
                </c:pt>
                <c:pt idx="14">
                  <c:v>3</c:v>
                </c:pt>
                <c:pt idx="15">
                  <c:v>3</c:v>
                </c:pt>
                <c:pt idx="16">
                  <c:v>4</c:v>
                </c:pt>
                <c:pt idx="17">
                  <c:v>0</c:v>
                </c:pt>
                <c:pt idx="18">
                  <c:v>9</c:v>
                </c:pt>
                <c:pt idx="19">
                  <c:v>4</c:v>
                </c:pt>
                <c:pt idx="20">
                  <c:v>5</c:v>
                </c:pt>
                <c:pt idx="21">
                  <c:v>1</c:v>
                </c:pt>
                <c:pt idx="22">
                  <c:v>5</c:v>
                </c:pt>
                <c:pt idx="23">
                  <c:v>3</c:v>
                </c:pt>
              </c:numCache>
            </c:numRef>
          </c:val>
          <c:extLst>
            <c:ext xmlns:c16="http://schemas.microsoft.com/office/drawing/2014/chart" uri="{C3380CC4-5D6E-409C-BE32-E72D297353CC}">
              <c16:uniqueId val="{00000000-D22B-41FA-8B3D-36618CEF458A}"/>
            </c:ext>
          </c:extLst>
        </c:ser>
        <c:dLbls>
          <c:showLegendKey val="0"/>
          <c:showVal val="0"/>
          <c:showCatName val="0"/>
          <c:showSerName val="0"/>
          <c:showPercent val="0"/>
          <c:showBubbleSize val="0"/>
        </c:dLbls>
        <c:gapWidth val="5"/>
        <c:axId val="36141312"/>
        <c:axId val="36807424"/>
      </c:barChart>
      <c:lineChart>
        <c:grouping val="standard"/>
        <c:varyColors val="0"/>
        <c:ser>
          <c:idx val="1"/>
          <c:order val="0"/>
          <c:tx>
            <c:strRef>
              <c:f>'Canal endémico (C)'!$A$71</c:f>
              <c:strCache>
                <c:ptCount val="1"/>
                <c:pt idx="0">
                  <c:v>2021</c:v>
                </c:pt>
              </c:strCache>
            </c:strRef>
          </c:tx>
          <c:spPr>
            <a:ln w="22225"/>
          </c:spPr>
          <c:marker>
            <c:symbol val="none"/>
          </c:marker>
          <c:val>
            <c:numRef>
              <c:f>'Canal endémico (C)'!$B$71:$BA$71</c:f>
              <c:numCache>
                <c:formatCode>General</c:formatCode>
                <c:ptCount val="52"/>
                <c:pt idx="0">
                  <c:v>1</c:v>
                </c:pt>
                <c:pt idx="1">
                  <c:v>0</c:v>
                </c:pt>
                <c:pt idx="2">
                  <c:v>2</c:v>
                </c:pt>
                <c:pt idx="3">
                  <c:v>2</c:v>
                </c:pt>
                <c:pt idx="4">
                  <c:v>0</c:v>
                </c:pt>
                <c:pt idx="5">
                  <c:v>0</c:v>
                </c:pt>
                <c:pt idx="6">
                  <c:v>1</c:v>
                </c:pt>
                <c:pt idx="7">
                  <c:v>2</c:v>
                </c:pt>
                <c:pt idx="8">
                  <c:v>4</c:v>
                </c:pt>
                <c:pt idx="9">
                  <c:v>1</c:v>
                </c:pt>
                <c:pt idx="10">
                  <c:v>1</c:v>
                </c:pt>
                <c:pt idx="11">
                  <c:v>1</c:v>
                </c:pt>
                <c:pt idx="12">
                  <c:v>0</c:v>
                </c:pt>
                <c:pt idx="13">
                  <c:v>2</c:v>
                </c:pt>
                <c:pt idx="14">
                  <c:v>2</c:v>
                </c:pt>
                <c:pt idx="15">
                  <c:v>1</c:v>
                </c:pt>
                <c:pt idx="16">
                  <c:v>3</c:v>
                </c:pt>
                <c:pt idx="17">
                  <c:v>4</c:v>
                </c:pt>
                <c:pt idx="18">
                  <c:v>5</c:v>
                </c:pt>
                <c:pt idx="19">
                  <c:v>2</c:v>
                </c:pt>
                <c:pt idx="20">
                  <c:v>0</c:v>
                </c:pt>
                <c:pt idx="21">
                  <c:v>2</c:v>
                </c:pt>
                <c:pt idx="22">
                  <c:v>3</c:v>
                </c:pt>
                <c:pt idx="23">
                  <c:v>1</c:v>
                </c:pt>
                <c:pt idx="24">
                  <c:v>2</c:v>
                </c:pt>
                <c:pt idx="25">
                  <c:v>3</c:v>
                </c:pt>
                <c:pt idx="26">
                  <c:v>2</c:v>
                </c:pt>
                <c:pt idx="27">
                  <c:v>1</c:v>
                </c:pt>
                <c:pt idx="28">
                  <c:v>2</c:v>
                </c:pt>
                <c:pt idx="29">
                  <c:v>0</c:v>
                </c:pt>
                <c:pt idx="30">
                  <c:v>3</c:v>
                </c:pt>
                <c:pt idx="31">
                  <c:v>3</c:v>
                </c:pt>
                <c:pt idx="32">
                  <c:v>1</c:v>
                </c:pt>
                <c:pt idx="33">
                  <c:v>2</c:v>
                </c:pt>
                <c:pt idx="34">
                  <c:v>3</c:v>
                </c:pt>
                <c:pt idx="35">
                  <c:v>2</c:v>
                </c:pt>
                <c:pt idx="36">
                  <c:v>2</c:v>
                </c:pt>
                <c:pt idx="37">
                  <c:v>9</c:v>
                </c:pt>
                <c:pt idx="38">
                  <c:v>3</c:v>
                </c:pt>
                <c:pt idx="39">
                  <c:v>2</c:v>
                </c:pt>
                <c:pt idx="40">
                  <c:v>1</c:v>
                </c:pt>
                <c:pt idx="41">
                  <c:v>2</c:v>
                </c:pt>
                <c:pt idx="42">
                  <c:v>4</c:v>
                </c:pt>
                <c:pt idx="43">
                  <c:v>2</c:v>
                </c:pt>
                <c:pt idx="44">
                  <c:v>1</c:v>
                </c:pt>
                <c:pt idx="45">
                  <c:v>1</c:v>
                </c:pt>
                <c:pt idx="46">
                  <c:v>4</c:v>
                </c:pt>
                <c:pt idx="47">
                  <c:v>3</c:v>
                </c:pt>
                <c:pt idx="48">
                  <c:v>2</c:v>
                </c:pt>
                <c:pt idx="49">
                  <c:v>2</c:v>
                </c:pt>
                <c:pt idx="50">
                  <c:v>1</c:v>
                </c:pt>
                <c:pt idx="51">
                  <c:v>3</c:v>
                </c:pt>
              </c:numCache>
            </c:numRef>
          </c:val>
          <c:smooth val="0"/>
          <c:extLst>
            <c:ext xmlns:c16="http://schemas.microsoft.com/office/drawing/2014/chart" uri="{C3380CC4-5D6E-409C-BE32-E72D297353CC}">
              <c16:uniqueId val="{00000000-5F54-6843-BFD9-CAA09CBC43B7}"/>
            </c:ext>
          </c:extLst>
        </c:ser>
        <c:ser>
          <c:idx val="3"/>
          <c:order val="1"/>
          <c:tx>
            <c:strRef>
              <c:f>'Canal endémico (C)'!$A$70</c:f>
              <c:strCache>
                <c:ptCount val="1"/>
                <c:pt idx="0">
                  <c:v>2020</c:v>
                </c:pt>
              </c:strCache>
            </c:strRef>
          </c:tx>
          <c:spPr>
            <a:ln w="22225"/>
          </c:spPr>
          <c:marker>
            <c:symbol val="none"/>
          </c:marker>
          <c:val>
            <c:numRef>
              <c:f>'Canal endémico (C)'!$B$70:$BA$70</c:f>
              <c:numCache>
                <c:formatCode>General</c:formatCode>
                <c:ptCount val="52"/>
                <c:pt idx="0">
                  <c:v>2</c:v>
                </c:pt>
                <c:pt idx="1">
                  <c:v>5</c:v>
                </c:pt>
                <c:pt idx="2">
                  <c:v>5</c:v>
                </c:pt>
                <c:pt idx="3">
                  <c:v>1</c:v>
                </c:pt>
                <c:pt idx="4">
                  <c:v>5</c:v>
                </c:pt>
                <c:pt idx="5">
                  <c:v>2</c:v>
                </c:pt>
                <c:pt idx="6">
                  <c:v>3</c:v>
                </c:pt>
                <c:pt idx="7">
                  <c:v>6</c:v>
                </c:pt>
                <c:pt idx="8">
                  <c:v>6</c:v>
                </c:pt>
                <c:pt idx="9">
                  <c:v>6</c:v>
                </c:pt>
                <c:pt idx="10">
                  <c:v>3</c:v>
                </c:pt>
                <c:pt idx="11">
                  <c:v>1</c:v>
                </c:pt>
                <c:pt idx="12">
                  <c:v>2</c:v>
                </c:pt>
                <c:pt idx="13">
                  <c:v>1</c:v>
                </c:pt>
                <c:pt idx="14">
                  <c:v>0</c:v>
                </c:pt>
                <c:pt idx="15">
                  <c:v>0</c:v>
                </c:pt>
                <c:pt idx="16">
                  <c:v>4</c:v>
                </c:pt>
                <c:pt idx="17">
                  <c:v>0</c:v>
                </c:pt>
                <c:pt idx="18">
                  <c:v>1</c:v>
                </c:pt>
                <c:pt idx="19">
                  <c:v>1</c:v>
                </c:pt>
                <c:pt idx="20">
                  <c:v>0</c:v>
                </c:pt>
                <c:pt idx="21">
                  <c:v>0</c:v>
                </c:pt>
                <c:pt idx="22">
                  <c:v>0</c:v>
                </c:pt>
                <c:pt idx="23">
                  <c:v>6</c:v>
                </c:pt>
                <c:pt idx="24">
                  <c:v>1</c:v>
                </c:pt>
                <c:pt idx="25">
                  <c:v>0</c:v>
                </c:pt>
                <c:pt idx="26">
                  <c:v>0</c:v>
                </c:pt>
                <c:pt idx="27">
                  <c:v>0</c:v>
                </c:pt>
                <c:pt idx="28">
                  <c:v>2</c:v>
                </c:pt>
                <c:pt idx="29">
                  <c:v>4</c:v>
                </c:pt>
                <c:pt idx="30">
                  <c:v>1</c:v>
                </c:pt>
                <c:pt idx="31">
                  <c:v>2</c:v>
                </c:pt>
                <c:pt idx="32">
                  <c:v>2</c:v>
                </c:pt>
                <c:pt idx="33">
                  <c:v>0</c:v>
                </c:pt>
                <c:pt idx="34">
                  <c:v>1</c:v>
                </c:pt>
                <c:pt idx="35">
                  <c:v>2</c:v>
                </c:pt>
                <c:pt idx="36">
                  <c:v>0</c:v>
                </c:pt>
                <c:pt idx="37">
                  <c:v>7</c:v>
                </c:pt>
                <c:pt idx="38">
                  <c:v>0</c:v>
                </c:pt>
                <c:pt idx="39">
                  <c:v>3</c:v>
                </c:pt>
                <c:pt idx="40">
                  <c:v>7</c:v>
                </c:pt>
                <c:pt idx="41">
                  <c:v>3</c:v>
                </c:pt>
                <c:pt idx="42">
                  <c:v>2</c:v>
                </c:pt>
                <c:pt idx="43">
                  <c:v>3</c:v>
                </c:pt>
                <c:pt idx="44">
                  <c:v>2</c:v>
                </c:pt>
                <c:pt idx="45">
                  <c:v>6</c:v>
                </c:pt>
                <c:pt idx="46">
                  <c:v>1</c:v>
                </c:pt>
                <c:pt idx="47">
                  <c:v>2</c:v>
                </c:pt>
                <c:pt idx="48">
                  <c:v>7</c:v>
                </c:pt>
                <c:pt idx="49">
                  <c:v>1</c:v>
                </c:pt>
                <c:pt idx="50">
                  <c:v>1</c:v>
                </c:pt>
                <c:pt idx="51">
                  <c:v>3</c:v>
                </c:pt>
              </c:numCache>
            </c:numRef>
          </c:val>
          <c:smooth val="0"/>
          <c:extLst>
            <c:ext xmlns:c16="http://schemas.microsoft.com/office/drawing/2014/chart" uri="{C3380CC4-5D6E-409C-BE32-E72D297353CC}">
              <c16:uniqueId val="{00000002-5F54-6843-BFD9-CAA09CBC43B7}"/>
            </c:ext>
          </c:extLst>
        </c:ser>
        <c:ser>
          <c:idx val="0"/>
          <c:order val="2"/>
          <c:tx>
            <c:strRef>
              <c:f>'Canal endémico (C)'!$A$69</c:f>
              <c:strCache>
                <c:ptCount val="1"/>
                <c:pt idx="0">
                  <c:v>2019</c:v>
                </c:pt>
              </c:strCache>
            </c:strRef>
          </c:tx>
          <c:spPr>
            <a:ln w="22225"/>
          </c:spPr>
          <c:marker>
            <c:symbol val="none"/>
          </c:marker>
          <c:val>
            <c:numRef>
              <c:f>'Canal endémico (C)'!$B$69:$BA$69</c:f>
              <c:numCache>
                <c:formatCode>General</c:formatCode>
                <c:ptCount val="52"/>
                <c:pt idx="0">
                  <c:v>1</c:v>
                </c:pt>
                <c:pt idx="1">
                  <c:v>0</c:v>
                </c:pt>
                <c:pt idx="2">
                  <c:v>6</c:v>
                </c:pt>
                <c:pt idx="3">
                  <c:v>4</c:v>
                </c:pt>
                <c:pt idx="4">
                  <c:v>1</c:v>
                </c:pt>
                <c:pt idx="5">
                  <c:v>0</c:v>
                </c:pt>
                <c:pt idx="6">
                  <c:v>5</c:v>
                </c:pt>
                <c:pt idx="7">
                  <c:v>1</c:v>
                </c:pt>
                <c:pt idx="8">
                  <c:v>2</c:v>
                </c:pt>
                <c:pt idx="9">
                  <c:v>2</c:v>
                </c:pt>
                <c:pt idx="10">
                  <c:v>2</c:v>
                </c:pt>
                <c:pt idx="11">
                  <c:v>3</c:v>
                </c:pt>
                <c:pt idx="12">
                  <c:v>4</c:v>
                </c:pt>
                <c:pt idx="13">
                  <c:v>5</c:v>
                </c:pt>
                <c:pt idx="14">
                  <c:v>6</c:v>
                </c:pt>
                <c:pt idx="15">
                  <c:v>4</c:v>
                </c:pt>
                <c:pt idx="16">
                  <c:v>6</c:v>
                </c:pt>
                <c:pt idx="17">
                  <c:v>5</c:v>
                </c:pt>
                <c:pt idx="18">
                  <c:v>4</c:v>
                </c:pt>
                <c:pt idx="19">
                  <c:v>8</c:v>
                </c:pt>
                <c:pt idx="20">
                  <c:v>4</c:v>
                </c:pt>
                <c:pt idx="21">
                  <c:v>5</c:v>
                </c:pt>
                <c:pt idx="22">
                  <c:v>2</c:v>
                </c:pt>
                <c:pt idx="23">
                  <c:v>4</c:v>
                </c:pt>
                <c:pt idx="24">
                  <c:v>5</c:v>
                </c:pt>
                <c:pt idx="25">
                  <c:v>3</c:v>
                </c:pt>
                <c:pt idx="26">
                  <c:v>3</c:v>
                </c:pt>
                <c:pt idx="27">
                  <c:v>0</c:v>
                </c:pt>
                <c:pt idx="28">
                  <c:v>2</c:v>
                </c:pt>
                <c:pt idx="29">
                  <c:v>3</c:v>
                </c:pt>
                <c:pt idx="30">
                  <c:v>5</c:v>
                </c:pt>
                <c:pt idx="31">
                  <c:v>1</c:v>
                </c:pt>
                <c:pt idx="32">
                  <c:v>1</c:v>
                </c:pt>
                <c:pt idx="33">
                  <c:v>2</c:v>
                </c:pt>
                <c:pt idx="34">
                  <c:v>1</c:v>
                </c:pt>
                <c:pt idx="35">
                  <c:v>4</c:v>
                </c:pt>
                <c:pt idx="36">
                  <c:v>1</c:v>
                </c:pt>
                <c:pt idx="37">
                  <c:v>3</c:v>
                </c:pt>
                <c:pt idx="38">
                  <c:v>3</c:v>
                </c:pt>
                <c:pt idx="39">
                  <c:v>6</c:v>
                </c:pt>
                <c:pt idx="40">
                  <c:v>2</c:v>
                </c:pt>
                <c:pt idx="41">
                  <c:v>3</c:v>
                </c:pt>
                <c:pt idx="42">
                  <c:v>2</c:v>
                </c:pt>
                <c:pt idx="43">
                  <c:v>2</c:v>
                </c:pt>
                <c:pt idx="44">
                  <c:v>2</c:v>
                </c:pt>
                <c:pt idx="45">
                  <c:v>4</c:v>
                </c:pt>
                <c:pt idx="46">
                  <c:v>1</c:v>
                </c:pt>
                <c:pt idx="47">
                  <c:v>5</c:v>
                </c:pt>
                <c:pt idx="48">
                  <c:v>4</c:v>
                </c:pt>
                <c:pt idx="49">
                  <c:v>3</c:v>
                </c:pt>
                <c:pt idx="50">
                  <c:v>4</c:v>
                </c:pt>
                <c:pt idx="51">
                  <c:v>2</c:v>
                </c:pt>
              </c:numCache>
            </c:numRef>
          </c:val>
          <c:smooth val="0"/>
          <c:extLst>
            <c:ext xmlns:c16="http://schemas.microsoft.com/office/drawing/2014/chart" uri="{C3380CC4-5D6E-409C-BE32-E72D297353CC}">
              <c16:uniqueId val="{00000001-5F54-6843-BFD9-CAA09CBC43B7}"/>
            </c:ext>
          </c:extLst>
        </c:ser>
        <c:dLbls>
          <c:showLegendKey val="0"/>
          <c:showVal val="0"/>
          <c:showCatName val="0"/>
          <c:showSerName val="0"/>
          <c:showPercent val="0"/>
          <c:showBubbleSize val="0"/>
        </c:dLbls>
        <c:marker val="1"/>
        <c:smooth val="0"/>
        <c:axId val="36141312"/>
        <c:axId val="36807424"/>
      </c:lineChart>
      <c:catAx>
        <c:axId val="36141312"/>
        <c:scaling>
          <c:orientation val="minMax"/>
        </c:scaling>
        <c:delete val="0"/>
        <c:axPos val="b"/>
        <c:title>
          <c:tx>
            <c:rich>
              <a:bodyPr/>
              <a:lstStyle/>
              <a:p>
                <a:pPr>
                  <a:defRPr sz="900"/>
                </a:pPr>
                <a:r>
                  <a:rPr lang="en-US" sz="900"/>
                  <a:t>Semana Epidemiológica</a:t>
                </a:r>
              </a:p>
            </c:rich>
          </c:tx>
          <c:overlay val="0"/>
        </c:title>
        <c:majorTickMark val="out"/>
        <c:minorTickMark val="none"/>
        <c:tickLblPos val="nextTo"/>
        <c:txPr>
          <a:bodyPr/>
          <a:lstStyle/>
          <a:p>
            <a:pPr>
              <a:defRPr sz="900"/>
            </a:pPr>
            <a:endParaRPr lang="en-US"/>
          </a:p>
        </c:txPr>
        <c:crossAx val="36807424"/>
        <c:crosses val="autoZero"/>
        <c:auto val="1"/>
        <c:lblAlgn val="ctr"/>
        <c:lblOffset val="100"/>
        <c:noMultiLvlLbl val="0"/>
      </c:catAx>
      <c:valAx>
        <c:axId val="36807424"/>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sz="900"/>
                </a:pPr>
                <a:r>
                  <a:rPr lang="en-US" sz="900"/>
                  <a:t>Casos</a:t>
                </a:r>
              </a:p>
            </c:rich>
          </c:tx>
          <c:overlay val="0"/>
        </c:title>
        <c:numFmt formatCode="General" sourceLinked="1"/>
        <c:majorTickMark val="out"/>
        <c:minorTickMark val="none"/>
        <c:tickLblPos val="nextTo"/>
        <c:crossAx val="36141312"/>
        <c:crosses val="autoZero"/>
        <c:crossBetween val="between"/>
      </c:valAx>
    </c:plotArea>
    <c:legend>
      <c:legendPos val="t"/>
      <c:overlay val="0"/>
      <c:txPr>
        <a:bodyPr/>
        <a:lstStyle/>
        <a:p>
          <a:pPr>
            <a:defRPr sz="9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dPt>
            <c:idx val="12"/>
            <c:invertIfNegative val="0"/>
            <c:bubble3D val="0"/>
            <c:spPr>
              <a:solidFill>
                <a:srgbClr val="FFC000"/>
              </a:solidFill>
            </c:spPr>
            <c:extLst>
              <c:ext xmlns:c16="http://schemas.microsoft.com/office/drawing/2014/chart" uri="{C3380CC4-5D6E-409C-BE32-E72D297353CC}">
                <c16:uniqueId val="{00000001-13B5-4AB2-BA97-3EB84A9E5DA9}"/>
              </c:ext>
            </c:extLst>
          </c:dPt>
          <c:cat>
            <c:strRef>
              <c:f>Hoja2!$A$2:$A$38</c:f>
              <c:strCache>
                <c:ptCount val="3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30">
                  <c:v>primera infancia (0-5 años), </c:v>
                </c:pt>
                <c:pt idx="31">
                  <c:v>Infancia (6 - 11 años)</c:v>
                </c:pt>
                <c:pt idx="32">
                  <c:v>Adolescencia (12-18 años) </c:v>
                </c:pt>
                <c:pt idx="33">
                  <c:v>Juventud (14 - 26 años)</c:v>
                </c:pt>
                <c:pt idx="34">
                  <c:v>Adultez (27 - 59 años) </c:v>
                </c:pt>
                <c:pt idx="35">
                  <c:v>Vejez (60 años y más).</c:v>
                </c:pt>
                <c:pt idx="36">
                  <c:v>primera infancia (0-5 años), infancia (6 - 11 años), adolescencia (12-18 años), juventud (14 - 26 años), adultez (27 - 59 años) y vejez (60 años y más).</c:v>
                </c:pt>
              </c:strCache>
            </c:strRef>
          </c:cat>
          <c:val>
            <c:numRef>
              <c:f>Hoja2!$C$2:$C$14</c:f>
              <c:numCache>
                <c:formatCode>General</c:formatCode>
                <c:ptCount val="13"/>
                <c:pt idx="0">
                  <c:v>667</c:v>
                </c:pt>
                <c:pt idx="1">
                  <c:v>1789</c:v>
                </c:pt>
                <c:pt idx="2">
                  <c:v>2980</c:v>
                </c:pt>
                <c:pt idx="3">
                  <c:v>3525</c:v>
                </c:pt>
                <c:pt idx="4">
                  <c:v>3750</c:v>
                </c:pt>
                <c:pt idx="5">
                  <c:v>3717</c:v>
                </c:pt>
                <c:pt idx="6">
                  <c:v>5273</c:v>
                </c:pt>
                <c:pt idx="7">
                  <c:v>5830</c:v>
                </c:pt>
                <c:pt idx="8">
                  <c:v>6094</c:v>
                </c:pt>
                <c:pt idx="9">
                  <c:v>5610</c:v>
                </c:pt>
                <c:pt idx="10">
                  <c:v>4580</c:v>
                </c:pt>
                <c:pt idx="11">
                  <c:v>4982</c:v>
                </c:pt>
                <c:pt idx="12">
                  <c:v>2470</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61059456"/>
        <c:axId val="60565376"/>
      </c:barChart>
      <c:lineChart>
        <c:grouping val="standard"/>
        <c:varyColors val="0"/>
        <c:ser>
          <c:idx val="0"/>
          <c:order val="0"/>
          <c:tx>
            <c:v>Tasa </c:v>
          </c:tx>
          <c:marker>
            <c:symbol val="none"/>
          </c:marker>
          <c:cat>
            <c:numRef>
              <c:f>Hoja2!$A$2:$A$14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Hoja2!$B$2:$B$14</c:f>
              <c:numCache>
                <c:formatCode>General</c:formatCode>
                <c:ptCount val="13"/>
                <c:pt idx="0">
                  <c:v>29</c:v>
                </c:pt>
                <c:pt idx="1">
                  <c:v>76</c:v>
                </c:pt>
                <c:pt idx="2">
                  <c:v>125</c:v>
                </c:pt>
                <c:pt idx="3">
                  <c:v>146</c:v>
                </c:pt>
                <c:pt idx="4">
                  <c:v>154</c:v>
                </c:pt>
                <c:pt idx="5">
                  <c:v>150</c:v>
                </c:pt>
                <c:pt idx="6">
                  <c:v>212</c:v>
                </c:pt>
                <c:pt idx="7">
                  <c:v>232</c:v>
                </c:pt>
                <c:pt idx="8">
                  <c:v>251</c:v>
                </c:pt>
                <c:pt idx="9">
                  <c:v>225</c:v>
                </c:pt>
                <c:pt idx="10">
                  <c:v>180</c:v>
                </c:pt>
                <c:pt idx="11">
                  <c:v>202</c:v>
                </c:pt>
                <c:pt idx="12">
                  <c:v>100</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59324672"/>
        <c:axId val="60563456"/>
      </c:lineChart>
      <c:catAx>
        <c:axId val="59324672"/>
        <c:scaling>
          <c:orientation val="minMax"/>
        </c:scaling>
        <c:delete val="0"/>
        <c:axPos val="b"/>
        <c:numFmt formatCode="General" sourceLinked="0"/>
        <c:majorTickMark val="none"/>
        <c:minorTickMark val="none"/>
        <c:tickLblPos val="nextTo"/>
        <c:txPr>
          <a:bodyPr/>
          <a:lstStyle/>
          <a:p>
            <a:pPr>
              <a:defRPr b="1"/>
            </a:pPr>
            <a:endParaRPr lang="en-US"/>
          </a:p>
        </c:txPr>
        <c:crossAx val="60563456"/>
        <c:crosses val="autoZero"/>
        <c:auto val="1"/>
        <c:lblAlgn val="ctr"/>
        <c:lblOffset val="100"/>
        <c:noMultiLvlLbl val="0"/>
      </c:catAx>
      <c:valAx>
        <c:axId val="60563456"/>
        <c:scaling>
          <c:orientation val="minMax"/>
        </c:scaling>
        <c:delete val="0"/>
        <c:axPos val="l"/>
        <c:majorGridlines/>
        <c:title>
          <c:tx>
            <c:rich>
              <a:bodyPr rot="-5400000" vert="horz"/>
              <a:lstStyle/>
              <a:p>
                <a:pPr>
                  <a:defRPr sz="700"/>
                </a:pPr>
                <a:r>
                  <a:rPr lang="es-CO" sz="700"/>
                  <a:t>Numero</a:t>
                </a:r>
                <a:r>
                  <a:rPr lang="es-CO" sz="700" baseline="0"/>
                  <a:t> de casos</a:t>
                </a:r>
                <a:endParaRPr lang="es-CO" sz="700"/>
              </a:p>
            </c:rich>
          </c:tx>
          <c:layout>
            <c:manualLayout>
              <c:xMode val="edge"/>
              <c:yMode val="edge"/>
              <c:x val="0.95853729416125333"/>
              <c:y val="0.30672091799783785"/>
            </c:manualLayout>
          </c:layout>
          <c:overlay val="0"/>
        </c:title>
        <c:numFmt formatCode="General" sourceLinked="1"/>
        <c:majorTickMark val="none"/>
        <c:minorTickMark val="none"/>
        <c:tickLblPos val="nextTo"/>
        <c:txPr>
          <a:bodyPr/>
          <a:lstStyle/>
          <a:p>
            <a:pPr>
              <a:defRPr sz="700" b="1"/>
            </a:pPr>
            <a:endParaRPr lang="en-US"/>
          </a:p>
        </c:txPr>
        <c:crossAx val="59324672"/>
        <c:crosses val="autoZero"/>
        <c:crossBetween val="between"/>
      </c:valAx>
      <c:valAx>
        <c:axId val="60565376"/>
        <c:scaling>
          <c:orientation val="minMax"/>
        </c:scaling>
        <c:delete val="0"/>
        <c:axPos val="r"/>
        <c:title>
          <c:tx>
            <c:rich>
              <a:bodyPr rot="-5400000" vert="horz"/>
              <a:lstStyle/>
              <a:p>
                <a:pPr>
                  <a:defRPr sz="700"/>
                </a:pPr>
                <a:r>
                  <a:rPr lang="es-CO" sz="700"/>
                  <a:t>tasa por 100.000</a:t>
                </a:r>
              </a:p>
            </c:rich>
          </c:tx>
          <c:layout>
            <c:manualLayout>
              <c:xMode val="edge"/>
              <c:yMode val="edge"/>
              <c:x val="4.0649859463038014E-2"/>
              <c:y val="0.192686252736532"/>
            </c:manualLayout>
          </c:layout>
          <c:overlay val="0"/>
        </c:title>
        <c:numFmt formatCode="General" sourceLinked="1"/>
        <c:majorTickMark val="out"/>
        <c:minorTickMark val="none"/>
        <c:tickLblPos val="nextTo"/>
        <c:txPr>
          <a:bodyPr/>
          <a:lstStyle/>
          <a:p>
            <a:pPr>
              <a:defRPr sz="700" b="1"/>
            </a:pPr>
            <a:endParaRPr lang="en-US"/>
          </a:p>
        </c:txPr>
        <c:crossAx val="61059456"/>
        <c:crosses val="max"/>
        <c:crossBetween val="between"/>
      </c:valAx>
      <c:catAx>
        <c:axId val="61059456"/>
        <c:scaling>
          <c:orientation val="minMax"/>
        </c:scaling>
        <c:delete val="1"/>
        <c:axPos val="b"/>
        <c:numFmt formatCode="General" sourceLinked="1"/>
        <c:majorTickMark val="out"/>
        <c:minorTickMark val="none"/>
        <c:tickLblPos val="nextTo"/>
        <c:crossAx val="60565376"/>
        <c:crosses val="autoZero"/>
        <c:auto val="1"/>
        <c:lblAlgn val="ctr"/>
        <c:lblOffset val="100"/>
        <c:noMultiLvlLbl val="0"/>
      </c:catAx>
      <c:dTable>
        <c:showHorzBorder val="1"/>
        <c:showVertBorder val="1"/>
        <c:showOutline val="1"/>
        <c:showKeys val="1"/>
        <c:txPr>
          <a:bodyPr/>
          <a:lstStyle/>
          <a:p>
            <a:pPr rtl="0">
              <a:defRPr sz="700" b="1"/>
            </a:pPr>
            <a:endParaRPr lang="en-US"/>
          </a:p>
        </c:txPr>
      </c:dTable>
    </c:plotArea>
    <c:plotVisOnly val="1"/>
    <c:dispBlanksAs val="gap"/>
    <c:showDLblsOverMax val="0"/>
  </c:chart>
  <c:spPr>
    <a:ln>
      <a:noFill/>
    </a:ln>
  </c:sp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26000541346237"/>
          <c:y val="3.5170058944088027E-2"/>
          <c:w val="0.82060791132072952"/>
          <c:h val="0.74894511313225864"/>
        </c:manualLayout>
      </c:layout>
      <c:barChart>
        <c:barDir val="col"/>
        <c:grouping val="clustered"/>
        <c:varyColors val="0"/>
        <c:ser>
          <c:idx val="1"/>
          <c:order val="1"/>
          <c:tx>
            <c:strRef>
              <c:f>Hoja2!$C$50</c:f>
              <c:strCache>
                <c:ptCount val="1"/>
                <c:pt idx="0">
                  <c:v>tasa</c:v>
                </c:pt>
              </c:strCache>
            </c:strRef>
          </c:tx>
          <c:spPr>
            <a:solidFill>
              <a:srgbClr val="00B050"/>
            </a:solidFill>
          </c:spPr>
          <c:invertIfNegative val="0"/>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Hoja2!$C$51:$C$67</c:f>
              <c:numCache>
                <c:formatCode>0.0</c:formatCode>
                <c:ptCount val="17"/>
                <c:pt idx="0">
                  <c:v>108.14140515382773</c:v>
                </c:pt>
                <c:pt idx="1">
                  <c:v>176.46115181006363</c:v>
                </c:pt>
                <c:pt idx="2">
                  <c:v>136.14308573788261</c:v>
                </c:pt>
                <c:pt idx="3">
                  <c:v>78.946155264613679</c:v>
                </c:pt>
                <c:pt idx="4">
                  <c:v>118.25496799403584</c:v>
                </c:pt>
                <c:pt idx="5">
                  <c:v>118.09790074956014</c:v>
                </c:pt>
                <c:pt idx="6">
                  <c:v>112.65588890234208</c:v>
                </c:pt>
                <c:pt idx="7">
                  <c:v>108.68267048847486</c:v>
                </c:pt>
                <c:pt idx="8">
                  <c:v>79.118062457498567</c:v>
                </c:pt>
                <c:pt idx="9">
                  <c:v>44.352533170885501</c:v>
                </c:pt>
                <c:pt idx="10">
                  <c:v>59.104388629343532</c:v>
                </c:pt>
                <c:pt idx="11">
                  <c:v>86.341805623010089</c:v>
                </c:pt>
                <c:pt idx="12">
                  <c:v>78.134156346446844</c:v>
                </c:pt>
                <c:pt idx="13">
                  <c:v>92.221289647383088</c:v>
                </c:pt>
                <c:pt idx="14">
                  <c:v>96.512464830203498</c:v>
                </c:pt>
                <c:pt idx="15">
                  <c:v>76.509421588772796</c:v>
                </c:pt>
                <c:pt idx="16">
                  <c:v>127.2769002858514</c:v>
                </c:pt>
              </c:numCache>
            </c:numRef>
          </c:val>
          <c:extLst>
            <c:ext xmlns:c16="http://schemas.microsoft.com/office/drawing/2014/chart" uri="{C3380CC4-5D6E-409C-BE32-E72D297353CC}">
              <c16:uniqueId val="{00000000-96C2-4401-94DB-BEFD57DA36F5}"/>
            </c:ext>
          </c:extLst>
        </c:ser>
        <c:dLbls>
          <c:showLegendKey val="0"/>
          <c:showVal val="0"/>
          <c:showCatName val="0"/>
          <c:showSerName val="0"/>
          <c:showPercent val="0"/>
          <c:showBubbleSize val="0"/>
        </c:dLbls>
        <c:gapWidth val="10"/>
        <c:overlap val="10"/>
        <c:axId val="59275520"/>
        <c:axId val="59273984"/>
      </c:barChart>
      <c:lineChart>
        <c:grouping val="standard"/>
        <c:varyColors val="0"/>
        <c:ser>
          <c:idx val="0"/>
          <c:order val="0"/>
          <c:tx>
            <c:strRef>
              <c:f>Hoja2!$B$50</c:f>
              <c:strCache>
                <c:ptCount val="1"/>
                <c:pt idx="0">
                  <c:v>casos</c:v>
                </c:pt>
              </c:strCache>
            </c:strRef>
          </c:tx>
          <c:marker>
            <c:symbol val="none"/>
          </c:marker>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Hoja2!$B$51:$B$67</c:f>
              <c:numCache>
                <c:formatCode>General</c:formatCode>
                <c:ptCount val="17"/>
                <c:pt idx="0">
                  <c:v>158</c:v>
                </c:pt>
                <c:pt idx="1">
                  <c:v>264</c:v>
                </c:pt>
                <c:pt idx="2">
                  <c:v>211</c:v>
                </c:pt>
                <c:pt idx="3">
                  <c:v>137</c:v>
                </c:pt>
                <c:pt idx="4">
                  <c:v>230</c:v>
                </c:pt>
                <c:pt idx="5">
                  <c:v>245</c:v>
                </c:pt>
                <c:pt idx="6">
                  <c:v>214</c:v>
                </c:pt>
                <c:pt idx="7">
                  <c:v>182</c:v>
                </c:pt>
                <c:pt idx="8">
                  <c:v>121</c:v>
                </c:pt>
                <c:pt idx="9">
                  <c:v>83</c:v>
                </c:pt>
                <c:pt idx="10">
                  <c:v>115</c:v>
                </c:pt>
                <c:pt idx="11">
                  <c:v>144</c:v>
                </c:pt>
                <c:pt idx="12">
                  <c:v>100</c:v>
                </c:pt>
                <c:pt idx="13">
                  <c:v>89</c:v>
                </c:pt>
                <c:pt idx="14">
                  <c:v>59</c:v>
                </c:pt>
                <c:pt idx="15">
                  <c:v>35</c:v>
                </c:pt>
                <c:pt idx="16">
                  <c:v>61</c:v>
                </c:pt>
              </c:numCache>
            </c:numRef>
          </c:val>
          <c:smooth val="0"/>
          <c:extLst>
            <c:ext xmlns:c16="http://schemas.microsoft.com/office/drawing/2014/chart" uri="{C3380CC4-5D6E-409C-BE32-E72D297353CC}">
              <c16:uniqueId val="{00000001-96C2-4401-94DB-BEFD57DA36F5}"/>
            </c:ext>
          </c:extLst>
        </c:ser>
        <c:dLbls>
          <c:showLegendKey val="0"/>
          <c:showVal val="0"/>
          <c:showCatName val="0"/>
          <c:showSerName val="0"/>
          <c:showPercent val="0"/>
          <c:showBubbleSize val="0"/>
        </c:dLbls>
        <c:marker val="1"/>
        <c:smooth val="0"/>
        <c:axId val="57168256"/>
        <c:axId val="57169792"/>
      </c:lineChart>
      <c:catAx>
        <c:axId val="57168256"/>
        <c:scaling>
          <c:orientation val="minMax"/>
        </c:scaling>
        <c:delete val="0"/>
        <c:axPos val="b"/>
        <c:numFmt formatCode="General" sourceLinked="0"/>
        <c:majorTickMark val="none"/>
        <c:minorTickMark val="none"/>
        <c:tickLblPos val="nextTo"/>
        <c:crossAx val="57169792"/>
        <c:crosses val="autoZero"/>
        <c:auto val="1"/>
        <c:lblAlgn val="ctr"/>
        <c:lblOffset val="100"/>
        <c:noMultiLvlLbl val="0"/>
      </c:catAx>
      <c:valAx>
        <c:axId val="57169792"/>
        <c:scaling>
          <c:orientation val="minMax"/>
        </c:scaling>
        <c:delete val="0"/>
        <c:axPos val="l"/>
        <c:title>
          <c:tx>
            <c:rich>
              <a:bodyPr/>
              <a:lstStyle/>
              <a:p>
                <a:pPr>
                  <a:defRPr sz="700"/>
                </a:pPr>
                <a:r>
                  <a:rPr lang="es-CO" sz="700" dirty="0"/>
                  <a:t>Numero de casos</a:t>
                </a:r>
              </a:p>
            </c:rich>
          </c:tx>
          <c:layout>
            <c:manualLayout>
              <c:xMode val="edge"/>
              <c:yMode val="edge"/>
              <c:x val="6.843988178565874E-2"/>
              <c:y val="0.12195670519789113"/>
            </c:manualLayout>
          </c:layout>
          <c:overlay val="0"/>
        </c:title>
        <c:numFmt formatCode="General" sourceLinked="1"/>
        <c:majorTickMark val="none"/>
        <c:minorTickMark val="none"/>
        <c:tickLblPos val="nextTo"/>
        <c:txPr>
          <a:bodyPr/>
          <a:lstStyle/>
          <a:p>
            <a:pPr>
              <a:defRPr sz="700"/>
            </a:pPr>
            <a:endParaRPr lang="en-US"/>
          </a:p>
        </c:txPr>
        <c:crossAx val="57168256"/>
        <c:crosses val="autoZero"/>
        <c:crossBetween val="between"/>
      </c:valAx>
      <c:valAx>
        <c:axId val="59273984"/>
        <c:scaling>
          <c:orientation val="minMax"/>
        </c:scaling>
        <c:delete val="0"/>
        <c:axPos val="r"/>
        <c:numFmt formatCode="0.0" sourceLinked="1"/>
        <c:majorTickMark val="out"/>
        <c:minorTickMark val="none"/>
        <c:tickLblPos val="nextTo"/>
        <c:txPr>
          <a:bodyPr/>
          <a:lstStyle/>
          <a:p>
            <a:pPr>
              <a:defRPr sz="700"/>
            </a:pPr>
            <a:endParaRPr lang="en-US"/>
          </a:p>
        </c:txPr>
        <c:crossAx val="59275520"/>
        <c:crosses val="max"/>
        <c:crossBetween val="between"/>
      </c:valAx>
      <c:catAx>
        <c:axId val="59275520"/>
        <c:scaling>
          <c:orientation val="minMax"/>
        </c:scaling>
        <c:delete val="1"/>
        <c:axPos val="b"/>
        <c:numFmt formatCode="General" sourceLinked="1"/>
        <c:majorTickMark val="out"/>
        <c:minorTickMark val="none"/>
        <c:tickLblPos val="nextTo"/>
        <c:crossAx val="59273984"/>
        <c:crosses val="autoZero"/>
        <c:auto val="1"/>
        <c:lblAlgn val="ctr"/>
        <c:lblOffset val="100"/>
        <c:noMultiLvlLbl val="0"/>
      </c:catAx>
      <c:dTable>
        <c:showHorzBorder val="1"/>
        <c:showVertBorder val="1"/>
        <c:showOutline val="1"/>
        <c:showKeys val="1"/>
        <c:txPr>
          <a:bodyPr/>
          <a:lstStyle/>
          <a:p>
            <a:pPr rtl="0">
              <a:defRPr sz="700"/>
            </a:pPr>
            <a:endParaRPr lang="en-US"/>
          </a:p>
        </c:txPr>
      </c:dTable>
    </c:plotArea>
    <c:plotVisOnly val="1"/>
    <c:dispBlanksAs val="gap"/>
    <c:showDLblsOverMax val="0"/>
  </c:chart>
  <c:txPr>
    <a:bodyPr/>
    <a:lstStyle/>
    <a:p>
      <a:pPr algn="ctr" rtl="0">
        <a:defRPr lang="es-CO" sz="1000" b="1" i="0" u="none" strike="noStrike" kern="1200" baseline="0">
          <a:solidFill>
            <a:sysClr val="windowText" lastClr="000000"/>
          </a:solidFill>
          <a:latin typeface="+mn-lt"/>
          <a:ea typeface="+mn-ea"/>
          <a:cs typeface="+mn-cs"/>
        </a:defRPr>
      </a:pPr>
      <a:endParaRPr lang="en-US"/>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'Semana '!$B$4</c:f>
              <c:strCache>
                <c:ptCount val="1"/>
                <c:pt idx="0">
                  <c:v>2021 (40 casos)</c:v>
                </c:pt>
              </c:strCache>
            </c:strRef>
          </c:tx>
          <c:spPr>
            <a:solidFill>
              <a:srgbClr val="00B050"/>
            </a:solidFill>
          </c:spPr>
          <c:invertIfNegative val="0"/>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'!$B$5:$B$56</c:f>
              <c:numCache>
                <c:formatCode>General</c:formatCode>
                <c:ptCount val="52"/>
                <c:pt idx="0">
                  <c:v>1</c:v>
                </c:pt>
                <c:pt idx="1">
                  <c:v>1</c:v>
                </c:pt>
                <c:pt idx="2">
                  <c:v>3</c:v>
                </c:pt>
                <c:pt idx="3">
                  <c:v>1</c:v>
                </c:pt>
                <c:pt idx="6">
                  <c:v>3</c:v>
                </c:pt>
                <c:pt idx="8">
                  <c:v>2</c:v>
                </c:pt>
                <c:pt idx="9">
                  <c:v>5</c:v>
                </c:pt>
                <c:pt idx="10">
                  <c:v>3</c:v>
                </c:pt>
                <c:pt idx="12">
                  <c:v>3</c:v>
                </c:pt>
                <c:pt idx="13">
                  <c:v>2</c:v>
                </c:pt>
                <c:pt idx="15">
                  <c:v>4</c:v>
                </c:pt>
                <c:pt idx="16">
                  <c:v>1</c:v>
                </c:pt>
                <c:pt idx="17">
                  <c:v>3</c:v>
                </c:pt>
                <c:pt idx="18">
                  <c:v>1</c:v>
                </c:pt>
                <c:pt idx="20">
                  <c:v>1</c:v>
                </c:pt>
                <c:pt idx="21">
                  <c:v>1</c:v>
                </c:pt>
                <c:pt idx="22">
                  <c:v>1</c:v>
                </c:pt>
                <c:pt idx="23">
                  <c:v>4</c:v>
                </c:pt>
                <c:pt idx="24">
                  <c:v>1</c:v>
                </c:pt>
                <c:pt idx="25">
                  <c:v>1</c:v>
                </c:pt>
                <c:pt idx="26">
                  <c:v>4</c:v>
                </c:pt>
                <c:pt idx="27">
                  <c:v>3</c:v>
                </c:pt>
                <c:pt idx="28">
                  <c:v>6</c:v>
                </c:pt>
                <c:pt idx="29">
                  <c:v>1</c:v>
                </c:pt>
                <c:pt idx="30">
                  <c:v>1</c:v>
                </c:pt>
                <c:pt idx="31">
                  <c:v>1</c:v>
                </c:pt>
                <c:pt idx="32">
                  <c:v>1</c:v>
                </c:pt>
                <c:pt idx="33">
                  <c:v>3</c:v>
                </c:pt>
                <c:pt idx="34">
                  <c:v>1</c:v>
                </c:pt>
                <c:pt idx="35">
                  <c:v>3</c:v>
                </c:pt>
                <c:pt idx="36">
                  <c:v>3</c:v>
                </c:pt>
                <c:pt idx="38">
                  <c:v>3</c:v>
                </c:pt>
                <c:pt idx="39">
                  <c:v>2</c:v>
                </c:pt>
                <c:pt idx="40">
                  <c:v>3</c:v>
                </c:pt>
                <c:pt idx="42">
                  <c:v>2</c:v>
                </c:pt>
                <c:pt idx="43">
                  <c:v>2</c:v>
                </c:pt>
                <c:pt idx="44">
                  <c:v>3</c:v>
                </c:pt>
                <c:pt idx="45">
                  <c:v>3</c:v>
                </c:pt>
                <c:pt idx="46">
                  <c:v>2</c:v>
                </c:pt>
                <c:pt idx="47">
                  <c:v>6</c:v>
                </c:pt>
                <c:pt idx="48">
                  <c:v>1</c:v>
                </c:pt>
                <c:pt idx="49">
                  <c:v>2</c:v>
                </c:pt>
                <c:pt idx="50">
                  <c:v>2</c:v>
                </c:pt>
                <c:pt idx="51">
                  <c:v>2</c:v>
                </c:pt>
              </c:numCache>
            </c:numRef>
          </c:val>
          <c:extLst>
            <c:ext xmlns:c16="http://schemas.microsoft.com/office/drawing/2014/chart" uri="{C3380CC4-5D6E-409C-BE32-E72D297353CC}">
              <c16:uniqueId val="{00000000-11D1-40E1-9242-356D8D935225}"/>
            </c:ext>
          </c:extLst>
        </c:ser>
        <c:dLbls>
          <c:showLegendKey val="0"/>
          <c:showVal val="0"/>
          <c:showCatName val="0"/>
          <c:showSerName val="0"/>
          <c:showPercent val="0"/>
          <c:showBubbleSize val="0"/>
        </c:dLbls>
        <c:gapWidth val="10"/>
        <c:overlap val="10"/>
        <c:axId val="108691456"/>
        <c:axId val="113373184"/>
      </c:barChart>
      <c:lineChart>
        <c:grouping val="standard"/>
        <c:varyColors val="0"/>
        <c:ser>
          <c:idx val="1"/>
          <c:order val="1"/>
          <c:tx>
            <c:strRef>
              <c:f>'Semana '!$C$4</c:f>
              <c:strCache>
                <c:ptCount val="1"/>
                <c:pt idx="0">
                  <c:v>2022( 65 casos)</c:v>
                </c:pt>
              </c:strCache>
            </c:strRef>
          </c:tx>
          <c:spPr>
            <a:ln w="19050"/>
          </c:spPr>
          <c:marker>
            <c:symbol val="none"/>
          </c:marker>
          <c:cat>
            <c:numRef>
              <c:f>'Semana '!$A$5:$A$56</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'Semana '!$C$5:$C$56</c:f>
              <c:numCache>
                <c:formatCode>General</c:formatCode>
                <c:ptCount val="52"/>
                <c:pt idx="0">
                  <c:v>1</c:v>
                </c:pt>
                <c:pt idx="1">
                  <c:v>1</c:v>
                </c:pt>
                <c:pt idx="2">
                  <c:v>3</c:v>
                </c:pt>
                <c:pt idx="3">
                  <c:v>2</c:v>
                </c:pt>
                <c:pt idx="4">
                  <c:v>2</c:v>
                </c:pt>
                <c:pt idx="5">
                  <c:v>1</c:v>
                </c:pt>
                <c:pt idx="6">
                  <c:v>2</c:v>
                </c:pt>
                <c:pt idx="7">
                  <c:v>7</c:v>
                </c:pt>
                <c:pt idx="8">
                  <c:v>6</c:v>
                </c:pt>
                <c:pt idx="9">
                  <c:v>4</c:v>
                </c:pt>
                <c:pt idx="10">
                  <c:v>8</c:v>
                </c:pt>
                <c:pt idx="11">
                  <c:v>1</c:v>
                </c:pt>
                <c:pt idx="12">
                  <c:v>1</c:v>
                </c:pt>
                <c:pt idx="13">
                  <c:v>1</c:v>
                </c:pt>
                <c:pt idx="14">
                  <c:v>3</c:v>
                </c:pt>
                <c:pt idx="15">
                  <c:v>2</c:v>
                </c:pt>
                <c:pt idx="16">
                  <c:v>4</c:v>
                </c:pt>
                <c:pt idx="17">
                  <c:v>2</c:v>
                </c:pt>
                <c:pt idx="18">
                  <c:v>1</c:v>
                </c:pt>
                <c:pt idx="19">
                  <c:v>1</c:v>
                </c:pt>
                <c:pt idx="20">
                  <c:v>2</c:v>
                </c:pt>
                <c:pt idx="21">
                  <c:v>2</c:v>
                </c:pt>
                <c:pt idx="22">
                  <c:v>4</c:v>
                </c:pt>
                <c:pt idx="23">
                  <c:v>4</c:v>
                </c:pt>
              </c:numCache>
            </c:numRef>
          </c:val>
          <c:smooth val="0"/>
          <c:extLst>
            <c:ext xmlns:c16="http://schemas.microsoft.com/office/drawing/2014/chart" uri="{C3380CC4-5D6E-409C-BE32-E72D297353CC}">
              <c16:uniqueId val="{00000001-11D1-40E1-9242-356D8D935225}"/>
            </c:ext>
          </c:extLst>
        </c:ser>
        <c:dLbls>
          <c:showLegendKey val="0"/>
          <c:showVal val="0"/>
          <c:showCatName val="0"/>
          <c:showSerName val="0"/>
          <c:showPercent val="0"/>
          <c:showBubbleSize val="0"/>
        </c:dLbls>
        <c:marker val="1"/>
        <c:smooth val="0"/>
        <c:axId val="108691456"/>
        <c:axId val="113373184"/>
      </c:lineChart>
      <c:catAx>
        <c:axId val="108691456"/>
        <c:scaling>
          <c:orientation val="minMax"/>
        </c:scaling>
        <c:delete val="0"/>
        <c:axPos val="b"/>
        <c:numFmt formatCode="General" sourceLinked="1"/>
        <c:majorTickMark val="none"/>
        <c:minorTickMark val="none"/>
        <c:tickLblPos val="nextTo"/>
        <c:crossAx val="113373184"/>
        <c:crosses val="autoZero"/>
        <c:auto val="1"/>
        <c:lblAlgn val="ctr"/>
        <c:lblOffset val="100"/>
        <c:noMultiLvlLbl val="0"/>
      </c:catAx>
      <c:valAx>
        <c:axId val="113373184"/>
        <c:scaling>
          <c:orientation val="minMax"/>
        </c:scaling>
        <c:delete val="0"/>
        <c:axPos val="l"/>
        <c:majorGridlines/>
        <c:title>
          <c:tx>
            <c:rich>
              <a:bodyPr/>
              <a:lstStyle/>
              <a:p>
                <a:pPr>
                  <a:defRPr sz="900"/>
                </a:pPr>
                <a:r>
                  <a:rPr lang="es-CO" sz="900"/>
                  <a:t>Numero de casos</a:t>
                </a:r>
              </a:p>
            </c:rich>
          </c:tx>
          <c:layout>
            <c:manualLayout>
              <c:xMode val="edge"/>
              <c:yMode val="edge"/>
              <c:x val="8.5173165033486944E-2"/>
              <c:y val="0.13479239812677671"/>
            </c:manualLayout>
          </c:layout>
          <c:overlay val="0"/>
        </c:title>
        <c:numFmt formatCode="General" sourceLinked="1"/>
        <c:majorTickMark val="none"/>
        <c:minorTickMark val="none"/>
        <c:tickLblPos val="nextTo"/>
        <c:txPr>
          <a:bodyPr/>
          <a:lstStyle/>
          <a:p>
            <a:pPr>
              <a:defRPr sz="800"/>
            </a:pPr>
            <a:endParaRPr lang="en-US"/>
          </a:p>
        </c:txPr>
        <c:crossAx val="108691456"/>
        <c:crosses val="autoZero"/>
        <c:crossBetween val="between"/>
      </c:valAx>
      <c:dTable>
        <c:showHorzBorder val="1"/>
        <c:showVertBorder val="1"/>
        <c:showOutline val="1"/>
        <c:showKeys val="1"/>
        <c:txPr>
          <a:bodyPr/>
          <a:lstStyle/>
          <a:p>
            <a:pPr rtl="0">
              <a:defRPr sz="600" b="1"/>
            </a:pPr>
            <a:endParaRPr lang="en-US"/>
          </a:p>
        </c:txPr>
      </c:dTable>
    </c:plotArea>
    <c:plotVisOnly val="1"/>
    <c:dispBlanksAs val="gap"/>
    <c:showDLblsOverMax val="0"/>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5159267253749"/>
          <c:y val="2.3955709684753791E-2"/>
          <c:w val="0.82060791132072952"/>
          <c:h val="0.74894511313225864"/>
        </c:manualLayout>
      </c:layout>
      <c:barChart>
        <c:barDir val="col"/>
        <c:grouping val="clustered"/>
        <c:varyColors val="0"/>
        <c:ser>
          <c:idx val="1"/>
          <c:order val="1"/>
          <c:tx>
            <c:strRef>
              <c:f>Hoja2!$C$50</c:f>
              <c:strCache>
                <c:ptCount val="1"/>
                <c:pt idx="0">
                  <c:v>tasa</c:v>
                </c:pt>
              </c:strCache>
            </c:strRef>
          </c:tx>
          <c:invertIfNegative val="0"/>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Hoja2!$C$51:$C$67</c:f>
              <c:numCache>
                <c:formatCode>0.0</c:formatCode>
                <c:ptCount val="17"/>
                <c:pt idx="0">
                  <c:v>4.1066356387529517</c:v>
                </c:pt>
                <c:pt idx="1">
                  <c:v>0.66841345382599859</c:v>
                </c:pt>
                <c:pt idx="2">
                  <c:v>1.2904557889846693</c:v>
                </c:pt>
                <c:pt idx="3">
                  <c:v>1.7287479255024893</c:v>
                </c:pt>
                <c:pt idx="4">
                  <c:v>4.1132162780534207</c:v>
                </c:pt>
                <c:pt idx="5">
                  <c:v>3.8562579836591069</c:v>
                </c:pt>
                <c:pt idx="6">
                  <c:v>2.6321469369706096</c:v>
                </c:pt>
                <c:pt idx="7">
                  <c:v>4.7772602412516418</c:v>
                </c:pt>
                <c:pt idx="8">
                  <c:v>2.6154731390908617</c:v>
                </c:pt>
                <c:pt idx="9">
                  <c:v>1.0687357390574819</c:v>
                </c:pt>
                <c:pt idx="10">
                  <c:v>2.0558048218902099</c:v>
                </c:pt>
                <c:pt idx="11">
                  <c:v>3.597575234292087</c:v>
                </c:pt>
                <c:pt idx="12">
                  <c:v>2.3440246903934057</c:v>
                </c:pt>
                <c:pt idx="13">
                  <c:v>1.0361942657009335</c:v>
                </c:pt>
                <c:pt idx="14">
                  <c:v>1.6358044886475169</c:v>
                </c:pt>
                <c:pt idx="15">
                  <c:v>2.1859834739649369</c:v>
                </c:pt>
                <c:pt idx="16">
                  <c:v>2.0865065620631378</c:v>
                </c:pt>
              </c:numCache>
            </c:numRef>
          </c:val>
          <c:extLst>
            <c:ext xmlns:c16="http://schemas.microsoft.com/office/drawing/2014/chart" uri="{C3380CC4-5D6E-409C-BE32-E72D297353CC}">
              <c16:uniqueId val="{00000000-2B7E-4BF8-B8CB-8D3C5AC40425}"/>
            </c:ext>
          </c:extLst>
        </c:ser>
        <c:dLbls>
          <c:showLegendKey val="0"/>
          <c:showVal val="0"/>
          <c:showCatName val="0"/>
          <c:showSerName val="0"/>
          <c:showPercent val="0"/>
          <c:showBubbleSize val="0"/>
        </c:dLbls>
        <c:gapWidth val="150"/>
        <c:axId val="114073984"/>
        <c:axId val="114068096"/>
      </c:barChart>
      <c:lineChart>
        <c:grouping val="standard"/>
        <c:varyColors val="0"/>
        <c:ser>
          <c:idx val="0"/>
          <c:order val="0"/>
          <c:tx>
            <c:strRef>
              <c:f>Hoja2!$B$50</c:f>
              <c:strCache>
                <c:ptCount val="1"/>
                <c:pt idx="0">
                  <c:v>casos</c:v>
                </c:pt>
              </c:strCache>
            </c:strRef>
          </c:tx>
          <c:marker>
            <c:symbol val="none"/>
          </c:marker>
          <c:cat>
            <c:strRef>
              <c:f>Hoja2!$A$51:$A$67</c:f>
              <c:strCache>
                <c:ptCount val="17"/>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 y más</c:v>
                </c:pt>
              </c:strCache>
            </c:strRef>
          </c:cat>
          <c:val>
            <c:numRef>
              <c:f>Hoja2!$B$51:$B$67</c:f>
              <c:numCache>
                <c:formatCode>General</c:formatCode>
                <c:ptCount val="17"/>
                <c:pt idx="0">
                  <c:v>6</c:v>
                </c:pt>
                <c:pt idx="1">
                  <c:v>1</c:v>
                </c:pt>
                <c:pt idx="2">
                  <c:v>2</c:v>
                </c:pt>
                <c:pt idx="3">
                  <c:v>3</c:v>
                </c:pt>
                <c:pt idx="4">
                  <c:v>8</c:v>
                </c:pt>
                <c:pt idx="5">
                  <c:v>8</c:v>
                </c:pt>
                <c:pt idx="6">
                  <c:v>5</c:v>
                </c:pt>
                <c:pt idx="7">
                  <c:v>8</c:v>
                </c:pt>
                <c:pt idx="8">
                  <c:v>4</c:v>
                </c:pt>
                <c:pt idx="9">
                  <c:v>2</c:v>
                </c:pt>
                <c:pt idx="10">
                  <c:v>4</c:v>
                </c:pt>
                <c:pt idx="11">
                  <c:v>6</c:v>
                </c:pt>
                <c:pt idx="12">
                  <c:v>3</c:v>
                </c:pt>
                <c:pt idx="13">
                  <c:v>1</c:v>
                </c:pt>
                <c:pt idx="14">
                  <c:v>1</c:v>
                </c:pt>
                <c:pt idx="15">
                  <c:v>1</c:v>
                </c:pt>
                <c:pt idx="16">
                  <c:v>1</c:v>
                </c:pt>
              </c:numCache>
            </c:numRef>
          </c:val>
          <c:smooth val="0"/>
          <c:extLst>
            <c:ext xmlns:c16="http://schemas.microsoft.com/office/drawing/2014/chart" uri="{C3380CC4-5D6E-409C-BE32-E72D297353CC}">
              <c16:uniqueId val="{00000001-2B7E-4BF8-B8CB-8D3C5AC40425}"/>
            </c:ext>
          </c:extLst>
        </c:ser>
        <c:dLbls>
          <c:showLegendKey val="0"/>
          <c:showVal val="0"/>
          <c:showCatName val="0"/>
          <c:showSerName val="0"/>
          <c:showPercent val="0"/>
          <c:showBubbleSize val="0"/>
        </c:dLbls>
        <c:marker val="1"/>
        <c:smooth val="0"/>
        <c:axId val="114064384"/>
        <c:axId val="114066176"/>
      </c:lineChart>
      <c:catAx>
        <c:axId val="114064384"/>
        <c:scaling>
          <c:orientation val="minMax"/>
        </c:scaling>
        <c:delete val="0"/>
        <c:axPos val="b"/>
        <c:numFmt formatCode="General" sourceLinked="0"/>
        <c:majorTickMark val="none"/>
        <c:minorTickMark val="none"/>
        <c:tickLblPos val="nextTo"/>
        <c:crossAx val="114066176"/>
        <c:crosses val="autoZero"/>
        <c:auto val="1"/>
        <c:lblAlgn val="ctr"/>
        <c:lblOffset val="100"/>
        <c:noMultiLvlLbl val="0"/>
      </c:catAx>
      <c:valAx>
        <c:axId val="114066176"/>
        <c:scaling>
          <c:orientation val="minMax"/>
        </c:scaling>
        <c:delete val="0"/>
        <c:axPos val="l"/>
        <c:title>
          <c:tx>
            <c:rich>
              <a:bodyPr/>
              <a:lstStyle/>
              <a:p>
                <a:pPr>
                  <a:defRPr sz="700"/>
                </a:pPr>
                <a:r>
                  <a:rPr lang="es-CO" sz="700"/>
                  <a:t>Numero de casos</a:t>
                </a:r>
              </a:p>
            </c:rich>
          </c:tx>
          <c:layout>
            <c:manualLayout>
              <c:xMode val="edge"/>
              <c:yMode val="edge"/>
              <c:x val="6.7876136855580443E-2"/>
              <c:y val="9.4911161097633395E-2"/>
            </c:manualLayout>
          </c:layout>
          <c:overlay val="0"/>
        </c:title>
        <c:numFmt formatCode="General" sourceLinked="1"/>
        <c:majorTickMark val="none"/>
        <c:minorTickMark val="none"/>
        <c:tickLblPos val="nextTo"/>
        <c:txPr>
          <a:bodyPr/>
          <a:lstStyle/>
          <a:p>
            <a:pPr>
              <a:defRPr sz="700"/>
            </a:pPr>
            <a:endParaRPr lang="en-US"/>
          </a:p>
        </c:txPr>
        <c:crossAx val="114064384"/>
        <c:crosses val="autoZero"/>
        <c:crossBetween val="between"/>
      </c:valAx>
      <c:valAx>
        <c:axId val="114068096"/>
        <c:scaling>
          <c:orientation val="minMax"/>
        </c:scaling>
        <c:delete val="0"/>
        <c:axPos val="r"/>
        <c:numFmt formatCode="0.0" sourceLinked="1"/>
        <c:majorTickMark val="out"/>
        <c:minorTickMark val="none"/>
        <c:tickLblPos val="nextTo"/>
        <c:txPr>
          <a:bodyPr/>
          <a:lstStyle/>
          <a:p>
            <a:pPr>
              <a:defRPr sz="700"/>
            </a:pPr>
            <a:endParaRPr lang="en-US"/>
          </a:p>
        </c:txPr>
        <c:crossAx val="114073984"/>
        <c:crosses val="max"/>
        <c:crossBetween val="between"/>
      </c:valAx>
      <c:catAx>
        <c:axId val="114073984"/>
        <c:scaling>
          <c:orientation val="minMax"/>
        </c:scaling>
        <c:delete val="1"/>
        <c:axPos val="b"/>
        <c:numFmt formatCode="General" sourceLinked="1"/>
        <c:majorTickMark val="out"/>
        <c:minorTickMark val="none"/>
        <c:tickLblPos val="nextTo"/>
        <c:crossAx val="114068096"/>
        <c:crosses val="autoZero"/>
        <c:auto val="1"/>
        <c:lblAlgn val="ctr"/>
        <c:lblOffset val="100"/>
        <c:noMultiLvlLbl val="0"/>
      </c:catAx>
      <c:dTable>
        <c:showHorzBorder val="1"/>
        <c:showVertBorder val="1"/>
        <c:showOutline val="1"/>
        <c:showKeys val="1"/>
        <c:txPr>
          <a:bodyPr/>
          <a:lstStyle/>
          <a:p>
            <a:pPr rtl="0">
              <a:defRPr sz="700"/>
            </a:pPr>
            <a:endParaRPr lang="en-US"/>
          </a:p>
        </c:txPr>
      </c:dTable>
    </c:plotArea>
    <c:plotVisOnly val="1"/>
    <c:dispBlanksAs val="gap"/>
    <c:showDLblsOverMax val="0"/>
  </c:chart>
  <c:txPr>
    <a:bodyPr/>
    <a:lstStyle/>
    <a:p>
      <a:pPr algn="ctr" rtl="0">
        <a:defRPr lang="es-CO" sz="1000" b="1" i="0" u="none" strike="noStrike" kern="1200" baseline="0">
          <a:solidFill>
            <a:sysClr val="windowText" lastClr="000000"/>
          </a:solidFill>
          <a:latin typeface="+mn-lt"/>
          <a:ea typeface="+mn-ea"/>
          <a:cs typeface="+mn-cs"/>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1"/>
          <c:tx>
            <c:v>Casos</c:v>
          </c:tx>
          <c:invertIfNegative val="0"/>
          <c:dPt>
            <c:idx val="12"/>
            <c:invertIfNegative val="0"/>
            <c:bubble3D val="0"/>
            <c:spPr>
              <a:solidFill>
                <a:srgbClr val="FFC000"/>
              </a:solidFill>
            </c:spPr>
            <c:extLst>
              <c:ext xmlns:c16="http://schemas.microsoft.com/office/drawing/2014/chart" uri="{C3380CC4-5D6E-409C-BE32-E72D297353CC}">
                <c16:uniqueId val="{00000001-78EE-42F0-9E06-E42AE6FD6DF1}"/>
              </c:ext>
            </c:extLst>
          </c:dPt>
          <c:cat>
            <c:strRef>
              <c:f>Hoja2!$A$2:$A$38</c:f>
              <c:strCache>
                <c:ptCount val="37"/>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65-69</c:v>
                </c:pt>
                <c:pt idx="14">
                  <c:v>70-74</c:v>
                </c:pt>
                <c:pt idx="15">
                  <c:v>75-79</c:v>
                </c:pt>
                <c:pt idx="16">
                  <c:v>80 y más</c:v>
                </c:pt>
                <c:pt idx="17">
                  <c:v>Popular</c:v>
                </c:pt>
                <c:pt idx="18">
                  <c:v>Corregimiento de Santa Elena</c:v>
                </c:pt>
                <c:pt idx="19">
                  <c:v>Corregimiento de San Cristóbal</c:v>
                </c:pt>
                <c:pt idx="30">
                  <c:v>primera infancia (0-5 años), </c:v>
                </c:pt>
                <c:pt idx="31">
                  <c:v>Infancia (6 - 11 años)</c:v>
                </c:pt>
                <c:pt idx="32">
                  <c:v>Adolescencia (12-18 años) </c:v>
                </c:pt>
                <c:pt idx="33">
                  <c:v>Juventud (14 - 26 años)</c:v>
                </c:pt>
                <c:pt idx="34">
                  <c:v>Adultez (27 - 59 años) </c:v>
                </c:pt>
                <c:pt idx="35">
                  <c:v>Vejez (60 años y más).</c:v>
                </c:pt>
                <c:pt idx="36">
                  <c:v>primera infancia (0-5 años), infancia (6 - 11 años), adolescencia (12-18 años), juventud (14 - 26 años), adultez (27 - 59 años) y vejez (60 años y más).</c:v>
                </c:pt>
              </c:strCache>
            </c:strRef>
          </c:cat>
          <c:val>
            <c:numRef>
              <c:f>Hoja2!$C$2:$C$14</c:f>
              <c:numCache>
                <c:formatCode>General</c:formatCode>
                <c:ptCount val="13"/>
                <c:pt idx="0">
                  <c:v>29</c:v>
                </c:pt>
                <c:pt idx="1">
                  <c:v>47</c:v>
                </c:pt>
                <c:pt idx="2">
                  <c:v>44</c:v>
                </c:pt>
                <c:pt idx="3">
                  <c:v>37</c:v>
                </c:pt>
                <c:pt idx="4">
                  <c:v>24</c:v>
                </c:pt>
                <c:pt idx="5">
                  <c:v>17</c:v>
                </c:pt>
                <c:pt idx="6">
                  <c:v>17</c:v>
                </c:pt>
                <c:pt idx="7">
                  <c:v>12</c:v>
                </c:pt>
                <c:pt idx="8">
                  <c:v>60</c:v>
                </c:pt>
                <c:pt idx="9">
                  <c:v>69</c:v>
                </c:pt>
                <c:pt idx="10">
                  <c:v>39</c:v>
                </c:pt>
                <c:pt idx="11">
                  <c:v>102</c:v>
                </c:pt>
                <c:pt idx="12">
                  <c:v>65</c:v>
                </c:pt>
              </c:numCache>
            </c:numRef>
          </c:val>
          <c:extLst>
            <c:ext xmlns:c16="http://schemas.microsoft.com/office/drawing/2014/chart" uri="{C3380CC4-5D6E-409C-BE32-E72D297353CC}">
              <c16:uniqueId val="{00000000-11A4-42D5-8671-7BB4029D4C5D}"/>
            </c:ext>
          </c:extLst>
        </c:ser>
        <c:dLbls>
          <c:showLegendKey val="0"/>
          <c:showVal val="0"/>
          <c:showCatName val="0"/>
          <c:showSerName val="0"/>
          <c:showPercent val="0"/>
          <c:showBubbleSize val="0"/>
        </c:dLbls>
        <c:gapWidth val="20"/>
        <c:overlap val="10"/>
        <c:axId val="114390912"/>
        <c:axId val="114388992"/>
      </c:barChart>
      <c:lineChart>
        <c:grouping val="standard"/>
        <c:varyColors val="0"/>
        <c:ser>
          <c:idx val="0"/>
          <c:order val="0"/>
          <c:tx>
            <c:v>Tasa </c:v>
          </c:tx>
          <c:spPr>
            <a:ln w="19050">
              <a:solidFill>
                <a:srgbClr val="FF0000"/>
              </a:solidFill>
            </a:ln>
          </c:spPr>
          <c:marker>
            <c:symbol val="none"/>
          </c:marker>
          <c:cat>
            <c:numRef>
              <c:f>Hoja2!$A$2:$A$14</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Hoja2!$B$2:$B$14</c:f>
              <c:numCache>
                <c:formatCode>General</c:formatCode>
                <c:ptCount val="13"/>
                <c:pt idx="0">
                  <c:v>1.2</c:v>
                </c:pt>
                <c:pt idx="1">
                  <c:v>2</c:v>
                </c:pt>
                <c:pt idx="2">
                  <c:v>1.8</c:v>
                </c:pt>
                <c:pt idx="3">
                  <c:v>1.5</c:v>
                </c:pt>
                <c:pt idx="4">
                  <c:v>1</c:v>
                </c:pt>
                <c:pt idx="5">
                  <c:v>0.7</c:v>
                </c:pt>
                <c:pt idx="6">
                  <c:v>0.7</c:v>
                </c:pt>
                <c:pt idx="7">
                  <c:v>0.5</c:v>
                </c:pt>
                <c:pt idx="8">
                  <c:v>2.4</c:v>
                </c:pt>
                <c:pt idx="9">
                  <c:v>2.8</c:v>
                </c:pt>
                <c:pt idx="10">
                  <c:v>1.6</c:v>
                </c:pt>
                <c:pt idx="11">
                  <c:v>4.0999999999999996</c:v>
                </c:pt>
                <c:pt idx="12" formatCode="0.0">
                  <c:v>2.6</c:v>
                </c:pt>
              </c:numCache>
            </c:numRef>
          </c:val>
          <c:smooth val="0"/>
          <c:extLst>
            <c:ext xmlns:c16="http://schemas.microsoft.com/office/drawing/2014/chart" uri="{C3380CC4-5D6E-409C-BE32-E72D297353CC}">
              <c16:uniqueId val="{00000001-11A4-42D5-8671-7BB4029D4C5D}"/>
            </c:ext>
          </c:extLst>
        </c:ser>
        <c:dLbls>
          <c:showLegendKey val="0"/>
          <c:showVal val="0"/>
          <c:showCatName val="0"/>
          <c:showSerName val="0"/>
          <c:showPercent val="0"/>
          <c:showBubbleSize val="0"/>
        </c:dLbls>
        <c:marker val="1"/>
        <c:smooth val="0"/>
        <c:axId val="114381184"/>
        <c:axId val="114382720"/>
      </c:lineChart>
      <c:catAx>
        <c:axId val="114381184"/>
        <c:scaling>
          <c:orientation val="minMax"/>
        </c:scaling>
        <c:delete val="0"/>
        <c:axPos val="b"/>
        <c:numFmt formatCode="General" sourceLinked="0"/>
        <c:majorTickMark val="none"/>
        <c:minorTickMark val="none"/>
        <c:tickLblPos val="nextTo"/>
        <c:txPr>
          <a:bodyPr/>
          <a:lstStyle/>
          <a:p>
            <a:pPr>
              <a:defRPr b="1"/>
            </a:pPr>
            <a:endParaRPr lang="en-US"/>
          </a:p>
        </c:txPr>
        <c:crossAx val="114382720"/>
        <c:crosses val="autoZero"/>
        <c:auto val="1"/>
        <c:lblAlgn val="ctr"/>
        <c:lblOffset val="100"/>
        <c:noMultiLvlLbl val="0"/>
      </c:catAx>
      <c:valAx>
        <c:axId val="114382720"/>
        <c:scaling>
          <c:orientation val="minMax"/>
        </c:scaling>
        <c:delete val="0"/>
        <c:axPos val="l"/>
        <c:majorGridlines/>
        <c:title>
          <c:tx>
            <c:rich>
              <a:bodyPr rot="-5400000" vert="horz"/>
              <a:lstStyle/>
              <a:p>
                <a:pPr>
                  <a:defRPr sz="700"/>
                </a:pPr>
                <a:r>
                  <a:rPr lang="es-CO" sz="700"/>
                  <a:t>Numero</a:t>
                </a:r>
                <a:r>
                  <a:rPr lang="es-CO" sz="700" baseline="0"/>
                  <a:t> de casos</a:t>
                </a:r>
                <a:endParaRPr lang="es-CO" sz="700"/>
              </a:p>
            </c:rich>
          </c:tx>
          <c:layout>
            <c:manualLayout>
              <c:xMode val="edge"/>
              <c:yMode val="edge"/>
              <c:x val="0.93776214378558553"/>
              <c:y val="0.33883133098042423"/>
            </c:manualLayout>
          </c:layout>
          <c:overlay val="0"/>
        </c:title>
        <c:numFmt formatCode="General" sourceLinked="1"/>
        <c:majorTickMark val="none"/>
        <c:minorTickMark val="none"/>
        <c:tickLblPos val="nextTo"/>
        <c:txPr>
          <a:bodyPr/>
          <a:lstStyle/>
          <a:p>
            <a:pPr>
              <a:defRPr sz="700" b="1"/>
            </a:pPr>
            <a:endParaRPr lang="en-US"/>
          </a:p>
        </c:txPr>
        <c:crossAx val="114381184"/>
        <c:crosses val="autoZero"/>
        <c:crossBetween val="between"/>
      </c:valAx>
      <c:valAx>
        <c:axId val="114388992"/>
        <c:scaling>
          <c:orientation val="minMax"/>
        </c:scaling>
        <c:delete val="0"/>
        <c:axPos val="r"/>
        <c:title>
          <c:tx>
            <c:rich>
              <a:bodyPr rot="-5400000" vert="horz"/>
              <a:lstStyle/>
              <a:p>
                <a:pPr>
                  <a:defRPr sz="700"/>
                </a:pPr>
                <a:r>
                  <a:rPr lang="es-CO" sz="700" dirty="0"/>
                  <a:t>tasa por </a:t>
                </a:r>
                <a:r>
                  <a:rPr lang="es-CO" sz="700" dirty="0" smtClean="0"/>
                  <a:t>100.000</a:t>
                </a:r>
                <a:endParaRPr lang="es-CO" sz="700" dirty="0"/>
              </a:p>
            </c:rich>
          </c:tx>
          <c:layout>
            <c:manualLayout>
              <c:xMode val="edge"/>
              <c:yMode val="edge"/>
              <c:x val="4.3105428093213348E-2"/>
              <c:y val="0.39073949089697113"/>
            </c:manualLayout>
          </c:layout>
          <c:overlay val="0"/>
        </c:title>
        <c:numFmt formatCode="General" sourceLinked="1"/>
        <c:majorTickMark val="out"/>
        <c:minorTickMark val="none"/>
        <c:tickLblPos val="nextTo"/>
        <c:txPr>
          <a:bodyPr/>
          <a:lstStyle/>
          <a:p>
            <a:pPr>
              <a:defRPr sz="700" b="1"/>
            </a:pPr>
            <a:endParaRPr lang="en-US"/>
          </a:p>
        </c:txPr>
        <c:crossAx val="114390912"/>
        <c:crosses val="max"/>
        <c:crossBetween val="between"/>
      </c:valAx>
      <c:catAx>
        <c:axId val="114390912"/>
        <c:scaling>
          <c:orientation val="minMax"/>
        </c:scaling>
        <c:delete val="1"/>
        <c:axPos val="b"/>
        <c:numFmt formatCode="General" sourceLinked="1"/>
        <c:majorTickMark val="out"/>
        <c:minorTickMark val="none"/>
        <c:tickLblPos val="nextTo"/>
        <c:crossAx val="114388992"/>
        <c:crosses val="autoZero"/>
        <c:auto val="1"/>
        <c:lblAlgn val="ctr"/>
        <c:lblOffset val="100"/>
        <c:noMultiLvlLbl val="0"/>
      </c:catAx>
      <c:dTable>
        <c:showHorzBorder val="1"/>
        <c:showVertBorder val="1"/>
        <c:showOutline val="1"/>
        <c:showKeys val="1"/>
        <c:txPr>
          <a:bodyPr/>
          <a:lstStyle/>
          <a:p>
            <a:pPr rtl="0">
              <a:defRPr sz="700" b="1"/>
            </a:pPr>
            <a:endParaRPr lang="en-US"/>
          </a:p>
        </c:txPr>
      </c:dTable>
    </c:plotArea>
    <c:plotVisOnly val="1"/>
    <c:dispBlanksAs val="gap"/>
    <c:showDLblsOverMax val="0"/>
  </c:chart>
  <c:spPr>
    <a:ln>
      <a:noFill/>
    </a:ln>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01759895619983"/>
          <c:y val="0.16522364774333279"/>
          <c:w val="0.60732237950025025"/>
          <c:h val="0.73473266890589717"/>
        </c:manualLayout>
      </c:layout>
      <c:pieChart>
        <c:varyColors val="1"/>
        <c:ser>
          <c:idx val="0"/>
          <c:order val="0"/>
          <c:tx>
            <c:strRef>
              <c:f>INTERVSSM_SG!$W$789</c:f>
              <c:strCache>
                <c:ptCount val="1"/>
                <c:pt idx="0">
                  <c:v>%</c:v>
                </c:pt>
              </c:strCache>
            </c:strRef>
          </c:tx>
          <c:dPt>
            <c:idx val="0"/>
            <c:bubble3D val="0"/>
            <c:spPr>
              <a:solidFill>
                <a:srgbClr val="92D050"/>
              </a:solidFill>
              <a:ln>
                <a:noFill/>
              </a:ln>
              <a:effectLst/>
            </c:spPr>
            <c:extLst>
              <c:ext xmlns:c16="http://schemas.microsoft.com/office/drawing/2014/chart" uri="{C3380CC4-5D6E-409C-BE32-E72D297353CC}">
                <c16:uniqueId val="{00000001-E66E-40AF-8219-A06F96D01DFC}"/>
              </c:ext>
            </c:extLst>
          </c:dPt>
          <c:dPt>
            <c:idx val="1"/>
            <c:bubble3D val="0"/>
            <c:spPr>
              <a:solidFill>
                <a:srgbClr val="00B0F0"/>
              </a:solidFill>
              <a:ln>
                <a:noFill/>
              </a:ln>
              <a:effectLst/>
            </c:spPr>
            <c:extLst>
              <c:ext xmlns:c16="http://schemas.microsoft.com/office/drawing/2014/chart" uri="{C3380CC4-5D6E-409C-BE32-E72D297353CC}">
                <c16:uniqueId val="{00000003-E66E-40AF-8219-A06F96D01DFC}"/>
              </c:ext>
            </c:extLst>
          </c:dPt>
          <c:dPt>
            <c:idx val="2"/>
            <c:bubble3D val="0"/>
            <c:spPr>
              <a:solidFill>
                <a:srgbClr val="F79646"/>
              </a:solidFill>
              <a:ln>
                <a:noFill/>
              </a:ln>
              <a:effectLst/>
            </c:spPr>
            <c:extLst>
              <c:ext xmlns:c16="http://schemas.microsoft.com/office/drawing/2014/chart" uri="{C3380CC4-5D6E-409C-BE32-E72D297353CC}">
                <c16:uniqueId val="{00000005-E66E-40AF-8219-A06F96D01DFC}"/>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E66E-40AF-8219-A06F96D01DFC}"/>
              </c:ext>
            </c:extLst>
          </c:dPt>
          <c:dLbls>
            <c:dLbl>
              <c:idx val="0"/>
              <c:tx>
                <c:rich>
                  <a:bodyPr/>
                  <a:lstStyle/>
                  <a:p>
                    <a:fld id="{1804A684-4CE5-4477-807F-5F6660A47DFA}" type="CELLRANGE">
                      <a:rPr lang="en-US"/>
                      <a:pPr/>
                      <a:t>[CELLRANGE]</a:t>
                    </a:fld>
                    <a:r>
                      <a:rPr lang="en-US" baseline="0"/>
                      <a:t>; </a:t>
                    </a:r>
                    <a:fld id="{6E84C09C-2CDC-42B0-8645-90E004316339}"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66E-40AF-8219-A06F96D01DFC}"/>
                </c:ext>
              </c:extLst>
            </c:dLbl>
            <c:dLbl>
              <c:idx val="1"/>
              <c:tx>
                <c:rich>
                  <a:bodyPr/>
                  <a:lstStyle/>
                  <a:p>
                    <a:fld id="{79A11513-7372-4AA0-85AA-9E4B68AEEE83}" type="CELLRANGE">
                      <a:rPr lang="en-US"/>
                      <a:pPr/>
                      <a:t>[CELLRANGE]</a:t>
                    </a:fld>
                    <a:r>
                      <a:rPr lang="en-US" baseline="0"/>
                      <a:t>; </a:t>
                    </a:r>
                    <a:fld id="{A1C0883A-14BC-4016-9BE5-F8F7CE29CB8D}"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66E-40AF-8219-A06F96D01DFC}"/>
                </c:ext>
              </c:extLst>
            </c:dLbl>
            <c:dLbl>
              <c:idx val="2"/>
              <c:tx>
                <c:rich>
                  <a:bodyPr/>
                  <a:lstStyle/>
                  <a:p>
                    <a:fld id="{1E01EFE8-6674-4B5E-BE57-939BB8D1EE77}" type="CELLRANGE">
                      <a:rPr lang="en-US"/>
                      <a:pPr/>
                      <a:t>[CELLRANGE]</a:t>
                    </a:fld>
                    <a:r>
                      <a:rPr lang="en-US" baseline="0"/>
                      <a:t>; </a:t>
                    </a:r>
                    <a:fld id="{FFDA297A-459C-41BA-88DF-B955FD5FE870}"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E66E-40AF-8219-A06F96D01DFC}"/>
                </c:ext>
              </c:extLst>
            </c:dLbl>
            <c:dLbl>
              <c:idx val="3"/>
              <c:delete val="1"/>
              <c:extLst>
                <c:ext xmlns:c15="http://schemas.microsoft.com/office/drawing/2012/chart" uri="{CE6537A1-D6FC-4f65-9D91-7224C49458BB}"/>
                <c:ext xmlns:c16="http://schemas.microsoft.com/office/drawing/2014/chart" uri="{C3380CC4-5D6E-409C-BE32-E72D297353CC}">
                  <c16:uniqueId val="{00000007-E66E-40AF-8219-A06F96D01DF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INTERVSSM_SG!$S$791:$S$794</c:f>
              <c:strCache>
                <c:ptCount val="4"/>
                <c:pt idx="0">
                  <c:v>Primer trimestre (Sem 1-13)</c:v>
                </c:pt>
                <c:pt idx="1">
                  <c:v>Segundo trimestre (Sem 14-27)</c:v>
                </c:pt>
                <c:pt idx="2">
                  <c:v>Tercer trimestre (Sem 28-42)</c:v>
                </c:pt>
                <c:pt idx="3">
                  <c:v>Sin dato</c:v>
                </c:pt>
              </c:strCache>
            </c:strRef>
          </c:cat>
          <c:val>
            <c:numRef>
              <c:f>INTERVSSM_SG!$W$791:$W$794</c:f>
              <c:numCache>
                <c:formatCode>0.0</c:formatCode>
                <c:ptCount val="4"/>
                <c:pt idx="0">
                  <c:v>41.333333333333336</c:v>
                </c:pt>
                <c:pt idx="1">
                  <c:v>34.666666666666671</c:v>
                </c:pt>
                <c:pt idx="2">
                  <c:v>24</c:v>
                </c:pt>
                <c:pt idx="3">
                  <c:v>0</c:v>
                </c:pt>
              </c:numCache>
            </c:numRef>
          </c:val>
          <c:extLst>
            <c:ext xmlns:c15="http://schemas.microsoft.com/office/drawing/2012/chart" uri="{02D57815-91ED-43cb-92C2-25804820EDAC}">
              <c15:datalabelsRange>
                <c15:f>INTERVSSM_SG!$V$791:$V$794</c15:f>
                <c15:dlblRangeCache>
                  <c:ptCount val="4"/>
                  <c:pt idx="0">
                    <c:v>124</c:v>
                  </c:pt>
                  <c:pt idx="1">
                    <c:v>104</c:v>
                  </c:pt>
                  <c:pt idx="2">
                    <c:v>72</c:v>
                  </c:pt>
                  <c:pt idx="3">
                    <c:v>0</c:v>
                  </c:pt>
                </c15:dlblRangeCache>
              </c15:datalabelsRange>
            </c:ext>
            <c:ext xmlns:c16="http://schemas.microsoft.com/office/drawing/2014/chart" uri="{C3380CC4-5D6E-409C-BE32-E72D297353CC}">
              <c16:uniqueId val="{00000008-E66E-40AF-8219-A06F96D01D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31046986178751"/>
          <c:y val="0.1559877392948259"/>
          <c:w val="0.61117594404745645"/>
          <c:h val="0.73939467356790178"/>
        </c:manualLayout>
      </c:layout>
      <c:pieChart>
        <c:varyColors val="1"/>
        <c:ser>
          <c:idx val="0"/>
          <c:order val="0"/>
          <c:tx>
            <c:strRef>
              <c:f>INTERVSSM_SG!$AA$789</c:f>
              <c:strCache>
                <c:ptCount val="1"/>
                <c:pt idx="0">
                  <c:v>%</c:v>
                </c:pt>
              </c:strCache>
            </c:strRef>
          </c:tx>
          <c:dPt>
            <c:idx val="0"/>
            <c:bubble3D val="0"/>
            <c:spPr>
              <a:solidFill>
                <a:srgbClr val="92D050"/>
              </a:solidFill>
              <a:ln>
                <a:noFill/>
              </a:ln>
              <a:effectLst/>
            </c:spPr>
            <c:extLst>
              <c:ext xmlns:c16="http://schemas.microsoft.com/office/drawing/2014/chart" uri="{C3380CC4-5D6E-409C-BE32-E72D297353CC}">
                <c16:uniqueId val="{00000001-F2F4-47C9-AF79-4B315DA967A1}"/>
              </c:ext>
            </c:extLst>
          </c:dPt>
          <c:dPt>
            <c:idx val="1"/>
            <c:bubble3D val="0"/>
            <c:spPr>
              <a:solidFill>
                <a:srgbClr val="00B0F0"/>
              </a:solidFill>
              <a:ln>
                <a:noFill/>
              </a:ln>
              <a:effectLst/>
            </c:spPr>
            <c:extLst>
              <c:ext xmlns:c16="http://schemas.microsoft.com/office/drawing/2014/chart" uri="{C3380CC4-5D6E-409C-BE32-E72D297353CC}">
                <c16:uniqueId val="{00000003-F2F4-47C9-AF79-4B315DA967A1}"/>
              </c:ext>
            </c:extLst>
          </c:dPt>
          <c:dPt>
            <c:idx val="2"/>
            <c:bubble3D val="0"/>
            <c:spPr>
              <a:solidFill>
                <a:srgbClr val="F79646"/>
              </a:solidFill>
              <a:ln>
                <a:noFill/>
              </a:ln>
              <a:effectLst/>
            </c:spPr>
            <c:extLst>
              <c:ext xmlns:c16="http://schemas.microsoft.com/office/drawing/2014/chart" uri="{C3380CC4-5D6E-409C-BE32-E72D297353CC}">
                <c16:uniqueId val="{00000005-F2F4-47C9-AF79-4B315DA967A1}"/>
              </c:ext>
            </c:extLst>
          </c:dPt>
          <c:dPt>
            <c:idx val="3"/>
            <c:bubble3D val="0"/>
            <c:spPr>
              <a:solidFill>
                <a:schemeClr val="bg1">
                  <a:lumMod val="65000"/>
                </a:schemeClr>
              </a:solidFill>
              <a:ln>
                <a:noFill/>
              </a:ln>
              <a:effectLst/>
            </c:spPr>
            <c:extLst>
              <c:ext xmlns:c16="http://schemas.microsoft.com/office/drawing/2014/chart" uri="{C3380CC4-5D6E-409C-BE32-E72D297353CC}">
                <c16:uniqueId val="{00000007-F2F4-47C9-AF79-4B315DA967A1}"/>
              </c:ext>
            </c:extLst>
          </c:dPt>
          <c:dLbls>
            <c:dLbl>
              <c:idx val="0"/>
              <c:tx>
                <c:rich>
                  <a:bodyPr/>
                  <a:lstStyle/>
                  <a:p>
                    <a:fld id="{C20F4205-4E53-403C-B167-B89F5B63C5B9}" type="CELLRANGE">
                      <a:rPr lang="en-US"/>
                      <a:pPr/>
                      <a:t>[CELLRANGE]</a:t>
                    </a:fld>
                    <a:r>
                      <a:rPr lang="en-US" baseline="0"/>
                      <a:t>; </a:t>
                    </a:r>
                    <a:fld id="{0D54BCBE-8A92-4F5F-B743-913B0C116FCE}"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F2F4-47C9-AF79-4B315DA967A1}"/>
                </c:ext>
              </c:extLst>
            </c:dLbl>
            <c:dLbl>
              <c:idx val="1"/>
              <c:tx>
                <c:rich>
                  <a:bodyPr/>
                  <a:lstStyle/>
                  <a:p>
                    <a:fld id="{1BF74F7B-2E72-4478-B31A-3399DB5E44CB}" type="CELLRANGE">
                      <a:rPr lang="en-US"/>
                      <a:pPr/>
                      <a:t>[CELLRANGE]</a:t>
                    </a:fld>
                    <a:r>
                      <a:rPr lang="en-US" baseline="0"/>
                      <a:t>; </a:t>
                    </a:r>
                    <a:fld id="{8642A06F-CE7F-4B1B-BB69-2344CABD3C4E}"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F2F4-47C9-AF79-4B315DA967A1}"/>
                </c:ext>
              </c:extLst>
            </c:dLbl>
            <c:dLbl>
              <c:idx val="2"/>
              <c:tx>
                <c:rich>
                  <a:bodyPr/>
                  <a:lstStyle/>
                  <a:p>
                    <a:fld id="{D0887291-64EF-4F54-A336-2E63F76BCA69}" type="CELLRANGE">
                      <a:rPr lang="en-US"/>
                      <a:pPr/>
                      <a:t>[CELLRANGE]</a:t>
                    </a:fld>
                    <a:r>
                      <a:rPr lang="en-US" baseline="0"/>
                      <a:t>; </a:t>
                    </a:r>
                    <a:fld id="{4266F5FF-7CAE-4B99-903E-AC0B5EB7442A}" type="VALUE">
                      <a:rPr lang="en-US" baseline="0"/>
                      <a:pPr/>
                      <a:t>[VALOR]</a:t>
                    </a:fld>
                    <a:endParaRPr lang="en-US" baseline="0"/>
                  </a:p>
                </c:rich>
              </c:tx>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F2F4-47C9-AF79-4B315DA967A1}"/>
                </c:ext>
              </c:extLst>
            </c:dLbl>
            <c:dLbl>
              <c:idx val="3"/>
              <c:delete val="1"/>
              <c:extLst>
                <c:ext xmlns:c15="http://schemas.microsoft.com/office/drawing/2012/chart" uri="{CE6537A1-D6FC-4f65-9D91-7224C49458BB}"/>
                <c:ext xmlns:c16="http://schemas.microsoft.com/office/drawing/2014/chart" uri="{C3380CC4-5D6E-409C-BE32-E72D297353CC}">
                  <c16:uniqueId val="{00000007-F2F4-47C9-AF79-4B315DA967A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INTERVSSM_SG!$S$791:$S$794</c:f>
              <c:strCache>
                <c:ptCount val="4"/>
                <c:pt idx="0">
                  <c:v>Primer trimestre (Sem 1-13)</c:v>
                </c:pt>
                <c:pt idx="1">
                  <c:v>Segundo trimestre (Sem 14-27)</c:v>
                </c:pt>
                <c:pt idx="2">
                  <c:v>Tercer trimestre (Sem 28-42)</c:v>
                </c:pt>
                <c:pt idx="3">
                  <c:v>Sin dato</c:v>
                </c:pt>
              </c:strCache>
            </c:strRef>
          </c:cat>
          <c:val>
            <c:numRef>
              <c:f>INTERVSSM_SG!$AA$791:$AA$794</c:f>
              <c:numCache>
                <c:formatCode>0.0</c:formatCode>
                <c:ptCount val="4"/>
                <c:pt idx="0">
                  <c:v>47.727272727272727</c:v>
                </c:pt>
                <c:pt idx="1">
                  <c:v>39.090909090909093</c:v>
                </c:pt>
                <c:pt idx="2">
                  <c:v>13.18181818181818</c:v>
                </c:pt>
                <c:pt idx="3">
                  <c:v>0</c:v>
                </c:pt>
              </c:numCache>
            </c:numRef>
          </c:val>
          <c:extLst>
            <c:ext xmlns:c15="http://schemas.microsoft.com/office/drawing/2012/chart" uri="{02D57815-91ED-43cb-92C2-25804820EDAC}">
              <c15:datalabelsRange>
                <c15:f>INTERVSSM_SG!$Z$791:$Z$794</c15:f>
                <c15:dlblRangeCache>
                  <c:ptCount val="4"/>
                  <c:pt idx="0">
                    <c:v>105</c:v>
                  </c:pt>
                  <c:pt idx="1">
                    <c:v>86</c:v>
                  </c:pt>
                  <c:pt idx="2">
                    <c:v>29</c:v>
                  </c:pt>
                  <c:pt idx="3">
                    <c:v>0</c:v>
                  </c:pt>
                </c15:dlblRangeCache>
              </c15:datalabelsRange>
            </c:ext>
            <c:ext xmlns:c16="http://schemas.microsoft.com/office/drawing/2014/chart" uri="{C3380CC4-5D6E-409C-BE32-E72D297353CC}">
              <c16:uniqueId val="{00000008-F2F4-47C9-AF79-4B315DA967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01759895619983"/>
          <c:y val="0.16522364774333279"/>
          <c:w val="0.60732237950025025"/>
          <c:h val="0.73473266890589717"/>
        </c:manualLayout>
      </c:layout>
      <c:pieChart>
        <c:varyColors val="1"/>
        <c:ser>
          <c:idx val="0"/>
          <c:order val="0"/>
          <c:tx>
            <c:strRef>
              <c:f>INTERVSSM_SG!$T$741</c:f>
              <c:strCache>
                <c:ptCount val="1"/>
                <c:pt idx="0">
                  <c:v>1-5</c:v>
                </c:pt>
              </c:strCache>
            </c:strRef>
          </c:tx>
          <c:dPt>
            <c:idx val="0"/>
            <c:bubble3D val="0"/>
            <c:spPr>
              <a:solidFill>
                <a:srgbClr val="FFDB69"/>
              </a:solidFill>
              <a:ln>
                <a:noFill/>
              </a:ln>
              <a:effectLst/>
            </c:spPr>
            <c:extLst>
              <c:ext xmlns:c16="http://schemas.microsoft.com/office/drawing/2014/chart" uri="{C3380CC4-5D6E-409C-BE32-E72D297353CC}">
                <c16:uniqueId val="{00000001-09AF-444A-9B98-BFF660016FAF}"/>
              </c:ext>
            </c:extLst>
          </c:dPt>
          <c:dPt>
            <c:idx val="1"/>
            <c:bubble3D val="0"/>
            <c:spPr>
              <a:solidFill>
                <a:srgbClr val="F79646"/>
              </a:solidFill>
              <a:ln>
                <a:noFill/>
              </a:ln>
              <a:effectLst/>
            </c:spPr>
            <c:extLst>
              <c:ext xmlns:c16="http://schemas.microsoft.com/office/drawing/2014/chart" uri="{C3380CC4-5D6E-409C-BE32-E72D297353CC}">
                <c16:uniqueId val="{00000003-09AF-444A-9B98-BFF660016FAF}"/>
              </c:ext>
            </c:extLst>
          </c:dPt>
          <c:dLbls>
            <c:dLbl>
              <c:idx val="0"/>
              <c:tx>
                <c:rich>
                  <a:bodyPr/>
                  <a:lstStyle/>
                  <a:p>
                    <a:fld id="{206F5E99-721C-4ACC-ADA8-5F1D2AE42892}" type="CELLRANGE">
                      <a:rPr lang="en-US"/>
                      <a:pPr/>
                      <a:t>[CELLRANGE]</a:t>
                    </a:fld>
                    <a:r>
                      <a:rPr lang="en-US" baseline="0"/>
                      <a:t>; </a:t>
                    </a:r>
                    <a:fld id="{7CD1DF67-04FC-41EB-A1B2-41109E325675}" type="VALUE">
                      <a:rPr lang="en-US" baseline="0"/>
                      <a:pPr/>
                      <a:t>[VALOR]</a:t>
                    </a:fld>
                    <a:endParaRPr lang="en-US" baseline="0"/>
                  </a:p>
                </c:rich>
              </c:tx>
              <c:showLegendKey val="0"/>
              <c:showVal val="1"/>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09AF-444A-9B98-BFF660016FAF}"/>
                </c:ext>
              </c:extLst>
            </c:dLbl>
            <c:dLbl>
              <c:idx val="1"/>
              <c:tx>
                <c:rich>
                  <a:bodyPr/>
                  <a:lstStyle/>
                  <a:p>
                    <a:fld id="{1C8C1FBF-13DE-4733-A2D8-E22E059A9EC7}" type="CELLRANGE">
                      <a:rPr lang="en-US"/>
                      <a:pPr/>
                      <a:t>[CELLRANGE]</a:t>
                    </a:fld>
                    <a:r>
                      <a:rPr lang="en-US" baseline="0"/>
                      <a:t>; </a:t>
                    </a:r>
                    <a:fld id="{5C9A5AC2-EE63-492E-B24F-73E3D579FC63}" type="VALUE">
                      <a:rPr lang="en-US" baseline="0"/>
                      <a:pPr/>
                      <a:t>[VALOR]</a:t>
                    </a:fld>
                    <a:endParaRPr lang="en-US" baseline="0"/>
                  </a:p>
                </c:rich>
              </c:tx>
              <c:showLegendKey val="0"/>
              <c:showVal val="1"/>
              <c:showCatName val="0"/>
              <c:showSerName val="0"/>
              <c:showPercent val="0"/>
              <c:showBubbleSize val="0"/>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09AF-444A-9B98-BFF660016FA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INTERVSSM_SG!$S$775:$S$776</c:f>
              <c:strCache>
                <c:ptCount val="2"/>
                <c:pt idx="0">
                  <c:v>Si</c:v>
                </c:pt>
                <c:pt idx="1">
                  <c:v>No</c:v>
                </c:pt>
              </c:strCache>
            </c:strRef>
          </c:cat>
          <c:val>
            <c:numRef>
              <c:f>INTERVSSM_SG!$V$775:$V$776</c:f>
              <c:numCache>
                <c:formatCode>0</c:formatCode>
                <c:ptCount val="2"/>
                <c:pt idx="0">
                  <c:v>183</c:v>
                </c:pt>
                <c:pt idx="1">
                  <c:v>117</c:v>
                </c:pt>
              </c:numCache>
            </c:numRef>
          </c:val>
          <c:extLst>
            <c:ext xmlns:c15="http://schemas.microsoft.com/office/drawing/2012/chart" uri="{02D57815-91ED-43cb-92C2-25804820EDAC}">
              <c15:datalabelsRange>
                <c15:f>INTERVSSM_SG!$W$775:$W$776</c15:f>
                <c15:dlblRangeCache>
                  <c:ptCount val="2"/>
                  <c:pt idx="0">
                    <c:v>62,1</c:v>
                  </c:pt>
                  <c:pt idx="1">
                    <c:v>37,9</c:v>
                  </c:pt>
                </c15:dlblRangeCache>
              </c15:datalabelsRange>
            </c:ext>
            <c:ext xmlns:c16="http://schemas.microsoft.com/office/drawing/2014/chart" uri="{C3380CC4-5D6E-409C-BE32-E72D297353CC}">
              <c16:uniqueId val="{00000004-09AF-444A-9B98-BFF660016F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01759895619983"/>
          <c:y val="0.16522364774333279"/>
          <c:w val="0.60732237950025025"/>
          <c:h val="0.73473266890589717"/>
        </c:manualLayout>
      </c:layout>
      <c:pieChart>
        <c:varyColors val="1"/>
        <c:ser>
          <c:idx val="0"/>
          <c:order val="0"/>
          <c:tx>
            <c:strRef>
              <c:f>INTERVSSM_SG!$T$741</c:f>
              <c:strCache>
                <c:ptCount val="1"/>
                <c:pt idx="0">
                  <c:v>1-5</c:v>
                </c:pt>
              </c:strCache>
            </c:strRef>
          </c:tx>
          <c:spPr>
            <a:solidFill>
              <a:srgbClr val="FFDB69"/>
            </a:solidFill>
          </c:spPr>
          <c:dPt>
            <c:idx val="0"/>
            <c:bubble3D val="0"/>
            <c:spPr>
              <a:solidFill>
                <a:srgbClr val="FFDB69"/>
              </a:solidFill>
              <a:ln>
                <a:noFill/>
              </a:ln>
              <a:effectLst/>
            </c:spPr>
            <c:extLst>
              <c:ext xmlns:c16="http://schemas.microsoft.com/office/drawing/2014/chart" uri="{C3380CC4-5D6E-409C-BE32-E72D297353CC}">
                <c16:uniqueId val="{00000001-A3B9-4AD5-916B-DDCE6774B9E6}"/>
              </c:ext>
            </c:extLst>
          </c:dPt>
          <c:dPt>
            <c:idx val="1"/>
            <c:bubble3D val="0"/>
            <c:spPr>
              <a:solidFill>
                <a:srgbClr val="F79646"/>
              </a:solidFill>
              <a:ln>
                <a:noFill/>
              </a:ln>
              <a:effectLst/>
            </c:spPr>
            <c:extLst>
              <c:ext xmlns:c16="http://schemas.microsoft.com/office/drawing/2014/chart" uri="{C3380CC4-5D6E-409C-BE32-E72D297353CC}">
                <c16:uniqueId val="{00000003-A3B9-4AD5-916B-DDCE6774B9E6}"/>
              </c:ext>
            </c:extLst>
          </c:dPt>
          <c:dLbls>
            <c:dLbl>
              <c:idx val="0"/>
              <c:tx>
                <c:rich>
                  <a:bodyPr/>
                  <a:lstStyle/>
                  <a:p>
                    <a:fld id="{0C99F88D-A522-450D-B9CD-5DA1975DDB93}" type="CELLRANGE">
                      <a:rPr lang="en-US" baseline="0"/>
                      <a:pPr/>
                      <a:t>[CELLRANGE]</a:t>
                    </a:fld>
                    <a:r>
                      <a:rPr lang="en-US" baseline="0"/>
                      <a:t>; </a:t>
                    </a:r>
                    <a:fld id="{CB5E2F76-6B16-412B-B15F-9E5981CF265A}" type="VALUE">
                      <a:rPr lang="en-US" baseline="0"/>
                      <a:pPr/>
                      <a:t>[VALOR]</a:t>
                    </a:fld>
                    <a:endParaRPr lang="en-US" baseline="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A3B9-4AD5-916B-DDCE6774B9E6}"/>
                </c:ext>
              </c:extLst>
            </c:dLbl>
            <c:dLbl>
              <c:idx val="1"/>
              <c:tx>
                <c:rich>
                  <a:bodyPr/>
                  <a:lstStyle/>
                  <a:p>
                    <a:fld id="{7D436DD3-FC03-49D3-977F-6C2BD7D68DCB}" type="CELLRANGE">
                      <a:rPr lang="en-US" baseline="0"/>
                      <a:pPr/>
                      <a:t>[CELLRANGE]</a:t>
                    </a:fld>
                    <a:r>
                      <a:rPr lang="en-US" baseline="0"/>
                      <a:t>; </a:t>
                    </a:r>
                    <a:fld id="{4EF473CE-9ACA-490A-9907-D7C6201F9FC7}" type="VALUE">
                      <a:rPr lang="en-US" baseline="0"/>
                      <a:pPr/>
                      <a:t>[VALOR]</a:t>
                    </a:fld>
                    <a:endParaRPr lang="en-US" baseline="0"/>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A3B9-4AD5-916B-DDCE6774B9E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INTERVSSM_SG!$S$779:$S$780</c:f>
              <c:strCache>
                <c:ptCount val="2"/>
                <c:pt idx="0">
                  <c:v>Si</c:v>
                </c:pt>
                <c:pt idx="1">
                  <c:v>No</c:v>
                </c:pt>
              </c:strCache>
            </c:strRef>
          </c:cat>
          <c:val>
            <c:numRef>
              <c:f>INTERVSSM_SG!$V$779:$V$780</c:f>
              <c:numCache>
                <c:formatCode>General</c:formatCode>
                <c:ptCount val="2"/>
                <c:pt idx="0" formatCode="0">
                  <c:v>200</c:v>
                </c:pt>
                <c:pt idx="1">
                  <c:v>20</c:v>
                </c:pt>
              </c:numCache>
            </c:numRef>
          </c:val>
          <c:extLst>
            <c:ext xmlns:c15="http://schemas.microsoft.com/office/drawing/2012/chart" uri="{02D57815-91ED-43cb-92C2-25804820EDAC}">
              <c15:datalabelsRange>
                <c15:f>INTERVSSM_SG!$X$779:$X$780</c15:f>
                <c15:dlblRangeCache>
                  <c:ptCount val="2"/>
                  <c:pt idx="0">
                    <c:v>90,7</c:v>
                  </c:pt>
                  <c:pt idx="1">
                    <c:v>9,3</c:v>
                  </c:pt>
                </c15:dlblRangeCache>
              </c15:datalabelsRange>
            </c:ext>
            <c:ext xmlns:c16="http://schemas.microsoft.com/office/drawing/2014/chart" uri="{C3380CC4-5D6E-409C-BE32-E72D297353CC}">
              <c16:uniqueId val="{00000004-A3B9-4AD5-916B-DDCE6774B9E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71354757603059"/>
          <c:y val="4.4176706827309238E-2"/>
          <c:w val="0.87074628767612194"/>
          <c:h val="0.79807861366726751"/>
        </c:manualLayout>
      </c:layout>
      <c:barChart>
        <c:barDir val="col"/>
        <c:grouping val="clustered"/>
        <c:varyColors val="0"/>
        <c:ser>
          <c:idx val="3"/>
          <c:order val="0"/>
          <c:tx>
            <c:strRef>
              <c:f>INTERVSSM_SC!$N$577</c:f>
              <c:strCache>
                <c:ptCount val="1"/>
                <c:pt idx="0">
                  <c:v>Hombre</c:v>
                </c:pt>
              </c:strCache>
            </c:strRef>
          </c:tx>
          <c:spPr>
            <a:solidFill>
              <a:srgbClr val="00B0F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INTERVSSM_SC!$M$579:$M$581</c:f>
              <c:strCache>
                <c:ptCount val="3"/>
                <c:pt idx="0">
                  <c:v>Menos de 37 semanas</c:v>
                </c:pt>
                <c:pt idx="1">
                  <c:v>37 ó más semanas</c:v>
                </c:pt>
                <c:pt idx="2">
                  <c:v>Total</c:v>
                </c:pt>
              </c:strCache>
            </c:strRef>
          </c:cat>
          <c:val>
            <c:numRef>
              <c:f>INTERVSSM_SC!$O$579:$O$581</c:f>
              <c:numCache>
                <c:formatCode>0.0</c:formatCode>
                <c:ptCount val="3"/>
                <c:pt idx="0">
                  <c:v>19.607843137254903</c:v>
                </c:pt>
                <c:pt idx="1">
                  <c:v>29.411764705882355</c:v>
                </c:pt>
                <c:pt idx="2">
                  <c:v>49.019607843137251</c:v>
                </c:pt>
              </c:numCache>
            </c:numRef>
          </c:val>
          <c:extLst>
            <c:ext xmlns:c16="http://schemas.microsoft.com/office/drawing/2014/chart" uri="{C3380CC4-5D6E-409C-BE32-E72D297353CC}">
              <c16:uniqueId val="{00000000-3F1D-4CAB-BF82-1D29FA597B74}"/>
            </c:ext>
          </c:extLst>
        </c:ser>
        <c:ser>
          <c:idx val="0"/>
          <c:order val="1"/>
          <c:tx>
            <c:strRef>
              <c:f>INTERVSSM_SC!$P$577</c:f>
              <c:strCache>
                <c:ptCount val="1"/>
                <c:pt idx="0">
                  <c:v>Mujer</c:v>
                </c:pt>
              </c:strCache>
            </c:strRef>
          </c:tx>
          <c:spPr>
            <a:solidFill>
              <a:srgbClr val="92D050"/>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INTERVSSM_SC!$M$579:$M$581</c:f>
              <c:strCache>
                <c:ptCount val="3"/>
                <c:pt idx="0">
                  <c:v>Menos de 37 semanas</c:v>
                </c:pt>
                <c:pt idx="1">
                  <c:v>37 ó más semanas</c:v>
                </c:pt>
                <c:pt idx="2">
                  <c:v>Total</c:v>
                </c:pt>
              </c:strCache>
            </c:strRef>
          </c:cat>
          <c:val>
            <c:numRef>
              <c:f>INTERVSSM_SC!$Q$579:$Q$581</c:f>
              <c:numCache>
                <c:formatCode>0.0</c:formatCode>
                <c:ptCount val="3"/>
                <c:pt idx="0">
                  <c:v>21.568627450980394</c:v>
                </c:pt>
                <c:pt idx="1">
                  <c:v>29.411764705882355</c:v>
                </c:pt>
                <c:pt idx="2">
                  <c:v>50.980392156862742</c:v>
                </c:pt>
              </c:numCache>
            </c:numRef>
          </c:val>
          <c:extLst>
            <c:ext xmlns:c16="http://schemas.microsoft.com/office/drawing/2014/chart" uri="{C3380CC4-5D6E-409C-BE32-E72D297353CC}">
              <c16:uniqueId val="{00000001-3F1D-4CAB-BF82-1D29FA597B74}"/>
            </c:ext>
          </c:extLst>
        </c:ser>
        <c:ser>
          <c:idx val="2"/>
          <c:order val="2"/>
          <c:tx>
            <c:strRef>
              <c:f>INTERVSSM_SC!$T$577</c:f>
              <c:strCache>
                <c:ptCount val="1"/>
                <c:pt idx="0">
                  <c:v>Total</c:v>
                </c:pt>
              </c:strCache>
            </c:strRef>
          </c:tx>
          <c:spPr>
            <a:solidFill>
              <a:srgbClr val="F79646"/>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INTERVSSM_SC!$M$579:$M$581</c:f>
              <c:strCache>
                <c:ptCount val="3"/>
                <c:pt idx="0">
                  <c:v>Menos de 37 semanas</c:v>
                </c:pt>
                <c:pt idx="1">
                  <c:v>37 ó más semanas</c:v>
                </c:pt>
                <c:pt idx="2">
                  <c:v>Total</c:v>
                </c:pt>
              </c:strCache>
            </c:strRef>
          </c:cat>
          <c:val>
            <c:numRef>
              <c:f>INTERVSSM_SC!$U$579:$U$581</c:f>
              <c:numCache>
                <c:formatCode>0.0</c:formatCode>
                <c:ptCount val="3"/>
                <c:pt idx="0">
                  <c:v>41.17647058823529</c:v>
                </c:pt>
                <c:pt idx="1">
                  <c:v>58.82352941176471</c:v>
                </c:pt>
                <c:pt idx="2">
                  <c:v>100</c:v>
                </c:pt>
              </c:numCache>
            </c:numRef>
          </c:val>
          <c:extLst>
            <c:ext xmlns:c16="http://schemas.microsoft.com/office/drawing/2014/chart" uri="{C3380CC4-5D6E-409C-BE32-E72D297353CC}">
              <c16:uniqueId val="{00000002-3F1D-4CAB-BF82-1D29FA597B74}"/>
            </c:ext>
          </c:extLst>
        </c:ser>
        <c:dLbls>
          <c:dLblPos val="outEnd"/>
          <c:showLegendKey val="0"/>
          <c:showVal val="1"/>
          <c:showCatName val="0"/>
          <c:showSerName val="0"/>
          <c:showPercent val="0"/>
          <c:showBubbleSize val="0"/>
        </c:dLbls>
        <c:gapWidth val="169"/>
        <c:overlap val="-5"/>
        <c:axId val="302428472"/>
        <c:axId val="302433176"/>
      </c:barChart>
      <c:catAx>
        <c:axId val="302428472"/>
        <c:scaling>
          <c:orientation val="minMax"/>
        </c:scaling>
        <c:delete val="0"/>
        <c:axPos val="b"/>
        <c:title>
          <c:tx>
            <c:rich>
              <a:bodyPr rot="0" vert="horz"/>
              <a:lstStyle/>
              <a:p>
                <a:pPr>
                  <a:defRPr/>
                </a:pPr>
                <a:r>
                  <a:rPr lang="en-US"/>
                  <a:t>Edad gestacional al nacimiento</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02433176"/>
        <c:crosses val="autoZero"/>
        <c:auto val="1"/>
        <c:lblAlgn val="ctr"/>
        <c:lblOffset val="100"/>
        <c:noMultiLvlLbl val="0"/>
      </c:catAx>
      <c:valAx>
        <c:axId val="302433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Porcentaje de casos</a:t>
                </a:r>
              </a:p>
            </c:rich>
          </c:tx>
          <c:layout>
            <c:manualLayout>
              <c:xMode val="edge"/>
              <c:yMode val="edge"/>
              <c:x val="8.5516176149623112E-3"/>
              <c:y val="0.25218364097930379"/>
            </c:manualLayout>
          </c:layout>
          <c:overlay val="0"/>
          <c:spPr>
            <a:noFill/>
            <a:ln>
              <a:noFill/>
            </a:ln>
            <a:effectLst/>
          </c:spPr>
        </c:title>
        <c:numFmt formatCode="0.0" sourceLinked="1"/>
        <c:majorTickMark val="none"/>
        <c:minorTickMark val="none"/>
        <c:tickLblPos val="nextTo"/>
        <c:spPr>
          <a:noFill/>
          <a:ln>
            <a:noFill/>
          </a:ln>
          <a:effectLst/>
        </c:spPr>
        <c:txPr>
          <a:bodyPr rot="-60000000" vert="horz"/>
          <a:lstStyle/>
          <a:p>
            <a:pPr>
              <a:defRPr/>
            </a:pPr>
            <a:endParaRPr lang="en-US"/>
          </a:p>
        </c:txPr>
        <c:crossAx val="302428472"/>
        <c:crosses val="autoZero"/>
        <c:crossBetween val="between"/>
      </c:valAx>
      <c:spPr>
        <a:noFill/>
        <a:ln>
          <a:noFill/>
        </a:ln>
        <a:effectLst/>
      </c:spPr>
    </c:plotArea>
    <c:legend>
      <c:legendPos val="b"/>
      <c:layout>
        <c:manualLayout>
          <c:xMode val="edge"/>
          <c:yMode val="edge"/>
          <c:x val="0.11156926279737421"/>
          <c:y val="8.4911226212541949E-2"/>
          <c:w val="0.76543223141883376"/>
          <c:h val="7.9313071896060114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050">
          <a:solidFill>
            <a:sysClr val="windowText" lastClr="000000"/>
          </a:solidFill>
          <a:latin typeface="Arial" pitchFamily="34" charset="0"/>
          <a:cs typeface="Arial"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'Pobl y FR'!$A$7:$A$17</c:f>
              <c:strCache>
                <c:ptCount val="11"/>
                <c:pt idx="0">
                  <c:v>Accidente laboral</c:v>
                </c:pt>
                <c:pt idx="1">
                  <c:v>Convive con persona con HBsAg (+)</c:v>
                </c:pt>
                <c:pt idx="2">
                  <c:v>Antecedente de procedimiento estético</c:v>
                </c:pt>
                <c:pt idx="3">
                  <c:v>Trabajador de la salud</c:v>
                </c:pt>
                <c:pt idx="4">
                  <c:v>Recibió tratamiento de acupuntura</c:v>
                </c:pt>
                <c:pt idx="5">
                  <c:v>Bisexual</c:v>
                </c:pt>
                <c:pt idx="6">
                  <c:v>Contacto sexual con persona con diagnóstico de hepatitis B o C</c:v>
                </c:pt>
                <c:pt idx="7">
                  <c:v>Hijo de madre con HBsAg (+) o diagnóstico de hepatitis C</c:v>
                </c:pt>
                <c:pt idx="8">
                  <c:v>Personas que se inyectan drogas</c:v>
                </c:pt>
                <c:pt idx="9">
                  <c:v>Más de un compañero sexual</c:v>
                </c:pt>
                <c:pt idx="10">
                  <c:v>Hombres que tienen sexo con hombres (HSH)</c:v>
                </c:pt>
              </c:strCache>
            </c:strRef>
          </c:cat>
          <c:val>
            <c:numRef>
              <c:f>'Pobl y FR'!$G$7:$G$17</c:f>
              <c:numCache>
                <c:formatCode>0.0</c:formatCode>
                <c:ptCount val="11"/>
                <c:pt idx="0">
                  <c:v>0.77519379844961245</c:v>
                </c:pt>
                <c:pt idx="1">
                  <c:v>0.77519379844961245</c:v>
                </c:pt>
                <c:pt idx="2">
                  <c:v>0.77519379844961245</c:v>
                </c:pt>
                <c:pt idx="3">
                  <c:v>1.5503875968992249</c:v>
                </c:pt>
                <c:pt idx="4">
                  <c:v>1.5503875968992249</c:v>
                </c:pt>
                <c:pt idx="5">
                  <c:v>1.5503875968992249</c:v>
                </c:pt>
                <c:pt idx="6">
                  <c:v>2.3255813953488373</c:v>
                </c:pt>
                <c:pt idx="7">
                  <c:v>3.8759689922480618</c:v>
                </c:pt>
                <c:pt idx="8">
                  <c:v>6.2015503875968996</c:v>
                </c:pt>
                <c:pt idx="9">
                  <c:v>27.131782945736433</c:v>
                </c:pt>
                <c:pt idx="10">
                  <c:v>53.488372093023251</c:v>
                </c:pt>
              </c:numCache>
            </c:numRef>
          </c:val>
          <c:extLst>
            <c:ext xmlns:c16="http://schemas.microsoft.com/office/drawing/2014/chart" uri="{C3380CC4-5D6E-409C-BE32-E72D297353CC}">
              <c16:uniqueId val="{00000000-890F-46C8-9E5E-E6A0CAD6F344}"/>
            </c:ext>
          </c:extLst>
        </c:ser>
        <c:dLbls>
          <c:dLblPos val="outEnd"/>
          <c:showLegendKey val="0"/>
          <c:showVal val="1"/>
          <c:showCatName val="0"/>
          <c:showSerName val="0"/>
          <c:showPercent val="0"/>
          <c:showBubbleSize val="0"/>
        </c:dLbls>
        <c:gapWidth val="150"/>
        <c:axId val="36978688"/>
        <c:axId val="36980992"/>
      </c:barChart>
      <c:catAx>
        <c:axId val="36978688"/>
        <c:scaling>
          <c:orientation val="minMax"/>
        </c:scaling>
        <c:delete val="0"/>
        <c:axPos val="l"/>
        <c:title>
          <c:tx>
            <c:rich>
              <a:bodyPr rot="-5400000" vert="horz"/>
              <a:lstStyle/>
              <a:p>
                <a:pPr>
                  <a:defRPr/>
                </a:pPr>
                <a:r>
                  <a:rPr lang="en-US"/>
                  <a:t>Poblaciones y factores de riesgo</a:t>
                </a:r>
              </a:p>
            </c:rich>
          </c:tx>
          <c:overlay val="0"/>
        </c:title>
        <c:numFmt formatCode="General" sourceLinked="0"/>
        <c:majorTickMark val="out"/>
        <c:minorTickMark val="none"/>
        <c:tickLblPos val="nextTo"/>
        <c:crossAx val="36980992"/>
        <c:crosses val="autoZero"/>
        <c:auto val="1"/>
        <c:lblAlgn val="ctr"/>
        <c:lblOffset val="100"/>
        <c:noMultiLvlLbl val="0"/>
      </c:catAx>
      <c:valAx>
        <c:axId val="36980992"/>
        <c:scaling>
          <c:orientation val="minMax"/>
        </c:scaling>
        <c:delete val="0"/>
        <c:axPos val="b"/>
        <c:title>
          <c:tx>
            <c:rich>
              <a:bodyPr/>
              <a:lstStyle/>
              <a:p>
                <a:pPr>
                  <a:defRPr/>
                </a:pPr>
                <a:r>
                  <a:rPr lang="en-US"/>
                  <a:t>Porcentaje</a:t>
                </a:r>
              </a:p>
            </c:rich>
          </c:tx>
          <c:overlay val="0"/>
        </c:title>
        <c:numFmt formatCode="0.0" sourceLinked="1"/>
        <c:majorTickMark val="out"/>
        <c:minorTickMark val="none"/>
        <c:tickLblPos val="nextTo"/>
        <c:crossAx val="36978688"/>
        <c:crosses val="autoZero"/>
        <c:crossBetween val="between"/>
      </c:valAx>
    </c:plotArea>
    <c:plotVisOnly val="1"/>
    <c:dispBlanksAs val="gap"/>
    <c:showDLblsOverMax val="0"/>
  </c:chart>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626906753537067E-2"/>
          <c:y val="2.8360195306761028E-2"/>
          <c:w val="0.93496007384010904"/>
          <c:h val="0.74495893036542782"/>
        </c:manualLayout>
      </c:layout>
      <c:areaChart>
        <c:grouping val="standard"/>
        <c:varyColors val="0"/>
        <c:ser>
          <c:idx val="3"/>
          <c:order val="1"/>
          <c:tx>
            <c:strRef>
              <c:f>Violencias!$A$72</c:f>
              <c:strCache>
                <c:ptCount val="1"/>
                <c:pt idx="0">
                  <c:v>Percentil 75</c:v>
                </c:pt>
              </c:strCache>
            </c:strRef>
          </c:tx>
          <c:spPr>
            <a:solidFill>
              <a:srgbClr val="C00000"/>
            </a:solidFill>
            <a:ln w="25400">
              <a:solidFill>
                <a:srgbClr val="FF0000"/>
              </a:solidFill>
              <a:prstDash val="solid"/>
            </a:ln>
          </c:spPr>
          <c:val>
            <c:numRef>
              <c:f>Violencias!$B$72:$BA$72</c:f>
              <c:numCache>
                <c:formatCode>0.0</c:formatCode>
                <c:ptCount val="52"/>
                <c:pt idx="0">
                  <c:v>319</c:v>
                </c:pt>
                <c:pt idx="1">
                  <c:v>207</c:v>
                </c:pt>
                <c:pt idx="2">
                  <c:v>262</c:v>
                </c:pt>
                <c:pt idx="3">
                  <c:v>267</c:v>
                </c:pt>
                <c:pt idx="4">
                  <c:v>268</c:v>
                </c:pt>
                <c:pt idx="5">
                  <c:v>272</c:v>
                </c:pt>
                <c:pt idx="6">
                  <c:v>161</c:v>
                </c:pt>
                <c:pt idx="7">
                  <c:v>278</c:v>
                </c:pt>
                <c:pt idx="8">
                  <c:v>285</c:v>
                </c:pt>
                <c:pt idx="9">
                  <c:v>289</c:v>
                </c:pt>
                <c:pt idx="10">
                  <c:v>306</c:v>
                </c:pt>
                <c:pt idx="11">
                  <c:v>208</c:v>
                </c:pt>
                <c:pt idx="12">
                  <c:v>102</c:v>
                </c:pt>
                <c:pt idx="13">
                  <c:v>303</c:v>
                </c:pt>
                <c:pt idx="14">
                  <c:v>258</c:v>
                </c:pt>
                <c:pt idx="15">
                  <c:v>233</c:v>
                </c:pt>
                <c:pt idx="16">
                  <c:v>248</c:v>
                </c:pt>
                <c:pt idx="17">
                  <c:v>251</c:v>
                </c:pt>
                <c:pt idx="18">
                  <c:v>287</c:v>
                </c:pt>
                <c:pt idx="19">
                  <c:v>307</c:v>
                </c:pt>
                <c:pt idx="20">
                  <c:v>240</c:v>
                </c:pt>
                <c:pt idx="21">
                  <c:v>258</c:v>
                </c:pt>
                <c:pt idx="22">
                  <c:v>245</c:v>
                </c:pt>
                <c:pt idx="23">
                  <c:v>298</c:v>
                </c:pt>
                <c:pt idx="24">
                  <c:v>261.75</c:v>
                </c:pt>
                <c:pt idx="25">
                  <c:v>266.5</c:v>
                </c:pt>
                <c:pt idx="26">
                  <c:v>285</c:v>
                </c:pt>
                <c:pt idx="27">
                  <c:v>274.25</c:v>
                </c:pt>
                <c:pt idx="28">
                  <c:v>258</c:v>
                </c:pt>
                <c:pt idx="29">
                  <c:v>254.75</c:v>
                </c:pt>
                <c:pt idx="30">
                  <c:v>280.25</c:v>
                </c:pt>
                <c:pt idx="31">
                  <c:v>256.75</c:v>
                </c:pt>
                <c:pt idx="32">
                  <c:v>302.5</c:v>
                </c:pt>
                <c:pt idx="33">
                  <c:v>240</c:v>
                </c:pt>
                <c:pt idx="34">
                  <c:v>302.25</c:v>
                </c:pt>
                <c:pt idx="35">
                  <c:v>302.25</c:v>
                </c:pt>
                <c:pt idx="36">
                  <c:v>276.5</c:v>
                </c:pt>
                <c:pt idx="37">
                  <c:v>294.5</c:v>
                </c:pt>
                <c:pt idx="38">
                  <c:v>207</c:v>
                </c:pt>
                <c:pt idx="39">
                  <c:v>244.5</c:v>
                </c:pt>
                <c:pt idx="40">
                  <c:v>174</c:v>
                </c:pt>
                <c:pt idx="41">
                  <c:v>161.25</c:v>
                </c:pt>
                <c:pt idx="42">
                  <c:v>195.5</c:v>
                </c:pt>
                <c:pt idx="43">
                  <c:v>168</c:v>
                </c:pt>
                <c:pt idx="44">
                  <c:v>272.5</c:v>
                </c:pt>
                <c:pt idx="45">
                  <c:v>282.25</c:v>
                </c:pt>
                <c:pt idx="46">
                  <c:v>310.75</c:v>
                </c:pt>
                <c:pt idx="47">
                  <c:v>298.25</c:v>
                </c:pt>
                <c:pt idx="48">
                  <c:v>183.25</c:v>
                </c:pt>
                <c:pt idx="49">
                  <c:v>192.75</c:v>
                </c:pt>
                <c:pt idx="50">
                  <c:v>154.5</c:v>
                </c:pt>
                <c:pt idx="51">
                  <c:v>130</c:v>
                </c:pt>
              </c:numCache>
            </c:numRef>
          </c:val>
          <c:extLst>
            <c:ext xmlns:c16="http://schemas.microsoft.com/office/drawing/2014/chart" uri="{C3380CC4-5D6E-409C-BE32-E72D297353CC}">
              <c16:uniqueId val="{00000000-3FA1-4F7B-B920-188974D8F41A}"/>
            </c:ext>
          </c:extLst>
        </c:ser>
        <c:ser>
          <c:idx val="1"/>
          <c:order val="2"/>
          <c:tx>
            <c:strRef>
              <c:f>Violencias!$A$70</c:f>
              <c:strCache>
                <c:ptCount val="1"/>
                <c:pt idx="0">
                  <c:v>Mediana</c:v>
                </c:pt>
              </c:strCache>
            </c:strRef>
          </c:tx>
          <c:spPr>
            <a:ln w="28575" cap="rnd">
              <a:solidFill>
                <a:schemeClr val="accent4"/>
              </a:solidFill>
              <a:round/>
            </a:ln>
            <a:effectLst/>
          </c:spPr>
          <c:val>
            <c:numRef>
              <c:f>Violencias!$B$70:$BA$70</c:f>
              <c:numCache>
                <c:formatCode>0.0</c:formatCode>
                <c:ptCount val="52"/>
                <c:pt idx="0">
                  <c:v>195</c:v>
                </c:pt>
                <c:pt idx="1">
                  <c:v>159</c:v>
                </c:pt>
                <c:pt idx="2">
                  <c:v>217</c:v>
                </c:pt>
                <c:pt idx="3">
                  <c:v>188</c:v>
                </c:pt>
                <c:pt idx="4">
                  <c:v>268</c:v>
                </c:pt>
                <c:pt idx="5">
                  <c:v>254</c:v>
                </c:pt>
                <c:pt idx="6">
                  <c:v>239</c:v>
                </c:pt>
                <c:pt idx="7">
                  <c:v>238</c:v>
                </c:pt>
                <c:pt idx="8">
                  <c:v>252</c:v>
                </c:pt>
                <c:pt idx="9">
                  <c:v>208</c:v>
                </c:pt>
                <c:pt idx="10">
                  <c:v>232</c:v>
                </c:pt>
                <c:pt idx="11">
                  <c:v>194</c:v>
                </c:pt>
                <c:pt idx="12">
                  <c:v>142</c:v>
                </c:pt>
                <c:pt idx="13">
                  <c:v>205</c:v>
                </c:pt>
                <c:pt idx="14">
                  <c:v>143</c:v>
                </c:pt>
                <c:pt idx="15">
                  <c:v>153</c:v>
                </c:pt>
                <c:pt idx="16">
                  <c:v>227</c:v>
                </c:pt>
                <c:pt idx="17">
                  <c:v>236</c:v>
                </c:pt>
                <c:pt idx="18">
                  <c:v>285</c:v>
                </c:pt>
                <c:pt idx="19">
                  <c:v>249</c:v>
                </c:pt>
                <c:pt idx="20">
                  <c:v>240</c:v>
                </c:pt>
                <c:pt idx="21">
                  <c:v>249</c:v>
                </c:pt>
                <c:pt idx="22">
                  <c:v>217</c:v>
                </c:pt>
                <c:pt idx="23">
                  <c:v>246</c:v>
                </c:pt>
                <c:pt idx="24">
                  <c:v>242</c:v>
                </c:pt>
                <c:pt idx="25">
                  <c:v>240</c:v>
                </c:pt>
                <c:pt idx="26">
                  <c:v>261</c:v>
                </c:pt>
                <c:pt idx="27">
                  <c:v>257</c:v>
                </c:pt>
                <c:pt idx="28">
                  <c:v>225.5</c:v>
                </c:pt>
                <c:pt idx="29">
                  <c:v>209</c:v>
                </c:pt>
                <c:pt idx="30">
                  <c:v>238.5</c:v>
                </c:pt>
                <c:pt idx="31">
                  <c:v>170.5</c:v>
                </c:pt>
                <c:pt idx="32">
                  <c:v>195</c:v>
                </c:pt>
                <c:pt idx="33">
                  <c:v>156.5</c:v>
                </c:pt>
                <c:pt idx="34">
                  <c:v>186</c:v>
                </c:pt>
                <c:pt idx="35">
                  <c:v>179</c:v>
                </c:pt>
                <c:pt idx="36">
                  <c:v>209</c:v>
                </c:pt>
                <c:pt idx="37">
                  <c:v>219</c:v>
                </c:pt>
                <c:pt idx="38">
                  <c:v>207</c:v>
                </c:pt>
                <c:pt idx="39">
                  <c:v>190</c:v>
                </c:pt>
                <c:pt idx="40">
                  <c:v>130</c:v>
                </c:pt>
                <c:pt idx="41">
                  <c:v>140</c:v>
                </c:pt>
                <c:pt idx="42">
                  <c:v>278</c:v>
                </c:pt>
                <c:pt idx="43">
                  <c:v>168</c:v>
                </c:pt>
                <c:pt idx="44">
                  <c:v>211.5</c:v>
                </c:pt>
                <c:pt idx="45">
                  <c:v>200.5</c:v>
                </c:pt>
                <c:pt idx="46">
                  <c:v>222</c:v>
                </c:pt>
                <c:pt idx="47">
                  <c:v>214</c:v>
                </c:pt>
                <c:pt idx="48">
                  <c:v>159.5</c:v>
                </c:pt>
                <c:pt idx="49">
                  <c:v>141.5</c:v>
                </c:pt>
                <c:pt idx="50">
                  <c:v>126.5</c:v>
                </c:pt>
                <c:pt idx="51">
                  <c:v>115.5</c:v>
                </c:pt>
              </c:numCache>
            </c:numRef>
          </c:val>
          <c:extLst>
            <c:ext xmlns:c16="http://schemas.microsoft.com/office/drawing/2014/chart" uri="{C3380CC4-5D6E-409C-BE32-E72D297353CC}">
              <c16:uniqueId val="{00000001-3FA1-4F7B-B920-188974D8F41A}"/>
            </c:ext>
          </c:extLst>
        </c:ser>
        <c:ser>
          <c:idx val="2"/>
          <c:order val="3"/>
          <c:tx>
            <c:strRef>
              <c:f>Violencias!$A$71</c:f>
              <c:strCache>
                <c:ptCount val="1"/>
                <c:pt idx="0">
                  <c:v>Percentil 25</c:v>
                </c:pt>
              </c:strCache>
            </c:strRef>
          </c:tx>
          <c:spPr>
            <a:solidFill>
              <a:srgbClr val="92D050"/>
            </a:solidFill>
            <a:ln w="28575" cap="rnd">
              <a:solidFill>
                <a:schemeClr val="accent6"/>
              </a:solidFill>
              <a:round/>
            </a:ln>
            <a:effectLst/>
          </c:spPr>
          <c:val>
            <c:numRef>
              <c:f>Violencias!$B$71:$BA$71</c:f>
              <c:numCache>
                <c:formatCode>0.0</c:formatCode>
                <c:ptCount val="52"/>
                <c:pt idx="0">
                  <c:v>116</c:v>
                </c:pt>
                <c:pt idx="1">
                  <c:v>84</c:v>
                </c:pt>
                <c:pt idx="2">
                  <c:v>127</c:v>
                </c:pt>
                <c:pt idx="3">
                  <c:v>129</c:v>
                </c:pt>
                <c:pt idx="4">
                  <c:v>268</c:v>
                </c:pt>
                <c:pt idx="5">
                  <c:v>135</c:v>
                </c:pt>
                <c:pt idx="6">
                  <c:v>161</c:v>
                </c:pt>
                <c:pt idx="7">
                  <c:v>177</c:v>
                </c:pt>
                <c:pt idx="8">
                  <c:v>167</c:v>
                </c:pt>
                <c:pt idx="9">
                  <c:v>157</c:v>
                </c:pt>
                <c:pt idx="10">
                  <c:v>159</c:v>
                </c:pt>
                <c:pt idx="11">
                  <c:v>190</c:v>
                </c:pt>
                <c:pt idx="12">
                  <c:v>102</c:v>
                </c:pt>
                <c:pt idx="13">
                  <c:v>160</c:v>
                </c:pt>
                <c:pt idx="14">
                  <c:v>126</c:v>
                </c:pt>
                <c:pt idx="15">
                  <c:v>129</c:v>
                </c:pt>
                <c:pt idx="16">
                  <c:v>157</c:v>
                </c:pt>
                <c:pt idx="17">
                  <c:v>170</c:v>
                </c:pt>
                <c:pt idx="18">
                  <c:v>178</c:v>
                </c:pt>
                <c:pt idx="19">
                  <c:v>176</c:v>
                </c:pt>
                <c:pt idx="20">
                  <c:v>196</c:v>
                </c:pt>
                <c:pt idx="21">
                  <c:v>142</c:v>
                </c:pt>
                <c:pt idx="22">
                  <c:v>160</c:v>
                </c:pt>
                <c:pt idx="23">
                  <c:v>163</c:v>
                </c:pt>
                <c:pt idx="24">
                  <c:v>209.25</c:v>
                </c:pt>
                <c:pt idx="25">
                  <c:v>197.5</c:v>
                </c:pt>
                <c:pt idx="26">
                  <c:v>209.75</c:v>
                </c:pt>
                <c:pt idx="27">
                  <c:v>228.25</c:v>
                </c:pt>
                <c:pt idx="28">
                  <c:v>194</c:v>
                </c:pt>
                <c:pt idx="29">
                  <c:v>179</c:v>
                </c:pt>
                <c:pt idx="30">
                  <c:v>185.25</c:v>
                </c:pt>
                <c:pt idx="31">
                  <c:v>107.5</c:v>
                </c:pt>
                <c:pt idx="32">
                  <c:v>98.25</c:v>
                </c:pt>
                <c:pt idx="33">
                  <c:v>75</c:v>
                </c:pt>
                <c:pt idx="34">
                  <c:v>71</c:v>
                </c:pt>
                <c:pt idx="35">
                  <c:v>84.25</c:v>
                </c:pt>
                <c:pt idx="36">
                  <c:v>155.25</c:v>
                </c:pt>
                <c:pt idx="37">
                  <c:v>145.5</c:v>
                </c:pt>
                <c:pt idx="38">
                  <c:v>207</c:v>
                </c:pt>
                <c:pt idx="39">
                  <c:v>152.25</c:v>
                </c:pt>
                <c:pt idx="40">
                  <c:v>118</c:v>
                </c:pt>
                <c:pt idx="41">
                  <c:v>132.5</c:v>
                </c:pt>
                <c:pt idx="42">
                  <c:v>147.25</c:v>
                </c:pt>
                <c:pt idx="43">
                  <c:v>168</c:v>
                </c:pt>
                <c:pt idx="44">
                  <c:v>139.75</c:v>
                </c:pt>
                <c:pt idx="45">
                  <c:v>120.75</c:v>
                </c:pt>
                <c:pt idx="46">
                  <c:v>142</c:v>
                </c:pt>
                <c:pt idx="47">
                  <c:v>132</c:v>
                </c:pt>
                <c:pt idx="48">
                  <c:v>147</c:v>
                </c:pt>
                <c:pt idx="49">
                  <c:v>108.25</c:v>
                </c:pt>
                <c:pt idx="50">
                  <c:v>114.25</c:v>
                </c:pt>
                <c:pt idx="51">
                  <c:v>103.5</c:v>
                </c:pt>
              </c:numCache>
            </c:numRef>
          </c:val>
          <c:extLst>
            <c:ext xmlns:c16="http://schemas.microsoft.com/office/drawing/2014/chart" uri="{C3380CC4-5D6E-409C-BE32-E72D297353CC}">
              <c16:uniqueId val="{00000002-3FA1-4F7B-B920-188974D8F41A}"/>
            </c:ext>
          </c:extLst>
        </c:ser>
        <c:dLbls>
          <c:showLegendKey val="0"/>
          <c:showVal val="0"/>
          <c:showCatName val="0"/>
          <c:showSerName val="0"/>
          <c:showPercent val="0"/>
          <c:showBubbleSize val="0"/>
        </c:dLbls>
        <c:axId val="1071786720"/>
        <c:axId val="1129430688"/>
      </c:areaChart>
      <c:scatterChart>
        <c:scatterStyle val="lineMarker"/>
        <c:varyColors val="0"/>
        <c:ser>
          <c:idx val="0"/>
          <c:order val="0"/>
          <c:tx>
            <c:strRef>
              <c:f>Violencias!$A$69</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Violencias!$B$69:$BA$69</c:f>
              <c:numCache>
                <c:formatCode>General</c:formatCode>
                <c:ptCount val="52"/>
                <c:pt idx="0">
                  <c:v>116</c:v>
                </c:pt>
                <c:pt idx="1">
                  <c:v>84</c:v>
                </c:pt>
                <c:pt idx="2">
                  <c:v>127</c:v>
                </c:pt>
                <c:pt idx="3">
                  <c:v>129</c:v>
                </c:pt>
                <c:pt idx="4">
                  <c:v>147</c:v>
                </c:pt>
                <c:pt idx="5">
                  <c:v>135</c:v>
                </c:pt>
                <c:pt idx="6">
                  <c:v>161</c:v>
                </c:pt>
                <c:pt idx="7">
                  <c:v>177</c:v>
                </c:pt>
                <c:pt idx="8">
                  <c:v>167</c:v>
                </c:pt>
                <c:pt idx="9">
                  <c:v>157</c:v>
                </c:pt>
                <c:pt idx="10">
                  <c:v>159</c:v>
                </c:pt>
                <c:pt idx="11">
                  <c:v>190</c:v>
                </c:pt>
                <c:pt idx="12">
                  <c:v>165</c:v>
                </c:pt>
                <c:pt idx="13">
                  <c:v>205</c:v>
                </c:pt>
                <c:pt idx="14">
                  <c:v>143</c:v>
                </c:pt>
                <c:pt idx="15">
                  <c:v>153</c:v>
                </c:pt>
                <c:pt idx="16">
                  <c:v>157</c:v>
                </c:pt>
                <c:pt idx="17">
                  <c:v>170</c:v>
                </c:pt>
                <c:pt idx="18">
                  <c:v>178</c:v>
                </c:pt>
                <c:pt idx="19">
                  <c:v>176</c:v>
                </c:pt>
                <c:pt idx="20">
                  <c:v>196</c:v>
                </c:pt>
                <c:pt idx="21">
                  <c:v>142</c:v>
                </c:pt>
                <c:pt idx="22">
                  <c:v>141</c:v>
                </c:pt>
                <c:pt idx="23">
                  <c:v>163</c:v>
                </c:pt>
              </c:numCache>
            </c:numRef>
          </c:yVal>
          <c:smooth val="0"/>
          <c:extLst>
            <c:ext xmlns:c16="http://schemas.microsoft.com/office/drawing/2014/chart" uri="{C3380CC4-5D6E-409C-BE32-E72D297353CC}">
              <c16:uniqueId val="{00000003-3FA1-4F7B-B920-188974D8F41A}"/>
            </c:ext>
          </c:extLst>
        </c:ser>
        <c:dLbls>
          <c:showLegendKey val="0"/>
          <c:showVal val="0"/>
          <c:showCatName val="0"/>
          <c:showSerName val="0"/>
          <c:showPercent val="0"/>
          <c:showBubbleSize val="0"/>
        </c:dLbls>
        <c:axId val="1071786720"/>
        <c:axId val="1129430688"/>
      </c:scatterChart>
      <c:catAx>
        <c:axId val="1071786720"/>
        <c:scaling>
          <c:orientation val="minMax"/>
        </c:scaling>
        <c:delete val="0"/>
        <c:axPos val="b"/>
        <c:title>
          <c:tx>
            <c:rich>
              <a:bodyPr/>
              <a:lstStyle/>
              <a:p>
                <a:pPr>
                  <a:defRPr/>
                </a:pPr>
                <a:r>
                  <a:rPr lang="en-US"/>
                  <a:t>Semana Epidemiológica</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1129430688"/>
        <c:crosses val="autoZero"/>
        <c:auto val="1"/>
        <c:lblAlgn val="ctr"/>
        <c:lblOffset val="100"/>
        <c:noMultiLvlLbl val="0"/>
      </c:catAx>
      <c:valAx>
        <c:axId val="1129430688"/>
        <c:scaling>
          <c:orientation val="minMax"/>
        </c:scaling>
        <c:delete val="0"/>
        <c:axPos val="l"/>
        <c:majorGridlines>
          <c:spPr>
            <a:ln w="9525"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round/>
            </a:ln>
            <a:effectLst/>
          </c:spPr>
        </c:majorGridlines>
        <c:numFmt formatCode="0" sourceLinked="0"/>
        <c:majorTickMark val="none"/>
        <c:minorTickMark val="none"/>
        <c:tickLblPos val="nextTo"/>
        <c:spPr>
          <a:ln w="6350">
            <a:noFill/>
          </a:ln>
        </c:spPr>
        <c:txPr>
          <a:bodyPr rot="-60000000" vert="horz"/>
          <a:lstStyle/>
          <a:p>
            <a:pPr>
              <a:defRPr b="1"/>
            </a:pPr>
            <a:endParaRPr lang="en-US"/>
          </a:p>
        </c:txPr>
        <c:crossAx val="1071786720"/>
        <c:crosses val="autoZero"/>
        <c:crossBetween val="between"/>
      </c:valAx>
      <c:spPr>
        <a:noFill/>
        <a:ln w="25400">
          <a:noFill/>
        </a:ln>
      </c:spPr>
    </c:plotArea>
    <c:legend>
      <c:legendPos val="b"/>
      <c:overlay val="0"/>
      <c:spPr>
        <a:noFill/>
        <a:ln w="25400">
          <a:noFill/>
        </a:ln>
      </c:spPr>
      <c:txPr>
        <a:bodyPr rot="0" vert="horz"/>
        <a:lstStyle/>
        <a:p>
          <a:pPr>
            <a:defRPr sz="800"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575543517479004E-2"/>
          <c:y val="0.10449376703319894"/>
          <c:w val="0.91216257555929925"/>
          <c:h val="0.69518532240331021"/>
        </c:manualLayout>
      </c:layout>
      <c:lineChart>
        <c:grouping val="standard"/>
        <c:varyColors val="0"/>
        <c:ser>
          <c:idx val="0"/>
          <c:order val="0"/>
          <c:tx>
            <c:v>2018</c:v>
          </c:tx>
          <c:spPr>
            <a:ln w="28575">
              <a:solidFill>
                <a:srgbClr val="C00000"/>
              </a:solidFill>
            </a:ln>
          </c:spPr>
          <c:marker>
            <c:symbol val="none"/>
          </c:marker>
          <c:val>
            <c:numRef>
              <c:f>Violencias!$B$65:$BA$65</c:f>
              <c:numCache>
                <c:formatCode>General</c:formatCode>
                <c:ptCount val="52"/>
                <c:pt idx="0">
                  <c:v>812</c:v>
                </c:pt>
                <c:pt idx="1">
                  <c:v>159</c:v>
                </c:pt>
                <c:pt idx="2">
                  <c:v>217</c:v>
                </c:pt>
                <c:pt idx="3">
                  <c:v>188</c:v>
                </c:pt>
                <c:pt idx="4">
                  <c:v>268</c:v>
                </c:pt>
                <c:pt idx="5">
                  <c:v>254</c:v>
                </c:pt>
                <c:pt idx="6">
                  <c:v>239</c:v>
                </c:pt>
                <c:pt idx="7">
                  <c:v>238</c:v>
                </c:pt>
                <c:pt idx="8">
                  <c:v>252</c:v>
                </c:pt>
                <c:pt idx="9">
                  <c:v>208</c:v>
                </c:pt>
                <c:pt idx="10">
                  <c:v>232</c:v>
                </c:pt>
                <c:pt idx="11">
                  <c:v>208</c:v>
                </c:pt>
                <c:pt idx="12">
                  <c:v>142</c:v>
                </c:pt>
                <c:pt idx="13">
                  <c:v>303</c:v>
                </c:pt>
                <c:pt idx="14">
                  <c:v>258</c:v>
                </c:pt>
                <c:pt idx="15">
                  <c:v>273</c:v>
                </c:pt>
                <c:pt idx="16">
                  <c:v>248</c:v>
                </c:pt>
                <c:pt idx="17">
                  <c:v>236</c:v>
                </c:pt>
                <c:pt idx="18">
                  <c:v>287</c:v>
                </c:pt>
                <c:pt idx="19">
                  <c:v>249</c:v>
                </c:pt>
                <c:pt idx="20">
                  <c:v>240</c:v>
                </c:pt>
                <c:pt idx="21">
                  <c:v>249</c:v>
                </c:pt>
                <c:pt idx="22">
                  <c:v>217</c:v>
                </c:pt>
                <c:pt idx="23">
                  <c:v>246</c:v>
                </c:pt>
                <c:pt idx="24">
                  <c:v>240</c:v>
                </c:pt>
                <c:pt idx="25">
                  <c:v>218</c:v>
                </c:pt>
                <c:pt idx="26">
                  <c:v>237</c:v>
                </c:pt>
                <c:pt idx="27">
                  <c:v>259</c:v>
                </c:pt>
                <c:pt idx="28">
                  <c:v>217</c:v>
                </c:pt>
                <c:pt idx="29">
                  <c:v>217</c:v>
                </c:pt>
                <c:pt idx="30">
                  <c:v>273</c:v>
                </c:pt>
                <c:pt idx="31">
                  <c:v>223</c:v>
                </c:pt>
                <c:pt idx="32">
                  <c:v>288</c:v>
                </c:pt>
                <c:pt idx="33">
                  <c:v>215</c:v>
                </c:pt>
                <c:pt idx="34">
                  <c:v>280</c:v>
                </c:pt>
                <c:pt idx="35">
                  <c:v>271</c:v>
                </c:pt>
                <c:pt idx="36">
                  <c:v>247</c:v>
                </c:pt>
                <c:pt idx="37">
                  <c:v>282</c:v>
                </c:pt>
                <c:pt idx="38">
                  <c:v>257</c:v>
                </c:pt>
                <c:pt idx="39">
                  <c:v>297</c:v>
                </c:pt>
                <c:pt idx="40">
                  <c:v>273</c:v>
                </c:pt>
                <c:pt idx="41">
                  <c:v>219</c:v>
                </c:pt>
                <c:pt idx="42">
                  <c:v>278</c:v>
                </c:pt>
                <c:pt idx="43">
                  <c:v>292</c:v>
                </c:pt>
                <c:pt idx="44">
                  <c:v>280</c:v>
                </c:pt>
                <c:pt idx="45">
                  <c:v>295</c:v>
                </c:pt>
                <c:pt idx="46">
                  <c:v>293</c:v>
                </c:pt>
                <c:pt idx="47">
                  <c:v>326</c:v>
                </c:pt>
                <c:pt idx="48">
                  <c:v>232</c:v>
                </c:pt>
                <c:pt idx="49">
                  <c:v>255</c:v>
                </c:pt>
                <c:pt idx="50">
                  <c:v>207</c:v>
                </c:pt>
                <c:pt idx="51">
                  <c:v>172</c:v>
                </c:pt>
              </c:numCache>
            </c:numRef>
          </c:val>
          <c:smooth val="0"/>
          <c:extLst>
            <c:ext xmlns:c16="http://schemas.microsoft.com/office/drawing/2014/chart" uri="{C3380CC4-5D6E-409C-BE32-E72D297353CC}">
              <c16:uniqueId val="{00000000-78D8-4077-9511-A05423CB38F5}"/>
            </c:ext>
          </c:extLst>
        </c:ser>
        <c:ser>
          <c:idx val="1"/>
          <c:order val="1"/>
          <c:tx>
            <c:v>2019</c:v>
          </c:tx>
          <c:spPr>
            <a:ln w="28575">
              <a:solidFill>
                <a:srgbClr val="00B050"/>
              </a:solidFill>
            </a:ln>
          </c:spPr>
          <c:marker>
            <c:symbol val="none"/>
          </c:marker>
          <c:val>
            <c:numRef>
              <c:f>Violencias!$B$66:$BA$66</c:f>
              <c:numCache>
                <c:formatCode>General</c:formatCode>
                <c:ptCount val="52"/>
                <c:pt idx="0">
                  <c:v>319</c:v>
                </c:pt>
                <c:pt idx="1">
                  <c:v>207</c:v>
                </c:pt>
                <c:pt idx="2">
                  <c:v>275</c:v>
                </c:pt>
                <c:pt idx="3">
                  <c:v>267</c:v>
                </c:pt>
                <c:pt idx="4">
                  <c:v>286</c:v>
                </c:pt>
                <c:pt idx="5">
                  <c:v>278</c:v>
                </c:pt>
                <c:pt idx="6">
                  <c:v>276</c:v>
                </c:pt>
                <c:pt idx="7">
                  <c:v>278</c:v>
                </c:pt>
                <c:pt idx="8">
                  <c:v>285</c:v>
                </c:pt>
                <c:pt idx="9">
                  <c:v>289</c:v>
                </c:pt>
                <c:pt idx="10">
                  <c:v>306</c:v>
                </c:pt>
                <c:pt idx="11">
                  <c:v>329</c:v>
                </c:pt>
                <c:pt idx="12">
                  <c:v>275</c:v>
                </c:pt>
                <c:pt idx="13">
                  <c:v>394</c:v>
                </c:pt>
                <c:pt idx="14">
                  <c:v>326</c:v>
                </c:pt>
                <c:pt idx="15">
                  <c:v>129</c:v>
                </c:pt>
                <c:pt idx="16">
                  <c:v>310</c:v>
                </c:pt>
                <c:pt idx="17">
                  <c:v>308</c:v>
                </c:pt>
                <c:pt idx="18">
                  <c:v>356</c:v>
                </c:pt>
                <c:pt idx="19">
                  <c:v>317</c:v>
                </c:pt>
                <c:pt idx="20">
                  <c:v>320</c:v>
                </c:pt>
                <c:pt idx="21">
                  <c:v>284</c:v>
                </c:pt>
                <c:pt idx="22">
                  <c:v>273</c:v>
                </c:pt>
                <c:pt idx="23">
                  <c:v>322</c:v>
                </c:pt>
                <c:pt idx="24">
                  <c:v>315</c:v>
                </c:pt>
                <c:pt idx="25">
                  <c:v>280</c:v>
                </c:pt>
                <c:pt idx="26">
                  <c:v>285</c:v>
                </c:pt>
                <c:pt idx="27">
                  <c:v>320</c:v>
                </c:pt>
                <c:pt idx="28">
                  <c:v>330</c:v>
                </c:pt>
                <c:pt idx="29">
                  <c:v>368</c:v>
                </c:pt>
                <c:pt idx="30">
                  <c:v>302</c:v>
                </c:pt>
                <c:pt idx="31">
                  <c:v>358</c:v>
                </c:pt>
                <c:pt idx="32">
                  <c:v>346</c:v>
                </c:pt>
                <c:pt idx="33">
                  <c:v>315</c:v>
                </c:pt>
                <c:pt idx="34">
                  <c:v>369</c:v>
                </c:pt>
                <c:pt idx="35">
                  <c:v>396</c:v>
                </c:pt>
                <c:pt idx="36">
                  <c:v>365</c:v>
                </c:pt>
                <c:pt idx="37">
                  <c:v>332</c:v>
                </c:pt>
                <c:pt idx="38">
                  <c:v>325</c:v>
                </c:pt>
                <c:pt idx="39">
                  <c:v>227</c:v>
                </c:pt>
                <c:pt idx="40">
                  <c:v>141</c:v>
                </c:pt>
                <c:pt idx="41">
                  <c:v>142</c:v>
                </c:pt>
                <c:pt idx="42">
                  <c:v>168</c:v>
                </c:pt>
                <c:pt idx="43">
                  <c:v>184</c:v>
                </c:pt>
                <c:pt idx="44">
                  <c:v>270</c:v>
                </c:pt>
                <c:pt idx="45">
                  <c:v>278</c:v>
                </c:pt>
                <c:pt idx="46">
                  <c:v>364</c:v>
                </c:pt>
                <c:pt idx="47">
                  <c:v>289</c:v>
                </c:pt>
                <c:pt idx="48">
                  <c:v>167</c:v>
                </c:pt>
                <c:pt idx="49">
                  <c:v>172</c:v>
                </c:pt>
                <c:pt idx="50">
                  <c:v>137</c:v>
                </c:pt>
                <c:pt idx="51">
                  <c:v>115</c:v>
                </c:pt>
              </c:numCache>
            </c:numRef>
          </c:val>
          <c:smooth val="0"/>
          <c:extLst>
            <c:ext xmlns:c16="http://schemas.microsoft.com/office/drawing/2014/chart" uri="{C3380CC4-5D6E-409C-BE32-E72D297353CC}">
              <c16:uniqueId val="{00000001-78D8-4077-9511-A05423CB38F5}"/>
            </c:ext>
          </c:extLst>
        </c:ser>
        <c:ser>
          <c:idx val="3"/>
          <c:order val="2"/>
          <c:tx>
            <c:strRef>
              <c:f>Violencias!$A$67</c:f>
              <c:strCache>
                <c:ptCount val="1"/>
                <c:pt idx="0">
                  <c:v>2020</c:v>
                </c:pt>
              </c:strCache>
            </c:strRef>
          </c:tx>
          <c:marker>
            <c:symbol val="none"/>
          </c:marker>
          <c:val>
            <c:numRef>
              <c:f>Violencias!$B$67:$BA$67</c:f>
              <c:numCache>
                <c:formatCode>General</c:formatCode>
                <c:ptCount val="52"/>
                <c:pt idx="0">
                  <c:v>195</c:v>
                </c:pt>
                <c:pt idx="1">
                  <c:v>250</c:v>
                </c:pt>
                <c:pt idx="2">
                  <c:v>262</c:v>
                </c:pt>
                <c:pt idx="3">
                  <c:v>333</c:v>
                </c:pt>
                <c:pt idx="4">
                  <c:v>280</c:v>
                </c:pt>
                <c:pt idx="5">
                  <c:v>328</c:v>
                </c:pt>
                <c:pt idx="6">
                  <c:v>341</c:v>
                </c:pt>
                <c:pt idx="7">
                  <c:v>338</c:v>
                </c:pt>
                <c:pt idx="8">
                  <c:v>316</c:v>
                </c:pt>
                <c:pt idx="9">
                  <c:v>307</c:v>
                </c:pt>
                <c:pt idx="10">
                  <c:v>364</c:v>
                </c:pt>
                <c:pt idx="11">
                  <c:v>194</c:v>
                </c:pt>
                <c:pt idx="12">
                  <c:v>83</c:v>
                </c:pt>
                <c:pt idx="13">
                  <c:v>160</c:v>
                </c:pt>
                <c:pt idx="14">
                  <c:v>126</c:v>
                </c:pt>
                <c:pt idx="15">
                  <c:v>233</c:v>
                </c:pt>
                <c:pt idx="16">
                  <c:v>227</c:v>
                </c:pt>
                <c:pt idx="17">
                  <c:v>251</c:v>
                </c:pt>
                <c:pt idx="18">
                  <c:v>285</c:v>
                </c:pt>
                <c:pt idx="19">
                  <c:v>307</c:v>
                </c:pt>
                <c:pt idx="20">
                  <c:v>273</c:v>
                </c:pt>
                <c:pt idx="21">
                  <c:v>258</c:v>
                </c:pt>
                <c:pt idx="22">
                  <c:v>245</c:v>
                </c:pt>
                <c:pt idx="23">
                  <c:v>298</c:v>
                </c:pt>
                <c:pt idx="24">
                  <c:v>244</c:v>
                </c:pt>
                <c:pt idx="25">
                  <c:v>262</c:v>
                </c:pt>
                <c:pt idx="26">
                  <c:v>285</c:v>
                </c:pt>
                <c:pt idx="27">
                  <c:v>255</c:v>
                </c:pt>
                <c:pt idx="28">
                  <c:v>234</c:v>
                </c:pt>
                <c:pt idx="29">
                  <c:v>201</c:v>
                </c:pt>
                <c:pt idx="30">
                  <c:v>204</c:v>
                </c:pt>
                <c:pt idx="31">
                  <c:v>76</c:v>
                </c:pt>
                <c:pt idx="32">
                  <c:v>102</c:v>
                </c:pt>
                <c:pt idx="33">
                  <c:v>98</c:v>
                </c:pt>
                <c:pt idx="34">
                  <c:v>92</c:v>
                </c:pt>
                <c:pt idx="35">
                  <c:v>87</c:v>
                </c:pt>
                <c:pt idx="36">
                  <c:v>108</c:v>
                </c:pt>
                <c:pt idx="37">
                  <c:v>114</c:v>
                </c:pt>
                <c:pt idx="38">
                  <c:v>142</c:v>
                </c:pt>
                <c:pt idx="39">
                  <c:v>150</c:v>
                </c:pt>
                <c:pt idx="40">
                  <c:v>115</c:v>
                </c:pt>
                <c:pt idx="41">
                  <c:v>116</c:v>
                </c:pt>
                <c:pt idx="42">
                  <c:v>127</c:v>
                </c:pt>
                <c:pt idx="43">
                  <c:v>122</c:v>
                </c:pt>
                <c:pt idx="44">
                  <c:v>100</c:v>
                </c:pt>
                <c:pt idx="45">
                  <c:v>123</c:v>
                </c:pt>
                <c:pt idx="46">
                  <c:v>115</c:v>
                </c:pt>
                <c:pt idx="47">
                  <c:v>139</c:v>
                </c:pt>
                <c:pt idx="48">
                  <c:v>132</c:v>
                </c:pt>
                <c:pt idx="49">
                  <c:v>100</c:v>
                </c:pt>
                <c:pt idx="50">
                  <c:v>116</c:v>
                </c:pt>
                <c:pt idx="51">
                  <c:v>116</c:v>
                </c:pt>
              </c:numCache>
            </c:numRef>
          </c:val>
          <c:smooth val="0"/>
          <c:extLst>
            <c:ext xmlns:c16="http://schemas.microsoft.com/office/drawing/2014/chart" uri="{C3380CC4-5D6E-409C-BE32-E72D297353CC}">
              <c16:uniqueId val="{00000002-78D8-4077-9511-A05423CB38F5}"/>
            </c:ext>
          </c:extLst>
        </c:ser>
        <c:ser>
          <c:idx val="4"/>
          <c:order val="3"/>
          <c:tx>
            <c:strRef>
              <c:f>Violencias!$A$68</c:f>
              <c:strCache>
                <c:ptCount val="1"/>
                <c:pt idx="0">
                  <c:v>2021</c:v>
                </c:pt>
              </c:strCache>
            </c:strRef>
          </c:tx>
          <c:marker>
            <c:symbol val="none"/>
          </c:marker>
          <c:val>
            <c:numRef>
              <c:f>Violencias!$B$68:$BA$68</c:f>
              <c:numCache>
                <c:formatCode>General</c:formatCode>
                <c:ptCount val="52"/>
                <c:pt idx="0">
                  <c:v>80</c:v>
                </c:pt>
                <c:pt idx="1">
                  <c:v>81</c:v>
                </c:pt>
                <c:pt idx="2">
                  <c:v>106</c:v>
                </c:pt>
                <c:pt idx="3">
                  <c:v>112</c:v>
                </c:pt>
                <c:pt idx="4">
                  <c:v>128</c:v>
                </c:pt>
                <c:pt idx="5">
                  <c:v>135</c:v>
                </c:pt>
                <c:pt idx="6">
                  <c:v>118</c:v>
                </c:pt>
                <c:pt idx="7">
                  <c:v>150</c:v>
                </c:pt>
                <c:pt idx="8">
                  <c:v>132</c:v>
                </c:pt>
                <c:pt idx="9">
                  <c:v>124</c:v>
                </c:pt>
                <c:pt idx="10">
                  <c:v>105</c:v>
                </c:pt>
                <c:pt idx="11">
                  <c:v>111</c:v>
                </c:pt>
                <c:pt idx="12">
                  <c:v>102</c:v>
                </c:pt>
                <c:pt idx="13">
                  <c:v>98</c:v>
                </c:pt>
                <c:pt idx="14">
                  <c:v>92</c:v>
                </c:pt>
                <c:pt idx="15">
                  <c:v>110</c:v>
                </c:pt>
                <c:pt idx="16">
                  <c:v>95</c:v>
                </c:pt>
                <c:pt idx="17">
                  <c:v>95</c:v>
                </c:pt>
                <c:pt idx="18">
                  <c:v>120</c:v>
                </c:pt>
                <c:pt idx="19">
                  <c:v>129</c:v>
                </c:pt>
                <c:pt idx="20">
                  <c:v>139</c:v>
                </c:pt>
                <c:pt idx="21">
                  <c:v>131</c:v>
                </c:pt>
                <c:pt idx="22">
                  <c:v>123</c:v>
                </c:pt>
                <c:pt idx="23">
                  <c:v>112</c:v>
                </c:pt>
                <c:pt idx="24">
                  <c:v>117</c:v>
                </c:pt>
                <c:pt idx="25">
                  <c:v>136</c:v>
                </c:pt>
                <c:pt idx="26">
                  <c:v>128</c:v>
                </c:pt>
                <c:pt idx="27">
                  <c:v>148</c:v>
                </c:pt>
                <c:pt idx="28">
                  <c:v>125</c:v>
                </c:pt>
                <c:pt idx="29">
                  <c:v>113</c:v>
                </c:pt>
                <c:pt idx="30">
                  <c:v>129</c:v>
                </c:pt>
                <c:pt idx="31">
                  <c:v>118</c:v>
                </c:pt>
                <c:pt idx="32">
                  <c:v>87</c:v>
                </c:pt>
                <c:pt idx="33">
                  <c:v>6</c:v>
                </c:pt>
                <c:pt idx="34">
                  <c:v>8</c:v>
                </c:pt>
                <c:pt idx="35">
                  <c:v>76</c:v>
                </c:pt>
                <c:pt idx="36">
                  <c:v>171</c:v>
                </c:pt>
                <c:pt idx="37">
                  <c:v>156</c:v>
                </c:pt>
                <c:pt idx="38">
                  <c:v>157</c:v>
                </c:pt>
                <c:pt idx="39">
                  <c:v>153</c:v>
                </c:pt>
                <c:pt idx="40">
                  <c:v>119</c:v>
                </c:pt>
                <c:pt idx="41">
                  <c:v>138</c:v>
                </c:pt>
                <c:pt idx="42">
                  <c:v>154</c:v>
                </c:pt>
                <c:pt idx="43">
                  <c:v>152</c:v>
                </c:pt>
                <c:pt idx="44">
                  <c:v>153</c:v>
                </c:pt>
                <c:pt idx="45">
                  <c:v>114</c:v>
                </c:pt>
                <c:pt idx="46">
                  <c:v>151</c:v>
                </c:pt>
                <c:pt idx="47">
                  <c:v>111</c:v>
                </c:pt>
                <c:pt idx="48">
                  <c:v>152</c:v>
                </c:pt>
                <c:pt idx="49">
                  <c:v>111</c:v>
                </c:pt>
                <c:pt idx="50">
                  <c:v>109</c:v>
                </c:pt>
                <c:pt idx="51">
                  <c:v>69</c:v>
                </c:pt>
              </c:numCache>
            </c:numRef>
          </c:val>
          <c:smooth val="0"/>
          <c:extLst>
            <c:ext xmlns:c16="http://schemas.microsoft.com/office/drawing/2014/chart" uri="{C3380CC4-5D6E-409C-BE32-E72D297353CC}">
              <c16:uniqueId val="{00000003-78D8-4077-9511-A05423CB38F5}"/>
            </c:ext>
          </c:extLst>
        </c:ser>
        <c:ser>
          <c:idx val="2"/>
          <c:order val="4"/>
          <c:tx>
            <c:strRef>
              <c:f>Violencias!$A$69</c:f>
              <c:strCache>
                <c:ptCount val="1"/>
                <c:pt idx="0">
                  <c:v>2022</c:v>
                </c:pt>
              </c:strCache>
            </c:strRef>
          </c:tx>
          <c:marker>
            <c:symbol val="none"/>
          </c:marker>
          <c:val>
            <c:numRef>
              <c:f>Violencias!$B$69:$Y$69</c:f>
              <c:numCache>
                <c:formatCode>General</c:formatCode>
                <c:ptCount val="24"/>
                <c:pt idx="0">
                  <c:v>116</c:v>
                </c:pt>
                <c:pt idx="1">
                  <c:v>84</c:v>
                </c:pt>
                <c:pt idx="2">
                  <c:v>127</c:v>
                </c:pt>
                <c:pt idx="3">
                  <c:v>129</c:v>
                </c:pt>
                <c:pt idx="4">
                  <c:v>147</c:v>
                </c:pt>
                <c:pt idx="5">
                  <c:v>135</c:v>
                </c:pt>
                <c:pt idx="6">
                  <c:v>161</c:v>
                </c:pt>
                <c:pt idx="7">
                  <c:v>177</c:v>
                </c:pt>
                <c:pt idx="8">
                  <c:v>167</c:v>
                </c:pt>
                <c:pt idx="9">
                  <c:v>157</c:v>
                </c:pt>
                <c:pt idx="10">
                  <c:v>159</c:v>
                </c:pt>
                <c:pt idx="11">
                  <c:v>190</c:v>
                </c:pt>
                <c:pt idx="12">
                  <c:v>165</c:v>
                </c:pt>
                <c:pt idx="13">
                  <c:v>205</c:v>
                </c:pt>
                <c:pt idx="14">
                  <c:v>143</c:v>
                </c:pt>
                <c:pt idx="15">
                  <c:v>153</c:v>
                </c:pt>
                <c:pt idx="16">
                  <c:v>157</c:v>
                </c:pt>
                <c:pt idx="17">
                  <c:v>170</c:v>
                </c:pt>
                <c:pt idx="18">
                  <c:v>178</c:v>
                </c:pt>
                <c:pt idx="19">
                  <c:v>176</c:v>
                </c:pt>
                <c:pt idx="20">
                  <c:v>196</c:v>
                </c:pt>
                <c:pt idx="21">
                  <c:v>142</c:v>
                </c:pt>
                <c:pt idx="22">
                  <c:v>141</c:v>
                </c:pt>
                <c:pt idx="23">
                  <c:v>163</c:v>
                </c:pt>
              </c:numCache>
            </c:numRef>
          </c:val>
          <c:smooth val="0"/>
          <c:extLst>
            <c:ext xmlns:c16="http://schemas.microsoft.com/office/drawing/2014/chart" uri="{C3380CC4-5D6E-409C-BE32-E72D297353CC}">
              <c16:uniqueId val="{00000004-78D8-4077-9511-A05423CB38F5}"/>
            </c:ext>
          </c:extLst>
        </c:ser>
        <c:dLbls>
          <c:showLegendKey val="0"/>
          <c:showVal val="0"/>
          <c:showCatName val="0"/>
          <c:showSerName val="0"/>
          <c:showPercent val="0"/>
          <c:showBubbleSize val="0"/>
        </c:dLbls>
        <c:smooth val="0"/>
        <c:axId val="1325522576"/>
        <c:axId val="1325519856"/>
      </c:lineChart>
      <c:catAx>
        <c:axId val="1325522576"/>
        <c:scaling>
          <c:orientation val="minMax"/>
        </c:scaling>
        <c:delete val="0"/>
        <c:axPos val="b"/>
        <c:title>
          <c:tx>
            <c:rich>
              <a:bodyPr/>
              <a:lstStyle/>
              <a:p>
                <a:pPr>
                  <a:defRPr/>
                </a:pPr>
                <a:r>
                  <a:rPr lang="en-US"/>
                  <a:t>Semana Epidemiológica</a:t>
                </a:r>
              </a:p>
            </c:rich>
          </c:tx>
          <c:overlay val="0"/>
        </c:title>
        <c:majorTickMark val="out"/>
        <c:minorTickMark val="none"/>
        <c:tickLblPos val="nextTo"/>
        <c:crossAx val="1325519856"/>
        <c:crosses val="autoZero"/>
        <c:auto val="1"/>
        <c:lblAlgn val="ctr"/>
        <c:lblOffset val="100"/>
        <c:noMultiLvlLbl val="0"/>
      </c:catAx>
      <c:valAx>
        <c:axId val="1325519856"/>
        <c:scaling>
          <c:orientation val="minMax"/>
        </c:scaling>
        <c:delete val="0"/>
        <c:axPos val="l"/>
        <c:majorGridlines>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majorGridlines>
        <c:title>
          <c:tx>
            <c:rich>
              <a:bodyPr rot="-5400000" vert="horz"/>
              <a:lstStyle/>
              <a:p>
                <a:pPr>
                  <a:defRPr/>
                </a:pPr>
                <a:r>
                  <a:rPr lang="en-US"/>
                  <a:t>Casos</a:t>
                </a:r>
              </a:p>
            </c:rich>
          </c:tx>
          <c:overlay val="0"/>
        </c:title>
        <c:numFmt formatCode="General" sourceLinked="1"/>
        <c:majorTickMark val="out"/>
        <c:minorTickMark val="none"/>
        <c:tickLblPos val="nextTo"/>
        <c:crossAx val="1325522576"/>
        <c:crosses val="autoZero"/>
        <c:crossBetween val="between"/>
      </c:valAx>
    </c:plotArea>
    <c:legend>
      <c:legendPos val="t"/>
      <c:layout>
        <c:manualLayout>
          <c:xMode val="edge"/>
          <c:yMode val="edge"/>
          <c:x val="0.1589623401429949"/>
          <c:y val="3.0370039631364427E-2"/>
          <c:w val="0.68727463214951523"/>
          <c:h val="8.0043331111663021E-2"/>
        </c:manualLayout>
      </c:layout>
      <c:overlay val="0"/>
      <c:txPr>
        <a:bodyPr/>
        <a:lstStyle/>
        <a:p>
          <a:pPr>
            <a:defRPr sz="1100"/>
          </a:pPr>
          <a:endParaRPr lang="en-US"/>
        </a:p>
      </c:txPr>
    </c:legend>
    <c:plotVisOnly val="1"/>
    <c:dispBlanksAs val="gap"/>
    <c:showDLblsOverMax val="0"/>
  </c:chart>
  <c:spPr>
    <a:noFill/>
    <a:ln>
      <a:noFill/>
    </a:ln>
  </c:spPr>
  <c:txPr>
    <a:bodyPr/>
    <a:lstStyle/>
    <a:p>
      <a:pPr>
        <a:defRPr b="1">
          <a:latin typeface="Arial Narrow" panose="020B0606020202030204" pitchFamily="34" charset="0"/>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200" dirty="0"/>
              <a:t>Distribución</a:t>
            </a:r>
            <a:r>
              <a:rPr lang="es-CO" sz="1200" baseline="0" dirty="0"/>
              <a:t> de los casos de violencia no sexual según edad</a:t>
            </a:r>
            <a:endParaRPr lang="es-CO" sz="1200" dirty="0"/>
          </a:p>
        </c:rich>
      </c:tx>
      <c:layout>
        <c:manualLayout>
          <c:xMode val="edge"/>
          <c:yMode val="edge"/>
          <c:x val="0.13052261922491856"/>
          <c:y val="2.591705827103631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Hoja2!$C$7:$H$7</c:f>
              <c:strCache>
                <c:ptCount val="6"/>
                <c:pt idx="0">
                  <c:v>Menor de 5 años </c:v>
                </c:pt>
                <c:pt idx="1">
                  <c:v>6 a 11 años </c:v>
                </c:pt>
                <c:pt idx="2">
                  <c:v>12 a 18 años </c:v>
                </c:pt>
                <c:pt idx="3">
                  <c:v>19 a 26 </c:v>
                </c:pt>
                <c:pt idx="4">
                  <c:v>27 a 59 años </c:v>
                </c:pt>
                <c:pt idx="5">
                  <c:v>Mayor de 60 años </c:v>
                </c:pt>
              </c:strCache>
            </c:strRef>
          </c:cat>
          <c:val>
            <c:numRef>
              <c:f>Hoja2!$C$8:$H$8</c:f>
              <c:numCache>
                <c:formatCode>General</c:formatCode>
                <c:ptCount val="6"/>
                <c:pt idx="0">
                  <c:v>21</c:v>
                </c:pt>
                <c:pt idx="1">
                  <c:v>16</c:v>
                </c:pt>
                <c:pt idx="2">
                  <c:v>37</c:v>
                </c:pt>
                <c:pt idx="3">
                  <c:v>75</c:v>
                </c:pt>
                <c:pt idx="4">
                  <c:v>129</c:v>
                </c:pt>
                <c:pt idx="5">
                  <c:v>7</c:v>
                </c:pt>
              </c:numCache>
            </c:numRef>
          </c:val>
          <c:extLst>
            <c:ext xmlns:c16="http://schemas.microsoft.com/office/drawing/2014/chart" uri="{C3380CC4-5D6E-409C-BE32-E72D297353CC}">
              <c16:uniqueId val="{00000000-5A64-4FDD-94C4-7F5C388BFE8E}"/>
            </c:ext>
          </c:extLst>
        </c:ser>
        <c:dLbls>
          <c:showLegendKey val="0"/>
          <c:showVal val="0"/>
          <c:showCatName val="0"/>
          <c:showSerName val="0"/>
          <c:showPercent val="0"/>
          <c:showBubbleSize val="0"/>
        </c:dLbls>
        <c:gapWidth val="219"/>
        <c:overlap val="-27"/>
        <c:axId val="922924736"/>
        <c:axId val="922930976"/>
      </c:barChart>
      <c:catAx>
        <c:axId val="92292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930976"/>
        <c:crosses val="autoZero"/>
        <c:auto val="1"/>
        <c:lblAlgn val="ctr"/>
        <c:lblOffset val="100"/>
        <c:noMultiLvlLbl val="0"/>
      </c:catAx>
      <c:valAx>
        <c:axId val="9229309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2924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200"/>
              <a:t>Distribución</a:t>
            </a:r>
            <a:r>
              <a:rPr lang="es-CO" sz="1200" baseline="0"/>
              <a:t> de casos de violencia sexual según edad</a:t>
            </a:r>
            <a:r>
              <a:rPr lang="es-CO" baseline="0"/>
              <a:t>. </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Hoja2!$M$3:$R$3</c:f>
              <c:strCache>
                <c:ptCount val="6"/>
                <c:pt idx="0">
                  <c:v>Menor de 5 años </c:v>
                </c:pt>
                <c:pt idx="1">
                  <c:v>6 a 11 años </c:v>
                </c:pt>
                <c:pt idx="2">
                  <c:v>12 a 18 años </c:v>
                </c:pt>
                <c:pt idx="3">
                  <c:v>19 a 26 </c:v>
                </c:pt>
                <c:pt idx="4">
                  <c:v>27 a 59 años </c:v>
                </c:pt>
                <c:pt idx="5">
                  <c:v>Mayor de 60 años </c:v>
                </c:pt>
              </c:strCache>
            </c:strRef>
          </c:cat>
          <c:val>
            <c:numRef>
              <c:f>Hoja2!$M$4:$R$4</c:f>
              <c:numCache>
                <c:formatCode>General</c:formatCode>
                <c:ptCount val="6"/>
                <c:pt idx="0">
                  <c:v>49</c:v>
                </c:pt>
                <c:pt idx="1">
                  <c:v>50</c:v>
                </c:pt>
                <c:pt idx="2">
                  <c:v>160</c:v>
                </c:pt>
                <c:pt idx="3">
                  <c:v>49</c:v>
                </c:pt>
                <c:pt idx="4">
                  <c:v>60</c:v>
                </c:pt>
                <c:pt idx="5">
                  <c:v>2</c:v>
                </c:pt>
              </c:numCache>
            </c:numRef>
          </c:val>
          <c:extLst>
            <c:ext xmlns:c16="http://schemas.microsoft.com/office/drawing/2014/chart" uri="{C3380CC4-5D6E-409C-BE32-E72D297353CC}">
              <c16:uniqueId val="{00000000-A4FD-4C85-ACF2-BA7147307FFD}"/>
            </c:ext>
          </c:extLst>
        </c:ser>
        <c:dLbls>
          <c:showLegendKey val="0"/>
          <c:showVal val="0"/>
          <c:showCatName val="0"/>
          <c:showSerName val="0"/>
          <c:showPercent val="0"/>
          <c:showBubbleSize val="0"/>
        </c:dLbls>
        <c:gapWidth val="219"/>
        <c:overlap val="-27"/>
        <c:axId val="925701280"/>
        <c:axId val="925714176"/>
      </c:barChart>
      <c:catAx>
        <c:axId val="92570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714176"/>
        <c:crosses val="autoZero"/>
        <c:auto val="1"/>
        <c:lblAlgn val="ctr"/>
        <c:lblOffset val="100"/>
        <c:noMultiLvlLbl val="0"/>
      </c:catAx>
      <c:valAx>
        <c:axId val="925714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5701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3"/>
          <c:order val="0"/>
          <c:tx>
            <c:strRef>
              <c:f>Complicaciones!$G$3</c:f>
              <c:strCache>
                <c:ptCount val="1"/>
                <c:pt idx="0">
                  <c:v>%</c:v>
                </c:pt>
              </c:strCache>
            </c:strRef>
          </c:tx>
          <c:spPr>
            <a:solidFill>
              <a:schemeClr val="accent1"/>
            </a:soli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Complicaciones!$A$4:$A$8</c:f>
              <c:strCache>
                <c:ptCount val="5"/>
                <c:pt idx="0">
                  <c:v>Falla hepática fulminante</c:v>
                </c:pt>
                <c:pt idx="1">
                  <c:v>Carcinoma hepático</c:v>
                </c:pt>
                <c:pt idx="2">
                  <c:v>Cirrosis hepática</c:v>
                </c:pt>
                <c:pt idx="3">
                  <c:v>Síndrome febril ictérico</c:v>
                </c:pt>
                <c:pt idx="4">
                  <c:v>Ninguna</c:v>
                </c:pt>
              </c:strCache>
            </c:strRef>
          </c:cat>
          <c:val>
            <c:numRef>
              <c:f>Complicaciones!$G$4:$G$8</c:f>
              <c:numCache>
                <c:formatCode>0.0</c:formatCode>
                <c:ptCount val="5"/>
                <c:pt idx="0">
                  <c:v>0</c:v>
                </c:pt>
                <c:pt idx="1">
                  <c:v>0.68493150684931503</c:v>
                </c:pt>
                <c:pt idx="2">
                  <c:v>13.013698630136986</c:v>
                </c:pt>
                <c:pt idx="3">
                  <c:v>13.698630136986301</c:v>
                </c:pt>
                <c:pt idx="4">
                  <c:v>72.602739726027394</c:v>
                </c:pt>
              </c:numCache>
            </c:numRef>
          </c:val>
          <c:extLst>
            <c:ext xmlns:c16="http://schemas.microsoft.com/office/drawing/2014/chart" uri="{C3380CC4-5D6E-409C-BE32-E72D297353CC}">
              <c16:uniqueId val="{00000000-B407-42A6-A6AA-8FA0F712E053}"/>
            </c:ext>
          </c:extLst>
        </c:ser>
        <c:dLbls>
          <c:showLegendKey val="0"/>
          <c:showVal val="0"/>
          <c:showCatName val="0"/>
          <c:showSerName val="0"/>
          <c:showPercent val="0"/>
          <c:showBubbleSize val="0"/>
        </c:dLbls>
        <c:gapWidth val="150"/>
        <c:axId val="41998592"/>
        <c:axId val="43540864"/>
      </c:barChart>
      <c:catAx>
        <c:axId val="41998592"/>
        <c:scaling>
          <c:orientation val="minMax"/>
        </c:scaling>
        <c:delete val="0"/>
        <c:axPos val="l"/>
        <c:title>
          <c:tx>
            <c:rich>
              <a:bodyPr rot="-5400000" vert="horz"/>
              <a:lstStyle/>
              <a:p>
                <a:pPr>
                  <a:defRPr sz="900"/>
                </a:pPr>
                <a:r>
                  <a:rPr lang="en-US" sz="900"/>
                  <a:t>Complicaciones</a:t>
                </a:r>
              </a:p>
            </c:rich>
          </c:tx>
          <c:overlay val="0"/>
        </c:title>
        <c:numFmt formatCode="General" sourceLinked="0"/>
        <c:majorTickMark val="out"/>
        <c:minorTickMark val="none"/>
        <c:tickLblPos val="nextTo"/>
        <c:txPr>
          <a:bodyPr/>
          <a:lstStyle/>
          <a:p>
            <a:pPr>
              <a:defRPr sz="900"/>
            </a:pPr>
            <a:endParaRPr lang="en-US"/>
          </a:p>
        </c:txPr>
        <c:crossAx val="43540864"/>
        <c:crosses val="autoZero"/>
        <c:auto val="1"/>
        <c:lblAlgn val="ctr"/>
        <c:lblOffset val="100"/>
        <c:noMultiLvlLbl val="0"/>
      </c:catAx>
      <c:valAx>
        <c:axId val="43540864"/>
        <c:scaling>
          <c:orientation val="minMax"/>
        </c:scaling>
        <c:delete val="0"/>
        <c:axPos val="b"/>
        <c:title>
          <c:tx>
            <c:rich>
              <a:bodyPr/>
              <a:lstStyle/>
              <a:p>
                <a:pPr>
                  <a:defRPr sz="900"/>
                </a:pPr>
                <a:r>
                  <a:rPr lang="en-US" sz="900"/>
                  <a:t>Porcentaje</a:t>
                </a:r>
              </a:p>
            </c:rich>
          </c:tx>
          <c:overlay val="0"/>
        </c:title>
        <c:numFmt formatCode="0.0" sourceLinked="1"/>
        <c:majorTickMark val="out"/>
        <c:minorTickMark val="none"/>
        <c:tickLblPos val="nextTo"/>
        <c:txPr>
          <a:bodyPr/>
          <a:lstStyle/>
          <a:p>
            <a:pPr>
              <a:defRPr sz="900"/>
            </a:pPr>
            <a:endParaRPr lang="en-US"/>
          </a:p>
        </c:txPr>
        <c:crossAx val="41998592"/>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'Clasif del caso'!$A$3:$A$8</c:f>
              <c:strCache>
                <c:ptCount val="6"/>
                <c:pt idx="0">
                  <c:v>Hepatitis B por transmisión materno infantil</c:v>
                </c:pt>
                <c:pt idx="1">
                  <c:v>Hepatitis coinfección B-D</c:v>
                </c:pt>
                <c:pt idx="2">
                  <c:v>Hepatitis B crónica</c:v>
                </c:pt>
                <c:pt idx="3">
                  <c:v>Hepatitis B aguda</c:v>
                </c:pt>
                <c:pt idx="4">
                  <c:v>Hepatitis B a clasificar</c:v>
                </c:pt>
                <c:pt idx="5">
                  <c:v>Hepatitis C</c:v>
                </c:pt>
              </c:strCache>
            </c:strRef>
          </c:cat>
          <c:val>
            <c:numRef>
              <c:f>'Clasif del caso'!$C$3:$C$8</c:f>
              <c:numCache>
                <c:formatCode>0.0</c:formatCode>
                <c:ptCount val="6"/>
                <c:pt idx="0">
                  <c:v>0</c:v>
                </c:pt>
                <c:pt idx="1">
                  <c:v>0</c:v>
                </c:pt>
                <c:pt idx="2">
                  <c:v>13.013698630136986</c:v>
                </c:pt>
                <c:pt idx="3">
                  <c:v>17.80821917808219</c:v>
                </c:pt>
                <c:pt idx="4">
                  <c:v>20.547945205479451</c:v>
                </c:pt>
                <c:pt idx="5">
                  <c:v>48.630136986301373</c:v>
                </c:pt>
              </c:numCache>
            </c:numRef>
          </c:val>
          <c:extLst>
            <c:ext xmlns:c16="http://schemas.microsoft.com/office/drawing/2014/chart" uri="{C3380CC4-5D6E-409C-BE32-E72D297353CC}">
              <c16:uniqueId val="{00000000-A0C5-494D-8DEF-35C023B20FE5}"/>
            </c:ext>
          </c:extLst>
        </c:ser>
        <c:dLbls>
          <c:dLblPos val="outEnd"/>
          <c:showLegendKey val="0"/>
          <c:showVal val="1"/>
          <c:showCatName val="0"/>
          <c:showSerName val="0"/>
          <c:showPercent val="0"/>
          <c:showBubbleSize val="0"/>
        </c:dLbls>
        <c:gapWidth val="150"/>
        <c:axId val="44792064"/>
        <c:axId val="44802432"/>
      </c:barChart>
      <c:catAx>
        <c:axId val="44792064"/>
        <c:scaling>
          <c:orientation val="minMax"/>
        </c:scaling>
        <c:delete val="0"/>
        <c:axPos val="l"/>
        <c:title>
          <c:tx>
            <c:rich>
              <a:bodyPr rot="-5400000" vert="horz"/>
              <a:lstStyle/>
              <a:p>
                <a:pPr>
                  <a:defRPr sz="900"/>
                </a:pPr>
                <a:r>
                  <a:rPr lang="es-CO" sz="900"/>
                  <a:t>Tipo de hepatitis</a:t>
                </a:r>
              </a:p>
            </c:rich>
          </c:tx>
          <c:overlay val="0"/>
        </c:title>
        <c:numFmt formatCode="General" sourceLinked="0"/>
        <c:majorTickMark val="out"/>
        <c:minorTickMark val="none"/>
        <c:tickLblPos val="nextTo"/>
        <c:txPr>
          <a:bodyPr/>
          <a:lstStyle/>
          <a:p>
            <a:pPr>
              <a:defRPr sz="900"/>
            </a:pPr>
            <a:endParaRPr lang="en-US"/>
          </a:p>
        </c:txPr>
        <c:crossAx val="44802432"/>
        <c:crosses val="autoZero"/>
        <c:auto val="1"/>
        <c:lblAlgn val="ctr"/>
        <c:lblOffset val="100"/>
        <c:noMultiLvlLbl val="0"/>
      </c:catAx>
      <c:valAx>
        <c:axId val="44802432"/>
        <c:scaling>
          <c:orientation val="minMax"/>
        </c:scaling>
        <c:delete val="0"/>
        <c:axPos val="b"/>
        <c:title>
          <c:tx>
            <c:rich>
              <a:bodyPr/>
              <a:lstStyle/>
              <a:p>
                <a:pPr>
                  <a:defRPr sz="900"/>
                </a:pPr>
                <a:r>
                  <a:rPr lang="es-CO" sz="900"/>
                  <a:t>Porcentaje</a:t>
                </a:r>
              </a:p>
            </c:rich>
          </c:tx>
          <c:overlay val="0"/>
        </c:title>
        <c:numFmt formatCode="0.0" sourceLinked="1"/>
        <c:majorTickMark val="out"/>
        <c:minorTickMark val="none"/>
        <c:tickLblPos val="nextTo"/>
        <c:txPr>
          <a:bodyPr/>
          <a:lstStyle/>
          <a:p>
            <a:pPr>
              <a:defRPr sz="900"/>
            </a:pPr>
            <a:endParaRPr lang="en-US"/>
          </a:p>
        </c:txPr>
        <c:crossAx val="44792064"/>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70801829046888"/>
          <c:y val="5.3979226988698038E-2"/>
          <c:w val="0.82245289331159832"/>
          <c:h val="0.59069572214564514"/>
        </c:manualLayout>
      </c:layout>
      <c:areaChart>
        <c:grouping val="standard"/>
        <c:varyColors val="0"/>
        <c:ser>
          <c:idx val="3"/>
          <c:order val="1"/>
          <c:tx>
            <c:strRef>
              <c:f>IRA!$A$74</c:f>
              <c:strCache>
                <c:ptCount val="1"/>
                <c:pt idx="0">
                  <c:v>Percentil 75</c:v>
                </c:pt>
              </c:strCache>
            </c:strRef>
          </c:tx>
          <c:spPr>
            <a:solidFill>
              <a:srgbClr val="C00000"/>
            </a:solidFill>
            <a:ln w="25400">
              <a:solidFill>
                <a:srgbClr val="FF0000"/>
              </a:solidFill>
              <a:prstDash val="solid"/>
            </a:ln>
          </c:spPr>
          <c:val>
            <c:numRef>
              <c:f>IRA!$B$74:$BA$74</c:f>
              <c:numCache>
                <c:formatCode>0.0</c:formatCode>
                <c:ptCount val="52"/>
                <c:pt idx="0">
                  <c:v>12311.75</c:v>
                </c:pt>
                <c:pt idx="1">
                  <c:v>11807.75</c:v>
                </c:pt>
                <c:pt idx="2">
                  <c:v>10014.5</c:v>
                </c:pt>
                <c:pt idx="3">
                  <c:v>10716.25</c:v>
                </c:pt>
                <c:pt idx="4">
                  <c:v>11038.5</c:v>
                </c:pt>
                <c:pt idx="5">
                  <c:v>13232.75</c:v>
                </c:pt>
                <c:pt idx="6">
                  <c:v>11651</c:v>
                </c:pt>
                <c:pt idx="7">
                  <c:v>14124</c:v>
                </c:pt>
                <c:pt idx="8">
                  <c:v>13113.5</c:v>
                </c:pt>
                <c:pt idx="9">
                  <c:v>12696.25</c:v>
                </c:pt>
                <c:pt idx="10">
                  <c:v>12593</c:v>
                </c:pt>
                <c:pt idx="11">
                  <c:v>11443</c:v>
                </c:pt>
                <c:pt idx="12">
                  <c:v>13317.5</c:v>
                </c:pt>
                <c:pt idx="13">
                  <c:v>13000.5</c:v>
                </c:pt>
                <c:pt idx="14">
                  <c:v>11845.75</c:v>
                </c:pt>
                <c:pt idx="15">
                  <c:v>11684.5</c:v>
                </c:pt>
                <c:pt idx="16">
                  <c:v>11441.25</c:v>
                </c:pt>
                <c:pt idx="17">
                  <c:v>12032.25</c:v>
                </c:pt>
                <c:pt idx="18">
                  <c:v>13525.25</c:v>
                </c:pt>
                <c:pt idx="19">
                  <c:v>15271</c:v>
                </c:pt>
                <c:pt idx="20">
                  <c:v>13754.75</c:v>
                </c:pt>
                <c:pt idx="21">
                  <c:v>11705</c:v>
                </c:pt>
                <c:pt idx="22">
                  <c:v>13947.25</c:v>
                </c:pt>
                <c:pt idx="23">
                  <c:v>14984.75</c:v>
                </c:pt>
                <c:pt idx="24">
                  <c:v>12511</c:v>
                </c:pt>
                <c:pt idx="25">
                  <c:v>10835.75</c:v>
                </c:pt>
                <c:pt idx="26">
                  <c:v>12719.25</c:v>
                </c:pt>
                <c:pt idx="27">
                  <c:v>11804.75</c:v>
                </c:pt>
                <c:pt idx="28">
                  <c:v>11544.5</c:v>
                </c:pt>
                <c:pt idx="29">
                  <c:v>13120.25</c:v>
                </c:pt>
                <c:pt idx="30">
                  <c:v>13741.25</c:v>
                </c:pt>
                <c:pt idx="31">
                  <c:v>11849.25</c:v>
                </c:pt>
                <c:pt idx="32">
                  <c:v>13326.5</c:v>
                </c:pt>
                <c:pt idx="33">
                  <c:v>14662.75</c:v>
                </c:pt>
                <c:pt idx="34">
                  <c:v>13236.75</c:v>
                </c:pt>
                <c:pt idx="35">
                  <c:v>13933</c:v>
                </c:pt>
                <c:pt idx="36">
                  <c:v>13328</c:v>
                </c:pt>
                <c:pt idx="37">
                  <c:v>14975.5</c:v>
                </c:pt>
                <c:pt idx="38">
                  <c:v>14911.5</c:v>
                </c:pt>
                <c:pt idx="39">
                  <c:v>13346.5</c:v>
                </c:pt>
                <c:pt idx="40">
                  <c:v>12111</c:v>
                </c:pt>
                <c:pt idx="41">
                  <c:v>15718.25</c:v>
                </c:pt>
                <c:pt idx="42">
                  <c:v>12936.5</c:v>
                </c:pt>
                <c:pt idx="43">
                  <c:v>10638.75</c:v>
                </c:pt>
                <c:pt idx="44">
                  <c:v>12261.5</c:v>
                </c:pt>
                <c:pt idx="45">
                  <c:v>14346.25</c:v>
                </c:pt>
                <c:pt idx="46">
                  <c:v>15132.75</c:v>
                </c:pt>
                <c:pt idx="47">
                  <c:v>14037.75</c:v>
                </c:pt>
                <c:pt idx="48">
                  <c:v>15665.75</c:v>
                </c:pt>
                <c:pt idx="49">
                  <c:v>14540.5</c:v>
                </c:pt>
                <c:pt idx="50">
                  <c:v>12542.75</c:v>
                </c:pt>
                <c:pt idx="51">
                  <c:v>11201.5</c:v>
                </c:pt>
              </c:numCache>
            </c:numRef>
          </c:val>
          <c:extLst>
            <c:ext xmlns:c16="http://schemas.microsoft.com/office/drawing/2014/chart" uri="{C3380CC4-5D6E-409C-BE32-E72D297353CC}">
              <c16:uniqueId val="{00000002-5A99-4791-8253-E45CCB0CC22F}"/>
            </c:ext>
          </c:extLst>
        </c:ser>
        <c:ser>
          <c:idx val="1"/>
          <c:order val="2"/>
          <c:tx>
            <c:strRef>
              <c:f>IRA!$A$72</c:f>
              <c:strCache>
                <c:ptCount val="1"/>
                <c:pt idx="0">
                  <c:v>Mediana</c:v>
                </c:pt>
              </c:strCache>
            </c:strRef>
          </c:tx>
          <c:spPr>
            <a:ln w="28575" cap="rnd">
              <a:solidFill>
                <a:schemeClr val="accent4"/>
              </a:solidFill>
              <a:round/>
            </a:ln>
            <a:effectLst/>
          </c:spPr>
          <c:val>
            <c:numRef>
              <c:f>IRA!$B$72:$BA$72</c:f>
              <c:numCache>
                <c:formatCode>0.0</c:formatCode>
                <c:ptCount val="52"/>
                <c:pt idx="0">
                  <c:v>9731.5</c:v>
                </c:pt>
                <c:pt idx="1">
                  <c:v>11470.5</c:v>
                </c:pt>
                <c:pt idx="2">
                  <c:v>9818</c:v>
                </c:pt>
                <c:pt idx="3">
                  <c:v>9413</c:v>
                </c:pt>
                <c:pt idx="4">
                  <c:v>10195.5</c:v>
                </c:pt>
                <c:pt idx="5">
                  <c:v>11295</c:v>
                </c:pt>
                <c:pt idx="6">
                  <c:v>11288.5</c:v>
                </c:pt>
                <c:pt idx="7">
                  <c:v>12905.5</c:v>
                </c:pt>
                <c:pt idx="8">
                  <c:v>12364.5</c:v>
                </c:pt>
                <c:pt idx="9">
                  <c:v>12139.5</c:v>
                </c:pt>
                <c:pt idx="10">
                  <c:v>11117</c:v>
                </c:pt>
                <c:pt idx="11">
                  <c:v>10971</c:v>
                </c:pt>
                <c:pt idx="12">
                  <c:v>11279</c:v>
                </c:pt>
                <c:pt idx="13">
                  <c:v>11154</c:v>
                </c:pt>
                <c:pt idx="14">
                  <c:v>10599.5</c:v>
                </c:pt>
                <c:pt idx="15">
                  <c:v>11034</c:v>
                </c:pt>
                <c:pt idx="16">
                  <c:v>10627</c:v>
                </c:pt>
                <c:pt idx="17">
                  <c:v>11061</c:v>
                </c:pt>
                <c:pt idx="18">
                  <c:v>11523.5</c:v>
                </c:pt>
                <c:pt idx="19">
                  <c:v>14039</c:v>
                </c:pt>
                <c:pt idx="20">
                  <c:v>12050.5</c:v>
                </c:pt>
                <c:pt idx="21">
                  <c:v>11361</c:v>
                </c:pt>
                <c:pt idx="22">
                  <c:v>13307</c:v>
                </c:pt>
                <c:pt idx="23">
                  <c:v>12997.5</c:v>
                </c:pt>
                <c:pt idx="24">
                  <c:v>10884.5</c:v>
                </c:pt>
                <c:pt idx="25">
                  <c:v>10373</c:v>
                </c:pt>
                <c:pt idx="26">
                  <c:v>11556</c:v>
                </c:pt>
                <c:pt idx="27">
                  <c:v>11484</c:v>
                </c:pt>
                <c:pt idx="28">
                  <c:v>10864</c:v>
                </c:pt>
                <c:pt idx="29">
                  <c:v>12687.5</c:v>
                </c:pt>
                <c:pt idx="30">
                  <c:v>12534</c:v>
                </c:pt>
                <c:pt idx="31">
                  <c:v>11205</c:v>
                </c:pt>
                <c:pt idx="32">
                  <c:v>10579.5</c:v>
                </c:pt>
                <c:pt idx="33">
                  <c:v>14000</c:v>
                </c:pt>
                <c:pt idx="34">
                  <c:v>12400.5</c:v>
                </c:pt>
                <c:pt idx="35">
                  <c:v>12019.5</c:v>
                </c:pt>
                <c:pt idx="36">
                  <c:v>12674</c:v>
                </c:pt>
                <c:pt idx="37">
                  <c:v>13081.5</c:v>
                </c:pt>
                <c:pt idx="38">
                  <c:v>13789</c:v>
                </c:pt>
                <c:pt idx="39">
                  <c:v>12269.5</c:v>
                </c:pt>
                <c:pt idx="40">
                  <c:v>11757.5</c:v>
                </c:pt>
                <c:pt idx="41">
                  <c:v>13441.5</c:v>
                </c:pt>
                <c:pt idx="42">
                  <c:v>12175.5</c:v>
                </c:pt>
                <c:pt idx="43">
                  <c:v>9983</c:v>
                </c:pt>
                <c:pt idx="44">
                  <c:v>11811.5</c:v>
                </c:pt>
                <c:pt idx="45">
                  <c:v>13506</c:v>
                </c:pt>
                <c:pt idx="46">
                  <c:v>13880</c:v>
                </c:pt>
                <c:pt idx="47">
                  <c:v>12984.5</c:v>
                </c:pt>
                <c:pt idx="48">
                  <c:v>13151</c:v>
                </c:pt>
                <c:pt idx="49">
                  <c:v>13725</c:v>
                </c:pt>
                <c:pt idx="50">
                  <c:v>12154.5</c:v>
                </c:pt>
                <c:pt idx="51">
                  <c:v>11067.5</c:v>
                </c:pt>
              </c:numCache>
            </c:numRef>
          </c:val>
          <c:extLst>
            <c:ext xmlns:c16="http://schemas.microsoft.com/office/drawing/2014/chart" uri="{C3380CC4-5D6E-409C-BE32-E72D297353CC}">
              <c16:uniqueId val="{00000000-5A99-4791-8253-E45CCB0CC22F}"/>
            </c:ext>
          </c:extLst>
        </c:ser>
        <c:ser>
          <c:idx val="2"/>
          <c:order val="3"/>
          <c:tx>
            <c:strRef>
              <c:f>IRA!$A$73</c:f>
              <c:strCache>
                <c:ptCount val="1"/>
                <c:pt idx="0">
                  <c:v>Percentil 25</c:v>
                </c:pt>
              </c:strCache>
            </c:strRef>
          </c:tx>
          <c:spPr>
            <a:solidFill>
              <a:srgbClr val="92D050"/>
            </a:solidFill>
            <a:ln w="28575" cap="rnd">
              <a:solidFill>
                <a:schemeClr val="accent6"/>
              </a:solidFill>
              <a:round/>
            </a:ln>
            <a:effectLst/>
          </c:spPr>
          <c:val>
            <c:numRef>
              <c:f>IRA!$B$73:$BA$73</c:f>
              <c:numCache>
                <c:formatCode>0.0</c:formatCode>
                <c:ptCount val="52"/>
                <c:pt idx="0">
                  <c:v>9476.25</c:v>
                </c:pt>
                <c:pt idx="1">
                  <c:v>11014</c:v>
                </c:pt>
                <c:pt idx="2">
                  <c:v>9578</c:v>
                </c:pt>
                <c:pt idx="3">
                  <c:v>9194.25</c:v>
                </c:pt>
                <c:pt idx="4">
                  <c:v>9631.5</c:v>
                </c:pt>
                <c:pt idx="5">
                  <c:v>10915.75</c:v>
                </c:pt>
                <c:pt idx="6">
                  <c:v>10926</c:v>
                </c:pt>
                <c:pt idx="7">
                  <c:v>11670.5</c:v>
                </c:pt>
                <c:pt idx="8">
                  <c:v>11955.25</c:v>
                </c:pt>
                <c:pt idx="9">
                  <c:v>12013.25</c:v>
                </c:pt>
                <c:pt idx="10">
                  <c:v>9695.75</c:v>
                </c:pt>
                <c:pt idx="11">
                  <c:v>10679</c:v>
                </c:pt>
                <c:pt idx="12">
                  <c:v>9127.25</c:v>
                </c:pt>
                <c:pt idx="13">
                  <c:v>10137.75</c:v>
                </c:pt>
                <c:pt idx="14">
                  <c:v>10276.5</c:v>
                </c:pt>
                <c:pt idx="15">
                  <c:v>9908</c:v>
                </c:pt>
                <c:pt idx="16">
                  <c:v>10213.25</c:v>
                </c:pt>
                <c:pt idx="17">
                  <c:v>10242.75</c:v>
                </c:pt>
                <c:pt idx="18">
                  <c:v>10413.5</c:v>
                </c:pt>
                <c:pt idx="19">
                  <c:v>12024.75</c:v>
                </c:pt>
                <c:pt idx="20">
                  <c:v>11326.5</c:v>
                </c:pt>
                <c:pt idx="21">
                  <c:v>10528</c:v>
                </c:pt>
                <c:pt idx="22">
                  <c:v>13071</c:v>
                </c:pt>
                <c:pt idx="23">
                  <c:v>10606.75</c:v>
                </c:pt>
                <c:pt idx="24">
                  <c:v>8676</c:v>
                </c:pt>
                <c:pt idx="25">
                  <c:v>8855.75</c:v>
                </c:pt>
                <c:pt idx="26">
                  <c:v>10722.75</c:v>
                </c:pt>
                <c:pt idx="27">
                  <c:v>10929.25</c:v>
                </c:pt>
                <c:pt idx="28">
                  <c:v>10419</c:v>
                </c:pt>
                <c:pt idx="29">
                  <c:v>11576</c:v>
                </c:pt>
                <c:pt idx="30">
                  <c:v>10595.5</c:v>
                </c:pt>
                <c:pt idx="31">
                  <c:v>10854</c:v>
                </c:pt>
                <c:pt idx="32">
                  <c:v>10087.75</c:v>
                </c:pt>
                <c:pt idx="33">
                  <c:v>11517.75</c:v>
                </c:pt>
                <c:pt idx="34">
                  <c:v>11564.25</c:v>
                </c:pt>
                <c:pt idx="35">
                  <c:v>11318.75</c:v>
                </c:pt>
                <c:pt idx="36">
                  <c:v>11228</c:v>
                </c:pt>
                <c:pt idx="37">
                  <c:v>11622.5</c:v>
                </c:pt>
                <c:pt idx="38">
                  <c:v>11987</c:v>
                </c:pt>
                <c:pt idx="39">
                  <c:v>10960</c:v>
                </c:pt>
                <c:pt idx="40">
                  <c:v>9890.5</c:v>
                </c:pt>
                <c:pt idx="41">
                  <c:v>12475</c:v>
                </c:pt>
                <c:pt idx="42">
                  <c:v>11076.25</c:v>
                </c:pt>
                <c:pt idx="43">
                  <c:v>9278.5</c:v>
                </c:pt>
                <c:pt idx="44">
                  <c:v>11382.5</c:v>
                </c:pt>
                <c:pt idx="45">
                  <c:v>12497</c:v>
                </c:pt>
                <c:pt idx="46">
                  <c:v>13585.75</c:v>
                </c:pt>
                <c:pt idx="47">
                  <c:v>12282.25</c:v>
                </c:pt>
                <c:pt idx="48">
                  <c:v>12323.75</c:v>
                </c:pt>
                <c:pt idx="49">
                  <c:v>12847.25</c:v>
                </c:pt>
                <c:pt idx="50">
                  <c:v>11671</c:v>
                </c:pt>
                <c:pt idx="51">
                  <c:v>10773</c:v>
                </c:pt>
              </c:numCache>
            </c:numRef>
          </c:val>
          <c:extLst>
            <c:ext xmlns:c16="http://schemas.microsoft.com/office/drawing/2014/chart" uri="{C3380CC4-5D6E-409C-BE32-E72D297353CC}">
              <c16:uniqueId val="{00000001-5A99-4791-8253-E45CCB0CC22F}"/>
            </c:ext>
          </c:extLst>
        </c:ser>
        <c:dLbls>
          <c:showLegendKey val="0"/>
          <c:showVal val="0"/>
          <c:showCatName val="0"/>
          <c:showSerName val="0"/>
          <c:showPercent val="0"/>
          <c:showBubbleSize val="0"/>
        </c:dLbls>
        <c:axId val="419048936"/>
        <c:axId val="419047760"/>
      </c:areaChart>
      <c:scatterChart>
        <c:scatterStyle val="lineMarker"/>
        <c:varyColors val="0"/>
        <c:ser>
          <c:idx val="0"/>
          <c:order val="0"/>
          <c:tx>
            <c:strRef>
              <c:f>IRA!$A$71</c:f>
              <c:strCache>
                <c:ptCount val="1"/>
                <c:pt idx="0">
                  <c:v>2022</c:v>
                </c:pt>
              </c:strCache>
            </c:strRef>
          </c:tx>
          <c:spPr>
            <a:ln w="19050">
              <a:solidFill>
                <a:schemeClr val="tx1"/>
              </a:solidFill>
            </a:ln>
          </c:spPr>
          <c:marker>
            <c:symbol val="circle"/>
            <c:size val="5"/>
            <c:spPr>
              <a:solidFill>
                <a:schemeClr val="tx1"/>
              </a:solidFill>
              <a:ln w="9525">
                <a:solidFill>
                  <a:schemeClr val="tx1"/>
                </a:solidFill>
                <a:prstDash val="sysDash"/>
              </a:ln>
              <a:effectLst/>
            </c:spPr>
          </c:marker>
          <c:yVal>
            <c:numRef>
              <c:f>IRA!$B$71:$Y$71</c:f>
              <c:numCache>
                <c:formatCode>General</c:formatCode>
                <c:ptCount val="24"/>
                <c:pt idx="0">
                  <c:v>22090</c:v>
                </c:pt>
                <c:pt idx="1">
                  <c:v>23141</c:v>
                </c:pt>
                <c:pt idx="2">
                  <c:v>15598</c:v>
                </c:pt>
                <c:pt idx="3">
                  <c:v>11756</c:v>
                </c:pt>
                <c:pt idx="4">
                  <c:v>9166</c:v>
                </c:pt>
                <c:pt idx="5">
                  <c:v>7754</c:v>
                </c:pt>
                <c:pt idx="6">
                  <c:v>8050</c:v>
                </c:pt>
                <c:pt idx="7">
                  <c:v>9631</c:v>
                </c:pt>
                <c:pt idx="8">
                  <c:v>9558</c:v>
                </c:pt>
                <c:pt idx="9">
                  <c:v>10030</c:v>
                </c:pt>
                <c:pt idx="10">
                  <c:v>9038</c:v>
                </c:pt>
                <c:pt idx="11">
                  <c:v>9420</c:v>
                </c:pt>
                <c:pt idx="12">
                  <c:v>10009</c:v>
                </c:pt>
                <c:pt idx="13">
                  <c:v>10806</c:v>
                </c:pt>
                <c:pt idx="14">
                  <c:v>7598</c:v>
                </c:pt>
                <c:pt idx="15">
                  <c:v>9874</c:v>
                </c:pt>
                <c:pt idx="16">
                  <c:v>9759</c:v>
                </c:pt>
                <c:pt idx="17">
                  <c:v>10760</c:v>
                </c:pt>
                <c:pt idx="18">
                  <c:v>13497</c:v>
                </c:pt>
                <c:pt idx="19">
                  <c:v>17182</c:v>
                </c:pt>
                <c:pt idx="20">
                  <c:v>12685</c:v>
                </c:pt>
                <c:pt idx="21">
                  <c:v>22751</c:v>
                </c:pt>
                <c:pt idx="22">
                  <c:v>16878</c:v>
                </c:pt>
                <c:pt idx="23">
                  <c:v>16197</c:v>
                </c:pt>
              </c:numCache>
            </c:numRef>
          </c:yVal>
          <c:smooth val="0"/>
          <c:extLst>
            <c:ext xmlns:c16="http://schemas.microsoft.com/office/drawing/2014/chart" uri="{C3380CC4-5D6E-409C-BE32-E72D297353CC}">
              <c16:uniqueId val="{00000003-5A99-4791-8253-E45CCB0CC22F}"/>
            </c:ext>
          </c:extLst>
        </c:ser>
        <c:ser>
          <c:idx val="4"/>
          <c:order val="4"/>
          <c:tx>
            <c:strRef>
              <c:f>IRA!$A$70</c:f>
              <c:strCache>
                <c:ptCount val="1"/>
                <c:pt idx="0">
                  <c:v>2021</c:v>
                </c:pt>
              </c:strCache>
            </c:strRef>
          </c:tx>
          <c:spPr>
            <a:ln>
              <a:solidFill>
                <a:schemeClr val="bg1">
                  <a:lumMod val="50000"/>
                </a:schemeClr>
              </a:solidFill>
              <a:prstDash val="sysDash"/>
            </a:ln>
          </c:spPr>
          <c:marker>
            <c:symbol val="none"/>
          </c:marker>
          <c:yVal>
            <c:numRef>
              <c:f>IRA!$B$70:$BA$70</c:f>
              <c:numCache>
                <c:formatCode>General</c:formatCode>
                <c:ptCount val="52"/>
                <c:pt idx="0">
                  <c:v>8719</c:v>
                </c:pt>
                <c:pt idx="1">
                  <c:v>9875</c:v>
                </c:pt>
                <c:pt idx="2">
                  <c:v>9139</c:v>
                </c:pt>
                <c:pt idx="3">
                  <c:v>5868</c:v>
                </c:pt>
                <c:pt idx="4">
                  <c:v>5714</c:v>
                </c:pt>
                <c:pt idx="5">
                  <c:v>7175</c:v>
                </c:pt>
                <c:pt idx="6">
                  <c:v>7171</c:v>
                </c:pt>
                <c:pt idx="7">
                  <c:v>7415</c:v>
                </c:pt>
                <c:pt idx="8">
                  <c:v>7777</c:v>
                </c:pt>
                <c:pt idx="9">
                  <c:v>8599</c:v>
                </c:pt>
                <c:pt idx="10">
                  <c:v>7986</c:v>
                </c:pt>
                <c:pt idx="11">
                  <c:v>9678</c:v>
                </c:pt>
                <c:pt idx="12">
                  <c:v>8454</c:v>
                </c:pt>
                <c:pt idx="13">
                  <c:v>8392</c:v>
                </c:pt>
                <c:pt idx="14">
                  <c:v>9217</c:v>
                </c:pt>
                <c:pt idx="15">
                  <c:v>8171</c:v>
                </c:pt>
                <c:pt idx="16">
                  <c:v>7988</c:v>
                </c:pt>
                <c:pt idx="17">
                  <c:v>6863</c:v>
                </c:pt>
                <c:pt idx="18">
                  <c:v>4939</c:v>
                </c:pt>
                <c:pt idx="19">
                  <c:v>6961</c:v>
                </c:pt>
                <c:pt idx="20">
                  <c:v>11241</c:v>
                </c:pt>
                <c:pt idx="21">
                  <c:v>6443</c:v>
                </c:pt>
                <c:pt idx="22">
                  <c:v>7558</c:v>
                </c:pt>
                <c:pt idx="23">
                  <c:v>8352</c:v>
                </c:pt>
                <c:pt idx="24">
                  <c:v>9484</c:v>
                </c:pt>
                <c:pt idx="25">
                  <c:v>8710</c:v>
                </c:pt>
                <c:pt idx="26">
                  <c:v>10760</c:v>
                </c:pt>
                <c:pt idx="27">
                  <c:v>11606</c:v>
                </c:pt>
                <c:pt idx="28">
                  <c:v>9721</c:v>
                </c:pt>
                <c:pt idx="29">
                  <c:v>9564</c:v>
                </c:pt>
                <c:pt idx="30">
                  <c:v>12168</c:v>
                </c:pt>
                <c:pt idx="31">
                  <c:v>8065</c:v>
                </c:pt>
                <c:pt idx="32">
                  <c:v>10893</c:v>
                </c:pt>
                <c:pt idx="33">
                  <c:v>12194</c:v>
                </c:pt>
                <c:pt idx="34">
                  <c:v>14549</c:v>
                </c:pt>
                <c:pt idx="35">
                  <c:v>14421</c:v>
                </c:pt>
                <c:pt idx="36">
                  <c:v>15663</c:v>
                </c:pt>
                <c:pt idx="37">
                  <c:v>14432</c:v>
                </c:pt>
                <c:pt idx="38">
                  <c:v>12010</c:v>
                </c:pt>
                <c:pt idx="39">
                  <c:v>14170</c:v>
                </c:pt>
                <c:pt idx="40">
                  <c:v>14119</c:v>
                </c:pt>
                <c:pt idx="41">
                  <c:v>11619</c:v>
                </c:pt>
                <c:pt idx="42">
                  <c:v>9472</c:v>
                </c:pt>
                <c:pt idx="43">
                  <c:v>13641</c:v>
                </c:pt>
                <c:pt idx="44">
                  <c:v>10334</c:v>
                </c:pt>
                <c:pt idx="45">
                  <c:v>13918</c:v>
                </c:pt>
                <c:pt idx="46">
                  <c:v>12749</c:v>
                </c:pt>
                <c:pt idx="47">
                  <c:v>13914</c:v>
                </c:pt>
                <c:pt idx="48">
                  <c:v>12211</c:v>
                </c:pt>
                <c:pt idx="49">
                  <c:v>16481</c:v>
                </c:pt>
                <c:pt idx="50">
                  <c:v>17367</c:v>
                </c:pt>
                <c:pt idx="51">
                  <c:v>20851</c:v>
                </c:pt>
              </c:numCache>
            </c:numRef>
          </c:yVal>
          <c:smooth val="0"/>
          <c:extLst>
            <c:ext xmlns:c16="http://schemas.microsoft.com/office/drawing/2014/chart" uri="{C3380CC4-5D6E-409C-BE32-E72D297353CC}">
              <c16:uniqueId val="{00000000-6EDF-463D-9C09-8210011F8292}"/>
            </c:ext>
          </c:extLst>
        </c:ser>
        <c:dLbls>
          <c:showLegendKey val="0"/>
          <c:showVal val="0"/>
          <c:showCatName val="0"/>
          <c:showSerName val="0"/>
          <c:showPercent val="0"/>
          <c:showBubbleSize val="0"/>
        </c:dLbls>
        <c:axId val="419048936"/>
        <c:axId val="419047760"/>
      </c:scatterChart>
      <c:catAx>
        <c:axId val="419048936"/>
        <c:scaling>
          <c:orientation val="minMax"/>
        </c:scaling>
        <c:delete val="0"/>
        <c:axPos val="b"/>
        <c:title>
          <c:tx>
            <c:rich>
              <a:bodyPr/>
              <a:lstStyle/>
              <a:p>
                <a:pPr>
                  <a:defRPr/>
                </a:pPr>
                <a:r>
                  <a:rPr lang="en-US"/>
                  <a:t>Semanas epidemiológicas</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b="1"/>
            </a:pPr>
            <a:endParaRPr lang="en-US"/>
          </a:p>
        </c:txPr>
        <c:crossAx val="419047760"/>
        <c:crosses val="autoZero"/>
        <c:auto val="1"/>
        <c:lblAlgn val="ctr"/>
        <c:lblOffset val="100"/>
        <c:noMultiLvlLbl val="0"/>
      </c:catAx>
      <c:valAx>
        <c:axId val="419047760"/>
        <c:scaling>
          <c:orientation val="minMax"/>
        </c:scaling>
        <c:delete val="0"/>
        <c:axPos val="l"/>
        <c:title>
          <c:tx>
            <c:rich>
              <a:bodyPr/>
              <a:lstStyle/>
              <a:p>
                <a:pPr>
                  <a:defRPr/>
                </a:pPr>
                <a:r>
                  <a:rPr lang="es-CO"/>
                  <a:t>Número de consultas</a:t>
                </a:r>
              </a:p>
            </c:rich>
          </c:tx>
          <c:layout>
            <c:manualLayout>
              <c:xMode val="edge"/>
              <c:yMode val="edge"/>
              <c:x val="1.959412306652733E-2"/>
              <c:y val="3.749120468096135E-2"/>
            </c:manualLayout>
          </c:layout>
          <c:overlay val="0"/>
        </c:title>
        <c:numFmt formatCode="0" sourceLinked="0"/>
        <c:majorTickMark val="none"/>
        <c:minorTickMark val="none"/>
        <c:tickLblPos val="nextTo"/>
        <c:spPr>
          <a:ln w="6350">
            <a:noFill/>
          </a:ln>
        </c:spPr>
        <c:txPr>
          <a:bodyPr rot="-60000000" vert="horz"/>
          <a:lstStyle/>
          <a:p>
            <a:pPr>
              <a:defRPr b="1"/>
            </a:pPr>
            <a:endParaRPr lang="en-US"/>
          </a:p>
        </c:txPr>
        <c:crossAx val="419048936"/>
        <c:crosses val="autoZero"/>
        <c:crossBetween val="between"/>
      </c:valAx>
      <c:spPr>
        <a:noFill/>
        <a:ln w="25400">
          <a:noFill/>
        </a:ln>
      </c:spPr>
    </c:plotArea>
    <c:legend>
      <c:legendPos val="b"/>
      <c:layout>
        <c:manualLayout>
          <c:xMode val="edge"/>
          <c:yMode val="edge"/>
          <c:x val="6.0510367888686432E-2"/>
          <c:y val="0.87275198589045666"/>
          <c:w val="0.89999993793108157"/>
          <c:h val="0.12724801410954339"/>
        </c:manualLayout>
      </c:layout>
      <c:overlay val="0"/>
      <c:spPr>
        <a:noFill/>
        <a:ln w="25400">
          <a:noFill/>
        </a:ln>
      </c:spPr>
      <c:txPr>
        <a:bodyPr rot="0" vert="horz"/>
        <a:lstStyle/>
        <a:p>
          <a:pPr>
            <a:defRPr b="1"/>
          </a:pPr>
          <a:endParaRPr lang="en-US"/>
        </a:p>
      </c:txPr>
    </c:legend>
    <c:plotVisOnly val="1"/>
    <c:dispBlanksAs val="gap"/>
    <c:showDLblsOverMax val="0"/>
  </c:chart>
  <c:spPr>
    <a:noFill/>
    <a:ln w="9525" cap="flat" cmpd="sng" algn="ctr">
      <a:noFill/>
      <a:round/>
    </a:ln>
    <a:effectLst/>
  </c:spPr>
  <c:txPr>
    <a:bodyPr/>
    <a:lstStyle/>
    <a:p>
      <a:pPr>
        <a:defRPr>
          <a:solidFill>
            <a:sysClr val="windowText" lastClr="000000"/>
          </a:solidFill>
          <a:latin typeface="Arial Narrow" panose="020B060602020203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7021861295551"/>
          <c:y val="9.315021664126108E-2"/>
          <c:w val="0.79019873711599442"/>
          <c:h val="0.71442222692381707"/>
        </c:manualLayout>
      </c:layout>
      <c:barChart>
        <c:barDir val="col"/>
        <c:grouping val="clustered"/>
        <c:varyColors val="0"/>
        <c:ser>
          <c:idx val="1"/>
          <c:order val="3"/>
          <c:tx>
            <c:strRef>
              <c:f>'2021-2022'!$AJ$1</c:f>
              <c:strCache>
                <c:ptCount val="1"/>
                <c:pt idx="0">
                  <c:v>2022</c:v>
                </c:pt>
              </c:strCache>
            </c:strRef>
          </c:tx>
          <c:spPr>
            <a:solidFill>
              <a:srgbClr val="C00000"/>
            </a:solidFill>
            <a:ln>
              <a:solidFill>
                <a:srgbClr val="C00000"/>
              </a:solidFill>
            </a:ln>
          </c:spPr>
          <c:invertIfNegative val="0"/>
          <c:val>
            <c:numRef>
              <c:f>'2021-2022'!$AJ$2:$AJ$25</c:f>
              <c:numCache>
                <c:formatCode>General</c:formatCode>
                <c:ptCount val="24"/>
                <c:pt idx="0">
                  <c:v>22090</c:v>
                </c:pt>
                <c:pt idx="1">
                  <c:v>23141</c:v>
                </c:pt>
                <c:pt idx="2">
                  <c:v>15598</c:v>
                </c:pt>
                <c:pt idx="3">
                  <c:v>11756</c:v>
                </c:pt>
                <c:pt idx="4">
                  <c:v>9166</c:v>
                </c:pt>
                <c:pt idx="5">
                  <c:v>7754</c:v>
                </c:pt>
                <c:pt idx="6">
                  <c:v>8050</c:v>
                </c:pt>
                <c:pt idx="7">
                  <c:v>9631</c:v>
                </c:pt>
                <c:pt idx="8">
                  <c:v>9558</c:v>
                </c:pt>
                <c:pt idx="9">
                  <c:v>10030</c:v>
                </c:pt>
                <c:pt idx="10">
                  <c:v>9038</c:v>
                </c:pt>
                <c:pt idx="11">
                  <c:v>9420</c:v>
                </c:pt>
                <c:pt idx="12">
                  <c:v>10009</c:v>
                </c:pt>
                <c:pt idx="13">
                  <c:v>10806</c:v>
                </c:pt>
                <c:pt idx="14">
                  <c:v>7598</c:v>
                </c:pt>
                <c:pt idx="15">
                  <c:v>9874</c:v>
                </c:pt>
                <c:pt idx="16">
                  <c:v>9759</c:v>
                </c:pt>
                <c:pt idx="17">
                  <c:v>10760</c:v>
                </c:pt>
                <c:pt idx="18">
                  <c:v>13497</c:v>
                </c:pt>
                <c:pt idx="19">
                  <c:v>17182</c:v>
                </c:pt>
                <c:pt idx="20">
                  <c:v>12685</c:v>
                </c:pt>
                <c:pt idx="21">
                  <c:v>22751</c:v>
                </c:pt>
                <c:pt idx="22">
                  <c:v>16878</c:v>
                </c:pt>
                <c:pt idx="23">
                  <c:v>16197</c:v>
                </c:pt>
              </c:numCache>
            </c:numRef>
          </c:val>
          <c:extLst>
            <c:ext xmlns:c16="http://schemas.microsoft.com/office/drawing/2014/chart" uri="{C3380CC4-5D6E-409C-BE32-E72D297353CC}">
              <c16:uniqueId val="{00000000-5F8A-4F54-8E72-A76906DB52C5}"/>
            </c:ext>
          </c:extLst>
        </c:ser>
        <c:dLbls>
          <c:showLegendKey val="0"/>
          <c:showVal val="0"/>
          <c:showCatName val="0"/>
          <c:showSerName val="0"/>
          <c:showPercent val="0"/>
          <c:showBubbleSize val="0"/>
        </c:dLbls>
        <c:gapWidth val="50"/>
        <c:axId val="357417008"/>
        <c:axId val="357415832"/>
      </c:barChart>
      <c:lineChart>
        <c:grouping val="standard"/>
        <c:varyColors val="0"/>
        <c:ser>
          <c:idx val="0"/>
          <c:order val="0"/>
          <c:tx>
            <c:strRef>
              <c:f>'2021-2022'!$AH$1</c:f>
              <c:strCache>
                <c:ptCount val="1"/>
                <c:pt idx="0">
                  <c:v>2021</c:v>
                </c:pt>
              </c:strCache>
            </c:strRef>
          </c:tx>
          <c:spPr>
            <a:ln w="15875" cap="rnd">
              <a:solidFill>
                <a:schemeClr val="bg1">
                  <a:lumMod val="50000"/>
                </a:schemeClr>
              </a:solidFill>
              <a:prstDash val="solid"/>
              <a:round/>
            </a:ln>
            <a:effectLst>
              <a:outerShdw blurRad="40000" dist="20000" dir="5400000" rotWithShape="0">
                <a:srgbClr val="000000">
                  <a:alpha val="38000"/>
                </a:srgbClr>
              </a:outerShdw>
            </a:effectLst>
          </c:spPr>
          <c:marker>
            <c:symbol val="diamond"/>
            <c:size val="3"/>
            <c:spPr>
              <a:solidFill>
                <a:schemeClr val="bg1">
                  <a:lumMod val="75000"/>
                </a:schemeClr>
              </a:solidFill>
              <a:ln>
                <a:solidFill>
                  <a:schemeClr val="bg1">
                    <a:lumMod val="50000"/>
                  </a:schemeClr>
                </a:solidFill>
              </a:ln>
            </c:spPr>
          </c:marker>
          <c:cat>
            <c:numRef>
              <c:f>'2020-2021'!$A$2:$A$53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'2021-2022'!$AH$2:$AH$53</c:f>
              <c:numCache>
                <c:formatCode>General</c:formatCode>
                <c:ptCount val="52"/>
                <c:pt idx="0">
                  <c:v>8719</c:v>
                </c:pt>
                <c:pt idx="1">
                  <c:v>9875</c:v>
                </c:pt>
                <c:pt idx="2">
                  <c:v>9139</c:v>
                </c:pt>
                <c:pt idx="3">
                  <c:v>5868</c:v>
                </c:pt>
                <c:pt idx="4">
                  <c:v>5714</c:v>
                </c:pt>
                <c:pt idx="5">
                  <c:v>7175</c:v>
                </c:pt>
                <c:pt idx="6">
                  <c:v>7171</c:v>
                </c:pt>
                <c:pt idx="7">
                  <c:v>7415</c:v>
                </c:pt>
                <c:pt idx="8">
                  <c:v>7777</c:v>
                </c:pt>
                <c:pt idx="9">
                  <c:v>8599</c:v>
                </c:pt>
                <c:pt idx="10">
                  <c:v>7986</c:v>
                </c:pt>
                <c:pt idx="11">
                  <c:v>9678</c:v>
                </c:pt>
                <c:pt idx="12">
                  <c:v>8454</c:v>
                </c:pt>
                <c:pt idx="13">
                  <c:v>8392</c:v>
                </c:pt>
                <c:pt idx="14">
                  <c:v>9217</c:v>
                </c:pt>
                <c:pt idx="15">
                  <c:v>8171</c:v>
                </c:pt>
                <c:pt idx="16">
                  <c:v>7988</c:v>
                </c:pt>
                <c:pt idx="17">
                  <c:v>6863</c:v>
                </c:pt>
                <c:pt idx="18">
                  <c:v>4939</c:v>
                </c:pt>
                <c:pt idx="19">
                  <c:v>6961</c:v>
                </c:pt>
                <c:pt idx="20">
                  <c:v>11241</c:v>
                </c:pt>
                <c:pt idx="21">
                  <c:v>6443</c:v>
                </c:pt>
                <c:pt idx="22">
                  <c:v>7558</c:v>
                </c:pt>
                <c:pt idx="23">
                  <c:v>8352</c:v>
                </c:pt>
                <c:pt idx="24">
                  <c:v>9484</c:v>
                </c:pt>
                <c:pt idx="25">
                  <c:v>8710</c:v>
                </c:pt>
                <c:pt idx="26">
                  <c:v>10760</c:v>
                </c:pt>
                <c:pt idx="27">
                  <c:v>11606</c:v>
                </c:pt>
                <c:pt idx="28">
                  <c:v>9721</c:v>
                </c:pt>
                <c:pt idx="29">
                  <c:v>9564</c:v>
                </c:pt>
                <c:pt idx="30">
                  <c:v>12168</c:v>
                </c:pt>
                <c:pt idx="31">
                  <c:v>8065</c:v>
                </c:pt>
                <c:pt idx="32">
                  <c:v>10893</c:v>
                </c:pt>
                <c:pt idx="33">
                  <c:v>12194</c:v>
                </c:pt>
                <c:pt idx="34">
                  <c:v>14549</c:v>
                </c:pt>
                <c:pt idx="35">
                  <c:v>14421</c:v>
                </c:pt>
                <c:pt idx="36">
                  <c:v>15663</c:v>
                </c:pt>
                <c:pt idx="37">
                  <c:v>14432</c:v>
                </c:pt>
                <c:pt idx="38">
                  <c:v>12010</c:v>
                </c:pt>
                <c:pt idx="39">
                  <c:v>14170</c:v>
                </c:pt>
                <c:pt idx="40">
                  <c:v>14119</c:v>
                </c:pt>
                <c:pt idx="41">
                  <c:v>11619</c:v>
                </c:pt>
                <c:pt idx="42">
                  <c:v>9472</c:v>
                </c:pt>
                <c:pt idx="43">
                  <c:v>13641</c:v>
                </c:pt>
                <c:pt idx="44">
                  <c:v>10334</c:v>
                </c:pt>
                <c:pt idx="45">
                  <c:v>13918</c:v>
                </c:pt>
                <c:pt idx="46">
                  <c:v>12749</c:v>
                </c:pt>
                <c:pt idx="47">
                  <c:v>13914</c:v>
                </c:pt>
                <c:pt idx="48">
                  <c:v>12211</c:v>
                </c:pt>
                <c:pt idx="49">
                  <c:v>16481</c:v>
                </c:pt>
                <c:pt idx="50">
                  <c:v>17367</c:v>
                </c:pt>
                <c:pt idx="51">
                  <c:v>20851</c:v>
                </c:pt>
              </c:numCache>
            </c:numRef>
          </c:val>
          <c:smooth val="0"/>
          <c:extLst>
            <c:ext xmlns:c16="http://schemas.microsoft.com/office/drawing/2014/chart" uri="{C3380CC4-5D6E-409C-BE32-E72D297353CC}">
              <c16:uniqueId val="{00000001-EDFE-4D3A-9481-54C1820925BA}"/>
            </c:ext>
          </c:extLst>
        </c:ser>
        <c:ser>
          <c:idx val="3"/>
          <c:order val="1"/>
          <c:tx>
            <c:strRef>
              <c:f>'2021-2022'!$AG$1</c:f>
              <c:strCache>
                <c:ptCount val="1"/>
                <c:pt idx="0">
                  <c:v>2020</c:v>
                </c:pt>
              </c:strCache>
            </c:strRef>
          </c:tx>
          <c:spPr>
            <a:ln w="15875" cap="rnd">
              <a:solidFill>
                <a:srgbClr val="002060"/>
              </a:solidFill>
              <a:prstDash val="solid"/>
              <a:round/>
            </a:ln>
            <a:effectLst>
              <a:outerShdw blurRad="40000" dist="20000" dir="5400000" rotWithShape="0">
                <a:srgbClr val="000000">
                  <a:alpha val="38000"/>
                </a:srgbClr>
              </a:outerShdw>
            </a:effectLst>
          </c:spPr>
          <c:marker>
            <c:symbol val="star"/>
            <c:size val="3"/>
            <c:spPr>
              <a:solidFill>
                <a:srgbClr val="002060"/>
              </a:solidFill>
              <a:ln>
                <a:solidFill>
                  <a:srgbClr val="002060"/>
                </a:solidFill>
                <a:prstDash val="solid"/>
              </a:ln>
            </c:spPr>
          </c:marker>
          <c:cat>
            <c:numRef>
              <c:f>'2020-2021'!$A$2:$A$53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'2021-2022'!$AG$2:$AG$53</c:f>
              <c:numCache>
                <c:formatCode>General</c:formatCode>
                <c:ptCount val="52"/>
                <c:pt idx="0">
                  <c:v>9326</c:v>
                </c:pt>
                <c:pt idx="1">
                  <c:v>16394</c:v>
                </c:pt>
                <c:pt idx="2">
                  <c:v>12240</c:v>
                </c:pt>
                <c:pt idx="3">
                  <c:v>9799</c:v>
                </c:pt>
                <c:pt idx="4">
                  <c:v>10188</c:v>
                </c:pt>
                <c:pt idx="5">
                  <c:v>13863</c:v>
                </c:pt>
                <c:pt idx="6">
                  <c:v>12867</c:v>
                </c:pt>
                <c:pt idx="7">
                  <c:v>11917</c:v>
                </c:pt>
                <c:pt idx="8">
                  <c:v>12334</c:v>
                </c:pt>
                <c:pt idx="9">
                  <c:v>13612</c:v>
                </c:pt>
                <c:pt idx="10">
                  <c:v>19499</c:v>
                </c:pt>
                <c:pt idx="11">
                  <c:v>17777</c:v>
                </c:pt>
                <c:pt idx="12">
                  <c:v>6661</c:v>
                </c:pt>
                <c:pt idx="13">
                  <c:v>4795</c:v>
                </c:pt>
                <c:pt idx="14">
                  <c:v>2497</c:v>
                </c:pt>
                <c:pt idx="15">
                  <c:v>2476</c:v>
                </c:pt>
                <c:pt idx="16">
                  <c:v>2024</c:v>
                </c:pt>
                <c:pt idx="17">
                  <c:v>1874</c:v>
                </c:pt>
                <c:pt idx="18">
                  <c:v>2324</c:v>
                </c:pt>
                <c:pt idx="19">
                  <c:v>2354</c:v>
                </c:pt>
                <c:pt idx="20">
                  <c:v>4044</c:v>
                </c:pt>
                <c:pt idx="21">
                  <c:v>2800</c:v>
                </c:pt>
                <c:pt idx="22">
                  <c:v>2670</c:v>
                </c:pt>
                <c:pt idx="23">
                  <c:v>2955</c:v>
                </c:pt>
                <c:pt idx="24">
                  <c:v>2269</c:v>
                </c:pt>
                <c:pt idx="25">
                  <c:v>4991</c:v>
                </c:pt>
                <c:pt idx="26">
                  <c:v>7539</c:v>
                </c:pt>
                <c:pt idx="27">
                  <c:v>9543</c:v>
                </c:pt>
                <c:pt idx="28">
                  <c:v>7602</c:v>
                </c:pt>
                <c:pt idx="29">
                  <c:v>10171</c:v>
                </c:pt>
                <c:pt idx="30">
                  <c:v>9915</c:v>
                </c:pt>
                <c:pt idx="31">
                  <c:v>7876</c:v>
                </c:pt>
                <c:pt idx="32">
                  <c:v>15491</c:v>
                </c:pt>
                <c:pt idx="33">
                  <c:v>6883</c:v>
                </c:pt>
                <c:pt idx="34">
                  <c:v>7051</c:v>
                </c:pt>
                <c:pt idx="35">
                  <c:v>3943</c:v>
                </c:pt>
                <c:pt idx="36">
                  <c:v>4291</c:v>
                </c:pt>
                <c:pt idx="37">
                  <c:v>7566</c:v>
                </c:pt>
                <c:pt idx="38">
                  <c:v>4747</c:v>
                </c:pt>
                <c:pt idx="39">
                  <c:v>7850</c:v>
                </c:pt>
                <c:pt idx="40">
                  <c:v>7357</c:v>
                </c:pt>
                <c:pt idx="41">
                  <c:v>21702</c:v>
                </c:pt>
                <c:pt idx="42">
                  <c:v>7511</c:v>
                </c:pt>
                <c:pt idx="43">
                  <c:v>5167</c:v>
                </c:pt>
                <c:pt idx="44">
                  <c:v>6157</c:v>
                </c:pt>
                <c:pt idx="45">
                  <c:v>6575</c:v>
                </c:pt>
                <c:pt idx="46">
                  <c:v>7859</c:v>
                </c:pt>
                <c:pt idx="47">
                  <c:v>7988</c:v>
                </c:pt>
                <c:pt idx="48">
                  <c:v>7690</c:v>
                </c:pt>
                <c:pt idx="49">
                  <c:v>7353</c:v>
                </c:pt>
                <c:pt idx="50">
                  <c:v>8542</c:v>
                </c:pt>
                <c:pt idx="51">
                  <c:v>7153</c:v>
                </c:pt>
              </c:numCache>
            </c:numRef>
          </c:val>
          <c:smooth val="0"/>
          <c:extLst>
            <c:ext xmlns:c16="http://schemas.microsoft.com/office/drawing/2014/chart" uri="{C3380CC4-5D6E-409C-BE32-E72D297353CC}">
              <c16:uniqueId val="{00000001-5F8A-4F54-8E72-A76906DB52C5}"/>
            </c:ext>
          </c:extLst>
        </c:ser>
        <c:ser>
          <c:idx val="7"/>
          <c:order val="2"/>
          <c:tx>
            <c:strRef>
              <c:f>'2021-2022'!$AF$1</c:f>
              <c:strCache>
                <c:ptCount val="1"/>
                <c:pt idx="0">
                  <c:v>2019</c:v>
                </c:pt>
              </c:strCache>
            </c:strRef>
          </c:tx>
          <c:spPr>
            <a:ln w="15875" cap="rnd">
              <a:solidFill>
                <a:schemeClr val="accent3"/>
              </a:solidFill>
              <a:prstDash val="solid"/>
              <a:round/>
            </a:ln>
            <a:effectLst>
              <a:outerShdw blurRad="40000" dist="20000" dir="5400000" rotWithShape="0">
                <a:srgbClr val="000000">
                  <a:alpha val="38000"/>
                </a:srgbClr>
              </a:outerShdw>
            </a:effectLst>
          </c:spPr>
          <c:marker>
            <c:symbol val="triangle"/>
            <c:size val="3"/>
            <c:spPr>
              <a:solidFill>
                <a:schemeClr val="accent3"/>
              </a:solidFill>
              <a:ln>
                <a:solidFill>
                  <a:schemeClr val="accent3"/>
                </a:solidFill>
                <a:prstDash val="solid"/>
              </a:ln>
            </c:spPr>
          </c:marker>
          <c:cat>
            <c:numRef>
              <c:f>'2020-2021'!$A$2:$A$53</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'2021-2022'!$AF$2:$AF$53</c:f>
              <c:numCache>
                <c:formatCode>General</c:formatCode>
                <c:ptCount val="52"/>
                <c:pt idx="0">
                  <c:v>9962</c:v>
                </c:pt>
                <c:pt idx="1">
                  <c:v>11844</c:v>
                </c:pt>
                <c:pt idx="2">
                  <c:v>9947</c:v>
                </c:pt>
                <c:pt idx="3">
                  <c:v>9478</c:v>
                </c:pt>
                <c:pt idx="4">
                  <c:v>11170</c:v>
                </c:pt>
                <c:pt idx="5">
                  <c:v>11558</c:v>
                </c:pt>
                <c:pt idx="6">
                  <c:v>11690</c:v>
                </c:pt>
                <c:pt idx="7">
                  <c:v>15139</c:v>
                </c:pt>
                <c:pt idx="8">
                  <c:v>11892</c:v>
                </c:pt>
                <c:pt idx="9">
                  <c:v>12879</c:v>
                </c:pt>
                <c:pt idx="10">
                  <c:v>13000</c:v>
                </c:pt>
                <c:pt idx="11">
                  <c:v>11585</c:v>
                </c:pt>
                <c:pt idx="12">
                  <c:v>11357</c:v>
                </c:pt>
                <c:pt idx="13">
                  <c:v>11814</c:v>
                </c:pt>
                <c:pt idx="14">
                  <c:v>10150</c:v>
                </c:pt>
                <c:pt idx="15">
                  <c:v>8917</c:v>
                </c:pt>
                <c:pt idx="16">
                  <c:v>10100</c:v>
                </c:pt>
                <c:pt idx="17">
                  <c:v>10782</c:v>
                </c:pt>
                <c:pt idx="18">
                  <c:v>12011</c:v>
                </c:pt>
                <c:pt idx="19">
                  <c:v>11577</c:v>
                </c:pt>
                <c:pt idx="20">
                  <c:v>14170</c:v>
                </c:pt>
                <c:pt idx="21">
                  <c:v>11275</c:v>
                </c:pt>
                <c:pt idx="22">
                  <c:v>14133</c:v>
                </c:pt>
                <c:pt idx="23">
                  <c:v>15115</c:v>
                </c:pt>
                <c:pt idx="24">
                  <c:v>11704</c:v>
                </c:pt>
                <c:pt idx="25">
                  <c:v>10592</c:v>
                </c:pt>
                <c:pt idx="26">
                  <c:v>10598</c:v>
                </c:pt>
                <c:pt idx="27">
                  <c:v>11783</c:v>
                </c:pt>
                <c:pt idx="28">
                  <c:v>11636</c:v>
                </c:pt>
                <c:pt idx="29">
                  <c:v>13160</c:v>
                </c:pt>
                <c:pt idx="30">
                  <c:v>13511</c:v>
                </c:pt>
                <c:pt idx="31">
                  <c:v>10761</c:v>
                </c:pt>
                <c:pt idx="32">
                  <c:v>10976</c:v>
                </c:pt>
                <c:pt idx="33">
                  <c:v>13869</c:v>
                </c:pt>
                <c:pt idx="34">
                  <c:v>12696</c:v>
                </c:pt>
                <c:pt idx="35">
                  <c:v>12331</c:v>
                </c:pt>
                <c:pt idx="36">
                  <c:v>12287</c:v>
                </c:pt>
                <c:pt idx="37">
                  <c:v>11663</c:v>
                </c:pt>
                <c:pt idx="38">
                  <c:v>11505</c:v>
                </c:pt>
                <c:pt idx="39">
                  <c:v>10761</c:v>
                </c:pt>
                <c:pt idx="40">
                  <c:v>9360</c:v>
                </c:pt>
                <c:pt idx="41">
                  <c:v>12239</c:v>
                </c:pt>
                <c:pt idx="42">
                  <c:v>12209</c:v>
                </c:pt>
                <c:pt idx="43">
                  <c:v>9862</c:v>
                </c:pt>
                <c:pt idx="44">
                  <c:v>11305</c:v>
                </c:pt>
                <c:pt idx="45">
                  <c:v>13711</c:v>
                </c:pt>
                <c:pt idx="46">
                  <c:v>13044</c:v>
                </c:pt>
                <c:pt idx="47">
                  <c:v>12275</c:v>
                </c:pt>
                <c:pt idx="48">
                  <c:v>13139</c:v>
                </c:pt>
                <c:pt idx="49">
                  <c:v>13451</c:v>
                </c:pt>
                <c:pt idx="50">
                  <c:v>11794</c:v>
                </c:pt>
                <c:pt idx="51">
                  <c:v>11237</c:v>
                </c:pt>
              </c:numCache>
            </c:numRef>
          </c:val>
          <c:smooth val="0"/>
          <c:extLst>
            <c:ext xmlns:c16="http://schemas.microsoft.com/office/drawing/2014/chart" uri="{C3380CC4-5D6E-409C-BE32-E72D297353CC}">
              <c16:uniqueId val="{00000002-5F8A-4F54-8E72-A76906DB52C5}"/>
            </c:ext>
          </c:extLst>
        </c:ser>
        <c:dLbls>
          <c:showLegendKey val="0"/>
          <c:showVal val="0"/>
          <c:showCatName val="0"/>
          <c:showSerName val="0"/>
          <c:showPercent val="0"/>
          <c:showBubbleSize val="0"/>
        </c:dLbls>
        <c:marker val="1"/>
        <c:smooth val="0"/>
        <c:axId val="357417008"/>
        <c:axId val="357415832"/>
      </c:lineChart>
      <c:catAx>
        <c:axId val="357417008"/>
        <c:scaling>
          <c:orientation val="minMax"/>
        </c:scaling>
        <c:delete val="0"/>
        <c:axPos val="b"/>
        <c:title>
          <c:tx>
            <c:rich>
              <a:bodyPr rot="0" vert="horz"/>
              <a:lstStyle/>
              <a:p>
                <a:pPr>
                  <a:defRPr/>
                </a:pPr>
                <a:r>
                  <a:rPr lang="en-US"/>
                  <a:t>Semanas epidemiológicas</a:t>
                </a:r>
              </a:p>
            </c:rich>
          </c:tx>
          <c:layout>
            <c:manualLayout>
              <c:xMode val="edge"/>
              <c:yMode val="edge"/>
              <c:x val="0.38459837003737057"/>
              <c:y val="0.90514742226564748"/>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357415832"/>
        <c:crosses val="autoZero"/>
        <c:auto val="1"/>
        <c:lblAlgn val="ctr"/>
        <c:lblOffset val="100"/>
        <c:noMultiLvlLbl val="0"/>
      </c:catAx>
      <c:valAx>
        <c:axId val="3574158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Número de consultas</a:t>
                </a:r>
              </a:p>
            </c:rich>
          </c:tx>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357417008"/>
        <c:crosses val="autoZero"/>
        <c:crossBetween val="between"/>
      </c:valAx>
      <c:spPr>
        <a:noFill/>
        <a:ln>
          <a:noFill/>
        </a:ln>
        <a:effectLst/>
      </c:spPr>
    </c:plotArea>
    <c:legend>
      <c:legendPos val="b"/>
      <c:layout>
        <c:manualLayout>
          <c:xMode val="edge"/>
          <c:yMode val="edge"/>
          <c:x val="0.28131265024552915"/>
          <c:y val="1.0530073229304481E-2"/>
          <c:w val="0.49693240465380523"/>
          <c:h val="6.9766975573523224E-2"/>
        </c:manualLayout>
      </c:layout>
      <c:overlay val="0"/>
      <c:spPr>
        <a:noFill/>
        <a:ln>
          <a:no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8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0.21685</cdr:x>
      <cdr:y>0.7899</cdr:y>
    </cdr:from>
    <cdr:to>
      <cdr:x>0.81422</cdr:x>
      <cdr:y>0.8577</cdr:y>
    </cdr:to>
    <cdr:sp macro="" textlink="">
      <cdr:nvSpPr>
        <cdr:cNvPr id="5121" name="5 CuadroTexto"/>
        <cdr:cNvSpPr txBox="1">
          <a:spLocks xmlns:a="http://schemas.openxmlformats.org/drawingml/2006/main" noChangeArrowheads="1"/>
        </cdr:cNvSpPr>
      </cdr:nvSpPr>
      <cdr:spPr bwMode="auto">
        <a:xfrm xmlns:a="http://schemas.openxmlformats.org/drawingml/2006/main">
          <a:off x="983073" y="2304256"/>
          <a:ext cx="2708095" cy="1977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8"/>
              </a:solidFill>
              <a:miter lim="800000"/>
              <a:headEnd/>
              <a:tailEnd/>
            </a14:hiddenLine>
          </a:ext>
        </a:extLst>
      </cdr:spPr>
      <cdr:txBody>
        <a:bodyPr xmlns:a="http://schemas.openxmlformats.org/drawingml/2006/main" vertOverflow="clip" wrap="square" lIns="27432" tIns="22860" rIns="27432" bIns="0" anchor="t" upright="1"/>
        <a:lstStyle xmlns:a="http://schemas.openxmlformats.org/drawingml/2006/main"/>
        <a:p xmlns:a="http://schemas.openxmlformats.org/drawingml/2006/main">
          <a:pPr algn="ctr" rtl="0">
            <a:defRPr sz="1000"/>
          </a:pPr>
          <a:r>
            <a:rPr lang="es-CO" sz="1000" b="1" i="0" u="none" strike="noStrike" baseline="0" dirty="0">
              <a:solidFill>
                <a:srgbClr val="000000"/>
              </a:solidFill>
              <a:latin typeface="Calibri"/>
            </a:rPr>
            <a:t> Semanas epidemiológicas</a:t>
          </a:r>
          <a:endParaRPr lang="es-CO" sz="1000" b="0" i="0" u="none" strike="noStrike" baseline="0" dirty="0">
            <a:solidFill>
              <a:srgbClr val="000000"/>
            </a:solidFill>
            <a:latin typeface="Calibri"/>
          </a:endParaRPr>
        </a:p>
        <a:p xmlns:a="http://schemas.openxmlformats.org/drawingml/2006/main">
          <a:pPr algn="ctr" rtl="0">
            <a:defRPr sz="1000"/>
          </a:pPr>
          <a:endParaRPr lang="es-CO" sz="1000" b="0" i="0" u="none" strike="noStrike" baseline="0" dirty="0">
            <a:solidFill>
              <a:srgbClr val="000000"/>
            </a:solidFill>
            <a:latin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0.1766</cdr:x>
      <cdr:y>0.49105</cdr:y>
    </cdr:from>
    <cdr:to>
      <cdr:x>0.89281</cdr:x>
      <cdr:y>0.49105</cdr:y>
    </cdr:to>
    <cdr:cxnSp macro="">
      <cdr:nvCxnSpPr>
        <cdr:cNvPr id="3" name="2 Conector recto de flecha">
          <a:extLst xmlns:a="http://schemas.openxmlformats.org/drawingml/2006/main">
            <a:ext uri="{FF2B5EF4-FFF2-40B4-BE49-F238E27FC236}">
              <a16:creationId xmlns:a16="http://schemas.microsoft.com/office/drawing/2014/main" id="{1A16B10F-027A-45CB-B9F9-FF010C3A2B47}"/>
            </a:ext>
          </a:extLst>
        </cdr:cNvPr>
        <cdr:cNvCxnSpPr/>
      </cdr:nvCxnSpPr>
      <cdr:spPr>
        <a:xfrm xmlns:a="http://schemas.openxmlformats.org/drawingml/2006/main">
          <a:off x="733026" y="972675"/>
          <a:ext cx="2972886" cy="0"/>
        </a:xfrm>
        <a:prstGeom xmlns:a="http://schemas.openxmlformats.org/drawingml/2006/main" prst="straightConnector1">
          <a:avLst/>
        </a:prstGeom>
        <a:ln xmlns:a="http://schemas.openxmlformats.org/drawingml/2006/main" w="127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0.60409</cdr:x>
      <cdr:y>0.38765</cdr:y>
    </cdr:from>
    <cdr:to>
      <cdr:x>0.8297</cdr:x>
      <cdr:y>0.51195</cdr:y>
    </cdr:to>
    <cdr:sp macro="" textlink="">
      <cdr:nvSpPr>
        <cdr:cNvPr id="5" name="1 CuadroTexto"/>
        <cdr:cNvSpPr txBox="1"/>
      </cdr:nvSpPr>
      <cdr:spPr>
        <a:xfrm xmlns:a="http://schemas.openxmlformats.org/drawingml/2006/main">
          <a:off x="2507476" y="851586"/>
          <a:ext cx="936475" cy="273073"/>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S" sz="1000" b="1" dirty="0" smtClean="0"/>
            <a:t>Tasa total: 5,4</a:t>
          </a:r>
          <a:endParaRPr lang="es-CO" sz="10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0.04426</cdr:x>
      <cdr:y>0.00185</cdr:y>
    </cdr:from>
    <cdr:to>
      <cdr:x>1</cdr:x>
      <cdr:y>0.17</cdr:y>
    </cdr:to>
    <cdr:sp macro="" textlink="">
      <cdr:nvSpPr>
        <cdr:cNvPr id="2" name="CuadroTexto 1"/>
        <cdr:cNvSpPr txBox="1"/>
      </cdr:nvSpPr>
      <cdr:spPr>
        <a:xfrm xmlns:a="http://schemas.openxmlformats.org/drawingml/2006/main">
          <a:off x="101519" y="3246"/>
          <a:ext cx="2191991" cy="295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CO" sz="1000" b="1" dirty="0">
              <a:latin typeface="Arial" panose="020B0604020202020204" pitchFamily="34" charset="0"/>
              <a:cs typeface="Arial" panose="020B0604020202020204" pitchFamily="34" charset="0"/>
            </a:rPr>
            <a:t>Trimestre del diagnóstico</a:t>
          </a:r>
          <a:r>
            <a:rPr lang="es-CO" sz="1000" b="1" baseline="0" dirty="0">
              <a:latin typeface="Arial" panose="020B0604020202020204" pitchFamily="34" charset="0"/>
              <a:cs typeface="Arial" panose="020B0604020202020204" pitchFamily="34" charset="0"/>
            </a:rPr>
            <a:t> de las madres</a:t>
          </a:r>
          <a:endParaRPr lang="es-CO" sz="10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0.01206</cdr:x>
      <cdr:y>0.2634</cdr:y>
    </cdr:from>
    <cdr:to>
      <cdr:x>0.22023</cdr:x>
      <cdr:y>0.36823</cdr:y>
    </cdr:to>
    <cdr:sp macro="" textlink="">
      <cdr:nvSpPr>
        <cdr:cNvPr id="3" name="CuadroTexto 4"/>
        <cdr:cNvSpPr txBox="1"/>
      </cdr:nvSpPr>
      <cdr:spPr>
        <a:xfrm xmlns:a="http://schemas.openxmlformats.org/drawingml/2006/main">
          <a:off x="40252" y="739739"/>
          <a:ext cx="694535" cy="294404"/>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CO" sz="1200" b="1">
              <a:latin typeface="Arial" panose="020B0604020202020204" pitchFamily="34" charset="0"/>
              <a:cs typeface="Arial" panose="020B0604020202020204" pitchFamily="34" charset="0"/>
            </a:rPr>
            <a:t>n: 300</a:t>
          </a:r>
        </a:p>
      </cdr:txBody>
    </cdr:sp>
  </cdr:relSizeAnchor>
</c:userShapes>
</file>

<file path=ppt/drawings/drawing4.xml><?xml version="1.0" encoding="utf-8"?>
<c:userShapes xmlns:c="http://schemas.openxmlformats.org/drawingml/2006/chart">
  <cdr:relSizeAnchor xmlns:cdr="http://schemas.openxmlformats.org/drawingml/2006/chartDrawing">
    <cdr:from>
      <cdr:x>0.1363</cdr:x>
      <cdr:y>0.02159</cdr:y>
    </cdr:from>
    <cdr:to>
      <cdr:x>0.83815</cdr:x>
      <cdr:y>0.11888</cdr:y>
    </cdr:to>
    <cdr:sp macro="" textlink="">
      <cdr:nvSpPr>
        <cdr:cNvPr id="2" name="CuadroTexto 1"/>
        <cdr:cNvSpPr txBox="1"/>
      </cdr:nvSpPr>
      <cdr:spPr>
        <a:xfrm xmlns:a="http://schemas.openxmlformats.org/drawingml/2006/main">
          <a:off x="449202" y="58828"/>
          <a:ext cx="2313047" cy="2650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CO" sz="1000" b="1">
              <a:latin typeface="Arial" panose="020B0604020202020204" pitchFamily="34" charset="0"/>
              <a:cs typeface="Arial" panose="020B0604020202020204" pitchFamily="34" charset="0"/>
            </a:rPr>
            <a:t>Trimestre del inicio del CPN</a:t>
          </a:r>
        </a:p>
      </cdr:txBody>
    </cdr:sp>
  </cdr:relSizeAnchor>
  <cdr:relSizeAnchor xmlns:cdr="http://schemas.openxmlformats.org/drawingml/2006/chartDrawing">
    <cdr:from>
      <cdr:x>0.01927</cdr:x>
      <cdr:y>0.27039</cdr:y>
    </cdr:from>
    <cdr:to>
      <cdr:x>0.22145</cdr:x>
      <cdr:y>0.39181</cdr:y>
    </cdr:to>
    <cdr:sp macro="" textlink="">
      <cdr:nvSpPr>
        <cdr:cNvPr id="3" name="CuadroTexto 4"/>
        <cdr:cNvSpPr txBox="1"/>
      </cdr:nvSpPr>
      <cdr:spPr>
        <a:xfrm xmlns:a="http://schemas.openxmlformats.org/drawingml/2006/main">
          <a:off x="64276" y="756928"/>
          <a:ext cx="674391" cy="339890"/>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CO" sz="1200" b="1">
              <a:latin typeface="Arial" panose="020B0604020202020204" pitchFamily="34" charset="0"/>
              <a:cs typeface="Arial" panose="020B0604020202020204" pitchFamily="34" charset="0"/>
            </a:rPr>
            <a:t>n: 220</a:t>
          </a:r>
        </a:p>
      </cdr:txBody>
    </cdr:sp>
  </cdr:relSizeAnchor>
</c:userShapes>
</file>

<file path=ppt/drawings/drawing5.xml><?xml version="1.0" encoding="utf-8"?>
<c:userShapes xmlns:c="http://schemas.openxmlformats.org/drawingml/2006/chart">
  <cdr:relSizeAnchor xmlns:cdr="http://schemas.openxmlformats.org/drawingml/2006/chartDrawing">
    <cdr:from>
      <cdr:x>0.05649</cdr:x>
      <cdr:y>0.0216</cdr:y>
    </cdr:from>
    <cdr:to>
      <cdr:x>0.94027</cdr:x>
      <cdr:y>0.12121</cdr:y>
    </cdr:to>
    <cdr:sp macro="" textlink="">
      <cdr:nvSpPr>
        <cdr:cNvPr id="2" name="CuadroTexto 1"/>
        <cdr:cNvSpPr txBox="1"/>
      </cdr:nvSpPr>
      <cdr:spPr>
        <a:xfrm xmlns:a="http://schemas.openxmlformats.org/drawingml/2006/main">
          <a:off x="186155" y="58830"/>
          <a:ext cx="2912645" cy="2713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CO" sz="1000" b="1">
              <a:latin typeface="Arial" panose="020B0604020202020204" pitchFamily="34" charset="0"/>
              <a:cs typeface="Arial" panose="020B0604020202020204" pitchFamily="34" charset="0"/>
            </a:rPr>
            <a:t>Tratamiento de contacto de las madres</a:t>
          </a:r>
        </a:p>
      </cdr:txBody>
    </cdr:sp>
  </cdr:relSizeAnchor>
  <cdr:relSizeAnchor xmlns:cdr="http://schemas.openxmlformats.org/drawingml/2006/chartDrawing">
    <cdr:from>
      <cdr:x>0.01468</cdr:x>
      <cdr:y>0.2634</cdr:y>
    </cdr:from>
    <cdr:to>
      <cdr:x>0.2147</cdr:x>
      <cdr:y>0.37528</cdr:y>
    </cdr:to>
    <cdr:sp macro="" textlink="">
      <cdr:nvSpPr>
        <cdr:cNvPr id="3" name="CuadroTexto 4"/>
        <cdr:cNvSpPr txBox="1"/>
      </cdr:nvSpPr>
      <cdr:spPr>
        <a:xfrm xmlns:a="http://schemas.openxmlformats.org/drawingml/2006/main">
          <a:off x="48388" y="757684"/>
          <a:ext cx="659184" cy="321816"/>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CO" sz="1200" b="1">
              <a:latin typeface="Arial" panose="020B0604020202020204" pitchFamily="34" charset="0"/>
              <a:cs typeface="Arial" panose="020B0604020202020204" pitchFamily="34" charset="0"/>
            </a:rPr>
            <a:t>n: 300</a:t>
          </a:r>
        </a:p>
      </cdr:txBody>
    </cdr:sp>
  </cdr:relSizeAnchor>
</c:userShapes>
</file>

<file path=ppt/drawings/drawing6.xml><?xml version="1.0" encoding="utf-8"?>
<c:userShapes xmlns:c="http://schemas.openxmlformats.org/drawingml/2006/chart">
  <cdr:relSizeAnchor xmlns:cdr="http://schemas.openxmlformats.org/drawingml/2006/chartDrawing">
    <cdr:from>
      <cdr:x>0.05649</cdr:x>
      <cdr:y>0.0216</cdr:y>
    </cdr:from>
    <cdr:to>
      <cdr:x>0.94027</cdr:x>
      <cdr:y>0.12121</cdr:y>
    </cdr:to>
    <cdr:sp macro="" textlink="">
      <cdr:nvSpPr>
        <cdr:cNvPr id="2" name="CuadroTexto 1"/>
        <cdr:cNvSpPr txBox="1"/>
      </cdr:nvSpPr>
      <cdr:spPr>
        <a:xfrm xmlns:a="http://schemas.openxmlformats.org/drawingml/2006/main">
          <a:off x="186155" y="58830"/>
          <a:ext cx="2912645" cy="27137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CO" sz="1000" b="1">
              <a:latin typeface="Arial" panose="020B0604020202020204" pitchFamily="34" charset="0"/>
              <a:cs typeface="Arial" panose="020B0604020202020204" pitchFamily="34" charset="0"/>
            </a:rPr>
            <a:t>Tratamiento en las madres con CPN</a:t>
          </a:r>
        </a:p>
      </cdr:txBody>
    </cdr:sp>
  </cdr:relSizeAnchor>
  <cdr:relSizeAnchor xmlns:cdr="http://schemas.openxmlformats.org/drawingml/2006/chartDrawing">
    <cdr:from>
      <cdr:x>0.02294</cdr:x>
      <cdr:y>0.2634</cdr:y>
    </cdr:from>
    <cdr:to>
      <cdr:x>0.22488</cdr:x>
      <cdr:y>0.36897</cdr:y>
    </cdr:to>
    <cdr:sp macro="" textlink="">
      <cdr:nvSpPr>
        <cdr:cNvPr id="3" name="CuadroTexto 4"/>
        <cdr:cNvSpPr txBox="1"/>
      </cdr:nvSpPr>
      <cdr:spPr>
        <a:xfrm xmlns:a="http://schemas.openxmlformats.org/drawingml/2006/main">
          <a:off x="75602" y="757684"/>
          <a:ext cx="665534" cy="303674"/>
        </a:xfrm>
        <a:prstGeom xmlns:a="http://schemas.openxmlformats.org/drawingml/2006/main" prst="rect">
          <a:avLst/>
        </a:prstGeom>
        <a:solidFill xmlns:a="http://schemas.openxmlformats.org/drawingml/2006/main">
          <a:schemeClr val="lt1"/>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CO" sz="1200" b="1">
              <a:latin typeface="Arial" panose="020B0604020202020204" pitchFamily="34" charset="0"/>
              <a:cs typeface="Arial" panose="020B0604020202020204" pitchFamily="34" charset="0"/>
            </a:rPr>
            <a:t>n: 220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4820"/>
          </a:xfrm>
          <a:prstGeom prst="rect">
            <a:avLst/>
          </a:prstGeom>
          <a:noFill/>
          <a:ln>
            <a:noFill/>
          </a:ln>
        </p:spPr>
        <p:txBody>
          <a:bodyPr anchorCtr="0" anchor="t"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4820"/>
          </a:xfrm>
          <a:prstGeom prst="rect">
            <a:avLst/>
          </a:prstGeom>
          <a:noFill/>
          <a:ln>
            <a:noFill/>
          </a:ln>
        </p:spPr>
        <p:txBody>
          <a:bodyPr anchorCtr="0" anchor="t" bIns="46575" lIns="93175" spcFirstLastPara="1" rIns="93175" wrap="square" tIns="46575">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4820"/>
          </a:xfrm>
          <a:prstGeom prst="rect">
            <a:avLst/>
          </a:prstGeom>
          <a:noFill/>
          <a:ln>
            <a:noFill/>
          </a:ln>
        </p:spPr>
        <p:txBody>
          <a:bodyPr anchorCtr="0" anchor="b" bIns="46575" lIns="93175" spcFirstLastPara="1" rIns="93175" wrap="square" tIns="46575">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marR="0" rtl="0" algn="r">
              <a:spcBef>
                <a:spcPts val="0"/>
              </a:spcBef>
              <a:spcAft>
                <a:spcPts val="0"/>
              </a:spcAft>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0: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83" name="Google Shape;383;p10: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445" name="Google Shape;445;p1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No olvidar indicador de brotes</a:t>
            </a:r>
            <a:endParaRPr/>
          </a:p>
        </p:txBody>
      </p:sp>
      <p:sp>
        <p:nvSpPr>
          <p:cNvPr id="478" name="Google Shape;478;p1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1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556" name="Google Shape;556;p1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1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1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33" name="Google Shape;633;p1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670" name="Google Shape;670;p1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1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10" name="Google Shape;710;p1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p1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792" name="Google Shape;792;p1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1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22" name="Google Shape;822;p1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843" name="Google Shape;843;p1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1" name="Google Shape;101;p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2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15" name="Google Shape;915;p2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p2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991" name="Google Shape;991;p2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2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022" name="Google Shape;1022;p2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2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16" name="Google Shape;1116;p2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p2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76" name="Google Shape;1176;p2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2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98" name="Google Shape;1198;p2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2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31" name="Google Shape;1231;p2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2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71" name="Google Shape;1271;p2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p2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06" name="Google Shape;1306;p2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p2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41" name="Google Shape;1341;p2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14" name="Google Shape;114;p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p3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398" name="Google Shape;1398;p3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p3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19" name="Google Shape;1419;p3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p3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479" name="Google Shape;1479;p3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p3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8" name="Google Shape;1538;p3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39" name="Google Shape;1539;p3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8" name="Shape 1568"/>
        <p:cNvGrpSpPr/>
        <p:nvPr/>
      </p:nvGrpSpPr>
      <p:grpSpPr>
        <a:xfrm>
          <a:off x="0" y="0"/>
          <a:ext cx="0" cy="0"/>
          <a:chOff x="0" y="0"/>
          <a:chExt cx="0" cy="0"/>
        </a:xfrm>
      </p:grpSpPr>
      <p:sp>
        <p:nvSpPr>
          <p:cNvPr id="1569" name="Google Shape;1569;p3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0" name="Google Shape;1570;p3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71" name="Google Shape;1571;p3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3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02" name="Google Shape;1602;p3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0" name="Shape 1630"/>
        <p:cNvGrpSpPr/>
        <p:nvPr/>
      </p:nvGrpSpPr>
      <p:grpSpPr>
        <a:xfrm>
          <a:off x="0" y="0"/>
          <a:ext cx="0" cy="0"/>
          <a:chOff x="0" y="0"/>
          <a:chExt cx="0" cy="0"/>
        </a:xfrm>
      </p:grpSpPr>
      <p:sp>
        <p:nvSpPr>
          <p:cNvPr id="1631" name="Google Shape;1631;p3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632" name="Google Shape;1632;p3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p3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06" name="Google Shape;1706;p3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5" name="Shape 1745"/>
        <p:cNvGrpSpPr/>
        <p:nvPr/>
      </p:nvGrpSpPr>
      <p:grpSpPr>
        <a:xfrm>
          <a:off x="0" y="0"/>
          <a:ext cx="0" cy="0"/>
          <a:chOff x="0" y="0"/>
          <a:chExt cx="0" cy="0"/>
        </a:xfrm>
      </p:grpSpPr>
      <p:sp>
        <p:nvSpPr>
          <p:cNvPr id="1746" name="Google Shape;1746;p3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47" name="Google Shape;1747;p3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p3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774" name="Google Shape;1774;p3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26" name="Google Shape;126;p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p4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54" name="Google Shape;1854;p4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p4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872" name="Google Shape;1872;p4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p4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908" name="Google Shape;1908;p4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p4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964" name="Google Shape;1964;p4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4" name="Shape 1994"/>
        <p:cNvGrpSpPr/>
        <p:nvPr/>
      </p:nvGrpSpPr>
      <p:grpSpPr>
        <a:xfrm>
          <a:off x="0" y="0"/>
          <a:ext cx="0" cy="0"/>
          <a:chOff x="0" y="0"/>
          <a:chExt cx="0" cy="0"/>
        </a:xfrm>
      </p:grpSpPr>
      <p:sp>
        <p:nvSpPr>
          <p:cNvPr id="1995" name="Google Shape;1995;p4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996" name="Google Shape;1996;p4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1" name="Shape 2051"/>
        <p:cNvGrpSpPr/>
        <p:nvPr/>
      </p:nvGrpSpPr>
      <p:grpSpPr>
        <a:xfrm>
          <a:off x="0" y="0"/>
          <a:ext cx="0" cy="0"/>
          <a:chOff x="0" y="0"/>
          <a:chExt cx="0" cy="0"/>
        </a:xfrm>
      </p:grpSpPr>
      <p:sp>
        <p:nvSpPr>
          <p:cNvPr id="2052" name="Google Shape;2052;p4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053" name="Google Shape;2053;p4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p4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089" name="Google Shape;2089;p4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4" name="Shape 2144"/>
        <p:cNvGrpSpPr/>
        <p:nvPr/>
      </p:nvGrpSpPr>
      <p:grpSpPr>
        <a:xfrm>
          <a:off x="0" y="0"/>
          <a:ext cx="0" cy="0"/>
          <a:chOff x="0" y="0"/>
          <a:chExt cx="0" cy="0"/>
        </a:xfrm>
      </p:grpSpPr>
      <p:sp>
        <p:nvSpPr>
          <p:cNvPr id="2145" name="Google Shape;2145;p4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6" name="Google Shape;2146;p4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147" name="Google Shape;2147;p4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p4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9" name="Google Shape;2199;p48: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200" name="Google Shape;2200;p48: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p4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3" name="Google Shape;2253;p49: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ok</a:t>
            </a:r>
            <a:endParaRPr/>
          </a:p>
        </p:txBody>
      </p:sp>
      <p:sp>
        <p:nvSpPr>
          <p:cNvPr id="2254" name="Google Shape;2254;p49: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p5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06" name="Google Shape;2306;p5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p51: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358" name="Google Shape;2358;p5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p52: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414" name="Google Shape;2414;p5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9" name="Shape 2489"/>
        <p:cNvGrpSpPr/>
        <p:nvPr/>
      </p:nvGrpSpPr>
      <p:grpSpPr>
        <a:xfrm>
          <a:off x="0" y="0"/>
          <a:ext cx="0" cy="0"/>
          <a:chOff x="0" y="0"/>
          <a:chExt cx="0" cy="0"/>
        </a:xfrm>
      </p:grpSpPr>
      <p:sp>
        <p:nvSpPr>
          <p:cNvPr id="2490" name="Google Shape;2490;p53: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491" name="Google Shape;2491;p5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p54: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73" name="Google Shape;2573;p5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p55: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594" name="Google Shape;2594;p55: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5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60" name="Google Shape;2660;p5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6" name="Shape 2696"/>
        <p:cNvGrpSpPr/>
        <p:nvPr/>
      </p:nvGrpSpPr>
      <p:grpSpPr>
        <a:xfrm>
          <a:off x="0" y="0"/>
          <a:ext cx="0" cy="0"/>
          <a:chOff x="0" y="0"/>
          <a:chExt cx="0" cy="0"/>
        </a:xfrm>
      </p:grpSpPr>
      <p:sp>
        <p:nvSpPr>
          <p:cNvPr id="2697" name="Google Shape;2697;p57: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698" name="Google Shape;2698;p5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9" name="Shape 2779"/>
        <p:cNvGrpSpPr/>
        <p:nvPr/>
      </p:nvGrpSpPr>
      <p:grpSpPr>
        <a:xfrm>
          <a:off x="0" y="0"/>
          <a:ext cx="0" cy="0"/>
          <a:chOff x="0" y="0"/>
          <a:chExt cx="0" cy="0"/>
        </a:xfrm>
      </p:grpSpPr>
      <p:sp>
        <p:nvSpPr>
          <p:cNvPr id="2780" name="Google Shape;2780;p5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781" name="Google Shape;2781;p5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3" name="Shape 2833"/>
        <p:cNvGrpSpPr/>
        <p:nvPr/>
      </p:nvGrpSpPr>
      <p:grpSpPr>
        <a:xfrm>
          <a:off x="0" y="0"/>
          <a:ext cx="0" cy="0"/>
          <a:chOff x="0" y="0"/>
          <a:chExt cx="0" cy="0"/>
        </a:xfrm>
      </p:grpSpPr>
      <p:sp>
        <p:nvSpPr>
          <p:cNvPr id="2834" name="Google Shape;2834;p5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35" name="Google Shape;2835;p5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6: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21" name="Google Shape;221;p6: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3" name="Shape 2873"/>
        <p:cNvGrpSpPr/>
        <p:nvPr/>
      </p:nvGrpSpPr>
      <p:grpSpPr>
        <a:xfrm>
          <a:off x="0" y="0"/>
          <a:ext cx="0" cy="0"/>
          <a:chOff x="0" y="0"/>
          <a:chExt cx="0" cy="0"/>
        </a:xfrm>
      </p:grpSpPr>
      <p:sp>
        <p:nvSpPr>
          <p:cNvPr id="2874" name="Google Shape;2874;p60: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75" name="Google Shape;2875;p60: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0" name="Shape 2930"/>
        <p:cNvGrpSpPr/>
        <p:nvPr/>
      </p:nvGrpSpPr>
      <p:grpSpPr>
        <a:xfrm>
          <a:off x="0" y="0"/>
          <a:ext cx="0" cy="0"/>
          <a:chOff x="0" y="0"/>
          <a:chExt cx="0" cy="0"/>
        </a:xfrm>
      </p:grpSpPr>
      <p:sp>
        <p:nvSpPr>
          <p:cNvPr id="2931" name="Google Shape;2931;p61: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2" name="Google Shape;2932;p61: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33" name="Google Shape;2933;p61: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6" name="Shape 2946"/>
        <p:cNvGrpSpPr/>
        <p:nvPr/>
      </p:nvGrpSpPr>
      <p:grpSpPr>
        <a:xfrm>
          <a:off x="0" y="0"/>
          <a:ext cx="0" cy="0"/>
          <a:chOff x="0" y="0"/>
          <a:chExt cx="0" cy="0"/>
        </a:xfrm>
      </p:grpSpPr>
      <p:sp>
        <p:nvSpPr>
          <p:cNvPr id="2947" name="Google Shape;2947;p62: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8" name="Google Shape;2948;p62: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49" name="Google Shape;2949;p62: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1" name="Shape 2961"/>
        <p:cNvGrpSpPr/>
        <p:nvPr/>
      </p:nvGrpSpPr>
      <p:grpSpPr>
        <a:xfrm>
          <a:off x="0" y="0"/>
          <a:ext cx="0" cy="0"/>
          <a:chOff x="0" y="0"/>
          <a:chExt cx="0" cy="0"/>
        </a:xfrm>
      </p:grpSpPr>
      <p:sp>
        <p:nvSpPr>
          <p:cNvPr id="2962" name="Google Shape;2962;p63: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3" name="Google Shape;2963;p63: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64" name="Google Shape;2964;p63: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6" name="Shape 2976"/>
        <p:cNvGrpSpPr/>
        <p:nvPr/>
      </p:nvGrpSpPr>
      <p:grpSpPr>
        <a:xfrm>
          <a:off x="0" y="0"/>
          <a:ext cx="0" cy="0"/>
          <a:chOff x="0" y="0"/>
          <a:chExt cx="0" cy="0"/>
        </a:xfrm>
      </p:grpSpPr>
      <p:sp>
        <p:nvSpPr>
          <p:cNvPr id="2977" name="Google Shape;2977;p64: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8" name="Google Shape;2978;p64: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979" name="Google Shape;2979;p64: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7: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7:notes"/>
          <p:cNvSpPr txBox="1"/>
          <p:nvPr>
            <p:ph idx="1" type="body"/>
          </p:nvPr>
        </p:nvSpPr>
        <p:spPr>
          <a:xfrm>
            <a:off x="701040" y="4415790"/>
            <a:ext cx="5608320" cy="4183380"/>
          </a:xfrm>
          <a:prstGeom prst="rect">
            <a:avLst/>
          </a:prstGeom>
          <a:noFill/>
          <a:ln>
            <a:noFill/>
          </a:ln>
        </p:spPr>
        <p:txBody>
          <a:bodyPr anchorCtr="0" anchor="t" bIns="46575" lIns="93175" spcFirstLastPara="1" rIns="93175" wrap="square" tIns="46575">
            <a:noAutofit/>
          </a:bodyPr>
          <a:lstStyle/>
          <a:p>
            <a:pPr indent="0" lvl="0" marL="0" rtl="0" algn="l">
              <a:spcBef>
                <a:spcPts val="0"/>
              </a:spcBef>
              <a:spcAft>
                <a:spcPts val="0"/>
              </a:spcAft>
              <a:buNone/>
            </a:pPr>
            <a:r>
              <a:rPr lang="es-ES"/>
              <a:t>No olvidar ajustar los indicadores</a:t>
            </a:r>
            <a:endParaRPr/>
          </a:p>
        </p:txBody>
      </p:sp>
      <p:sp>
        <p:nvSpPr>
          <p:cNvPr id="249" name="Google Shape;249;p7:notes"/>
          <p:cNvSpPr txBox="1"/>
          <p:nvPr>
            <p:ph idx="12" type="sldNum"/>
          </p:nvPr>
        </p:nvSpPr>
        <p:spPr>
          <a:xfrm>
            <a:off x="3970938" y="8829967"/>
            <a:ext cx="3037840" cy="464820"/>
          </a:xfrm>
          <a:prstGeom prst="rect">
            <a:avLst/>
          </a:prstGeom>
          <a:noFill/>
          <a:ln>
            <a:noFill/>
          </a:ln>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289" name="Google Shape;289;p8: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9:notes"/>
          <p:cNvSpPr txBox="1"/>
          <p:nvPr>
            <p:ph idx="1" type="body"/>
          </p:nvPr>
        </p:nvSpPr>
        <p:spPr>
          <a:xfrm>
            <a:off x="701040" y="4415790"/>
            <a:ext cx="5608320" cy="4183380"/>
          </a:xfrm>
          <a:prstGeom prst="rect">
            <a:avLst/>
          </a:prstGeom>
        </p:spPr>
        <p:txBody>
          <a:bodyPr anchorCtr="0" anchor="t" bIns="46575" lIns="93175" spcFirstLastPara="1" rIns="93175" wrap="square" tIns="46575">
            <a:noAutofit/>
          </a:bodyPr>
          <a:lstStyle/>
          <a:p>
            <a:pPr indent="0" lvl="0" marL="0" rtl="0" algn="l">
              <a:spcBef>
                <a:spcPts val="0"/>
              </a:spcBef>
              <a:spcAft>
                <a:spcPts val="0"/>
              </a:spcAft>
              <a:buNone/>
            </a:pPr>
            <a:r>
              <a:t/>
            </a:r>
            <a:endParaRPr/>
          </a:p>
        </p:txBody>
      </p:sp>
      <p:sp>
        <p:nvSpPr>
          <p:cNvPr id="340" name="Google Shape;340;p9:notes"/>
          <p:cNvSpPr/>
          <p:nvPr>
            <p:ph idx="2" type="sldImg"/>
          </p:nvPr>
        </p:nvSpPr>
        <p:spPr>
          <a:xfrm>
            <a:off x="2132013" y="696913"/>
            <a:ext cx="2746375" cy="34861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5" name="Shape 15"/>
        <p:cNvGrpSpPr/>
        <p:nvPr/>
      </p:nvGrpSpPr>
      <p:grpSpPr>
        <a:xfrm>
          <a:off x="0" y="0"/>
          <a:ext cx="0" cy="0"/>
          <a:chOff x="0" y="0"/>
          <a:chExt cx="0" cy="0"/>
        </a:xfrm>
      </p:grpSpPr>
      <p:sp>
        <p:nvSpPr>
          <p:cNvPr id="16" name="Google Shape;16;p66"/>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66"/>
          <p:cNvSpPr txBox="1"/>
          <p:nvPr>
            <p:ph idx="1" type="body"/>
          </p:nvPr>
        </p:nvSpPr>
        <p:spPr>
          <a:xfrm>
            <a:off x="360045" y="2133603"/>
            <a:ext cx="6480810" cy="603461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 name="Google Shape;18;p66"/>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6"/>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6"/>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72" name="Shape 72"/>
        <p:cNvGrpSpPr/>
        <p:nvPr/>
      </p:nvGrpSpPr>
      <p:grpSpPr>
        <a:xfrm>
          <a:off x="0" y="0"/>
          <a:ext cx="0" cy="0"/>
          <a:chOff x="0" y="0"/>
          <a:chExt cx="0" cy="0"/>
        </a:xfrm>
      </p:grpSpPr>
      <p:sp>
        <p:nvSpPr>
          <p:cNvPr id="73" name="Google Shape;73;p75"/>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75"/>
          <p:cNvSpPr txBox="1"/>
          <p:nvPr>
            <p:ph idx="1" type="body"/>
          </p:nvPr>
        </p:nvSpPr>
        <p:spPr>
          <a:xfrm rot="5400000">
            <a:off x="583142" y="1910506"/>
            <a:ext cx="6034617" cy="648081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75"/>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5"/>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75"/>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8" name="Shape 78"/>
        <p:cNvGrpSpPr/>
        <p:nvPr/>
      </p:nvGrpSpPr>
      <p:grpSpPr>
        <a:xfrm>
          <a:off x="0" y="0"/>
          <a:ext cx="0" cy="0"/>
          <a:chOff x="0" y="0"/>
          <a:chExt cx="0" cy="0"/>
        </a:xfrm>
      </p:grpSpPr>
      <p:sp>
        <p:nvSpPr>
          <p:cNvPr id="79" name="Google Shape;79;p76"/>
          <p:cNvSpPr txBox="1"/>
          <p:nvPr>
            <p:ph type="title"/>
          </p:nvPr>
        </p:nvSpPr>
        <p:spPr>
          <a:xfrm rot="5400000">
            <a:off x="2129738" y="3457103"/>
            <a:ext cx="7802033" cy="1620202"/>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6"/>
          <p:cNvSpPr txBox="1"/>
          <p:nvPr>
            <p:ph idx="1" type="body"/>
          </p:nvPr>
        </p:nvSpPr>
        <p:spPr>
          <a:xfrm rot="5400000">
            <a:off x="-1170676" y="1896908"/>
            <a:ext cx="7802033" cy="474059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6"/>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6"/>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6"/>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21" name="Shape 21"/>
        <p:cNvGrpSpPr/>
        <p:nvPr/>
      </p:nvGrpSpPr>
      <p:grpSpPr>
        <a:xfrm>
          <a:off x="0" y="0"/>
          <a:ext cx="0" cy="0"/>
          <a:chOff x="0" y="0"/>
          <a:chExt cx="0" cy="0"/>
        </a:xfrm>
      </p:grpSpPr>
      <p:sp>
        <p:nvSpPr>
          <p:cNvPr id="22" name="Google Shape;22;p67"/>
          <p:cNvSpPr txBox="1"/>
          <p:nvPr>
            <p:ph type="ctrTitle"/>
          </p:nvPr>
        </p:nvSpPr>
        <p:spPr>
          <a:xfrm>
            <a:off x="540068" y="2840569"/>
            <a:ext cx="6120765" cy="1960033"/>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7"/>
          <p:cNvSpPr txBox="1"/>
          <p:nvPr>
            <p:ph idx="1" type="subTitle"/>
          </p:nvPr>
        </p:nvSpPr>
        <p:spPr>
          <a:xfrm>
            <a:off x="1080135" y="5181600"/>
            <a:ext cx="5040630" cy="23368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4" name="Google Shape;24;p67"/>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7"/>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7"/>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7" name="Shape 27"/>
        <p:cNvGrpSpPr/>
        <p:nvPr/>
      </p:nvGrpSpPr>
      <p:grpSpPr>
        <a:xfrm>
          <a:off x="0" y="0"/>
          <a:ext cx="0" cy="0"/>
          <a:chOff x="0" y="0"/>
          <a:chExt cx="0" cy="0"/>
        </a:xfrm>
      </p:grpSpPr>
      <p:sp>
        <p:nvSpPr>
          <p:cNvPr id="28" name="Google Shape;28;p68"/>
          <p:cNvSpPr txBox="1"/>
          <p:nvPr>
            <p:ph type="title"/>
          </p:nvPr>
        </p:nvSpPr>
        <p:spPr>
          <a:xfrm>
            <a:off x="568822" y="5875867"/>
            <a:ext cx="6120765" cy="18161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8"/>
          <p:cNvSpPr txBox="1"/>
          <p:nvPr>
            <p:ph idx="1" type="body"/>
          </p:nvPr>
        </p:nvSpPr>
        <p:spPr>
          <a:xfrm>
            <a:off x="568822" y="3875620"/>
            <a:ext cx="6120765" cy="2000249"/>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68"/>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8"/>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8"/>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 name="Shape 33"/>
        <p:cNvGrpSpPr/>
        <p:nvPr/>
      </p:nvGrpSpPr>
      <p:grpSpPr>
        <a:xfrm>
          <a:off x="0" y="0"/>
          <a:ext cx="0" cy="0"/>
          <a:chOff x="0" y="0"/>
          <a:chExt cx="0" cy="0"/>
        </a:xfrm>
      </p:grpSpPr>
      <p:sp>
        <p:nvSpPr>
          <p:cNvPr id="34" name="Google Shape;34;p69"/>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9"/>
          <p:cNvSpPr txBox="1"/>
          <p:nvPr>
            <p:ph idx="1" type="body"/>
          </p:nvPr>
        </p:nvSpPr>
        <p:spPr>
          <a:xfrm>
            <a:off x="360045" y="2133603"/>
            <a:ext cx="3180398" cy="603461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9"/>
          <p:cNvSpPr txBox="1"/>
          <p:nvPr>
            <p:ph idx="2" type="body"/>
          </p:nvPr>
        </p:nvSpPr>
        <p:spPr>
          <a:xfrm>
            <a:off x="3660457" y="2133603"/>
            <a:ext cx="3180398" cy="6034617"/>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9"/>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9"/>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9"/>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40" name="Shape 40"/>
        <p:cNvGrpSpPr/>
        <p:nvPr/>
      </p:nvGrpSpPr>
      <p:grpSpPr>
        <a:xfrm>
          <a:off x="0" y="0"/>
          <a:ext cx="0" cy="0"/>
          <a:chOff x="0" y="0"/>
          <a:chExt cx="0" cy="0"/>
        </a:xfrm>
      </p:grpSpPr>
      <p:sp>
        <p:nvSpPr>
          <p:cNvPr id="41" name="Google Shape;41;p70"/>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0"/>
          <p:cNvSpPr txBox="1"/>
          <p:nvPr>
            <p:ph idx="1" type="body"/>
          </p:nvPr>
        </p:nvSpPr>
        <p:spPr>
          <a:xfrm>
            <a:off x="360046" y="2046817"/>
            <a:ext cx="3181648" cy="85301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0"/>
          <p:cNvSpPr txBox="1"/>
          <p:nvPr>
            <p:ph idx="2" type="body"/>
          </p:nvPr>
        </p:nvSpPr>
        <p:spPr>
          <a:xfrm>
            <a:off x="360046" y="2899833"/>
            <a:ext cx="3181648" cy="5268384"/>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0"/>
          <p:cNvSpPr txBox="1"/>
          <p:nvPr>
            <p:ph idx="3" type="body"/>
          </p:nvPr>
        </p:nvSpPr>
        <p:spPr>
          <a:xfrm>
            <a:off x="3657958" y="2046817"/>
            <a:ext cx="3182898" cy="853016"/>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0"/>
          <p:cNvSpPr txBox="1"/>
          <p:nvPr>
            <p:ph idx="4" type="body"/>
          </p:nvPr>
        </p:nvSpPr>
        <p:spPr>
          <a:xfrm>
            <a:off x="3657958" y="2899833"/>
            <a:ext cx="3182898" cy="5268384"/>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0"/>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0"/>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0"/>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lo el título" type="titleOnly">
  <p:cSld name="TITLE_ONLY">
    <p:spTree>
      <p:nvGrpSpPr>
        <p:cNvPr id="49" name="Shape 49"/>
        <p:cNvGrpSpPr/>
        <p:nvPr/>
      </p:nvGrpSpPr>
      <p:grpSpPr>
        <a:xfrm>
          <a:off x="0" y="0"/>
          <a:ext cx="0" cy="0"/>
          <a:chOff x="0" y="0"/>
          <a:chExt cx="0" cy="0"/>
        </a:xfrm>
      </p:grpSpPr>
      <p:sp>
        <p:nvSpPr>
          <p:cNvPr id="50" name="Google Shape;50;p71"/>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1"/>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1"/>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1"/>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4" name="Shape 54"/>
        <p:cNvGrpSpPr/>
        <p:nvPr/>
      </p:nvGrpSpPr>
      <p:grpSpPr>
        <a:xfrm>
          <a:off x="0" y="0"/>
          <a:ext cx="0" cy="0"/>
          <a:chOff x="0" y="0"/>
          <a:chExt cx="0" cy="0"/>
        </a:xfrm>
      </p:grpSpPr>
      <p:sp>
        <p:nvSpPr>
          <p:cNvPr id="55" name="Google Shape;55;p72"/>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2"/>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2"/>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8" name="Shape 58"/>
        <p:cNvGrpSpPr/>
        <p:nvPr/>
      </p:nvGrpSpPr>
      <p:grpSpPr>
        <a:xfrm>
          <a:off x="0" y="0"/>
          <a:ext cx="0" cy="0"/>
          <a:chOff x="0" y="0"/>
          <a:chExt cx="0" cy="0"/>
        </a:xfrm>
      </p:grpSpPr>
      <p:sp>
        <p:nvSpPr>
          <p:cNvPr id="59" name="Google Shape;59;p73"/>
          <p:cNvSpPr txBox="1"/>
          <p:nvPr>
            <p:ph type="title"/>
          </p:nvPr>
        </p:nvSpPr>
        <p:spPr>
          <a:xfrm>
            <a:off x="360046" y="364067"/>
            <a:ext cx="2369047" cy="1549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3"/>
          <p:cNvSpPr txBox="1"/>
          <p:nvPr>
            <p:ph idx="1" type="body"/>
          </p:nvPr>
        </p:nvSpPr>
        <p:spPr>
          <a:xfrm>
            <a:off x="2815353" y="364069"/>
            <a:ext cx="4025504" cy="7804151"/>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73"/>
          <p:cNvSpPr txBox="1"/>
          <p:nvPr>
            <p:ph idx="2" type="body"/>
          </p:nvPr>
        </p:nvSpPr>
        <p:spPr>
          <a:xfrm>
            <a:off x="360046" y="1913469"/>
            <a:ext cx="2369047" cy="6254751"/>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73"/>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3"/>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73"/>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5" name="Shape 65"/>
        <p:cNvGrpSpPr/>
        <p:nvPr/>
      </p:nvGrpSpPr>
      <p:grpSpPr>
        <a:xfrm>
          <a:off x="0" y="0"/>
          <a:ext cx="0" cy="0"/>
          <a:chOff x="0" y="0"/>
          <a:chExt cx="0" cy="0"/>
        </a:xfrm>
      </p:grpSpPr>
      <p:sp>
        <p:nvSpPr>
          <p:cNvPr id="66" name="Google Shape;66;p74"/>
          <p:cNvSpPr txBox="1"/>
          <p:nvPr>
            <p:ph type="title"/>
          </p:nvPr>
        </p:nvSpPr>
        <p:spPr>
          <a:xfrm>
            <a:off x="1411426" y="6400802"/>
            <a:ext cx="4320540" cy="75565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74"/>
          <p:cNvSpPr/>
          <p:nvPr>
            <p:ph idx="2" type="pic"/>
          </p:nvPr>
        </p:nvSpPr>
        <p:spPr>
          <a:xfrm>
            <a:off x="1411426" y="817033"/>
            <a:ext cx="4320540" cy="5486400"/>
          </a:xfrm>
          <a:prstGeom prst="rect">
            <a:avLst/>
          </a:prstGeom>
          <a:noFill/>
          <a:ln>
            <a:noFill/>
          </a:ln>
        </p:spPr>
      </p:sp>
      <p:sp>
        <p:nvSpPr>
          <p:cNvPr id="68" name="Google Shape;68;p74"/>
          <p:cNvSpPr txBox="1"/>
          <p:nvPr>
            <p:ph idx="1" type="body"/>
          </p:nvPr>
        </p:nvSpPr>
        <p:spPr>
          <a:xfrm>
            <a:off x="1411426" y="7156453"/>
            <a:ext cx="4320540" cy="1073149"/>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74"/>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4"/>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4"/>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5"/>
          <p:cNvSpPr txBox="1"/>
          <p:nvPr>
            <p:ph type="title"/>
          </p:nvPr>
        </p:nvSpPr>
        <p:spPr>
          <a:xfrm>
            <a:off x="360045" y="366184"/>
            <a:ext cx="6480810" cy="1524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5"/>
          <p:cNvSpPr txBox="1"/>
          <p:nvPr>
            <p:ph idx="1" type="body"/>
          </p:nvPr>
        </p:nvSpPr>
        <p:spPr>
          <a:xfrm>
            <a:off x="360045" y="2133603"/>
            <a:ext cx="6480810" cy="6034617"/>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5"/>
          <p:cNvSpPr txBox="1"/>
          <p:nvPr>
            <p:ph idx="10" type="dt"/>
          </p:nvPr>
        </p:nvSpPr>
        <p:spPr>
          <a:xfrm>
            <a:off x="360045" y="8475136"/>
            <a:ext cx="1680210" cy="486833"/>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5"/>
          <p:cNvSpPr txBox="1"/>
          <p:nvPr>
            <p:ph idx="11" type="ftr"/>
          </p:nvPr>
        </p:nvSpPr>
        <p:spPr>
          <a:xfrm>
            <a:off x="2460308" y="8475136"/>
            <a:ext cx="2280285" cy="486833"/>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5"/>
          <p:cNvSpPr txBox="1"/>
          <p:nvPr>
            <p:ph idx="12" type="sldNum"/>
          </p:nvPr>
        </p:nvSpPr>
        <p:spPr>
          <a:xfrm>
            <a:off x="5160645" y="8475136"/>
            <a:ext cx="1680210" cy="48683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46.png"/><Relationship Id="rId5" Type="http://schemas.openxmlformats.org/officeDocument/2006/relationships/image" Target="../media/image3.png"/><Relationship Id="rId6" Type="http://schemas.openxmlformats.org/officeDocument/2006/relationships/image" Target="../media/image45.png"/><Relationship Id="rId7" Type="http://schemas.openxmlformats.org/officeDocument/2006/relationships/image" Target="../media/image34.png"/><Relationship Id="rId8"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6.png"/><Relationship Id="rId10" Type="http://schemas.openxmlformats.org/officeDocument/2006/relationships/image" Target="../media/image206.png"/><Relationship Id="rId9" Type="http://schemas.openxmlformats.org/officeDocument/2006/relationships/image" Target="../media/image39.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35.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52.png"/><Relationship Id="rId5" Type="http://schemas.openxmlformats.org/officeDocument/2006/relationships/image" Target="../media/image62.png"/><Relationship Id="rId6" Type="http://schemas.openxmlformats.org/officeDocument/2006/relationships/image" Target="../media/image42.png"/><Relationship Id="rId7" Type="http://schemas.openxmlformats.org/officeDocument/2006/relationships/image" Target="../media/image54.png"/><Relationship Id="rId8"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6.png"/><Relationship Id="rId9" Type="http://schemas.openxmlformats.org/officeDocument/2006/relationships/image" Target="../media/image48.png"/><Relationship Id="rId5" Type="http://schemas.openxmlformats.org/officeDocument/2006/relationships/image" Target="../media/image3.png"/><Relationship Id="rId6" Type="http://schemas.openxmlformats.org/officeDocument/2006/relationships/image" Target="../media/image47.png"/><Relationship Id="rId7" Type="http://schemas.openxmlformats.org/officeDocument/2006/relationships/image" Target="../media/image70.png"/><Relationship Id="rId8"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50.png"/><Relationship Id="rId10" Type="http://schemas.openxmlformats.org/officeDocument/2006/relationships/image" Target="../media/image59.png"/><Relationship Id="rId9" Type="http://schemas.openxmlformats.org/officeDocument/2006/relationships/image" Target="../media/image57.png"/><Relationship Id="rId5" Type="http://schemas.openxmlformats.org/officeDocument/2006/relationships/image" Target="../media/image61.png"/><Relationship Id="rId6" Type="http://schemas.openxmlformats.org/officeDocument/2006/relationships/image" Target="../media/image44.png"/><Relationship Id="rId7" Type="http://schemas.openxmlformats.org/officeDocument/2006/relationships/image" Target="../media/image51.png"/><Relationship Id="rId8"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4.png"/><Relationship Id="rId5" Type="http://schemas.openxmlformats.org/officeDocument/2006/relationships/image" Target="../media/image3.png"/><Relationship Id="rId6" Type="http://schemas.openxmlformats.org/officeDocument/2006/relationships/chart" Target="../charts/chart1.xml"/><Relationship Id="rId7" Type="http://schemas.openxmlformats.org/officeDocument/2006/relationships/chart" Target="../charts/chart2.xml"/><Relationship Id="rId8"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hart" Target="../charts/chart4.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50.png"/><Relationship Id="rId9" Type="http://schemas.openxmlformats.org/officeDocument/2006/relationships/image" Target="../media/image63.png"/><Relationship Id="rId5" Type="http://schemas.openxmlformats.org/officeDocument/2006/relationships/image" Target="../media/image61.png"/><Relationship Id="rId6" Type="http://schemas.openxmlformats.org/officeDocument/2006/relationships/image" Target="../media/image44.png"/><Relationship Id="rId7" Type="http://schemas.openxmlformats.org/officeDocument/2006/relationships/image" Target="../media/image51.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50.png"/><Relationship Id="rId11" Type="http://schemas.openxmlformats.org/officeDocument/2006/relationships/chart" Target="../charts/chart5.xml"/><Relationship Id="rId10" Type="http://schemas.openxmlformats.org/officeDocument/2006/relationships/image" Target="../media/image66.png"/><Relationship Id="rId9" Type="http://schemas.openxmlformats.org/officeDocument/2006/relationships/image" Target="../media/image64.png"/><Relationship Id="rId5" Type="http://schemas.openxmlformats.org/officeDocument/2006/relationships/image" Target="../media/image5.png"/><Relationship Id="rId6" Type="http://schemas.openxmlformats.org/officeDocument/2006/relationships/image" Target="../media/image44.png"/><Relationship Id="rId7" Type="http://schemas.openxmlformats.org/officeDocument/2006/relationships/image" Target="../media/image51.png"/><Relationship Id="rId8" Type="http://schemas.openxmlformats.org/officeDocument/2006/relationships/image" Target="../media/image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7.png"/><Relationship Id="rId4" Type="http://schemas.openxmlformats.org/officeDocument/2006/relationships/chart" Target="../charts/chart6.xml"/><Relationship Id="rId5" Type="http://schemas.openxmlformats.org/officeDocument/2006/relationships/chart" Target="../charts/chart7.xml"/></Relationships>
</file>

<file path=ppt/slides/_rels/slide22.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75.png"/><Relationship Id="rId13" Type="http://schemas.openxmlformats.org/officeDocument/2006/relationships/image" Target="../media/image76.png"/><Relationship Id="rId12"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8.png"/><Relationship Id="rId4" Type="http://schemas.openxmlformats.org/officeDocument/2006/relationships/image" Target="../media/image6.png"/><Relationship Id="rId9" Type="http://schemas.openxmlformats.org/officeDocument/2006/relationships/image" Target="../media/image82.png"/><Relationship Id="rId15" Type="http://schemas.openxmlformats.org/officeDocument/2006/relationships/image" Target="../media/image80.png"/><Relationship Id="rId14" Type="http://schemas.openxmlformats.org/officeDocument/2006/relationships/image" Target="../media/image7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77.png"/><Relationship Id="rId8" Type="http://schemas.openxmlformats.org/officeDocument/2006/relationships/image" Target="../media/image72.png"/></Relationships>
</file>

<file path=ppt/slides/_rels/slide23.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87.png"/><Relationship Id="rId12"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84.png"/><Relationship Id="rId9" Type="http://schemas.openxmlformats.org/officeDocument/2006/relationships/image" Target="../media/image88.png"/><Relationship Id="rId5" Type="http://schemas.openxmlformats.org/officeDocument/2006/relationships/image" Target="../media/image3.png"/><Relationship Id="rId6" Type="http://schemas.openxmlformats.org/officeDocument/2006/relationships/image" Target="../media/image81.png"/><Relationship Id="rId7" Type="http://schemas.openxmlformats.org/officeDocument/2006/relationships/image" Target="../media/image5.png"/><Relationship Id="rId8"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3.png"/><Relationship Id="rId4" Type="http://schemas.openxmlformats.org/officeDocument/2006/relationships/image" Target="../media/image83.png"/><Relationship Id="rId5"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7.png"/><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10"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0.png"/><Relationship Id="rId4" Type="http://schemas.openxmlformats.org/officeDocument/2006/relationships/image" Target="../media/image6.png"/><Relationship Id="rId9" Type="http://schemas.openxmlformats.org/officeDocument/2006/relationships/image" Target="../media/image89.png"/><Relationship Id="rId5" Type="http://schemas.openxmlformats.org/officeDocument/2006/relationships/image" Target="../media/image3.png"/><Relationship Id="rId6" Type="http://schemas.openxmlformats.org/officeDocument/2006/relationships/chart" Target="../charts/chart8.xml"/><Relationship Id="rId7" Type="http://schemas.openxmlformats.org/officeDocument/2006/relationships/chart" Target="../charts/chart9.xml"/><Relationship Id="rId8" Type="http://schemas.openxmlformats.org/officeDocument/2006/relationships/chart" Target="../charts/char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90.png"/><Relationship Id="rId4" Type="http://schemas.openxmlformats.org/officeDocument/2006/relationships/image" Target="../media/image6.png"/><Relationship Id="rId9" Type="http://schemas.openxmlformats.org/officeDocument/2006/relationships/image" Target="../media/image110.png"/><Relationship Id="rId5" Type="http://schemas.openxmlformats.org/officeDocument/2006/relationships/image" Target="../media/image3.png"/><Relationship Id="rId6" Type="http://schemas.openxmlformats.org/officeDocument/2006/relationships/chart" Target="../charts/chart11.xml"/><Relationship Id="rId7" Type="http://schemas.openxmlformats.org/officeDocument/2006/relationships/chart" Target="../charts/chart12.xml"/><Relationship Id="rId8" Type="http://schemas.openxmlformats.org/officeDocument/2006/relationships/chart" Target="../charts/char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0.png"/><Relationship Id="rId4" Type="http://schemas.openxmlformats.org/officeDocument/2006/relationships/image" Target="../media/image6.png"/><Relationship Id="rId9" Type="http://schemas.openxmlformats.org/officeDocument/2006/relationships/image" Target="../media/image141.png"/><Relationship Id="rId5" Type="http://schemas.openxmlformats.org/officeDocument/2006/relationships/image" Target="../media/image3.png"/><Relationship Id="rId6" Type="http://schemas.openxmlformats.org/officeDocument/2006/relationships/chart" Target="../charts/chart14.xml"/><Relationship Id="rId7" Type="http://schemas.openxmlformats.org/officeDocument/2006/relationships/chart" Target="../charts/chart15.xml"/><Relationship Id="rId8" Type="http://schemas.openxmlformats.org/officeDocument/2006/relationships/chart" Target="../charts/chart16.xml"/></Relationships>
</file>

<file path=ppt/slides/_rels/slide29.xml.rels><?xml version="1.0" encoding="UTF-8" standalone="yes"?><Relationships xmlns="http://schemas.openxmlformats.org/package/2006/relationships"><Relationship Id="rId11" Type="http://schemas.openxmlformats.org/officeDocument/2006/relationships/chart" Target="../charts/chart17.xml"/><Relationship Id="rId10" Type="http://schemas.openxmlformats.org/officeDocument/2006/relationships/image" Target="../media/image101.png"/><Relationship Id="rId12" Type="http://schemas.openxmlformats.org/officeDocument/2006/relationships/chart" Target="../charts/chart18.xml"/><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0.png"/><Relationship Id="rId4" Type="http://schemas.openxmlformats.org/officeDocument/2006/relationships/image" Target="../media/image6.png"/><Relationship Id="rId9" Type="http://schemas.openxmlformats.org/officeDocument/2006/relationships/image" Target="../media/image40.png"/><Relationship Id="rId5" Type="http://schemas.openxmlformats.org/officeDocument/2006/relationships/image" Target="../media/image3.png"/><Relationship Id="rId6" Type="http://schemas.openxmlformats.org/officeDocument/2006/relationships/image" Target="../media/image104.png"/><Relationship Id="rId7" Type="http://schemas.openxmlformats.org/officeDocument/2006/relationships/image" Target="../media/image5.png"/><Relationship Id="rId8"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hart" Target="../charts/chart19.xml"/><Relationship Id="rId4" Type="http://schemas.openxmlformats.org/officeDocument/2006/relationships/chart" Target="../charts/chart20.xml"/></Relationships>
</file>

<file path=ppt/slides/_rels/slide31.xml.rels><?xml version="1.0" encoding="UTF-8" standalone="yes"?><Relationships xmlns="http://schemas.openxmlformats.org/package/2006/relationships"><Relationship Id="rId11" Type="http://schemas.openxmlformats.org/officeDocument/2006/relationships/chart" Target="../charts/chart21.xml"/><Relationship Id="rId10"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0.png"/><Relationship Id="rId4" Type="http://schemas.openxmlformats.org/officeDocument/2006/relationships/image" Target="../media/image6.png"/><Relationship Id="rId9" Type="http://schemas.openxmlformats.org/officeDocument/2006/relationships/image" Target="../media/image10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2.png"/><Relationship Id="rId8" Type="http://schemas.openxmlformats.org/officeDocument/2006/relationships/image" Target="../media/image10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07.png"/><Relationship Id="rId4" Type="http://schemas.openxmlformats.org/officeDocument/2006/relationships/image" Target="../media/image6.png"/><Relationship Id="rId9" Type="http://schemas.openxmlformats.org/officeDocument/2006/relationships/chart" Target="../charts/chart22.xml"/><Relationship Id="rId5" Type="http://schemas.openxmlformats.org/officeDocument/2006/relationships/image" Target="../media/image3.png"/><Relationship Id="rId6" Type="http://schemas.openxmlformats.org/officeDocument/2006/relationships/image" Target="../media/image106.png"/><Relationship Id="rId7" Type="http://schemas.openxmlformats.org/officeDocument/2006/relationships/image" Target="../media/image5.png"/><Relationship Id="rId8" Type="http://schemas.openxmlformats.org/officeDocument/2006/relationships/image" Target="../media/image20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2.png"/><Relationship Id="rId4" Type="http://schemas.openxmlformats.org/officeDocument/2006/relationships/chart" Target="../charts/char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2.png"/><Relationship Id="rId4"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3.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chart" Target="../charts/chart25.xml"/><Relationship Id="rId7" Type="http://schemas.openxmlformats.org/officeDocument/2006/relationships/chart" Target="../charts/char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50.png"/><Relationship Id="rId9" Type="http://schemas.openxmlformats.org/officeDocument/2006/relationships/image" Target="../media/image113.png"/><Relationship Id="rId5" Type="http://schemas.openxmlformats.org/officeDocument/2006/relationships/image" Target="../media/image61.png"/><Relationship Id="rId6" Type="http://schemas.openxmlformats.org/officeDocument/2006/relationships/image" Target="../media/image44.png"/><Relationship Id="rId7" Type="http://schemas.openxmlformats.org/officeDocument/2006/relationships/image" Target="../media/image51.png"/><Relationship Id="rId8"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11.png"/><Relationship Id="rId4" Type="http://schemas.openxmlformats.org/officeDocument/2006/relationships/image" Target="../media/image115.png"/><Relationship Id="rId9" Type="http://schemas.openxmlformats.org/officeDocument/2006/relationships/chart" Target="../charts/chart29.xml"/><Relationship Id="rId5" Type="http://schemas.openxmlformats.org/officeDocument/2006/relationships/image" Target="../media/image109.png"/><Relationship Id="rId6" Type="http://schemas.openxmlformats.org/officeDocument/2006/relationships/image" Target="../media/image118.png"/><Relationship Id="rId7" Type="http://schemas.openxmlformats.org/officeDocument/2006/relationships/chart" Target="../charts/chart27.xml"/><Relationship Id="rId8" Type="http://schemas.openxmlformats.org/officeDocument/2006/relationships/chart" Target="../charts/char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7.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chart" Target="../charts/chart30.xml"/><Relationship Id="rId7" Type="http://schemas.openxmlformats.org/officeDocument/2006/relationships/chart" Target="../charts/chart31.xml"/></Relationships>
</file>

<file path=ppt/slides/_rels/slide39.xml.rels><?xml version="1.0" encoding="UTF-8" standalone="yes"?><Relationships xmlns="http://schemas.openxmlformats.org/package/2006/relationships"><Relationship Id="rId11" Type="http://schemas.openxmlformats.org/officeDocument/2006/relationships/image" Target="../media/image147.png"/><Relationship Id="rId10"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1.png"/><Relationship Id="rId4" Type="http://schemas.openxmlformats.org/officeDocument/2006/relationships/image" Target="../media/image50.png"/><Relationship Id="rId9" Type="http://schemas.openxmlformats.org/officeDocument/2006/relationships/image" Target="../media/image73.png"/><Relationship Id="rId5" Type="http://schemas.openxmlformats.org/officeDocument/2006/relationships/image" Target="../media/image114.png"/><Relationship Id="rId6" Type="http://schemas.openxmlformats.org/officeDocument/2006/relationships/image" Target="../media/image5.png"/><Relationship Id="rId7" Type="http://schemas.openxmlformats.org/officeDocument/2006/relationships/image" Target="../media/image44.png"/><Relationship Id="rId8"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26.png"/><Relationship Id="rId8"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chart" Target="../charts/chart32.xml"/><Relationship Id="rId4" Type="http://schemas.openxmlformats.org/officeDocument/2006/relationships/chart" Target="../charts/chart33.xml"/><Relationship Id="rId5" Type="http://schemas.openxmlformats.org/officeDocument/2006/relationships/chart" Target="../charts/chart34.xml"/><Relationship Id="rId6" Type="http://schemas.openxmlformats.org/officeDocument/2006/relationships/chart" Target="../charts/chart35.xml"/></Relationships>
</file>

<file path=ppt/slides/_rels/slide41.xml.rels><?xml version="1.0" encoding="UTF-8" standalone="yes"?><Relationships xmlns="http://schemas.openxmlformats.org/package/2006/relationships"><Relationship Id="rId11" Type="http://schemas.openxmlformats.org/officeDocument/2006/relationships/chart" Target="../charts/chart38.xml"/><Relationship Id="rId10"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28.png"/><Relationship Id="rId5" Type="http://schemas.openxmlformats.org/officeDocument/2006/relationships/image" Target="../media/image120.png"/><Relationship Id="rId6" Type="http://schemas.openxmlformats.org/officeDocument/2006/relationships/chart" Target="../charts/chart36.xml"/><Relationship Id="rId7" Type="http://schemas.openxmlformats.org/officeDocument/2006/relationships/chart" Target="../charts/chart37.xml"/><Relationship Id="rId8" Type="http://schemas.openxmlformats.org/officeDocument/2006/relationships/image" Target="../media/image124.png"/></Relationships>
</file>

<file path=ppt/slides/_rels/slide42.xml.rels><?xml version="1.0" encoding="UTF-8" standalone="yes"?><Relationships xmlns="http://schemas.openxmlformats.org/package/2006/relationships"><Relationship Id="rId10"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25.png"/><Relationship Id="rId5" Type="http://schemas.openxmlformats.org/officeDocument/2006/relationships/image" Target="../media/image103.png"/><Relationship Id="rId6" Type="http://schemas.openxmlformats.org/officeDocument/2006/relationships/image" Target="../media/image108.png"/><Relationship Id="rId7" Type="http://schemas.openxmlformats.org/officeDocument/2006/relationships/image" Target="../media/image121.jpg"/><Relationship Id="rId8" Type="http://schemas.openxmlformats.org/officeDocument/2006/relationships/image" Target="../media/image12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34.jpg"/><Relationship Id="rId4" Type="http://schemas.openxmlformats.org/officeDocument/2006/relationships/chart" Target="../charts/chart39.xml"/><Relationship Id="rId5" Type="http://schemas.openxmlformats.org/officeDocument/2006/relationships/chart" Target="../charts/chart40.xml"/><Relationship Id="rId6" Type="http://schemas.openxmlformats.org/officeDocument/2006/relationships/chart" Target="../charts/chart41.xml"/><Relationship Id="rId7" Type="http://schemas.openxmlformats.org/officeDocument/2006/relationships/image" Target="../media/image127.png"/></Relationships>
</file>

<file path=ppt/slides/_rels/slide44.xml.rels><?xml version="1.0" encoding="UTF-8" standalone="yes"?><Relationships xmlns="http://schemas.openxmlformats.org/package/2006/relationships"><Relationship Id="rId11" Type="http://schemas.openxmlformats.org/officeDocument/2006/relationships/image" Target="../media/image135.png"/><Relationship Id="rId10"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103.png"/><Relationship Id="rId9" Type="http://schemas.openxmlformats.org/officeDocument/2006/relationships/image" Target="../media/image139.png"/><Relationship Id="rId5" Type="http://schemas.openxmlformats.org/officeDocument/2006/relationships/image" Target="../media/image108.png"/><Relationship Id="rId6" Type="http://schemas.openxmlformats.org/officeDocument/2006/relationships/image" Target="../media/image134.jpg"/><Relationship Id="rId7" Type="http://schemas.openxmlformats.org/officeDocument/2006/relationships/image" Target="../media/image131.png"/><Relationship Id="rId8" Type="http://schemas.openxmlformats.org/officeDocument/2006/relationships/image" Target="../media/image1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chart" Target="../charts/chart44.xml"/><Relationship Id="rId5" Type="http://schemas.openxmlformats.org/officeDocument/2006/relationships/image" Target="../media/image136.jpg"/><Relationship Id="rId6" Type="http://schemas.openxmlformats.org/officeDocument/2006/relationships/chart" Target="../charts/chart42.xml"/><Relationship Id="rId7" Type="http://schemas.openxmlformats.org/officeDocument/2006/relationships/chart" Target="../charts/chart43.xml"/><Relationship Id="rId8" Type="http://schemas.openxmlformats.org/officeDocument/2006/relationships/image" Target="../media/image137.png"/></Relationships>
</file>

<file path=ppt/slides/_rels/slide46.xml.rels><?xml version="1.0" encoding="UTF-8" standalone="yes"?><Relationships xmlns="http://schemas.openxmlformats.org/package/2006/relationships"><Relationship Id="rId11" Type="http://schemas.openxmlformats.org/officeDocument/2006/relationships/image" Target="../media/image136.jpg"/><Relationship Id="rId10"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38.png"/><Relationship Id="rId5" Type="http://schemas.openxmlformats.org/officeDocument/2006/relationships/image" Target="../media/image103.png"/><Relationship Id="rId6" Type="http://schemas.openxmlformats.org/officeDocument/2006/relationships/image" Target="../media/image108.png"/><Relationship Id="rId7" Type="http://schemas.openxmlformats.org/officeDocument/2006/relationships/image" Target="../media/image131.png"/><Relationship Id="rId8" Type="http://schemas.openxmlformats.org/officeDocument/2006/relationships/image" Target="../media/image152.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53.png"/><Relationship Id="rId4" Type="http://schemas.openxmlformats.org/officeDocument/2006/relationships/image" Target="../media/image6.png"/><Relationship Id="rId9" Type="http://schemas.openxmlformats.org/officeDocument/2006/relationships/image" Target="../media/image44.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50.png"/><Relationship Id="rId8" Type="http://schemas.openxmlformats.org/officeDocument/2006/relationships/image" Target="../media/image1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53.png"/><Relationship Id="rId4" Type="http://schemas.openxmlformats.org/officeDocument/2006/relationships/image" Target="../media/image6.png"/><Relationship Id="rId9" Type="http://schemas.openxmlformats.org/officeDocument/2006/relationships/image" Target="../media/image154.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50.png"/><Relationship Id="rId8" Type="http://schemas.openxmlformats.org/officeDocument/2006/relationships/image" Target="../media/image44.png"/></Relationships>
</file>

<file path=ppt/slides/_rels/slide49.xml.rels><?xml version="1.0" encoding="UTF-8" standalone="yes"?><Relationships xmlns="http://schemas.openxmlformats.org/package/2006/relationships"><Relationship Id="rId11" Type="http://schemas.openxmlformats.org/officeDocument/2006/relationships/image" Target="../media/image210.png"/><Relationship Id="rId10" Type="http://schemas.openxmlformats.org/officeDocument/2006/relationships/image" Target="../media/image207.png"/><Relationship Id="rId12"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58.png"/><Relationship Id="rId4" Type="http://schemas.openxmlformats.org/officeDocument/2006/relationships/image" Target="../media/image6.png"/><Relationship Id="rId9" Type="http://schemas.openxmlformats.org/officeDocument/2006/relationships/image" Target="../media/image145.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50.png"/><Relationship Id="rId8"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9.png"/><Relationship Id="rId8" Type="http://schemas.openxmlformats.org/officeDocument/2006/relationships/image" Target="../media/image16.png"/></Relationships>
</file>

<file path=ppt/slides/_rels/slide50.xml.rels><?xml version="1.0" encoding="UTF-8" standalone="yes"?><Relationships xmlns="http://schemas.openxmlformats.org/package/2006/relationships"><Relationship Id="rId11" Type="http://schemas.openxmlformats.org/officeDocument/2006/relationships/chart" Target="../charts/chart45.xml"/><Relationship Id="rId10" Type="http://schemas.openxmlformats.org/officeDocument/2006/relationships/image" Target="../media/image150.png"/><Relationship Id="rId13" Type="http://schemas.openxmlformats.org/officeDocument/2006/relationships/image" Target="../media/image155.png"/><Relationship Id="rId12" Type="http://schemas.openxmlformats.org/officeDocument/2006/relationships/chart" Target="../charts/chart46.xml"/><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148.png"/><Relationship Id="rId9" Type="http://schemas.openxmlformats.org/officeDocument/2006/relationships/image" Target="../media/image51.png"/><Relationship Id="rId15" Type="http://schemas.openxmlformats.org/officeDocument/2006/relationships/chart" Target="../charts/chart48.xml"/><Relationship Id="rId14" Type="http://schemas.openxmlformats.org/officeDocument/2006/relationships/chart" Target="../charts/chart47.xml"/><Relationship Id="rId16" Type="http://schemas.openxmlformats.org/officeDocument/2006/relationships/image" Target="../media/image160.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50.png"/><Relationship Id="rId8"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57.png"/><Relationship Id="rId4" Type="http://schemas.openxmlformats.org/officeDocument/2006/relationships/image" Target="../media/image6.png"/><Relationship Id="rId9" Type="http://schemas.openxmlformats.org/officeDocument/2006/relationships/chart" Target="../charts/chart49.xml"/><Relationship Id="rId5" Type="http://schemas.openxmlformats.org/officeDocument/2006/relationships/image" Target="../media/image3.png"/><Relationship Id="rId6" Type="http://schemas.openxmlformats.org/officeDocument/2006/relationships/image" Target="../media/image61.png"/><Relationship Id="rId7" Type="http://schemas.openxmlformats.org/officeDocument/2006/relationships/image" Target="../media/image5.png"/><Relationship Id="rId8" Type="http://schemas.openxmlformats.org/officeDocument/2006/relationships/image" Target="../media/image159.png"/></Relationships>
</file>

<file path=ppt/slides/_rels/slide52.xml.rels><?xml version="1.0" encoding="UTF-8" standalone="yes"?><Relationships xmlns="http://schemas.openxmlformats.org/package/2006/relationships"><Relationship Id="rId11" Type="http://schemas.openxmlformats.org/officeDocument/2006/relationships/image" Target="../media/image209.png"/><Relationship Id="rId10"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65.png"/><Relationship Id="rId5" Type="http://schemas.openxmlformats.org/officeDocument/2006/relationships/image" Target="../media/image156.png"/><Relationship Id="rId6" Type="http://schemas.openxmlformats.org/officeDocument/2006/relationships/image" Target="../media/image61.png"/><Relationship Id="rId7" Type="http://schemas.openxmlformats.org/officeDocument/2006/relationships/image" Target="../media/image51.png"/><Relationship Id="rId8" Type="http://schemas.openxmlformats.org/officeDocument/2006/relationships/image" Target="../media/image4.png"/></Relationships>
</file>

<file path=ppt/slides/_rels/slide53.xml.rels><?xml version="1.0" encoding="UTF-8" standalone="yes"?><Relationships xmlns="http://schemas.openxmlformats.org/package/2006/relationships"><Relationship Id="rId11" Type="http://schemas.openxmlformats.org/officeDocument/2006/relationships/image" Target="../media/image208.png"/><Relationship Id="rId10" Type="http://schemas.openxmlformats.org/officeDocument/2006/relationships/image" Target="../media/image171.png"/><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62.png"/><Relationship Id="rId5" Type="http://schemas.openxmlformats.org/officeDocument/2006/relationships/image" Target="../media/image61.png"/><Relationship Id="rId6" Type="http://schemas.openxmlformats.org/officeDocument/2006/relationships/image" Target="../media/image51.png"/><Relationship Id="rId7" Type="http://schemas.openxmlformats.org/officeDocument/2006/relationships/image" Target="../media/image4.png"/><Relationship Id="rId8" Type="http://schemas.openxmlformats.org/officeDocument/2006/relationships/image" Target="../media/image1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17.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chart" Target="../charts/chart50.xml"/><Relationship Id="rId7" Type="http://schemas.openxmlformats.org/officeDocument/2006/relationships/chart" Target="../charts/chart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51.png"/><Relationship Id="rId6" Type="http://schemas.openxmlformats.org/officeDocument/2006/relationships/image" Target="../media/image4.png"/><Relationship Id="rId7" Type="http://schemas.openxmlformats.org/officeDocument/2006/relationships/image" Target="../media/image1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73.png"/><Relationship Id="rId6" Type="http://schemas.openxmlformats.org/officeDocument/2006/relationships/image" Target="../media/image50.png"/><Relationship Id="rId7" Type="http://schemas.openxmlformats.org/officeDocument/2006/relationships/image" Target="../media/image61.png"/><Relationship Id="rId8" Type="http://schemas.openxmlformats.org/officeDocument/2006/relationships/chart" Target="../charts/chart52.xml"/></Relationships>
</file>

<file path=ppt/slides/_rels/slide57.xml.rels><?xml version="1.0" encoding="UTF-8" standalone="yes"?><Relationships xmlns="http://schemas.openxmlformats.org/package/2006/relationships"><Relationship Id="rId10" Type="http://schemas.openxmlformats.org/officeDocument/2006/relationships/chart" Target="../charts/chart53.xml"/><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50.png"/><Relationship Id="rId9" Type="http://schemas.openxmlformats.org/officeDocument/2006/relationships/image" Target="../media/image169.png"/><Relationship Id="rId5" Type="http://schemas.openxmlformats.org/officeDocument/2006/relationships/image" Target="../media/image61.png"/><Relationship Id="rId6" Type="http://schemas.openxmlformats.org/officeDocument/2006/relationships/image" Target="../media/image44.png"/><Relationship Id="rId7" Type="http://schemas.openxmlformats.org/officeDocument/2006/relationships/image" Target="../media/image51.png"/><Relationship Id="rId8" Type="http://schemas.openxmlformats.org/officeDocument/2006/relationships/image" Target="../media/image4.png"/></Relationships>
</file>

<file path=ppt/slides/_rels/slide58.xml.rels><?xml version="1.0" encoding="UTF-8" standalone="yes"?><Relationships xmlns="http://schemas.openxmlformats.org/package/2006/relationships"><Relationship Id="rId20" Type="http://schemas.openxmlformats.org/officeDocument/2006/relationships/image" Target="../media/image178.png"/><Relationship Id="rId11" Type="http://schemas.openxmlformats.org/officeDocument/2006/relationships/image" Target="../media/image184.png"/><Relationship Id="rId10" Type="http://schemas.openxmlformats.org/officeDocument/2006/relationships/image" Target="../media/image174.png"/><Relationship Id="rId21" Type="http://schemas.openxmlformats.org/officeDocument/2006/relationships/image" Target="../media/image190.png"/><Relationship Id="rId13" Type="http://schemas.openxmlformats.org/officeDocument/2006/relationships/image" Target="../media/image176.png"/><Relationship Id="rId12"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70.png"/><Relationship Id="rId4" Type="http://schemas.openxmlformats.org/officeDocument/2006/relationships/image" Target="../media/image3.png"/><Relationship Id="rId9" Type="http://schemas.openxmlformats.org/officeDocument/2006/relationships/image" Target="../media/image172.png"/><Relationship Id="rId15" Type="http://schemas.openxmlformats.org/officeDocument/2006/relationships/image" Target="../media/image181.png"/><Relationship Id="rId14" Type="http://schemas.openxmlformats.org/officeDocument/2006/relationships/image" Target="../media/image182.png"/><Relationship Id="rId17" Type="http://schemas.openxmlformats.org/officeDocument/2006/relationships/image" Target="../media/image185.png"/><Relationship Id="rId16" Type="http://schemas.openxmlformats.org/officeDocument/2006/relationships/image" Target="../media/image177.png"/><Relationship Id="rId5" Type="http://schemas.openxmlformats.org/officeDocument/2006/relationships/image" Target="../media/image61.png"/><Relationship Id="rId19" Type="http://schemas.openxmlformats.org/officeDocument/2006/relationships/image" Target="../media/image201.png"/><Relationship Id="rId6" Type="http://schemas.openxmlformats.org/officeDocument/2006/relationships/image" Target="../media/image50.png"/><Relationship Id="rId18" Type="http://schemas.openxmlformats.org/officeDocument/2006/relationships/image" Target="../media/image179.png"/><Relationship Id="rId7" Type="http://schemas.openxmlformats.org/officeDocument/2006/relationships/image" Target="../media/image162.png"/><Relationship Id="rId8" Type="http://schemas.openxmlformats.org/officeDocument/2006/relationships/image" Target="../media/image11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4.png"/><Relationship Id="rId4" Type="http://schemas.openxmlformats.org/officeDocument/2006/relationships/image" Target="../media/image183.png"/><Relationship Id="rId5" Type="http://schemas.openxmlformats.org/officeDocument/2006/relationships/image" Target="../media/image186.png"/><Relationship Id="rId6" Type="http://schemas.openxmlformats.org/officeDocument/2006/relationships/image" Target="../media/image188.png"/><Relationship Id="rId7" Type="http://schemas.openxmlformats.org/officeDocument/2006/relationships/image" Target="../media/image1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11" Type="http://schemas.openxmlformats.org/officeDocument/2006/relationships/image" Target="../media/image196.png"/><Relationship Id="rId10" Type="http://schemas.openxmlformats.org/officeDocument/2006/relationships/image" Target="../media/image192.png"/><Relationship Id="rId13" Type="http://schemas.openxmlformats.org/officeDocument/2006/relationships/image" Target="../media/image197.png"/><Relationship Id="rId12" Type="http://schemas.openxmlformats.org/officeDocument/2006/relationships/image" Target="../media/image204.png"/><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87.jpg"/><Relationship Id="rId5" Type="http://schemas.openxmlformats.org/officeDocument/2006/relationships/image" Target="../media/image61.png"/><Relationship Id="rId6" Type="http://schemas.openxmlformats.org/officeDocument/2006/relationships/image" Target="../media/image50.png"/><Relationship Id="rId7" Type="http://schemas.openxmlformats.org/officeDocument/2006/relationships/image" Target="../media/image195.png"/><Relationship Id="rId8"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91.png"/><Relationship Id="rId4" Type="http://schemas.openxmlformats.org/officeDocument/2006/relationships/image" Target="../media/image2.jpg"/><Relationship Id="rId5" Type="http://schemas.openxmlformats.org/officeDocument/2006/relationships/image" Target="../media/image19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91.png"/><Relationship Id="rId4" Type="http://schemas.openxmlformats.org/officeDocument/2006/relationships/image" Target="../media/image2.jpg"/><Relationship Id="rId5" Type="http://schemas.openxmlformats.org/officeDocument/2006/relationships/image" Target="../media/image20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91.png"/><Relationship Id="rId4" Type="http://schemas.openxmlformats.org/officeDocument/2006/relationships/image" Target="../media/image2.jpg"/><Relationship Id="rId5" Type="http://schemas.openxmlformats.org/officeDocument/2006/relationships/image" Target="../media/image19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01.png"/><Relationship Id="rId4" Type="http://schemas.openxmlformats.org/officeDocument/2006/relationships/image" Target="../media/image200.jpg"/><Relationship Id="rId5"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32.png"/><Relationship Id="rId7" Type="http://schemas.openxmlformats.org/officeDocument/2006/relationships/image" Target="../media/image24.png"/><Relationship Id="rId8"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3.png"/><Relationship Id="rId5"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25.png"/><Relationship Id="rId8"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a:off x="216074" y="2617734"/>
            <a:ext cx="6840760" cy="60016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a:t>
            </a:r>
            <a:r>
              <a:rPr b="1" lang="es-ES" sz="1200">
                <a:solidFill>
                  <a:schemeClr val="dk1"/>
                </a:solidFill>
                <a:latin typeface="Arial Narrow"/>
                <a:ea typeface="Arial Narrow"/>
                <a:cs typeface="Arial Narrow"/>
                <a:sym typeface="Arial Narrow"/>
              </a:rPr>
              <a:t>Boletín de Período Epidemiológico </a:t>
            </a:r>
            <a:r>
              <a:rPr lang="es-ES" sz="1200">
                <a:solidFill>
                  <a:schemeClr val="dk1"/>
                </a:solidFill>
                <a:latin typeface="Arial Narrow"/>
                <a:ea typeface="Arial Narrow"/>
                <a:cs typeface="Arial Narrow"/>
                <a:sym typeface="Arial Narrow"/>
              </a:rPr>
              <a:t>es una publicación de los eventos de interés en salud pública, notificados a la Secretaría de Salud de Medellín a través del Sistema de Vigilancia en Salud Pública SIVIGILA.  Pretende ofrecer  un panorama del comportamiento de estos eventos por cada período epidemiológico del año, con el fin de retroalimentar y facilitar a los diferentes actores un insumo para orientar la toma de decisiones.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Este informe se publica por periodo epidemiológico, luego de haber realizado validaciones, procesamiento de los datos, análisis de los eventos y  resultados de procesos como investigaciones epidemiológicas de campo y unidades de análisis de morbilidad  y mortalidad.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Los resultados publicados en este boletín pueden variar de acuerdo a la dinámica de la notificación, los ajustes y la clasificación final de los eventos.   Cualquier información contenida en el Informe es de dominio público y pueden ser utilizada o reproducida siempre y cuando se cite como fuente: Boletín de Período Epidemiológico. Secretaría de Salud de Medellín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Subsecretaria de Salud Pública</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Programa Vigilancia Epidemiológica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Líder de Programa: </a:t>
            </a:r>
            <a:r>
              <a:rPr lang="es-ES" sz="1200">
                <a:solidFill>
                  <a:schemeClr val="dk1"/>
                </a:solidFill>
                <a:latin typeface="Arial Narrow"/>
                <a:ea typeface="Arial Narrow"/>
                <a:cs typeface="Arial Narrow"/>
                <a:sym typeface="Arial Narrow"/>
              </a:rPr>
              <a:t>Rita Elena Almanza Payares</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Epidemiólogos</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Fernando Nicolás Montes Zuluaga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Carlos Julio Montes Zuluaga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Johana María Vélez Lopera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Maria Alejandra Roa López</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Isabel Cristina Vallejo Zapata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José José Arteaga García </a:t>
            </a:r>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Ximena Ríos</a:t>
            </a:r>
            <a:endParaRPr>
              <a:solidFill>
                <a:schemeClr val="dk1"/>
              </a:solidFill>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Maritza Rodríguez</a:t>
            </a:r>
            <a:endParaRPr>
              <a:solidFill>
                <a:schemeClr val="dk1"/>
              </a:solidFill>
            </a:endParaRPr>
          </a:p>
          <a:p>
            <a:pPr indent="0" lvl="0" marL="0" rtl="0" algn="l">
              <a:spcBef>
                <a:spcPts val="0"/>
              </a:spcBef>
              <a:spcAft>
                <a:spcPts val="0"/>
              </a:spcAft>
              <a:buClr>
                <a:schemeClr val="dk1"/>
              </a:buClr>
              <a:buFont typeface="Arial"/>
              <a:buNone/>
            </a:pPr>
            <a:r>
              <a:rPr lang="es-ES" sz="1200">
                <a:solidFill>
                  <a:schemeClr val="dk1"/>
                </a:solidFill>
                <a:latin typeface="Arial Narrow"/>
                <a:ea typeface="Arial Narrow"/>
                <a:cs typeface="Arial Narrow"/>
                <a:sym typeface="Arial Narrow"/>
              </a:rPr>
              <a:t>Sebastián Villada</a:t>
            </a:r>
            <a:endParaRPr>
              <a:solidFill>
                <a:schemeClr val="dk1"/>
              </a:solidFill>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a:t>
            </a:r>
            <a:endParaRPr b="1"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90" name="Google Shape;90;p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a:t>
            </a:r>
            <a:endParaRPr b="1" sz="1050">
              <a:solidFill>
                <a:schemeClr val="dk1"/>
              </a:solidFill>
              <a:latin typeface="Arial Narrow"/>
              <a:ea typeface="Arial Narrow"/>
              <a:cs typeface="Arial Narrow"/>
              <a:sym typeface="Arial Narrow"/>
            </a:endParaRPr>
          </a:p>
        </p:txBody>
      </p:sp>
      <p:sp>
        <p:nvSpPr>
          <p:cNvPr id="91" name="Google Shape;91;p1"/>
          <p:cNvSpPr txBox="1"/>
          <p:nvPr>
            <p:ph type="title"/>
          </p:nvPr>
        </p:nvSpPr>
        <p:spPr>
          <a:xfrm>
            <a:off x="144066" y="2267744"/>
            <a:ext cx="2037476" cy="484619"/>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Presentación</a:t>
            </a:r>
            <a:endParaRPr b="1" sz="2000">
              <a:latin typeface="Arial Narrow"/>
              <a:ea typeface="Arial Narrow"/>
              <a:cs typeface="Arial Narrow"/>
              <a:sym typeface="Arial Narrow"/>
            </a:endParaRPr>
          </a:p>
        </p:txBody>
      </p:sp>
      <p:grpSp>
        <p:nvGrpSpPr>
          <p:cNvPr id="92" name="Google Shape;92;p1"/>
          <p:cNvGrpSpPr/>
          <p:nvPr/>
        </p:nvGrpSpPr>
        <p:grpSpPr>
          <a:xfrm>
            <a:off x="0" y="14519"/>
            <a:ext cx="7200898" cy="2121549"/>
            <a:chOff x="0" y="14519"/>
            <a:chExt cx="7200898" cy="2121549"/>
          </a:xfrm>
        </p:grpSpPr>
        <p:sp>
          <p:nvSpPr>
            <p:cNvPr id="93" name="Google Shape;93;p1"/>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06 de 2022 - Reporte Semanas 1 a 24 (Hasta Junio 18 de 2022) </a:t>
              </a: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94" name="Google Shape;94;p1"/>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95" name="Google Shape;95;p1"/>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96" name="Google Shape;96;p1"/>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97" name="Google Shape;97;p1"/>
          <p:cNvSpPr/>
          <p:nvPr/>
        </p:nvSpPr>
        <p:spPr>
          <a:xfrm>
            <a:off x="2736354" y="6423387"/>
            <a:ext cx="4392488" cy="249299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Profesionales Vigilancia Epidemiológica  y Sistemas de Información</a:t>
            </a:r>
            <a:endParaRPr sz="12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Wilson Restrepo Manrique</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Priscila Ramírez García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Laura Osorno Arias </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María Cecilia Ospina Mejía</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Catalina María Vargas Guzmán </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Adiela María Yepes Pemberthy</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Jonathan Zuleta Betancur</a:t>
            </a:r>
            <a:endParaRPr/>
          </a:p>
          <a:p>
            <a:pPr indent="0" lvl="0" marL="0" marR="0" rtl="0" algn="l">
              <a:spcBef>
                <a:spcPts val="0"/>
              </a:spcBef>
              <a:spcAft>
                <a:spcPts val="0"/>
              </a:spcAft>
              <a:buNone/>
            </a:pPr>
            <a:r>
              <a:rPr lang="es-ES" sz="1200">
                <a:solidFill>
                  <a:schemeClr val="dk1"/>
                </a:solidFill>
                <a:latin typeface="Arial Narrow"/>
                <a:ea typeface="Arial Narrow"/>
                <a:cs typeface="Arial Narrow"/>
                <a:sym typeface="Arial Narrow"/>
              </a:rPr>
              <a:t>Andrés Felipe Montoya Giraldo</a:t>
            </a:r>
            <a:endParaRPr/>
          </a:p>
          <a:p>
            <a:pPr indent="0" lvl="0" marL="0" marR="0" rtl="0" algn="l">
              <a:spcBef>
                <a:spcPts val="0"/>
              </a:spcBef>
              <a:spcAft>
                <a:spcPts val="0"/>
              </a:spcAft>
              <a:buNone/>
            </a:pPr>
            <a:r>
              <a:t/>
            </a:r>
            <a:endParaRPr sz="1200">
              <a:solidFill>
                <a:schemeClr val="dk1"/>
              </a:solidFill>
              <a:latin typeface="Arial Narrow"/>
              <a:ea typeface="Arial Narrow"/>
              <a:cs typeface="Arial Narrow"/>
              <a:sym typeface="Arial Narrow"/>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0"/>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86" name="Google Shape;386;p10"/>
          <p:cNvGrpSpPr/>
          <p:nvPr/>
        </p:nvGrpSpPr>
        <p:grpSpPr>
          <a:xfrm>
            <a:off x="277404" y="137149"/>
            <a:ext cx="3446504" cy="276999"/>
            <a:chOff x="2448322" y="74775"/>
            <a:chExt cx="3446504" cy="276999"/>
          </a:xfrm>
        </p:grpSpPr>
        <p:sp>
          <p:nvSpPr>
            <p:cNvPr id="387" name="Google Shape;387;p1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88" name="Google Shape;388;p10"/>
            <p:cNvCxnSpPr>
              <a:stCxn id="38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89" name="Google Shape;389;p1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390" name="Google Shape;390;p10"/>
          <p:cNvSpPr/>
          <p:nvPr/>
        </p:nvSpPr>
        <p:spPr>
          <a:xfrm>
            <a:off x="0" y="255898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91" name="Google Shape;391;p10"/>
          <p:cNvGrpSpPr/>
          <p:nvPr/>
        </p:nvGrpSpPr>
        <p:grpSpPr>
          <a:xfrm>
            <a:off x="277404" y="2672512"/>
            <a:ext cx="3446504" cy="276999"/>
            <a:chOff x="2448322" y="74775"/>
            <a:chExt cx="3446504" cy="276999"/>
          </a:xfrm>
        </p:grpSpPr>
        <p:sp>
          <p:nvSpPr>
            <p:cNvPr id="392" name="Google Shape;392;p1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93" name="Google Shape;393;p10"/>
            <p:cNvCxnSpPr>
              <a:stCxn id="3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94" name="Google Shape;394;p1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a:t>
              </a:r>
              <a:endParaRPr b="1" sz="1200">
                <a:solidFill>
                  <a:schemeClr val="dk1"/>
                </a:solidFill>
                <a:latin typeface="Arial Narrow"/>
                <a:ea typeface="Arial Narrow"/>
                <a:cs typeface="Arial Narrow"/>
                <a:sym typeface="Arial Narrow"/>
              </a:endParaRPr>
            </a:p>
          </p:txBody>
        </p:sp>
      </p:grpSp>
      <p:sp>
        <p:nvSpPr>
          <p:cNvPr id="395" name="Google Shape;395;p1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10</a:t>
            </a:r>
            <a:endParaRPr b="1" sz="1050">
              <a:solidFill>
                <a:schemeClr val="dk1"/>
              </a:solidFill>
              <a:latin typeface="Arial Narrow"/>
              <a:ea typeface="Arial Narrow"/>
              <a:cs typeface="Arial Narrow"/>
              <a:sym typeface="Arial Narrow"/>
            </a:endParaRPr>
          </a:p>
        </p:txBody>
      </p:sp>
      <p:grpSp>
        <p:nvGrpSpPr>
          <p:cNvPr id="396" name="Google Shape;396;p10"/>
          <p:cNvGrpSpPr/>
          <p:nvPr/>
        </p:nvGrpSpPr>
        <p:grpSpPr>
          <a:xfrm>
            <a:off x="-143966" y="830792"/>
            <a:ext cx="1258607" cy="1651732"/>
            <a:chOff x="-143966" y="539552"/>
            <a:chExt cx="1258607" cy="1651732"/>
          </a:xfrm>
        </p:grpSpPr>
        <p:pic>
          <p:nvPicPr>
            <p:cNvPr id="397" name="Google Shape;397;p10"/>
            <p:cNvPicPr preferRelativeResize="0"/>
            <p:nvPr/>
          </p:nvPicPr>
          <p:blipFill rotWithShape="1">
            <a:blip r:embed="rId3">
              <a:alphaModFix/>
            </a:blip>
            <a:srcRect b="0" l="0" r="85225" t="0"/>
            <a:stretch/>
          </p:blipFill>
          <p:spPr>
            <a:xfrm>
              <a:off x="148822" y="539552"/>
              <a:ext cx="702032" cy="850900"/>
            </a:xfrm>
            <a:prstGeom prst="rect">
              <a:avLst/>
            </a:prstGeom>
            <a:noFill/>
            <a:ln>
              <a:noFill/>
            </a:ln>
          </p:spPr>
        </p:pic>
        <p:sp>
          <p:nvSpPr>
            <p:cNvPr id="398" name="Google Shape;398;p10"/>
            <p:cNvSpPr/>
            <p:nvPr/>
          </p:nvSpPr>
          <p:spPr>
            <a:xfrm>
              <a:off x="110784" y="1579196"/>
              <a:ext cx="86731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40,15%</a:t>
              </a:r>
              <a:endParaRPr b="1" sz="1600">
                <a:solidFill>
                  <a:schemeClr val="dk1"/>
                </a:solidFill>
                <a:latin typeface="Arial Narrow"/>
                <a:ea typeface="Arial Narrow"/>
                <a:cs typeface="Arial Narrow"/>
                <a:sym typeface="Arial Narrow"/>
              </a:endParaRPr>
            </a:p>
          </p:txBody>
        </p:sp>
        <p:sp>
          <p:nvSpPr>
            <p:cNvPr id="399" name="Google Shape;399;p10"/>
            <p:cNvSpPr txBox="1"/>
            <p:nvPr/>
          </p:nvSpPr>
          <p:spPr>
            <a:xfrm>
              <a:off x="-143966" y="191428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106 Casos</a:t>
              </a:r>
              <a:endParaRPr b="1" sz="1200">
                <a:solidFill>
                  <a:schemeClr val="dk1"/>
                </a:solidFill>
                <a:latin typeface="Arial Narrow"/>
                <a:ea typeface="Arial Narrow"/>
                <a:cs typeface="Arial Narrow"/>
                <a:sym typeface="Arial Narrow"/>
              </a:endParaRPr>
            </a:p>
          </p:txBody>
        </p:sp>
        <p:sp>
          <p:nvSpPr>
            <p:cNvPr id="400" name="Google Shape;400;p10"/>
            <p:cNvSpPr txBox="1"/>
            <p:nvPr/>
          </p:nvSpPr>
          <p:spPr>
            <a:xfrm>
              <a:off x="-114966" y="130546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grpSp>
      <p:grpSp>
        <p:nvGrpSpPr>
          <p:cNvPr id="401" name="Google Shape;401;p10"/>
          <p:cNvGrpSpPr/>
          <p:nvPr/>
        </p:nvGrpSpPr>
        <p:grpSpPr>
          <a:xfrm>
            <a:off x="949682" y="892966"/>
            <a:ext cx="1282616" cy="1594010"/>
            <a:chOff x="767312" y="601726"/>
            <a:chExt cx="1282616" cy="1594010"/>
          </a:xfrm>
        </p:grpSpPr>
        <p:sp>
          <p:nvSpPr>
            <p:cNvPr id="402" name="Google Shape;402;p10"/>
            <p:cNvSpPr/>
            <p:nvPr/>
          </p:nvSpPr>
          <p:spPr>
            <a:xfrm>
              <a:off x="1017792" y="1573062"/>
              <a:ext cx="89831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59,85%</a:t>
              </a:r>
              <a:endParaRPr b="1" sz="1600">
                <a:solidFill>
                  <a:schemeClr val="dk1"/>
                </a:solidFill>
                <a:latin typeface="Arial Narrow"/>
                <a:ea typeface="Arial Narrow"/>
                <a:cs typeface="Arial Narrow"/>
                <a:sym typeface="Arial Narrow"/>
              </a:endParaRPr>
            </a:p>
          </p:txBody>
        </p:sp>
        <p:sp>
          <p:nvSpPr>
            <p:cNvPr id="403" name="Google Shape;403;p10"/>
            <p:cNvSpPr txBox="1"/>
            <p:nvPr/>
          </p:nvSpPr>
          <p:spPr>
            <a:xfrm>
              <a:off x="820321" y="19187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158  Casos</a:t>
              </a:r>
              <a:endParaRPr b="1" sz="1200">
                <a:solidFill>
                  <a:schemeClr val="dk1"/>
                </a:solidFill>
                <a:latin typeface="Arial Narrow"/>
                <a:ea typeface="Arial Narrow"/>
                <a:cs typeface="Arial Narrow"/>
                <a:sym typeface="Arial Narrow"/>
              </a:endParaRPr>
            </a:p>
          </p:txBody>
        </p:sp>
        <p:pic>
          <p:nvPicPr>
            <p:cNvPr id="404" name="Google Shape;404;p10"/>
            <p:cNvPicPr preferRelativeResize="0"/>
            <p:nvPr/>
          </p:nvPicPr>
          <p:blipFill rotWithShape="1">
            <a:blip r:embed="rId3">
              <a:alphaModFix/>
            </a:blip>
            <a:srcRect b="0" l="30557" r="55507" t="0"/>
            <a:stretch/>
          </p:blipFill>
          <p:spPr>
            <a:xfrm>
              <a:off x="1052788" y="601726"/>
              <a:ext cx="662151" cy="850900"/>
            </a:xfrm>
            <a:prstGeom prst="rect">
              <a:avLst/>
            </a:prstGeom>
            <a:noFill/>
            <a:ln>
              <a:noFill/>
            </a:ln>
          </p:spPr>
        </p:pic>
        <p:sp>
          <p:nvSpPr>
            <p:cNvPr id="405" name="Google Shape;405;p10"/>
            <p:cNvSpPr txBox="1"/>
            <p:nvPr/>
          </p:nvSpPr>
          <p:spPr>
            <a:xfrm>
              <a:off x="767312" y="13141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grpSp>
      <p:grpSp>
        <p:nvGrpSpPr>
          <p:cNvPr id="406" name="Google Shape;406;p10"/>
          <p:cNvGrpSpPr/>
          <p:nvPr/>
        </p:nvGrpSpPr>
        <p:grpSpPr>
          <a:xfrm>
            <a:off x="1944266" y="828222"/>
            <a:ext cx="1414263" cy="1638535"/>
            <a:chOff x="1700534" y="536982"/>
            <a:chExt cx="1414263" cy="1638535"/>
          </a:xfrm>
        </p:grpSpPr>
        <p:sp>
          <p:nvSpPr>
            <p:cNvPr id="407" name="Google Shape;407;p10"/>
            <p:cNvSpPr/>
            <p:nvPr/>
          </p:nvSpPr>
          <p:spPr>
            <a:xfrm>
              <a:off x="2047806" y="1571104"/>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pic>
          <p:nvPicPr>
            <p:cNvPr id="408" name="Google Shape;408;p10"/>
            <p:cNvPicPr preferRelativeResize="0"/>
            <p:nvPr/>
          </p:nvPicPr>
          <p:blipFill rotWithShape="1">
            <a:blip r:embed="rId3">
              <a:alphaModFix/>
            </a:blip>
            <a:srcRect b="0" l="59204" r="26197" t="0"/>
            <a:stretch/>
          </p:blipFill>
          <p:spPr>
            <a:xfrm>
              <a:off x="2088282" y="536982"/>
              <a:ext cx="693683" cy="850900"/>
            </a:xfrm>
            <a:prstGeom prst="rect">
              <a:avLst/>
            </a:prstGeom>
            <a:noFill/>
            <a:ln>
              <a:noFill/>
            </a:ln>
          </p:spPr>
        </p:pic>
        <p:sp>
          <p:nvSpPr>
            <p:cNvPr id="409" name="Google Shape;409;p10"/>
            <p:cNvSpPr txBox="1"/>
            <p:nvPr/>
          </p:nvSpPr>
          <p:spPr>
            <a:xfrm>
              <a:off x="1700534" y="1311622"/>
              <a:ext cx="14142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Afrodescendiente</a:t>
              </a:r>
              <a:endParaRPr b="1" sz="1200" u="sng">
                <a:solidFill>
                  <a:schemeClr val="dk1"/>
                </a:solidFill>
                <a:latin typeface="Arial Narrow"/>
                <a:ea typeface="Arial Narrow"/>
                <a:cs typeface="Arial Narrow"/>
                <a:sym typeface="Arial Narrow"/>
              </a:endParaRPr>
            </a:p>
          </p:txBody>
        </p:sp>
        <p:sp>
          <p:nvSpPr>
            <p:cNvPr id="410" name="Google Shape;410;p10"/>
            <p:cNvSpPr txBox="1"/>
            <p:nvPr/>
          </p:nvSpPr>
          <p:spPr>
            <a:xfrm>
              <a:off x="1792861" y="18985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411" name="Google Shape;411;p10"/>
          <p:cNvGrpSpPr/>
          <p:nvPr/>
        </p:nvGrpSpPr>
        <p:grpSpPr>
          <a:xfrm>
            <a:off x="3105668" y="865888"/>
            <a:ext cx="1246394" cy="1621088"/>
            <a:chOff x="2858112" y="554428"/>
            <a:chExt cx="1246394" cy="1621088"/>
          </a:xfrm>
        </p:grpSpPr>
        <p:sp>
          <p:nvSpPr>
            <p:cNvPr id="412" name="Google Shape;412;p10"/>
            <p:cNvSpPr txBox="1"/>
            <p:nvPr/>
          </p:nvSpPr>
          <p:spPr>
            <a:xfrm>
              <a:off x="2858112" y="1315874"/>
              <a:ext cx="1229607" cy="251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chemeClr val="dk1"/>
                </a:solidFill>
                <a:latin typeface="Arial Narrow"/>
                <a:ea typeface="Arial Narrow"/>
                <a:cs typeface="Arial Narrow"/>
                <a:sym typeface="Arial Narrow"/>
              </a:endParaRPr>
            </a:p>
          </p:txBody>
        </p:sp>
        <p:grpSp>
          <p:nvGrpSpPr>
            <p:cNvPr id="413" name="Google Shape;413;p10"/>
            <p:cNvGrpSpPr/>
            <p:nvPr/>
          </p:nvGrpSpPr>
          <p:grpSpPr>
            <a:xfrm>
              <a:off x="2874899" y="554428"/>
              <a:ext cx="1229607" cy="1621088"/>
              <a:chOff x="2850938" y="554428"/>
              <a:chExt cx="1229607" cy="1621088"/>
            </a:xfrm>
          </p:grpSpPr>
          <p:sp>
            <p:nvSpPr>
              <p:cNvPr id="414" name="Google Shape;414;p10"/>
              <p:cNvSpPr/>
              <p:nvPr/>
            </p:nvSpPr>
            <p:spPr>
              <a:xfrm>
                <a:off x="3071349" y="1566970"/>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pic>
            <p:nvPicPr>
              <p:cNvPr id="415" name="Google Shape;415;p10"/>
              <p:cNvPicPr preferRelativeResize="0"/>
              <p:nvPr/>
            </p:nvPicPr>
            <p:blipFill rotWithShape="1">
              <a:blip r:embed="rId3">
                <a:alphaModFix/>
              </a:blip>
              <a:srcRect b="0" l="87297" r="0" t="0"/>
              <a:stretch/>
            </p:blipFill>
            <p:spPr>
              <a:xfrm>
                <a:off x="3155364" y="554428"/>
                <a:ext cx="603573" cy="850900"/>
              </a:xfrm>
              <a:prstGeom prst="rect">
                <a:avLst/>
              </a:prstGeom>
              <a:noFill/>
              <a:ln>
                <a:noFill/>
              </a:ln>
            </p:spPr>
          </p:pic>
          <p:sp>
            <p:nvSpPr>
              <p:cNvPr id="416" name="Google Shape;416;p10"/>
              <p:cNvSpPr txBox="1"/>
              <p:nvPr/>
            </p:nvSpPr>
            <p:spPr>
              <a:xfrm>
                <a:off x="2850938" y="18985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grpSp>
        <p:nvGrpSpPr>
          <p:cNvPr id="417" name="Google Shape;417;p10"/>
          <p:cNvGrpSpPr/>
          <p:nvPr/>
        </p:nvGrpSpPr>
        <p:grpSpPr>
          <a:xfrm>
            <a:off x="5622828" y="842667"/>
            <a:ext cx="1610597" cy="1615816"/>
            <a:chOff x="5622828" y="551427"/>
            <a:chExt cx="1610597" cy="1615816"/>
          </a:xfrm>
        </p:grpSpPr>
        <p:pic>
          <p:nvPicPr>
            <p:cNvPr id="418" name="Google Shape;418;p10"/>
            <p:cNvPicPr preferRelativeResize="0"/>
            <p:nvPr/>
          </p:nvPicPr>
          <p:blipFill rotWithShape="1">
            <a:blip r:embed="rId4">
              <a:alphaModFix/>
            </a:blip>
            <a:srcRect b="0" l="58247" r="0" t="0"/>
            <a:stretch/>
          </p:blipFill>
          <p:spPr>
            <a:xfrm>
              <a:off x="5915945" y="551427"/>
              <a:ext cx="924865" cy="830657"/>
            </a:xfrm>
            <a:prstGeom prst="rect">
              <a:avLst/>
            </a:prstGeom>
            <a:noFill/>
            <a:ln>
              <a:noFill/>
            </a:ln>
          </p:spPr>
        </p:pic>
        <p:sp>
          <p:nvSpPr>
            <p:cNvPr id="419" name="Google Shape;419;p10"/>
            <p:cNvSpPr txBox="1"/>
            <p:nvPr/>
          </p:nvSpPr>
          <p:spPr>
            <a:xfrm>
              <a:off x="5622828" y="1311622"/>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sp>
          <p:nvSpPr>
            <p:cNvPr id="420" name="Google Shape;420;p10"/>
            <p:cNvSpPr/>
            <p:nvPr/>
          </p:nvSpPr>
          <p:spPr>
            <a:xfrm>
              <a:off x="6058092" y="1558697"/>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421" name="Google Shape;421;p10"/>
            <p:cNvSpPr txBox="1"/>
            <p:nvPr/>
          </p:nvSpPr>
          <p:spPr>
            <a:xfrm>
              <a:off x="5837681" y="189024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422" name="Google Shape;422;p10"/>
          <p:cNvGrpSpPr/>
          <p:nvPr/>
        </p:nvGrpSpPr>
        <p:grpSpPr>
          <a:xfrm>
            <a:off x="4188447" y="974808"/>
            <a:ext cx="1610597" cy="1516901"/>
            <a:chOff x="4078085" y="683568"/>
            <a:chExt cx="1610597" cy="1516901"/>
          </a:xfrm>
        </p:grpSpPr>
        <p:pic>
          <p:nvPicPr>
            <p:cNvPr id="423" name="Google Shape;423;p10"/>
            <p:cNvPicPr preferRelativeResize="0"/>
            <p:nvPr/>
          </p:nvPicPr>
          <p:blipFill rotWithShape="1">
            <a:blip r:embed="rId4">
              <a:alphaModFix/>
            </a:blip>
            <a:srcRect b="0" l="0" r="48966" t="0"/>
            <a:stretch/>
          </p:blipFill>
          <p:spPr>
            <a:xfrm>
              <a:off x="4361548" y="683568"/>
              <a:ext cx="1039102" cy="763541"/>
            </a:xfrm>
            <a:prstGeom prst="rect">
              <a:avLst/>
            </a:prstGeom>
            <a:noFill/>
            <a:ln>
              <a:noFill/>
            </a:ln>
          </p:spPr>
        </p:pic>
        <p:sp>
          <p:nvSpPr>
            <p:cNvPr id="424" name="Google Shape;424;p10"/>
            <p:cNvSpPr/>
            <p:nvPr/>
          </p:nvSpPr>
          <p:spPr>
            <a:xfrm>
              <a:off x="4434758" y="1592873"/>
              <a:ext cx="893884" cy="36004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b="1" sz="1600">
                <a:solidFill>
                  <a:schemeClr val="dk1"/>
                </a:solidFill>
                <a:latin typeface="Arial Narrow"/>
                <a:ea typeface="Arial Narrow"/>
                <a:cs typeface="Arial Narrow"/>
                <a:sym typeface="Arial Narrow"/>
              </a:endParaRPr>
            </a:p>
          </p:txBody>
        </p:sp>
        <p:sp>
          <p:nvSpPr>
            <p:cNvPr id="425" name="Google Shape;425;p10"/>
            <p:cNvSpPr txBox="1"/>
            <p:nvPr/>
          </p:nvSpPr>
          <p:spPr>
            <a:xfrm>
              <a:off x="4078085" y="1331640"/>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p:txBody>
        </p:sp>
        <p:sp>
          <p:nvSpPr>
            <p:cNvPr id="426" name="Google Shape;426;p10"/>
            <p:cNvSpPr txBox="1"/>
            <p:nvPr/>
          </p:nvSpPr>
          <p:spPr>
            <a:xfrm>
              <a:off x="4266295" y="192347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427" name="Google Shape;427;p10"/>
          <p:cNvSpPr/>
          <p:nvPr/>
        </p:nvSpPr>
        <p:spPr>
          <a:xfrm>
            <a:off x="-6899" y="6735293"/>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28" name="Google Shape;428;p10"/>
          <p:cNvGrpSpPr/>
          <p:nvPr/>
        </p:nvGrpSpPr>
        <p:grpSpPr>
          <a:xfrm>
            <a:off x="185139" y="6800182"/>
            <a:ext cx="3446504" cy="276999"/>
            <a:chOff x="2448322" y="33831"/>
            <a:chExt cx="3446504" cy="276999"/>
          </a:xfrm>
        </p:grpSpPr>
        <p:sp>
          <p:nvSpPr>
            <p:cNvPr id="429" name="Google Shape;429;p10"/>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30" name="Google Shape;430;p10"/>
            <p:cNvCxnSpPr>
              <a:stCxn id="429"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431" name="Google Shape;431;p10"/>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432" name="Google Shape;432;p10"/>
          <p:cNvSpPr txBox="1"/>
          <p:nvPr/>
        </p:nvSpPr>
        <p:spPr>
          <a:xfrm>
            <a:off x="50" y="7118125"/>
            <a:ext cx="7137386"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El comportamiento de la Parotiditis según el canal endémico se observa con predominio en zona de éxito. El número de casos este año esta por encima de lo presentado en los 2 años anteriores, lo que corresponde con un aumento en los casos de un 70% en relación al año anterior. En el análisis de razón de casos, todas las  semanas esta por debajo del número de casos. En promedio se notificaron 11 casos por semana epidemiológica. Los cursos de primera infancia, infancia, adultez y adulto mayor representan el 90%  de los casos. Estos casos podrían relacionarse o con personas no vacunadas en la infancia o con perdida de inmunidad  a través del tiempo. Hasta la semana epidemiológica 24, no se identificaron brotes por esta enfermedad.</a:t>
            </a:r>
            <a:endParaRPr sz="1400">
              <a:solidFill>
                <a:schemeClr val="dk1"/>
              </a:solidFill>
              <a:latin typeface="Arial Narrow"/>
              <a:ea typeface="Arial Narrow"/>
              <a:cs typeface="Arial Narrow"/>
              <a:sym typeface="Arial Narrow"/>
            </a:endParaRPr>
          </a:p>
        </p:txBody>
      </p:sp>
      <p:grpSp>
        <p:nvGrpSpPr>
          <p:cNvPr id="433" name="Google Shape;433;p10"/>
          <p:cNvGrpSpPr/>
          <p:nvPr/>
        </p:nvGrpSpPr>
        <p:grpSpPr>
          <a:xfrm>
            <a:off x="144066" y="517803"/>
            <a:ext cx="1642872" cy="453798"/>
            <a:chOff x="402094" y="486270"/>
            <a:chExt cx="2369636" cy="453798"/>
          </a:xfrm>
        </p:grpSpPr>
        <p:sp>
          <p:nvSpPr>
            <p:cNvPr id="434" name="Google Shape;434;p10"/>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10"/>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436" name="Google Shape;436;p10"/>
          <p:cNvGrpSpPr/>
          <p:nvPr/>
        </p:nvGrpSpPr>
        <p:grpSpPr>
          <a:xfrm>
            <a:off x="2223152" y="513131"/>
            <a:ext cx="1809346" cy="436842"/>
            <a:chOff x="3060727" y="484500"/>
            <a:chExt cx="2369636" cy="436842"/>
          </a:xfrm>
        </p:grpSpPr>
        <p:sp>
          <p:nvSpPr>
            <p:cNvPr id="437" name="Google Shape;437;p10"/>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10"/>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grpSp>
        <p:nvGrpSpPr>
          <p:cNvPr id="439" name="Google Shape;439;p10"/>
          <p:cNvGrpSpPr/>
          <p:nvPr/>
        </p:nvGrpSpPr>
        <p:grpSpPr>
          <a:xfrm>
            <a:off x="4573030" y="537991"/>
            <a:ext cx="2771836" cy="436842"/>
            <a:chOff x="2849287" y="484500"/>
            <a:chExt cx="2777877" cy="436842"/>
          </a:xfrm>
        </p:grpSpPr>
        <p:sp>
          <p:nvSpPr>
            <p:cNvPr id="440" name="Google Shape;440;p10"/>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10"/>
            <p:cNvSpPr txBox="1"/>
            <p:nvPr/>
          </p:nvSpPr>
          <p:spPr>
            <a:xfrm>
              <a:off x="2849287" y="484500"/>
              <a:ext cx="277787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Población especiales</a:t>
              </a:r>
              <a:endParaRPr b="1" sz="1600">
                <a:solidFill>
                  <a:schemeClr val="dk1"/>
                </a:solidFill>
                <a:latin typeface="Arial Narrow"/>
                <a:ea typeface="Arial Narrow"/>
                <a:cs typeface="Arial Narrow"/>
                <a:sym typeface="Arial Narrow"/>
              </a:endParaRPr>
            </a:p>
          </p:txBody>
        </p:sp>
      </p:grpSp>
      <p:pic>
        <p:nvPicPr>
          <p:cNvPr id="442" name="Google Shape;442;p10"/>
          <p:cNvPicPr preferRelativeResize="0"/>
          <p:nvPr/>
        </p:nvPicPr>
        <p:blipFill rotWithShape="1">
          <a:blip r:embed="rId5">
            <a:alphaModFix/>
          </a:blip>
          <a:srcRect b="0" l="0" r="0" t="0"/>
          <a:stretch/>
        </p:blipFill>
        <p:spPr>
          <a:xfrm>
            <a:off x="39719" y="3118339"/>
            <a:ext cx="7097717" cy="35929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11"/>
          <p:cNvPicPr preferRelativeResize="0"/>
          <p:nvPr/>
        </p:nvPicPr>
        <p:blipFill rotWithShape="1">
          <a:blip r:embed="rId3">
            <a:alphaModFix/>
          </a:blip>
          <a:srcRect b="0" l="0" r="0" t="0"/>
          <a:stretch/>
        </p:blipFill>
        <p:spPr>
          <a:xfrm>
            <a:off x="4395" y="-7142"/>
            <a:ext cx="2227828" cy="2845121"/>
          </a:xfrm>
          <a:prstGeom prst="rect">
            <a:avLst/>
          </a:prstGeom>
          <a:noFill/>
          <a:ln>
            <a:noFill/>
          </a:ln>
        </p:spPr>
      </p:pic>
      <p:pic>
        <p:nvPicPr>
          <p:cNvPr id="448" name="Google Shape;448;p11"/>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449" name="Google Shape;449;p11"/>
          <p:cNvSpPr txBox="1"/>
          <p:nvPr/>
        </p:nvSpPr>
        <p:spPr>
          <a:xfrm>
            <a:off x="-28186" y="623805"/>
            <a:ext cx="2404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sp>
        <p:nvSpPr>
          <p:cNvPr id="450" name="Google Shape;450;p11"/>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varicela. Medellín, a Periodo epidemiológico 06 acumulado  de 2022. </a:t>
            </a:r>
            <a:endParaRPr sz="1100">
              <a:solidFill>
                <a:schemeClr val="dk1"/>
              </a:solidFill>
              <a:latin typeface="Arial Narrow"/>
              <a:ea typeface="Arial Narrow"/>
              <a:cs typeface="Arial Narrow"/>
              <a:sym typeface="Arial Narrow"/>
            </a:endParaRPr>
          </a:p>
        </p:txBody>
      </p:sp>
      <p:grpSp>
        <p:nvGrpSpPr>
          <p:cNvPr id="451" name="Google Shape;451;p11"/>
          <p:cNvGrpSpPr/>
          <p:nvPr/>
        </p:nvGrpSpPr>
        <p:grpSpPr>
          <a:xfrm>
            <a:off x="179214" y="4211960"/>
            <a:ext cx="1892650" cy="488476"/>
            <a:chOff x="2397524" y="3379972"/>
            <a:chExt cx="4508500" cy="904875"/>
          </a:xfrm>
        </p:grpSpPr>
        <p:pic>
          <p:nvPicPr>
            <p:cNvPr id="452" name="Google Shape;452;p1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453" name="Google Shape;453;p11"/>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712</a:t>
              </a:r>
              <a:endParaRPr b="1" sz="1800">
                <a:solidFill>
                  <a:schemeClr val="dk1"/>
                </a:solidFill>
                <a:latin typeface="Arial Narrow"/>
                <a:ea typeface="Arial Narrow"/>
                <a:cs typeface="Arial Narrow"/>
                <a:sym typeface="Arial Narrow"/>
              </a:endParaRPr>
            </a:p>
          </p:txBody>
        </p:sp>
      </p:grpSp>
      <p:sp>
        <p:nvSpPr>
          <p:cNvPr id="454" name="Google Shape;454;p11"/>
          <p:cNvSpPr txBox="1"/>
          <p:nvPr/>
        </p:nvSpPr>
        <p:spPr>
          <a:xfrm>
            <a:off x="329621" y="4720973"/>
            <a:ext cx="1911052"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s-ES" sz="1200">
                <a:solidFill>
                  <a:schemeClr val="dk1"/>
                </a:solidFill>
                <a:latin typeface="Arial Narrow"/>
                <a:ea typeface="Arial Narrow"/>
                <a:cs typeface="Arial Narrow"/>
                <a:sym typeface="Arial Narrow"/>
              </a:rPr>
              <a:t>Variación porcentual de 108,19% más, respecto al mismo periodo del año anterior</a:t>
            </a:r>
            <a:endParaRPr b="1" sz="1200">
              <a:solidFill>
                <a:schemeClr val="dk1"/>
              </a:solidFill>
              <a:latin typeface="Arial Narrow"/>
              <a:ea typeface="Arial Narrow"/>
              <a:cs typeface="Arial Narrow"/>
              <a:sym typeface="Arial Narrow"/>
            </a:endParaRPr>
          </a:p>
        </p:txBody>
      </p:sp>
      <p:sp>
        <p:nvSpPr>
          <p:cNvPr id="455" name="Google Shape;455;p11"/>
          <p:cNvSpPr/>
          <p:nvPr/>
        </p:nvSpPr>
        <p:spPr>
          <a:xfrm>
            <a:off x="99238"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11"/>
          <p:cNvSpPr/>
          <p:nvPr/>
        </p:nvSpPr>
        <p:spPr>
          <a:xfrm>
            <a:off x="2240673" y="4860032"/>
            <a:ext cx="483637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varicela. Medellín, a Periodo epidemiológico 06 acumulado de 2020-2022.</a:t>
            </a:r>
            <a:endParaRPr sz="1100">
              <a:solidFill>
                <a:schemeClr val="dk1"/>
              </a:solidFill>
              <a:latin typeface="Arial Narrow"/>
              <a:ea typeface="Arial Narrow"/>
              <a:cs typeface="Arial Narrow"/>
              <a:sym typeface="Arial Narrow"/>
            </a:endParaRPr>
          </a:p>
        </p:txBody>
      </p:sp>
      <p:grpSp>
        <p:nvGrpSpPr>
          <p:cNvPr id="457" name="Google Shape;457;p11"/>
          <p:cNvGrpSpPr/>
          <p:nvPr/>
        </p:nvGrpSpPr>
        <p:grpSpPr>
          <a:xfrm>
            <a:off x="2448322" y="74775"/>
            <a:ext cx="3446504" cy="276999"/>
            <a:chOff x="2448322" y="74775"/>
            <a:chExt cx="3446504" cy="276999"/>
          </a:xfrm>
        </p:grpSpPr>
        <p:sp>
          <p:nvSpPr>
            <p:cNvPr id="458" name="Google Shape;458;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59" name="Google Shape;459;p11"/>
            <p:cNvCxnSpPr>
              <a:stCxn id="45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60" name="Google Shape;460;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461" name="Google Shape;461;p11"/>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62" name="Google Shape;462;p11"/>
          <p:cNvGrpSpPr/>
          <p:nvPr/>
        </p:nvGrpSpPr>
        <p:grpSpPr>
          <a:xfrm>
            <a:off x="277404" y="5621632"/>
            <a:ext cx="3446504" cy="276999"/>
            <a:chOff x="2448322" y="74775"/>
            <a:chExt cx="3446504" cy="276999"/>
          </a:xfrm>
        </p:grpSpPr>
        <p:sp>
          <p:nvSpPr>
            <p:cNvPr id="463" name="Google Shape;463;p1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64" name="Google Shape;464;p11"/>
            <p:cNvCxnSpPr>
              <a:stCxn id="46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65" name="Google Shape;465;p1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466" name="Google Shape;466;p11"/>
          <p:cNvSpPr txBox="1"/>
          <p:nvPr/>
        </p:nvSpPr>
        <p:spPr>
          <a:xfrm>
            <a:off x="378209" y="2843808"/>
            <a:ext cx="145264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0,28%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467" name="Google Shape;467;p1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11</a:t>
            </a:r>
            <a:endParaRPr b="1" sz="1050">
              <a:solidFill>
                <a:schemeClr val="dk1"/>
              </a:solidFill>
              <a:latin typeface="Arial Narrow"/>
              <a:ea typeface="Arial Narrow"/>
              <a:cs typeface="Arial Narrow"/>
              <a:sym typeface="Arial Narrow"/>
            </a:endParaRPr>
          </a:p>
        </p:txBody>
      </p:sp>
      <p:sp>
        <p:nvSpPr>
          <p:cNvPr id="468" name="Google Shape;468;p11"/>
          <p:cNvSpPr txBox="1"/>
          <p:nvPr>
            <p:ph type="ctrTitle"/>
          </p:nvPr>
        </p:nvSpPr>
        <p:spPr>
          <a:xfrm>
            <a:off x="85115" y="74775"/>
            <a:ext cx="2075175" cy="52322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Varicela</a:t>
            </a:r>
            <a:endParaRPr b="1" sz="2800">
              <a:solidFill>
                <a:srgbClr val="C00000"/>
              </a:solidFill>
              <a:latin typeface="Arial Narrow"/>
              <a:ea typeface="Arial Narrow"/>
              <a:cs typeface="Arial Narrow"/>
              <a:sym typeface="Arial Narrow"/>
            </a:endParaRPr>
          </a:p>
        </p:txBody>
      </p:sp>
      <p:sp>
        <p:nvSpPr>
          <p:cNvPr id="469" name="Google Shape;469;p11"/>
          <p:cNvSpPr/>
          <p:nvPr/>
        </p:nvSpPr>
        <p:spPr>
          <a:xfrm>
            <a:off x="-14673" y="8388806"/>
            <a:ext cx="36151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puntos. Medellín, a Periodo epidemiológico 06  acumulado  de 2022 </a:t>
            </a:r>
            <a:endParaRPr sz="1100">
              <a:solidFill>
                <a:schemeClr val="dk1"/>
              </a:solidFill>
              <a:latin typeface="Arial Narrow"/>
              <a:ea typeface="Arial Narrow"/>
              <a:cs typeface="Arial Narrow"/>
              <a:sym typeface="Arial Narrow"/>
            </a:endParaRPr>
          </a:p>
        </p:txBody>
      </p:sp>
      <p:sp>
        <p:nvSpPr>
          <p:cNvPr id="470" name="Google Shape;470;p11"/>
          <p:cNvSpPr/>
          <p:nvPr/>
        </p:nvSpPr>
        <p:spPr>
          <a:xfrm>
            <a:off x="3604966" y="8388805"/>
            <a:ext cx="3615123" cy="6924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densidad por kilómetro cuadrado de varicela. Medellín, a Periodo epidemiológico 06 acumulado  de 2022 </a:t>
            </a:r>
            <a:endParaRPr sz="1100">
              <a:solidFill>
                <a:schemeClr val="dk1"/>
              </a:solidFill>
              <a:latin typeface="Arial Narrow"/>
              <a:ea typeface="Arial Narrow"/>
              <a:cs typeface="Arial Narrow"/>
              <a:sym typeface="Arial Narrow"/>
            </a:endParaRPr>
          </a:p>
        </p:txBody>
      </p:sp>
      <p:pic>
        <p:nvPicPr>
          <p:cNvPr id="471" name="Google Shape;471;p11"/>
          <p:cNvPicPr preferRelativeResize="0"/>
          <p:nvPr/>
        </p:nvPicPr>
        <p:blipFill rotWithShape="1">
          <a:blip r:embed="rId6">
            <a:alphaModFix/>
          </a:blip>
          <a:srcRect b="0" l="0" r="0" t="0"/>
          <a:stretch/>
        </p:blipFill>
        <p:spPr>
          <a:xfrm>
            <a:off x="-14674" y="5994937"/>
            <a:ext cx="3471107" cy="2393868"/>
          </a:xfrm>
          <a:prstGeom prst="rect">
            <a:avLst/>
          </a:prstGeom>
          <a:noFill/>
          <a:ln>
            <a:noFill/>
          </a:ln>
        </p:spPr>
      </p:pic>
      <p:pic>
        <p:nvPicPr>
          <p:cNvPr id="472" name="Google Shape;472;p11"/>
          <p:cNvPicPr preferRelativeResize="0"/>
          <p:nvPr/>
        </p:nvPicPr>
        <p:blipFill rotWithShape="1">
          <a:blip r:embed="rId7">
            <a:alphaModFix/>
          </a:blip>
          <a:srcRect b="0" l="0" r="0" t="0"/>
          <a:stretch/>
        </p:blipFill>
        <p:spPr>
          <a:xfrm>
            <a:off x="3600450" y="6001827"/>
            <a:ext cx="3600448" cy="2386977"/>
          </a:xfrm>
          <a:prstGeom prst="rect">
            <a:avLst/>
          </a:prstGeom>
          <a:noFill/>
          <a:ln>
            <a:noFill/>
          </a:ln>
        </p:spPr>
      </p:pic>
      <p:pic>
        <p:nvPicPr>
          <p:cNvPr id="473" name="Google Shape;473;p11"/>
          <p:cNvPicPr preferRelativeResize="0"/>
          <p:nvPr/>
        </p:nvPicPr>
        <p:blipFill rotWithShape="1">
          <a:blip r:embed="rId8">
            <a:alphaModFix/>
          </a:blip>
          <a:srcRect b="0" l="0" r="0" t="0"/>
          <a:stretch/>
        </p:blipFill>
        <p:spPr>
          <a:xfrm>
            <a:off x="2232223" y="357671"/>
            <a:ext cx="4968675" cy="1861708"/>
          </a:xfrm>
          <a:prstGeom prst="rect">
            <a:avLst/>
          </a:prstGeom>
          <a:noFill/>
          <a:ln>
            <a:noFill/>
          </a:ln>
        </p:spPr>
      </p:pic>
      <p:pic>
        <p:nvPicPr>
          <p:cNvPr id="474" name="Google Shape;474;p11"/>
          <p:cNvPicPr preferRelativeResize="0"/>
          <p:nvPr/>
        </p:nvPicPr>
        <p:blipFill rotWithShape="1">
          <a:blip r:embed="rId9">
            <a:alphaModFix/>
          </a:blip>
          <a:srcRect b="0" l="0" r="0" t="0"/>
          <a:stretch/>
        </p:blipFill>
        <p:spPr>
          <a:xfrm>
            <a:off x="2240673" y="2679237"/>
            <a:ext cx="4960225" cy="21961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12"/>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1" name="Google Shape;481;p12"/>
          <p:cNvGrpSpPr/>
          <p:nvPr/>
        </p:nvGrpSpPr>
        <p:grpSpPr>
          <a:xfrm>
            <a:off x="277404" y="137149"/>
            <a:ext cx="3446504" cy="276999"/>
            <a:chOff x="2448322" y="74775"/>
            <a:chExt cx="3446504" cy="276999"/>
          </a:xfrm>
        </p:grpSpPr>
        <p:sp>
          <p:nvSpPr>
            <p:cNvPr id="482" name="Google Shape;482;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83" name="Google Shape;483;p12"/>
            <p:cNvCxnSpPr>
              <a:stCxn id="48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84" name="Google Shape;484;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485" name="Google Shape;485;p12"/>
          <p:cNvSpPr/>
          <p:nvPr/>
        </p:nvSpPr>
        <p:spPr>
          <a:xfrm>
            <a:off x="24257" y="4177757"/>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486" name="Google Shape;486;p12"/>
          <p:cNvGrpSpPr/>
          <p:nvPr/>
        </p:nvGrpSpPr>
        <p:grpSpPr>
          <a:xfrm>
            <a:off x="277404" y="4298980"/>
            <a:ext cx="3446504" cy="276999"/>
            <a:chOff x="2448322" y="74775"/>
            <a:chExt cx="3446504" cy="276999"/>
          </a:xfrm>
        </p:grpSpPr>
        <p:sp>
          <p:nvSpPr>
            <p:cNvPr id="487" name="Google Shape;487;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488" name="Google Shape;488;p12"/>
            <p:cNvCxnSpPr>
              <a:stCxn id="48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489" name="Google Shape;489;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brotes</a:t>
              </a:r>
              <a:endParaRPr b="1" sz="1200">
                <a:solidFill>
                  <a:schemeClr val="dk1"/>
                </a:solidFill>
                <a:latin typeface="Arial Narrow"/>
                <a:ea typeface="Arial Narrow"/>
                <a:cs typeface="Arial Narrow"/>
                <a:sym typeface="Arial Narrow"/>
              </a:endParaRPr>
            </a:p>
          </p:txBody>
        </p:sp>
      </p:grpSp>
      <p:sp>
        <p:nvSpPr>
          <p:cNvPr id="490" name="Google Shape;490;p1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12</a:t>
            </a:r>
            <a:endParaRPr b="1" sz="1050">
              <a:solidFill>
                <a:schemeClr val="dk1"/>
              </a:solidFill>
              <a:latin typeface="Arial Narrow"/>
              <a:ea typeface="Arial Narrow"/>
              <a:cs typeface="Arial Narrow"/>
              <a:sym typeface="Arial Narrow"/>
            </a:endParaRPr>
          </a:p>
        </p:txBody>
      </p:sp>
      <p:pic>
        <p:nvPicPr>
          <p:cNvPr id="491" name="Google Shape;491;p12"/>
          <p:cNvPicPr preferRelativeResize="0"/>
          <p:nvPr/>
        </p:nvPicPr>
        <p:blipFill rotWithShape="1">
          <a:blip r:embed="rId3">
            <a:alphaModFix/>
          </a:blip>
          <a:srcRect b="0" l="0" r="0" t="0"/>
          <a:stretch/>
        </p:blipFill>
        <p:spPr>
          <a:xfrm>
            <a:off x="6171850" y="865485"/>
            <a:ext cx="438131" cy="716941"/>
          </a:xfrm>
          <a:prstGeom prst="rect">
            <a:avLst/>
          </a:prstGeom>
          <a:noFill/>
          <a:ln>
            <a:noFill/>
          </a:ln>
        </p:spPr>
      </p:pic>
      <p:sp>
        <p:nvSpPr>
          <p:cNvPr id="492" name="Google Shape;492;p12"/>
          <p:cNvSpPr/>
          <p:nvPr/>
        </p:nvSpPr>
        <p:spPr>
          <a:xfrm>
            <a:off x="744567" y="4872680"/>
            <a:ext cx="2644371" cy="39635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Distribución de los Brotes</a:t>
            </a:r>
            <a:endParaRPr b="1" sz="1600">
              <a:solidFill>
                <a:schemeClr val="dk1"/>
              </a:solidFill>
              <a:latin typeface="Arial Narrow"/>
              <a:ea typeface="Arial Narrow"/>
              <a:cs typeface="Arial Narrow"/>
              <a:sym typeface="Arial Narrow"/>
            </a:endParaRPr>
          </a:p>
        </p:txBody>
      </p:sp>
      <p:cxnSp>
        <p:nvCxnSpPr>
          <p:cNvPr id="493" name="Google Shape;493;p12"/>
          <p:cNvCxnSpPr>
            <a:stCxn id="492" idx="2"/>
          </p:cNvCxnSpPr>
          <p:nvPr/>
        </p:nvCxnSpPr>
        <p:spPr>
          <a:xfrm flipH="1" rot="-5400000">
            <a:off x="1918403" y="5417380"/>
            <a:ext cx="297300" cy="600"/>
          </a:xfrm>
          <a:prstGeom prst="bentConnector3">
            <a:avLst>
              <a:gd fmla="val 49994" name="adj1"/>
            </a:avLst>
          </a:prstGeom>
          <a:noFill/>
          <a:ln cap="flat" cmpd="sng" w="28575">
            <a:solidFill>
              <a:schemeClr val="dk1"/>
            </a:solidFill>
            <a:prstDash val="solid"/>
            <a:round/>
            <a:headEnd len="sm" w="sm" type="none"/>
            <a:tailEnd len="med" w="med" type="stealth"/>
          </a:ln>
        </p:spPr>
      </p:cxnSp>
      <p:graphicFrame>
        <p:nvGraphicFramePr>
          <p:cNvPr id="494" name="Google Shape;494;p12"/>
          <p:cNvGraphicFramePr/>
          <p:nvPr/>
        </p:nvGraphicFramePr>
        <p:xfrm>
          <a:off x="808849" y="5580236"/>
          <a:ext cx="3000000" cy="3000000"/>
        </p:xfrm>
        <a:graphic>
          <a:graphicData uri="http://schemas.openxmlformats.org/drawingml/2006/table">
            <a:tbl>
              <a:tblPr bandRow="1" firstRow="1">
                <a:noFill/>
                <a:tableStyleId>{E02A1A3C-EFE1-438E-9B0E-7D79829F2578}</a:tableStyleId>
              </a:tblPr>
              <a:tblGrid>
                <a:gridCol w="1822200"/>
                <a:gridCol w="858550"/>
              </a:tblGrid>
              <a:tr h="292200">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Lugar</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Total brotes</a:t>
                      </a:r>
                      <a:endParaRPr sz="1000">
                        <a:latin typeface="Arial Narrow"/>
                        <a:ea typeface="Arial Narrow"/>
                        <a:cs typeface="Arial Narrow"/>
                        <a:sym typeface="Arial Narrow"/>
                      </a:endParaRPr>
                    </a:p>
                  </a:txBody>
                  <a:tcPr marT="45725" marB="45725" marR="91450" marL="91450"/>
                </a:tc>
              </a:tr>
              <a:tr h="178575">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Sector educativo</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405850">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Centro Penitenciario- Estación</a:t>
                      </a:r>
                      <a:r>
                        <a:rPr lang="es-ES" sz="1000">
                          <a:latin typeface="Arial Narrow"/>
                          <a:ea typeface="Arial Narrow"/>
                          <a:cs typeface="Arial Narrow"/>
                          <a:sym typeface="Arial Narrow"/>
                        </a:rPr>
                        <a:t> de Policía- Batallón</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292200">
                <a:tc>
                  <a:txBody>
                    <a:bodyPr/>
                    <a:lstStyle/>
                    <a:p>
                      <a:pPr indent="0" lvl="0" marL="0" marR="0" rtl="0" algn="l">
                        <a:spcBef>
                          <a:spcPts val="0"/>
                        </a:spcBef>
                        <a:spcAft>
                          <a:spcPts val="0"/>
                        </a:spcAft>
                        <a:buNone/>
                      </a:pPr>
                      <a:r>
                        <a:rPr lang="es-ES" sz="1000">
                          <a:latin typeface="Arial Narrow"/>
                          <a:ea typeface="Arial Narrow"/>
                          <a:cs typeface="Arial Narrow"/>
                          <a:sym typeface="Arial Narrow"/>
                        </a:rPr>
                        <a:t>Otro </a:t>
                      </a:r>
                      <a:endParaRPr sz="1000">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latin typeface="Arial Narrow"/>
                          <a:ea typeface="Arial Narrow"/>
                          <a:cs typeface="Arial Narrow"/>
                          <a:sym typeface="Arial Narrow"/>
                        </a:rPr>
                        <a:t>0</a:t>
                      </a:r>
                      <a:endParaRPr sz="1000">
                        <a:latin typeface="Arial Narrow"/>
                        <a:ea typeface="Arial Narrow"/>
                        <a:cs typeface="Arial Narrow"/>
                        <a:sym typeface="Arial Narrow"/>
                      </a:endParaRPr>
                    </a:p>
                  </a:txBody>
                  <a:tcPr marT="45725" marB="45725" marR="91450" marL="91450"/>
                </a:tc>
              </a:tr>
              <a:tr h="183975">
                <a:tc>
                  <a:txBody>
                    <a:bodyPr/>
                    <a:lstStyle/>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Familiares</a:t>
                      </a:r>
                      <a:endParaRPr sz="1000">
                        <a:solidFill>
                          <a:schemeClr val="dk1"/>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lang="es-ES" sz="1000">
                          <a:solidFill>
                            <a:schemeClr val="dk1"/>
                          </a:solidFill>
                          <a:latin typeface="Arial Narrow"/>
                          <a:ea typeface="Arial Narrow"/>
                          <a:cs typeface="Arial Narrow"/>
                          <a:sym typeface="Arial Narrow"/>
                        </a:rPr>
                        <a:t>0</a:t>
                      </a:r>
                      <a:endParaRPr sz="1000">
                        <a:solidFill>
                          <a:schemeClr val="dk1"/>
                        </a:solidFill>
                        <a:latin typeface="Arial Narrow"/>
                        <a:ea typeface="Arial Narrow"/>
                        <a:cs typeface="Arial Narrow"/>
                        <a:sym typeface="Arial Narrow"/>
                      </a:endParaRPr>
                    </a:p>
                  </a:txBody>
                  <a:tcPr marT="45725" marB="45725" marR="91450" marL="91450"/>
                </a:tc>
              </a:tr>
            </a:tbl>
          </a:graphicData>
        </a:graphic>
      </p:graphicFrame>
      <p:sp>
        <p:nvSpPr>
          <p:cNvPr id="495" name="Google Shape;495;p12"/>
          <p:cNvSpPr txBox="1"/>
          <p:nvPr/>
        </p:nvSpPr>
        <p:spPr>
          <a:xfrm>
            <a:off x="95983" y="3075922"/>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a:t>
            </a:r>
            <a:endParaRPr/>
          </a:p>
        </p:txBody>
      </p:sp>
      <p:cxnSp>
        <p:nvCxnSpPr>
          <p:cNvPr id="496" name="Google Shape;496;p12"/>
          <p:cNvCxnSpPr/>
          <p:nvPr/>
        </p:nvCxnSpPr>
        <p:spPr>
          <a:xfrm>
            <a:off x="4479067" y="3982770"/>
            <a:ext cx="2582164" cy="0"/>
          </a:xfrm>
          <a:prstGeom prst="straightConnector1">
            <a:avLst/>
          </a:prstGeom>
          <a:noFill/>
          <a:ln cap="flat" cmpd="sng" w="9525">
            <a:solidFill>
              <a:srgbClr val="002060"/>
            </a:solidFill>
            <a:prstDash val="solid"/>
            <a:round/>
            <a:headEnd len="sm" w="sm" type="none"/>
            <a:tailEnd len="med" w="med" type="oval"/>
          </a:ln>
        </p:spPr>
      </p:cxnSp>
      <p:cxnSp>
        <p:nvCxnSpPr>
          <p:cNvPr id="497" name="Google Shape;497;p12"/>
          <p:cNvCxnSpPr/>
          <p:nvPr/>
        </p:nvCxnSpPr>
        <p:spPr>
          <a:xfrm rot="10800000">
            <a:off x="107240" y="3982770"/>
            <a:ext cx="2571615" cy="0"/>
          </a:xfrm>
          <a:prstGeom prst="straightConnector1">
            <a:avLst/>
          </a:prstGeom>
          <a:noFill/>
          <a:ln cap="flat" cmpd="sng" w="9525">
            <a:solidFill>
              <a:srgbClr val="002060"/>
            </a:solidFill>
            <a:prstDash val="solid"/>
            <a:round/>
            <a:headEnd len="sm" w="sm" type="none"/>
            <a:tailEnd len="med" w="med" type="oval"/>
          </a:ln>
        </p:spPr>
      </p:cxnSp>
      <p:sp>
        <p:nvSpPr>
          <p:cNvPr id="498" name="Google Shape;498;p12"/>
          <p:cNvSpPr txBox="1"/>
          <p:nvPr/>
        </p:nvSpPr>
        <p:spPr>
          <a:xfrm>
            <a:off x="114500" y="3413763"/>
            <a:ext cx="224131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27,25 x 100 mil habitantes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712</a:t>
            </a:r>
            <a:endParaRPr b="1" sz="1400">
              <a:solidFill>
                <a:schemeClr val="dk1"/>
              </a:solidFill>
              <a:latin typeface="Arial Narrow"/>
              <a:ea typeface="Arial Narrow"/>
              <a:cs typeface="Arial Narrow"/>
              <a:sym typeface="Arial Narrow"/>
            </a:endParaRPr>
          </a:p>
        </p:txBody>
      </p:sp>
      <p:sp>
        <p:nvSpPr>
          <p:cNvPr id="499" name="Google Shape;499;p12"/>
          <p:cNvSpPr txBox="1"/>
          <p:nvPr/>
        </p:nvSpPr>
        <p:spPr>
          <a:xfrm>
            <a:off x="4928257" y="3091688"/>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Brotes con investigación de campo</a:t>
            </a:r>
            <a:endParaRPr/>
          </a:p>
        </p:txBody>
      </p:sp>
      <p:sp>
        <p:nvSpPr>
          <p:cNvPr id="500" name="Google Shape;500;p12"/>
          <p:cNvSpPr txBox="1"/>
          <p:nvPr/>
        </p:nvSpPr>
        <p:spPr>
          <a:xfrm>
            <a:off x="5837701" y="3375364"/>
            <a:ext cx="85792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NA</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brotes)</a:t>
            </a:r>
            <a:endParaRPr b="1" sz="1400">
              <a:solidFill>
                <a:schemeClr val="dk1"/>
              </a:solidFill>
              <a:latin typeface="Arial Narrow"/>
              <a:ea typeface="Arial Narrow"/>
              <a:cs typeface="Arial Narrow"/>
              <a:sym typeface="Arial Narrow"/>
            </a:endParaRPr>
          </a:p>
        </p:txBody>
      </p:sp>
      <p:sp>
        <p:nvSpPr>
          <p:cNvPr id="501" name="Google Shape;501;p12"/>
          <p:cNvSpPr txBox="1"/>
          <p:nvPr/>
        </p:nvSpPr>
        <p:spPr>
          <a:xfrm>
            <a:off x="2500736" y="3033754"/>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5 años</a:t>
            </a:r>
            <a:endParaRPr b="1" sz="1050">
              <a:solidFill>
                <a:schemeClr val="dk1"/>
              </a:solidFill>
              <a:latin typeface="Arial Narrow"/>
              <a:ea typeface="Arial Narrow"/>
              <a:cs typeface="Arial Narrow"/>
              <a:sym typeface="Arial Narrow"/>
            </a:endParaRPr>
          </a:p>
        </p:txBody>
      </p:sp>
      <p:sp>
        <p:nvSpPr>
          <p:cNvPr id="502" name="Google Shape;502;p12"/>
          <p:cNvSpPr txBox="1"/>
          <p:nvPr/>
        </p:nvSpPr>
        <p:spPr>
          <a:xfrm>
            <a:off x="2714605" y="3446511"/>
            <a:ext cx="217078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120,33 x 100 mil &lt; 5 años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179 casos</a:t>
            </a:r>
            <a:endParaRPr b="1" sz="1400">
              <a:solidFill>
                <a:schemeClr val="dk1"/>
              </a:solidFill>
              <a:latin typeface="Arial Narrow"/>
              <a:ea typeface="Arial Narrow"/>
              <a:cs typeface="Arial Narrow"/>
              <a:sym typeface="Arial Narrow"/>
            </a:endParaRPr>
          </a:p>
        </p:txBody>
      </p:sp>
      <p:grpSp>
        <p:nvGrpSpPr>
          <p:cNvPr id="503" name="Google Shape;503;p12"/>
          <p:cNvGrpSpPr/>
          <p:nvPr/>
        </p:nvGrpSpPr>
        <p:grpSpPr>
          <a:xfrm>
            <a:off x="-143966" y="760028"/>
            <a:ext cx="1258607" cy="1651732"/>
            <a:chOff x="-143966" y="539552"/>
            <a:chExt cx="1258607" cy="1651732"/>
          </a:xfrm>
        </p:grpSpPr>
        <p:pic>
          <p:nvPicPr>
            <p:cNvPr id="504" name="Google Shape;504;p12"/>
            <p:cNvPicPr preferRelativeResize="0"/>
            <p:nvPr/>
          </p:nvPicPr>
          <p:blipFill rotWithShape="1">
            <a:blip r:embed="rId4">
              <a:alphaModFix/>
            </a:blip>
            <a:srcRect b="0" l="0" r="85225" t="0"/>
            <a:stretch/>
          </p:blipFill>
          <p:spPr>
            <a:xfrm>
              <a:off x="148822" y="539552"/>
              <a:ext cx="702032" cy="850900"/>
            </a:xfrm>
            <a:prstGeom prst="rect">
              <a:avLst/>
            </a:prstGeom>
            <a:noFill/>
            <a:ln>
              <a:noFill/>
            </a:ln>
          </p:spPr>
        </p:pic>
        <p:sp>
          <p:nvSpPr>
            <p:cNvPr id="505" name="Google Shape;505;p12"/>
            <p:cNvSpPr/>
            <p:nvPr/>
          </p:nvSpPr>
          <p:spPr>
            <a:xfrm>
              <a:off x="110784" y="1579196"/>
              <a:ext cx="838897"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53,23%</a:t>
              </a:r>
              <a:endParaRPr b="1" sz="1600">
                <a:solidFill>
                  <a:schemeClr val="dk1"/>
                </a:solidFill>
                <a:latin typeface="Arial Narrow"/>
                <a:ea typeface="Arial Narrow"/>
                <a:cs typeface="Arial Narrow"/>
                <a:sym typeface="Arial Narrow"/>
              </a:endParaRPr>
            </a:p>
          </p:txBody>
        </p:sp>
        <p:sp>
          <p:nvSpPr>
            <p:cNvPr id="506" name="Google Shape;506;p12"/>
            <p:cNvSpPr txBox="1"/>
            <p:nvPr/>
          </p:nvSpPr>
          <p:spPr>
            <a:xfrm>
              <a:off x="-143966" y="191428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379 Casos</a:t>
              </a:r>
              <a:endParaRPr b="1" sz="1200">
                <a:solidFill>
                  <a:schemeClr val="dk1"/>
                </a:solidFill>
                <a:latin typeface="Arial Narrow"/>
                <a:ea typeface="Arial Narrow"/>
                <a:cs typeface="Arial Narrow"/>
                <a:sym typeface="Arial Narrow"/>
              </a:endParaRPr>
            </a:p>
          </p:txBody>
        </p:sp>
        <p:sp>
          <p:nvSpPr>
            <p:cNvPr id="507" name="Google Shape;507;p12"/>
            <p:cNvSpPr txBox="1"/>
            <p:nvPr/>
          </p:nvSpPr>
          <p:spPr>
            <a:xfrm>
              <a:off x="-114966" y="130546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grpSp>
      <p:grpSp>
        <p:nvGrpSpPr>
          <p:cNvPr id="508" name="Google Shape;508;p12"/>
          <p:cNvGrpSpPr/>
          <p:nvPr/>
        </p:nvGrpSpPr>
        <p:grpSpPr>
          <a:xfrm>
            <a:off x="949682" y="863250"/>
            <a:ext cx="1282616" cy="1594010"/>
            <a:chOff x="767312" y="601726"/>
            <a:chExt cx="1282616" cy="1594010"/>
          </a:xfrm>
        </p:grpSpPr>
        <p:sp>
          <p:nvSpPr>
            <p:cNvPr id="509" name="Google Shape;509;p12"/>
            <p:cNvSpPr/>
            <p:nvPr/>
          </p:nvSpPr>
          <p:spPr>
            <a:xfrm>
              <a:off x="922645" y="1573062"/>
              <a:ext cx="835216"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46,77%</a:t>
              </a:r>
              <a:endParaRPr b="1" sz="1600">
                <a:solidFill>
                  <a:schemeClr val="dk1"/>
                </a:solidFill>
                <a:latin typeface="Arial Narrow"/>
                <a:ea typeface="Arial Narrow"/>
                <a:cs typeface="Arial Narrow"/>
                <a:sym typeface="Arial Narrow"/>
              </a:endParaRPr>
            </a:p>
          </p:txBody>
        </p:sp>
        <p:sp>
          <p:nvSpPr>
            <p:cNvPr id="510" name="Google Shape;510;p12"/>
            <p:cNvSpPr txBox="1"/>
            <p:nvPr/>
          </p:nvSpPr>
          <p:spPr>
            <a:xfrm>
              <a:off x="820321" y="19187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333 Casos</a:t>
              </a:r>
              <a:endParaRPr b="1" sz="1200">
                <a:solidFill>
                  <a:schemeClr val="dk1"/>
                </a:solidFill>
                <a:latin typeface="Arial Narrow"/>
                <a:ea typeface="Arial Narrow"/>
                <a:cs typeface="Arial Narrow"/>
                <a:sym typeface="Arial Narrow"/>
              </a:endParaRPr>
            </a:p>
          </p:txBody>
        </p:sp>
        <p:pic>
          <p:nvPicPr>
            <p:cNvPr id="511" name="Google Shape;511;p12"/>
            <p:cNvPicPr preferRelativeResize="0"/>
            <p:nvPr/>
          </p:nvPicPr>
          <p:blipFill rotWithShape="1">
            <a:blip r:embed="rId4">
              <a:alphaModFix/>
            </a:blip>
            <a:srcRect b="0" l="30557" r="55507" t="0"/>
            <a:stretch/>
          </p:blipFill>
          <p:spPr>
            <a:xfrm>
              <a:off x="1052788" y="601726"/>
              <a:ext cx="662151" cy="850900"/>
            </a:xfrm>
            <a:prstGeom prst="rect">
              <a:avLst/>
            </a:prstGeom>
            <a:noFill/>
            <a:ln>
              <a:noFill/>
            </a:ln>
          </p:spPr>
        </p:pic>
        <p:sp>
          <p:nvSpPr>
            <p:cNvPr id="512" name="Google Shape;512;p12"/>
            <p:cNvSpPr txBox="1"/>
            <p:nvPr/>
          </p:nvSpPr>
          <p:spPr>
            <a:xfrm>
              <a:off x="767312" y="13141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grpSp>
      <p:grpSp>
        <p:nvGrpSpPr>
          <p:cNvPr id="513" name="Google Shape;513;p12"/>
          <p:cNvGrpSpPr/>
          <p:nvPr/>
        </p:nvGrpSpPr>
        <p:grpSpPr>
          <a:xfrm>
            <a:off x="1944266" y="757458"/>
            <a:ext cx="1414263" cy="1638535"/>
            <a:chOff x="1700534" y="536982"/>
            <a:chExt cx="1414263" cy="1638535"/>
          </a:xfrm>
        </p:grpSpPr>
        <p:sp>
          <p:nvSpPr>
            <p:cNvPr id="514" name="Google Shape;514;p12"/>
            <p:cNvSpPr/>
            <p:nvPr/>
          </p:nvSpPr>
          <p:spPr>
            <a:xfrm>
              <a:off x="2047806" y="1571104"/>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0,56%</a:t>
              </a:r>
              <a:endParaRPr b="1" sz="1600">
                <a:solidFill>
                  <a:schemeClr val="dk1"/>
                </a:solidFill>
                <a:latin typeface="Arial Narrow"/>
                <a:ea typeface="Arial Narrow"/>
                <a:cs typeface="Arial Narrow"/>
                <a:sym typeface="Arial Narrow"/>
              </a:endParaRPr>
            </a:p>
          </p:txBody>
        </p:sp>
        <p:pic>
          <p:nvPicPr>
            <p:cNvPr id="515" name="Google Shape;515;p12"/>
            <p:cNvPicPr preferRelativeResize="0"/>
            <p:nvPr/>
          </p:nvPicPr>
          <p:blipFill rotWithShape="1">
            <a:blip r:embed="rId4">
              <a:alphaModFix/>
            </a:blip>
            <a:srcRect b="0" l="59204" r="26197" t="0"/>
            <a:stretch/>
          </p:blipFill>
          <p:spPr>
            <a:xfrm>
              <a:off x="2088282" y="536982"/>
              <a:ext cx="693683" cy="850900"/>
            </a:xfrm>
            <a:prstGeom prst="rect">
              <a:avLst/>
            </a:prstGeom>
            <a:noFill/>
            <a:ln>
              <a:noFill/>
            </a:ln>
          </p:spPr>
        </p:pic>
        <p:sp>
          <p:nvSpPr>
            <p:cNvPr id="516" name="Google Shape;516;p12"/>
            <p:cNvSpPr txBox="1"/>
            <p:nvPr/>
          </p:nvSpPr>
          <p:spPr>
            <a:xfrm>
              <a:off x="1700534" y="1311622"/>
              <a:ext cx="14142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Afrodescendiente</a:t>
              </a:r>
              <a:endParaRPr b="1" sz="1200" u="sng">
                <a:solidFill>
                  <a:schemeClr val="dk1"/>
                </a:solidFill>
                <a:latin typeface="Arial Narrow"/>
                <a:ea typeface="Arial Narrow"/>
                <a:cs typeface="Arial Narrow"/>
                <a:sym typeface="Arial Narrow"/>
              </a:endParaRPr>
            </a:p>
          </p:txBody>
        </p:sp>
        <p:sp>
          <p:nvSpPr>
            <p:cNvPr id="517" name="Google Shape;517;p12"/>
            <p:cNvSpPr txBox="1"/>
            <p:nvPr/>
          </p:nvSpPr>
          <p:spPr>
            <a:xfrm>
              <a:off x="1792861" y="18985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 Casos</a:t>
              </a:r>
              <a:endParaRPr b="1" sz="1200">
                <a:solidFill>
                  <a:schemeClr val="dk1"/>
                </a:solidFill>
                <a:latin typeface="Arial Narrow"/>
                <a:ea typeface="Arial Narrow"/>
                <a:cs typeface="Arial Narrow"/>
                <a:sym typeface="Arial Narrow"/>
              </a:endParaRPr>
            </a:p>
          </p:txBody>
        </p:sp>
      </p:grpSp>
      <p:grpSp>
        <p:nvGrpSpPr>
          <p:cNvPr id="518" name="Google Shape;518;p12"/>
          <p:cNvGrpSpPr/>
          <p:nvPr/>
        </p:nvGrpSpPr>
        <p:grpSpPr>
          <a:xfrm>
            <a:off x="3168402" y="836172"/>
            <a:ext cx="1246394" cy="1621088"/>
            <a:chOff x="2858112" y="554428"/>
            <a:chExt cx="1246394" cy="1621088"/>
          </a:xfrm>
        </p:grpSpPr>
        <p:sp>
          <p:nvSpPr>
            <p:cNvPr id="519" name="Google Shape;519;p12"/>
            <p:cNvSpPr txBox="1"/>
            <p:nvPr/>
          </p:nvSpPr>
          <p:spPr>
            <a:xfrm>
              <a:off x="2858112" y="1315874"/>
              <a:ext cx="1229607" cy="2518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chemeClr val="dk1"/>
                </a:solidFill>
                <a:latin typeface="Arial Narrow"/>
                <a:ea typeface="Arial Narrow"/>
                <a:cs typeface="Arial Narrow"/>
                <a:sym typeface="Arial Narrow"/>
              </a:endParaRPr>
            </a:p>
          </p:txBody>
        </p:sp>
        <p:grpSp>
          <p:nvGrpSpPr>
            <p:cNvPr id="520" name="Google Shape;520;p12"/>
            <p:cNvGrpSpPr/>
            <p:nvPr/>
          </p:nvGrpSpPr>
          <p:grpSpPr>
            <a:xfrm>
              <a:off x="2874899" y="554428"/>
              <a:ext cx="1229607" cy="1621088"/>
              <a:chOff x="2850938" y="554428"/>
              <a:chExt cx="1229607" cy="1621088"/>
            </a:xfrm>
          </p:grpSpPr>
          <p:sp>
            <p:nvSpPr>
              <p:cNvPr id="521" name="Google Shape;521;p12"/>
              <p:cNvSpPr/>
              <p:nvPr/>
            </p:nvSpPr>
            <p:spPr>
              <a:xfrm>
                <a:off x="3071349" y="1566970"/>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0,42%</a:t>
                </a:r>
                <a:endParaRPr b="1" sz="1600">
                  <a:solidFill>
                    <a:schemeClr val="dk1"/>
                  </a:solidFill>
                  <a:latin typeface="Arial Narrow"/>
                  <a:ea typeface="Arial Narrow"/>
                  <a:cs typeface="Arial Narrow"/>
                  <a:sym typeface="Arial Narrow"/>
                </a:endParaRPr>
              </a:p>
            </p:txBody>
          </p:sp>
          <p:pic>
            <p:nvPicPr>
              <p:cNvPr id="522" name="Google Shape;522;p12"/>
              <p:cNvPicPr preferRelativeResize="0"/>
              <p:nvPr/>
            </p:nvPicPr>
            <p:blipFill rotWithShape="1">
              <a:blip r:embed="rId4">
                <a:alphaModFix/>
              </a:blip>
              <a:srcRect b="0" l="87297" r="0" t="0"/>
              <a:stretch/>
            </p:blipFill>
            <p:spPr>
              <a:xfrm>
                <a:off x="3155364" y="554428"/>
                <a:ext cx="603573" cy="850900"/>
              </a:xfrm>
              <a:prstGeom prst="rect">
                <a:avLst/>
              </a:prstGeom>
              <a:noFill/>
              <a:ln>
                <a:noFill/>
              </a:ln>
            </p:spPr>
          </p:pic>
          <p:sp>
            <p:nvSpPr>
              <p:cNvPr id="523" name="Google Shape;523;p12"/>
              <p:cNvSpPr txBox="1"/>
              <p:nvPr/>
            </p:nvSpPr>
            <p:spPr>
              <a:xfrm>
                <a:off x="2850938" y="18985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b="1" sz="1200">
                  <a:solidFill>
                    <a:schemeClr val="dk1"/>
                  </a:solidFill>
                  <a:latin typeface="Arial Narrow"/>
                  <a:ea typeface="Arial Narrow"/>
                  <a:cs typeface="Arial Narrow"/>
                  <a:sym typeface="Arial Narrow"/>
                </a:endParaRPr>
              </a:p>
            </p:txBody>
          </p:sp>
        </p:grpSp>
      </p:grpSp>
      <p:grpSp>
        <p:nvGrpSpPr>
          <p:cNvPr id="524" name="Google Shape;524;p12"/>
          <p:cNvGrpSpPr/>
          <p:nvPr/>
        </p:nvGrpSpPr>
        <p:grpSpPr>
          <a:xfrm>
            <a:off x="5622828" y="1573146"/>
            <a:ext cx="1610597" cy="855621"/>
            <a:chOff x="5622828" y="1311622"/>
            <a:chExt cx="1610597" cy="855621"/>
          </a:xfrm>
        </p:grpSpPr>
        <p:sp>
          <p:nvSpPr>
            <p:cNvPr id="525" name="Google Shape;525;p12"/>
            <p:cNvSpPr txBox="1"/>
            <p:nvPr/>
          </p:nvSpPr>
          <p:spPr>
            <a:xfrm>
              <a:off x="5622828" y="1311622"/>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526" name="Google Shape;526;p12"/>
            <p:cNvSpPr/>
            <p:nvPr/>
          </p:nvSpPr>
          <p:spPr>
            <a:xfrm>
              <a:off x="6058092" y="1558697"/>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0,56%</a:t>
              </a:r>
              <a:endParaRPr b="1" sz="1600">
                <a:solidFill>
                  <a:schemeClr val="dk1"/>
                </a:solidFill>
                <a:latin typeface="Arial Narrow"/>
                <a:ea typeface="Arial Narrow"/>
                <a:cs typeface="Arial Narrow"/>
                <a:sym typeface="Arial Narrow"/>
              </a:endParaRPr>
            </a:p>
          </p:txBody>
        </p:sp>
        <p:sp>
          <p:nvSpPr>
            <p:cNvPr id="527" name="Google Shape;527;p12"/>
            <p:cNvSpPr txBox="1"/>
            <p:nvPr/>
          </p:nvSpPr>
          <p:spPr>
            <a:xfrm>
              <a:off x="5837681" y="189024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 Casos</a:t>
              </a:r>
              <a:endParaRPr b="1" sz="1200">
                <a:solidFill>
                  <a:schemeClr val="dk1"/>
                </a:solidFill>
                <a:latin typeface="Arial Narrow"/>
                <a:ea typeface="Arial Narrow"/>
                <a:cs typeface="Arial Narrow"/>
                <a:sym typeface="Arial Narrow"/>
              </a:endParaRPr>
            </a:p>
          </p:txBody>
        </p:sp>
      </p:grpSp>
      <p:grpSp>
        <p:nvGrpSpPr>
          <p:cNvPr id="528" name="Google Shape;528;p12"/>
          <p:cNvGrpSpPr/>
          <p:nvPr/>
        </p:nvGrpSpPr>
        <p:grpSpPr>
          <a:xfrm>
            <a:off x="4248522" y="945092"/>
            <a:ext cx="1610597" cy="1516901"/>
            <a:chOff x="4078085" y="683568"/>
            <a:chExt cx="1610597" cy="1516901"/>
          </a:xfrm>
        </p:grpSpPr>
        <p:pic>
          <p:nvPicPr>
            <p:cNvPr id="529" name="Google Shape;529;p12"/>
            <p:cNvPicPr preferRelativeResize="0"/>
            <p:nvPr/>
          </p:nvPicPr>
          <p:blipFill rotWithShape="1">
            <a:blip r:embed="rId5">
              <a:alphaModFix/>
            </a:blip>
            <a:srcRect b="0" l="0" r="48966" t="0"/>
            <a:stretch/>
          </p:blipFill>
          <p:spPr>
            <a:xfrm>
              <a:off x="4361548" y="683568"/>
              <a:ext cx="1039102" cy="763541"/>
            </a:xfrm>
            <a:prstGeom prst="rect">
              <a:avLst/>
            </a:prstGeom>
            <a:noFill/>
            <a:ln>
              <a:noFill/>
            </a:ln>
          </p:spPr>
        </p:pic>
        <p:sp>
          <p:nvSpPr>
            <p:cNvPr id="530" name="Google Shape;530;p12"/>
            <p:cNvSpPr/>
            <p:nvPr/>
          </p:nvSpPr>
          <p:spPr>
            <a:xfrm>
              <a:off x="4434758" y="1592873"/>
              <a:ext cx="893884" cy="360040"/>
            </a:xfrm>
            <a:prstGeom prst="roundRect">
              <a:avLst>
                <a:gd fmla="val 16667" name="adj"/>
              </a:avLst>
            </a:prstGeom>
            <a:solidFill>
              <a:srgbClr val="FFC000"/>
            </a:solidFill>
            <a:ln cap="flat" cmpd="sng" w="25400">
              <a:solidFill>
                <a:srgbClr val="FFC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2,81%</a:t>
              </a:r>
              <a:endParaRPr b="1" sz="1600">
                <a:solidFill>
                  <a:schemeClr val="dk1"/>
                </a:solidFill>
                <a:latin typeface="Arial Narrow"/>
                <a:ea typeface="Arial Narrow"/>
                <a:cs typeface="Arial Narrow"/>
                <a:sym typeface="Arial Narrow"/>
              </a:endParaRPr>
            </a:p>
          </p:txBody>
        </p:sp>
        <p:sp>
          <p:nvSpPr>
            <p:cNvPr id="531" name="Google Shape;531;p12"/>
            <p:cNvSpPr txBox="1"/>
            <p:nvPr/>
          </p:nvSpPr>
          <p:spPr>
            <a:xfrm>
              <a:off x="4078085" y="1331640"/>
              <a:ext cx="161059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p:txBody>
        </p:sp>
        <p:sp>
          <p:nvSpPr>
            <p:cNvPr id="532" name="Google Shape;532;p12"/>
            <p:cNvSpPr txBox="1"/>
            <p:nvPr/>
          </p:nvSpPr>
          <p:spPr>
            <a:xfrm>
              <a:off x="4266295" y="192347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20 Casos</a:t>
              </a:r>
              <a:endParaRPr b="1" sz="1200">
                <a:solidFill>
                  <a:schemeClr val="dk1"/>
                </a:solidFill>
                <a:latin typeface="Arial Narrow"/>
                <a:ea typeface="Arial Narrow"/>
                <a:cs typeface="Arial Narrow"/>
                <a:sym typeface="Arial Narrow"/>
              </a:endParaRPr>
            </a:p>
          </p:txBody>
        </p:sp>
      </p:grpSp>
      <p:sp>
        <p:nvSpPr>
          <p:cNvPr id="533" name="Google Shape;533;p12"/>
          <p:cNvSpPr/>
          <p:nvPr/>
        </p:nvSpPr>
        <p:spPr>
          <a:xfrm>
            <a:off x="1963" y="24813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34" name="Google Shape;534;p12"/>
          <p:cNvGrpSpPr/>
          <p:nvPr/>
        </p:nvGrpSpPr>
        <p:grpSpPr>
          <a:xfrm>
            <a:off x="276968" y="2594884"/>
            <a:ext cx="3446504" cy="276999"/>
            <a:chOff x="2448322" y="74775"/>
            <a:chExt cx="3446504" cy="276999"/>
          </a:xfrm>
        </p:grpSpPr>
        <p:sp>
          <p:nvSpPr>
            <p:cNvPr id="535" name="Google Shape;535;p1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36" name="Google Shape;536;p12"/>
            <p:cNvCxnSpPr>
              <a:stCxn id="53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37" name="Google Shape;537;p1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538" name="Google Shape;538;p12"/>
          <p:cNvSpPr/>
          <p:nvPr/>
        </p:nvSpPr>
        <p:spPr>
          <a:xfrm>
            <a:off x="50" y="7340677"/>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39" name="Google Shape;539;p12"/>
          <p:cNvGrpSpPr/>
          <p:nvPr/>
        </p:nvGrpSpPr>
        <p:grpSpPr>
          <a:xfrm>
            <a:off x="192088" y="7405566"/>
            <a:ext cx="3446504" cy="276999"/>
            <a:chOff x="2448322" y="33831"/>
            <a:chExt cx="3446504" cy="276999"/>
          </a:xfrm>
        </p:grpSpPr>
        <p:sp>
          <p:nvSpPr>
            <p:cNvPr id="540" name="Google Shape;540;p12"/>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41" name="Google Shape;541;p12"/>
            <p:cNvCxnSpPr>
              <a:stCxn id="540"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542" name="Google Shape;542;p12"/>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543" name="Google Shape;543;p12"/>
          <p:cNvSpPr txBox="1"/>
          <p:nvPr/>
        </p:nvSpPr>
        <p:spPr>
          <a:xfrm>
            <a:off x="102988" y="7723509"/>
            <a:ext cx="704550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comportamiento de la varicela  hasta semana epidemiológica 24 ha estado en zona de éxito. Se observa un número de casos  por debajo de lo esperado en comparación  con los dos años anteriores. El curso de vida con mayor número de casos fue el de primera infancia  con el 25,14%. En promedio se notificaron 30 casos por semana epidemiológica. </a:t>
            </a:r>
            <a:endParaRPr sz="1400">
              <a:solidFill>
                <a:schemeClr val="dk1"/>
              </a:solidFill>
              <a:latin typeface="Arial Narrow"/>
              <a:ea typeface="Arial Narrow"/>
              <a:cs typeface="Arial Narrow"/>
              <a:sym typeface="Arial Narrow"/>
            </a:endParaRPr>
          </a:p>
        </p:txBody>
      </p:sp>
      <p:grpSp>
        <p:nvGrpSpPr>
          <p:cNvPr id="544" name="Google Shape;544;p12"/>
          <p:cNvGrpSpPr/>
          <p:nvPr/>
        </p:nvGrpSpPr>
        <p:grpSpPr>
          <a:xfrm>
            <a:off x="144066" y="517803"/>
            <a:ext cx="1642872" cy="453798"/>
            <a:chOff x="402094" y="486270"/>
            <a:chExt cx="2369636" cy="453798"/>
          </a:xfrm>
        </p:grpSpPr>
        <p:sp>
          <p:nvSpPr>
            <p:cNvPr id="545" name="Google Shape;545;p12"/>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12"/>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547" name="Google Shape;547;p12"/>
          <p:cNvGrpSpPr/>
          <p:nvPr/>
        </p:nvGrpSpPr>
        <p:grpSpPr>
          <a:xfrm>
            <a:off x="2223152" y="513131"/>
            <a:ext cx="1809346" cy="436842"/>
            <a:chOff x="3060727" y="484500"/>
            <a:chExt cx="2369636" cy="436842"/>
          </a:xfrm>
        </p:grpSpPr>
        <p:sp>
          <p:nvSpPr>
            <p:cNvPr id="548" name="Google Shape;548;p1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12"/>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grpSp>
        <p:nvGrpSpPr>
          <p:cNvPr id="550" name="Google Shape;550;p12"/>
          <p:cNvGrpSpPr/>
          <p:nvPr/>
        </p:nvGrpSpPr>
        <p:grpSpPr>
          <a:xfrm>
            <a:off x="4573030" y="537991"/>
            <a:ext cx="2771836" cy="436842"/>
            <a:chOff x="2849287" y="484500"/>
            <a:chExt cx="2777877" cy="436842"/>
          </a:xfrm>
        </p:grpSpPr>
        <p:sp>
          <p:nvSpPr>
            <p:cNvPr id="551" name="Google Shape;551;p1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12"/>
            <p:cNvSpPr txBox="1"/>
            <p:nvPr/>
          </p:nvSpPr>
          <p:spPr>
            <a:xfrm>
              <a:off x="2849287" y="484500"/>
              <a:ext cx="277787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Población especiales</a:t>
              </a:r>
              <a:endParaRPr b="1" sz="1600">
                <a:solidFill>
                  <a:schemeClr val="dk1"/>
                </a:solidFill>
                <a:latin typeface="Arial Narrow"/>
                <a:ea typeface="Arial Narrow"/>
                <a:cs typeface="Arial Narrow"/>
                <a:sym typeface="Arial Narrow"/>
              </a:endParaRPr>
            </a:p>
          </p:txBody>
        </p:sp>
      </p:grpSp>
      <p:pic>
        <p:nvPicPr>
          <p:cNvPr id="553" name="Google Shape;553;p12"/>
          <p:cNvPicPr preferRelativeResize="0"/>
          <p:nvPr/>
        </p:nvPicPr>
        <p:blipFill rotWithShape="1">
          <a:blip r:embed="rId6">
            <a:alphaModFix/>
          </a:blip>
          <a:srcRect b="0" l="0" r="0" t="0"/>
          <a:stretch/>
        </p:blipFill>
        <p:spPr>
          <a:xfrm>
            <a:off x="3574132" y="4697201"/>
            <a:ext cx="3626766" cy="26025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13"/>
          <p:cNvPicPr preferRelativeResize="0"/>
          <p:nvPr/>
        </p:nvPicPr>
        <p:blipFill rotWithShape="1">
          <a:blip r:embed="rId3">
            <a:alphaModFix/>
          </a:blip>
          <a:srcRect b="0" l="0" r="0" t="0"/>
          <a:stretch/>
        </p:blipFill>
        <p:spPr>
          <a:xfrm>
            <a:off x="0" y="0"/>
            <a:ext cx="2214045" cy="2824179"/>
          </a:xfrm>
          <a:prstGeom prst="rect">
            <a:avLst/>
          </a:prstGeom>
          <a:noFill/>
          <a:ln>
            <a:noFill/>
          </a:ln>
        </p:spPr>
      </p:pic>
      <p:pic>
        <p:nvPicPr>
          <p:cNvPr id="559" name="Google Shape;559;p13"/>
          <p:cNvPicPr preferRelativeResize="0"/>
          <p:nvPr/>
        </p:nvPicPr>
        <p:blipFill rotWithShape="1">
          <a:blip r:embed="rId4">
            <a:alphaModFix/>
          </a:blip>
          <a:srcRect b="10826" l="0" r="0" t="51432"/>
          <a:stretch/>
        </p:blipFill>
        <p:spPr>
          <a:xfrm>
            <a:off x="0" y="2824179"/>
            <a:ext cx="2232223" cy="2072433"/>
          </a:xfrm>
          <a:prstGeom prst="rect">
            <a:avLst/>
          </a:prstGeom>
          <a:noFill/>
          <a:ln>
            <a:noFill/>
          </a:ln>
        </p:spPr>
      </p:pic>
      <p:sp>
        <p:nvSpPr>
          <p:cNvPr id="560" name="Google Shape;560;p13"/>
          <p:cNvSpPr txBox="1"/>
          <p:nvPr/>
        </p:nvSpPr>
        <p:spPr>
          <a:xfrm>
            <a:off x="0" y="623805"/>
            <a:ext cx="224097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  - 2022</a:t>
            </a:r>
            <a:endParaRPr b="1" sz="1200">
              <a:solidFill>
                <a:schemeClr val="dk1"/>
              </a:solidFill>
              <a:latin typeface="Arial Narrow"/>
              <a:ea typeface="Arial Narrow"/>
              <a:cs typeface="Arial Narrow"/>
              <a:sym typeface="Arial Narrow"/>
            </a:endParaRPr>
          </a:p>
        </p:txBody>
      </p:sp>
      <p:sp>
        <p:nvSpPr>
          <p:cNvPr id="561" name="Google Shape;561;p13"/>
          <p:cNvSpPr/>
          <p:nvPr/>
        </p:nvSpPr>
        <p:spPr>
          <a:xfrm>
            <a:off x="2274078" y="1816532"/>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Meningitis  por  Meningococo. Medellín, a Periodo epidemiológico 6 de 2022. </a:t>
            </a:r>
            <a:endParaRPr sz="1100">
              <a:solidFill>
                <a:schemeClr val="dk1"/>
              </a:solidFill>
              <a:latin typeface="Arial Narrow"/>
              <a:ea typeface="Arial Narrow"/>
              <a:cs typeface="Arial Narrow"/>
              <a:sym typeface="Arial Narrow"/>
            </a:endParaRPr>
          </a:p>
        </p:txBody>
      </p:sp>
      <p:grpSp>
        <p:nvGrpSpPr>
          <p:cNvPr id="562" name="Google Shape;562;p13"/>
          <p:cNvGrpSpPr/>
          <p:nvPr/>
        </p:nvGrpSpPr>
        <p:grpSpPr>
          <a:xfrm>
            <a:off x="179214" y="4067945"/>
            <a:ext cx="1892650" cy="761212"/>
            <a:chOff x="2397524" y="3379972"/>
            <a:chExt cx="4508500" cy="1410103"/>
          </a:xfrm>
        </p:grpSpPr>
        <p:pic>
          <p:nvPicPr>
            <p:cNvPr id="563" name="Google Shape;563;p13"/>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564" name="Google Shape;564;p13"/>
            <p:cNvSpPr txBox="1"/>
            <p:nvPr/>
          </p:nvSpPr>
          <p:spPr>
            <a:xfrm>
              <a:off x="3317545" y="3478755"/>
              <a:ext cx="1593562" cy="1311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29</a:t>
              </a:r>
              <a:endParaRPr/>
            </a:p>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 </a:t>
              </a:r>
              <a:endParaRPr/>
            </a:p>
          </p:txBody>
        </p:sp>
      </p:grpSp>
      <p:grpSp>
        <p:nvGrpSpPr>
          <p:cNvPr id="565" name="Google Shape;565;p13"/>
          <p:cNvGrpSpPr/>
          <p:nvPr/>
        </p:nvGrpSpPr>
        <p:grpSpPr>
          <a:xfrm>
            <a:off x="2448322" y="74775"/>
            <a:ext cx="3446504" cy="276999"/>
            <a:chOff x="2448322" y="74775"/>
            <a:chExt cx="3446504" cy="276999"/>
          </a:xfrm>
        </p:grpSpPr>
        <p:sp>
          <p:nvSpPr>
            <p:cNvPr id="566" name="Google Shape;566;p1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67" name="Google Shape;567;p13"/>
            <p:cNvCxnSpPr>
              <a:stCxn id="56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68" name="Google Shape;568;p1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569" name="Google Shape;569;p13"/>
          <p:cNvSpPr/>
          <p:nvPr/>
        </p:nvSpPr>
        <p:spPr>
          <a:xfrm>
            <a:off x="0" y="5035466"/>
            <a:ext cx="7200900" cy="376880"/>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70" name="Google Shape;570;p13"/>
          <p:cNvGrpSpPr/>
          <p:nvPr/>
        </p:nvGrpSpPr>
        <p:grpSpPr>
          <a:xfrm>
            <a:off x="277404" y="5035466"/>
            <a:ext cx="3446504" cy="276999"/>
            <a:chOff x="2448322" y="74775"/>
            <a:chExt cx="3446504" cy="276999"/>
          </a:xfrm>
        </p:grpSpPr>
        <p:sp>
          <p:nvSpPr>
            <p:cNvPr id="571" name="Google Shape;571;p1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72" name="Google Shape;572;p13"/>
            <p:cNvCxnSpPr>
              <a:stCxn id="57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73" name="Google Shape;573;p1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grpSp>
        <p:nvGrpSpPr>
          <p:cNvPr id="574" name="Google Shape;574;p13"/>
          <p:cNvGrpSpPr/>
          <p:nvPr/>
        </p:nvGrpSpPr>
        <p:grpSpPr>
          <a:xfrm>
            <a:off x="5114767" y="5049366"/>
            <a:ext cx="3526243" cy="276999"/>
            <a:chOff x="2448322" y="74775"/>
            <a:chExt cx="3526243" cy="276999"/>
          </a:xfrm>
        </p:grpSpPr>
        <p:sp>
          <p:nvSpPr>
            <p:cNvPr id="575" name="Google Shape;575;p1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76" name="Google Shape;576;p13"/>
            <p:cNvCxnSpPr>
              <a:stCxn id="57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77" name="Google Shape;577;p13"/>
            <p:cNvSpPr txBox="1"/>
            <p:nvPr/>
          </p:nvSpPr>
          <p:spPr>
            <a:xfrm>
              <a:off x="3382277"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578" name="Google Shape;578;p13"/>
          <p:cNvSpPr txBox="1"/>
          <p:nvPr/>
        </p:nvSpPr>
        <p:spPr>
          <a:xfrm>
            <a:off x="3302537" y="5436096"/>
            <a:ext cx="1882089"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meningitis bacterianas  en población general</a:t>
            </a:r>
            <a:endParaRPr/>
          </a:p>
        </p:txBody>
      </p:sp>
      <p:cxnSp>
        <p:nvCxnSpPr>
          <p:cNvPr id="579" name="Google Shape;579;p13"/>
          <p:cNvCxnSpPr/>
          <p:nvPr/>
        </p:nvCxnSpPr>
        <p:spPr>
          <a:xfrm>
            <a:off x="4875924" y="6388169"/>
            <a:ext cx="2222505" cy="0"/>
          </a:xfrm>
          <a:prstGeom prst="straightConnector1">
            <a:avLst/>
          </a:prstGeom>
          <a:noFill/>
          <a:ln cap="flat" cmpd="sng" w="9525">
            <a:solidFill>
              <a:srgbClr val="002060"/>
            </a:solidFill>
            <a:prstDash val="solid"/>
            <a:round/>
            <a:headEnd len="sm" w="sm" type="none"/>
            <a:tailEnd len="med" w="med" type="oval"/>
          </a:ln>
        </p:spPr>
      </p:cxnSp>
      <p:cxnSp>
        <p:nvCxnSpPr>
          <p:cNvPr id="580" name="Google Shape;580;p13"/>
          <p:cNvCxnSpPr/>
          <p:nvPr/>
        </p:nvCxnSpPr>
        <p:spPr>
          <a:xfrm rot="10800000">
            <a:off x="2987251" y="6388169"/>
            <a:ext cx="2259337" cy="0"/>
          </a:xfrm>
          <a:prstGeom prst="straightConnector1">
            <a:avLst/>
          </a:prstGeom>
          <a:noFill/>
          <a:ln cap="flat" cmpd="sng" w="9525">
            <a:solidFill>
              <a:srgbClr val="002060"/>
            </a:solidFill>
            <a:prstDash val="solid"/>
            <a:round/>
            <a:headEnd len="sm" w="sm" type="none"/>
            <a:tailEnd len="med" w="med" type="oval"/>
          </a:ln>
        </p:spPr>
      </p:cxnSp>
      <p:sp>
        <p:nvSpPr>
          <p:cNvPr id="581" name="Google Shape;581;p13"/>
          <p:cNvSpPr txBox="1"/>
          <p:nvPr/>
        </p:nvSpPr>
        <p:spPr>
          <a:xfrm>
            <a:off x="3756884" y="5909531"/>
            <a:ext cx="100897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1,10* 100 mil</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29 casos</a:t>
            </a:r>
            <a:endParaRPr b="1" sz="1200">
              <a:solidFill>
                <a:schemeClr val="dk1"/>
              </a:solidFill>
              <a:latin typeface="Arial Narrow"/>
              <a:ea typeface="Arial Narrow"/>
              <a:cs typeface="Arial Narrow"/>
              <a:sym typeface="Arial Narrow"/>
            </a:endParaRPr>
          </a:p>
        </p:txBody>
      </p:sp>
      <p:sp>
        <p:nvSpPr>
          <p:cNvPr id="582" name="Google Shape;582;p13"/>
          <p:cNvSpPr txBox="1"/>
          <p:nvPr/>
        </p:nvSpPr>
        <p:spPr>
          <a:xfrm>
            <a:off x="3871173" y="6510624"/>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Brotes con investigación de campo</a:t>
            </a:r>
            <a:endParaRPr/>
          </a:p>
        </p:txBody>
      </p:sp>
      <p:sp>
        <p:nvSpPr>
          <p:cNvPr id="583" name="Google Shape;583;p13"/>
          <p:cNvSpPr txBox="1"/>
          <p:nvPr/>
        </p:nvSpPr>
        <p:spPr>
          <a:xfrm>
            <a:off x="4171741" y="6772234"/>
            <a:ext cx="206017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0 Brotes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(sin brotes  hasta este periodo)</a:t>
            </a:r>
            <a:endParaRPr b="1" sz="1200">
              <a:solidFill>
                <a:schemeClr val="dk1"/>
              </a:solidFill>
              <a:latin typeface="Arial Narrow"/>
              <a:ea typeface="Arial Narrow"/>
              <a:cs typeface="Arial Narrow"/>
              <a:sym typeface="Arial Narrow"/>
            </a:endParaRPr>
          </a:p>
        </p:txBody>
      </p:sp>
      <p:sp>
        <p:nvSpPr>
          <p:cNvPr id="584" name="Google Shape;584;p13"/>
          <p:cNvSpPr txBox="1"/>
          <p:nvPr/>
        </p:nvSpPr>
        <p:spPr>
          <a:xfrm>
            <a:off x="5114766" y="5436096"/>
            <a:ext cx="208242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Proporción de incidencia de meningitis bacterianas  en menores de 5 años</a:t>
            </a:r>
            <a:endParaRPr b="1" sz="1000">
              <a:solidFill>
                <a:schemeClr val="dk1"/>
              </a:solidFill>
              <a:latin typeface="Arial Narrow"/>
              <a:ea typeface="Arial Narrow"/>
              <a:cs typeface="Arial Narrow"/>
              <a:sym typeface="Arial Narrow"/>
            </a:endParaRPr>
          </a:p>
        </p:txBody>
      </p:sp>
      <p:sp>
        <p:nvSpPr>
          <p:cNvPr id="585" name="Google Shape;585;p13"/>
          <p:cNvSpPr txBox="1"/>
          <p:nvPr/>
        </p:nvSpPr>
        <p:spPr>
          <a:xfrm>
            <a:off x="219514" y="2843808"/>
            <a:ext cx="17700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  Casos -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586" name="Google Shape;586;p1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13</a:t>
            </a:r>
            <a:endParaRPr b="1" sz="1050">
              <a:solidFill>
                <a:schemeClr val="dk1"/>
              </a:solidFill>
              <a:latin typeface="Arial Narrow"/>
              <a:ea typeface="Arial Narrow"/>
              <a:cs typeface="Arial Narrow"/>
              <a:sym typeface="Arial Narrow"/>
            </a:endParaRPr>
          </a:p>
        </p:txBody>
      </p:sp>
      <p:sp>
        <p:nvSpPr>
          <p:cNvPr id="587" name="Google Shape;587;p13"/>
          <p:cNvSpPr txBox="1"/>
          <p:nvPr>
            <p:ph type="ctrTitle"/>
          </p:nvPr>
        </p:nvSpPr>
        <p:spPr>
          <a:xfrm>
            <a:off x="85115" y="105553"/>
            <a:ext cx="2075175" cy="46166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Meningitis</a:t>
            </a:r>
            <a:endParaRPr b="1" sz="2400">
              <a:solidFill>
                <a:srgbClr val="C00000"/>
              </a:solidFill>
              <a:latin typeface="Arial Narrow"/>
              <a:ea typeface="Arial Narrow"/>
              <a:cs typeface="Arial Narrow"/>
              <a:sym typeface="Arial Narrow"/>
            </a:endParaRPr>
          </a:p>
        </p:txBody>
      </p:sp>
      <p:sp>
        <p:nvSpPr>
          <p:cNvPr id="588" name="Google Shape;588;p13"/>
          <p:cNvSpPr txBox="1"/>
          <p:nvPr/>
        </p:nvSpPr>
        <p:spPr>
          <a:xfrm>
            <a:off x="5702060" y="5895726"/>
            <a:ext cx="98135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6,05 * 100 mil</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9 casos</a:t>
            </a:r>
            <a:endParaRPr b="1" sz="1200">
              <a:solidFill>
                <a:schemeClr val="dk1"/>
              </a:solidFill>
              <a:latin typeface="Arial Narrow"/>
              <a:ea typeface="Arial Narrow"/>
              <a:cs typeface="Arial Narrow"/>
              <a:sym typeface="Arial Narrow"/>
            </a:endParaRPr>
          </a:p>
        </p:txBody>
      </p:sp>
      <p:sp>
        <p:nvSpPr>
          <p:cNvPr id="589" name="Google Shape;589;p13"/>
          <p:cNvSpPr/>
          <p:nvPr/>
        </p:nvSpPr>
        <p:spPr>
          <a:xfrm>
            <a:off x="0" y="6948264"/>
            <a:ext cx="3529933" cy="4924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Casos de meningitis bacteriana, enfermedad meningocócica y otros agentes, Medellin, periodo epidemiológico  6, 2022</a:t>
            </a:r>
            <a:r>
              <a:rPr lang="es-ES" sz="1000">
                <a:solidFill>
                  <a:schemeClr val="dk1"/>
                </a:solidFill>
                <a:latin typeface="Arial Narrow"/>
                <a:ea typeface="Arial Narrow"/>
                <a:cs typeface="Arial Narrow"/>
                <a:sym typeface="Arial Narrow"/>
              </a:rPr>
              <a:t>. </a:t>
            </a:r>
            <a:endParaRPr sz="1000">
              <a:solidFill>
                <a:schemeClr val="dk1"/>
              </a:solidFill>
              <a:latin typeface="Arial Narrow"/>
              <a:ea typeface="Arial Narrow"/>
              <a:cs typeface="Arial Narrow"/>
              <a:sym typeface="Arial Narrow"/>
            </a:endParaRPr>
          </a:p>
        </p:txBody>
      </p:sp>
      <p:sp>
        <p:nvSpPr>
          <p:cNvPr id="590" name="Google Shape;590;p13"/>
          <p:cNvSpPr/>
          <p:nvPr/>
        </p:nvSpPr>
        <p:spPr>
          <a:xfrm>
            <a:off x="2240972" y="2387050"/>
            <a:ext cx="4959928"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91" name="Google Shape;591;p13"/>
          <p:cNvGrpSpPr/>
          <p:nvPr/>
        </p:nvGrpSpPr>
        <p:grpSpPr>
          <a:xfrm>
            <a:off x="2518376" y="2490476"/>
            <a:ext cx="3446504" cy="276999"/>
            <a:chOff x="2448322" y="74775"/>
            <a:chExt cx="3446504" cy="276999"/>
          </a:xfrm>
        </p:grpSpPr>
        <p:sp>
          <p:nvSpPr>
            <p:cNvPr id="592" name="Google Shape;592;p1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593" name="Google Shape;593;p13"/>
            <p:cNvCxnSpPr>
              <a:stCxn id="5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594" name="Google Shape;594;p1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grpSp>
        <p:nvGrpSpPr>
          <p:cNvPr id="595" name="Google Shape;595;p13"/>
          <p:cNvGrpSpPr/>
          <p:nvPr/>
        </p:nvGrpSpPr>
        <p:grpSpPr>
          <a:xfrm>
            <a:off x="2543435" y="4103409"/>
            <a:ext cx="1252369" cy="877901"/>
            <a:chOff x="-36884" y="7072716"/>
            <a:chExt cx="1252369" cy="877901"/>
          </a:xfrm>
        </p:grpSpPr>
        <p:sp>
          <p:nvSpPr>
            <p:cNvPr id="596" name="Google Shape;596;p1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597" name="Google Shape;597;p13"/>
            <p:cNvSpPr/>
            <p:nvPr/>
          </p:nvSpPr>
          <p:spPr>
            <a:xfrm>
              <a:off x="82073" y="7363321"/>
              <a:ext cx="86754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15 casos</a:t>
              </a:r>
              <a:endParaRPr b="1" sz="1400">
                <a:solidFill>
                  <a:schemeClr val="dk1"/>
                </a:solidFill>
                <a:latin typeface="Arial Narrow"/>
                <a:ea typeface="Arial Narrow"/>
                <a:cs typeface="Arial Narrow"/>
                <a:sym typeface="Arial Narrow"/>
              </a:endParaRPr>
            </a:p>
          </p:txBody>
        </p:sp>
        <p:sp>
          <p:nvSpPr>
            <p:cNvPr id="598" name="Google Shape;598;p13"/>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a:p>
          </p:txBody>
        </p:sp>
      </p:grpSp>
      <p:pic>
        <p:nvPicPr>
          <p:cNvPr id="599" name="Google Shape;599;p13"/>
          <p:cNvPicPr preferRelativeResize="0"/>
          <p:nvPr/>
        </p:nvPicPr>
        <p:blipFill rotWithShape="1">
          <a:blip r:embed="rId6">
            <a:alphaModFix/>
          </a:blip>
          <a:srcRect b="0" l="0" r="83073" t="0"/>
          <a:stretch/>
        </p:blipFill>
        <p:spPr>
          <a:xfrm>
            <a:off x="2772737" y="3342424"/>
            <a:ext cx="804283" cy="850900"/>
          </a:xfrm>
          <a:prstGeom prst="rect">
            <a:avLst/>
          </a:prstGeom>
          <a:noFill/>
          <a:ln>
            <a:noFill/>
          </a:ln>
        </p:spPr>
      </p:pic>
      <p:pic>
        <p:nvPicPr>
          <p:cNvPr id="600" name="Google Shape;600;p13"/>
          <p:cNvPicPr preferRelativeResize="0"/>
          <p:nvPr/>
        </p:nvPicPr>
        <p:blipFill rotWithShape="1">
          <a:blip r:embed="rId6">
            <a:alphaModFix/>
          </a:blip>
          <a:srcRect b="1382" l="28990" r="53580" t="-1382"/>
          <a:stretch/>
        </p:blipFill>
        <p:spPr>
          <a:xfrm>
            <a:off x="3831795" y="3331261"/>
            <a:ext cx="828105" cy="850900"/>
          </a:xfrm>
          <a:prstGeom prst="rect">
            <a:avLst/>
          </a:prstGeom>
          <a:noFill/>
          <a:ln>
            <a:noFill/>
          </a:ln>
        </p:spPr>
      </p:pic>
      <p:grpSp>
        <p:nvGrpSpPr>
          <p:cNvPr id="601" name="Google Shape;601;p13"/>
          <p:cNvGrpSpPr/>
          <p:nvPr/>
        </p:nvGrpSpPr>
        <p:grpSpPr>
          <a:xfrm>
            <a:off x="3646317" y="4103409"/>
            <a:ext cx="1229607" cy="877901"/>
            <a:chOff x="-14122" y="7072716"/>
            <a:chExt cx="1229607" cy="877901"/>
          </a:xfrm>
        </p:grpSpPr>
        <p:sp>
          <p:nvSpPr>
            <p:cNvPr id="602" name="Google Shape;602;p1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603" name="Google Shape;603;p13"/>
            <p:cNvSpPr/>
            <p:nvPr/>
          </p:nvSpPr>
          <p:spPr>
            <a:xfrm>
              <a:off x="156035" y="7363321"/>
              <a:ext cx="89587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14 casos</a:t>
              </a:r>
              <a:endParaRPr b="1" sz="1400">
                <a:solidFill>
                  <a:schemeClr val="dk1"/>
                </a:solidFill>
                <a:latin typeface="Arial Narrow"/>
                <a:ea typeface="Arial Narrow"/>
                <a:cs typeface="Arial Narrow"/>
                <a:sym typeface="Arial Narrow"/>
              </a:endParaRPr>
            </a:p>
          </p:txBody>
        </p:sp>
        <p:sp>
          <p:nvSpPr>
            <p:cNvPr id="604" name="Google Shape;604;p13"/>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pic>
        <p:nvPicPr>
          <p:cNvPr id="605" name="Google Shape;605;p13"/>
          <p:cNvPicPr preferRelativeResize="0"/>
          <p:nvPr/>
        </p:nvPicPr>
        <p:blipFill rotWithShape="1">
          <a:blip r:embed="rId7">
            <a:alphaModFix/>
          </a:blip>
          <a:srcRect b="0" l="13773" r="11756" t="0"/>
          <a:stretch/>
        </p:blipFill>
        <p:spPr>
          <a:xfrm>
            <a:off x="5993195" y="3447360"/>
            <a:ext cx="762489" cy="737854"/>
          </a:xfrm>
          <a:prstGeom prst="rect">
            <a:avLst/>
          </a:prstGeom>
          <a:noFill/>
          <a:ln>
            <a:noFill/>
          </a:ln>
        </p:spPr>
      </p:pic>
      <p:pic>
        <p:nvPicPr>
          <p:cNvPr descr="https://www.comb.cat/Upload/Imatges/2979.JPG" id="606" name="Google Shape;606;p13"/>
          <p:cNvPicPr preferRelativeResize="0"/>
          <p:nvPr/>
        </p:nvPicPr>
        <p:blipFill rotWithShape="1">
          <a:blip r:embed="rId8">
            <a:alphaModFix/>
          </a:blip>
          <a:srcRect b="12182" l="20417" r="28520" t="9029"/>
          <a:stretch/>
        </p:blipFill>
        <p:spPr>
          <a:xfrm>
            <a:off x="4948070" y="3356567"/>
            <a:ext cx="831338" cy="808094"/>
          </a:xfrm>
          <a:prstGeom prst="rect">
            <a:avLst/>
          </a:prstGeom>
          <a:noFill/>
          <a:ln>
            <a:noFill/>
          </a:ln>
        </p:spPr>
      </p:pic>
      <p:grpSp>
        <p:nvGrpSpPr>
          <p:cNvPr id="607" name="Google Shape;607;p13"/>
          <p:cNvGrpSpPr/>
          <p:nvPr/>
        </p:nvGrpSpPr>
        <p:grpSpPr>
          <a:xfrm>
            <a:off x="4765855" y="4074086"/>
            <a:ext cx="1229607" cy="877901"/>
            <a:chOff x="-14122" y="7072716"/>
            <a:chExt cx="1229607" cy="877901"/>
          </a:xfrm>
        </p:grpSpPr>
        <p:sp>
          <p:nvSpPr>
            <p:cNvPr id="608" name="Google Shape;608;p1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&lt; 5 años</a:t>
              </a:r>
              <a:endParaRPr b="1" sz="1200" u="sng">
                <a:solidFill>
                  <a:schemeClr val="dk1"/>
                </a:solidFill>
                <a:latin typeface="Arial Narrow"/>
                <a:ea typeface="Arial Narrow"/>
                <a:cs typeface="Arial Narrow"/>
                <a:sym typeface="Arial Narrow"/>
              </a:endParaRPr>
            </a:p>
          </p:txBody>
        </p:sp>
        <p:sp>
          <p:nvSpPr>
            <p:cNvPr id="609" name="Google Shape;609;p13"/>
            <p:cNvSpPr/>
            <p:nvPr/>
          </p:nvSpPr>
          <p:spPr>
            <a:xfrm>
              <a:off x="195897" y="7376969"/>
              <a:ext cx="905303"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9 casos</a:t>
              </a:r>
              <a:endParaRPr b="1" sz="1400">
                <a:solidFill>
                  <a:schemeClr val="dk1"/>
                </a:solidFill>
                <a:latin typeface="Arial Narrow"/>
                <a:ea typeface="Arial Narrow"/>
                <a:cs typeface="Arial Narrow"/>
                <a:sym typeface="Arial Narrow"/>
              </a:endParaRPr>
            </a:p>
          </p:txBody>
        </p:sp>
        <p:sp>
          <p:nvSpPr>
            <p:cNvPr id="610" name="Google Shape;610;p13"/>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grpSp>
        <p:nvGrpSpPr>
          <p:cNvPr id="611" name="Google Shape;611;p13"/>
          <p:cNvGrpSpPr/>
          <p:nvPr/>
        </p:nvGrpSpPr>
        <p:grpSpPr>
          <a:xfrm>
            <a:off x="5823459" y="4064492"/>
            <a:ext cx="1229607" cy="877901"/>
            <a:chOff x="-14122" y="7072716"/>
            <a:chExt cx="1229607" cy="877901"/>
          </a:xfrm>
        </p:grpSpPr>
        <p:sp>
          <p:nvSpPr>
            <p:cNvPr id="612" name="Google Shape;612;p1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&gt; 65 años</a:t>
              </a:r>
              <a:endParaRPr b="1" sz="1200" u="sng">
                <a:solidFill>
                  <a:schemeClr val="dk1"/>
                </a:solidFill>
                <a:latin typeface="Arial Narrow"/>
                <a:ea typeface="Arial Narrow"/>
                <a:cs typeface="Arial Narrow"/>
                <a:sym typeface="Arial Narrow"/>
              </a:endParaRPr>
            </a:p>
          </p:txBody>
        </p:sp>
        <p:sp>
          <p:nvSpPr>
            <p:cNvPr id="613" name="Google Shape;613;p13"/>
            <p:cNvSpPr/>
            <p:nvPr/>
          </p:nvSpPr>
          <p:spPr>
            <a:xfrm>
              <a:off x="209546" y="7376969"/>
              <a:ext cx="82971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 casos</a:t>
              </a:r>
              <a:endParaRPr b="1" sz="1400">
                <a:solidFill>
                  <a:schemeClr val="dk1"/>
                </a:solidFill>
                <a:latin typeface="Arial Narrow"/>
                <a:ea typeface="Arial Narrow"/>
                <a:cs typeface="Arial Narrow"/>
                <a:sym typeface="Arial Narrow"/>
              </a:endParaRPr>
            </a:p>
          </p:txBody>
        </p:sp>
        <p:sp>
          <p:nvSpPr>
            <p:cNvPr id="614" name="Google Shape;614;p13"/>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sp>
        <p:nvSpPr>
          <p:cNvPr id="615" name="Google Shape;615;p13"/>
          <p:cNvSpPr/>
          <p:nvPr/>
        </p:nvSpPr>
        <p:spPr>
          <a:xfrm>
            <a:off x="-4561" y="7461173"/>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16" name="Google Shape;616;p13"/>
          <p:cNvGrpSpPr/>
          <p:nvPr/>
        </p:nvGrpSpPr>
        <p:grpSpPr>
          <a:xfrm>
            <a:off x="192088" y="7514089"/>
            <a:ext cx="3446504" cy="276999"/>
            <a:chOff x="2448322" y="33831"/>
            <a:chExt cx="3446504" cy="276999"/>
          </a:xfrm>
        </p:grpSpPr>
        <p:sp>
          <p:nvSpPr>
            <p:cNvPr id="617" name="Google Shape;617;p13"/>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18" name="Google Shape;618;p13"/>
            <p:cNvCxnSpPr>
              <a:stCxn id="617"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619" name="Google Shape;619;p13"/>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620" name="Google Shape;620;p13"/>
          <p:cNvSpPr txBox="1"/>
          <p:nvPr/>
        </p:nvSpPr>
        <p:spPr>
          <a:xfrm>
            <a:off x="-4949" y="8100392"/>
            <a:ext cx="7180824" cy="70788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En relación a las Meningitis Bacterianas,  se encontraron 2 causadas por el Meningococo, 2 con enfermedad meningococcica sin meninigitis, las cuales no se graficaron, Se presentaron 3 muertes, una por otro agente bacteriano, una por Neumococo y una por Meningococo en menor con procedencia extranjera, la notificación ha aumentado, esto también por las asistencias técnicas para que sean notificadas todas las meningitis que cumplan definición de caso y no solo las de seguimiento rutinario, con el fin de conocer los agentes causales.</a:t>
            </a:r>
            <a:endParaRPr sz="1000">
              <a:solidFill>
                <a:schemeClr val="dk1"/>
              </a:solidFill>
              <a:latin typeface="Arial Narrow"/>
              <a:ea typeface="Arial Narrow"/>
              <a:cs typeface="Arial Narrow"/>
              <a:sym typeface="Arial Narrow"/>
            </a:endParaRPr>
          </a:p>
        </p:txBody>
      </p:sp>
      <p:sp>
        <p:nvSpPr>
          <p:cNvPr id="621" name="Google Shape;621;p13"/>
          <p:cNvSpPr txBox="1"/>
          <p:nvPr/>
        </p:nvSpPr>
        <p:spPr>
          <a:xfrm>
            <a:off x="-49429" y="4535034"/>
            <a:ext cx="2331087"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Confirmados y pendientes de clasificación </a:t>
            </a:r>
            <a:endParaRPr b="1" sz="1000">
              <a:solidFill>
                <a:schemeClr val="dk1"/>
              </a:solidFill>
              <a:latin typeface="Arial Narrow"/>
              <a:ea typeface="Arial Narrow"/>
              <a:cs typeface="Arial Narrow"/>
              <a:sym typeface="Arial Narrow"/>
            </a:endParaRPr>
          </a:p>
        </p:txBody>
      </p:sp>
      <p:grpSp>
        <p:nvGrpSpPr>
          <p:cNvPr id="622" name="Google Shape;622;p13"/>
          <p:cNvGrpSpPr/>
          <p:nvPr/>
        </p:nvGrpSpPr>
        <p:grpSpPr>
          <a:xfrm>
            <a:off x="2674054" y="2923234"/>
            <a:ext cx="1642872" cy="453798"/>
            <a:chOff x="402094" y="486270"/>
            <a:chExt cx="2369636" cy="453798"/>
          </a:xfrm>
        </p:grpSpPr>
        <p:sp>
          <p:nvSpPr>
            <p:cNvPr id="623" name="Google Shape;623;p13"/>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13"/>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625" name="Google Shape;625;p13"/>
          <p:cNvGrpSpPr/>
          <p:nvPr/>
        </p:nvGrpSpPr>
        <p:grpSpPr>
          <a:xfrm>
            <a:off x="4887448" y="2918562"/>
            <a:ext cx="1809346" cy="436842"/>
            <a:chOff x="3060727" y="484500"/>
            <a:chExt cx="2369636" cy="436842"/>
          </a:xfrm>
        </p:grpSpPr>
        <p:sp>
          <p:nvSpPr>
            <p:cNvPr id="626" name="Google Shape;626;p1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13"/>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Edad</a:t>
              </a:r>
              <a:endParaRPr b="1" sz="1600">
                <a:solidFill>
                  <a:schemeClr val="dk1"/>
                </a:solidFill>
                <a:latin typeface="Arial Narrow"/>
                <a:ea typeface="Arial Narrow"/>
                <a:cs typeface="Arial Narrow"/>
                <a:sym typeface="Arial Narrow"/>
              </a:endParaRPr>
            </a:p>
          </p:txBody>
        </p:sp>
      </p:grpSp>
      <p:pic>
        <p:nvPicPr>
          <p:cNvPr id="628" name="Google Shape;628;p13"/>
          <p:cNvPicPr preferRelativeResize="0"/>
          <p:nvPr/>
        </p:nvPicPr>
        <p:blipFill rotWithShape="1">
          <a:blip r:embed="rId9">
            <a:alphaModFix/>
          </a:blip>
          <a:srcRect b="0" l="0" r="0" t="0"/>
          <a:stretch/>
        </p:blipFill>
        <p:spPr>
          <a:xfrm>
            <a:off x="-126439" y="5393795"/>
            <a:ext cx="3264161" cy="1561913"/>
          </a:xfrm>
          <a:prstGeom prst="rect">
            <a:avLst/>
          </a:prstGeom>
          <a:noFill/>
          <a:ln>
            <a:noFill/>
          </a:ln>
        </p:spPr>
      </p:pic>
      <p:pic>
        <p:nvPicPr>
          <p:cNvPr id="629" name="Google Shape;629;p13"/>
          <p:cNvPicPr preferRelativeResize="0"/>
          <p:nvPr/>
        </p:nvPicPr>
        <p:blipFill rotWithShape="1">
          <a:blip r:embed="rId10">
            <a:alphaModFix/>
          </a:blip>
          <a:srcRect b="0" l="0" r="0" t="0"/>
          <a:stretch/>
        </p:blipFill>
        <p:spPr>
          <a:xfrm>
            <a:off x="2245000" y="315297"/>
            <a:ext cx="4808066" cy="15000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p14"/>
          <p:cNvPicPr preferRelativeResize="0"/>
          <p:nvPr/>
        </p:nvPicPr>
        <p:blipFill rotWithShape="1">
          <a:blip r:embed="rId3">
            <a:alphaModFix/>
          </a:blip>
          <a:srcRect b="0" l="0" r="0" t="0"/>
          <a:stretch/>
        </p:blipFill>
        <p:spPr>
          <a:xfrm>
            <a:off x="3593226" y="3128211"/>
            <a:ext cx="1735416" cy="2235877"/>
          </a:xfrm>
          <a:prstGeom prst="rect">
            <a:avLst/>
          </a:prstGeom>
          <a:noFill/>
          <a:ln>
            <a:noFill/>
          </a:ln>
        </p:spPr>
      </p:pic>
      <p:pic>
        <p:nvPicPr>
          <p:cNvPr id="636" name="Google Shape;636;p14"/>
          <p:cNvPicPr preferRelativeResize="0"/>
          <p:nvPr/>
        </p:nvPicPr>
        <p:blipFill rotWithShape="1">
          <a:blip r:embed="rId4">
            <a:alphaModFix/>
          </a:blip>
          <a:srcRect b="0" l="0" r="0" t="0"/>
          <a:stretch/>
        </p:blipFill>
        <p:spPr>
          <a:xfrm>
            <a:off x="3592815" y="516134"/>
            <a:ext cx="1735827" cy="2373282"/>
          </a:xfrm>
          <a:prstGeom prst="rect">
            <a:avLst/>
          </a:prstGeom>
          <a:noFill/>
          <a:ln>
            <a:noFill/>
          </a:ln>
        </p:spPr>
      </p:pic>
      <p:sp>
        <p:nvSpPr>
          <p:cNvPr id="637" name="Google Shape;637;p14"/>
          <p:cNvSpPr/>
          <p:nvPr/>
        </p:nvSpPr>
        <p:spPr>
          <a:xfrm>
            <a:off x="-2"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8" name="Google Shape;638;p1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14</a:t>
            </a:r>
            <a:endParaRPr b="1" sz="1050">
              <a:solidFill>
                <a:schemeClr val="dk1"/>
              </a:solidFill>
              <a:latin typeface="Arial Narrow"/>
              <a:ea typeface="Arial Narrow"/>
              <a:cs typeface="Arial Narrow"/>
              <a:sym typeface="Arial Narrow"/>
            </a:endParaRPr>
          </a:p>
        </p:txBody>
      </p:sp>
      <p:grpSp>
        <p:nvGrpSpPr>
          <p:cNvPr id="639" name="Google Shape;639;p14"/>
          <p:cNvGrpSpPr/>
          <p:nvPr/>
        </p:nvGrpSpPr>
        <p:grpSpPr>
          <a:xfrm>
            <a:off x="126430" y="59386"/>
            <a:ext cx="4338116" cy="276999"/>
            <a:chOff x="2448322" y="74775"/>
            <a:chExt cx="4338116" cy="276999"/>
          </a:xfrm>
        </p:grpSpPr>
        <p:sp>
          <p:nvSpPr>
            <p:cNvPr id="640" name="Google Shape;640;p1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41" name="Google Shape;641;p14"/>
            <p:cNvCxnSpPr>
              <a:stCxn id="64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42" name="Google Shape;642;p14"/>
            <p:cNvSpPr txBox="1"/>
            <p:nvPr/>
          </p:nvSpPr>
          <p:spPr>
            <a:xfrm>
              <a:off x="3302538" y="74775"/>
              <a:ext cx="34839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Otros eventos inmunoprevenibles de baja frecuencia</a:t>
              </a:r>
              <a:endParaRPr b="1" sz="1200">
                <a:solidFill>
                  <a:schemeClr val="dk1"/>
                </a:solidFill>
                <a:latin typeface="Arial Narrow"/>
                <a:ea typeface="Arial Narrow"/>
                <a:cs typeface="Arial Narrow"/>
                <a:sym typeface="Arial Narrow"/>
              </a:endParaRPr>
            </a:p>
          </p:txBody>
        </p:sp>
      </p:grpSp>
      <p:pic>
        <p:nvPicPr>
          <p:cNvPr id="643" name="Google Shape;643;p14"/>
          <p:cNvPicPr preferRelativeResize="0"/>
          <p:nvPr/>
        </p:nvPicPr>
        <p:blipFill rotWithShape="1">
          <a:blip r:embed="rId5">
            <a:alphaModFix/>
          </a:blip>
          <a:srcRect b="0" l="0" r="0" t="0"/>
          <a:stretch/>
        </p:blipFill>
        <p:spPr>
          <a:xfrm>
            <a:off x="-33844" y="504056"/>
            <a:ext cx="1971345" cy="2514596"/>
          </a:xfrm>
          <a:prstGeom prst="rect">
            <a:avLst/>
          </a:prstGeom>
          <a:noFill/>
          <a:ln>
            <a:noFill/>
          </a:ln>
        </p:spPr>
      </p:pic>
      <p:sp>
        <p:nvSpPr>
          <p:cNvPr id="644" name="Google Shape;644;p14"/>
          <p:cNvSpPr txBox="1"/>
          <p:nvPr/>
        </p:nvSpPr>
        <p:spPr>
          <a:xfrm>
            <a:off x="50" y="1043608"/>
            <a:ext cx="209575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100">
                <a:solidFill>
                  <a:schemeClr val="dk1"/>
                </a:solidFill>
                <a:latin typeface="Arial Narrow"/>
                <a:ea typeface="Arial Narrow"/>
                <a:cs typeface="Arial Narrow"/>
                <a:sym typeface="Arial Narrow"/>
              </a:rPr>
              <a:t>Periodo epidemiológico 6  - 2022</a:t>
            </a:r>
            <a:endParaRPr b="1" sz="1100">
              <a:solidFill>
                <a:schemeClr val="dk1"/>
              </a:solidFill>
              <a:latin typeface="Arial Narrow"/>
              <a:ea typeface="Arial Narrow"/>
              <a:cs typeface="Arial Narrow"/>
              <a:sym typeface="Arial Narrow"/>
            </a:endParaRPr>
          </a:p>
        </p:txBody>
      </p:sp>
      <p:sp>
        <p:nvSpPr>
          <p:cNvPr id="645" name="Google Shape;645;p14"/>
          <p:cNvSpPr txBox="1"/>
          <p:nvPr/>
        </p:nvSpPr>
        <p:spPr>
          <a:xfrm>
            <a:off x="72058" y="772124"/>
            <a:ext cx="1905130"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Parálisis Flácida</a:t>
            </a:r>
            <a:endParaRPr b="1" sz="1600">
              <a:solidFill>
                <a:srgbClr val="C00000"/>
              </a:solidFill>
              <a:latin typeface="Arial Narrow"/>
              <a:ea typeface="Arial Narrow"/>
              <a:cs typeface="Arial Narrow"/>
              <a:sym typeface="Arial Narrow"/>
            </a:endParaRPr>
          </a:p>
        </p:txBody>
      </p:sp>
      <p:sp>
        <p:nvSpPr>
          <p:cNvPr id="646" name="Google Shape;646;p14"/>
          <p:cNvSpPr/>
          <p:nvPr/>
        </p:nvSpPr>
        <p:spPr>
          <a:xfrm>
            <a:off x="-37977" y="2910722"/>
            <a:ext cx="7257607" cy="210893"/>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14"/>
          <p:cNvSpPr txBox="1"/>
          <p:nvPr/>
        </p:nvSpPr>
        <p:spPr>
          <a:xfrm>
            <a:off x="3456434" y="459993"/>
            <a:ext cx="1951371" cy="1015663"/>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Síndrome de rubeola congénita</a:t>
            </a:r>
            <a:endParaRPr/>
          </a:p>
        </p:txBody>
      </p:sp>
      <p:pic>
        <p:nvPicPr>
          <p:cNvPr id="648" name="Google Shape;648;p14"/>
          <p:cNvPicPr preferRelativeResize="0"/>
          <p:nvPr/>
        </p:nvPicPr>
        <p:blipFill rotWithShape="1">
          <a:blip r:embed="rId6">
            <a:alphaModFix/>
          </a:blip>
          <a:srcRect b="0" l="0" r="0" t="0"/>
          <a:stretch/>
        </p:blipFill>
        <p:spPr>
          <a:xfrm>
            <a:off x="-41080" y="3128211"/>
            <a:ext cx="1978581" cy="2391474"/>
          </a:xfrm>
          <a:prstGeom prst="rect">
            <a:avLst/>
          </a:prstGeom>
          <a:noFill/>
          <a:ln>
            <a:noFill/>
          </a:ln>
        </p:spPr>
      </p:pic>
      <p:sp>
        <p:nvSpPr>
          <p:cNvPr id="649" name="Google Shape;649;p14"/>
          <p:cNvSpPr/>
          <p:nvPr/>
        </p:nvSpPr>
        <p:spPr>
          <a:xfrm>
            <a:off x="-26344" y="5364088"/>
            <a:ext cx="7227244" cy="19461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14"/>
          <p:cNvSpPr txBox="1"/>
          <p:nvPr/>
        </p:nvSpPr>
        <p:spPr>
          <a:xfrm>
            <a:off x="-77910" y="3750238"/>
            <a:ext cx="1902957"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Periodo epidemiológico 6  - 2022</a:t>
            </a:r>
            <a:endParaRPr b="1" sz="1000">
              <a:solidFill>
                <a:schemeClr val="dk1"/>
              </a:solidFill>
              <a:latin typeface="Arial Narrow"/>
              <a:ea typeface="Arial Narrow"/>
              <a:cs typeface="Arial Narrow"/>
              <a:sym typeface="Arial Narrow"/>
            </a:endParaRPr>
          </a:p>
        </p:txBody>
      </p:sp>
      <p:sp>
        <p:nvSpPr>
          <p:cNvPr id="651" name="Google Shape;651;p14"/>
          <p:cNvSpPr txBox="1"/>
          <p:nvPr/>
        </p:nvSpPr>
        <p:spPr>
          <a:xfrm>
            <a:off x="-77910" y="3121615"/>
            <a:ext cx="2022176" cy="707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Tétanos accidental</a:t>
            </a:r>
            <a:endParaRPr b="1" sz="2000">
              <a:solidFill>
                <a:srgbClr val="C00000"/>
              </a:solidFill>
              <a:latin typeface="Arial Narrow"/>
              <a:ea typeface="Arial Narrow"/>
              <a:cs typeface="Arial Narrow"/>
              <a:sym typeface="Arial Narrow"/>
            </a:endParaRPr>
          </a:p>
        </p:txBody>
      </p:sp>
      <p:sp>
        <p:nvSpPr>
          <p:cNvPr id="652" name="Google Shape;652;p14"/>
          <p:cNvSpPr txBox="1"/>
          <p:nvPr/>
        </p:nvSpPr>
        <p:spPr>
          <a:xfrm>
            <a:off x="1925089" y="1269820"/>
            <a:ext cx="1668137"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24 se han notificado 2 casos probables para este evento en residentes en Medellín, a la fecha están descartados. </a:t>
            </a:r>
            <a:endParaRPr sz="1200">
              <a:solidFill>
                <a:schemeClr val="dk1"/>
              </a:solidFill>
              <a:latin typeface="Arial Narrow"/>
              <a:ea typeface="Arial Narrow"/>
              <a:cs typeface="Arial Narrow"/>
              <a:sym typeface="Arial Narrow"/>
            </a:endParaRPr>
          </a:p>
        </p:txBody>
      </p:sp>
      <p:sp>
        <p:nvSpPr>
          <p:cNvPr id="653" name="Google Shape;653;p14"/>
          <p:cNvSpPr txBox="1"/>
          <p:nvPr/>
        </p:nvSpPr>
        <p:spPr>
          <a:xfrm>
            <a:off x="3464655" y="3614115"/>
            <a:ext cx="1951371"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Periodo epidemiológico 6 - 2022</a:t>
            </a:r>
            <a:endParaRPr b="1" sz="1050">
              <a:solidFill>
                <a:schemeClr val="dk1"/>
              </a:solidFill>
              <a:latin typeface="Arial Narrow"/>
              <a:ea typeface="Arial Narrow"/>
              <a:cs typeface="Arial Narrow"/>
              <a:sym typeface="Arial Narrow"/>
            </a:endParaRPr>
          </a:p>
        </p:txBody>
      </p:sp>
      <p:sp>
        <p:nvSpPr>
          <p:cNvPr id="654" name="Google Shape;654;p14"/>
          <p:cNvSpPr txBox="1"/>
          <p:nvPr/>
        </p:nvSpPr>
        <p:spPr>
          <a:xfrm>
            <a:off x="3240338" y="3128211"/>
            <a:ext cx="2423395" cy="461665"/>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EAPV</a:t>
            </a:r>
            <a:endParaRPr b="1" sz="2400">
              <a:solidFill>
                <a:srgbClr val="C00000"/>
              </a:solidFill>
              <a:latin typeface="Arial Narrow"/>
              <a:ea typeface="Arial Narrow"/>
              <a:cs typeface="Arial Narrow"/>
              <a:sym typeface="Arial Narrow"/>
            </a:endParaRPr>
          </a:p>
        </p:txBody>
      </p:sp>
      <p:sp>
        <p:nvSpPr>
          <p:cNvPr id="655" name="Google Shape;655;p14"/>
          <p:cNvSpPr txBox="1"/>
          <p:nvPr/>
        </p:nvSpPr>
        <p:spPr>
          <a:xfrm>
            <a:off x="5293435" y="622509"/>
            <a:ext cx="1907463" cy="21236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Hasta la semana epidemiológica 24 se notificaron siete (22) casos  sospechosos de síndrome de rubeola congénita en residentes de la ciudad, para una proporción de notificación de 9,56 casos por 10,000 nacidos vivos y se cumple con la meta de notificación proporcional para este evento que debería estar en 1 por cada 10000 nacidos vivos. Los casos fueron descartados.</a:t>
            </a:r>
            <a:endParaRPr/>
          </a:p>
        </p:txBody>
      </p:sp>
      <p:sp>
        <p:nvSpPr>
          <p:cNvPr id="656" name="Google Shape;656;p14"/>
          <p:cNvSpPr txBox="1"/>
          <p:nvPr/>
        </p:nvSpPr>
        <p:spPr>
          <a:xfrm>
            <a:off x="1937501" y="3475558"/>
            <a:ext cx="1623594"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24 no se han notificado  casos ni probables, ni confirmados por clínica para este evento en residentes en Medellín.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657" name="Google Shape;657;p14"/>
          <p:cNvSpPr txBox="1"/>
          <p:nvPr/>
        </p:nvSpPr>
        <p:spPr>
          <a:xfrm>
            <a:off x="5300063" y="3470511"/>
            <a:ext cx="1753183"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24  notificaron 19 casos de EAPV notificados en la ciudad, pendientes de clasificación</a:t>
            </a:r>
            <a:endParaRPr/>
          </a:p>
        </p:txBody>
      </p:sp>
      <p:pic>
        <p:nvPicPr>
          <p:cNvPr id="658" name="Google Shape;658;p14"/>
          <p:cNvPicPr preferRelativeResize="0"/>
          <p:nvPr/>
        </p:nvPicPr>
        <p:blipFill rotWithShape="1">
          <a:blip r:embed="rId7">
            <a:alphaModFix/>
          </a:blip>
          <a:srcRect b="0" l="0" r="0" t="0"/>
          <a:stretch/>
        </p:blipFill>
        <p:spPr>
          <a:xfrm>
            <a:off x="-43996" y="5558706"/>
            <a:ext cx="1965732" cy="2272884"/>
          </a:xfrm>
          <a:prstGeom prst="rect">
            <a:avLst/>
          </a:prstGeom>
          <a:noFill/>
          <a:ln>
            <a:noFill/>
          </a:ln>
        </p:spPr>
      </p:pic>
      <p:sp>
        <p:nvSpPr>
          <p:cNvPr id="659" name="Google Shape;659;p14"/>
          <p:cNvSpPr txBox="1"/>
          <p:nvPr/>
        </p:nvSpPr>
        <p:spPr>
          <a:xfrm>
            <a:off x="32148" y="5985910"/>
            <a:ext cx="1882405"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Periodo epidemiológico 6 - 2022</a:t>
            </a:r>
            <a:endParaRPr b="1" sz="1050">
              <a:solidFill>
                <a:schemeClr val="dk1"/>
              </a:solidFill>
              <a:latin typeface="Arial Narrow"/>
              <a:ea typeface="Arial Narrow"/>
              <a:cs typeface="Arial Narrow"/>
              <a:sym typeface="Arial Narrow"/>
            </a:endParaRPr>
          </a:p>
        </p:txBody>
      </p:sp>
      <p:sp>
        <p:nvSpPr>
          <p:cNvPr id="660" name="Google Shape;660;p14"/>
          <p:cNvSpPr txBox="1"/>
          <p:nvPr/>
        </p:nvSpPr>
        <p:spPr>
          <a:xfrm>
            <a:off x="-174906" y="5592451"/>
            <a:ext cx="2253996" cy="40011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Difteria</a:t>
            </a:r>
            <a:endParaRPr b="1" sz="2000">
              <a:solidFill>
                <a:srgbClr val="C00000"/>
              </a:solidFill>
              <a:latin typeface="Arial Narrow"/>
              <a:ea typeface="Arial Narrow"/>
              <a:cs typeface="Arial Narrow"/>
              <a:sym typeface="Arial Narrow"/>
            </a:endParaRPr>
          </a:p>
        </p:txBody>
      </p:sp>
      <p:sp>
        <p:nvSpPr>
          <p:cNvPr id="661" name="Google Shape;661;p14"/>
          <p:cNvSpPr/>
          <p:nvPr/>
        </p:nvSpPr>
        <p:spPr>
          <a:xfrm>
            <a:off x="-13172" y="7859249"/>
            <a:ext cx="5341814" cy="2520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2" name="Google Shape;662;p14"/>
          <p:cNvSpPr txBox="1"/>
          <p:nvPr/>
        </p:nvSpPr>
        <p:spPr>
          <a:xfrm>
            <a:off x="1954958" y="6079909"/>
            <a:ext cx="1645490"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24 no se han notificado  casos ni probables, ni confirmados por clínica para este evento en residentes en Medellín.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pic>
        <p:nvPicPr>
          <p:cNvPr id="663" name="Google Shape;663;p14"/>
          <p:cNvPicPr preferRelativeResize="0"/>
          <p:nvPr/>
        </p:nvPicPr>
        <p:blipFill rotWithShape="1">
          <a:blip r:embed="rId8">
            <a:alphaModFix/>
          </a:blip>
          <a:srcRect b="0" l="0" r="0" t="0"/>
          <a:stretch/>
        </p:blipFill>
        <p:spPr>
          <a:xfrm>
            <a:off x="3613563" y="5558706"/>
            <a:ext cx="1715080" cy="2272884"/>
          </a:xfrm>
          <a:prstGeom prst="rect">
            <a:avLst/>
          </a:prstGeom>
          <a:noFill/>
          <a:ln>
            <a:noFill/>
          </a:ln>
        </p:spPr>
      </p:pic>
      <p:sp>
        <p:nvSpPr>
          <p:cNvPr id="664" name="Google Shape;664;p14"/>
          <p:cNvSpPr txBox="1"/>
          <p:nvPr/>
        </p:nvSpPr>
        <p:spPr>
          <a:xfrm>
            <a:off x="3544599" y="6170339"/>
            <a:ext cx="1886340"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Periodo epidemiológico 6 - 2022</a:t>
            </a:r>
            <a:endParaRPr b="1" sz="1050">
              <a:solidFill>
                <a:schemeClr val="dk1"/>
              </a:solidFill>
              <a:latin typeface="Arial Narrow"/>
              <a:ea typeface="Arial Narrow"/>
              <a:cs typeface="Arial Narrow"/>
              <a:sym typeface="Arial Narrow"/>
            </a:endParaRPr>
          </a:p>
        </p:txBody>
      </p:sp>
      <p:sp>
        <p:nvSpPr>
          <p:cNvPr id="665" name="Google Shape;665;p14"/>
          <p:cNvSpPr txBox="1"/>
          <p:nvPr/>
        </p:nvSpPr>
        <p:spPr>
          <a:xfrm>
            <a:off x="3546187" y="5519685"/>
            <a:ext cx="1782455" cy="707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Sarampión y Rubeola</a:t>
            </a:r>
            <a:endParaRPr b="1" sz="2000">
              <a:solidFill>
                <a:srgbClr val="C00000"/>
              </a:solidFill>
              <a:latin typeface="Arial Narrow"/>
              <a:ea typeface="Arial Narrow"/>
              <a:cs typeface="Arial Narrow"/>
              <a:sym typeface="Arial Narrow"/>
            </a:endParaRPr>
          </a:p>
        </p:txBody>
      </p:sp>
      <p:sp>
        <p:nvSpPr>
          <p:cNvPr id="666" name="Google Shape;666;p14"/>
          <p:cNvSpPr txBox="1"/>
          <p:nvPr/>
        </p:nvSpPr>
        <p:spPr>
          <a:xfrm>
            <a:off x="5303833" y="5554812"/>
            <a:ext cx="1796418"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Hasta la semana epidemiológica 24 se notificaron en residentes de la ciudad 8 casos como sospechosos de Rubeola  y 24 casos sospechosos de sarampión  para una proporción de notificación de 1,22 casos por cada 100.000 habitantes, no se cumple con la meta de notificación de Sarampión / Rubeola  proporcional en este periodo y</a:t>
            </a:r>
            <a:endParaRPr sz="1200">
              <a:solidFill>
                <a:schemeClr val="dk1"/>
              </a:solidFill>
              <a:latin typeface="Arial Narrow"/>
              <a:ea typeface="Arial Narrow"/>
              <a:cs typeface="Arial Narrow"/>
              <a:sym typeface="Arial Narrow"/>
            </a:endParaRPr>
          </a:p>
        </p:txBody>
      </p:sp>
      <p:sp>
        <p:nvSpPr>
          <p:cNvPr id="667" name="Google Shape;667;p14"/>
          <p:cNvSpPr/>
          <p:nvPr/>
        </p:nvSpPr>
        <p:spPr>
          <a:xfrm>
            <a:off x="32148" y="8188012"/>
            <a:ext cx="7092912" cy="83099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que para el país deber ser mayor a 2 casos por cada 100.000 habitantes durante un año.  Adicionalmente,  todos los casos de Rubeola y de sarampión fueron descartados después de haber realizado lo establecido por laboratorio e investigación de campo. No se han confirmado casos de sarampión, ni de rubeola este año en la ciudad. Sin embargo, se debe estar alerta por la situación epidemiológica de estas enfermedades en el país y en todo el mundo.</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15"/>
          <p:cNvPicPr preferRelativeResize="0"/>
          <p:nvPr/>
        </p:nvPicPr>
        <p:blipFill rotWithShape="1">
          <a:blip r:embed="rId3">
            <a:alphaModFix/>
          </a:blip>
          <a:srcRect b="0" l="0" r="1301" t="0"/>
          <a:stretch/>
        </p:blipFill>
        <p:spPr>
          <a:xfrm>
            <a:off x="4078" y="-1"/>
            <a:ext cx="2148327" cy="2824179"/>
          </a:xfrm>
          <a:prstGeom prst="rect">
            <a:avLst/>
          </a:prstGeom>
          <a:noFill/>
          <a:ln>
            <a:noFill/>
          </a:ln>
        </p:spPr>
      </p:pic>
      <p:pic>
        <p:nvPicPr>
          <p:cNvPr id="673" name="Google Shape;673;p15"/>
          <p:cNvPicPr preferRelativeResize="0"/>
          <p:nvPr/>
        </p:nvPicPr>
        <p:blipFill rotWithShape="1">
          <a:blip r:embed="rId4">
            <a:alphaModFix/>
          </a:blip>
          <a:srcRect b="0" l="0" r="0" t="51431"/>
          <a:stretch/>
        </p:blipFill>
        <p:spPr>
          <a:xfrm>
            <a:off x="0" y="2824179"/>
            <a:ext cx="2180731" cy="2666962"/>
          </a:xfrm>
          <a:prstGeom prst="rect">
            <a:avLst/>
          </a:prstGeom>
          <a:noFill/>
          <a:ln>
            <a:noFill/>
          </a:ln>
        </p:spPr>
      </p:pic>
      <p:sp>
        <p:nvSpPr>
          <p:cNvPr id="674" name="Google Shape;674;p15"/>
          <p:cNvSpPr txBox="1"/>
          <p:nvPr/>
        </p:nvSpPr>
        <p:spPr>
          <a:xfrm>
            <a:off x="-29712" y="755576"/>
            <a:ext cx="2208884"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sp>
        <p:nvSpPr>
          <p:cNvPr id="675" name="Google Shape;675;p15"/>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A. Medellín, a Periodo epidemiológico 06  acumulado  de 2022. </a:t>
            </a:r>
            <a:endParaRPr sz="1100">
              <a:solidFill>
                <a:schemeClr val="dk1"/>
              </a:solidFill>
              <a:latin typeface="Arial Narrow"/>
              <a:ea typeface="Arial Narrow"/>
              <a:cs typeface="Arial Narrow"/>
              <a:sym typeface="Arial Narrow"/>
            </a:endParaRPr>
          </a:p>
        </p:txBody>
      </p:sp>
      <p:grpSp>
        <p:nvGrpSpPr>
          <p:cNvPr id="676" name="Google Shape;676;p15"/>
          <p:cNvGrpSpPr/>
          <p:nvPr/>
        </p:nvGrpSpPr>
        <p:grpSpPr>
          <a:xfrm>
            <a:off x="179214" y="4211960"/>
            <a:ext cx="1892650" cy="488476"/>
            <a:chOff x="2397524" y="3379972"/>
            <a:chExt cx="4508500" cy="904875"/>
          </a:xfrm>
        </p:grpSpPr>
        <p:pic>
          <p:nvPicPr>
            <p:cNvPr id="677" name="Google Shape;677;p15"/>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678" name="Google Shape;678;p15"/>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133</a:t>
              </a:r>
              <a:endParaRPr b="1" sz="2000">
                <a:solidFill>
                  <a:schemeClr val="dk1"/>
                </a:solidFill>
                <a:latin typeface="Arial Narrow"/>
                <a:ea typeface="Arial Narrow"/>
                <a:cs typeface="Arial Narrow"/>
                <a:sym typeface="Arial Narrow"/>
              </a:endParaRPr>
            </a:p>
          </p:txBody>
        </p:sp>
      </p:grpSp>
      <p:sp>
        <p:nvSpPr>
          <p:cNvPr id="679" name="Google Shape;679;p15"/>
          <p:cNvSpPr txBox="1"/>
          <p:nvPr/>
        </p:nvSpPr>
        <p:spPr>
          <a:xfrm>
            <a:off x="317056" y="4739632"/>
            <a:ext cx="194421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de 182,98% más respecto al mismo periodo del año anterior</a:t>
            </a:r>
            <a:endParaRPr b="1" sz="1200">
              <a:solidFill>
                <a:schemeClr val="dk1"/>
              </a:solidFill>
              <a:latin typeface="Arial Narrow"/>
              <a:ea typeface="Arial Narrow"/>
              <a:cs typeface="Arial Narrow"/>
              <a:sym typeface="Arial Narrow"/>
            </a:endParaRPr>
          </a:p>
        </p:txBody>
      </p:sp>
      <p:sp>
        <p:nvSpPr>
          <p:cNvPr id="680" name="Google Shape;680;p15"/>
          <p:cNvSpPr/>
          <p:nvPr/>
        </p:nvSpPr>
        <p:spPr>
          <a:xfrm>
            <a:off x="43792" y="480075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81" name="Google Shape;681;p15"/>
          <p:cNvSpPr/>
          <p:nvPr/>
        </p:nvSpPr>
        <p:spPr>
          <a:xfrm>
            <a:off x="2254887" y="4932040"/>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Hepatitis A. Medellín, a Periodo epidemiológico 06 acumulado de 2020-2022. </a:t>
            </a:r>
            <a:endParaRPr sz="1100">
              <a:solidFill>
                <a:schemeClr val="dk1"/>
              </a:solidFill>
              <a:latin typeface="Arial Narrow"/>
              <a:ea typeface="Arial Narrow"/>
              <a:cs typeface="Arial Narrow"/>
              <a:sym typeface="Arial Narrow"/>
            </a:endParaRPr>
          </a:p>
        </p:txBody>
      </p:sp>
      <p:grpSp>
        <p:nvGrpSpPr>
          <p:cNvPr id="682" name="Google Shape;682;p15"/>
          <p:cNvGrpSpPr/>
          <p:nvPr/>
        </p:nvGrpSpPr>
        <p:grpSpPr>
          <a:xfrm>
            <a:off x="2448322" y="74775"/>
            <a:ext cx="3446504" cy="276999"/>
            <a:chOff x="2448322" y="74775"/>
            <a:chExt cx="3446504" cy="276999"/>
          </a:xfrm>
        </p:grpSpPr>
        <p:sp>
          <p:nvSpPr>
            <p:cNvPr id="683" name="Google Shape;683;p1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84" name="Google Shape;684;p15"/>
            <p:cNvCxnSpPr>
              <a:stCxn id="68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85" name="Google Shape;685;p1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686" name="Google Shape;686;p15"/>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87" name="Google Shape;687;p15"/>
          <p:cNvGrpSpPr/>
          <p:nvPr/>
        </p:nvGrpSpPr>
        <p:grpSpPr>
          <a:xfrm>
            <a:off x="277404" y="5621632"/>
            <a:ext cx="3446504" cy="276999"/>
            <a:chOff x="2448322" y="74775"/>
            <a:chExt cx="3446504" cy="276999"/>
          </a:xfrm>
        </p:grpSpPr>
        <p:sp>
          <p:nvSpPr>
            <p:cNvPr id="688" name="Google Shape;688;p1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89" name="Google Shape;689;p15"/>
            <p:cNvCxnSpPr>
              <a:stCxn id="68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90" name="Google Shape;690;p1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691" name="Google Shape;691;p1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15</a:t>
            </a:r>
            <a:endParaRPr b="1" sz="1050">
              <a:solidFill>
                <a:schemeClr val="dk1"/>
              </a:solidFill>
              <a:latin typeface="Arial Narrow"/>
              <a:ea typeface="Arial Narrow"/>
              <a:cs typeface="Arial Narrow"/>
              <a:sym typeface="Arial Narrow"/>
            </a:endParaRPr>
          </a:p>
        </p:txBody>
      </p:sp>
      <p:sp>
        <p:nvSpPr>
          <p:cNvPr id="692" name="Google Shape;692;p15"/>
          <p:cNvSpPr txBox="1"/>
          <p:nvPr>
            <p:ph type="ctrTitle"/>
          </p:nvPr>
        </p:nvSpPr>
        <p:spPr>
          <a:xfrm>
            <a:off x="-29713" y="216762"/>
            <a:ext cx="2208885"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Hepatitis A</a:t>
            </a:r>
            <a:endParaRPr b="1" sz="2500">
              <a:solidFill>
                <a:srgbClr val="C00000"/>
              </a:solidFill>
              <a:latin typeface="Arial Narrow"/>
              <a:ea typeface="Arial Narrow"/>
              <a:cs typeface="Arial Narrow"/>
              <a:sym typeface="Arial Narrow"/>
            </a:endParaRPr>
          </a:p>
        </p:txBody>
      </p:sp>
      <p:grpSp>
        <p:nvGrpSpPr>
          <p:cNvPr id="693" name="Google Shape;693;p15"/>
          <p:cNvGrpSpPr/>
          <p:nvPr/>
        </p:nvGrpSpPr>
        <p:grpSpPr>
          <a:xfrm>
            <a:off x="5114767" y="5635532"/>
            <a:ext cx="3526243" cy="276999"/>
            <a:chOff x="2448322" y="74775"/>
            <a:chExt cx="3526243" cy="276999"/>
          </a:xfrm>
        </p:grpSpPr>
        <p:sp>
          <p:nvSpPr>
            <p:cNvPr id="694" name="Google Shape;694;p1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695" name="Google Shape;695;p15"/>
            <p:cNvCxnSpPr>
              <a:stCxn id="69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696" name="Google Shape;696;p15"/>
            <p:cNvSpPr txBox="1"/>
            <p:nvPr/>
          </p:nvSpPr>
          <p:spPr>
            <a:xfrm>
              <a:off x="3382277"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pic>
        <p:nvPicPr>
          <p:cNvPr id="697" name="Google Shape;697;p15"/>
          <p:cNvPicPr preferRelativeResize="0"/>
          <p:nvPr/>
        </p:nvPicPr>
        <p:blipFill rotWithShape="1">
          <a:blip r:embed="rId6">
            <a:alphaModFix/>
          </a:blip>
          <a:srcRect b="50000" l="50000" r="8707" t="4286"/>
          <a:stretch/>
        </p:blipFill>
        <p:spPr>
          <a:xfrm>
            <a:off x="299945" y="1032575"/>
            <a:ext cx="1448718" cy="1603802"/>
          </a:xfrm>
          <a:prstGeom prst="rect">
            <a:avLst/>
          </a:prstGeom>
          <a:noFill/>
          <a:ln>
            <a:noFill/>
          </a:ln>
        </p:spPr>
      </p:pic>
      <p:sp>
        <p:nvSpPr>
          <p:cNvPr id="698" name="Google Shape;698;p15"/>
          <p:cNvSpPr/>
          <p:nvPr/>
        </p:nvSpPr>
        <p:spPr>
          <a:xfrm>
            <a:off x="87842" y="8722678"/>
            <a:ext cx="6896984"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Mapa temático de proporción de hepatitis A. Medellín, a Periodo epidemiológico 06  acumulado  de  2022. </a:t>
            </a:r>
            <a:endParaRPr sz="1100">
              <a:solidFill>
                <a:schemeClr val="dk1"/>
              </a:solidFill>
              <a:latin typeface="Arial Narrow"/>
              <a:ea typeface="Arial Narrow"/>
              <a:cs typeface="Arial Narrow"/>
              <a:sym typeface="Arial Narrow"/>
            </a:endParaRPr>
          </a:p>
        </p:txBody>
      </p:sp>
      <p:sp>
        <p:nvSpPr>
          <p:cNvPr id="699" name="Google Shape;699;p15"/>
          <p:cNvSpPr txBox="1"/>
          <p:nvPr/>
        </p:nvSpPr>
        <p:spPr>
          <a:xfrm>
            <a:off x="4869555" y="6444208"/>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x 100,000 habitantes</a:t>
            </a:r>
            <a:endParaRPr b="1" sz="1100">
              <a:solidFill>
                <a:schemeClr val="dk1"/>
              </a:solidFill>
              <a:latin typeface="Arial Narrow"/>
              <a:ea typeface="Arial Narrow"/>
              <a:cs typeface="Arial Narrow"/>
              <a:sym typeface="Arial Narrow"/>
            </a:endParaRPr>
          </a:p>
        </p:txBody>
      </p:sp>
      <p:cxnSp>
        <p:nvCxnSpPr>
          <p:cNvPr id="700" name="Google Shape;700;p15"/>
          <p:cNvCxnSpPr/>
          <p:nvPr/>
        </p:nvCxnSpPr>
        <p:spPr>
          <a:xfrm>
            <a:off x="4939618" y="8604448"/>
            <a:ext cx="2222505" cy="0"/>
          </a:xfrm>
          <a:prstGeom prst="straightConnector1">
            <a:avLst/>
          </a:prstGeom>
          <a:noFill/>
          <a:ln cap="flat" cmpd="sng" w="9525">
            <a:solidFill>
              <a:srgbClr val="002060"/>
            </a:solidFill>
            <a:prstDash val="solid"/>
            <a:round/>
            <a:headEnd len="sm" w="sm" type="none"/>
            <a:tailEnd len="med" w="med" type="oval"/>
          </a:ln>
        </p:spPr>
      </p:cxnSp>
      <p:cxnSp>
        <p:nvCxnSpPr>
          <p:cNvPr id="701" name="Google Shape;701;p15"/>
          <p:cNvCxnSpPr/>
          <p:nvPr/>
        </p:nvCxnSpPr>
        <p:spPr>
          <a:xfrm rot="10800000">
            <a:off x="4869505" y="7380312"/>
            <a:ext cx="2259337" cy="0"/>
          </a:xfrm>
          <a:prstGeom prst="straightConnector1">
            <a:avLst/>
          </a:prstGeom>
          <a:noFill/>
          <a:ln cap="flat" cmpd="sng" w="9525">
            <a:solidFill>
              <a:srgbClr val="002060"/>
            </a:solidFill>
            <a:prstDash val="solid"/>
            <a:round/>
            <a:headEnd len="sm" w="sm" type="none"/>
            <a:tailEnd len="med" w="med" type="oval"/>
          </a:ln>
        </p:spPr>
      </p:cxnSp>
      <p:sp>
        <p:nvSpPr>
          <p:cNvPr id="702" name="Google Shape;702;p15"/>
          <p:cNvSpPr txBox="1"/>
          <p:nvPr/>
        </p:nvSpPr>
        <p:spPr>
          <a:xfrm>
            <a:off x="5164059" y="6804248"/>
            <a:ext cx="166423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5,09 * cada 100 mil</a:t>
            </a:r>
            <a:endParaRPr/>
          </a:p>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133 casos</a:t>
            </a:r>
            <a:endParaRPr b="1" sz="1400">
              <a:solidFill>
                <a:srgbClr val="C00000"/>
              </a:solidFill>
              <a:latin typeface="Arial Narrow"/>
              <a:ea typeface="Arial Narrow"/>
              <a:cs typeface="Arial Narrow"/>
              <a:sym typeface="Arial Narrow"/>
            </a:endParaRPr>
          </a:p>
        </p:txBody>
      </p:sp>
      <p:sp>
        <p:nvSpPr>
          <p:cNvPr id="703" name="Google Shape;703;p15"/>
          <p:cNvSpPr txBox="1"/>
          <p:nvPr/>
        </p:nvSpPr>
        <p:spPr>
          <a:xfrm>
            <a:off x="4746354" y="7524328"/>
            <a:ext cx="2382488"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1 año </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100,000 habitantes</a:t>
            </a:r>
            <a:endParaRPr b="1" sz="1050">
              <a:solidFill>
                <a:schemeClr val="dk1"/>
              </a:solidFill>
              <a:latin typeface="Arial Narrow"/>
              <a:ea typeface="Arial Narrow"/>
              <a:cs typeface="Arial Narrow"/>
              <a:sym typeface="Arial Narrow"/>
            </a:endParaRPr>
          </a:p>
        </p:txBody>
      </p:sp>
      <p:sp>
        <p:nvSpPr>
          <p:cNvPr id="704" name="Google Shape;704;p15"/>
          <p:cNvSpPr txBox="1"/>
          <p:nvPr/>
        </p:nvSpPr>
        <p:spPr>
          <a:xfrm>
            <a:off x="5319326" y="8100218"/>
            <a:ext cx="143180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 cada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b="1" sz="1400">
              <a:solidFill>
                <a:schemeClr val="dk1"/>
              </a:solidFill>
              <a:latin typeface="Arial Narrow"/>
              <a:ea typeface="Arial Narrow"/>
              <a:cs typeface="Arial Narrow"/>
              <a:sym typeface="Arial Narrow"/>
            </a:endParaRPr>
          </a:p>
        </p:txBody>
      </p:sp>
      <p:pic>
        <p:nvPicPr>
          <p:cNvPr id="705" name="Google Shape;705;p15"/>
          <p:cNvPicPr preferRelativeResize="0"/>
          <p:nvPr/>
        </p:nvPicPr>
        <p:blipFill rotWithShape="1">
          <a:blip r:embed="rId7">
            <a:alphaModFix/>
          </a:blip>
          <a:srcRect b="0" l="0" r="0" t="0"/>
          <a:stretch/>
        </p:blipFill>
        <p:spPr>
          <a:xfrm>
            <a:off x="-18144" y="6001962"/>
            <a:ext cx="4764497" cy="2720716"/>
          </a:xfrm>
          <a:prstGeom prst="rect">
            <a:avLst/>
          </a:prstGeom>
          <a:noFill/>
          <a:ln>
            <a:noFill/>
          </a:ln>
        </p:spPr>
      </p:pic>
      <p:pic>
        <p:nvPicPr>
          <p:cNvPr id="706" name="Google Shape;706;p15"/>
          <p:cNvPicPr preferRelativeResize="0"/>
          <p:nvPr/>
        </p:nvPicPr>
        <p:blipFill rotWithShape="1">
          <a:blip r:embed="rId8">
            <a:alphaModFix/>
          </a:blip>
          <a:srcRect b="0" l="0" r="0" t="0"/>
          <a:stretch/>
        </p:blipFill>
        <p:spPr>
          <a:xfrm>
            <a:off x="2151507" y="396151"/>
            <a:ext cx="5010616" cy="1841541"/>
          </a:xfrm>
          <a:prstGeom prst="rect">
            <a:avLst/>
          </a:prstGeom>
          <a:noFill/>
          <a:ln>
            <a:noFill/>
          </a:ln>
        </p:spPr>
      </p:pic>
      <p:pic>
        <p:nvPicPr>
          <p:cNvPr id="707" name="Google Shape;707;p15"/>
          <p:cNvPicPr preferRelativeResize="0"/>
          <p:nvPr/>
        </p:nvPicPr>
        <p:blipFill rotWithShape="1">
          <a:blip r:embed="rId9">
            <a:alphaModFix/>
          </a:blip>
          <a:srcRect b="0" l="0" r="0" t="0"/>
          <a:stretch/>
        </p:blipFill>
        <p:spPr>
          <a:xfrm>
            <a:off x="2202942" y="2667674"/>
            <a:ext cx="4959181" cy="22609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6"/>
          <p:cNvSpPr/>
          <p:nvPr/>
        </p:nvSpPr>
        <p:spPr>
          <a:xfrm>
            <a:off x="0" y="997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13" name="Google Shape;713;p16"/>
          <p:cNvGrpSpPr/>
          <p:nvPr/>
        </p:nvGrpSpPr>
        <p:grpSpPr>
          <a:xfrm>
            <a:off x="277404" y="137149"/>
            <a:ext cx="3446504" cy="276999"/>
            <a:chOff x="2448322" y="74775"/>
            <a:chExt cx="3446504" cy="276999"/>
          </a:xfrm>
        </p:grpSpPr>
        <p:sp>
          <p:nvSpPr>
            <p:cNvPr id="714" name="Google Shape;714;p1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15" name="Google Shape;715;p16"/>
            <p:cNvCxnSpPr>
              <a:stCxn id="71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716" name="Google Shape;716;p1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sp>
        <p:nvSpPr>
          <p:cNvPr id="717" name="Google Shape;717;p16"/>
          <p:cNvSpPr/>
          <p:nvPr/>
        </p:nvSpPr>
        <p:spPr>
          <a:xfrm>
            <a:off x="0" y="4178552"/>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18" name="Google Shape;718;p16"/>
          <p:cNvGrpSpPr/>
          <p:nvPr/>
        </p:nvGrpSpPr>
        <p:grpSpPr>
          <a:xfrm>
            <a:off x="277404" y="4224158"/>
            <a:ext cx="5047355" cy="276999"/>
            <a:chOff x="2448322" y="74775"/>
            <a:chExt cx="5047355" cy="276999"/>
          </a:xfrm>
        </p:grpSpPr>
        <p:sp>
          <p:nvSpPr>
            <p:cNvPr id="719" name="Google Shape;719;p1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20" name="Google Shape;720;p16"/>
            <p:cNvCxnSpPr>
              <a:stCxn id="71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721" name="Google Shape;721;p16"/>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Factores y curso de vida</a:t>
              </a:r>
              <a:endParaRPr b="1" sz="1200">
                <a:solidFill>
                  <a:schemeClr val="dk1"/>
                </a:solidFill>
                <a:latin typeface="Arial Narrow"/>
                <a:ea typeface="Arial Narrow"/>
                <a:cs typeface="Arial Narrow"/>
                <a:sym typeface="Arial Narrow"/>
              </a:endParaRPr>
            </a:p>
          </p:txBody>
        </p:sp>
      </p:grpSp>
      <p:sp>
        <p:nvSpPr>
          <p:cNvPr id="722" name="Google Shape;722;p1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16</a:t>
            </a:r>
            <a:endParaRPr b="1" sz="1050">
              <a:solidFill>
                <a:schemeClr val="dk1"/>
              </a:solidFill>
              <a:latin typeface="Arial Narrow"/>
              <a:ea typeface="Arial Narrow"/>
              <a:cs typeface="Arial Narrow"/>
              <a:sym typeface="Arial Narrow"/>
            </a:endParaRPr>
          </a:p>
        </p:txBody>
      </p:sp>
      <p:grpSp>
        <p:nvGrpSpPr>
          <p:cNvPr id="723" name="Google Shape;723;p16"/>
          <p:cNvGrpSpPr/>
          <p:nvPr/>
        </p:nvGrpSpPr>
        <p:grpSpPr>
          <a:xfrm>
            <a:off x="168022" y="910500"/>
            <a:ext cx="840140" cy="1573268"/>
            <a:chOff x="1032118" y="553075"/>
            <a:chExt cx="840140" cy="1573268"/>
          </a:xfrm>
        </p:grpSpPr>
        <p:pic>
          <p:nvPicPr>
            <p:cNvPr id="724" name="Google Shape;724;p16"/>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725" name="Google Shape;725;p16"/>
            <p:cNvSpPr/>
            <p:nvPr/>
          </p:nvSpPr>
          <p:spPr>
            <a:xfrm>
              <a:off x="1032118" y="1520368"/>
              <a:ext cx="823233"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70,68%</a:t>
              </a:r>
              <a:endParaRPr b="1" sz="1600">
                <a:solidFill>
                  <a:schemeClr val="dk1"/>
                </a:solidFill>
                <a:latin typeface="Arial Narrow"/>
                <a:ea typeface="Arial Narrow"/>
                <a:cs typeface="Arial Narrow"/>
                <a:sym typeface="Arial Narrow"/>
              </a:endParaRPr>
            </a:p>
          </p:txBody>
        </p:sp>
        <p:sp>
          <p:nvSpPr>
            <p:cNvPr id="726" name="Google Shape;726;p16"/>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727" name="Google Shape;727;p16"/>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94 casos</a:t>
              </a:r>
              <a:endParaRPr sz="1200">
                <a:solidFill>
                  <a:schemeClr val="dk1"/>
                </a:solidFill>
                <a:latin typeface="Calibri"/>
                <a:ea typeface="Calibri"/>
                <a:cs typeface="Calibri"/>
                <a:sym typeface="Calibri"/>
              </a:endParaRPr>
            </a:p>
          </p:txBody>
        </p:sp>
      </p:grpSp>
      <p:grpSp>
        <p:nvGrpSpPr>
          <p:cNvPr id="728" name="Google Shape;728;p16"/>
          <p:cNvGrpSpPr/>
          <p:nvPr/>
        </p:nvGrpSpPr>
        <p:grpSpPr>
          <a:xfrm>
            <a:off x="1117971" y="913240"/>
            <a:ext cx="812752" cy="1594295"/>
            <a:chOff x="1825139" y="1057131"/>
            <a:chExt cx="812752" cy="1594295"/>
          </a:xfrm>
        </p:grpSpPr>
        <p:sp>
          <p:nvSpPr>
            <p:cNvPr id="729" name="Google Shape;729;p16"/>
            <p:cNvSpPr/>
            <p:nvPr/>
          </p:nvSpPr>
          <p:spPr>
            <a:xfrm>
              <a:off x="1846951" y="2010776"/>
              <a:ext cx="7909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29,32%</a:t>
              </a:r>
              <a:endParaRPr b="1" sz="1600">
                <a:solidFill>
                  <a:schemeClr val="dk1"/>
                </a:solidFill>
                <a:latin typeface="Arial Narrow"/>
                <a:ea typeface="Arial Narrow"/>
                <a:cs typeface="Arial Narrow"/>
                <a:sym typeface="Arial Narrow"/>
              </a:endParaRPr>
            </a:p>
          </p:txBody>
        </p:sp>
        <p:sp>
          <p:nvSpPr>
            <p:cNvPr id="730" name="Google Shape;730;p16"/>
            <p:cNvSpPr/>
            <p:nvPr/>
          </p:nvSpPr>
          <p:spPr>
            <a:xfrm>
              <a:off x="1825139" y="1737476"/>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731" name="Google Shape;731;p16"/>
            <p:cNvSpPr/>
            <p:nvPr/>
          </p:nvSpPr>
          <p:spPr>
            <a:xfrm>
              <a:off x="1891954" y="2374427"/>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39 casos</a:t>
              </a:r>
              <a:endParaRPr sz="1200">
                <a:solidFill>
                  <a:schemeClr val="dk1"/>
                </a:solidFill>
                <a:latin typeface="Calibri"/>
                <a:ea typeface="Calibri"/>
                <a:cs typeface="Calibri"/>
                <a:sym typeface="Calibri"/>
              </a:endParaRPr>
            </a:p>
          </p:txBody>
        </p:sp>
        <p:pic>
          <p:nvPicPr>
            <p:cNvPr id="732" name="Google Shape;732;p16"/>
            <p:cNvPicPr preferRelativeResize="0"/>
            <p:nvPr/>
          </p:nvPicPr>
          <p:blipFill rotWithShape="1">
            <a:blip r:embed="rId3">
              <a:alphaModFix/>
            </a:blip>
            <a:srcRect b="0" l="29313" r="56038" t="7366"/>
            <a:stretch/>
          </p:blipFill>
          <p:spPr>
            <a:xfrm>
              <a:off x="1851354" y="1057131"/>
              <a:ext cx="696035" cy="748294"/>
            </a:xfrm>
            <a:prstGeom prst="rect">
              <a:avLst/>
            </a:prstGeom>
            <a:noFill/>
            <a:ln>
              <a:noFill/>
            </a:ln>
          </p:spPr>
        </p:pic>
      </p:grpSp>
      <p:grpSp>
        <p:nvGrpSpPr>
          <p:cNvPr id="733" name="Google Shape;733;p16"/>
          <p:cNvGrpSpPr/>
          <p:nvPr/>
        </p:nvGrpSpPr>
        <p:grpSpPr>
          <a:xfrm>
            <a:off x="2210241" y="879878"/>
            <a:ext cx="1152880" cy="1582804"/>
            <a:chOff x="3115290" y="1057131"/>
            <a:chExt cx="1152880" cy="1582804"/>
          </a:xfrm>
        </p:grpSpPr>
        <p:grpSp>
          <p:nvGrpSpPr>
            <p:cNvPr id="734" name="Google Shape;734;p16"/>
            <p:cNvGrpSpPr/>
            <p:nvPr/>
          </p:nvGrpSpPr>
          <p:grpSpPr>
            <a:xfrm>
              <a:off x="3115290" y="1781104"/>
              <a:ext cx="1152880" cy="858831"/>
              <a:chOff x="3744466" y="1301912"/>
              <a:chExt cx="1152880" cy="858831"/>
            </a:xfrm>
          </p:grpSpPr>
          <p:sp>
            <p:nvSpPr>
              <p:cNvPr id="735" name="Google Shape;735;p16"/>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736" name="Google Shape;736;p16"/>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737" name="Google Shape;737;p16"/>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38" name="Google Shape;738;p16"/>
            <p:cNvPicPr preferRelativeResize="0"/>
            <p:nvPr/>
          </p:nvPicPr>
          <p:blipFill rotWithShape="1">
            <a:blip r:embed="rId3">
              <a:alphaModFix/>
            </a:blip>
            <a:srcRect b="0" l="59057" r="25145" t="8806"/>
            <a:stretch/>
          </p:blipFill>
          <p:spPr>
            <a:xfrm>
              <a:off x="3328608" y="1057131"/>
              <a:ext cx="750627" cy="775969"/>
            </a:xfrm>
            <a:prstGeom prst="rect">
              <a:avLst/>
            </a:prstGeom>
            <a:noFill/>
            <a:ln>
              <a:noFill/>
            </a:ln>
          </p:spPr>
        </p:pic>
      </p:grpSp>
      <p:grpSp>
        <p:nvGrpSpPr>
          <p:cNvPr id="739" name="Google Shape;739;p16"/>
          <p:cNvGrpSpPr/>
          <p:nvPr/>
        </p:nvGrpSpPr>
        <p:grpSpPr>
          <a:xfrm>
            <a:off x="3371476" y="879878"/>
            <a:ext cx="740068" cy="1574421"/>
            <a:chOff x="4588574" y="1057131"/>
            <a:chExt cx="740068" cy="1574421"/>
          </a:xfrm>
        </p:grpSpPr>
        <p:grpSp>
          <p:nvGrpSpPr>
            <p:cNvPr id="740" name="Google Shape;740;p16"/>
            <p:cNvGrpSpPr/>
            <p:nvPr/>
          </p:nvGrpSpPr>
          <p:grpSpPr>
            <a:xfrm>
              <a:off x="4588574" y="1751628"/>
              <a:ext cx="740068" cy="879924"/>
              <a:chOff x="5245046" y="1274868"/>
              <a:chExt cx="740068" cy="879924"/>
            </a:xfrm>
          </p:grpSpPr>
          <p:sp>
            <p:nvSpPr>
              <p:cNvPr id="741" name="Google Shape;741;p16"/>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742" name="Google Shape;742;p16"/>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743" name="Google Shape;743;p16"/>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744" name="Google Shape;744;p16"/>
            <p:cNvPicPr preferRelativeResize="0"/>
            <p:nvPr/>
          </p:nvPicPr>
          <p:blipFill rotWithShape="1">
            <a:blip r:embed="rId3">
              <a:alphaModFix/>
            </a:blip>
            <a:srcRect b="0" l="86761" r="0" t="0"/>
            <a:stretch/>
          </p:blipFill>
          <p:spPr>
            <a:xfrm>
              <a:off x="4668287" y="1057131"/>
              <a:ext cx="629046" cy="784558"/>
            </a:xfrm>
            <a:prstGeom prst="rect">
              <a:avLst/>
            </a:prstGeom>
            <a:noFill/>
            <a:ln>
              <a:noFill/>
            </a:ln>
          </p:spPr>
        </p:pic>
      </p:grpSp>
      <p:sp>
        <p:nvSpPr>
          <p:cNvPr id="745" name="Google Shape;745;p16"/>
          <p:cNvSpPr/>
          <p:nvPr/>
        </p:nvSpPr>
        <p:spPr>
          <a:xfrm>
            <a:off x="20117" y="7095275"/>
            <a:ext cx="4950964"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Curso de vida de los casos notificados de hepatitis A. Periodo epidemiológico 06 2022. </a:t>
            </a:r>
            <a:endParaRPr sz="1050">
              <a:solidFill>
                <a:schemeClr val="dk1"/>
              </a:solidFill>
              <a:latin typeface="Arial Narrow"/>
              <a:ea typeface="Arial Narrow"/>
              <a:cs typeface="Arial Narrow"/>
              <a:sym typeface="Arial Narrow"/>
            </a:endParaRPr>
          </a:p>
        </p:txBody>
      </p:sp>
      <p:pic>
        <p:nvPicPr>
          <p:cNvPr id="746" name="Google Shape;746;p16"/>
          <p:cNvPicPr preferRelativeResize="0"/>
          <p:nvPr/>
        </p:nvPicPr>
        <p:blipFill rotWithShape="1">
          <a:blip r:embed="rId4">
            <a:alphaModFix/>
          </a:blip>
          <a:srcRect b="0" l="0" r="0" t="0"/>
          <a:stretch/>
        </p:blipFill>
        <p:spPr>
          <a:xfrm>
            <a:off x="4684183" y="2631204"/>
            <a:ext cx="942975" cy="771525"/>
          </a:xfrm>
          <a:prstGeom prst="rect">
            <a:avLst/>
          </a:prstGeom>
          <a:noFill/>
          <a:ln>
            <a:noFill/>
          </a:ln>
        </p:spPr>
      </p:pic>
      <p:grpSp>
        <p:nvGrpSpPr>
          <p:cNvPr id="747" name="Google Shape;747;p16"/>
          <p:cNvGrpSpPr/>
          <p:nvPr/>
        </p:nvGrpSpPr>
        <p:grpSpPr>
          <a:xfrm>
            <a:off x="4330367" y="3245950"/>
            <a:ext cx="1720560" cy="877901"/>
            <a:chOff x="-36884" y="7072716"/>
            <a:chExt cx="1305446" cy="877901"/>
          </a:xfrm>
        </p:grpSpPr>
        <p:sp>
          <p:nvSpPr>
            <p:cNvPr id="748" name="Google Shape;748;p1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749" name="Google Shape;749;p16"/>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96,24%</a:t>
              </a:r>
              <a:endParaRPr b="1" sz="1600">
                <a:solidFill>
                  <a:schemeClr val="dk1"/>
                </a:solidFill>
                <a:latin typeface="Arial Narrow"/>
                <a:ea typeface="Arial Narrow"/>
                <a:cs typeface="Arial Narrow"/>
                <a:sym typeface="Arial Narrow"/>
              </a:endParaRPr>
            </a:p>
          </p:txBody>
        </p:sp>
        <p:sp>
          <p:nvSpPr>
            <p:cNvPr id="750" name="Google Shape;750;p16"/>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128 casos</a:t>
              </a:r>
              <a:endParaRPr b="1" sz="1200">
                <a:solidFill>
                  <a:schemeClr val="dk1"/>
                </a:solidFill>
                <a:latin typeface="Arial Narrow"/>
                <a:ea typeface="Arial Narrow"/>
                <a:cs typeface="Arial Narrow"/>
                <a:sym typeface="Arial Narrow"/>
              </a:endParaRPr>
            </a:p>
          </p:txBody>
        </p:sp>
      </p:grpSp>
      <p:pic>
        <p:nvPicPr>
          <p:cNvPr id="751" name="Google Shape;751;p16"/>
          <p:cNvPicPr preferRelativeResize="0"/>
          <p:nvPr/>
        </p:nvPicPr>
        <p:blipFill rotWithShape="1">
          <a:blip r:embed="rId5">
            <a:alphaModFix/>
          </a:blip>
          <a:srcRect b="0" l="0" r="0" t="0"/>
          <a:stretch/>
        </p:blipFill>
        <p:spPr>
          <a:xfrm>
            <a:off x="508961" y="2659779"/>
            <a:ext cx="933450" cy="742950"/>
          </a:xfrm>
          <a:prstGeom prst="rect">
            <a:avLst/>
          </a:prstGeom>
          <a:noFill/>
          <a:ln>
            <a:noFill/>
          </a:ln>
        </p:spPr>
      </p:pic>
      <p:grpSp>
        <p:nvGrpSpPr>
          <p:cNvPr id="752" name="Google Shape;752;p16"/>
          <p:cNvGrpSpPr/>
          <p:nvPr/>
        </p:nvGrpSpPr>
        <p:grpSpPr>
          <a:xfrm>
            <a:off x="173594" y="2738085"/>
            <a:ext cx="3180160" cy="978490"/>
            <a:chOff x="-14122" y="6517843"/>
            <a:chExt cx="2412893" cy="978490"/>
          </a:xfrm>
        </p:grpSpPr>
        <p:sp>
          <p:nvSpPr>
            <p:cNvPr id="753" name="Google Shape;753;p1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754" name="Google Shape;754;p16"/>
            <p:cNvSpPr/>
            <p:nvPr/>
          </p:nvSpPr>
          <p:spPr>
            <a:xfrm>
              <a:off x="1062597" y="6517843"/>
              <a:ext cx="1336174" cy="97849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74,44% - 99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a:t>
              </a:r>
              <a:r>
                <a:rPr b="1" lang="es-ES" sz="1600">
                  <a:solidFill>
                    <a:schemeClr val="dk1"/>
                  </a:solidFill>
                  <a:latin typeface="Arial Narrow"/>
                  <a:ea typeface="Arial Narrow"/>
                  <a:cs typeface="Arial Narrow"/>
                  <a:sym typeface="Arial Narrow"/>
                </a:rPr>
                <a:t> </a:t>
              </a:r>
              <a:r>
                <a:rPr b="1" lang="es-ES" sz="1200">
                  <a:solidFill>
                    <a:schemeClr val="dk1"/>
                  </a:solidFill>
                  <a:latin typeface="Arial Narrow"/>
                  <a:ea typeface="Arial Narrow"/>
                  <a:cs typeface="Arial Narrow"/>
                  <a:sym typeface="Arial Narrow"/>
                </a:rPr>
                <a:t> subsidiado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19,55% - 26 casos</a:t>
              </a:r>
              <a:endParaRPr b="1" sz="1600">
                <a:solidFill>
                  <a:schemeClr val="dk1"/>
                </a:solidFill>
                <a:latin typeface="Arial Narrow"/>
                <a:ea typeface="Arial Narrow"/>
                <a:cs typeface="Arial Narrow"/>
                <a:sym typeface="Arial Narrow"/>
              </a:endParaRPr>
            </a:p>
          </p:txBody>
        </p:sp>
      </p:grpSp>
      <p:grpSp>
        <p:nvGrpSpPr>
          <p:cNvPr id="755" name="Google Shape;755;p16"/>
          <p:cNvGrpSpPr/>
          <p:nvPr/>
        </p:nvGrpSpPr>
        <p:grpSpPr>
          <a:xfrm>
            <a:off x="4329256" y="982183"/>
            <a:ext cx="874090" cy="1513653"/>
            <a:chOff x="2507826" y="2585355"/>
            <a:chExt cx="874090" cy="1513653"/>
          </a:xfrm>
        </p:grpSpPr>
        <p:sp>
          <p:nvSpPr>
            <p:cNvPr id="756" name="Google Shape;756;p16"/>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pic>
          <p:nvPicPr>
            <p:cNvPr id="757" name="Google Shape;757;p16"/>
            <p:cNvPicPr preferRelativeResize="0"/>
            <p:nvPr/>
          </p:nvPicPr>
          <p:blipFill rotWithShape="1">
            <a:blip r:embed="rId6">
              <a:alphaModFix/>
            </a:blip>
            <a:srcRect b="0" l="0" r="0" t="0"/>
            <a:stretch/>
          </p:blipFill>
          <p:spPr>
            <a:xfrm>
              <a:off x="2782185" y="2585355"/>
              <a:ext cx="477234" cy="780927"/>
            </a:xfrm>
            <a:prstGeom prst="rect">
              <a:avLst/>
            </a:prstGeom>
            <a:noFill/>
            <a:ln>
              <a:noFill/>
            </a:ln>
          </p:spPr>
        </p:pic>
        <p:sp>
          <p:nvSpPr>
            <p:cNvPr id="758" name="Google Shape;758;p16"/>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759" name="Google Shape;759;p16"/>
            <p:cNvSpPr/>
            <p:nvPr/>
          </p:nvSpPr>
          <p:spPr>
            <a:xfrm>
              <a:off x="2648170" y="3822009"/>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grpSp>
        <p:nvGrpSpPr>
          <p:cNvPr id="760" name="Google Shape;760;p16"/>
          <p:cNvGrpSpPr/>
          <p:nvPr/>
        </p:nvGrpSpPr>
        <p:grpSpPr>
          <a:xfrm>
            <a:off x="6355281" y="988099"/>
            <a:ext cx="789881" cy="1519436"/>
            <a:chOff x="3826683" y="2682487"/>
            <a:chExt cx="789881" cy="1519436"/>
          </a:xfrm>
        </p:grpSpPr>
        <p:grpSp>
          <p:nvGrpSpPr>
            <p:cNvPr id="761" name="Google Shape;761;p16"/>
            <p:cNvGrpSpPr/>
            <p:nvPr/>
          </p:nvGrpSpPr>
          <p:grpSpPr>
            <a:xfrm>
              <a:off x="3826683" y="3306763"/>
              <a:ext cx="789881" cy="895160"/>
              <a:chOff x="2507826" y="3203848"/>
              <a:chExt cx="789881" cy="895160"/>
            </a:xfrm>
          </p:grpSpPr>
          <p:sp>
            <p:nvSpPr>
              <p:cNvPr id="762" name="Google Shape;762;p16"/>
              <p:cNvSpPr/>
              <p:nvPr/>
            </p:nvSpPr>
            <p:spPr>
              <a:xfrm>
                <a:off x="2507826" y="3472120"/>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4,51%</a:t>
                </a:r>
                <a:endParaRPr b="1" sz="1600">
                  <a:solidFill>
                    <a:schemeClr val="dk1"/>
                  </a:solidFill>
                  <a:latin typeface="Arial Narrow"/>
                  <a:ea typeface="Arial Narrow"/>
                  <a:cs typeface="Arial Narrow"/>
                  <a:sym typeface="Arial Narrow"/>
                </a:endParaRPr>
              </a:p>
            </p:txBody>
          </p:sp>
          <p:sp>
            <p:nvSpPr>
              <p:cNvPr id="763" name="Google Shape;763;p16"/>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764" name="Google Shape;764;p16"/>
              <p:cNvSpPr/>
              <p:nvPr/>
            </p:nvSpPr>
            <p:spPr>
              <a:xfrm>
                <a:off x="2648170" y="382200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 casos</a:t>
                </a:r>
                <a:endParaRPr sz="1200">
                  <a:solidFill>
                    <a:schemeClr val="dk1"/>
                  </a:solidFill>
                  <a:latin typeface="Calibri"/>
                  <a:ea typeface="Calibri"/>
                  <a:cs typeface="Calibri"/>
                  <a:sym typeface="Calibri"/>
                </a:endParaRPr>
              </a:p>
            </p:txBody>
          </p:sp>
        </p:grpSp>
        <p:pic>
          <p:nvPicPr>
            <p:cNvPr id="765" name="Google Shape;765;p16"/>
            <p:cNvPicPr preferRelativeResize="0"/>
            <p:nvPr/>
          </p:nvPicPr>
          <p:blipFill rotWithShape="1">
            <a:blip r:embed="rId7">
              <a:alphaModFix/>
            </a:blip>
            <a:srcRect b="0" l="0" r="0" t="0"/>
            <a:stretch/>
          </p:blipFill>
          <p:spPr>
            <a:xfrm>
              <a:off x="3945025" y="2682487"/>
              <a:ext cx="587628" cy="678570"/>
            </a:xfrm>
            <a:prstGeom prst="rect">
              <a:avLst/>
            </a:prstGeom>
            <a:noFill/>
            <a:ln>
              <a:noFill/>
            </a:ln>
          </p:spPr>
        </p:pic>
      </p:grpSp>
      <p:grpSp>
        <p:nvGrpSpPr>
          <p:cNvPr id="766" name="Google Shape;766;p16"/>
          <p:cNvGrpSpPr/>
          <p:nvPr/>
        </p:nvGrpSpPr>
        <p:grpSpPr>
          <a:xfrm>
            <a:off x="5112618" y="932914"/>
            <a:ext cx="1380071" cy="1567357"/>
            <a:chOff x="1963587" y="2618404"/>
            <a:chExt cx="1380071" cy="1567357"/>
          </a:xfrm>
        </p:grpSpPr>
        <p:pic>
          <p:nvPicPr>
            <p:cNvPr id="767" name="Google Shape;767;p16"/>
            <p:cNvPicPr preferRelativeResize="0"/>
            <p:nvPr/>
          </p:nvPicPr>
          <p:blipFill rotWithShape="1">
            <a:blip r:embed="rId8">
              <a:alphaModFix/>
            </a:blip>
            <a:srcRect b="0" l="0" r="48966" t="0"/>
            <a:stretch/>
          </p:blipFill>
          <p:spPr>
            <a:xfrm>
              <a:off x="2148657" y="2618404"/>
              <a:ext cx="995527" cy="731522"/>
            </a:xfrm>
            <a:prstGeom prst="rect">
              <a:avLst/>
            </a:prstGeom>
            <a:noFill/>
            <a:ln>
              <a:noFill/>
            </a:ln>
          </p:spPr>
        </p:pic>
        <p:grpSp>
          <p:nvGrpSpPr>
            <p:cNvPr id="768" name="Google Shape;768;p16"/>
            <p:cNvGrpSpPr/>
            <p:nvPr/>
          </p:nvGrpSpPr>
          <p:grpSpPr>
            <a:xfrm>
              <a:off x="1963587" y="3189889"/>
              <a:ext cx="1380071" cy="995872"/>
              <a:chOff x="-325073" y="6955842"/>
              <a:chExt cx="1612468" cy="995872"/>
            </a:xfrm>
          </p:grpSpPr>
          <p:sp>
            <p:nvSpPr>
              <p:cNvPr id="769" name="Google Shape;769;p16"/>
              <p:cNvSpPr txBox="1"/>
              <p:nvPr/>
            </p:nvSpPr>
            <p:spPr>
              <a:xfrm>
                <a:off x="-325073" y="6955842"/>
                <a:ext cx="1612468"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b="1" sz="1200" u="sng">
                  <a:solidFill>
                    <a:schemeClr val="dk1"/>
                  </a:solidFill>
                  <a:latin typeface="Arial Narrow"/>
                  <a:ea typeface="Arial Narrow"/>
                  <a:cs typeface="Arial Narrow"/>
                  <a:sym typeface="Arial Narrow"/>
                </a:endParaRPr>
              </a:p>
            </p:txBody>
          </p:sp>
          <p:sp>
            <p:nvSpPr>
              <p:cNvPr id="770" name="Google Shape;770;p16"/>
              <p:cNvSpPr/>
              <p:nvPr/>
            </p:nvSpPr>
            <p:spPr>
              <a:xfrm>
                <a:off x="-36885" y="7363321"/>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771" name="Google Shape;771;p16"/>
              <p:cNvSpPr txBox="1"/>
              <p:nvPr/>
            </p:nvSpPr>
            <p:spPr>
              <a:xfrm>
                <a:off x="-142058" y="7674715"/>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sp>
        <p:nvSpPr>
          <p:cNvPr id="772" name="Google Shape;772;p16"/>
          <p:cNvSpPr/>
          <p:nvPr/>
        </p:nvSpPr>
        <p:spPr>
          <a:xfrm>
            <a:off x="3723908" y="6614023"/>
            <a:ext cx="3396228"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inusual para hepatitis A. Periodo epidemiológico 06 2022. </a:t>
            </a:r>
            <a:endParaRPr sz="1050">
              <a:solidFill>
                <a:schemeClr val="dk1"/>
              </a:solidFill>
              <a:latin typeface="Arial Narrow"/>
              <a:ea typeface="Arial Narrow"/>
              <a:cs typeface="Arial Narrow"/>
              <a:sym typeface="Arial Narrow"/>
            </a:endParaRPr>
          </a:p>
        </p:txBody>
      </p:sp>
      <p:sp>
        <p:nvSpPr>
          <p:cNvPr id="773" name="Google Shape;773;p16"/>
          <p:cNvSpPr/>
          <p:nvPr/>
        </p:nvSpPr>
        <p:spPr>
          <a:xfrm>
            <a:off x="7644" y="8100392"/>
            <a:ext cx="7230095"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La Hepatitis A se observa en el canal endémico en comportamiento esperado por debajo de los casos usuales. Durante este año no se supera el número de casos de los dos últimos años durante las semanas epidemiológicas evaluadas. Se evidencia una disminución del 71% en relación con el mismo periodo de año anterior. Los cursos de vida de adolescencia,  juventud y  adultez con el 95% de los casos, una mayor frecuencia de casos en hombres.  </a:t>
            </a:r>
            <a:endParaRPr sz="1100">
              <a:solidFill>
                <a:schemeClr val="dk1"/>
              </a:solidFill>
              <a:latin typeface="Arial Narrow"/>
              <a:ea typeface="Arial Narrow"/>
              <a:cs typeface="Arial Narrow"/>
              <a:sym typeface="Arial Narrow"/>
            </a:endParaRPr>
          </a:p>
        </p:txBody>
      </p:sp>
      <p:sp>
        <p:nvSpPr>
          <p:cNvPr id="774" name="Google Shape;774;p16"/>
          <p:cNvSpPr/>
          <p:nvPr/>
        </p:nvSpPr>
        <p:spPr>
          <a:xfrm>
            <a:off x="-50" y="7493532"/>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775" name="Google Shape;775;p16"/>
          <p:cNvGrpSpPr/>
          <p:nvPr/>
        </p:nvGrpSpPr>
        <p:grpSpPr>
          <a:xfrm>
            <a:off x="160381" y="7558421"/>
            <a:ext cx="3446504" cy="276999"/>
            <a:chOff x="2448322" y="33831"/>
            <a:chExt cx="3446504" cy="276999"/>
          </a:xfrm>
        </p:grpSpPr>
        <p:sp>
          <p:nvSpPr>
            <p:cNvPr id="776" name="Google Shape;776;p16"/>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777" name="Google Shape;777;p16"/>
            <p:cNvCxnSpPr>
              <a:stCxn id="776"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778" name="Google Shape;778;p16"/>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grpSp>
        <p:nvGrpSpPr>
          <p:cNvPr id="779" name="Google Shape;779;p16"/>
          <p:cNvGrpSpPr/>
          <p:nvPr/>
        </p:nvGrpSpPr>
        <p:grpSpPr>
          <a:xfrm>
            <a:off x="2338822" y="534761"/>
            <a:ext cx="1847617" cy="436842"/>
            <a:chOff x="3060727" y="484500"/>
            <a:chExt cx="2369636" cy="436842"/>
          </a:xfrm>
        </p:grpSpPr>
        <p:sp>
          <p:nvSpPr>
            <p:cNvPr id="780" name="Google Shape;780;p1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16"/>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b="1" sz="1400">
                <a:solidFill>
                  <a:schemeClr val="dk1"/>
                </a:solidFill>
                <a:latin typeface="Arial Narrow"/>
                <a:ea typeface="Arial Narrow"/>
                <a:cs typeface="Arial Narrow"/>
                <a:sym typeface="Arial Narrow"/>
              </a:endParaRPr>
            </a:p>
          </p:txBody>
        </p:sp>
      </p:grpSp>
      <p:grpSp>
        <p:nvGrpSpPr>
          <p:cNvPr id="782" name="Google Shape;782;p16"/>
          <p:cNvGrpSpPr/>
          <p:nvPr/>
        </p:nvGrpSpPr>
        <p:grpSpPr>
          <a:xfrm>
            <a:off x="205725" y="534759"/>
            <a:ext cx="1852274" cy="436842"/>
            <a:chOff x="3054754" y="484500"/>
            <a:chExt cx="2375609" cy="436842"/>
          </a:xfrm>
        </p:grpSpPr>
        <p:sp>
          <p:nvSpPr>
            <p:cNvPr id="783" name="Google Shape;783;p1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16"/>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b="1" sz="1400">
                <a:solidFill>
                  <a:schemeClr val="dk1"/>
                </a:solidFill>
                <a:latin typeface="Arial Narrow"/>
                <a:ea typeface="Arial Narrow"/>
                <a:cs typeface="Arial Narrow"/>
                <a:sym typeface="Arial Narrow"/>
              </a:endParaRPr>
            </a:p>
          </p:txBody>
        </p:sp>
      </p:grpSp>
      <p:grpSp>
        <p:nvGrpSpPr>
          <p:cNvPr id="785" name="Google Shape;785;p16"/>
          <p:cNvGrpSpPr/>
          <p:nvPr/>
        </p:nvGrpSpPr>
        <p:grpSpPr>
          <a:xfrm>
            <a:off x="4410694" y="596925"/>
            <a:ext cx="2722458" cy="436842"/>
            <a:chOff x="3060727" y="484500"/>
            <a:chExt cx="2369637" cy="436842"/>
          </a:xfrm>
        </p:grpSpPr>
        <p:sp>
          <p:nvSpPr>
            <p:cNvPr id="786" name="Google Shape;786;p1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16"/>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b="1" sz="1400">
                <a:solidFill>
                  <a:schemeClr val="dk1"/>
                </a:solidFill>
                <a:latin typeface="Arial Narrow"/>
                <a:ea typeface="Arial Narrow"/>
                <a:cs typeface="Arial Narrow"/>
                <a:sym typeface="Arial Narrow"/>
              </a:endParaRPr>
            </a:p>
          </p:txBody>
        </p:sp>
      </p:grpSp>
      <p:pic>
        <p:nvPicPr>
          <p:cNvPr id="788" name="Google Shape;788;p16"/>
          <p:cNvPicPr preferRelativeResize="0"/>
          <p:nvPr/>
        </p:nvPicPr>
        <p:blipFill rotWithShape="1">
          <a:blip r:embed="rId9">
            <a:alphaModFix/>
          </a:blip>
          <a:srcRect b="0" l="0" r="0" t="0"/>
          <a:stretch/>
        </p:blipFill>
        <p:spPr>
          <a:xfrm>
            <a:off x="9147" y="4570517"/>
            <a:ext cx="3643310" cy="2546142"/>
          </a:xfrm>
          <a:prstGeom prst="rect">
            <a:avLst/>
          </a:prstGeom>
          <a:noFill/>
          <a:ln>
            <a:noFill/>
          </a:ln>
        </p:spPr>
      </p:pic>
      <p:pic>
        <p:nvPicPr>
          <p:cNvPr id="789" name="Google Shape;789;p16"/>
          <p:cNvPicPr preferRelativeResize="0"/>
          <p:nvPr/>
        </p:nvPicPr>
        <p:blipFill rotWithShape="1">
          <a:blip r:embed="rId10">
            <a:alphaModFix/>
          </a:blip>
          <a:srcRect b="0" l="0" r="0" t="0"/>
          <a:stretch/>
        </p:blipFill>
        <p:spPr>
          <a:xfrm>
            <a:off x="3666889" y="4585955"/>
            <a:ext cx="3533961" cy="207948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p17"/>
          <p:cNvPicPr preferRelativeResize="0"/>
          <p:nvPr/>
        </p:nvPicPr>
        <p:blipFill rotWithShape="1">
          <a:blip r:embed="rId3">
            <a:alphaModFix/>
          </a:blip>
          <a:srcRect b="1" l="0" r="0" t="73034"/>
          <a:stretch/>
        </p:blipFill>
        <p:spPr>
          <a:xfrm>
            <a:off x="50" y="6876256"/>
            <a:ext cx="2172322" cy="2267744"/>
          </a:xfrm>
          <a:prstGeom prst="rect">
            <a:avLst/>
          </a:prstGeom>
          <a:noFill/>
          <a:ln>
            <a:noFill/>
          </a:ln>
        </p:spPr>
      </p:pic>
      <p:pic>
        <p:nvPicPr>
          <p:cNvPr id="795" name="Google Shape;795;p17"/>
          <p:cNvPicPr preferRelativeResize="0"/>
          <p:nvPr/>
        </p:nvPicPr>
        <p:blipFill rotWithShape="1">
          <a:blip r:embed="rId4">
            <a:alphaModFix/>
          </a:blip>
          <a:srcRect b="37555" l="33160" r="52563" t="16888"/>
          <a:stretch/>
        </p:blipFill>
        <p:spPr>
          <a:xfrm>
            <a:off x="-23417" y="13742"/>
            <a:ext cx="2175822" cy="3905250"/>
          </a:xfrm>
          <a:prstGeom prst="rect">
            <a:avLst/>
          </a:prstGeom>
          <a:noFill/>
          <a:ln>
            <a:noFill/>
          </a:ln>
        </p:spPr>
      </p:pic>
      <p:pic>
        <p:nvPicPr>
          <p:cNvPr id="796" name="Google Shape;796;p17"/>
          <p:cNvPicPr preferRelativeResize="0"/>
          <p:nvPr/>
        </p:nvPicPr>
        <p:blipFill rotWithShape="1">
          <a:blip r:embed="rId3">
            <a:alphaModFix/>
          </a:blip>
          <a:srcRect b="0" l="0" r="0" t="55451"/>
          <a:stretch/>
        </p:blipFill>
        <p:spPr>
          <a:xfrm>
            <a:off x="0" y="3419872"/>
            <a:ext cx="2180731" cy="3487638"/>
          </a:xfrm>
          <a:prstGeom prst="rect">
            <a:avLst/>
          </a:prstGeom>
          <a:noFill/>
          <a:ln>
            <a:noFill/>
          </a:ln>
        </p:spPr>
      </p:pic>
      <p:sp>
        <p:nvSpPr>
          <p:cNvPr id="797" name="Google Shape;797;p17"/>
          <p:cNvSpPr txBox="1"/>
          <p:nvPr/>
        </p:nvSpPr>
        <p:spPr>
          <a:xfrm>
            <a:off x="-90045" y="1026284"/>
            <a:ext cx="23090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sp>
        <p:nvSpPr>
          <p:cNvPr id="798" name="Google Shape;798;p17"/>
          <p:cNvSpPr/>
          <p:nvPr/>
        </p:nvSpPr>
        <p:spPr>
          <a:xfrm>
            <a:off x="2179172" y="2968660"/>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B. Medellín, a Periodo epidemiológico 06  acumulado de 2022. </a:t>
            </a:r>
            <a:endParaRPr sz="1100">
              <a:solidFill>
                <a:schemeClr val="dk1"/>
              </a:solidFill>
              <a:latin typeface="Arial Narrow"/>
              <a:ea typeface="Arial Narrow"/>
              <a:cs typeface="Arial Narrow"/>
              <a:sym typeface="Arial Narrow"/>
            </a:endParaRPr>
          </a:p>
        </p:txBody>
      </p:sp>
      <p:grpSp>
        <p:nvGrpSpPr>
          <p:cNvPr id="799" name="Google Shape;799;p17"/>
          <p:cNvGrpSpPr/>
          <p:nvPr/>
        </p:nvGrpSpPr>
        <p:grpSpPr>
          <a:xfrm>
            <a:off x="179214" y="5091636"/>
            <a:ext cx="1892650" cy="488476"/>
            <a:chOff x="2397524" y="3379972"/>
            <a:chExt cx="4508500" cy="904875"/>
          </a:xfrm>
        </p:grpSpPr>
        <p:pic>
          <p:nvPicPr>
            <p:cNvPr id="800" name="Google Shape;800;p1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801" name="Google Shape;801;p17"/>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75</a:t>
              </a:r>
              <a:endParaRPr b="1" sz="1800">
                <a:solidFill>
                  <a:schemeClr val="dk1"/>
                </a:solidFill>
                <a:latin typeface="Arial Narrow"/>
                <a:ea typeface="Arial Narrow"/>
                <a:cs typeface="Arial Narrow"/>
                <a:sym typeface="Arial Narrow"/>
              </a:endParaRPr>
            </a:p>
          </p:txBody>
        </p:sp>
      </p:grpSp>
      <p:sp>
        <p:nvSpPr>
          <p:cNvPr id="802" name="Google Shape;802;p17"/>
          <p:cNvSpPr txBox="1"/>
          <p:nvPr/>
        </p:nvSpPr>
        <p:spPr>
          <a:xfrm>
            <a:off x="16447" y="5541203"/>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41,5%</a:t>
            </a:r>
            <a:endParaRPr b="1" sz="1200">
              <a:solidFill>
                <a:schemeClr val="dk1"/>
              </a:solidFill>
              <a:latin typeface="Arial Narrow"/>
              <a:ea typeface="Arial Narrow"/>
              <a:cs typeface="Arial Narrow"/>
              <a:sym typeface="Arial Narrow"/>
            </a:endParaRPr>
          </a:p>
        </p:txBody>
      </p:sp>
      <p:grpSp>
        <p:nvGrpSpPr>
          <p:cNvPr id="803" name="Google Shape;803;p17"/>
          <p:cNvGrpSpPr/>
          <p:nvPr/>
        </p:nvGrpSpPr>
        <p:grpSpPr>
          <a:xfrm>
            <a:off x="2448322" y="74775"/>
            <a:ext cx="3446504" cy="276999"/>
            <a:chOff x="2448322" y="74775"/>
            <a:chExt cx="3446504" cy="276999"/>
          </a:xfrm>
        </p:grpSpPr>
        <p:sp>
          <p:nvSpPr>
            <p:cNvPr id="804" name="Google Shape;804;p1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805" name="Google Shape;805;p17"/>
            <p:cNvCxnSpPr>
              <a:stCxn id="80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806" name="Google Shape;806;p1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807" name="Google Shape;807;p1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Pág..17 </a:t>
            </a:r>
            <a:endParaRPr b="1" sz="1050">
              <a:solidFill>
                <a:schemeClr val="dk1"/>
              </a:solidFill>
              <a:latin typeface="Arial Narrow"/>
              <a:ea typeface="Arial Narrow"/>
              <a:cs typeface="Arial Narrow"/>
              <a:sym typeface="Arial Narrow"/>
            </a:endParaRPr>
          </a:p>
        </p:txBody>
      </p:sp>
      <p:sp>
        <p:nvSpPr>
          <p:cNvPr id="808" name="Google Shape;808;p17"/>
          <p:cNvSpPr txBox="1"/>
          <p:nvPr>
            <p:ph type="ctrTitle"/>
          </p:nvPr>
        </p:nvSpPr>
        <p:spPr>
          <a:xfrm>
            <a:off x="-18971" y="403841"/>
            <a:ext cx="2208885"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Hepatitis B y C</a:t>
            </a:r>
            <a:endParaRPr b="1" sz="2500">
              <a:solidFill>
                <a:srgbClr val="C00000"/>
              </a:solidFill>
              <a:latin typeface="Arial Narrow"/>
              <a:ea typeface="Arial Narrow"/>
              <a:cs typeface="Arial Narrow"/>
              <a:sym typeface="Arial Narrow"/>
            </a:endParaRPr>
          </a:p>
        </p:txBody>
      </p:sp>
      <p:sp>
        <p:nvSpPr>
          <p:cNvPr id="809" name="Google Shape;809;p17"/>
          <p:cNvSpPr/>
          <p:nvPr/>
        </p:nvSpPr>
        <p:spPr>
          <a:xfrm>
            <a:off x="2179172" y="6084168"/>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hepatitis C. Medellín, a Periodo epidemiológico 06  acumulado de 2022. </a:t>
            </a:r>
            <a:endParaRPr sz="1100">
              <a:solidFill>
                <a:schemeClr val="dk1"/>
              </a:solidFill>
              <a:latin typeface="Arial Narrow"/>
              <a:ea typeface="Arial Narrow"/>
              <a:cs typeface="Arial Narrow"/>
              <a:sym typeface="Arial Narrow"/>
            </a:endParaRPr>
          </a:p>
        </p:txBody>
      </p:sp>
      <p:sp>
        <p:nvSpPr>
          <p:cNvPr id="810" name="Google Shape;810;p17"/>
          <p:cNvSpPr/>
          <p:nvPr/>
        </p:nvSpPr>
        <p:spPr>
          <a:xfrm>
            <a:off x="2181225" y="8553451"/>
            <a:ext cx="494395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4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B. Medellín, a Periodo epidemiológico 06   acumulado de 2019-2022. </a:t>
            </a:r>
            <a:endParaRPr sz="1000">
              <a:solidFill>
                <a:schemeClr val="dk1"/>
              </a:solidFill>
              <a:latin typeface="Arial Narrow"/>
              <a:ea typeface="Arial Narrow"/>
              <a:cs typeface="Arial Narrow"/>
              <a:sym typeface="Arial Narrow"/>
            </a:endParaRPr>
          </a:p>
        </p:txBody>
      </p:sp>
      <p:sp>
        <p:nvSpPr>
          <p:cNvPr id="811" name="Google Shape;811;p17"/>
          <p:cNvSpPr txBox="1"/>
          <p:nvPr/>
        </p:nvSpPr>
        <p:spPr>
          <a:xfrm flipH="1">
            <a:off x="544821" y="4845571"/>
            <a:ext cx="1255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Hepatitis B</a:t>
            </a:r>
            <a:endParaRPr b="1" sz="1400">
              <a:solidFill>
                <a:schemeClr val="dk1"/>
              </a:solidFill>
              <a:latin typeface="Calibri"/>
              <a:ea typeface="Calibri"/>
              <a:cs typeface="Calibri"/>
              <a:sym typeface="Calibri"/>
            </a:endParaRPr>
          </a:p>
        </p:txBody>
      </p:sp>
      <p:grpSp>
        <p:nvGrpSpPr>
          <p:cNvPr id="812" name="Google Shape;812;p17"/>
          <p:cNvGrpSpPr/>
          <p:nvPr/>
        </p:nvGrpSpPr>
        <p:grpSpPr>
          <a:xfrm>
            <a:off x="144066" y="6618265"/>
            <a:ext cx="1892650" cy="488476"/>
            <a:chOff x="2397524" y="3379972"/>
            <a:chExt cx="4508500" cy="904875"/>
          </a:xfrm>
        </p:grpSpPr>
        <p:pic>
          <p:nvPicPr>
            <p:cNvPr id="813" name="Google Shape;813;p1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814" name="Google Shape;814;p17"/>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71</a:t>
              </a:r>
              <a:endParaRPr b="1" sz="1800">
                <a:solidFill>
                  <a:schemeClr val="dk1"/>
                </a:solidFill>
                <a:latin typeface="Arial Narrow"/>
                <a:ea typeface="Arial Narrow"/>
                <a:cs typeface="Arial Narrow"/>
                <a:sym typeface="Arial Narrow"/>
              </a:endParaRPr>
            </a:p>
          </p:txBody>
        </p:sp>
      </p:grpSp>
      <p:sp>
        <p:nvSpPr>
          <p:cNvPr id="815" name="Google Shape;815;p17"/>
          <p:cNvSpPr txBox="1"/>
          <p:nvPr/>
        </p:nvSpPr>
        <p:spPr>
          <a:xfrm flipH="1">
            <a:off x="509673" y="6372200"/>
            <a:ext cx="1255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Calibri"/>
                <a:ea typeface="Calibri"/>
                <a:cs typeface="Calibri"/>
                <a:sym typeface="Calibri"/>
              </a:rPr>
              <a:t>Hepatitis C</a:t>
            </a:r>
            <a:endParaRPr b="1" sz="1400">
              <a:solidFill>
                <a:schemeClr val="dk1"/>
              </a:solidFill>
              <a:latin typeface="Calibri"/>
              <a:ea typeface="Calibri"/>
              <a:cs typeface="Calibri"/>
              <a:sym typeface="Calibri"/>
            </a:endParaRPr>
          </a:p>
        </p:txBody>
      </p:sp>
      <p:sp>
        <p:nvSpPr>
          <p:cNvPr id="816" name="Google Shape;816;p17"/>
          <p:cNvSpPr txBox="1"/>
          <p:nvPr/>
        </p:nvSpPr>
        <p:spPr>
          <a:xfrm>
            <a:off x="50" y="7125379"/>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77,5%</a:t>
            </a:r>
            <a:endParaRPr b="1" sz="1200">
              <a:solidFill>
                <a:schemeClr val="dk1"/>
              </a:solidFill>
              <a:latin typeface="Arial Narrow"/>
              <a:ea typeface="Arial Narrow"/>
              <a:cs typeface="Arial Narrow"/>
              <a:sym typeface="Arial Narrow"/>
            </a:endParaRPr>
          </a:p>
        </p:txBody>
      </p:sp>
      <p:graphicFrame>
        <p:nvGraphicFramePr>
          <p:cNvPr id="817" name="Google Shape;817;p17"/>
          <p:cNvGraphicFramePr/>
          <p:nvPr/>
        </p:nvGraphicFramePr>
        <p:xfrm>
          <a:off x="2071864" y="300355"/>
          <a:ext cx="5053320" cy="2759477"/>
        </p:xfrm>
        <a:graphic>
          <a:graphicData uri="http://schemas.openxmlformats.org/drawingml/2006/chart">
            <c:chart r:id="rId6"/>
          </a:graphicData>
        </a:graphic>
      </p:graphicFrame>
      <p:graphicFrame>
        <p:nvGraphicFramePr>
          <p:cNvPr id="818" name="Google Shape;818;p17"/>
          <p:cNvGraphicFramePr/>
          <p:nvPr/>
        </p:nvGraphicFramePr>
        <p:xfrm>
          <a:off x="2258565" y="3611418"/>
          <a:ext cx="4866618" cy="2544758"/>
        </p:xfrm>
        <a:graphic>
          <a:graphicData uri="http://schemas.openxmlformats.org/drawingml/2006/chart">
            <c:chart r:id="rId7"/>
          </a:graphicData>
        </a:graphic>
      </p:graphicFrame>
      <p:graphicFrame>
        <p:nvGraphicFramePr>
          <p:cNvPr id="819" name="Google Shape;819;p17"/>
          <p:cNvGraphicFramePr/>
          <p:nvPr/>
        </p:nvGraphicFramePr>
        <p:xfrm>
          <a:off x="2181225" y="6468617"/>
          <a:ext cx="4731593" cy="2207839"/>
        </p:xfrm>
        <a:graphic>
          <a:graphicData uri="http://schemas.openxmlformats.org/drawingml/2006/chart">
            <c:chart r:id="rId8"/>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18"/>
          <p:cNvSpPr/>
          <p:nvPr/>
        </p:nvSpPr>
        <p:spPr>
          <a:xfrm>
            <a:off x="0" y="19077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5" name="Google Shape;825;p1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Pág..18 </a:t>
            </a:r>
            <a:endParaRPr b="1" sz="1050">
              <a:solidFill>
                <a:schemeClr val="dk1"/>
              </a:solidFill>
              <a:latin typeface="Arial Narrow"/>
              <a:ea typeface="Arial Narrow"/>
              <a:cs typeface="Arial Narrow"/>
              <a:sym typeface="Arial Narrow"/>
            </a:endParaRPr>
          </a:p>
        </p:txBody>
      </p:sp>
      <p:sp>
        <p:nvSpPr>
          <p:cNvPr id="826" name="Google Shape;826;p18"/>
          <p:cNvSpPr/>
          <p:nvPr/>
        </p:nvSpPr>
        <p:spPr>
          <a:xfrm>
            <a:off x="0" y="3407126"/>
            <a:ext cx="7177588" cy="37278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27" name="Google Shape;827;p18"/>
          <p:cNvSpPr/>
          <p:nvPr/>
        </p:nvSpPr>
        <p:spPr>
          <a:xfrm>
            <a:off x="151139" y="2035624"/>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828" name="Google Shape;828;p18"/>
          <p:cNvCxnSpPr>
            <a:stCxn id="827" idx="6"/>
          </p:cNvCxnSpPr>
          <p:nvPr/>
        </p:nvCxnSpPr>
        <p:spPr>
          <a:xfrm>
            <a:off x="439171" y="2166429"/>
            <a:ext cx="648000" cy="0"/>
          </a:xfrm>
          <a:prstGeom prst="straightConnector1">
            <a:avLst/>
          </a:prstGeom>
          <a:noFill/>
          <a:ln cap="flat" cmpd="sng" w="28575">
            <a:solidFill>
              <a:srgbClr val="C00000"/>
            </a:solidFill>
            <a:prstDash val="solid"/>
            <a:round/>
            <a:headEnd len="sm" w="sm" type="none"/>
            <a:tailEnd len="sm" w="sm" type="none"/>
          </a:ln>
        </p:spPr>
      </p:cxnSp>
      <p:sp>
        <p:nvSpPr>
          <p:cNvPr id="829" name="Google Shape;829;p18"/>
          <p:cNvSpPr txBox="1"/>
          <p:nvPr/>
        </p:nvSpPr>
        <p:spPr>
          <a:xfrm>
            <a:off x="1005355" y="2035624"/>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a:p>
        </p:txBody>
      </p:sp>
      <p:sp>
        <p:nvSpPr>
          <p:cNvPr id="830" name="Google Shape;830;p18"/>
          <p:cNvSpPr txBox="1"/>
          <p:nvPr/>
        </p:nvSpPr>
        <p:spPr>
          <a:xfrm>
            <a:off x="864146" y="2607459"/>
            <a:ext cx="259228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de Hepatitis B en población general por 100.000 habitantes</a:t>
            </a:r>
            <a:endParaRPr b="1" sz="1100">
              <a:solidFill>
                <a:schemeClr val="dk1"/>
              </a:solidFill>
              <a:latin typeface="Arial Narrow"/>
              <a:ea typeface="Arial Narrow"/>
              <a:cs typeface="Arial Narrow"/>
              <a:sym typeface="Arial Narrow"/>
            </a:endParaRPr>
          </a:p>
        </p:txBody>
      </p:sp>
      <p:sp>
        <p:nvSpPr>
          <p:cNvPr id="831" name="Google Shape;831;p18"/>
          <p:cNvSpPr txBox="1"/>
          <p:nvPr/>
        </p:nvSpPr>
        <p:spPr>
          <a:xfrm>
            <a:off x="1533332" y="3059832"/>
            <a:ext cx="114326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2,8 * 100 mil</a:t>
            </a:r>
            <a:endParaRPr/>
          </a:p>
        </p:txBody>
      </p:sp>
      <p:sp>
        <p:nvSpPr>
          <p:cNvPr id="832" name="Google Shape;832;p18"/>
          <p:cNvSpPr txBox="1"/>
          <p:nvPr/>
        </p:nvSpPr>
        <p:spPr>
          <a:xfrm>
            <a:off x="3967732" y="2628945"/>
            <a:ext cx="2592288"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de Hepatitis C en población general por 100.000 habitantes</a:t>
            </a:r>
            <a:endParaRPr b="1" sz="1100">
              <a:solidFill>
                <a:schemeClr val="dk1"/>
              </a:solidFill>
              <a:latin typeface="Arial Narrow"/>
              <a:ea typeface="Arial Narrow"/>
              <a:cs typeface="Arial Narrow"/>
              <a:sym typeface="Arial Narrow"/>
            </a:endParaRPr>
          </a:p>
        </p:txBody>
      </p:sp>
      <p:sp>
        <p:nvSpPr>
          <p:cNvPr id="833" name="Google Shape;833;p18"/>
          <p:cNvSpPr txBox="1"/>
          <p:nvPr/>
        </p:nvSpPr>
        <p:spPr>
          <a:xfrm>
            <a:off x="4660161" y="3081318"/>
            <a:ext cx="109677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2,7* 100 mil</a:t>
            </a:r>
            <a:endParaRPr/>
          </a:p>
        </p:txBody>
      </p:sp>
      <p:sp>
        <p:nvSpPr>
          <p:cNvPr id="834" name="Google Shape;834;p18"/>
          <p:cNvSpPr/>
          <p:nvPr/>
        </p:nvSpPr>
        <p:spPr>
          <a:xfrm>
            <a:off x="118769" y="3455019"/>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835" name="Google Shape;835;p18"/>
          <p:cNvCxnSpPr>
            <a:stCxn id="834" idx="6"/>
          </p:cNvCxnSpPr>
          <p:nvPr/>
        </p:nvCxnSpPr>
        <p:spPr>
          <a:xfrm>
            <a:off x="406801" y="3585824"/>
            <a:ext cx="648000" cy="0"/>
          </a:xfrm>
          <a:prstGeom prst="straightConnector1">
            <a:avLst/>
          </a:prstGeom>
          <a:noFill/>
          <a:ln cap="flat" cmpd="sng" w="28575">
            <a:solidFill>
              <a:srgbClr val="C00000"/>
            </a:solidFill>
            <a:prstDash val="solid"/>
            <a:round/>
            <a:headEnd len="sm" w="sm" type="none"/>
            <a:tailEnd len="sm" w="sm" type="none"/>
          </a:ln>
        </p:spPr>
      </p:cxnSp>
      <p:sp>
        <p:nvSpPr>
          <p:cNvPr id="836" name="Google Shape;836;p18"/>
          <p:cNvSpPr txBox="1"/>
          <p:nvPr/>
        </p:nvSpPr>
        <p:spPr>
          <a:xfrm>
            <a:off x="972985" y="3455019"/>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sp>
        <p:nvSpPr>
          <p:cNvPr id="837" name="Google Shape;837;p18"/>
          <p:cNvSpPr/>
          <p:nvPr/>
        </p:nvSpPr>
        <p:spPr>
          <a:xfrm>
            <a:off x="0" y="8656711"/>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B. Medellín, a Periodo epidemiológico 06 acumulado  de  2022. </a:t>
            </a:r>
            <a:endParaRPr sz="700">
              <a:solidFill>
                <a:schemeClr val="dk1"/>
              </a:solidFill>
              <a:latin typeface="Arial Narrow"/>
              <a:ea typeface="Arial Narrow"/>
              <a:cs typeface="Arial Narrow"/>
              <a:sym typeface="Arial Narrow"/>
            </a:endParaRPr>
          </a:p>
        </p:txBody>
      </p:sp>
      <p:sp>
        <p:nvSpPr>
          <p:cNvPr id="838" name="Google Shape;838;p18"/>
          <p:cNvSpPr/>
          <p:nvPr/>
        </p:nvSpPr>
        <p:spPr>
          <a:xfrm>
            <a:off x="257175" y="628650"/>
            <a:ext cx="1903115"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sz="4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de la hepatitis C. Medellín, a Periodo epidemiológico 06   acumulado de 2019-2022. </a:t>
            </a:r>
            <a:endParaRPr sz="1000">
              <a:solidFill>
                <a:schemeClr val="dk1"/>
              </a:solidFill>
              <a:latin typeface="Arial Narrow"/>
              <a:ea typeface="Arial Narrow"/>
              <a:cs typeface="Arial Narrow"/>
              <a:sym typeface="Arial Narrow"/>
            </a:endParaRPr>
          </a:p>
        </p:txBody>
      </p:sp>
      <p:graphicFrame>
        <p:nvGraphicFramePr>
          <p:cNvPr id="839" name="Google Shape;839;p18"/>
          <p:cNvGraphicFramePr/>
          <p:nvPr/>
        </p:nvGraphicFramePr>
        <p:xfrm>
          <a:off x="2301499" y="57898"/>
          <a:ext cx="3819231" cy="1977725"/>
        </p:xfrm>
        <a:graphic>
          <a:graphicData uri="http://schemas.openxmlformats.org/drawingml/2006/chart">
            <c:chart r:id="rId3"/>
          </a:graphicData>
        </a:graphic>
      </p:graphicFrame>
      <p:pic>
        <p:nvPicPr>
          <p:cNvPr id="840" name="Google Shape;840;p18"/>
          <p:cNvPicPr preferRelativeResize="0"/>
          <p:nvPr/>
        </p:nvPicPr>
        <p:blipFill rotWithShape="1">
          <a:blip r:embed="rId4">
            <a:alphaModFix/>
          </a:blip>
          <a:srcRect b="5360" l="13811" r="12625" t="9973"/>
          <a:stretch/>
        </p:blipFill>
        <p:spPr>
          <a:xfrm>
            <a:off x="34677" y="3923928"/>
            <a:ext cx="7142911" cy="462435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9"/>
          <p:cNvSpPr/>
          <p:nvPr/>
        </p:nvSpPr>
        <p:spPr>
          <a:xfrm>
            <a:off x="0"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846" name="Google Shape;846;p19"/>
          <p:cNvGrpSpPr/>
          <p:nvPr/>
        </p:nvGrpSpPr>
        <p:grpSpPr>
          <a:xfrm>
            <a:off x="122078" y="6179675"/>
            <a:ext cx="841843" cy="1132310"/>
            <a:chOff x="1030415" y="748098"/>
            <a:chExt cx="841843" cy="1132310"/>
          </a:xfrm>
        </p:grpSpPr>
        <p:pic>
          <p:nvPicPr>
            <p:cNvPr id="847" name="Google Shape;847;p19"/>
            <p:cNvPicPr preferRelativeResize="0"/>
            <p:nvPr/>
          </p:nvPicPr>
          <p:blipFill rotWithShape="1">
            <a:blip r:embed="rId3">
              <a:alphaModFix/>
            </a:blip>
            <a:srcRect b="0" l="0" r="84474" t="10614"/>
            <a:stretch/>
          </p:blipFill>
          <p:spPr>
            <a:xfrm>
              <a:off x="1252052" y="748098"/>
              <a:ext cx="554199" cy="541398"/>
            </a:xfrm>
            <a:prstGeom prst="rect">
              <a:avLst/>
            </a:prstGeom>
            <a:noFill/>
            <a:ln>
              <a:noFill/>
            </a:ln>
          </p:spPr>
        </p:pic>
        <p:sp>
          <p:nvSpPr>
            <p:cNvPr id="848" name="Google Shape;848;p19"/>
            <p:cNvSpPr/>
            <p:nvPr/>
          </p:nvSpPr>
          <p:spPr>
            <a:xfrm>
              <a:off x="1030415" y="1520368"/>
              <a:ext cx="824936"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70,67%</a:t>
              </a:r>
              <a:endParaRPr b="1" sz="1600">
                <a:solidFill>
                  <a:schemeClr val="dk1"/>
                </a:solidFill>
                <a:latin typeface="Arial Narrow"/>
                <a:ea typeface="Arial Narrow"/>
                <a:cs typeface="Arial Narrow"/>
                <a:sym typeface="Arial Narrow"/>
              </a:endParaRPr>
            </a:p>
          </p:txBody>
        </p:sp>
        <p:sp>
          <p:nvSpPr>
            <p:cNvPr id="849" name="Google Shape;849;p19"/>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grpSp>
        <p:nvGrpSpPr>
          <p:cNvPr id="850" name="Google Shape;850;p19"/>
          <p:cNvGrpSpPr/>
          <p:nvPr/>
        </p:nvGrpSpPr>
        <p:grpSpPr>
          <a:xfrm>
            <a:off x="1017033" y="6209407"/>
            <a:ext cx="827642" cy="1091720"/>
            <a:chOff x="1825139" y="815810"/>
            <a:chExt cx="827642" cy="1091720"/>
          </a:xfrm>
        </p:grpSpPr>
        <p:sp>
          <p:nvSpPr>
            <p:cNvPr id="851" name="Google Shape;851;p19"/>
            <p:cNvSpPr/>
            <p:nvPr/>
          </p:nvSpPr>
          <p:spPr>
            <a:xfrm>
              <a:off x="1846951" y="1547490"/>
              <a:ext cx="80583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29,33%</a:t>
              </a:r>
              <a:endParaRPr b="1" sz="1600">
                <a:solidFill>
                  <a:schemeClr val="dk1"/>
                </a:solidFill>
                <a:latin typeface="Arial Narrow"/>
                <a:ea typeface="Arial Narrow"/>
                <a:cs typeface="Arial Narrow"/>
                <a:sym typeface="Arial Narrow"/>
              </a:endParaRPr>
            </a:p>
          </p:txBody>
        </p:sp>
        <p:sp>
          <p:nvSpPr>
            <p:cNvPr id="852" name="Google Shape;852;p19"/>
            <p:cNvSpPr/>
            <p:nvPr/>
          </p:nvSpPr>
          <p:spPr>
            <a:xfrm>
              <a:off x="1825139" y="127419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853" name="Google Shape;853;p19"/>
            <p:cNvPicPr preferRelativeResize="0"/>
            <p:nvPr/>
          </p:nvPicPr>
          <p:blipFill rotWithShape="1">
            <a:blip r:embed="rId3">
              <a:alphaModFix/>
            </a:blip>
            <a:srcRect b="0" l="29313" r="56038" t="7366"/>
            <a:stretch/>
          </p:blipFill>
          <p:spPr>
            <a:xfrm>
              <a:off x="1975931" y="815810"/>
              <a:ext cx="489570" cy="526328"/>
            </a:xfrm>
            <a:prstGeom prst="rect">
              <a:avLst/>
            </a:prstGeom>
            <a:noFill/>
            <a:ln>
              <a:noFill/>
            </a:ln>
          </p:spPr>
        </p:pic>
      </p:grpSp>
      <p:grpSp>
        <p:nvGrpSpPr>
          <p:cNvPr id="854" name="Google Shape;854;p19"/>
          <p:cNvGrpSpPr/>
          <p:nvPr/>
        </p:nvGrpSpPr>
        <p:grpSpPr>
          <a:xfrm>
            <a:off x="2126041" y="6213471"/>
            <a:ext cx="1152880" cy="1113356"/>
            <a:chOff x="2107178" y="815810"/>
            <a:chExt cx="1152880" cy="1113356"/>
          </a:xfrm>
        </p:grpSpPr>
        <p:grpSp>
          <p:nvGrpSpPr>
            <p:cNvPr id="855" name="Google Shape;855;p19"/>
            <p:cNvGrpSpPr/>
            <p:nvPr/>
          </p:nvGrpSpPr>
          <p:grpSpPr>
            <a:xfrm>
              <a:off x="2107178" y="1317818"/>
              <a:ext cx="1152880" cy="611348"/>
              <a:chOff x="3744466" y="1301912"/>
              <a:chExt cx="1152880" cy="611348"/>
            </a:xfrm>
          </p:grpSpPr>
          <p:sp>
            <p:nvSpPr>
              <p:cNvPr id="856" name="Google Shape;856;p19"/>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5,33%</a:t>
                </a:r>
                <a:endParaRPr b="1" sz="1600">
                  <a:solidFill>
                    <a:schemeClr val="dk1"/>
                  </a:solidFill>
                  <a:latin typeface="Arial Narrow"/>
                  <a:ea typeface="Arial Narrow"/>
                  <a:cs typeface="Arial Narrow"/>
                  <a:sym typeface="Arial Narrow"/>
                </a:endParaRPr>
              </a:p>
            </p:txBody>
          </p:sp>
          <p:sp>
            <p:nvSpPr>
              <p:cNvPr id="857" name="Google Shape;857;p19"/>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pic>
          <p:nvPicPr>
            <p:cNvPr id="858" name="Google Shape;858;p19"/>
            <p:cNvPicPr preferRelativeResize="0"/>
            <p:nvPr/>
          </p:nvPicPr>
          <p:blipFill rotWithShape="1">
            <a:blip r:embed="rId3">
              <a:alphaModFix/>
            </a:blip>
            <a:srcRect b="0" l="59057" r="25145" t="8806"/>
            <a:stretch/>
          </p:blipFill>
          <p:spPr>
            <a:xfrm>
              <a:off x="2376314" y="815810"/>
              <a:ext cx="535911" cy="554004"/>
            </a:xfrm>
            <a:prstGeom prst="rect">
              <a:avLst/>
            </a:prstGeom>
            <a:noFill/>
            <a:ln>
              <a:noFill/>
            </a:ln>
          </p:spPr>
        </p:pic>
      </p:grpSp>
      <p:grpSp>
        <p:nvGrpSpPr>
          <p:cNvPr id="859" name="Google Shape;859;p19"/>
          <p:cNvGrpSpPr/>
          <p:nvPr/>
        </p:nvGrpSpPr>
        <p:grpSpPr>
          <a:xfrm>
            <a:off x="3206913" y="6232761"/>
            <a:ext cx="740068" cy="1110282"/>
            <a:chOff x="3580462" y="815810"/>
            <a:chExt cx="740068" cy="1110282"/>
          </a:xfrm>
        </p:grpSpPr>
        <p:grpSp>
          <p:nvGrpSpPr>
            <p:cNvPr id="860" name="Google Shape;860;p19"/>
            <p:cNvGrpSpPr/>
            <p:nvPr/>
          </p:nvGrpSpPr>
          <p:grpSpPr>
            <a:xfrm>
              <a:off x="3580462" y="1288342"/>
              <a:ext cx="740068" cy="637750"/>
              <a:chOff x="5245046" y="1274868"/>
              <a:chExt cx="740068" cy="637750"/>
            </a:xfrm>
          </p:grpSpPr>
          <p:sp>
            <p:nvSpPr>
              <p:cNvPr id="861" name="Google Shape;861;p19"/>
              <p:cNvSpPr/>
              <p:nvPr/>
            </p:nvSpPr>
            <p:spPr>
              <a:xfrm>
                <a:off x="5245046" y="1561312"/>
                <a:ext cx="740068" cy="351306"/>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862" name="Google Shape;862;p19"/>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863" name="Google Shape;863;p19"/>
            <p:cNvPicPr preferRelativeResize="0"/>
            <p:nvPr/>
          </p:nvPicPr>
          <p:blipFill rotWithShape="1">
            <a:blip r:embed="rId3">
              <a:alphaModFix/>
            </a:blip>
            <a:srcRect b="0" l="86761" r="0" t="0"/>
            <a:stretch/>
          </p:blipFill>
          <p:spPr>
            <a:xfrm>
              <a:off x="3727050" y="815810"/>
              <a:ext cx="451077" cy="562592"/>
            </a:xfrm>
            <a:prstGeom prst="rect">
              <a:avLst/>
            </a:prstGeom>
            <a:noFill/>
            <a:ln>
              <a:noFill/>
            </a:ln>
          </p:spPr>
        </p:pic>
      </p:grpSp>
      <p:pic>
        <p:nvPicPr>
          <p:cNvPr id="864" name="Google Shape;864;p19"/>
          <p:cNvPicPr preferRelativeResize="0"/>
          <p:nvPr/>
        </p:nvPicPr>
        <p:blipFill rotWithShape="1">
          <a:blip r:embed="rId4">
            <a:alphaModFix/>
          </a:blip>
          <a:srcRect b="0" l="0" r="0" t="0"/>
          <a:stretch/>
        </p:blipFill>
        <p:spPr>
          <a:xfrm>
            <a:off x="4840293" y="7447480"/>
            <a:ext cx="721930" cy="590670"/>
          </a:xfrm>
          <a:prstGeom prst="rect">
            <a:avLst/>
          </a:prstGeom>
          <a:noFill/>
          <a:ln>
            <a:noFill/>
          </a:ln>
        </p:spPr>
      </p:pic>
      <p:grpSp>
        <p:nvGrpSpPr>
          <p:cNvPr id="865" name="Google Shape;865;p19"/>
          <p:cNvGrpSpPr/>
          <p:nvPr/>
        </p:nvGrpSpPr>
        <p:grpSpPr>
          <a:xfrm>
            <a:off x="4301137" y="7901115"/>
            <a:ext cx="1690560" cy="650645"/>
            <a:chOff x="-14122" y="7072716"/>
            <a:chExt cx="1282684" cy="650645"/>
          </a:xfrm>
        </p:grpSpPr>
        <p:sp>
          <p:nvSpPr>
            <p:cNvPr id="866" name="Google Shape;866;p1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867" name="Google Shape;867;p19"/>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97,33%</a:t>
              </a:r>
              <a:endParaRPr b="1" sz="1600">
                <a:solidFill>
                  <a:schemeClr val="dk1"/>
                </a:solidFill>
                <a:latin typeface="Arial Narrow"/>
                <a:ea typeface="Arial Narrow"/>
                <a:cs typeface="Arial Narrow"/>
                <a:sym typeface="Arial Narrow"/>
              </a:endParaRPr>
            </a:p>
          </p:txBody>
        </p:sp>
      </p:grpSp>
      <p:pic>
        <p:nvPicPr>
          <p:cNvPr id="868" name="Google Shape;868;p19"/>
          <p:cNvPicPr preferRelativeResize="0"/>
          <p:nvPr/>
        </p:nvPicPr>
        <p:blipFill rotWithShape="1">
          <a:blip r:embed="rId5">
            <a:alphaModFix/>
          </a:blip>
          <a:srcRect b="0" l="0" r="0" t="0"/>
          <a:stretch/>
        </p:blipFill>
        <p:spPr>
          <a:xfrm>
            <a:off x="1780820" y="7430207"/>
            <a:ext cx="514828" cy="409761"/>
          </a:xfrm>
          <a:prstGeom prst="rect">
            <a:avLst/>
          </a:prstGeom>
          <a:noFill/>
          <a:ln>
            <a:noFill/>
          </a:ln>
        </p:spPr>
      </p:pic>
      <p:grpSp>
        <p:nvGrpSpPr>
          <p:cNvPr id="869" name="Google Shape;869;p19"/>
          <p:cNvGrpSpPr/>
          <p:nvPr/>
        </p:nvGrpSpPr>
        <p:grpSpPr>
          <a:xfrm>
            <a:off x="1049891" y="7771259"/>
            <a:ext cx="1995317" cy="905197"/>
            <a:chOff x="-188366" y="7072716"/>
            <a:chExt cx="1513913" cy="905197"/>
          </a:xfrm>
        </p:grpSpPr>
        <p:sp>
          <p:nvSpPr>
            <p:cNvPr id="870" name="Google Shape;870;p1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871" name="Google Shape;871;p19"/>
            <p:cNvSpPr/>
            <p:nvPr/>
          </p:nvSpPr>
          <p:spPr>
            <a:xfrm>
              <a:off x="-188366" y="7363320"/>
              <a:ext cx="1513913" cy="489897"/>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66,67%</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22,67%</a:t>
              </a:r>
              <a:endParaRPr b="1" sz="1200">
                <a:solidFill>
                  <a:schemeClr val="dk1"/>
                </a:solidFill>
                <a:latin typeface="Arial Narrow"/>
                <a:ea typeface="Arial Narrow"/>
                <a:cs typeface="Arial Narrow"/>
                <a:sym typeface="Arial Narrow"/>
              </a:endParaRPr>
            </a:p>
          </p:txBody>
        </p:sp>
        <p:sp>
          <p:nvSpPr>
            <p:cNvPr id="872" name="Google Shape;872;p19"/>
            <p:cNvSpPr txBox="1"/>
            <p:nvPr/>
          </p:nvSpPr>
          <p:spPr>
            <a:xfrm>
              <a:off x="-3688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873" name="Google Shape;873;p19"/>
          <p:cNvGrpSpPr/>
          <p:nvPr/>
        </p:nvGrpSpPr>
        <p:grpSpPr>
          <a:xfrm>
            <a:off x="5241863" y="6264784"/>
            <a:ext cx="874090" cy="1056602"/>
            <a:chOff x="2507826" y="2775558"/>
            <a:chExt cx="874090" cy="1056602"/>
          </a:xfrm>
        </p:grpSpPr>
        <p:sp>
          <p:nvSpPr>
            <p:cNvPr id="874" name="Google Shape;874;p19"/>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3,66%</a:t>
              </a:r>
              <a:endParaRPr b="1" sz="1600">
                <a:solidFill>
                  <a:schemeClr val="dk1"/>
                </a:solidFill>
                <a:latin typeface="Arial Narrow"/>
                <a:ea typeface="Arial Narrow"/>
                <a:cs typeface="Arial Narrow"/>
                <a:sym typeface="Arial Narrow"/>
              </a:endParaRPr>
            </a:p>
          </p:txBody>
        </p:sp>
        <p:pic>
          <p:nvPicPr>
            <p:cNvPr id="875" name="Google Shape;875;p19"/>
            <p:cNvPicPr preferRelativeResize="0"/>
            <p:nvPr/>
          </p:nvPicPr>
          <p:blipFill rotWithShape="1">
            <a:blip r:embed="rId6">
              <a:alphaModFix/>
            </a:blip>
            <a:srcRect b="0" l="0" r="0" t="0"/>
            <a:stretch/>
          </p:blipFill>
          <p:spPr>
            <a:xfrm>
              <a:off x="2810491" y="2775558"/>
              <a:ext cx="354332" cy="543426"/>
            </a:xfrm>
            <a:prstGeom prst="rect">
              <a:avLst/>
            </a:prstGeom>
            <a:noFill/>
            <a:ln>
              <a:noFill/>
            </a:ln>
          </p:spPr>
        </p:pic>
        <p:sp>
          <p:nvSpPr>
            <p:cNvPr id="876" name="Google Shape;876;p19"/>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grpSp>
      <p:grpSp>
        <p:nvGrpSpPr>
          <p:cNvPr id="877" name="Google Shape;877;p19"/>
          <p:cNvGrpSpPr/>
          <p:nvPr/>
        </p:nvGrpSpPr>
        <p:grpSpPr>
          <a:xfrm>
            <a:off x="4287033" y="6211979"/>
            <a:ext cx="874090" cy="1127234"/>
            <a:chOff x="4542245" y="835972"/>
            <a:chExt cx="874090" cy="1127234"/>
          </a:xfrm>
        </p:grpSpPr>
        <p:grpSp>
          <p:nvGrpSpPr>
            <p:cNvPr id="878" name="Google Shape;878;p19"/>
            <p:cNvGrpSpPr/>
            <p:nvPr/>
          </p:nvGrpSpPr>
          <p:grpSpPr>
            <a:xfrm>
              <a:off x="4542245" y="1334894"/>
              <a:ext cx="874090" cy="628312"/>
              <a:chOff x="2507826" y="3203848"/>
              <a:chExt cx="874090" cy="628312"/>
            </a:xfrm>
          </p:grpSpPr>
          <p:sp>
            <p:nvSpPr>
              <p:cNvPr id="879" name="Google Shape;879;p19"/>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6,10%</a:t>
                </a:r>
                <a:endParaRPr b="1" sz="1600">
                  <a:solidFill>
                    <a:schemeClr val="dk1"/>
                  </a:solidFill>
                  <a:latin typeface="Arial Narrow"/>
                  <a:ea typeface="Arial Narrow"/>
                  <a:cs typeface="Arial Narrow"/>
                  <a:sym typeface="Arial Narrow"/>
                </a:endParaRPr>
              </a:p>
            </p:txBody>
          </p:sp>
          <p:sp>
            <p:nvSpPr>
              <p:cNvPr id="880" name="Google Shape;880;p19"/>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881" name="Google Shape;881;p19"/>
            <p:cNvPicPr preferRelativeResize="0"/>
            <p:nvPr/>
          </p:nvPicPr>
          <p:blipFill rotWithShape="1">
            <a:blip r:embed="rId7">
              <a:alphaModFix/>
            </a:blip>
            <a:srcRect b="0" l="0" r="0" t="0"/>
            <a:stretch/>
          </p:blipFill>
          <p:spPr>
            <a:xfrm>
              <a:off x="4769141" y="835972"/>
              <a:ext cx="479073" cy="553215"/>
            </a:xfrm>
            <a:prstGeom prst="rect">
              <a:avLst/>
            </a:prstGeom>
            <a:noFill/>
            <a:ln>
              <a:noFill/>
            </a:ln>
          </p:spPr>
        </p:pic>
      </p:grpSp>
      <p:grpSp>
        <p:nvGrpSpPr>
          <p:cNvPr id="882" name="Google Shape;882;p19"/>
          <p:cNvGrpSpPr/>
          <p:nvPr/>
        </p:nvGrpSpPr>
        <p:grpSpPr>
          <a:xfrm>
            <a:off x="5991697" y="6108613"/>
            <a:ext cx="1290798" cy="1202122"/>
            <a:chOff x="9455421" y="903990"/>
            <a:chExt cx="1290798" cy="1202122"/>
          </a:xfrm>
        </p:grpSpPr>
        <p:pic>
          <p:nvPicPr>
            <p:cNvPr id="883" name="Google Shape;883;p19"/>
            <p:cNvPicPr preferRelativeResize="0"/>
            <p:nvPr/>
          </p:nvPicPr>
          <p:blipFill rotWithShape="1">
            <a:blip r:embed="rId8">
              <a:alphaModFix/>
            </a:blip>
            <a:srcRect b="0" l="0" r="48966" t="0"/>
            <a:stretch/>
          </p:blipFill>
          <p:spPr>
            <a:xfrm>
              <a:off x="9749565" y="903990"/>
              <a:ext cx="680837" cy="500286"/>
            </a:xfrm>
            <a:prstGeom prst="rect">
              <a:avLst/>
            </a:prstGeom>
            <a:noFill/>
            <a:ln>
              <a:noFill/>
            </a:ln>
          </p:spPr>
        </p:pic>
        <p:grpSp>
          <p:nvGrpSpPr>
            <p:cNvPr id="884" name="Google Shape;884;p19"/>
            <p:cNvGrpSpPr/>
            <p:nvPr/>
          </p:nvGrpSpPr>
          <p:grpSpPr>
            <a:xfrm>
              <a:off x="9455421" y="1311975"/>
              <a:ext cx="1290798" cy="794137"/>
              <a:chOff x="-344103" y="6929224"/>
              <a:chExt cx="1508162" cy="794137"/>
            </a:xfrm>
          </p:grpSpPr>
          <p:sp>
            <p:nvSpPr>
              <p:cNvPr id="885" name="Google Shape;885;p19"/>
              <p:cNvSpPr txBox="1"/>
              <p:nvPr/>
            </p:nvSpPr>
            <p:spPr>
              <a:xfrm>
                <a:off x="-344103" y="6929224"/>
                <a:ext cx="150816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886" name="Google Shape;886;p19"/>
              <p:cNvSpPr/>
              <p:nvPr/>
            </p:nvSpPr>
            <p:spPr>
              <a:xfrm>
                <a:off x="-103304" y="7363321"/>
                <a:ext cx="102418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grpSp>
      </p:grpSp>
      <p:grpSp>
        <p:nvGrpSpPr>
          <p:cNvPr id="887" name="Google Shape;887;p19"/>
          <p:cNvGrpSpPr/>
          <p:nvPr/>
        </p:nvGrpSpPr>
        <p:grpSpPr>
          <a:xfrm>
            <a:off x="2172466" y="5827943"/>
            <a:ext cx="1847617" cy="436842"/>
            <a:chOff x="3060727" y="484500"/>
            <a:chExt cx="2369636" cy="436842"/>
          </a:xfrm>
        </p:grpSpPr>
        <p:sp>
          <p:nvSpPr>
            <p:cNvPr id="888" name="Google Shape;888;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89" name="Google Shape;889;p19"/>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890" name="Google Shape;890;p19"/>
          <p:cNvGrpSpPr/>
          <p:nvPr/>
        </p:nvGrpSpPr>
        <p:grpSpPr>
          <a:xfrm>
            <a:off x="20877" y="5816081"/>
            <a:ext cx="1852274" cy="436842"/>
            <a:chOff x="3054754" y="484500"/>
            <a:chExt cx="2375609" cy="436842"/>
          </a:xfrm>
        </p:grpSpPr>
        <p:sp>
          <p:nvSpPr>
            <p:cNvPr id="891" name="Google Shape;891;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92" name="Google Shape;892;p19"/>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893" name="Google Shape;893;p19"/>
          <p:cNvGrpSpPr/>
          <p:nvPr/>
        </p:nvGrpSpPr>
        <p:grpSpPr>
          <a:xfrm>
            <a:off x="4351910" y="5846641"/>
            <a:ext cx="2722458" cy="436842"/>
            <a:chOff x="3060727" y="484500"/>
            <a:chExt cx="2369637" cy="436842"/>
          </a:xfrm>
        </p:grpSpPr>
        <p:sp>
          <p:nvSpPr>
            <p:cNvPr id="894" name="Google Shape;894;p1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895" name="Google Shape;895;p19"/>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896" name="Google Shape;896;p1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Pág..19 </a:t>
            </a:r>
            <a:endParaRPr b="1" sz="1050">
              <a:solidFill>
                <a:schemeClr val="dk1"/>
              </a:solidFill>
              <a:latin typeface="Arial Narrow"/>
              <a:ea typeface="Arial Narrow"/>
              <a:cs typeface="Arial Narrow"/>
              <a:sym typeface="Arial Narrow"/>
            </a:endParaRPr>
          </a:p>
        </p:txBody>
      </p:sp>
      <p:sp>
        <p:nvSpPr>
          <p:cNvPr id="897" name="Google Shape;897;p19"/>
          <p:cNvSpPr/>
          <p:nvPr/>
        </p:nvSpPr>
        <p:spPr>
          <a:xfrm>
            <a:off x="3252012" y="7280827"/>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898" name="Google Shape;898;p19"/>
          <p:cNvSpPr/>
          <p:nvPr/>
        </p:nvSpPr>
        <p:spPr>
          <a:xfrm>
            <a:off x="2339359" y="7291708"/>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sp>
        <p:nvSpPr>
          <p:cNvPr id="899" name="Google Shape;899;p19"/>
          <p:cNvSpPr/>
          <p:nvPr/>
        </p:nvSpPr>
        <p:spPr>
          <a:xfrm>
            <a:off x="184508" y="7288390"/>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53 casos</a:t>
            </a:r>
            <a:endParaRPr sz="1200">
              <a:solidFill>
                <a:schemeClr val="dk1"/>
              </a:solidFill>
              <a:latin typeface="Calibri"/>
              <a:ea typeface="Calibri"/>
              <a:cs typeface="Calibri"/>
              <a:sym typeface="Calibri"/>
            </a:endParaRPr>
          </a:p>
        </p:txBody>
      </p:sp>
      <p:sp>
        <p:nvSpPr>
          <p:cNvPr id="900" name="Google Shape;900;p19"/>
          <p:cNvSpPr/>
          <p:nvPr/>
        </p:nvSpPr>
        <p:spPr>
          <a:xfrm>
            <a:off x="1087841" y="7280827"/>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22 casos</a:t>
            </a:r>
            <a:endParaRPr sz="1200">
              <a:solidFill>
                <a:schemeClr val="dk1"/>
              </a:solidFill>
              <a:latin typeface="Calibri"/>
              <a:ea typeface="Calibri"/>
              <a:cs typeface="Calibri"/>
              <a:sym typeface="Calibri"/>
            </a:endParaRPr>
          </a:p>
        </p:txBody>
      </p:sp>
      <p:sp>
        <p:nvSpPr>
          <p:cNvPr id="901" name="Google Shape;901;p19"/>
          <p:cNvSpPr/>
          <p:nvPr/>
        </p:nvSpPr>
        <p:spPr>
          <a:xfrm>
            <a:off x="4399309" y="7294727"/>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 casos</a:t>
            </a:r>
            <a:endParaRPr sz="1200">
              <a:solidFill>
                <a:schemeClr val="dk1"/>
              </a:solidFill>
              <a:latin typeface="Calibri"/>
              <a:ea typeface="Calibri"/>
              <a:cs typeface="Calibri"/>
              <a:sym typeface="Calibri"/>
            </a:endParaRPr>
          </a:p>
        </p:txBody>
      </p:sp>
      <p:sp>
        <p:nvSpPr>
          <p:cNvPr id="902" name="Google Shape;902;p19"/>
          <p:cNvSpPr/>
          <p:nvPr/>
        </p:nvSpPr>
        <p:spPr>
          <a:xfrm>
            <a:off x="5354139" y="728838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903" name="Google Shape;903;p19"/>
          <p:cNvSpPr/>
          <p:nvPr/>
        </p:nvSpPr>
        <p:spPr>
          <a:xfrm>
            <a:off x="6317141" y="7280826"/>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sp>
        <p:nvSpPr>
          <p:cNvPr id="904" name="Google Shape;904;p19"/>
          <p:cNvSpPr/>
          <p:nvPr/>
        </p:nvSpPr>
        <p:spPr>
          <a:xfrm>
            <a:off x="126295" y="113528"/>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05" name="Google Shape;905;p19"/>
          <p:cNvCxnSpPr>
            <a:stCxn id="904" idx="6"/>
          </p:cNvCxnSpPr>
          <p:nvPr/>
        </p:nvCxnSpPr>
        <p:spPr>
          <a:xfrm>
            <a:off x="414327" y="244333"/>
            <a:ext cx="648000" cy="0"/>
          </a:xfrm>
          <a:prstGeom prst="straightConnector1">
            <a:avLst/>
          </a:prstGeom>
          <a:noFill/>
          <a:ln cap="flat" cmpd="sng" w="28575">
            <a:solidFill>
              <a:srgbClr val="C00000"/>
            </a:solidFill>
            <a:prstDash val="solid"/>
            <a:round/>
            <a:headEnd len="sm" w="sm" type="none"/>
            <a:tailEnd len="sm" w="sm" type="none"/>
          </a:ln>
        </p:spPr>
      </p:cxnSp>
      <p:sp>
        <p:nvSpPr>
          <p:cNvPr id="906" name="Google Shape;906;p19"/>
          <p:cNvSpPr txBox="1"/>
          <p:nvPr/>
        </p:nvSpPr>
        <p:spPr>
          <a:xfrm>
            <a:off x="1080170" y="118537"/>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sp>
        <p:nvSpPr>
          <p:cNvPr id="907" name="Google Shape;907;p19"/>
          <p:cNvSpPr/>
          <p:nvPr/>
        </p:nvSpPr>
        <p:spPr>
          <a:xfrm>
            <a:off x="0" y="523008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8" name="Google Shape;908;p19"/>
          <p:cNvSpPr/>
          <p:nvPr/>
        </p:nvSpPr>
        <p:spPr>
          <a:xfrm>
            <a:off x="126295" y="5343616"/>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09" name="Google Shape;909;p19"/>
          <p:cNvCxnSpPr>
            <a:stCxn id="908" idx="6"/>
          </p:cNvCxnSpPr>
          <p:nvPr/>
        </p:nvCxnSpPr>
        <p:spPr>
          <a:xfrm>
            <a:off x="414327" y="5474421"/>
            <a:ext cx="648000" cy="0"/>
          </a:xfrm>
          <a:prstGeom prst="straightConnector1">
            <a:avLst/>
          </a:prstGeom>
          <a:noFill/>
          <a:ln cap="flat" cmpd="sng" w="28575">
            <a:solidFill>
              <a:srgbClr val="C00000"/>
            </a:solidFill>
            <a:prstDash val="solid"/>
            <a:round/>
            <a:headEnd len="sm" w="sm" type="none"/>
            <a:tailEnd len="sm" w="sm" type="none"/>
          </a:ln>
        </p:spPr>
      </p:cxnSp>
      <p:sp>
        <p:nvSpPr>
          <p:cNvPr id="910" name="Google Shape;910;p19"/>
          <p:cNvSpPr txBox="1"/>
          <p:nvPr/>
        </p:nvSpPr>
        <p:spPr>
          <a:xfrm>
            <a:off x="980511" y="5234944"/>
            <a:ext cx="25922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 Hepatitis B</a:t>
            </a:r>
            <a:endParaRPr b="1" sz="1200">
              <a:solidFill>
                <a:schemeClr val="dk1"/>
              </a:solidFill>
              <a:latin typeface="Arial Narrow"/>
              <a:ea typeface="Arial Narrow"/>
              <a:cs typeface="Arial Narrow"/>
              <a:sym typeface="Arial Narrow"/>
            </a:endParaRPr>
          </a:p>
        </p:txBody>
      </p:sp>
      <p:sp>
        <p:nvSpPr>
          <p:cNvPr id="911" name="Google Shape;911;p19"/>
          <p:cNvSpPr/>
          <p:nvPr/>
        </p:nvSpPr>
        <p:spPr>
          <a:xfrm>
            <a:off x="29741" y="4840287"/>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Hepatitis C. Medellín, a Periodo epidemiológico 06 acumulado  de  2022. </a:t>
            </a:r>
            <a:endParaRPr sz="700">
              <a:solidFill>
                <a:schemeClr val="dk1"/>
              </a:solidFill>
              <a:latin typeface="Arial Narrow"/>
              <a:ea typeface="Arial Narrow"/>
              <a:cs typeface="Arial Narrow"/>
              <a:sym typeface="Arial Narrow"/>
            </a:endParaRPr>
          </a:p>
        </p:txBody>
      </p:sp>
      <p:pic>
        <p:nvPicPr>
          <p:cNvPr id="912" name="Google Shape;912;p19"/>
          <p:cNvPicPr preferRelativeResize="0"/>
          <p:nvPr/>
        </p:nvPicPr>
        <p:blipFill rotWithShape="1">
          <a:blip r:embed="rId9">
            <a:alphaModFix/>
          </a:blip>
          <a:srcRect b="5352" l="13951" r="12436" t="9888"/>
          <a:stretch/>
        </p:blipFill>
        <p:spPr>
          <a:xfrm>
            <a:off x="242279" y="534169"/>
            <a:ext cx="6716341" cy="43500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a:t>
            </a:r>
            <a:endParaRPr b="1" sz="1050">
              <a:solidFill>
                <a:schemeClr val="dk1"/>
              </a:solidFill>
              <a:latin typeface="Arial Narrow"/>
              <a:ea typeface="Arial Narrow"/>
              <a:cs typeface="Arial Narrow"/>
              <a:sym typeface="Arial Narrow"/>
            </a:endParaRPr>
          </a:p>
        </p:txBody>
      </p:sp>
      <p:sp>
        <p:nvSpPr>
          <p:cNvPr id="104" name="Google Shape;104;p2"/>
          <p:cNvSpPr txBox="1"/>
          <p:nvPr>
            <p:ph type="title"/>
          </p:nvPr>
        </p:nvSpPr>
        <p:spPr>
          <a:xfrm>
            <a:off x="216073" y="3059832"/>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Contenido</a:t>
            </a:r>
            <a:endParaRPr b="1" sz="2000">
              <a:latin typeface="Arial Narrow"/>
              <a:ea typeface="Arial Narrow"/>
              <a:cs typeface="Arial Narrow"/>
              <a:sym typeface="Arial Narrow"/>
            </a:endParaRPr>
          </a:p>
        </p:txBody>
      </p:sp>
      <p:grpSp>
        <p:nvGrpSpPr>
          <p:cNvPr id="105" name="Google Shape;105;p2"/>
          <p:cNvGrpSpPr/>
          <p:nvPr/>
        </p:nvGrpSpPr>
        <p:grpSpPr>
          <a:xfrm>
            <a:off x="0" y="107504"/>
            <a:ext cx="7200898" cy="1987144"/>
            <a:chOff x="0" y="14519"/>
            <a:chExt cx="7200898" cy="2078230"/>
          </a:xfrm>
        </p:grpSpPr>
        <p:sp>
          <p:nvSpPr>
            <p:cNvPr id="106" name="Google Shape;106;p2"/>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107" name="Google Shape;107;p2"/>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108" name="Google Shape;108;p2"/>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09" name="Google Shape;109;p2"/>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06 de 2022 - Reporte Semanas 1 a 24 (Hasta Junio 18 de 2022) </a:t>
            </a: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aphicFrame>
        <p:nvGraphicFramePr>
          <p:cNvPr id="110" name="Google Shape;110;p2"/>
          <p:cNvGraphicFramePr/>
          <p:nvPr/>
        </p:nvGraphicFramePr>
        <p:xfrm>
          <a:off x="216073" y="3656318"/>
          <a:ext cx="3000000" cy="3000000"/>
        </p:xfrm>
        <a:graphic>
          <a:graphicData uri="http://schemas.openxmlformats.org/drawingml/2006/table">
            <a:tbl>
              <a:tblPr>
                <a:noFill/>
                <a:tableStyleId>{E618BED3-1679-4A3A-9EDA-06C2ED1B2502}</a:tableStyleId>
              </a:tblPr>
              <a:tblGrid>
                <a:gridCol w="1483275"/>
                <a:gridCol w="1483275"/>
                <a:gridCol w="1483275"/>
                <a:gridCol w="1483275"/>
                <a:gridCol w="356175"/>
                <a:gridCol w="356175"/>
              </a:tblGrid>
              <a:tr h="137125">
                <a:tc>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Tuberculosis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1797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INMUNOPREVENENIBLES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Tosferina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7</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Parotiditis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9</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Varicela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11</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Meningitis</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13</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Parálisis flácida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Síndrome de rubéola congénita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Tétanos accidental</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EAPV</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Difteria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Sarampión y rubéola</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Pág. 14</a:t>
                      </a:r>
                      <a:endParaRPr b="1" i="0" sz="1100" u="none" cap="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Hepatitis A</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15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4">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Hepatitis B</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cap="none" strike="noStrike">
                          <a:solidFill>
                            <a:schemeClr val="dk1"/>
                          </a:solidFill>
                          <a:latin typeface="Arial Narrow"/>
                          <a:ea typeface="Arial Narrow"/>
                          <a:cs typeface="Arial Narrow"/>
                          <a:sym typeface="Arial Narrow"/>
                        </a:rPr>
                        <a:t>Pág. 17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212875">
                <a:tc gridSpan="2">
                  <a:txBody>
                    <a:bodyPr/>
                    <a:lstStyle/>
                    <a:p>
                      <a:pPr indent="0" lvl="0" marL="0" marR="0" rtl="0" algn="l">
                        <a:spcBef>
                          <a:spcPts val="0"/>
                        </a:spcBef>
                        <a:spcAft>
                          <a:spcPts val="0"/>
                        </a:spcAft>
                        <a:buNone/>
                      </a:pPr>
                      <a:r>
                        <a:rPr b="1" i="0" lang="es-ES" sz="1100" u="none" cap="none" strike="noStrike">
                          <a:solidFill>
                            <a:schemeClr val="dk1"/>
                          </a:solidFill>
                          <a:latin typeface="Arial Narrow"/>
                          <a:ea typeface="Arial Narrow"/>
                          <a:cs typeface="Arial Narrow"/>
                          <a:sym typeface="Arial Narrow"/>
                        </a:rPr>
                        <a:t>Hepatitis C</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17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INTOXICACIONES</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22</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r h="418725">
                <a:tc gridSpan="2">
                  <a:txBody>
                    <a:bodyPr/>
                    <a:lstStyle/>
                    <a:p>
                      <a:pPr indent="0" lvl="0" marL="0" marR="0" rtl="0" algn="l">
                        <a:spcBef>
                          <a:spcPts val="0"/>
                        </a:spcBef>
                        <a:spcAft>
                          <a:spcPts val="0"/>
                        </a:spcAft>
                        <a:buNone/>
                      </a:pPr>
                      <a:r>
                        <a:rPr b="1" i="0" lang="es-ES" sz="1100" u="none" strike="noStrike">
                          <a:solidFill>
                            <a:schemeClr val="dk1"/>
                          </a:solidFill>
                          <a:latin typeface="Arial Narrow"/>
                          <a:ea typeface="Arial Narrow"/>
                          <a:cs typeface="Arial Narrow"/>
                          <a:sym typeface="Arial Narrow"/>
                        </a:rPr>
                        <a:t>Enfermedades Transmitidas por Alimentos ETA y vehiculizadas por agua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spcBef>
                          <a:spcPts val="0"/>
                        </a:spcBef>
                        <a:spcAft>
                          <a:spcPts val="0"/>
                        </a:spcAft>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20"/>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918" name="Google Shape;918;p20"/>
          <p:cNvGrpSpPr/>
          <p:nvPr/>
        </p:nvGrpSpPr>
        <p:grpSpPr>
          <a:xfrm>
            <a:off x="1070784" y="2796492"/>
            <a:ext cx="1881594" cy="1358120"/>
            <a:chOff x="3232545" y="2931806"/>
            <a:chExt cx="1881594" cy="1358120"/>
          </a:xfrm>
        </p:grpSpPr>
        <p:pic>
          <p:nvPicPr>
            <p:cNvPr id="919" name="Google Shape;919;p20"/>
            <p:cNvPicPr preferRelativeResize="0"/>
            <p:nvPr/>
          </p:nvPicPr>
          <p:blipFill rotWithShape="1">
            <a:blip r:embed="rId3">
              <a:alphaModFix/>
            </a:blip>
            <a:srcRect b="0" l="0" r="0" t="0"/>
            <a:stretch/>
          </p:blipFill>
          <p:spPr>
            <a:xfrm>
              <a:off x="3685453" y="2931806"/>
              <a:ext cx="933450" cy="742950"/>
            </a:xfrm>
            <a:prstGeom prst="rect">
              <a:avLst/>
            </a:prstGeom>
            <a:noFill/>
            <a:ln>
              <a:noFill/>
            </a:ln>
          </p:spPr>
        </p:pic>
        <p:grpSp>
          <p:nvGrpSpPr>
            <p:cNvPr id="920" name="Google Shape;920;p20"/>
            <p:cNvGrpSpPr/>
            <p:nvPr/>
          </p:nvGrpSpPr>
          <p:grpSpPr>
            <a:xfrm>
              <a:off x="3232545" y="3564985"/>
              <a:ext cx="1881594" cy="724941"/>
              <a:chOff x="-103304" y="7072716"/>
              <a:chExt cx="1427628" cy="724941"/>
            </a:xfrm>
          </p:grpSpPr>
          <p:sp>
            <p:nvSpPr>
              <p:cNvPr id="921" name="Google Shape;921;p2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Afiliación al SGSS</a:t>
                </a:r>
                <a:endParaRPr/>
              </a:p>
            </p:txBody>
          </p:sp>
          <p:sp>
            <p:nvSpPr>
              <p:cNvPr id="922" name="Google Shape;922;p20"/>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rgbClr val="000000"/>
                    </a:solidFill>
                    <a:latin typeface="Arial Narrow"/>
                    <a:ea typeface="Arial Narrow"/>
                    <a:cs typeface="Arial Narrow"/>
                    <a:sym typeface="Arial Narrow"/>
                  </a:rPr>
                  <a:t>Régimen contributivo: 84,51%</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rgbClr val="000000"/>
                    </a:solidFill>
                    <a:latin typeface="Arial Narrow"/>
                    <a:ea typeface="Arial Narrow"/>
                    <a:cs typeface="Arial Narrow"/>
                    <a:sym typeface="Arial Narrow"/>
                  </a:rPr>
                  <a:t>Régimen subsidiado: 14,08%</a:t>
                </a:r>
                <a:endParaRPr b="1" sz="11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rgbClr val="000000"/>
                  </a:solidFill>
                  <a:latin typeface="Arial Narrow"/>
                  <a:ea typeface="Arial Narrow"/>
                  <a:cs typeface="Arial Narrow"/>
                  <a:sym typeface="Arial Narrow"/>
                </a:endParaRPr>
              </a:p>
            </p:txBody>
          </p:sp>
        </p:grpSp>
      </p:grpSp>
      <p:grpSp>
        <p:nvGrpSpPr>
          <p:cNvPr id="923" name="Google Shape;923;p20"/>
          <p:cNvGrpSpPr/>
          <p:nvPr/>
        </p:nvGrpSpPr>
        <p:grpSpPr>
          <a:xfrm>
            <a:off x="4430170" y="2764717"/>
            <a:ext cx="1690560" cy="1385678"/>
            <a:chOff x="5322204" y="2849006"/>
            <a:chExt cx="1690560" cy="1385678"/>
          </a:xfrm>
        </p:grpSpPr>
        <p:pic>
          <p:nvPicPr>
            <p:cNvPr id="924" name="Google Shape;924;p20"/>
            <p:cNvPicPr preferRelativeResize="0"/>
            <p:nvPr/>
          </p:nvPicPr>
          <p:blipFill rotWithShape="1">
            <a:blip r:embed="rId4">
              <a:alphaModFix/>
            </a:blip>
            <a:srcRect b="0" l="0" r="0" t="0"/>
            <a:stretch/>
          </p:blipFill>
          <p:spPr>
            <a:xfrm>
              <a:off x="5575328" y="2849006"/>
              <a:ext cx="942975" cy="771525"/>
            </a:xfrm>
            <a:prstGeom prst="rect">
              <a:avLst/>
            </a:prstGeom>
            <a:noFill/>
            <a:ln>
              <a:noFill/>
            </a:ln>
          </p:spPr>
        </p:pic>
        <p:grpSp>
          <p:nvGrpSpPr>
            <p:cNvPr id="925" name="Google Shape;925;p20"/>
            <p:cNvGrpSpPr/>
            <p:nvPr/>
          </p:nvGrpSpPr>
          <p:grpSpPr>
            <a:xfrm>
              <a:off x="5322204" y="3584039"/>
              <a:ext cx="1690560" cy="650645"/>
              <a:chOff x="-14122" y="7072716"/>
              <a:chExt cx="1282684" cy="650645"/>
            </a:xfrm>
          </p:grpSpPr>
          <p:sp>
            <p:nvSpPr>
              <p:cNvPr id="926" name="Google Shape;926;p2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Área de ocurrencia</a:t>
                </a:r>
                <a:endParaRPr/>
              </a:p>
            </p:txBody>
          </p:sp>
          <p:sp>
            <p:nvSpPr>
              <p:cNvPr id="927" name="Google Shape;927;p20"/>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98,59%</a:t>
                </a:r>
                <a:endParaRPr b="1" sz="1600">
                  <a:solidFill>
                    <a:srgbClr val="000000"/>
                  </a:solidFill>
                  <a:latin typeface="Arial Narrow"/>
                  <a:ea typeface="Arial Narrow"/>
                  <a:cs typeface="Arial Narrow"/>
                  <a:sym typeface="Arial Narrow"/>
                </a:endParaRPr>
              </a:p>
            </p:txBody>
          </p:sp>
        </p:grpSp>
      </p:grpSp>
      <p:sp>
        <p:nvSpPr>
          <p:cNvPr id="928" name="Google Shape;928;p2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rgbClr val="000000"/>
                </a:solidFill>
                <a:latin typeface="Arial Narrow"/>
                <a:ea typeface="Arial Narrow"/>
                <a:cs typeface="Arial Narrow"/>
                <a:sym typeface="Arial Narrow"/>
              </a:rPr>
              <a:t>Pág.. 20</a:t>
            </a:r>
            <a:endParaRPr b="1" sz="1050">
              <a:solidFill>
                <a:srgbClr val="000000"/>
              </a:solidFill>
              <a:latin typeface="Arial Narrow"/>
              <a:ea typeface="Arial Narrow"/>
              <a:cs typeface="Arial Narrow"/>
              <a:sym typeface="Arial Narrow"/>
            </a:endParaRPr>
          </a:p>
        </p:txBody>
      </p:sp>
      <p:grpSp>
        <p:nvGrpSpPr>
          <p:cNvPr id="929" name="Google Shape;929;p20"/>
          <p:cNvGrpSpPr/>
          <p:nvPr/>
        </p:nvGrpSpPr>
        <p:grpSpPr>
          <a:xfrm>
            <a:off x="160662" y="75973"/>
            <a:ext cx="936032" cy="261610"/>
            <a:chOff x="2448322" y="74775"/>
            <a:chExt cx="936032" cy="261610"/>
          </a:xfrm>
        </p:grpSpPr>
        <p:sp>
          <p:nvSpPr>
            <p:cNvPr id="930" name="Google Shape;930;p2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Narrow"/>
                <a:ea typeface="Arial Narrow"/>
                <a:cs typeface="Arial Narrow"/>
                <a:sym typeface="Arial Narrow"/>
              </a:endParaRPr>
            </a:p>
          </p:txBody>
        </p:sp>
        <p:cxnSp>
          <p:nvCxnSpPr>
            <p:cNvPr id="931" name="Google Shape;931;p20"/>
            <p:cNvCxnSpPr>
              <a:stCxn id="93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sp>
        <p:nvSpPr>
          <p:cNvPr id="932" name="Google Shape;932;p20"/>
          <p:cNvSpPr/>
          <p:nvPr/>
        </p:nvSpPr>
        <p:spPr>
          <a:xfrm>
            <a:off x="-2" y="43559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nvGrpSpPr>
          <p:cNvPr id="933" name="Google Shape;933;p20"/>
          <p:cNvGrpSpPr/>
          <p:nvPr/>
        </p:nvGrpSpPr>
        <p:grpSpPr>
          <a:xfrm>
            <a:off x="30478" y="4469504"/>
            <a:ext cx="936032" cy="261610"/>
            <a:chOff x="2448322" y="74775"/>
            <a:chExt cx="936032" cy="261610"/>
          </a:xfrm>
        </p:grpSpPr>
        <p:sp>
          <p:nvSpPr>
            <p:cNvPr id="934" name="Google Shape;934;p2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Arial Narrow"/>
                <a:ea typeface="Arial Narrow"/>
                <a:cs typeface="Arial Narrow"/>
                <a:sym typeface="Arial Narrow"/>
              </a:endParaRPr>
            </a:p>
          </p:txBody>
        </p:sp>
        <p:cxnSp>
          <p:nvCxnSpPr>
            <p:cNvPr id="935" name="Google Shape;935;p20"/>
            <p:cNvCxnSpPr>
              <a:stCxn id="93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grpSp>
        <p:nvGrpSpPr>
          <p:cNvPr id="936" name="Google Shape;936;p20"/>
          <p:cNvGrpSpPr/>
          <p:nvPr/>
        </p:nvGrpSpPr>
        <p:grpSpPr>
          <a:xfrm>
            <a:off x="180838" y="920327"/>
            <a:ext cx="850854" cy="1573970"/>
            <a:chOff x="1068833" y="553075"/>
            <a:chExt cx="850854" cy="1573970"/>
          </a:xfrm>
        </p:grpSpPr>
        <p:pic>
          <p:nvPicPr>
            <p:cNvPr id="937" name="Google Shape;937;p20"/>
            <p:cNvPicPr preferRelativeResize="0"/>
            <p:nvPr/>
          </p:nvPicPr>
          <p:blipFill rotWithShape="1">
            <a:blip r:embed="rId5">
              <a:alphaModFix/>
            </a:blip>
            <a:srcRect b="0" l="0" r="84474" t="10614"/>
            <a:stretch/>
          </p:blipFill>
          <p:spPr>
            <a:xfrm>
              <a:off x="1131620" y="553075"/>
              <a:ext cx="737696" cy="720656"/>
            </a:xfrm>
            <a:prstGeom prst="rect">
              <a:avLst/>
            </a:prstGeom>
            <a:noFill/>
            <a:ln>
              <a:noFill/>
            </a:ln>
          </p:spPr>
        </p:pic>
        <p:sp>
          <p:nvSpPr>
            <p:cNvPr id="938" name="Google Shape;938;p20"/>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90,14%</a:t>
              </a:r>
              <a:endParaRPr b="1" sz="1600">
                <a:solidFill>
                  <a:srgbClr val="000000"/>
                </a:solidFill>
                <a:latin typeface="Arial Narrow"/>
                <a:ea typeface="Arial Narrow"/>
                <a:cs typeface="Arial Narrow"/>
                <a:sym typeface="Arial Narrow"/>
              </a:endParaRPr>
            </a:p>
          </p:txBody>
        </p:sp>
        <p:sp>
          <p:nvSpPr>
            <p:cNvPr id="939" name="Google Shape;939;p20"/>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940" name="Google Shape;940;p20"/>
            <p:cNvSpPr/>
            <p:nvPr/>
          </p:nvSpPr>
          <p:spPr>
            <a:xfrm>
              <a:off x="1136020" y="185004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64 casos</a:t>
              </a:r>
              <a:endParaRPr sz="1200">
                <a:solidFill>
                  <a:srgbClr val="000000"/>
                </a:solidFill>
                <a:latin typeface="Calibri"/>
                <a:ea typeface="Calibri"/>
                <a:cs typeface="Calibri"/>
                <a:sym typeface="Calibri"/>
              </a:endParaRPr>
            </a:p>
          </p:txBody>
        </p:sp>
      </p:grpSp>
      <p:grpSp>
        <p:nvGrpSpPr>
          <p:cNvPr id="941" name="Google Shape;941;p20"/>
          <p:cNvGrpSpPr/>
          <p:nvPr/>
        </p:nvGrpSpPr>
        <p:grpSpPr>
          <a:xfrm>
            <a:off x="1175708" y="920327"/>
            <a:ext cx="811840" cy="1560887"/>
            <a:chOff x="1752268" y="1227775"/>
            <a:chExt cx="811840" cy="1560887"/>
          </a:xfrm>
        </p:grpSpPr>
        <p:sp>
          <p:nvSpPr>
            <p:cNvPr id="942" name="Google Shape;942;p20"/>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9,86%</a:t>
              </a:r>
              <a:endParaRPr b="1" sz="1600">
                <a:solidFill>
                  <a:srgbClr val="000000"/>
                </a:solidFill>
                <a:latin typeface="Arial Narrow"/>
                <a:ea typeface="Arial Narrow"/>
                <a:cs typeface="Arial Narrow"/>
                <a:sym typeface="Arial Narrow"/>
              </a:endParaRPr>
            </a:p>
          </p:txBody>
        </p:sp>
        <p:sp>
          <p:nvSpPr>
            <p:cNvPr id="943" name="Google Shape;943;p20"/>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944" name="Google Shape;944;p20"/>
            <p:cNvSpPr/>
            <p:nvPr/>
          </p:nvSpPr>
          <p:spPr>
            <a:xfrm>
              <a:off x="1816937" y="251166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7 casos</a:t>
              </a:r>
              <a:endParaRPr sz="1200">
                <a:solidFill>
                  <a:srgbClr val="000000"/>
                </a:solidFill>
                <a:latin typeface="Calibri"/>
                <a:ea typeface="Calibri"/>
                <a:cs typeface="Calibri"/>
                <a:sym typeface="Calibri"/>
              </a:endParaRPr>
            </a:p>
          </p:txBody>
        </p:sp>
        <p:pic>
          <p:nvPicPr>
            <p:cNvPr id="945" name="Google Shape;945;p20"/>
            <p:cNvPicPr preferRelativeResize="0"/>
            <p:nvPr/>
          </p:nvPicPr>
          <p:blipFill rotWithShape="1">
            <a:blip r:embed="rId5">
              <a:alphaModFix/>
            </a:blip>
            <a:srcRect b="0" l="29313" r="56038" t="7366"/>
            <a:stretch/>
          </p:blipFill>
          <p:spPr>
            <a:xfrm>
              <a:off x="1782238" y="1227775"/>
              <a:ext cx="696035" cy="748294"/>
            </a:xfrm>
            <a:prstGeom prst="rect">
              <a:avLst/>
            </a:prstGeom>
            <a:noFill/>
            <a:ln>
              <a:noFill/>
            </a:ln>
          </p:spPr>
        </p:pic>
      </p:grpSp>
      <p:grpSp>
        <p:nvGrpSpPr>
          <p:cNvPr id="946" name="Google Shape;946;p20"/>
          <p:cNvGrpSpPr/>
          <p:nvPr/>
        </p:nvGrpSpPr>
        <p:grpSpPr>
          <a:xfrm>
            <a:off x="125886" y="560287"/>
            <a:ext cx="1852274" cy="436842"/>
            <a:chOff x="3054754" y="484500"/>
            <a:chExt cx="2375609" cy="436842"/>
          </a:xfrm>
        </p:grpSpPr>
        <p:sp>
          <p:nvSpPr>
            <p:cNvPr id="947" name="Google Shape;947;p20"/>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48" name="Google Shape;948;p20"/>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Sexo</a:t>
              </a:r>
              <a:endParaRPr/>
            </a:p>
          </p:txBody>
        </p:sp>
      </p:grpSp>
      <p:grpSp>
        <p:nvGrpSpPr>
          <p:cNvPr id="949" name="Google Shape;949;p20"/>
          <p:cNvGrpSpPr/>
          <p:nvPr/>
        </p:nvGrpSpPr>
        <p:grpSpPr>
          <a:xfrm>
            <a:off x="2070944" y="857976"/>
            <a:ext cx="874090" cy="1631193"/>
            <a:chOff x="2507826" y="2454167"/>
            <a:chExt cx="874090" cy="1631193"/>
          </a:xfrm>
        </p:grpSpPr>
        <p:sp>
          <p:nvSpPr>
            <p:cNvPr id="950" name="Google Shape;950;p20"/>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pic>
          <p:nvPicPr>
            <p:cNvPr id="951" name="Google Shape;951;p20"/>
            <p:cNvPicPr preferRelativeResize="0"/>
            <p:nvPr/>
          </p:nvPicPr>
          <p:blipFill rotWithShape="1">
            <a:blip r:embed="rId6">
              <a:alphaModFix/>
            </a:blip>
            <a:srcRect b="0" l="0" r="0" t="0"/>
            <a:stretch/>
          </p:blipFill>
          <p:spPr>
            <a:xfrm>
              <a:off x="2702014" y="2454167"/>
              <a:ext cx="557405" cy="912116"/>
            </a:xfrm>
            <a:prstGeom prst="rect">
              <a:avLst/>
            </a:prstGeom>
            <a:noFill/>
            <a:ln>
              <a:noFill/>
            </a:ln>
          </p:spPr>
        </p:pic>
        <p:sp>
          <p:nvSpPr>
            <p:cNvPr id="952" name="Google Shape;952;p20"/>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sp>
          <p:nvSpPr>
            <p:cNvPr id="953" name="Google Shape;953;p20"/>
            <p:cNvSpPr/>
            <p:nvPr/>
          </p:nvSpPr>
          <p:spPr>
            <a:xfrm>
              <a:off x="2620874" y="380836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54" name="Google Shape;954;p20"/>
          <p:cNvGrpSpPr/>
          <p:nvPr/>
        </p:nvGrpSpPr>
        <p:grpSpPr>
          <a:xfrm>
            <a:off x="3039937" y="950012"/>
            <a:ext cx="874090" cy="1519436"/>
            <a:chOff x="3826683" y="2822224"/>
            <a:chExt cx="874090" cy="1519436"/>
          </a:xfrm>
        </p:grpSpPr>
        <p:grpSp>
          <p:nvGrpSpPr>
            <p:cNvPr id="955" name="Google Shape;955;p20"/>
            <p:cNvGrpSpPr/>
            <p:nvPr/>
          </p:nvGrpSpPr>
          <p:grpSpPr>
            <a:xfrm>
              <a:off x="3826683" y="3446500"/>
              <a:ext cx="874090" cy="895160"/>
              <a:chOff x="2507826" y="3203848"/>
              <a:chExt cx="874090" cy="895160"/>
            </a:xfrm>
          </p:grpSpPr>
          <p:sp>
            <p:nvSpPr>
              <p:cNvPr id="956" name="Google Shape;956;p20"/>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1,41%</a:t>
                </a:r>
                <a:endParaRPr b="1" sz="1600">
                  <a:solidFill>
                    <a:srgbClr val="000000"/>
                  </a:solidFill>
                  <a:latin typeface="Arial Narrow"/>
                  <a:ea typeface="Arial Narrow"/>
                  <a:cs typeface="Arial Narrow"/>
                  <a:sym typeface="Arial Narrow"/>
                </a:endParaRPr>
              </a:p>
            </p:txBody>
          </p:sp>
          <p:sp>
            <p:nvSpPr>
              <p:cNvPr id="957" name="Google Shape;957;p20"/>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958" name="Google Shape;958;p20"/>
              <p:cNvSpPr/>
              <p:nvPr/>
            </p:nvSpPr>
            <p:spPr>
              <a:xfrm>
                <a:off x="2648170" y="3822009"/>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1 caso</a:t>
                </a:r>
                <a:endParaRPr sz="1200">
                  <a:solidFill>
                    <a:srgbClr val="000000"/>
                  </a:solidFill>
                  <a:latin typeface="Calibri"/>
                  <a:ea typeface="Calibri"/>
                  <a:cs typeface="Calibri"/>
                  <a:sym typeface="Calibri"/>
                </a:endParaRPr>
              </a:p>
            </p:txBody>
          </p:sp>
        </p:grpSp>
        <p:pic>
          <p:nvPicPr>
            <p:cNvPr id="959" name="Google Shape;959;p20"/>
            <p:cNvPicPr preferRelativeResize="0"/>
            <p:nvPr/>
          </p:nvPicPr>
          <p:blipFill rotWithShape="1">
            <a:blip r:embed="rId7">
              <a:alphaModFix/>
            </a:blip>
            <a:srcRect b="0" l="0" r="0" t="0"/>
            <a:stretch/>
          </p:blipFill>
          <p:spPr>
            <a:xfrm>
              <a:off x="3945025" y="2822224"/>
              <a:ext cx="587628" cy="678570"/>
            </a:xfrm>
            <a:prstGeom prst="rect">
              <a:avLst/>
            </a:prstGeom>
            <a:noFill/>
            <a:ln>
              <a:noFill/>
            </a:ln>
          </p:spPr>
        </p:pic>
      </p:grpSp>
      <p:grpSp>
        <p:nvGrpSpPr>
          <p:cNvPr id="960" name="Google Shape;960;p20"/>
          <p:cNvGrpSpPr/>
          <p:nvPr/>
        </p:nvGrpSpPr>
        <p:grpSpPr>
          <a:xfrm>
            <a:off x="3914027" y="1550561"/>
            <a:ext cx="1275167" cy="891591"/>
            <a:chOff x="-177188" y="7086322"/>
            <a:chExt cx="1489900" cy="891591"/>
          </a:xfrm>
        </p:grpSpPr>
        <p:sp>
          <p:nvSpPr>
            <p:cNvPr id="961" name="Google Shape;961;p20"/>
            <p:cNvSpPr txBox="1"/>
            <p:nvPr/>
          </p:nvSpPr>
          <p:spPr>
            <a:xfrm>
              <a:off x="-177188" y="7086322"/>
              <a:ext cx="14899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rgbClr val="000000"/>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sp>
          <p:nvSpPr>
            <p:cNvPr id="962" name="Google Shape;962;p20"/>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1,41%</a:t>
              </a:r>
              <a:endParaRPr b="1" sz="1600">
                <a:solidFill>
                  <a:srgbClr val="000000"/>
                </a:solidFill>
                <a:latin typeface="Arial Narrow"/>
                <a:ea typeface="Arial Narrow"/>
                <a:cs typeface="Arial Narrow"/>
                <a:sym typeface="Arial Narrow"/>
              </a:endParaRPr>
            </a:p>
          </p:txBody>
        </p:sp>
        <p:sp>
          <p:nvSpPr>
            <p:cNvPr id="963" name="Google Shape;963;p20"/>
            <p:cNvSpPr txBox="1"/>
            <p:nvPr/>
          </p:nvSpPr>
          <p:spPr>
            <a:xfrm>
              <a:off x="-16445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1 caso</a:t>
              </a:r>
              <a:endParaRPr b="1" sz="1200">
                <a:solidFill>
                  <a:srgbClr val="000000"/>
                </a:solidFill>
                <a:latin typeface="Arial Narrow"/>
                <a:ea typeface="Arial Narrow"/>
                <a:cs typeface="Arial Narrow"/>
                <a:sym typeface="Arial Narrow"/>
              </a:endParaRPr>
            </a:p>
          </p:txBody>
        </p:sp>
      </p:grpSp>
      <p:grpSp>
        <p:nvGrpSpPr>
          <p:cNvPr id="964" name="Google Shape;964;p20"/>
          <p:cNvGrpSpPr/>
          <p:nvPr/>
        </p:nvGrpSpPr>
        <p:grpSpPr>
          <a:xfrm>
            <a:off x="2282181" y="528496"/>
            <a:ext cx="2722458" cy="436842"/>
            <a:chOff x="3060727" y="484500"/>
            <a:chExt cx="2369637" cy="436842"/>
          </a:xfrm>
        </p:grpSpPr>
        <p:sp>
          <p:nvSpPr>
            <p:cNvPr id="965" name="Google Shape;965;p20"/>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66" name="Google Shape;966;p20"/>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Poblaciones especiales</a:t>
              </a:r>
              <a:endParaRPr/>
            </a:p>
          </p:txBody>
        </p:sp>
      </p:grpSp>
      <p:grpSp>
        <p:nvGrpSpPr>
          <p:cNvPr id="967" name="Google Shape;967;p20"/>
          <p:cNvGrpSpPr/>
          <p:nvPr/>
        </p:nvGrpSpPr>
        <p:grpSpPr>
          <a:xfrm>
            <a:off x="5098921" y="528496"/>
            <a:ext cx="2129010" cy="1936247"/>
            <a:chOff x="616494" y="2584689"/>
            <a:chExt cx="2129010" cy="1936247"/>
          </a:xfrm>
        </p:grpSpPr>
        <p:grpSp>
          <p:nvGrpSpPr>
            <p:cNvPr id="968" name="Google Shape;968;p20"/>
            <p:cNvGrpSpPr/>
            <p:nvPr/>
          </p:nvGrpSpPr>
          <p:grpSpPr>
            <a:xfrm>
              <a:off x="616494" y="2934239"/>
              <a:ext cx="1152880" cy="1582804"/>
              <a:chOff x="3115290" y="1227775"/>
              <a:chExt cx="1152880" cy="1582804"/>
            </a:xfrm>
          </p:grpSpPr>
          <p:grpSp>
            <p:nvGrpSpPr>
              <p:cNvPr id="969" name="Google Shape;969;p20"/>
              <p:cNvGrpSpPr/>
              <p:nvPr/>
            </p:nvGrpSpPr>
            <p:grpSpPr>
              <a:xfrm>
                <a:off x="3115290" y="1951748"/>
                <a:ext cx="1152880" cy="858831"/>
                <a:chOff x="3744466" y="1301912"/>
                <a:chExt cx="1152880" cy="858831"/>
              </a:xfrm>
            </p:grpSpPr>
            <p:sp>
              <p:nvSpPr>
                <p:cNvPr id="970" name="Google Shape;970;p20"/>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sp>
              <p:nvSpPr>
                <p:cNvPr id="971" name="Google Shape;971;p20"/>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972" name="Google Shape;972;p20"/>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pic>
            <p:nvPicPr>
              <p:cNvPr id="973" name="Google Shape;973;p20"/>
              <p:cNvPicPr preferRelativeResize="0"/>
              <p:nvPr/>
            </p:nvPicPr>
            <p:blipFill rotWithShape="1">
              <a:blip r:embed="rId5">
                <a:alphaModFix/>
              </a:blip>
              <a:srcRect b="0" l="59057" r="25145" t="8806"/>
              <a:stretch/>
            </p:blipFill>
            <p:spPr>
              <a:xfrm>
                <a:off x="3328608" y="1227775"/>
                <a:ext cx="750627" cy="775969"/>
              </a:xfrm>
              <a:prstGeom prst="rect">
                <a:avLst/>
              </a:prstGeom>
              <a:noFill/>
              <a:ln>
                <a:noFill/>
              </a:ln>
            </p:spPr>
          </p:pic>
        </p:grpSp>
        <p:grpSp>
          <p:nvGrpSpPr>
            <p:cNvPr id="974" name="Google Shape;974;p20"/>
            <p:cNvGrpSpPr/>
            <p:nvPr/>
          </p:nvGrpSpPr>
          <p:grpSpPr>
            <a:xfrm>
              <a:off x="1741326" y="3641012"/>
              <a:ext cx="1004178" cy="879924"/>
              <a:chOff x="5245046" y="1274868"/>
              <a:chExt cx="1004178" cy="879924"/>
            </a:xfrm>
          </p:grpSpPr>
          <p:sp>
            <p:nvSpPr>
              <p:cNvPr id="975" name="Google Shape;975;p20"/>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0,0%</a:t>
                </a:r>
                <a:endParaRPr b="1" sz="1600">
                  <a:solidFill>
                    <a:srgbClr val="000000"/>
                  </a:solidFill>
                  <a:latin typeface="Arial Narrow"/>
                  <a:ea typeface="Arial Narrow"/>
                  <a:cs typeface="Arial Narrow"/>
                  <a:sym typeface="Arial Narrow"/>
                </a:endParaRPr>
              </a:p>
            </p:txBody>
          </p:sp>
          <p:sp>
            <p:nvSpPr>
              <p:cNvPr id="976" name="Google Shape;976;p20"/>
              <p:cNvSpPr/>
              <p:nvPr/>
            </p:nvSpPr>
            <p:spPr>
              <a:xfrm>
                <a:off x="5272675" y="1274868"/>
                <a:ext cx="97654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Rom - Gitano</a:t>
                </a:r>
                <a:endParaRPr b="1" sz="1200" u="sng">
                  <a:solidFill>
                    <a:srgbClr val="000000"/>
                  </a:solidFill>
                  <a:latin typeface="Arial Narrow"/>
                  <a:ea typeface="Arial Narrow"/>
                  <a:cs typeface="Arial Narrow"/>
                  <a:sym typeface="Arial Narrow"/>
                </a:endParaRPr>
              </a:p>
            </p:txBody>
          </p:sp>
          <p:sp>
            <p:nvSpPr>
              <p:cNvPr id="977" name="Google Shape;977;p20"/>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rgbClr val="000000"/>
                    </a:solidFill>
                    <a:latin typeface="Arial Narrow"/>
                    <a:ea typeface="Arial Narrow"/>
                    <a:cs typeface="Arial Narrow"/>
                    <a:sym typeface="Arial Narrow"/>
                  </a:rPr>
                  <a:t>0 casos</a:t>
                </a:r>
                <a:endParaRPr sz="1200">
                  <a:solidFill>
                    <a:srgbClr val="000000"/>
                  </a:solidFill>
                  <a:latin typeface="Calibri"/>
                  <a:ea typeface="Calibri"/>
                  <a:cs typeface="Calibri"/>
                  <a:sym typeface="Calibri"/>
                </a:endParaRPr>
              </a:p>
            </p:txBody>
          </p:sp>
        </p:grpSp>
        <p:grpSp>
          <p:nvGrpSpPr>
            <p:cNvPr id="978" name="Google Shape;978;p20"/>
            <p:cNvGrpSpPr/>
            <p:nvPr/>
          </p:nvGrpSpPr>
          <p:grpSpPr>
            <a:xfrm>
              <a:off x="734175" y="2584689"/>
              <a:ext cx="1847617" cy="436842"/>
              <a:chOff x="3060727" y="484500"/>
              <a:chExt cx="2369636" cy="436842"/>
            </a:xfrm>
          </p:grpSpPr>
          <p:sp>
            <p:nvSpPr>
              <p:cNvPr id="979" name="Google Shape;979;p20"/>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980" name="Google Shape;980;p20"/>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000000"/>
                    </a:solidFill>
                    <a:latin typeface="Arial Narrow"/>
                    <a:ea typeface="Arial Narrow"/>
                    <a:cs typeface="Arial Narrow"/>
                    <a:sym typeface="Arial Narrow"/>
                  </a:rPr>
                  <a:t>Etnia</a:t>
                </a:r>
                <a:endParaRPr/>
              </a:p>
            </p:txBody>
          </p:sp>
        </p:grpSp>
      </p:grpSp>
      <p:pic>
        <p:nvPicPr>
          <p:cNvPr id="981" name="Google Shape;981;p20"/>
          <p:cNvPicPr preferRelativeResize="0"/>
          <p:nvPr/>
        </p:nvPicPr>
        <p:blipFill rotWithShape="1">
          <a:blip r:embed="rId8">
            <a:alphaModFix/>
          </a:blip>
          <a:srcRect b="0" l="0" r="0" t="0"/>
          <a:stretch/>
        </p:blipFill>
        <p:spPr>
          <a:xfrm>
            <a:off x="6487755" y="930627"/>
            <a:ext cx="503801" cy="677030"/>
          </a:xfrm>
          <a:prstGeom prst="rect">
            <a:avLst/>
          </a:prstGeom>
          <a:noFill/>
          <a:ln>
            <a:noFill/>
          </a:ln>
        </p:spPr>
      </p:pic>
      <p:pic>
        <p:nvPicPr>
          <p:cNvPr id="982" name="Google Shape;982;p20"/>
          <p:cNvPicPr preferRelativeResize="0"/>
          <p:nvPr/>
        </p:nvPicPr>
        <p:blipFill rotWithShape="1">
          <a:blip r:embed="rId9">
            <a:alphaModFix/>
          </a:blip>
          <a:srcRect b="0" l="0" r="0" t="0"/>
          <a:stretch/>
        </p:blipFill>
        <p:spPr>
          <a:xfrm>
            <a:off x="3849300" y="930961"/>
            <a:ext cx="1203640" cy="716671"/>
          </a:xfrm>
          <a:prstGeom prst="rect">
            <a:avLst/>
          </a:prstGeom>
          <a:noFill/>
          <a:ln>
            <a:noFill/>
          </a:ln>
        </p:spPr>
      </p:pic>
      <p:sp>
        <p:nvSpPr>
          <p:cNvPr id="983" name="Google Shape;983;p20"/>
          <p:cNvSpPr/>
          <p:nvPr/>
        </p:nvSpPr>
        <p:spPr>
          <a:xfrm>
            <a:off x="11918" y="7956376"/>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rgbClr val="000000"/>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Poblaciones y factores de riesgo de los casos notificados de Hepatitis B, C y Coinfecciòn/Superinfección B - Delta. Periodo epidemiológico 06. 2022</a:t>
            </a:r>
            <a:r>
              <a:rPr lang="es-ES" sz="700">
                <a:solidFill>
                  <a:srgbClr val="000000"/>
                </a:solidFill>
                <a:latin typeface="Arial Narrow"/>
                <a:ea typeface="Arial Narrow"/>
                <a:cs typeface="Arial Narrow"/>
                <a:sym typeface="Arial Narrow"/>
              </a:rPr>
              <a:t>. </a:t>
            </a:r>
            <a:endParaRPr sz="700">
              <a:solidFill>
                <a:srgbClr val="000000"/>
              </a:solidFill>
              <a:latin typeface="Arial Narrow"/>
              <a:ea typeface="Arial Narrow"/>
              <a:cs typeface="Arial Narrow"/>
              <a:sym typeface="Arial Narrow"/>
            </a:endParaRPr>
          </a:p>
        </p:txBody>
      </p:sp>
      <p:sp>
        <p:nvSpPr>
          <p:cNvPr id="984" name="Google Shape;984;p20"/>
          <p:cNvSpPr txBox="1"/>
          <p:nvPr/>
        </p:nvSpPr>
        <p:spPr>
          <a:xfrm>
            <a:off x="1080170" y="-66129"/>
            <a:ext cx="2592288"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 Hepatitis C</a:t>
            </a:r>
            <a:endParaRPr/>
          </a:p>
        </p:txBody>
      </p:sp>
      <p:sp>
        <p:nvSpPr>
          <p:cNvPr id="985" name="Google Shape;985;p20"/>
          <p:cNvSpPr txBox="1"/>
          <p:nvPr/>
        </p:nvSpPr>
        <p:spPr>
          <a:xfrm>
            <a:off x="936154" y="4427984"/>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pic>
        <p:nvPicPr>
          <p:cNvPr id="986" name="Google Shape;986;p20"/>
          <p:cNvPicPr preferRelativeResize="0"/>
          <p:nvPr/>
        </p:nvPicPr>
        <p:blipFill rotWithShape="1">
          <a:blip r:embed="rId10">
            <a:alphaModFix/>
          </a:blip>
          <a:srcRect b="35333" l="65937" r="29313" t="56778"/>
          <a:stretch/>
        </p:blipFill>
        <p:spPr>
          <a:xfrm>
            <a:off x="5652632" y="5652121"/>
            <a:ext cx="937120" cy="875468"/>
          </a:xfrm>
          <a:prstGeom prst="rect">
            <a:avLst/>
          </a:prstGeom>
          <a:noFill/>
          <a:ln>
            <a:noFill/>
          </a:ln>
        </p:spPr>
      </p:pic>
      <p:sp>
        <p:nvSpPr>
          <p:cNvPr id="987" name="Google Shape;987;p20"/>
          <p:cNvSpPr/>
          <p:nvPr/>
        </p:nvSpPr>
        <p:spPr>
          <a:xfrm>
            <a:off x="5189193" y="6660232"/>
            <a:ext cx="1725328" cy="504056"/>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rgbClr val="000000"/>
                </a:solidFill>
                <a:latin typeface="Arial Narrow"/>
                <a:ea typeface="Arial Narrow"/>
                <a:cs typeface="Arial Narrow"/>
                <a:sym typeface="Arial Narrow"/>
              </a:rPr>
              <a:t>Sin vacunación previa para Hepatitis B</a:t>
            </a:r>
            <a:endParaRPr b="1" sz="1200">
              <a:solidFill>
                <a:srgbClr val="000000"/>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97,3%</a:t>
            </a:r>
            <a:endParaRPr b="1" sz="1600">
              <a:solidFill>
                <a:srgbClr val="000000"/>
              </a:solidFill>
              <a:latin typeface="Arial Narrow"/>
              <a:ea typeface="Arial Narrow"/>
              <a:cs typeface="Arial Narrow"/>
              <a:sym typeface="Arial Narrow"/>
            </a:endParaRPr>
          </a:p>
        </p:txBody>
      </p:sp>
      <p:graphicFrame>
        <p:nvGraphicFramePr>
          <p:cNvPr id="988" name="Google Shape;988;p20"/>
          <p:cNvGraphicFramePr/>
          <p:nvPr/>
        </p:nvGraphicFramePr>
        <p:xfrm>
          <a:off x="125886" y="5155989"/>
          <a:ext cx="4572000" cy="2743200"/>
        </p:xfrm>
        <a:graphic>
          <a:graphicData uri="http://schemas.openxmlformats.org/drawingml/2006/chart">
            <c:chart r:id="rId11"/>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21"/>
          <p:cNvSpPr/>
          <p:nvPr/>
        </p:nvSpPr>
        <p:spPr>
          <a:xfrm>
            <a:off x="14436" y="15338"/>
            <a:ext cx="7200900"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994" name="Google Shape;994;p21"/>
          <p:cNvGrpSpPr/>
          <p:nvPr/>
        </p:nvGrpSpPr>
        <p:grpSpPr>
          <a:xfrm>
            <a:off x="291840" y="87346"/>
            <a:ext cx="5701151" cy="288032"/>
            <a:chOff x="2448322" y="33255"/>
            <a:chExt cx="5701151" cy="288032"/>
          </a:xfrm>
        </p:grpSpPr>
        <p:sp>
          <p:nvSpPr>
            <p:cNvPr id="995" name="Google Shape;995;p21"/>
            <p:cNvSpPr/>
            <p:nvPr/>
          </p:nvSpPr>
          <p:spPr>
            <a:xfrm>
              <a:off x="2448322" y="3325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996" name="Google Shape;996;p21"/>
            <p:cNvCxnSpPr>
              <a:stCxn id="995" idx="6"/>
            </p:cNvCxnSpPr>
            <p:nvPr/>
          </p:nvCxnSpPr>
          <p:spPr>
            <a:xfrm>
              <a:off x="2736354" y="164060"/>
              <a:ext cx="648000" cy="0"/>
            </a:xfrm>
            <a:prstGeom prst="straightConnector1">
              <a:avLst/>
            </a:prstGeom>
            <a:noFill/>
            <a:ln cap="flat" cmpd="sng" w="28575">
              <a:solidFill>
                <a:srgbClr val="C00000"/>
              </a:solidFill>
              <a:prstDash val="solid"/>
              <a:round/>
              <a:headEnd len="sm" w="sm" type="none"/>
              <a:tailEnd len="sm" w="sm" type="none"/>
            </a:ln>
          </p:spPr>
        </p:cxnSp>
        <p:sp>
          <p:nvSpPr>
            <p:cNvPr id="997" name="Google Shape;997;p21"/>
            <p:cNvSpPr txBox="1"/>
            <p:nvPr/>
          </p:nvSpPr>
          <p:spPr>
            <a:xfrm>
              <a:off x="3302536" y="44288"/>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998" name="Google Shape;998;p2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Pág..21 </a:t>
            </a:r>
            <a:endParaRPr b="1" sz="1050">
              <a:solidFill>
                <a:schemeClr val="dk1"/>
              </a:solidFill>
              <a:latin typeface="Arial Narrow"/>
              <a:ea typeface="Arial Narrow"/>
              <a:cs typeface="Arial Narrow"/>
              <a:sym typeface="Arial Narrow"/>
            </a:endParaRPr>
          </a:p>
        </p:txBody>
      </p:sp>
      <p:sp>
        <p:nvSpPr>
          <p:cNvPr id="999" name="Google Shape;999;p21"/>
          <p:cNvSpPr/>
          <p:nvPr/>
        </p:nvSpPr>
        <p:spPr>
          <a:xfrm>
            <a:off x="245381" y="4860032"/>
            <a:ext cx="6924326"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Complicaciones de los casos notificados de Hepatitis B, C y Coinfección/superinfección Hepatitis B-Delta. Periodo epidemiológico 06. 2022. </a:t>
            </a:r>
            <a:endParaRPr sz="700">
              <a:solidFill>
                <a:schemeClr val="dk1"/>
              </a:solidFill>
              <a:latin typeface="Arial Narrow"/>
              <a:ea typeface="Arial Narrow"/>
              <a:cs typeface="Arial Narrow"/>
              <a:sym typeface="Arial Narrow"/>
            </a:endParaRPr>
          </a:p>
        </p:txBody>
      </p:sp>
      <p:sp>
        <p:nvSpPr>
          <p:cNvPr id="1000" name="Google Shape;1000;p21"/>
          <p:cNvSpPr txBox="1"/>
          <p:nvPr/>
        </p:nvSpPr>
        <p:spPr>
          <a:xfrm>
            <a:off x="1619805" y="1835696"/>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10 casos</a:t>
            </a:r>
            <a:endParaRPr/>
          </a:p>
        </p:txBody>
      </p:sp>
      <p:sp>
        <p:nvSpPr>
          <p:cNvPr id="1001" name="Google Shape;1001;p21"/>
          <p:cNvSpPr txBox="1"/>
          <p:nvPr/>
        </p:nvSpPr>
        <p:spPr>
          <a:xfrm>
            <a:off x="3996069" y="181708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p:txBody>
      </p:sp>
      <p:sp>
        <p:nvSpPr>
          <p:cNvPr id="1002" name="Google Shape;1002;p21"/>
          <p:cNvSpPr txBox="1"/>
          <p:nvPr/>
        </p:nvSpPr>
        <p:spPr>
          <a:xfrm>
            <a:off x="2844198" y="181708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116 casos</a:t>
            </a:r>
            <a:endParaRPr/>
          </a:p>
        </p:txBody>
      </p:sp>
      <p:sp>
        <p:nvSpPr>
          <p:cNvPr id="1003" name="Google Shape;1003;p21"/>
          <p:cNvSpPr/>
          <p:nvPr/>
        </p:nvSpPr>
        <p:spPr>
          <a:xfrm>
            <a:off x="14436" y="7360567"/>
            <a:ext cx="687612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Clasificación del caso Hepatitis B, C Coinfección/Superinfecciòn B-Delta. Periodo epidemiológico 06. 2022. </a:t>
            </a:r>
            <a:endParaRPr sz="700">
              <a:solidFill>
                <a:schemeClr val="dk1"/>
              </a:solidFill>
              <a:latin typeface="Arial Narrow"/>
              <a:ea typeface="Arial Narrow"/>
              <a:cs typeface="Arial Narrow"/>
              <a:sym typeface="Arial Narrow"/>
            </a:endParaRPr>
          </a:p>
        </p:txBody>
      </p:sp>
      <p:sp>
        <p:nvSpPr>
          <p:cNvPr id="1004" name="Google Shape;1004;p21"/>
          <p:cNvSpPr/>
          <p:nvPr/>
        </p:nvSpPr>
        <p:spPr>
          <a:xfrm>
            <a:off x="-27139" y="7924844"/>
            <a:ext cx="7135004" cy="122341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La frecuencia de las hepatitis virales es mayor en jóvenes, adultos y grupos poblacionales con factores de riesgo, ocasionan discapacidad y muerte principalmente asociada a cuadros de insuficiencia hepática, cirrosis y cáncer de hígado. Es de aclarar que se cuenta con una vacuna segura y eficaz que confiere una protección del 98% al 100% contra la enfermedad de la hepatitis B, lo que conlleva a evitar las complicaciones que pueden derivarse de la enfermedad.  La relación hombre: mujer es de aproximadamente 4 hombres por cada mujer. Los grupos de edad en los que más se presenta el evento se ubican entre los 25 y los 44 años con un 69,2%. El principal mecanismo de transmisión es el sexual, por lo que se hace vital la orientación de las estrategias hacia la promoción de la salud sexual y reproductiva. No se han notificado casos de Hepatitis B-Delta. Nota: Los datos del presente boletín corresponden a cifras preliminares.</a:t>
            </a:r>
            <a:endParaRPr sz="1050">
              <a:solidFill>
                <a:schemeClr val="dk1"/>
              </a:solidFill>
              <a:latin typeface="Arial Narrow"/>
              <a:ea typeface="Arial Narrow"/>
              <a:cs typeface="Arial Narrow"/>
              <a:sym typeface="Arial Narrow"/>
            </a:endParaRPr>
          </a:p>
        </p:txBody>
      </p:sp>
      <p:sp>
        <p:nvSpPr>
          <p:cNvPr id="1005" name="Google Shape;1005;p21"/>
          <p:cNvSpPr/>
          <p:nvPr/>
        </p:nvSpPr>
        <p:spPr>
          <a:xfrm>
            <a:off x="-1849" y="7645552"/>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06" name="Google Shape;1006;p21"/>
          <p:cNvGrpSpPr/>
          <p:nvPr/>
        </p:nvGrpSpPr>
        <p:grpSpPr>
          <a:xfrm>
            <a:off x="190189" y="7663143"/>
            <a:ext cx="3446504" cy="276999"/>
            <a:chOff x="2448322" y="33831"/>
            <a:chExt cx="3446504" cy="276999"/>
          </a:xfrm>
        </p:grpSpPr>
        <p:sp>
          <p:nvSpPr>
            <p:cNvPr id="1007" name="Google Shape;1007;p21"/>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08" name="Google Shape;1008;p21"/>
            <p:cNvCxnSpPr>
              <a:stCxn id="1007"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009" name="Google Shape;1009;p21"/>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descr="https://i1.wp.com/periodicovictoria.mx/wp-content/uploads/2016/04/1-infografi%CC%81a-suicidio.jpg?fit=1403%2C1500" id="1010" name="Google Shape;1010;p21"/>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1" name="Google Shape;1011;p21"/>
          <p:cNvSpPr/>
          <p:nvPr/>
        </p:nvSpPr>
        <p:spPr>
          <a:xfrm>
            <a:off x="1830187" y="2124700"/>
            <a:ext cx="3507593" cy="36933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Mecanismo probable de transmisión de Hepatitis B, C y Coinfección/superinfección B-Delta. Periodo epidemiológico 06  2022 </a:t>
            </a:r>
            <a:endParaRPr sz="900">
              <a:solidFill>
                <a:schemeClr val="dk1"/>
              </a:solidFill>
              <a:latin typeface="Arial Narrow"/>
              <a:ea typeface="Arial Narrow"/>
              <a:cs typeface="Arial Narrow"/>
              <a:sym typeface="Arial Narrow"/>
            </a:endParaRPr>
          </a:p>
        </p:txBody>
      </p:sp>
      <p:sp>
        <p:nvSpPr>
          <p:cNvPr id="1012" name="Google Shape;1012;p21"/>
          <p:cNvSpPr/>
          <p:nvPr/>
        </p:nvSpPr>
        <p:spPr>
          <a:xfrm>
            <a:off x="1981961"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6,85%</a:t>
            </a:r>
            <a:endParaRPr b="1" sz="1400">
              <a:solidFill>
                <a:schemeClr val="dk1"/>
              </a:solidFill>
              <a:latin typeface="Arial Narrow"/>
              <a:ea typeface="Arial Narrow"/>
              <a:cs typeface="Arial Narrow"/>
              <a:sym typeface="Arial Narrow"/>
            </a:endParaRPr>
          </a:p>
        </p:txBody>
      </p:sp>
      <p:sp>
        <p:nvSpPr>
          <p:cNvPr id="1013" name="Google Shape;1013;p21"/>
          <p:cNvSpPr/>
          <p:nvPr/>
        </p:nvSpPr>
        <p:spPr>
          <a:xfrm>
            <a:off x="3310557"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79,45%</a:t>
            </a:r>
            <a:endParaRPr b="1" sz="1400">
              <a:solidFill>
                <a:schemeClr val="dk1"/>
              </a:solidFill>
              <a:latin typeface="Arial Narrow"/>
              <a:ea typeface="Arial Narrow"/>
              <a:cs typeface="Arial Narrow"/>
              <a:sym typeface="Arial Narrow"/>
            </a:endParaRPr>
          </a:p>
        </p:txBody>
      </p:sp>
      <p:pic>
        <p:nvPicPr>
          <p:cNvPr id="1014" name="Google Shape;1014;p21"/>
          <p:cNvPicPr preferRelativeResize="0"/>
          <p:nvPr/>
        </p:nvPicPr>
        <p:blipFill rotWithShape="1">
          <a:blip r:embed="rId3">
            <a:alphaModFix/>
          </a:blip>
          <a:srcRect b="51667" l="56813" r="37500" t="36222"/>
          <a:stretch/>
        </p:blipFill>
        <p:spPr>
          <a:xfrm>
            <a:off x="3364889" y="666852"/>
            <a:ext cx="579224" cy="693796"/>
          </a:xfrm>
          <a:prstGeom prst="rect">
            <a:avLst/>
          </a:prstGeom>
          <a:noFill/>
          <a:ln>
            <a:noFill/>
          </a:ln>
        </p:spPr>
      </p:pic>
      <p:pic>
        <p:nvPicPr>
          <p:cNvPr id="1015" name="Google Shape;1015;p21"/>
          <p:cNvPicPr preferRelativeResize="0"/>
          <p:nvPr/>
        </p:nvPicPr>
        <p:blipFill rotWithShape="1">
          <a:blip r:embed="rId3">
            <a:alphaModFix/>
          </a:blip>
          <a:srcRect b="51667" l="31926" r="56249" t="33444"/>
          <a:stretch/>
        </p:blipFill>
        <p:spPr>
          <a:xfrm>
            <a:off x="1906804" y="629434"/>
            <a:ext cx="1119923" cy="793229"/>
          </a:xfrm>
          <a:prstGeom prst="rect">
            <a:avLst/>
          </a:prstGeom>
          <a:noFill/>
          <a:ln>
            <a:noFill/>
          </a:ln>
        </p:spPr>
      </p:pic>
      <p:pic>
        <p:nvPicPr>
          <p:cNvPr id="1016" name="Google Shape;1016;p21"/>
          <p:cNvPicPr preferRelativeResize="0"/>
          <p:nvPr/>
        </p:nvPicPr>
        <p:blipFill rotWithShape="1">
          <a:blip r:embed="rId3">
            <a:alphaModFix/>
          </a:blip>
          <a:srcRect b="52222" l="76875" r="16561" t="32666"/>
          <a:stretch/>
        </p:blipFill>
        <p:spPr>
          <a:xfrm>
            <a:off x="4551282" y="663074"/>
            <a:ext cx="556360" cy="720618"/>
          </a:xfrm>
          <a:prstGeom prst="rect">
            <a:avLst/>
          </a:prstGeom>
          <a:noFill/>
          <a:ln>
            <a:noFill/>
          </a:ln>
        </p:spPr>
      </p:pic>
      <p:sp>
        <p:nvSpPr>
          <p:cNvPr id="1017" name="Google Shape;1017;p21"/>
          <p:cNvSpPr/>
          <p:nvPr/>
        </p:nvSpPr>
        <p:spPr>
          <a:xfrm>
            <a:off x="4409385" y="1422663"/>
            <a:ext cx="793974" cy="370740"/>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0,0%</a:t>
            </a:r>
            <a:endParaRPr b="1" sz="1400">
              <a:solidFill>
                <a:schemeClr val="dk1"/>
              </a:solidFill>
              <a:latin typeface="Arial Narrow"/>
              <a:ea typeface="Arial Narrow"/>
              <a:cs typeface="Arial Narrow"/>
              <a:sym typeface="Arial Narrow"/>
            </a:endParaRPr>
          </a:p>
        </p:txBody>
      </p:sp>
      <p:graphicFrame>
        <p:nvGraphicFramePr>
          <p:cNvPr id="1018" name="Google Shape;1018;p21"/>
          <p:cNvGraphicFramePr/>
          <p:nvPr/>
        </p:nvGraphicFramePr>
        <p:xfrm>
          <a:off x="1126293" y="2627784"/>
          <a:ext cx="3981349" cy="2232248"/>
        </p:xfrm>
        <a:graphic>
          <a:graphicData uri="http://schemas.openxmlformats.org/drawingml/2006/chart">
            <c:chart r:id="rId4"/>
          </a:graphicData>
        </a:graphic>
      </p:graphicFrame>
      <p:graphicFrame>
        <p:nvGraphicFramePr>
          <p:cNvPr id="1019" name="Google Shape;1019;p21"/>
          <p:cNvGraphicFramePr/>
          <p:nvPr/>
        </p:nvGraphicFramePr>
        <p:xfrm>
          <a:off x="1344696" y="5119169"/>
          <a:ext cx="3993084" cy="2495501"/>
        </p:xfrm>
        <a:graphic>
          <a:graphicData uri="http://schemas.openxmlformats.org/drawingml/2006/chart">
            <c:chart r:id="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id="1024" name="Google Shape;1024;p22"/>
          <p:cNvPicPr preferRelativeResize="0"/>
          <p:nvPr/>
        </p:nvPicPr>
        <p:blipFill rotWithShape="1">
          <a:blip r:embed="rId3">
            <a:alphaModFix/>
          </a:blip>
          <a:srcRect b="0" l="0" r="0" t="0"/>
          <a:stretch/>
        </p:blipFill>
        <p:spPr>
          <a:xfrm>
            <a:off x="-8298" y="-2118"/>
            <a:ext cx="2228231" cy="2824179"/>
          </a:xfrm>
          <a:prstGeom prst="rect">
            <a:avLst/>
          </a:prstGeom>
          <a:noFill/>
          <a:ln>
            <a:noFill/>
          </a:ln>
        </p:spPr>
      </p:pic>
      <p:pic>
        <p:nvPicPr>
          <p:cNvPr id="1025" name="Google Shape;1025;p22"/>
          <p:cNvPicPr preferRelativeResize="0"/>
          <p:nvPr/>
        </p:nvPicPr>
        <p:blipFill rotWithShape="1">
          <a:blip r:embed="rId4">
            <a:alphaModFix/>
          </a:blip>
          <a:srcRect b="0" l="0" r="0" t="51431"/>
          <a:stretch/>
        </p:blipFill>
        <p:spPr>
          <a:xfrm>
            <a:off x="0" y="2808413"/>
            <a:ext cx="2232223" cy="2666962"/>
          </a:xfrm>
          <a:prstGeom prst="rect">
            <a:avLst/>
          </a:prstGeom>
          <a:noFill/>
          <a:ln>
            <a:noFill/>
          </a:ln>
        </p:spPr>
      </p:pic>
      <p:sp>
        <p:nvSpPr>
          <p:cNvPr id="1026" name="Google Shape;1026;p22"/>
          <p:cNvSpPr txBox="1"/>
          <p:nvPr/>
        </p:nvSpPr>
        <p:spPr>
          <a:xfrm>
            <a:off x="-30097" y="617076"/>
            <a:ext cx="225002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grpSp>
        <p:nvGrpSpPr>
          <p:cNvPr id="1027" name="Google Shape;1027;p22"/>
          <p:cNvGrpSpPr/>
          <p:nvPr/>
        </p:nvGrpSpPr>
        <p:grpSpPr>
          <a:xfrm>
            <a:off x="179214" y="4211960"/>
            <a:ext cx="1892650" cy="488476"/>
            <a:chOff x="2397524" y="3379972"/>
            <a:chExt cx="4508500" cy="904875"/>
          </a:xfrm>
        </p:grpSpPr>
        <p:pic>
          <p:nvPicPr>
            <p:cNvPr id="1028" name="Google Shape;1028;p22"/>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029" name="Google Shape;1029;p22"/>
            <p:cNvSpPr txBox="1"/>
            <p:nvPr/>
          </p:nvSpPr>
          <p:spPr>
            <a:xfrm>
              <a:off x="3290517" y="3478755"/>
              <a:ext cx="172431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769</a:t>
              </a:r>
              <a:endParaRPr b="1" sz="2000">
                <a:solidFill>
                  <a:schemeClr val="dk1"/>
                </a:solidFill>
                <a:latin typeface="Arial Narrow"/>
                <a:ea typeface="Arial Narrow"/>
                <a:cs typeface="Arial Narrow"/>
                <a:sym typeface="Arial Narrow"/>
              </a:endParaRPr>
            </a:p>
          </p:txBody>
        </p:sp>
      </p:grpSp>
      <p:sp>
        <p:nvSpPr>
          <p:cNvPr id="1030" name="Google Shape;1030;p22"/>
          <p:cNvSpPr txBox="1"/>
          <p:nvPr/>
        </p:nvSpPr>
        <p:spPr>
          <a:xfrm>
            <a:off x="-16906" y="4716016"/>
            <a:ext cx="2135310"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10,17%.</a:t>
            </a:r>
            <a:endParaRPr b="1" sz="1200">
              <a:solidFill>
                <a:schemeClr val="dk1"/>
              </a:solidFill>
              <a:latin typeface="Arial Narrow"/>
              <a:ea typeface="Arial Narrow"/>
              <a:cs typeface="Arial Narrow"/>
              <a:sym typeface="Arial Narrow"/>
            </a:endParaRPr>
          </a:p>
        </p:txBody>
      </p:sp>
      <p:sp>
        <p:nvSpPr>
          <p:cNvPr id="1031" name="Google Shape;1031;p22"/>
          <p:cNvSpPr/>
          <p:nvPr/>
        </p:nvSpPr>
        <p:spPr>
          <a:xfrm>
            <a:off x="2231041" y="2085526"/>
            <a:ext cx="4946011"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intoxicaciones. Medellín, a Periodo epidemiológico 06 acumulado  de 2017-2022. </a:t>
            </a:r>
            <a:endParaRPr sz="1050">
              <a:solidFill>
                <a:schemeClr val="dk1"/>
              </a:solidFill>
              <a:latin typeface="Arial Narrow"/>
              <a:ea typeface="Arial Narrow"/>
              <a:cs typeface="Arial Narrow"/>
              <a:sym typeface="Arial Narrow"/>
            </a:endParaRPr>
          </a:p>
        </p:txBody>
      </p:sp>
      <p:grpSp>
        <p:nvGrpSpPr>
          <p:cNvPr id="1032" name="Google Shape;1032;p22"/>
          <p:cNvGrpSpPr/>
          <p:nvPr/>
        </p:nvGrpSpPr>
        <p:grpSpPr>
          <a:xfrm>
            <a:off x="2448322" y="74775"/>
            <a:ext cx="3446504" cy="276999"/>
            <a:chOff x="2448322" y="74775"/>
            <a:chExt cx="3446504" cy="276999"/>
          </a:xfrm>
        </p:grpSpPr>
        <p:sp>
          <p:nvSpPr>
            <p:cNvPr id="1033" name="Google Shape;1033;p2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34" name="Google Shape;1034;p22"/>
            <p:cNvCxnSpPr>
              <a:stCxn id="103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35" name="Google Shape;1035;p2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036" name="Google Shape;1036;p22"/>
          <p:cNvSpPr/>
          <p:nvPr/>
        </p:nvSpPr>
        <p:spPr>
          <a:xfrm>
            <a:off x="2223346" y="3706456"/>
            <a:ext cx="4961400" cy="3604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37" name="Google Shape;1037;p22"/>
          <p:cNvGrpSpPr/>
          <p:nvPr/>
        </p:nvGrpSpPr>
        <p:grpSpPr>
          <a:xfrm>
            <a:off x="2516904" y="3736932"/>
            <a:ext cx="3446504" cy="286016"/>
            <a:chOff x="2448322" y="-7125"/>
            <a:chExt cx="3446504" cy="286016"/>
          </a:xfrm>
        </p:grpSpPr>
        <p:sp>
          <p:nvSpPr>
            <p:cNvPr id="1038" name="Google Shape;1038;p22"/>
            <p:cNvSpPr/>
            <p:nvPr/>
          </p:nvSpPr>
          <p:spPr>
            <a:xfrm>
              <a:off x="2448322" y="1728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39" name="Google Shape;1039;p22"/>
            <p:cNvCxnSpPr>
              <a:stCxn id="1038" idx="6"/>
            </p:cNvCxnSpPr>
            <p:nvPr/>
          </p:nvCxnSpPr>
          <p:spPr>
            <a:xfrm>
              <a:off x="2736354" y="148086"/>
              <a:ext cx="648000" cy="0"/>
            </a:xfrm>
            <a:prstGeom prst="straightConnector1">
              <a:avLst/>
            </a:prstGeom>
            <a:noFill/>
            <a:ln cap="flat" cmpd="sng" w="28575">
              <a:solidFill>
                <a:srgbClr val="C00000"/>
              </a:solidFill>
              <a:prstDash val="solid"/>
              <a:round/>
              <a:headEnd len="sm" w="sm" type="none"/>
              <a:tailEnd len="sm" w="sm" type="none"/>
            </a:ln>
          </p:spPr>
        </p:cxnSp>
        <p:sp>
          <p:nvSpPr>
            <p:cNvPr id="1040" name="Google Shape;1040;p22"/>
            <p:cNvSpPr txBox="1"/>
            <p:nvPr/>
          </p:nvSpPr>
          <p:spPr>
            <a:xfrm>
              <a:off x="3302538" y="-712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041" name="Google Shape;1041;p2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22 </a:t>
            </a:r>
            <a:endParaRPr b="1" sz="1050">
              <a:solidFill>
                <a:schemeClr val="dk1"/>
              </a:solidFill>
              <a:latin typeface="Arial Narrow"/>
              <a:ea typeface="Arial Narrow"/>
              <a:cs typeface="Arial Narrow"/>
              <a:sym typeface="Arial Narrow"/>
            </a:endParaRPr>
          </a:p>
        </p:txBody>
      </p:sp>
      <p:sp>
        <p:nvSpPr>
          <p:cNvPr id="1042" name="Google Shape;1042;p22"/>
          <p:cNvSpPr txBox="1"/>
          <p:nvPr>
            <p:ph type="ctrTitle"/>
          </p:nvPr>
        </p:nvSpPr>
        <p:spPr>
          <a:xfrm>
            <a:off x="-30096" y="177934"/>
            <a:ext cx="2208885" cy="40011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Intoxicaciones</a:t>
            </a:r>
            <a:endParaRPr b="1" sz="2000">
              <a:solidFill>
                <a:srgbClr val="C00000"/>
              </a:solidFill>
              <a:latin typeface="Arial Narrow"/>
              <a:ea typeface="Arial Narrow"/>
              <a:cs typeface="Arial Narrow"/>
              <a:sym typeface="Arial Narrow"/>
            </a:endParaRPr>
          </a:p>
        </p:txBody>
      </p:sp>
      <p:grpSp>
        <p:nvGrpSpPr>
          <p:cNvPr id="1043" name="Google Shape;1043;p22"/>
          <p:cNvGrpSpPr/>
          <p:nvPr/>
        </p:nvGrpSpPr>
        <p:grpSpPr>
          <a:xfrm>
            <a:off x="2274030" y="4873984"/>
            <a:ext cx="833825" cy="904648"/>
            <a:chOff x="1038433" y="1243369"/>
            <a:chExt cx="833825" cy="904648"/>
          </a:xfrm>
        </p:grpSpPr>
        <p:sp>
          <p:nvSpPr>
            <p:cNvPr id="1044" name="Google Shape;1044;p22"/>
            <p:cNvSpPr/>
            <p:nvPr/>
          </p:nvSpPr>
          <p:spPr>
            <a:xfrm>
              <a:off x="1038433" y="1520368"/>
              <a:ext cx="81691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60,47%</a:t>
              </a:r>
              <a:endParaRPr b="1" sz="1600">
                <a:solidFill>
                  <a:schemeClr val="dk1"/>
                </a:solidFill>
                <a:latin typeface="Arial Narrow"/>
                <a:ea typeface="Arial Narrow"/>
                <a:cs typeface="Arial Narrow"/>
                <a:sym typeface="Arial Narrow"/>
              </a:endParaRPr>
            </a:p>
          </p:txBody>
        </p:sp>
        <p:sp>
          <p:nvSpPr>
            <p:cNvPr id="1045" name="Google Shape;1045;p22"/>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1046" name="Google Shape;1046;p22"/>
            <p:cNvSpPr/>
            <p:nvPr/>
          </p:nvSpPr>
          <p:spPr>
            <a:xfrm>
              <a:off x="1064280" y="1871018"/>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465 casos</a:t>
              </a:r>
              <a:endParaRPr sz="1200">
                <a:solidFill>
                  <a:schemeClr val="dk1"/>
                </a:solidFill>
                <a:latin typeface="Calibri"/>
                <a:ea typeface="Calibri"/>
                <a:cs typeface="Calibri"/>
                <a:sym typeface="Calibri"/>
              </a:endParaRPr>
            </a:p>
          </p:txBody>
        </p:sp>
      </p:grpSp>
      <p:grpSp>
        <p:nvGrpSpPr>
          <p:cNvPr id="1047" name="Google Shape;1047;p22"/>
          <p:cNvGrpSpPr/>
          <p:nvPr/>
        </p:nvGrpSpPr>
        <p:grpSpPr>
          <a:xfrm>
            <a:off x="4522309" y="6596400"/>
            <a:ext cx="855577" cy="883043"/>
            <a:chOff x="1033171" y="8262441"/>
            <a:chExt cx="855577" cy="883043"/>
          </a:xfrm>
        </p:grpSpPr>
        <p:sp>
          <p:nvSpPr>
            <p:cNvPr id="1048" name="Google Shape;1048;p22"/>
            <p:cNvSpPr/>
            <p:nvPr/>
          </p:nvSpPr>
          <p:spPr>
            <a:xfrm>
              <a:off x="1068351" y="8535741"/>
              <a:ext cx="817939"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32,64%</a:t>
              </a:r>
              <a:endParaRPr b="1" sz="1600">
                <a:solidFill>
                  <a:schemeClr val="dk1"/>
                </a:solidFill>
                <a:latin typeface="Arial Narrow"/>
                <a:ea typeface="Arial Narrow"/>
                <a:cs typeface="Arial Narrow"/>
                <a:sym typeface="Arial Narrow"/>
              </a:endParaRPr>
            </a:p>
          </p:txBody>
        </p:sp>
        <p:sp>
          <p:nvSpPr>
            <p:cNvPr id="1049" name="Google Shape;1049;p22"/>
            <p:cNvSpPr/>
            <p:nvPr/>
          </p:nvSpPr>
          <p:spPr>
            <a:xfrm>
              <a:off x="1033171" y="8262441"/>
              <a:ext cx="85311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Vía pública</a:t>
              </a:r>
              <a:endParaRPr b="1" sz="1200" u="sng">
                <a:solidFill>
                  <a:srgbClr val="000000"/>
                </a:solidFill>
                <a:latin typeface="Arial Narrow"/>
                <a:ea typeface="Arial Narrow"/>
                <a:cs typeface="Arial Narrow"/>
                <a:sym typeface="Arial Narrow"/>
              </a:endParaRPr>
            </a:p>
          </p:txBody>
        </p:sp>
        <p:sp>
          <p:nvSpPr>
            <p:cNvPr id="1050" name="Google Shape;1050;p22"/>
            <p:cNvSpPr/>
            <p:nvPr/>
          </p:nvSpPr>
          <p:spPr>
            <a:xfrm>
              <a:off x="1098147" y="8868485"/>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251 casos</a:t>
              </a:r>
              <a:endParaRPr sz="1200">
                <a:solidFill>
                  <a:schemeClr val="dk1"/>
                </a:solidFill>
                <a:latin typeface="Calibri"/>
                <a:ea typeface="Calibri"/>
                <a:cs typeface="Calibri"/>
                <a:sym typeface="Calibri"/>
              </a:endParaRPr>
            </a:p>
          </p:txBody>
        </p:sp>
      </p:grpSp>
      <p:pic>
        <p:nvPicPr>
          <p:cNvPr id="1051" name="Google Shape;1051;p22"/>
          <p:cNvPicPr preferRelativeResize="0"/>
          <p:nvPr/>
        </p:nvPicPr>
        <p:blipFill rotWithShape="1">
          <a:blip r:embed="rId6">
            <a:alphaModFix/>
          </a:blip>
          <a:srcRect b="0" l="0" r="84474" t="10614"/>
          <a:stretch/>
        </p:blipFill>
        <p:spPr>
          <a:xfrm>
            <a:off x="2442384" y="4383828"/>
            <a:ext cx="542252" cy="529727"/>
          </a:xfrm>
          <a:prstGeom prst="rect">
            <a:avLst/>
          </a:prstGeom>
          <a:noFill/>
          <a:ln>
            <a:noFill/>
          </a:ln>
        </p:spPr>
      </p:pic>
      <p:sp>
        <p:nvSpPr>
          <p:cNvPr id="1052" name="Google Shape;1052;p22"/>
          <p:cNvSpPr/>
          <p:nvPr/>
        </p:nvSpPr>
        <p:spPr>
          <a:xfrm>
            <a:off x="26911" y="7668344"/>
            <a:ext cx="5556050"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Secretaría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grupo de sustancia, intoxicaciones, a Periodo epidemiológico 06 acumulado. Medellín 2022</a:t>
            </a:r>
            <a:endParaRPr sz="1100">
              <a:solidFill>
                <a:schemeClr val="dk1"/>
              </a:solidFill>
              <a:latin typeface="Arial Narrow"/>
              <a:ea typeface="Arial Narrow"/>
              <a:cs typeface="Arial Narrow"/>
              <a:sym typeface="Arial Narrow"/>
            </a:endParaRPr>
          </a:p>
        </p:txBody>
      </p:sp>
      <p:grpSp>
        <p:nvGrpSpPr>
          <p:cNvPr id="1053" name="Google Shape;1053;p22"/>
          <p:cNvGrpSpPr/>
          <p:nvPr/>
        </p:nvGrpSpPr>
        <p:grpSpPr>
          <a:xfrm>
            <a:off x="4905808" y="4866208"/>
            <a:ext cx="877163" cy="894649"/>
            <a:chOff x="5265956" y="1265576"/>
            <a:chExt cx="877163" cy="894649"/>
          </a:xfrm>
        </p:grpSpPr>
        <p:sp>
          <p:nvSpPr>
            <p:cNvPr id="1054" name="Google Shape;1054;p22"/>
            <p:cNvSpPr/>
            <p:nvPr/>
          </p:nvSpPr>
          <p:spPr>
            <a:xfrm>
              <a:off x="5327048" y="1561312"/>
              <a:ext cx="781202"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10,53%</a:t>
              </a:r>
              <a:endParaRPr b="1" sz="1600">
                <a:solidFill>
                  <a:schemeClr val="dk1"/>
                </a:solidFill>
                <a:latin typeface="Arial Narrow"/>
                <a:ea typeface="Arial Narrow"/>
                <a:cs typeface="Arial Narrow"/>
                <a:sym typeface="Arial Narrow"/>
              </a:endParaRPr>
            </a:p>
          </p:txBody>
        </p:sp>
        <p:sp>
          <p:nvSpPr>
            <p:cNvPr id="1055" name="Google Shape;1055;p22"/>
            <p:cNvSpPr/>
            <p:nvPr/>
          </p:nvSpPr>
          <p:spPr>
            <a:xfrm>
              <a:off x="5265956" y="1265576"/>
              <a:ext cx="8771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&lt; de 5 años</a:t>
              </a:r>
              <a:endParaRPr b="1" sz="1200" u="sng">
                <a:solidFill>
                  <a:srgbClr val="000000"/>
                </a:solidFill>
                <a:latin typeface="Arial Narrow"/>
                <a:ea typeface="Arial Narrow"/>
                <a:cs typeface="Arial Narrow"/>
                <a:sym typeface="Arial Narrow"/>
              </a:endParaRPr>
            </a:p>
          </p:txBody>
        </p:sp>
        <p:sp>
          <p:nvSpPr>
            <p:cNvPr id="1056" name="Google Shape;1056;p22"/>
            <p:cNvSpPr/>
            <p:nvPr/>
          </p:nvSpPr>
          <p:spPr>
            <a:xfrm>
              <a:off x="5298050" y="188322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81 casos</a:t>
              </a:r>
              <a:endParaRPr sz="1200">
                <a:solidFill>
                  <a:schemeClr val="dk1"/>
                </a:solidFill>
                <a:latin typeface="Calibri"/>
                <a:ea typeface="Calibri"/>
                <a:cs typeface="Calibri"/>
                <a:sym typeface="Calibri"/>
              </a:endParaRPr>
            </a:p>
          </p:txBody>
        </p:sp>
      </p:grpSp>
      <p:grpSp>
        <p:nvGrpSpPr>
          <p:cNvPr id="1057" name="Google Shape;1057;p22"/>
          <p:cNvGrpSpPr/>
          <p:nvPr/>
        </p:nvGrpSpPr>
        <p:grpSpPr>
          <a:xfrm>
            <a:off x="5986396" y="4877806"/>
            <a:ext cx="1253869" cy="895160"/>
            <a:chOff x="2370037" y="3162904"/>
            <a:chExt cx="1253869" cy="895160"/>
          </a:xfrm>
        </p:grpSpPr>
        <p:sp>
          <p:nvSpPr>
            <p:cNvPr id="1058" name="Google Shape;1058;p22"/>
            <p:cNvSpPr/>
            <p:nvPr/>
          </p:nvSpPr>
          <p:spPr>
            <a:xfrm>
              <a:off x="2576066" y="3431176"/>
              <a:ext cx="874090"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Oral</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57,48%</a:t>
              </a:r>
              <a:endParaRPr b="1" sz="1600">
                <a:solidFill>
                  <a:schemeClr val="dk1"/>
                </a:solidFill>
                <a:latin typeface="Arial Narrow"/>
                <a:ea typeface="Arial Narrow"/>
                <a:cs typeface="Arial Narrow"/>
                <a:sym typeface="Arial Narrow"/>
              </a:endParaRPr>
            </a:p>
          </p:txBody>
        </p:sp>
        <p:sp>
          <p:nvSpPr>
            <p:cNvPr id="1059" name="Google Shape;1059;p22"/>
            <p:cNvSpPr/>
            <p:nvPr/>
          </p:nvSpPr>
          <p:spPr>
            <a:xfrm>
              <a:off x="2370037" y="3162904"/>
              <a:ext cx="125386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Vía de exposición</a:t>
              </a:r>
              <a:endParaRPr b="1" sz="1200" u="sng">
                <a:solidFill>
                  <a:srgbClr val="000000"/>
                </a:solidFill>
                <a:latin typeface="Arial Narrow"/>
                <a:ea typeface="Arial Narrow"/>
                <a:cs typeface="Arial Narrow"/>
                <a:sym typeface="Arial Narrow"/>
              </a:endParaRPr>
            </a:p>
          </p:txBody>
        </p:sp>
        <p:sp>
          <p:nvSpPr>
            <p:cNvPr id="1060" name="Google Shape;1060;p22"/>
            <p:cNvSpPr/>
            <p:nvPr/>
          </p:nvSpPr>
          <p:spPr>
            <a:xfrm>
              <a:off x="2716410" y="3781065"/>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442 casos</a:t>
              </a:r>
              <a:endParaRPr sz="1200">
                <a:solidFill>
                  <a:schemeClr val="dk1"/>
                </a:solidFill>
                <a:latin typeface="Calibri"/>
                <a:ea typeface="Calibri"/>
                <a:cs typeface="Calibri"/>
                <a:sym typeface="Calibri"/>
              </a:endParaRPr>
            </a:p>
          </p:txBody>
        </p:sp>
      </p:grpSp>
      <p:sp>
        <p:nvSpPr>
          <p:cNvPr id="1061" name="Google Shape;1061;p22"/>
          <p:cNvSpPr txBox="1"/>
          <p:nvPr/>
        </p:nvSpPr>
        <p:spPr>
          <a:xfrm>
            <a:off x="1989184" y="2911116"/>
            <a:ext cx="2331346"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Incidencia en población general x 100,000 habitantes</a:t>
            </a:r>
            <a:endParaRPr b="1" sz="1050">
              <a:solidFill>
                <a:schemeClr val="dk1"/>
              </a:solidFill>
              <a:latin typeface="Arial Narrow"/>
              <a:ea typeface="Arial Narrow"/>
              <a:cs typeface="Arial Narrow"/>
              <a:sym typeface="Arial Narrow"/>
            </a:endParaRPr>
          </a:p>
        </p:txBody>
      </p:sp>
      <p:sp>
        <p:nvSpPr>
          <p:cNvPr id="1062" name="Google Shape;1062;p22"/>
          <p:cNvSpPr txBox="1"/>
          <p:nvPr/>
        </p:nvSpPr>
        <p:spPr>
          <a:xfrm>
            <a:off x="2329383" y="3271156"/>
            <a:ext cx="157286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29,43 * cada 100 mil</a:t>
            </a:r>
            <a:endParaRPr/>
          </a:p>
        </p:txBody>
      </p:sp>
      <p:sp>
        <p:nvSpPr>
          <p:cNvPr id="1063" name="Google Shape;1063;p22"/>
          <p:cNvSpPr txBox="1"/>
          <p:nvPr/>
        </p:nvSpPr>
        <p:spPr>
          <a:xfrm>
            <a:off x="4083293" y="2911116"/>
            <a:ext cx="1605389"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Casos confirmados por laboratorio de intoxicación por metanol</a:t>
            </a:r>
            <a:endParaRPr b="1" sz="1050">
              <a:solidFill>
                <a:schemeClr val="dk1"/>
              </a:solidFill>
              <a:latin typeface="Arial Narrow"/>
              <a:ea typeface="Arial Narrow"/>
              <a:cs typeface="Arial Narrow"/>
              <a:sym typeface="Arial Narrow"/>
            </a:endParaRPr>
          </a:p>
        </p:txBody>
      </p:sp>
      <p:sp>
        <p:nvSpPr>
          <p:cNvPr id="1064" name="Google Shape;1064;p22"/>
          <p:cNvSpPr txBox="1"/>
          <p:nvPr/>
        </p:nvSpPr>
        <p:spPr>
          <a:xfrm>
            <a:off x="4703339" y="3449170"/>
            <a:ext cx="39786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0%</a:t>
            </a:r>
            <a:endParaRPr/>
          </a:p>
        </p:txBody>
      </p:sp>
      <p:sp>
        <p:nvSpPr>
          <p:cNvPr id="1065" name="Google Shape;1065;p22"/>
          <p:cNvSpPr/>
          <p:nvPr/>
        </p:nvSpPr>
        <p:spPr>
          <a:xfrm>
            <a:off x="2235549" y="2533188"/>
            <a:ext cx="4965349"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066" name="Google Shape;1066;p22"/>
          <p:cNvGrpSpPr/>
          <p:nvPr/>
        </p:nvGrpSpPr>
        <p:grpSpPr>
          <a:xfrm>
            <a:off x="2424996" y="2603074"/>
            <a:ext cx="3446504" cy="276999"/>
            <a:chOff x="2448322" y="74775"/>
            <a:chExt cx="3446504" cy="276999"/>
          </a:xfrm>
        </p:grpSpPr>
        <p:sp>
          <p:nvSpPr>
            <p:cNvPr id="1067" name="Google Shape;1067;p2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068" name="Google Shape;1068;p22"/>
            <p:cNvCxnSpPr>
              <a:stCxn id="106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069" name="Google Shape;1069;p2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070" name="Google Shape;1070;p22"/>
          <p:cNvSpPr txBox="1"/>
          <p:nvPr/>
        </p:nvSpPr>
        <p:spPr>
          <a:xfrm>
            <a:off x="5894826" y="2920771"/>
            <a:ext cx="1282226"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brotes en población confinada</a:t>
            </a:r>
            <a:endParaRPr b="1" sz="1050">
              <a:solidFill>
                <a:schemeClr val="dk1"/>
              </a:solidFill>
              <a:latin typeface="Arial Narrow"/>
              <a:ea typeface="Arial Narrow"/>
              <a:cs typeface="Arial Narrow"/>
              <a:sym typeface="Arial Narrow"/>
            </a:endParaRPr>
          </a:p>
        </p:txBody>
      </p:sp>
      <p:pic>
        <p:nvPicPr>
          <p:cNvPr id="1071" name="Google Shape;1071;p22"/>
          <p:cNvPicPr preferRelativeResize="0"/>
          <p:nvPr/>
        </p:nvPicPr>
        <p:blipFill rotWithShape="1">
          <a:blip r:embed="rId7">
            <a:alphaModFix/>
          </a:blip>
          <a:srcRect b="0" l="0" r="0" t="14231"/>
          <a:stretch/>
        </p:blipFill>
        <p:spPr>
          <a:xfrm>
            <a:off x="4270803" y="4456042"/>
            <a:ext cx="508027" cy="482577"/>
          </a:xfrm>
          <a:prstGeom prst="rect">
            <a:avLst/>
          </a:prstGeom>
          <a:noFill/>
          <a:ln>
            <a:noFill/>
          </a:ln>
        </p:spPr>
      </p:pic>
      <p:pic>
        <p:nvPicPr>
          <p:cNvPr id="1072" name="Google Shape;1072;p22"/>
          <p:cNvPicPr preferRelativeResize="0"/>
          <p:nvPr/>
        </p:nvPicPr>
        <p:blipFill rotWithShape="1">
          <a:blip r:embed="rId8">
            <a:alphaModFix/>
          </a:blip>
          <a:srcRect b="0" l="0" r="0" t="0"/>
          <a:stretch/>
        </p:blipFill>
        <p:spPr>
          <a:xfrm>
            <a:off x="5094423" y="4375173"/>
            <a:ext cx="458010" cy="520466"/>
          </a:xfrm>
          <a:prstGeom prst="rect">
            <a:avLst/>
          </a:prstGeom>
          <a:noFill/>
          <a:ln>
            <a:noFill/>
          </a:ln>
        </p:spPr>
      </p:pic>
      <p:pic>
        <p:nvPicPr>
          <p:cNvPr id="1073" name="Google Shape;1073;p22"/>
          <p:cNvPicPr preferRelativeResize="0"/>
          <p:nvPr/>
        </p:nvPicPr>
        <p:blipFill rotWithShape="1">
          <a:blip r:embed="rId9">
            <a:alphaModFix/>
          </a:blip>
          <a:srcRect b="0" l="0" r="0" t="0"/>
          <a:stretch/>
        </p:blipFill>
        <p:spPr>
          <a:xfrm>
            <a:off x="6151745" y="4189418"/>
            <a:ext cx="935931" cy="713784"/>
          </a:xfrm>
          <a:prstGeom prst="rect">
            <a:avLst/>
          </a:prstGeom>
          <a:noFill/>
          <a:ln>
            <a:noFill/>
          </a:ln>
        </p:spPr>
      </p:pic>
      <p:pic>
        <p:nvPicPr>
          <p:cNvPr id="1074" name="Google Shape;1074;p22"/>
          <p:cNvPicPr preferRelativeResize="0"/>
          <p:nvPr/>
        </p:nvPicPr>
        <p:blipFill rotWithShape="1">
          <a:blip r:embed="rId10">
            <a:alphaModFix/>
          </a:blip>
          <a:srcRect b="0" l="0" r="0" t="0"/>
          <a:stretch/>
        </p:blipFill>
        <p:spPr>
          <a:xfrm>
            <a:off x="3802389" y="6025389"/>
            <a:ext cx="642392" cy="636332"/>
          </a:xfrm>
          <a:prstGeom prst="rect">
            <a:avLst/>
          </a:prstGeom>
          <a:noFill/>
          <a:ln>
            <a:noFill/>
          </a:ln>
        </p:spPr>
      </p:pic>
      <p:pic>
        <p:nvPicPr>
          <p:cNvPr id="1075" name="Google Shape;1075;p22"/>
          <p:cNvPicPr preferRelativeResize="0"/>
          <p:nvPr/>
        </p:nvPicPr>
        <p:blipFill rotWithShape="1">
          <a:blip r:embed="rId11">
            <a:alphaModFix/>
          </a:blip>
          <a:srcRect b="0" l="0" r="0" t="0"/>
          <a:stretch/>
        </p:blipFill>
        <p:spPr>
          <a:xfrm>
            <a:off x="4636123" y="6009827"/>
            <a:ext cx="623710" cy="601234"/>
          </a:xfrm>
          <a:prstGeom prst="rect">
            <a:avLst/>
          </a:prstGeom>
          <a:noFill/>
          <a:ln>
            <a:noFill/>
          </a:ln>
        </p:spPr>
      </p:pic>
      <p:grpSp>
        <p:nvGrpSpPr>
          <p:cNvPr id="1076" name="Google Shape;1076;p22"/>
          <p:cNvGrpSpPr/>
          <p:nvPr/>
        </p:nvGrpSpPr>
        <p:grpSpPr>
          <a:xfrm>
            <a:off x="3702805" y="6605790"/>
            <a:ext cx="823641" cy="882974"/>
            <a:chOff x="1073622" y="1243369"/>
            <a:chExt cx="823641" cy="882974"/>
          </a:xfrm>
        </p:grpSpPr>
        <p:sp>
          <p:nvSpPr>
            <p:cNvPr id="1077" name="Google Shape;1077;p22"/>
            <p:cNvSpPr/>
            <p:nvPr/>
          </p:nvSpPr>
          <p:spPr>
            <a:xfrm>
              <a:off x="1073622" y="1520368"/>
              <a:ext cx="781729"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45,77%</a:t>
              </a:r>
              <a:endParaRPr b="1" sz="1600">
                <a:solidFill>
                  <a:schemeClr val="dk1"/>
                </a:solidFill>
                <a:latin typeface="Arial Narrow"/>
                <a:ea typeface="Arial Narrow"/>
                <a:cs typeface="Arial Narrow"/>
                <a:sym typeface="Arial Narrow"/>
              </a:endParaRPr>
            </a:p>
          </p:txBody>
        </p:sp>
        <p:sp>
          <p:nvSpPr>
            <p:cNvPr id="1078" name="Google Shape;1078;p22"/>
            <p:cNvSpPr/>
            <p:nvPr/>
          </p:nvSpPr>
          <p:spPr>
            <a:xfrm>
              <a:off x="1180698" y="1243369"/>
              <a:ext cx="550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Hogar</a:t>
              </a:r>
              <a:endParaRPr b="1" sz="1200" u="sng">
                <a:solidFill>
                  <a:srgbClr val="000000"/>
                </a:solidFill>
                <a:latin typeface="Arial Narrow"/>
                <a:ea typeface="Arial Narrow"/>
                <a:cs typeface="Arial Narrow"/>
                <a:sym typeface="Arial Narrow"/>
              </a:endParaRPr>
            </a:p>
          </p:txBody>
        </p:sp>
        <p:sp>
          <p:nvSpPr>
            <p:cNvPr id="1079" name="Google Shape;1079;p22"/>
            <p:cNvSpPr/>
            <p:nvPr/>
          </p:nvSpPr>
          <p:spPr>
            <a:xfrm>
              <a:off x="1073623" y="1849344"/>
              <a:ext cx="8236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352 casos</a:t>
              </a:r>
              <a:endParaRPr sz="1200">
                <a:solidFill>
                  <a:schemeClr val="dk1"/>
                </a:solidFill>
                <a:latin typeface="Calibri"/>
                <a:ea typeface="Calibri"/>
                <a:cs typeface="Calibri"/>
                <a:sym typeface="Calibri"/>
              </a:endParaRPr>
            </a:p>
          </p:txBody>
        </p:sp>
      </p:grpSp>
      <p:grpSp>
        <p:nvGrpSpPr>
          <p:cNvPr id="1080" name="Google Shape;1080;p22"/>
          <p:cNvGrpSpPr/>
          <p:nvPr/>
        </p:nvGrpSpPr>
        <p:grpSpPr>
          <a:xfrm>
            <a:off x="4013888" y="4872449"/>
            <a:ext cx="890565" cy="883043"/>
            <a:chOff x="1033171" y="8262441"/>
            <a:chExt cx="890565" cy="883043"/>
          </a:xfrm>
        </p:grpSpPr>
        <p:sp>
          <p:nvSpPr>
            <p:cNvPr id="1081" name="Google Shape;1081;p22"/>
            <p:cNvSpPr/>
            <p:nvPr/>
          </p:nvSpPr>
          <p:spPr>
            <a:xfrm>
              <a:off x="1073490" y="8535741"/>
              <a:ext cx="826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14,43%</a:t>
              </a:r>
              <a:endParaRPr b="1" sz="1600">
                <a:solidFill>
                  <a:schemeClr val="dk1"/>
                </a:solidFill>
                <a:latin typeface="Arial Narrow"/>
                <a:ea typeface="Arial Narrow"/>
                <a:cs typeface="Arial Narrow"/>
                <a:sym typeface="Arial Narrow"/>
              </a:endParaRPr>
            </a:p>
          </p:txBody>
        </p:sp>
        <p:sp>
          <p:nvSpPr>
            <p:cNvPr id="1082" name="Google Shape;1082;p22"/>
            <p:cNvSpPr/>
            <p:nvPr/>
          </p:nvSpPr>
          <p:spPr>
            <a:xfrm>
              <a:off x="1033171" y="8262441"/>
              <a:ext cx="86754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5 a 18 años</a:t>
              </a:r>
              <a:endParaRPr b="1" sz="1200" u="sng">
                <a:solidFill>
                  <a:srgbClr val="000000"/>
                </a:solidFill>
                <a:latin typeface="Arial Narrow"/>
                <a:ea typeface="Arial Narrow"/>
                <a:cs typeface="Arial Narrow"/>
                <a:sym typeface="Arial Narrow"/>
              </a:endParaRPr>
            </a:p>
          </p:txBody>
        </p:sp>
        <p:sp>
          <p:nvSpPr>
            <p:cNvPr id="1083" name="Google Shape;1083;p22"/>
            <p:cNvSpPr/>
            <p:nvPr/>
          </p:nvSpPr>
          <p:spPr>
            <a:xfrm>
              <a:off x="1146985" y="8868485"/>
              <a:ext cx="7767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111 casos</a:t>
              </a:r>
              <a:endParaRPr sz="1200">
                <a:solidFill>
                  <a:schemeClr val="dk1"/>
                </a:solidFill>
                <a:latin typeface="Calibri"/>
                <a:ea typeface="Calibri"/>
                <a:cs typeface="Calibri"/>
                <a:sym typeface="Calibri"/>
              </a:endParaRPr>
            </a:p>
          </p:txBody>
        </p:sp>
      </p:grpSp>
      <p:pic>
        <p:nvPicPr>
          <p:cNvPr id="1084" name="Google Shape;1084;p22"/>
          <p:cNvPicPr preferRelativeResize="0"/>
          <p:nvPr/>
        </p:nvPicPr>
        <p:blipFill rotWithShape="1">
          <a:blip r:embed="rId12">
            <a:alphaModFix/>
          </a:blip>
          <a:srcRect b="0" l="0" r="0" t="0"/>
          <a:stretch/>
        </p:blipFill>
        <p:spPr>
          <a:xfrm>
            <a:off x="6454409" y="5996223"/>
            <a:ext cx="687960" cy="663390"/>
          </a:xfrm>
          <a:prstGeom prst="rect">
            <a:avLst/>
          </a:prstGeom>
          <a:noFill/>
          <a:ln>
            <a:noFill/>
          </a:ln>
        </p:spPr>
      </p:pic>
      <p:grpSp>
        <p:nvGrpSpPr>
          <p:cNvPr id="1085" name="Google Shape;1085;p22"/>
          <p:cNvGrpSpPr/>
          <p:nvPr/>
        </p:nvGrpSpPr>
        <p:grpSpPr>
          <a:xfrm>
            <a:off x="6383433" y="6588420"/>
            <a:ext cx="774775" cy="903208"/>
            <a:chOff x="5327048" y="1270665"/>
            <a:chExt cx="774775" cy="903208"/>
          </a:xfrm>
        </p:grpSpPr>
        <p:sp>
          <p:nvSpPr>
            <p:cNvPr id="1086" name="Google Shape;1086;p22"/>
            <p:cNvSpPr/>
            <p:nvPr/>
          </p:nvSpPr>
          <p:spPr>
            <a:xfrm>
              <a:off x="5327048"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6,89%</a:t>
              </a:r>
              <a:endParaRPr b="1" sz="1600">
                <a:solidFill>
                  <a:schemeClr val="dk1"/>
                </a:solidFill>
                <a:latin typeface="Arial Narrow"/>
                <a:ea typeface="Arial Narrow"/>
                <a:cs typeface="Arial Narrow"/>
                <a:sym typeface="Arial Narrow"/>
              </a:endParaRPr>
            </a:p>
          </p:txBody>
        </p:sp>
        <p:sp>
          <p:nvSpPr>
            <p:cNvPr id="1087" name="Google Shape;1087;p22"/>
            <p:cNvSpPr/>
            <p:nvPr/>
          </p:nvSpPr>
          <p:spPr>
            <a:xfrm>
              <a:off x="5338616" y="1270665"/>
              <a:ext cx="66986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Trabajo </a:t>
              </a:r>
              <a:endParaRPr b="1" sz="1200" u="sng">
                <a:solidFill>
                  <a:srgbClr val="000000"/>
                </a:solidFill>
                <a:latin typeface="Arial Narrow"/>
                <a:ea typeface="Arial Narrow"/>
                <a:cs typeface="Arial Narrow"/>
                <a:sym typeface="Arial Narrow"/>
              </a:endParaRPr>
            </a:p>
          </p:txBody>
        </p:sp>
        <p:sp>
          <p:nvSpPr>
            <p:cNvPr id="1088" name="Google Shape;1088;p22"/>
            <p:cNvSpPr/>
            <p:nvPr/>
          </p:nvSpPr>
          <p:spPr>
            <a:xfrm>
              <a:off x="5381754" y="189687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53 casos</a:t>
              </a:r>
              <a:endParaRPr sz="1200">
                <a:solidFill>
                  <a:schemeClr val="dk1"/>
                </a:solidFill>
                <a:latin typeface="Calibri"/>
                <a:ea typeface="Calibri"/>
                <a:cs typeface="Calibri"/>
                <a:sym typeface="Calibri"/>
              </a:endParaRPr>
            </a:p>
          </p:txBody>
        </p:sp>
      </p:grpSp>
      <p:pic>
        <p:nvPicPr>
          <p:cNvPr id="1089" name="Google Shape;1089;p22"/>
          <p:cNvPicPr preferRelativeResize="0"/>
          <p:nvPr/>
        </p:nvPicPr>
        <p:blipFill rotWithShape="1">
          <a:blip r:embed="rId13">
            <a:alphaModFix/>
          </a:blip>
          <a:srcRect b="0" l="0" r="0" t="0"/>
          <a:stretch/>
        </p:blipFill>
        <p:spPr>
          <a:xfrm>
            <a:off x="5600783" y="6036718"/>
            <a:ext cx="493788" cy="633211"/>
          </a:xfrm>
          <a:prstGeom prst="rect">
            <a:avLst/>
          </a:prstGeom>
          <a:noFill/>
          <a:ln>
            <a:noFill/>
          </a:ln>
        </p:spPr>
      </p:pic>
      <p:grpSp>
        <p:nvGrpSpPr>
          <p:cNvPr id="1090" name="Google Shape;1090;p22"/>
          <p:cNvGrpSpPr/>
          <p:nvPr/>
        </p:nvGrpSpPr>
        <p:grpSpPr>
          <a:xfrm>
            <a:off x="5309646" y="6613815"/>
            <a:ext cx="1144763" cy="895160"/>
            <a:chOff x="2420491" y="3162904"/>
            <a:chExt cx="1144763" cy="895160"/>
          </a:xfrm>
        </p:grpSpPr>
        <p:sp>
          <p:nvSpPr>
            <p:cNvPr id="1091" name="Google Shape;1091;p22"/>
            <p:cNvSpPr/>
            <p:nvPr/>
          </p:nvSpPr>
          <p:spPr>
            <a:xfrm>
              <a:off x="2609254" y="3431176"/>
              <a:ext cx="733607"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9,49%</a:t>
              </a:r>
              <a:endParaRPr b="1" sz="1600">
                <a:solidFill>
                  <a:schemeClr val="dk1"/>
                </a:solidFill>
                <a:latin typeface="Arial Narrow"/>
                <a:ea typeface="Arial Narrow"/>
                <a:cs typeface="Arial Narrow"/>
                <a:sym typeface="Arial Narrow"/>
              </a:endParaRPr>
            </a:p>
          </p:txBody>
        </p:sp>
        <p:sp>
          <p:nvSpPr>
            <p:cNvPr id="1092" name="Google Shape;1092;p22"/>
            <p:cNvSpPr/>
            <p:nvPr/>
          </p:nvSpPr>
          <p:spPr>
            <a:xfrm>
              <a:off x="2420491" y="3162904"/>
              <a:ext cx="114476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Bares/Tabernas</a:t>
              </a:r>
              <a:endParaRPr b="1" sz="1200" u="sng">
                <a:solidFill>
                  <a:srgbClr val="000000"/>
                </a:solidFill>
                <a:latin typeface="Arial Narrow"/>
                <a:ea typeface="Arial Narrow"/>
                <a:cs typeface="Arial Narrow"/>
                <a:sym typeface="Arial Narrow"/>
              </a:endParaRPr>
            </a:p>
          </p:txBody>
        </p:sp>
        <p:sp>
          <p:nvSpPr>
            <p:cNvPr id="1093" name="Google Shape;1093;p22"/>
            <p:cNvSpPr/>
            <p:nvPr/>
          </p:nvSpPr>
          <p:spPr>
            <a:xfrm>
              <a:off x="2606048" y="378106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73 casos</a:t>
              </a:r>
              <a:endParaRPr sz="1200">
                <a:solidFill>
                  <a:schemeClr val="dk1"/>
                </a:solidFill>
                <a:latin typeface="Calibri"/>
                <a:ea typeface="Calibri"/>
                <a:cs typeface="Calibri"/>
                <a:sym typeface="Calibri"/>
              </a:endParaRPr>
            </a:p>
          </p:txBody>
        </p:sp>
      </p:grpSp>
      <p:sp>
        <p:nvSpPr>
          <p:cNvPr id="1094" name="Google Shape;1094;p22"/>
          <p:cNvSpPr txBox="1"/>
          <p:nvPr/>
        </p:nvSpPr>
        <p:spPr>
          <a:xfrm>
            <a:off x="5902928" y="3440403"/>
            <a:ext cx="1239442"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rgbClr val="C00000"/>
                </a:solidFill>
                <a:latin typeface="Arial Narrow"/>
                <a:ea typeface="Arial Narrow"/>
                <a:cs typeface="Arial Narrow"/>
                <a:sym typeface="Arial Narrow"/>
              </a:rPr>
              <a:t>No hubo casos</a:t>
            </a:r>
            <a:endParaRPr/>
          </a:p>
        </p:txBody>
      </p:sp>
      <p:grpSp>
        <p:nvGrpSpPr>
          <p:cNvPr id="1095" name="Google Shape;1095;p22"/>
          <p:cNvGrpSpPr/>
          <p:nvPr/>
        </p:nvGrpSpPr>
        <p:grpSpPr>
          <a:xfrm>
            <a:off x="2405662" y="4024402"/>
            <a:ext cx="2480324" cy="436842"/>
            <a:chOff x="3054754" y="484500"/>
            <a:chExt cx="2375609" cy="436842"/>
          </a:xfrm>
        </p:grpSpPr>
        <p:sp>
          <p:nvSpPr>
            <p:cNvPr id="1096" name="Google Shape;1096;p2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97" name="Google Shape;1097;p22"/>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 y Edad</a:t>
              </a:r>
              <a:endParaRPr b="1" sz="1400">
                <a:solidFill>
                  <a:schemeClr val="dk1"/>
                </a:solidFill>
                <a:latin typeface="Arial Narrow"/>
                <a:ea typeface="Arial Narrow"/>
                <a:cs typeface="Arial Narrow"/>
                <a:sym typeface="Arial Narrow"/>
              </a:endParaRPr>
            </a:p>
          </p:txBody>
        </p:sp>
      </p:grpSp>
      <p:grpSp>
        <p:nvGrpSpPr>
          <p:cNvPr id="1098" name="Google Shape;1098;p22"/>
          <p:cNvGrpSpPr/>
          <p:nvPr/>
        </p:nvGrpSpPr>
        <p:grpSpPr>
          <a:xfrm>
            <a:off x="3861366" y="5640349"/>
            <a:ext cx="3281002" cy="436842"/>
            <a:chOff x="3054754" y="484500"/>
            <a:chExt cx="2375609" cy="436842"/>
          </a:xfrm>
        </p:grpSpPr>
        <p:sp>
          <p:nvSpPr>
            <p:cNvPr id="1099" name="Google Shape;1099;p22"/>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100" name="Google Shape;1100;p22"/>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Lugar de exposición</a:t>
              </a:r>
              <a:endParaRPr b="1" sz="1400">
                <a:solidFill>
                  <a:schemeClr val="dk1"/>
                </a:solidFill>
                <a:latin typeface="Arial Narrow"/>
                <a:ea typeface="Arial Narrow"/>
                <a:cs typeface="Arial Narrow"/>
                <a:sym typeface="Arial Narrow"/>
              </a:endParaRPr>
            </a:p>
          </p:txBody>
        </p:sp>
      </p:grpSp>
      <p:sp>
        <p:nvSpPr>
          <p:cNvPr id="1101" name="Google Shape;1101;p22"/>
          <p:cNvSpPr/>
          <p:nvPr/>
        </p:nvSpPr>
        <p:spPr>
          <a:xfrm>
            <a:off x="-11503" y="8429079"/>
            <a:ext cx="7135004"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El comportamiento de la notificación tuvo un aumento del 10,17% respecto al mismo periodo del año anterior.</a:t>
            </a:r>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Alrededor del 56,31% de las notificaciones relacionadas con las intoxicaciones corresponden aquellas notificadas por sustancias psicoactivas, principalmente en los hombres y dichas exposiciones ocurrieron en el hogar. </a:t>
            </a:r>
            <a:endParaRPr sz="1200">
              <a:solidFill>
                <a:srgbClr val="FF0000"/>
              </a:solidFill>
              <a:latin typeface="Arial Narrow"/>
              <a:ea typeface="Arial Narrow"/>
              <a:cs typeface="Arial Narrow"/>
              <a:sym typeface="Arial Narrow"/>
            </a:endParaRPr>
          </a:p>
        </p:txBody>
      </p:sp>
      <p:sp>
        <p:nvSpPr>
          <p:cNvPr id="1102" name="Google Shape;1102;p22"/>
          <p:cNvSpPr/>
          <p:nvPr/>
        </p:nvSpPr>
        <p:spPr>
          <a:xfrm>
            <a:off x="-1849" y="8013308"/>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03" name="Google Shape;1103;p22"/>
          <p:cNvGrpSpPr/>
          <p:nvPr/>
        </p:nvGrpSpPr>
        <p:grpSpPr>
          <a:xfrm>
            <a:off x="93859" y="8056850"/>
            <a:ext cx="3446504" cy="276999"/>
            <a:chOff x="2448322" y="33831"/>
            <a:chExt cx="3446504" cy="276999"/>
          </a:xfrm>
        </p:grpSpPr>
        <p:sp>
          <p:nvSpPr>
            <p:cNvPr id="1104" name="Google Shape;1104;p22"/>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05" name="Google Shape;1105;p22"/>
            <p:cNvCxnSpPr>
              <a:stCxn id="1104"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106" name="Google Shape;1106;p22"/>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grpSp>
        <p:nvGrpSpPr>
          <p:cNvPr id="1107" name="Google Shape;1107;p22"/>
          <p:cNvGrpSpPr/>
          <p:nvPr/>
        </p:nvGrpSpPr>
        <p:grpSpPr>
          <a:xfrm>
            <a:off x="3132744" y="4419182"/>
            <a:ext cx="879488" cy="1377146"/>
            <a:chOff x="1708524" y="1209162"/>
            <a:chExt cx="1075155" cy="1830651"/>
          </a:xfrm>
        </p:grpSpPr>
        <p:sp>
          <p:nvSpPr>
            <p:cNvPr id="1108" name="Google Shape;1108;p22"/>
            <p:cNvSpPr/>
            <p:nvPr/>
          </p:nvSpPr>
          <p:spPr>
            <a:xfrm>
              <a:off x="1708524" y="2181418"/>
              <a:ext cx="966980" cy="44279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39,53%</a:t>
              </a:r>
              <a:endParaRPr b="1" sz="1600">
                <a:solidFill>
                  <a:schemeClr val="dk1"/>
                </a:solidFill>
                <a:latin typeface="Arial Narrow"/>
                <a:ea typeface="Arial Narrow"/>
                <a:cs typeface="Arial Narrow"/>
                <a:sym typeface="Arial Narrow"/>
              </a:endParaRPr>
            </a:p>
          </p:txBody>
        </p:sp>
        <p:sp>
          <p:nvSpPr>
            <p:cNvPr id="1109" name="Google Shape;1109;p22"/>
            <p:cNvSpPr/>
            <p:nvPr/>
          </p:nvSpPr>
          <p:spPr>
            <a:xfrm>
              <a:off x="1715245" y="1803779"/>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110" name="Google Shape;1110;p22"/>
            <p:cNvSpPr/>
            <p:nvPr/>
          </p:nvSpPr>
          <p:spPr>
            <a:xfrm>
              <a:off x="1817186" y="2671596"/>
              <a:ext cx="966493" cy="3682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304 casos</a:t>
              </a:r>
              <a:endParaRPr sz="1200">
                <a:solidFill>
                  <a:schemeClr val="dk1"/>
                </a:solidFill>
                <a:latin typeface="Calibri"/>
                <a:ea typeface="Calibri"/>
                <a:cs typeface="Calibri"/>
                <a:sym typeface="Calibri"/>
              </a:endParaRPr>
            </a:p>
          </p:txBody>
        </p:sp>
        <p:pic>
          <p:nvPicPr>
            <p:cNvPr id="1111" name="Google Shape;1111;p22"/>
            <p:cNvPicPr preferRelativeResize="0"/>
            <p:nvPr/>
          </p:nvPicPr>
          <p:blipFill rotWithShape="1">
            <a:blip r:embed="rId6">
              <a:alphaModFix/>
            </a:blip>
            <a:srcRect b="0" l="29313" r="56038" t="7366"/>
            <a:stretch/>
          </p:blipFill>
          <p:spPr>
            <a:xfrm>
              <a:off x="1875394" y="1209162"/>
              <a:ext cx="530003" cy="699844"/>
            </a:xfrm>
            <a:prstGeom prst="rect">
              <a:avLst/>
            </a:prstGeom>
            <a:noFill/>
            <a:ln>
              <a:noFill/>
            </a:ln>
          </p:spPr>
        </p:pic>
      </p:grpSp>
      <p:pic>
        <p:nvPicPr>
          <p:cNvPr id="1112" name="Google Shape;1112;p22"/>
          <p:cNvPicPr preferRelativeResize="0"/>
          <p:nvPr/>
        </p:nvPicPr>
        <p:blipFill rotWithShape="1">
          <a:blip r:embed="rId14">
            <a:alphaModFix/>
          </a:blip>
          <a:srcRect b="0" l="0" r="0" t="0"/>
          <a:stretch/>
        </p:blipFill>
        <p:spPr>
          <a:xfrm>
            <a:off x="2254506" y="346100"/>
            <a:ext cx="4903702" cy="1759417"/>
          </a:xfrm>
          <a:prstGeom prst="rect">
            <a:avLst/>
          </a:prstGeom>
          <a:noFill/>
          <a:ln>
            <a:noFill/>
          </a:ln>
        </p:spPr>
      </p:pic>
      <p:pic>
        <p:nvPicPr>
          <p:cNvPr id="1113" name="Google Shape;1113;p22"/>
          <p:cNvPicPr preferRelativeResize="0"/>
          <p:nvPr/>
        </p:nvPicPr>
        <p:blipFill rotWithShape="1">
          <a:blip r:embed="rId15">
            <a:alphaModFix/>
          </a:blip>
          <a:srcRect b="0" l="0" r="0" t="0"/>
          <a:stretch/>
        </p:blipFill>
        <p:spPr>
          <a:xfrm>
            <a:off x="52081" y="5706382"/>
            <a:ext cx="3381722" cy="200508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pic>
        <p:nvPicPr>
          <p:cNvPr id="1118" name="Google Shape;1118;p23"/>
          <p:cNvPicPr preferRelativeResize="0"/>
          <p:nvPr/>
        </p:nvPicPr>
        <p:blipFill rotWithShape="1">
          <a:blip r:embed="rId3">
            <a:alphaModFix/>
          </a:blip>
          <a:srcRect b="0" l="0" r="0" t="75483"/>
          <a:stretch/>
        </p:blipFill>
        <p:spPr>
          <a:xfrm>
            <a:off x="568" y="4771410"/>
            <a:ext cx="2180731" cy="1439461"/>
          </a:xfrm>
          <a:prstGeom prst="rect">
            <a:avLst/>
          </a:prstGeom>
          <a:noFill/>
          <a:ln>
            <a:noFill/>
          </a:ln>
        </p:spPr>
      </p:pic>
      <p:pic>
        <p:nvPicPr>
          <p:cNvPr id="1119" name="Google Shape;1119;p23"/>
          <p:cNvPicPr preferRelativeResize="0"/>
          <p:nvPr/>
        </p:nvPicPr>
        <p:blipFill rotWithShape="1">
          <a:blip r:embed="rId4">
            <a:alphaModFix/>
          </a:blip>
          <a:srcRect b="0" l="0" r="0" t="0"/>
          <a:stretch/>
        </p:blipFill>
        <p:spPr>
          <a:xfrm>
            <a:off x="-14180" y="0"/>
            <a:ext cx="2166585" cy="2824178"/>
          </a:xfrm>
          <a:prstGeom prst="rect">
            <a:avLst/>
          </a:prstGeom>
          <a:noFill/>
          <a:ln>
            <a:noFill/>
          </a:ln>
        </p:spPr>
      </p:pic>
      <p:pic>
        <p:nvPicPr>
          <p:cNvPr id="1120" name="Google Shape;1120;p23"/>
          <p:cNvPicPr preferRelativeResize="0"/>
          <p:nvPr/>
        </p:nvPicPr>
        <p:blipFill rotWithShape="1">
          <a:blip r:embed="rId3">
            <a:alphaModFix/>
          </a:blip>
          <a:srcRect b="0" l="0" r="0" t="51431"/>
          <a:stretch/>
        </p:blipFill>
        <p:spPr>
          <a:xfrm>
            <a:off x="0" y="2824178"/>
            <a:ext cx="2180731" cy="2851629"/>
          </a:xfrm>
          <a:prstGeom prst="rect">
            <a:avLst/>
          </a:prstGeom>
          <a:noFill/>
          <a:ln>
            <a:noFill/>
          </a:ln>
        </p:spPr>
      </p:pic>
      <p:sp>
        <p:nvSpPr>
          <p:cNvPr id="1121" name="Google Shape;1121;p23"/>
          <p:cNvSpPr txBox="1"/>
          <p:nvPr/>
        </p:nvSpPr>
        <p:spPr>
          <a:xfrm>
            <a:off x="-28154" y="2367583"/>
            <a:ext cx="22514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grpSp>
        <p:nvGrpSpPr>
          <p:cNvPr id="1122" name="Google Shape;1122;p23"/>
          <p:cNvGrpSpPr/>
          <p:nvPr/>
        </p:nvGrpSpPr>
        <p:grpSpPr>
          <a:xfrm>
            <a:off x="144066" y="4161193"/>
            <a:ext cx="1892650" cy="488476"/>
            <a:chOff x="2397524" y="3379972"/>
            <a:chExt cx="4508500" cy="904875"/>
          </a:xfrm>
        </p:grpSpPr>
        <p:pic>
          <p:nvPicPr>
            <p:cNvPr id="1123" name="Google Shape;1123;p23"/>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124" name="Google Shape;1124;p23"/>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409</a:t>
              </a:r>
              <a:endParaRPr b="1" sz="1800">
                <a:solidFill>
                  <a:schemeClr val="dk1"/>
                </a:solidFill>
                <a:latin typeface="Arial Narrow"/>
                <a:ea typeface="Arial Narrow"/>
                <a:cs typeface="Arial Narrow"/>
                <a:sym typeface="Arial Narrow"/>
              </a:endParaRPr>
            </a:p>
          </p:txBody>
        </p:sp>
      </p:grpSp>
      <p:grpSp>
        <p:nvGrpSpPr>
          <p:cNvPr id="1125" name="Google Shape;1125;p23"/>
          <p:cNvGrpSpPr/>
          <p:nvPr/>
        </p:nvGrpSpPr>
        <p:grpSpPr>
          <a:xfrm>
            <a:off x="2448322" y="74775"/>
            <a:ext cx="3446504" cy="276999"/>
            <a:chOff x="2448322" y="74775"/>
            <a:chExt cx="3446504" cy="276999"/>
          </a:xfrm>
        </p:grpSpPr>
        <p:sp>
          <p:nvSpPr>
            <p:cNvPr id="1126" name="Google Shape;1126;p2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27" name="Google Shape;1127;p23"/>
            <p:cNvCxnSpPr>
              <a:stCxn id="112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28" name="Google Shape;1128;p2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1129" name="Google Shape;1129;p2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23</a:t>
            </a:r>
            <a:endParaRPr b="1" sz="1050">
              <a:solidFill>
                <a:schemeClr val="dk1"/>
              </a:solidFill>
              <a:latin typeface="Arial Narrow"/>
              <a:ea typeface="Arial Narrow"/>
              <a:cs typeface="Arial Narrow"/>
              <a:sym typeface="Arial Narrow"/>
            </a:endParaRPr>
          </a:p>
        </p:txBody>
      </p:sp>
      <p:sp>
        <p:nvSpPr>
          <p:cNvPr id="1130" name="Google Shape;1130;p23"/>
          <p:cNvSpPr txBox="1"/>
          <p:nvPr>
            <p:ph type="ctrTitle"/>
          </p:nvPr>
        </p:nvSpPr>
        <p:spPr>
          <a:xfrm>
            <a:off x="-28154" y="14590"/>
            <a:ext cx="2208885" cy="1323439"/>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Enfermedad transmitida por alimentos ETA</a:t>
            </a:r>
            <a:br>
              <a:rPr b="1" lang="es-ES" sz="2000">
                <a:solidFill>
                  <a:srgbClr val="C00000"/>
                </a:solidFill>
                <a:latin typeface="Arial Narrow"/>
                <a:ea typeface="Arial Narrow"/>
                <a:cs typeface="Arial Narrow"/>
                <a:sym typeface="Arial Narrow"/>
              </a:rPr>
            </a:br>
            <a:endParaRPr b="1" sz="2000">
              <a:solidFill>
                <a:srgbClr val="C00000"/>
              </a:solidFill>
              <a:latin typeface="Arial Narrow"/>
              <a:ea typeface="Arial Narrow"/>
              <a:cs typeface="Arial Narrow"/>
              <a:sym typeface="Arial Narrow"/>
            </a:endParaRPr>
          </a:p>
        </p:txBody>
      </p:sp>
      <p:pic>
        <p:nvPicPr>
          <p:cNvPr id="1131" name="Google Shape;1131;p23"/>
          <p:cNvPicPr preferRelativeResize="0"/>
          <p:nvPr/>
        </p:nvPicPr>
        <p:blipFill rotWithShape="1">
          <a:blip r:embed="rId6">
            <a:alphaModFix/>
          </a:blip>
          <a:srcRect b="0" l="0" r="0" t="0"/>
          <a:stretch/>
        </p:blipFill>
        <p:spPr>
          <a:xfrm>
            <a:off x="288082" y="1043608"/>
            <a:ext cx="1519238" cy="1323975"/>
          </a:xfrm>
          <a:prstGeom prst="rect">
            <a:avLst/>
          </a:prstGeom>
          <a:noFill/>
          <a:ln>
            <a:noFill/>
          </a:ln>
        </p:spPr>
      </p:pic>
      <p:sp>
        <p:nvSpPr>
          <p:cNvPr id="1132" name="Google Shape;1132;p23"/>
          <p:cNvSpPr/>
          <p:nvPr/>
        </p:nvSpPr>
        <p:spPr>
          <a:xfrm>
            <a:off x="2152405" y="4950692"/>
            <a:ext cx="4895141"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Mapa temático de densidad de ETA. Medellín, a Periodo epidemiológico 06 acumulado  de  2022</a:t>
            </a:r>
            <a:endParaRPr b="1" sz="1000">
              <a:solidFill>
                <a:schemeClr val="dk1"/>
              </a:solidFill>
              <a:latin typeface="Arial Narrow"/>
              <a:ea typeface="Arial Narrow"/>
              <a:cs typeface="Arial Narrow"/>
              <a:sym typeface="Arial Narrow"/>
            </a:endParaRPr>
          </a:p>
        </p:txBody>
      </p:sp>
      <p:sp>
        <p:nvSpPr>
          <p:cNvPr id="1133" name="Google Shape;1133;p23"/>
          <p:cNvSpPr/>
          <p:nvPr/>
        </p:nvSpPr>
        <p:spPr>
          <a:xfrm>
            <a:off x="-16570" y="622818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34" name="Google Shape;1134;p23"/>
          <p:cNvGrpSpPr/>
          <p:nvPr/>
        </p:nvGrpSpPr>
        <p:grpSpPr>
          <a:xfrm>
            <a:off x="260834" y="6355360"/>
            <a:ext cx="3446504" cy="276999"/>
            <a:chOff x="2448322" y="74775"/>
            <a:chExt cx="3446504" cy="276999"/>
          </a:xfrm>
        </p:grpSpPr>
        <p:sp>
          <p:nvSpPr>
            <p:cNvPr id="1135" name="Google Shape;1135;p2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36" name="Google Shape;1136;p23"/>
            <p:cNvCxnSpPr>
              <a:stCxn id="113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37" name="Google Shape;1137;p2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grpSp>
        <p:nvGrpSpPr>
          <p:cNvPr id="1138" name="Google Shape;1138;p23"/>
          <p:cNvGrpSpPr/>
          <p:nvPr/>
        </p:nvGrpSpPr>
        <p:grpSpPr>
          <a:xfrm>
            <a:off x="473331" y="6875809"/>
            <a:ext cx="873454" cy="1573268"/>
            <a:chOff x="1059074" y="553075"/>
            <a:chExt cx="873454" cy="1573268"/>
          </a:xfrm>
        </p:grpSpPr>
        <p:pic>
          <p:nvPicPr>
            <p:cNvPr id="1139" name="Google Shape;1139;p23"/>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1140" name="Google Shape;1140;p23"/>
            <p:cNvSpPr/>
            <p:nvPr/>
          </p:nvSpPr>
          <p:spPr>
            <a:xfrm>
              <a:off x="1059074" y="1520368"/>
              <a:ext cx="796277"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48,66%</a:t>
              </a:r>
              <a:endParaRPr b="1" sz="1600">
                <a:solidFill>
                  <a:schemeClr val="dk1"/>
                </a:solidFill>
                <a:latin typeface="Arial Narrow"/>
                <a:ea typeface="Arial Narrow"/>
                <a:cs typeface="Arial Narrow"/>
                <a:sym typeface="Arial Narrow"/>
              </a:endParaRPr>
            </a:p>
          </p:txBody>
        </p:sp>
        <p:sp>
          <p:nvSpPr>
            <p:cNvPr id="1141" name="Google Shape;1141;p23"/>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1142" name="Google Shape;1142;p23"/>
            <p:cNvSpPr/>
            <p:nvPr/>
          </p:nvSpPr>
          <p:spPr>
            <a:xfrm>
              <a:off x="1141927" y="1849344"/>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199 casos</a:t>
              </a:r>
              <a:endParaRPr sz="1200">
                <a:solidFill>
                  <a:schemeClr val="dk1"/>
                </a:solidFill>
                <a:latin typeface="Calibri"/>
                <a:ea typeface="Calibri"/>
                <a:cs typeface="Calibri"/>
                <a:sym typeface="Calibri"/>
              </a:endParaRPr>
            </a:p>
          </p:txBody>
        </p:sp>
      </p:grpSp>
      <p:grpSp>
        <p:nvGrpSpPr>
          <p:cNvPr id="1143" name="Google Shape;1143;p23"/>
          <p:cNvGrpSpPr/>
          <p:nvPr/>
        </p:nvGrpSpPr>
        <p:grpSpPr>
          <a:xfrm>
            <a:off x="1352672" y="6885689"/>
            <a:ext cx="826373" cy="1582088"/>
            <a:chOff x="3159269" y="6660232"/>
            <a:chExt cx="826373" cy="1582088"/>
          </a:xfrm>
        </p:grpSpPr>
        <p:sp>
          <p:nvSpPr>
            <p:cNvPr id="1144" name="Google Shape;1144;p23"/>
            <p:cNvSpPr/>
            <p:nvPr/>
          </p:nvSpPr>
          <p:spPr>
            <a:xfrm>
              <a:off x="3171391" y="7613877"/>
              <a:ext cx="79514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51,34%</a:t>
              </a:r>
              <a:endParaRPr b="1" sz="1600">
                <a:solidFill>
                  <a:schemeClr val="dk1"/>
                </a:solidFill>
                <a:latin typeface="Arial Narrow"/>
                <a:ea typeface="Arial Narrow"/>
                <a:cs typeface="Arial Narrow"/>
                <a:sym typeface="Arial Narrow"/>
              </a:endParaRPr>
            </a:p>
          </p:txBody>
        </p:sp>
        <p:sp>
          <p:nvSpPr>
            <p:cNvPr id="1145" name="Google Shape;1145;p23"/>
            <p:cNvSpPr/>
            <p:nvPr/>
          </p:nvSpPr>
          <p:spPr>
            <a:xfrm>
              <a:off x="3204659" y="7340577"/>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146" name="Google Shape;1146;p23"/>
            <p:cNvSpPr/>
            <p:nvPr/>
          </p:nvSpPr>
          <p:spPr>
            <a:xfrm>
              <a:off x="3159269" y="7965321"/>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210 casos</a:t>
              </a:r>
              <a:endParaRPr sz="1200">
                <a:solidFill>
                  <a:schemeClr val="dk1"/>
                </a:solidFill>
                <a:latin typeface="Calibri"/>
                <a:ea typeface="Calibri"/>
                <a:cs typeface="Calibri"/>
                <a:sym typeface="Calibri"/>
              </a:endParaRPr>
            </a:p>
          </p:txBody>
        </p:sp>
        <p:pic>
          <p:nvPicPr>
            <p:cNvPr id="1147" name="Google Shape;1147;p23"/>
            <p:cNvPicPr preferRelativeResize="0"/>
            <p:nvPr/>
          </p:nvPicPr>
          <p:blipFill rotWithShape="1">
            <a:blip r:embed="rId7">
              <a:alphaModFix/>
            </a:blip>
            <a:srcRect b="0" l="29313" r="56038" t="7366"/>
            <a:stretch/>
          </p:blipFill>
          <p:spPr>
            <a:xfrm>
              <a:off x="3230874" y="6660232"/>
              <a:ext cx="696035" cy="748294"/>
            </a:xfrm>
            <a:prstGeom prst="rect">
              <a:avLst/>
            </a:prstGeom>
            <a:noFill/>
            <a:ln>
              <a:noFill/>
            </a:ln>
          </p:spPr>
        </p:pic>
      </p:grpSp>
      <p:grpSp>
        <p:nvGrpSpPr>
          <p:cNvPr id="1148" name="Google Shape;1148;p23"/>
          <p:cNvGrpSpPr/>
          <p:nvPr/>
        </p:nvGrpSpPr>
        <p:grpSpPr>
          <a:xfrm>
            <a:off x="3694124" y="6997057"/>
            <a:ext cx="816548" cy="1463375"/>
            <a:chOff x="838588" y="8382748"/>
            <a:chExt cx="816548" cy="1463375"/>
          </a:xfrm>
        </p:grpSpPr>
        <p:pic>
          <p:nvPicPr>
            <p:cNvPr id="1149" name="Google Shape;1149;p23"/>
            <p:cNvPicPr preferRelativeResize="0"/>
            <p:nvPr/>
          </p:nvPicPr>
          <p:blipFill rotWithShape="1">
            <a:blip r:embed="rId8">
              <a:alphaModFix/>
            </a:blip>
            <a:srcRect b="0" l="0" r="0" t="0"/>
            <a:stretch/>
          </p:blipFill>
          <p:spPr>
            <a:xfrm>
              <a:off x="882863" y="8382748"/>
              <a:ext cx="642392" cy="636332"/>
            </a:xfrm>
            <a:prstGeom prst="rect">
              <a:avLst/>
            </a:prstGeom>
            <a:noFill/>
            <a:ln>
              <a:noFill/>
            </a:ln>
          </p:spPr>
        </p:pic>
        <p:grpSp>
          <p:nvGrpSpPr>
            <p:cNvPr id="1150" name="Google Shape;1150;p23"/>
            <p:cNvGrpSpPr/>
            <p:nvPr/>
          </p:nvGrpSpPr>
          <p:grpSpPr>
            <a:xfrm>
              <a:off x="838588" y="8963149"/>
              <a:ext cx="816548" cy="882974"/>
              <a:chOff x="1115283" y="1243369"/>
              <a:chExt cx="816548" cy="882974"/>
            </a:xfrm>
          </p:grpSpPr>
          <p:sp>
            <p:nvSpPr>
              <p:cNvPr id="1151" name="Google Shape;1151;p23"/>
              <p:cNvSpPr/>
              <p:nvPr/>
            </p:nvSpPr>
            <p:spPr>
              <a:xfrm>
                <a:off x="1115283" y="1520368"/>
                <a:ext cx="81654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13,45%</a:t>
                </a:r>
                <a:endParaRPr b="1" sz="1600">
                  <a:solidFill>
                    <a:schemeClr val="dk1"/>
                  </a:solidFill>
                  <a:latin typeface="Arial Narrow"/>
                  <a:ea typeface="Arial Narrow"/>
                  <a:cs typeface="Arial Narrow"/>
                  <a:sym typeface="Arial Narrow"/>
                </a:endParaRPr>
              </a:p>
            </p:txBody>
          </p:sp>
          <p:sp>
            <p:nvSpPr>
              <p:cNvPr id="1152" name="Google Shape;1152;p23"/>
              <p:cNvSpPr/>
              <p:nvPr/>
            </p:nvSpPr>
            <p:spPr>
              <a:xfrm>
                <a:off x="1180698" y="1243369"/>
                <a:ext cx="5501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Hogar</a:t>
                </a:r>
                <a:endParaRPr b="1" sz="1200" u="sng">
                  <a:solidFill>
                    <a:srgbClr val="000000"/>
                  </a:solidFill>
                  <a:latin typeface="Arial Narrow"/>
                  <a:ea typeface="Arial Narrow"/>
                  <a:cs typeface="Arial Narrow"/>
                  <a:sym typeface="Arial Narrow"/>
                </a:endParaRPr>
              </a:p>
            </p:txBody>
          </p:sp>
          <p:sp>
            <p:nvSpPr>
              <p:cNvPr id="1153" name="Google Shape;1153;p23"/>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55 casos</a:t>
                </a:r>
                <a:endParaRPr sz="1200">
                  <a:solidFill>
                    <a:schemeClr val="dk1"/>
                  </a:solidFill>
                  <a:latin typeface="Calibri"/>
                  <a:ea typeface="Calibri"/>
                  <a:cs typeface="Calibri"/>
                  <a:sym typeface="Calibri"/>
                </a:endParaRPr>
              </a:p>
            </p:txBody>
          </p:sp>
        </p:grpSp>
      </p:grpSp>
      <p:grpSp>
        <p:nvGrpSpPr>
          <p:cNvPr id="1154" name="Google Shape;1154;p23"/>
          <p:cNvGrpSpPr/>
          <p:nvPr/>
        </p:nvGrpSpPr>
        <p:grpSpPr>
          <a:xfrm>
            <a:off x="5894826" y="6883495"/>
            <a:ext cx="915635" cy="1545833"/>
            <a:chOff x="2206271" y="8300359"/>
            <a:chExt cx="915635" cy="1545833"/>
          </a:xfrm>
        </p:grpSpPr>
        <p:grpSp>
          <p:nvGrpSpPr>
            <p:cNvPr id="1155" name="Google Shape;1155;p23"/>
            <p:cNvGrpSpPr/>
            <p:nvPr/>
          </p:nvGrpSpPr>
          <p:grpSpPr>
            <a:xfrm>
              <a:off x="2206271" y="8963149"/>
              <a:ext cx="915635" cy="883043"/>
              <a:chOff x="1033171" y="8262441"/>
              <a:chExt cx="915635" cy="883043"/>
            </a:xfrm>
          </p:grpSpPr>
          <p:sp>
            <p:nvSpPr>
              <p:cNvPr id="1156" name="Google Shape;1156;p23"/>
              <p:cNvSpPr/>
              <p:nvPr/>
            </p:nvSpPr>
            <p:spPr>
              <a:xfrm>
                <a:off x="1101982" y="8535741"/>
                <a:ext cx="84453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5,13%</a:t>
                </a:r>
                <a:endParaRPr b="1" sz="1600">
                  <a:solidFill>
                    <a:schemeClr val="dk1"/>
                  </a:solidFill>
                  <a:latin typeface="Arial Narrow"/>
                  <a:ea typeface="Arial Narrow"/>
                  <a:cs typeface="Arial Narrow"/>
                  <a:sym typeface="Arial Narrow"/>
                </a:endParaRPr>
              </a:p>
            </p:txBody>
          </p:sp>
          <p:sp>
            <p:nvSpPr>
              <p:cNvPr id="1157" name="Google Shape;1157;p23"/>
              <p:cNvSpPr/>
              <p:nvPr/>
            </p:nvSpPr>
            <p:spPr>
              <a:xfrm>
                <a:off x="1033171" y="8262441"/>
                <a:ext cx="91563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Restaurante</a:t>
                </a:r>
                <a:endParaRPr b="1" sz="1200" u="sng">
                  <a:solidFill>
                    <a:srgbClr val="000000"/>
                  </a:solidFill>
                  <a:latin typeface="Arial Narrow"/>
                  <a:ea typeface="Arial Narrow"/>
                  <a:cs typeface="Arial Narrow"/>
                  <a:sym typeface="Arial Narrow"/>
                </a:endParaRPr>
              </a:p>
            </p:txBody>
          </p:sp>
          <p:sp>
            <p:nvSpPr>
              <p:cNvPr id="1158" name="Google Shape;1158;p23"/>
              <p:cNvSpPr/>
              <p:nvPr/>
            </p:nvSpPr>
            <p:spPr>
              <a:xfrm>
                <a:off x="1146985" y="886848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21 casos</a:t>
                </a:r>
                <a:endParaRPr sz="1200">
                  <a:solidFill>
                    <a:schemeClr val="dk1"/>
                  </a:solidFill>
                  <a:latin typeface="Calibri"/>
                  <a:ea typeface="Calibri"/>
                  <a:cs typeface="Calibri"/>
                  <a:sym typeface="Calibri"/>
                </a:endParaRPr>
              </a:p>
            </p:txBody>
          </p:sp>
        </p:grpSp>
        <p:pic>
          <p:nvPicPr>
            <p:cNvPr id="1159" name="Google Shape;1159;p23"/>
            <p:cNvPicPr preferRelativeResize="0"/>
            <p:nvPr/>
          </p:nvPicPr>
          <p:blipFill rotWithShape="1">
            <a:blip r:embed="rId9">
              <a:alphaModFix/>
            </a:blip>
            <a:srcRect b="0" l="0" r="13735" t="5974"/>
            <a:stretch/>
          </p:blipFill>
          <p:spPr>
            <a:xfrm>
              <a:off x="2357954" y="8300359"/>
              <a:ext cx="672937" cy="733488"/>
            </a:xfrm>
            <a:prstGeom prst="rect">
              <a:avLst/>
            </a:prstGeom>
            <a:noFill/>
            <a:ln>
              <a:noFill/>
            </a:ln>
          </p:spPr>
        </p:pic>
      </p:grpSp>
      <p:grpSp>
        <p:nvGrpSpPr>
          <p:cNvPr id="1160" name="Google Shape;1160;p23"/>
          <p:cNvGrpSpPr/>
          <p:nvPr/>
        </p:nvGrpSpPr>
        <p:grpSpPr>
          <a:xfrm>
            <a:off x="4818108" y="6876256"/>
            <a:ext cx="861100" cy="1584176"/>
            <a:chOff x="3633824" y="8315126"/>
            <a:chExt cx="861100" cy="1584176"/>
          </a:xfrm>
        </p:grpSpPr>
        <p:grpSp>
          <p:nvGrpSpPr>
            <p:cNvPr id="1161" name="Google Shape;1161;p23"/>
            <p:cNvGrpSpPr/>
            <p:nvPr/>
          </p:nvGrpSpPr>
          <p:grpSpPr>
            <a:xfrm>
              <a:off x="3633824" y="8987827"/>
              <a:ext cx="861100" cy="911475"/>
              <a:chOff x="5301781" y="1270665"/>
              <a:chExt cx="861100" cy="911475"/>
            </a:xfrm>
          </p:grpSpPr>
          <p:sp>
            <p:nvSpPr>
              <p:cNvPr id="1162" name="Google Shape;1162;p23"/>
              <p:cNvSpPr/>
              <p:nvPr/>
            </p:nvSpPr>
            <p:spPr>
              <a:xfrm>
                <a:off x="5327048" y="1561312"/>
                <a:ext cx="832562"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64,79%</a:t>
                </a:r>
                <a:endParaRPr b="1" sz="1600">
                  <a:solidFill>
                    <a:schemeClr val="dk1"/>
                  </a:solidFill>
                  <a:latin typeface="Arial Narrow"/>
                  <a:ea typeface="Arial Narrow"/>
                  <a:cs typeface="Arial Narrow"/>
                  <a:sym typeface="Arial Narrow"/>
                </a:endParaRPr>
              </a:p>
            </p:txBody>
          </p:sp>
          <p:sp>
            <p:nvSpPr>
              <p:cNvPr id="1163" name="Google Shape;1163;p23"/>
              <p:cNvSpPr/>
              <p:nvPr/>
            </p:nvSpPr>
            <p:spPr>
              <a:xfrm>
                <a:off x="5338616" y="1270665"/>
                <a:ext cx="82426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Educación</a:t>
                </a:r>
                <a:endParaRPr b="1" sz="1200" u="sng">
                  <a:solidFill>
                    <a:srgbClr val="000000"/>
                  </a:solidFill>
                  <a:latin typeface="Arial Narrow"/>
                  <a:ea typeface="Arial Narrow"/>
                  <a:cs typeface="Arial Narrow"/>
                  <a:sym typeface="Arial Narrow"/>
                </a:endParaRPr>
              </a:p>
            </p:txBody>
          </p:sp>
          <p:sp>
            <p:nvSpPr>
              <p:cNvPr id="1164" name="Google Shape;1164;p23"/>
              <p:cNvSpPr/>
              <p:nvPr/>
            </p:nvSpPr>
            <p:spPr>
              <a:xfrm>
                <a:off x="5301781" y="1905141"/>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265 caso</a:t>
                </a:r>
                <a:endParaRPr sz="1200">
                  <a:solidFill>
                    <a:schemeClr val="dk1"/>
                  </a:solidFill>
                  <a:latin typeface="Calibri"/>
                  <a:ea typeface="Calibri"/>
                  <a:cs typeface="Calibri"/>
                  <a:sym typeface="Calibri"/>
                </a:endParaRPr>
              </a:p>
            </p:txBody>
          </p:sp>
        </p:grpSp>
        <p:pic>
          <p:nvPicPr>
            <p:cNvPr id="1165" name="Google Shape;1165;p23"/>
            <p:cNvPicPr preferRelativeResize="0"/>
            <p:nvPr/>
          </p:nvPicPr>
          <p:blipFill rotWithShape="1">
            <a:blip r:embed="rId10">
              <a:alphaModFix/>
            </a:blip>
            <a:srcRect b="0" l="0" r="0" t="0"/>
            <a:stretch/>
          </p:blipFill>
          <p:spPr>
            <a:xfrm>
              <a:off x="3636992" y="8315126"/>
              <a:ext cx="854661" cy="785265"/>
            </a:xfrm>
            <a:prstGeom prst="rect">
              <a:avLst/>
            </a:prstGeom>
            <a:noFill/>
            <a:ln>
              <a:noFill/>
            </a:ln>
          </p:spPr>
        </p:pic>
      </p:grpSp>
      <p:grpSp>
        <p:nvGrpSpPr>
          <p:cNvPr id="1166" name="Google Shape;1166;p23"/>
          <p:cNvGrpSpPr/>
          <p:nvPr/>
        </p:nvGrpSpPr>
        <p:grpSpPr>
          <a:xfrm>
            <a:off x="2128575" y="6929556"/>
            <a:ext cx="1465466" cy="1519521"/>
            <a:chOff x="4557698" y="6783372"/>
            <a:chExt cx="1465466" cy="1519521"/>
          </a:xfrm>
        </p:grpSpPr>
        <p:grpSp>
          <p:nvGrpSpPr>
            <p:cNvPr id="1167" name="Google Shape;1167;p23"/>
            <p:cNvGrpSpPr/>
            <p:nvPr/>
          </p:nvGrpSpPr>
          <p:grpSpPr>
            <a:xfrm>
              <a:off x="4557698" y="7444062"/>
              <a:ext cx="1465466" cy="858831"/>
              <a:chOff x="3600450" y="1301912"/>
              <a:chExt cx="1465466" cy="858831"/>
            </a:xfrm>
          </p:grpSpPr>
          <p:sp>
            <p:nvSpPr>
              <p:cNvPr id="1168" name="Google Shape;1168;p23"/>
              <p:cNvSpPr/>
              <p:nvPr/>
            </p:nvSpPr>
            <p:spPr>
              <a:xfrm>
                <a:off x="3912518" y="1553220"/>
                <a:ext cx="783017"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3,18%</a:t>
                </a:r>
                <a:endParaRPr b="1" sz="1600">
                  <a:solidFill>
                    <a:schemeClr val="dk1"/>
                  </a:solidFill>
                  <a:latin typeface="Arial Narrow"/>
                  <a:ea typeface="Arial Narrow"/>
                  <a:cs typeface="Arial Narrow"/>
                  <a:sym typeface="Arial Narrow"/>
                </a:endParaRPr>
              </a:p>
            </p:txBody>
          </p:sp>
          <p:sp>
            <p:nvSpPr>
              <p:cNvPr id="1169" name="Google Shape;1169;p23"/>
              <p:cNvSpPr/>
              <p:nvPr/>
            </p:nvSpPr>
            <p:spPr>
              <a:xfrm>
                <a:off x="3600450" y="1301912"/>
                <a:ext cx="1465466"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Privado de la libertad</a:t>
                </a:r>
                <a:endParaRPr b="1" sz="1200" u="sng">
                  <a:solidFill>
                    <a:srgbClr val="000000"/>
                  </a:solidFill>
                  <a:latin typeface="Arial Narrow"/>
                  <a:ea typeface="Arial Narrow"/>
                  <a:cs typeface="Arial Narrow"/>
                  <a:sym typeface="Arial Narrow"/>
                </a:endParaRPr>
              </a:p>
            </p:txBody>
          </p:sp>
          <p:sp>
            <p:nvSpPr>
              <p:cNvPr id="1170" name="Google Shape;1170;p23"/>
              <p:cNvSpPr/>
              <p:nvPr/>
            </p:nvSpPr>
            <p:spPr>
              <a:xfrm>
                <a:off x="3920197" y="18837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13 casos</a:t>
                </a:r>
                <a:endParaRPr sz="1200">
                  <a:solidFill>
                    <a:schemeClr val="dk1"/>
                  </a:solidFill>
                  <a:latin typeface="Calibri"/>
                  <a:ea typeface="Calibri"/>
                  <a:cs typeface="Calibri"/>
                  <a:sym typeface="Calibri"/>
                </a:endParaRPr>
              </a:p>
            </p:txBody>
          </p:sp>
        </p:grpSp>
        <p:pic>
          <p:nvPicPr>
            <p:cNvPr id="1171" name="Google Shape;1171;p23"/>
            <p:cNvPicPr preferRelativeResize="0"/>
            <p:nvPr/>
          </p:nvPicPr>
          <p:blipFill rotWithShape="1">
            <a:blip r:embed="rId11">
              <a:alphaModFix/>
            </a:blip>
            <a:srcRect b="0" l="0" r="48966" t="0"/>
            <a:stretch/>
          </p:blipFill>
          <p:spPr>
            <a:xfrm>
              <a:off x="4816320" y="6783372"/>
              <a:ext cx="946782" cy="695704"/>
            </a:xfrm>
            <a:prstGeom prst="rect">
              <a:avLst/>
            </a:prstGeom>
            <a:noFill/>
            <a:ln>
              <a:noFill/>
            </a:ln>
          </p:spPr>
        </p:pic>
      </p:grpSp>
      <p:sp>
        <p:nvSpPr>
          <p:cNvPr id="1172" name="Google Shape;1172;p23"/>
          <p:cNvSpPr txBox="1"/>
          <p:nvPr/>
        </p:nvSpPr>
        <p:spPr>
          <a:xfrm>
            <a:off x="-16570" y="4771410"/>
            <a:ext cx="2095750"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Total de personas por brotes</a:t>
            </a:r>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310 Personas</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Total de personas reporte individual </a:t>
            </a:r>
            <a:endParaRPr/>
          </a:p>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99 Personas</a:t>
            </a:r>
            <a:endParaRPr b="1" sz="1600">
              <a:solidFill>
                <a:srgbClr val="C00000"/>
              </a:solidFill>
              <a:latin typeface="Arial Narrow"/>
              <a:ea typeface="Arial Narrow"/>
              <a:cs typeface="Arial Narrow"/>
              <a:sym typeface="Arial Narrow"/>
            </a:endParaRPr>
          </a:p>
        </p:txBody>
      </p:sp>
      <p:pic>
        <p:nvPicPr>
          <p:cNvPr id="1173" name="Google Shape;1173;p23"/>
          <p:cNvPicPr preferRelativeResize="0"/>
          <p:nvPr/>
        </p:nvPicPr>
        <p:blipFill rotWithShape="1">
          <a:blip r:embed="rId12">
            <a:alphaModFix/>
          </a:blip>
          <a:srcRect b="0" l="0" r="0" t="0"/>
          <a:stretch/>
        </p:blipFill>
        <p:spPr>
          <a:xfrm>
            <a:off x="2152405" y="485108"/>
            <a:ext cx="5031925" cy="446558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p24"/>
          <p:cNvSpPr/>
          <p:nvPr/>
        </p:nvSpPr>
        <p:spPr>
          <a:xfrm>
            <a:off x="-2" y="26642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79" name="Google Shape;1179;p24"/>
          <p:cNvGrpSpPr/>
          <p:nvPr/>
        </p:nvGrpSpPr>
        <p:grpSpPr>
          <a:xfrm>
            <a:off x="277402" y="379948"/>
            <a:ext cx="5047355" cy="276999"/>
            <a:chOff x="2448322" y="74775"/>
            <a:chExt cx="5047355" cy="276999"/>
          </a:xfrm>
        </p:grpSpPr>
        <p:sp>
          <p:nvSpPr>
            <p:cNvPr id="1180" name="Google Shape;1180;p2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4</a:t>
              </a:r>
              <a:endParaRPr sz="1800">
                <a:solidFill>
                  <a:schemeClr val="lt1"/>
                </a:solidFill>
                <a:latin typeface="Arial Narrow"/>
                <a:ea typeface="Arial Narrow"/>
                <a:cs typeface="Arial Narrow"/>
                <a:sym typeface="Arial Narrow"/>
              </a:endParaRPr>
            </a:p>
          </p:txBody>
        </p:sp>
        <p:cxnSp>
          <p:nvCxnSpPr>
            <p:cNvPr id="1181" name="Google Shape;1181;p24"/>
            <p:cNvCxnSpPr>
              <a:stCxn id="118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82" name="Google Shape;1182;p24"/>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agente identificado en la muestra</a:t>
              </a:r>
              <a:endParaRPr b="1" sz="1200">
                <a:solidFill>
                  <a:schemeClr val="dk1"/>
                </a:solidFill>
                <a:latin typeface="Arial Narrow"/>
                <a:ea typeface="Arial Narrow"/>
                <a:cs typeface="Arial Narrow"/>
                <a:sym typeface="Arial Narrow"/>
              </a:endParaRPr>
            </a:p>
          </p:txBody>
        </p:sp>
      </p:grpSp>
      <p:sp>
        <p:nvSpPr>
          <p:cNvPr id="1183" name="Google Shape;1183;p2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24 </a:t>
            </a:r>
            <a:endParaRPr b="1" sz="1050">
              <a:solidFill>
                <a:schemeClr val="dk1"/>
              </a:solidFill>
              <a:latin typeface="Arial Narrow"/>
              <a:ea typeface="Arial Narrow"/>
              <a:cs typeface="Arial Narrow"/>
              <a:sym typeface="Arial Narrow"/>
            </a:endParaRPr>
          </a:p>
        </p:txBody>
      </p:sp>
      <p:sp>
        <p:nvSpPr>
          <p:cNvPr id="1184" name="Google Shape;1184;p24"/>
          <p:cNvSpPr/>
          <p:nvPr/>
        </p:nvSpPr>
        <p:spPr>
          <a:xfrm>
            <a:off x="77562" y="4093862"/>
            <a:ext cx="6902777"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por grupos de edad de los casos notificados de ETA. Periodo epidemiológico 06 de 2022. </a:t>
            </a:r>
            <a:endParaRPr sz="1050">
              <a:solidFill>
                <a:schemeClr val="dk1"/>
              </a:solidFill>
              <a:latin typeface="Arial Narrow"/>
              <a:ea typeface="Arial Narrow"/>
              <a:cs typeface="Arial Narrow"/>
              <a:sym typeface="Arial Narrow"/>
            </a:endParaRPr>
          </a:p>
        </p:txBody>
      </p:sp>
      <p:sp>
        <p:nvSpPr>
          <p:cNvPr descr="https://encrypted-tbn0.gstatic.com/images?q=tbn:ANd9GcQmYAaqrmXHMkh6n_3D5aU9FAfS3KwTjfrPHPkhV7BM2n6lGzte" id="1185" name="Google Shape;1185;p24"/>
          <p:cNvSpPr/>
          <p:nvPr/>
        </p:nvSpPr>
        <p:spPr>
          <a:xfrm>
            <a:off x="155623" y="107565"/>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6" name="Google Shape;1186;p24"/>
          <p:cNvSpPr/>
          <p:nvPr/>
        </p:nvSpPr>
        <p:spPr>
          <a:xfrm>
            <a:off x="-11281" y="8095313"/>
            <a:ext cx="362015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Alimentos implicados en brotes ETA. Periodo epidemiológico 06 de 2022. </a:t>
            </a:r>
            <a:endParaRPr sz="1050">
              <a:solidFill>
                <a:schemeClr val="dk1"/>
              </a:solidFill>
              <a:latin typeface="Arial Narrow"/>
              <a:ea typeface="Arial Narrow"/>
              <a:cs typeface="Arial Narrow"/>
              <a:sym typeface="Arial Narrow"/>
            </a:endParaRPr>
          </a:p>
        </p:txBody>
      </p:sp>
      <p:sp>
        <p:nvSpPr>
          <p:cNvPr id="1187" name="Google Shape;1187;p24"/>
          <p:cNvSpPr/>
          <p:nvPr/>
        </p:nvSpPr>
        <p:spPr>
          <a:xfrm>
            <a:off x="36243" y="464400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188" name="Google Shape;1188;p24"/>
          <p:cNvGrpSpPr/>
          <p:nvPr/>
        </p:nvGrpSpPr>
        <p:grpSpPr>
          <a:xfrm>
            <a:off x="313647" y="4757536"/>
            <a:ext cx="5047355" cy="276999"/>
            <a:chOff x="2448322" y="74775"/>
            <a:chExt cx="5047355" cy="276999"/>
          </a:xfrm>
        </p:grpSpPr>
        <p:sp>
          <p:nvSpPr>
            <p:cNvPr id="1189" name="Google Shape;1189;p2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190" name="Google Shape;1190;p24"/>
            <p:cNvCxnSpPr>
              <a:stCxn id="118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191" name="Google Shape;1191;p24"/>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Tipo de alimento y síntomas</a:t>
              </a:r>
              <a:endParaRPr b="1" sz="1200">
                <a:solidFill>
                  <a:schemeClr val="dk1"/>
                </a:solidFill>
                <a:latin typeface="Arial Narrow"/>
                <a:ea typeface="Arial Narrow"/>
                <a:cs typeface="Arial Narrow"/>
                <a:sym typeface="Arial Narrow"/>
              </a:endParaRPr>
            </a:p>
          </p:txBody>
        </p:sp>
      </p:grpSp>
      <p:sp>
        <p:nvSpPr>
          <p:cNvPr id="1192" name="Google Shape;1192;p24"/>
          <p:cNvSpPr/>
          <p:nvPr/>
        </p:nvSpPr>
        <p:spPr>
          <a:xfrm>
            <a:off x="3714879" y="8095313"/>
            <a:ext cx="3460378"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Distribución porcentual de Síntomas en pacientes. ETA. Periodo epidemiológico 06 de 2022. </a:t>
            </a:r>
            <a:endParaRPr sz="1050">
              <a:solidFill>
                <a:schemeClr val="dk1"/>
              </a:solidFill>
              <a:latin typeface="Arial Narrow"/>
              <a:ea typeface="Arial Narrow"/>
              <a:cs typeface="Arial Narrow"/>
              <a:sym typeface="Arial Narrow"/>
            </a:endParaRPr>
          </a:p>
        </p:txBody>
      </p:sp>
      <p:pic>
        <p:nvPicPr>
          <p:cNvPr id="1193" name="Google Shape;1193;p24"/>
          <p:cNvPicPr preferRelativeResize="0"/>
          <p:nvPr/>
        </p:nvPicPr>
        <p:blipFill rotWithShape="1">
          <a:blip r:embed="rId3">
            <a:alphaModFix/>
          </a:blip>
          <a:srcRect b="0" l="0" r="0" t="0"/>
          <a:stretch/>
        </p:blipFill>
        <p:spPr>
          <a:xfrm>
            <a:off x="61230" y="836274"/>
            <a:ext cx="7114026" cy="3299903"/>
          </a:xfrm>
          <a:prstGeom prst="rect">
            <a:avLst/>
          </a:prstGeom>
          <a:noFill/>
          <a:ln>
            <a:noFill/>
          </a:ln>
        </p:spPr>
      </p:pic>
      <p:pic>
        <p:nvPicPr>
          <p:cNvPr id="1194" name="Google Shape;1194;p24"/>
          <p:cNvPicPr preferRelativeResize="0"/>
          <p:nvPr/>
        </p:nvPicPr>
        <p:blipFill rotWithShape="1">
          <a:blip r:embed="rId4">
            <a:alphaModFix/>
          </a:blip>
          <a:srcRect b="0" l="0" r="0" t="0"/>
          <a:stretch/>
        </p:blipFill>
        <p:spPr>
          <a:xfrm>
            <a:off x="-11281" y="5174815"/>
            <a:ext cx="3620159" cy="2920498"/>
          </a:xfrm>
          <a:prstGeom prst="rect">
            <a:avLst/>
          </a:prstGeom>
          <a:noFill/>
          <a:ln>
            <a:noFill/>
          </a:ln>
        </p:spPr>
      </p:pic>
      <p:pic>
        <p:nvPicPr>
          <p:cNvPr id="1195" name="Google Shape;1195;p24"/>
          <p:cNvPicPr preferRelativeResize="0"/>
          <p:nvPr/>
        </p:nvPicPr>
        <p:blipFill rotWithShape="1">
          <a:blip r:embed="rId5">
            <a:alphaModFix/>
          </a:blip>
          <a:srcRect b="0" l="0" r="0" t="0"/>
          <a:stretch/>
        </p:blipFill>
        <p:spPr>
          <a:xfrm>
            <a:off x="3600448" y="5148063"/>
            <a:ext cx="3550307" cy="2947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25"/>
          <p:cNvSpPr/>
          <p:nvPr/>
        </p:nvSpPr>
        <p:spPr>
          <a:xfrm>
            <a:off x="-50" y="1439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01" name="Google Shape;1201;p25"/>
          <p:cNvGrpSpPr/>
          <p:nvPr/>
        </p:nvGrpSpPr>
        <p:grpSpPr>
          <a:xfrm>
            <a:off x="277354" y="127920"/>
            <a:ext cx="936032" cy="261610"/>
            <a:chOff x="2448322" y="74775"/>
            <a:chExt cx="936032" cy="261610"/>
          </a:xfrm>
        </p:grpSpPr>
        <p:sp>
          <p:nvSpPr>
            <p:cNvPr id="1202" name="Google Shape;1202;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03" name="Google Shape;1203;p25"/>
            <p:cNvCxnSpPr>
              <a:stCxn id="120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grpSp>
      <p:sp>
        <p:nvSpPr>
          <p:cNvPr id="1204" name="Google Shape;1204;p2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25 </a:t>
            </a:r>
            <a:endParaRPr b="1" sz="1050">
              <a:solidFill>
                <a:schemeClr val="dk1"/>
              </a:solidFill>
              <a:latin typeface="Arial Narrow"/>
              <a:ea typeface="Arial Narrow"/>
              <a:cs typeface="Arial Narrow"/>
              <a:sym typeface="Arial Narrow"/>
            </a:endParaRPr>
          </a:p>
        </p:txBody>
      </p:sp>
      <p:sp>
        <p:nvSpPr>
          <p:cNvPr descr="https://encrypted-tbn0.gstatic.com/images?q=tbn:ANd9GcQmYAaqrmXHMkh6n_3D5aU9FAfS3KwTjfrPHPkhV7BM2n6lGzte" id="1205" name="Google Shape;1205;p25"/>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06" name="Google Shape;1206;p25"/>
          <p:cNvPicPr preferRelativeResize="0"/>
          <p:nvPr/>
        </p:nvPicPr>
        <p:blipFill rotWithShape="1">
          <a:blip r:embed="rId3">
            <a:alphaModFix/>
          </a:blip>
          <a:srcRect b="0" l="0" r="0" t="0"/>
          <a:stretch/>
        </p:blipFill>
        <p:spPr>
          <a:xfrm>
            <a:off x="1126293" y="114180"/>
            <a:ext cx="2597121" cy="323116"/>
          </a:xfrm>
          <a:prstGeom prst="rect">
            <a:avLst/>
          </a:prstGeom>
          <a:noFill/>
          <a:ln>
            <a:noFill/>
          </a:ln>
        </p:spPr>
      </p:pic>
      <p:sp>
        <p:nvSpPr>
          <p:cNvPr id="1207" name="Google Shape;1207;p25"/>
          <p:cNvSpPr/>
          <p:nvPr/>
        </p:nvSpPr>
        <p:spPr>
          <a:xfrm>
            <a:off x="196649" y="4367042"/>
            <a:ext cx="4946011" cy="3462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Comportamiento ETA. Medellín, a Periodo epidemiológico 06 acumulado de 2022. </a:t>
            </a:r>
            <a:endParaRPr sz="1050">
              <a:solidFill>
                <a:schemeClr val="dk1"/>
              </a:solidFill>
              <a:latin typeface="Arial Narrow"/>
              <a:ea typeface="Arial Narrow"/>
              <a:cs typeface="Arial Narrow"/>
              <a:sym typeface="Arial Narrow"/>
            </a:endParaRPr>
          </a:p>
        </p:txBody>
      </p:sp>
      <p:sp>
        <p:nvSpPr>
          <p:cNvPr id="1208" name="Google Shape;1208;p25"/>
          <p:cNvSpPr/>
          <p:nvPr/>
        </p:nvSpPr>
        <p:spPr>
          <a:xfrm>
            <a:off x="9418" y="4795018"/>
            <a:ext cx="7201344"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09" name="Google Shape;1209;p25"/>
          <p:cNvGrpSpPr/>
          <p:nvPr/>
        </p:nvGrpSpPr>
        <p:grpSpPr>
          <a:xfrm>
            <a:off x="286822" y="4922194"/>
            <a:ext cx="3446504" cy="276999"/>
            <a:chOff x="2448322" y="74775"/>
            <a:chExt cx="3446504" cy="276999"/>
          </a:xfrm>
        </p:grpSpPr>
        <p:sp>
          <p:nvSpPr>
            <p:cNvPr id="1210" name="Google Shape;1210;p2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11" name="Google Shape;1211;p25"/>
            <p:cNvCxnSpPr>
              <a:stCxn id="121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12" name="Google Shape;1212;p2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213" name="Google Shape;1213;p25"/>
          <p:cNvSpPr txBox="1"/>
          <p:nvPr/>
        </p:nvSpPr>
        <p:spPr>
          <a:xfrm>
            <a:off x="945066" y="5365661"/>
            <a:ext cx="2578141"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de notificación inmediata notificados oportunamente</a:t>
            </a:r>
            <a:endParaRPr b="1" sz="1050">
              <a:solidFill>
                <a:schemeClr val="dk1"/>
              </a:solidFill>
              <a:latin typeface="Arial Narrow"/>
              <a:ea typeface="Arial Narrow"/>
              <a:cs typeface="Arial Narrow"/>
              <a:sym typeface="Arial Narrow"/>
            </a:endParaRPr>
          </a:p>
        </p:txBody>
      </p:sp>
      <p:sp>
        <p:nvSpPr>
          <p:cNvPr id="1214" name="Google Shape;1214;p25"/>
          <p:cNvSpPr txBox="1"/>
          <p:nvPr/>
        </p:nvSpPr>
        <p:spPr>
          <a:xfrm>
            <a:off x="1065973" y="6316205"/>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a los que se les detecto modo de transmisión</a:t>
            </a:r>
            <a:endParaRPr b="1" sz="1050">
              <a:solidFill>
                <a:schemeClr val="dk1"/>
              </a:solidFill>
              <a:latin typeface="Arial Narrow"/>
              <a:ea typeface="Arial Narrow"/>
              <a:cs typeface="Arial Narrow"/>
              <a:sym typeface="Arial Narrow"/>
            </a:endParaRPr>
          </a:p>
        </p:txBody>
      </p:sp>
      <p:sp>
        <p:nvSpPr>
          <p:cNvPr id="1215" name="Google Shape;1215;p25"/>
          <p:cNvSpPr txBox="1"/>
          <p:nvPr/>
        </p:nvSpPr>
        <p:spPr>
          <a:xfrm>
            <a:off x="1562356" y="6676374"/>
            <a:ext cx="934871"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100,00%</a:t>
            </a:r>
            <a:endParaRPr/>
          </a:p>
        </p:txBody>
      </p:sp>
      <p:sp>
        <p:nvSpPr>
          <p:cNvPr id="1216" name="Google Shape;1216;p25"/>
          <p:cNvSpPr txBox="1"/>
          <p:nvPr/>
        </p:nvSpPr>
        <p:spPr>
          <a:xfrm>
            <a:off x="3528442" y="5365661"/>
            <a:ext cx="2241210"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con identificación de agente etiológico</a:t>
            </a:r>
            <a:endParaRPr/>
          </a:p>
        </p:txBody>
      </p:sp>
      <p:sp>
        <p:nvSpPr>
          <p:cNvPr id="1217" name="Google Shape;1217;p25"/>
          <p:cNvSpPr txBox="1"/>
          <p:nvPr/>
        </p:nvSpPr>
        <p:spPr>
          <a:xfrm>
            <a:off x="4202569" y="5747941"/>
            <a:ext cx="77617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0,00% </a:t>
            </a:r>
            <a:endParaRPr b="1" sz="1800">
              <a:solidFill>
                <a:srgbClr val="C00000"/>
              </a:solidFill>
              <a:latin typeface="Arial Narrow"/>
              <a:ea typeface="Arial Narrow"/>
              <a:cs typeface="Arial Narrow"/>
              <a:sym typeface="Arial Narrow"/>
            </a:endParaRPr>
          </a:p>
        </p:txBody>
      </p:sp>
      <p:sp>
        <p:nvSpPr>
          <p:cNvPr id="1218" name="Google Shape;1218;p25"/>
          <p:cNvSpPr txBox="1"/>
          <p:nvPr/>
        </p:nvSpPr>
        <p:spPr>
          <a:xfrm>
            <a:off x="3470055" y="6317883"/>
            <a:ext cx="2241210" cy="45704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brotes de ETA  con toma de muestra</a:t>
            </a:r>
            <a:endParaRPr/>
          </a:p>
        </p:txBody>
      </p:sp>
      <p:sp>
        <p:nvSpPr>
          <p:cNvPr id="1219" name="Google Shape;1219;p25"/>
          <p:cNvSpPr txBox="1"/>
          <p:nvPr/>
        </p:nvSpPr>
        <p:spPr>
          <a:xfrm>
            <a:off x="4176124" y="6684045"/>
            <a:ext cx="82907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75,00%</a:t>
            </a:r>
            <a:endParaRPr/>
          </a:p>
        </p:txBody>
      </p:sp>
      <p:cxnSp>
        <p:nvCxnSpPr>
          <p:cNvPr id="1220" name="Google Shape;1220;p25"/>
          <p:cNvCxnSpPr/>
          <p:nvPr/>
        </p:nvCxnSpPr>
        <p:spPr>
          <a:xfrm rot="10800000">
            <a:off x="1103436" y="6189281"/>
            <a:ext cx="4724027" cy="0"/>
          </a:xfrm>
          <a:prstGeom prst="straightConnector1">
            <a:avLst/>
          </a:prstGeom>
          <a:noFill/>
          <a:ln cap="flat" cmpd="sng" w="9525">
            <a:solidFill>
              <a:srgbClr val="002060"/>
            </a:solidFill>
            <a:prstDash val="solid"/>
            <a:round/>
            <a:headEnd len="sm" w="sm" type="none"/>
            <a:tailEnd len="med" w="med" type="oval"/>
          </a:ln>
        </p:spPr>
      </p:cxnSp>
      <p:sp>
        <p:nvSpPr>
          <p:cNvPr id="1221" name="Google Shape;1221;p25"/>
          <p:cNvSpPr txBox="1"/>
          <p:nvPr/>
        </p:nvSpPr>
        <p:spPr>
          <a:xfrm>
            <a:off x="1527558" y="5753362"/>
            <a:ext cx="88197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rgbClr val="C00000"/>
                </a:solidFill>
                <a:latin typeface="Arial Narrow"/>
                <a:ea typeface="Arial Narrow"/>
                <a:cs typeface="Arial Narrow"/>
                <a:sym typeface="Arial Narrow"/>
              </a:rPr>
              <a:t>87,50% </a:t>
            </a:r>
            <a:endParaRPr b="1" sz="1800">
              <a:solidFill>
                <a:srgbClr val="C00000"/>
              </a:solidFill>
              <a:latin typeface="Arial Narrow"/>
              <a:ea typeface="Arial Narrow"/>
              <a:cs typeface="Arial Narrow"/>
              <a:sym typeface="Arial Narrow"/>
            </a:endParaRPr>
          </a:p>
        </p:txBody>
      </p:sp>
      <p:sp>
        <p:nvSpPr>
          <p:cNvPr id="1222" name="Google Shape;1222;p25"/>
          <p:cNvSpPr/>
          <p:nvPr/>
        </p:nvSpPr>
        <p:spPr>
          <a:xfrm>
            <a:off x="-494" y="7574340"/>
            <a:ext cx="7171815"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 nivel individual el sitio de mayor ocurrencia de las ETA es instituciones educativas.</a:t>
            </a:r>
            <a:endParaRPr sz="1200">
              <a:solidFill>
                <a:srgbClr val="FF0000"/>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Los alimentos más involucrados son los alimentos que contiene derivados lácteos  y la sintomatología más predominante es la enfermedad gastrointestinal.</a:t>
            </a:r>
            <a:endParaRPr/>
          </a:p>
          <a:p>
            <a:pPr indent="0" lvl="0" marL="0" marR="0" rtl="0" algn="just">
              <a:spcBef>
                <a:spcPts val="0"/>
              </a:spcBef>
              <a:spcAft>
                <a:spcPts val="0"/>
              </a:spcAft>
              <a:buNone/>
            </a:pPr>
            <a:r>
              <a:rPr lang="es-ES" sz="1200">
                <a:solidFill>
                  <a:srgbClr val="FF0000"/>
                </a:solidFill>
                <a:latin typeface="Arial Narrow"/>
                <a:ea typeface="Arial Narrow"/>
                <a:cs typeface="Arial Narrow"/>
                <a:sym typeface="Arial Narrow"/>
              </a:rPr>
              <a:t>A pesar de todas las acciones  y esfuerzos se ve demora en la notificación,  lo que no permite en muchas  ocasiones un estudio más asertivo con la afectación de los indicadores para el evento como: oportunidad, toma de muestras e identificación del agente causal</a:t>
            </a:r>
            <a:endParaRPr/>
          </a:p>
        </p:txBody>
      </p:sp>
      <p:sp>
        <p:nvSpPr>
          <p:cNvPr id="1223" name="Google Shape;1223;p25"/>
          <p:cNvSpPr/>
          <p:nvPr/>
        </p:nvSpPr>
        <p:spPr>
          <a:xfrm>
            <a:off x="0" y="7093007"/>
            <a:ext cx="7200900" cy="42111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24" name="Google Shape;1224;p25"/>
          <p:cNvGrpSpPr/>
          <p:nvPr/>
        </p:nvGrpSpPr>
        <p:grpSpPr>
          <a:xfrm>
            <a:off x="192038" y="7147421"/>
            <a:ext cx="3446504" cy="304699"/>
            <a:chOff x="2448322" y="33831"/>
            <a:chExt cx="3446504" cy="276999"/>
          </a:xfrm>
        </p:grpSpPr>
        <p:sp>
          <p:nvSpPr>
            <p:cNvPr id="1225" name="Google Shape;1225;p25"/>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26" name="Google Shape;1226;p25"/>
            <p:cNvCxnSpPr>
              <a:stCxn id="1225"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227" name="Google Shape;1227;p25"/>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Finales</a:t>
              </a:r>
              <a:endParaRPr b="1" sz="1200">
                <a:solidFill>
                  <a:schemeClr val="dk1"/>
                </a:solidFill>
                <a:latin typeface="Arial Narrow"/>
                <a:ea typeface="Arial Narrow"/>
                <a:cs typeface="Arial Narrow"/>
                <a:sym typeface="Arial Narrow"/>
              </a:endParaRPr>
            </a:p>
          </p:txBody>
        </p:sp>
      </p:grpSp>
      <p:pic>
        <p:nvPicPr>
          <p:cNvPr id="1228" name="Google Shape;1228;p25"/>
          <p:cNvPicPr preferRelativeResize="0"/>
          <p:nvPr/>
        </p:nvPicPr>
        <p:blipFill rotWithShape="1">
          <a:blip r:embed="rId4">
            <a:alphaModFix/>
          </a:blip>
          <a:srcRect b="0" l="0" r="0" t="0"/>
          <a:stretch/>
        </p:blipFill>
        <p:spPr>
          <a:xfrm>
            <a:off x="-494" y="577452"/>
            <a:ext cx="7057328" cy="37499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2" name="Shape 1232"/>
        <p:cNvGrpSpPr/>
        <p:nvPr/>
      </p:nvGrpSpPr>
      <p:grpSpPr>
        <a:xfrm>
          <a:off x="0" y="0"/>
          <a:ext cx="0" cy="0"/>
          <a:chOff x="0" y="0"/>
          <a:chExt cx="0" cy="0"/>
        </a:xfrm>
      </p:grpSpPr>
      <p:pic>
        <p:nvPicPr>
          <p:cNvPr id="1233" name="Google Shape;1233;p26"/>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234" name="Google Shape;1234;p26"/>
          <p:cNvPicPr preferRelativeResize="0"/>
          <p:nvPr/>
        </p:nvPicPr>
        <p:blipFill rotWithShape="1">
          <a:blip r:embed="rId4">
            <a:alphaModFix/>
          </a:blip>
          <a:srcRect b="0" l="0" r="0" t="51431"/>
          <a:stretch/>
        </p:blipFill>
        <p:spPr>
          <a:xfrm>
            <a:off x="0" y="2800429"/>
            <a:ext cx="2232223" cy="2666962"/>
          </a:xfrm>
          <a:prstGeom prst="rect">
            <a:avLst/>
          </a:prstGeom>
          <a:noFill/>
          <a:ln>
            <a:noFill/>
          </a:ln>
        </p:spPr>
      </p:pic>
      <p:sp>
        <p:nvSpPr>
          <p:cNvPr id="1235" name="Google Shape;1235;p26"/>
          <p:cNvSpPr txBox="1"/>
          <p:nvPr/>
        </p:nvSpPr>
        <p:spPr>
          <a:xfrm>
            <a:off x="-13889" y="741756"/>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b="1" sz="1200">
              <a:solidFill>
                <a:schemeClr val="dk1"/>
              </a:solidFill>
              <a:latin typeface="Arial Narrow"/>
              <a:ea typeface="Arial Narrow"/>
              <a:cs typeface="Arial Narrow"/>
              <a:sym typeface="Arial Narrow"/>
            </a:endParaRPr>
          </a:p>
        </p:txBody>
      </p:sp>
      <p:sp>
        <p:nvSpPr>
          <p:cNvPr id="1236" name="Google Shape;1236;p26"/>
          <p:cNvSpPr/>
          <p:nvPr/>
        </p:nvSpPr>
        <p:spPr>
          <a:xfrm>
            <a:off x="2274078" y="2167727"/>
            <a:ext cx="4946011"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 ambulatorios. Medellín, a Periodo 6 acumulado de 2022. </a:t>
            </a:r>
            <a:endParaRPr sz="1100">
              <a:solidFill>
                <a:schemeClr val="dk1"/>
              </a:solidFill>
              <a:latin typeface="Arial Narrow"/>
              <a:ea typeface="Arial Narrow"/>
              <a:cs typeface="Arial Narrow"/>
              <a:sym typeface="Arial Narrow"/>
            </a:endParaRPr>
          </a:p>
        </p:txBody>
      </p:sp>
      <p:grpSp>
        <p:nvGrpSpPr>
          <p:cNvPr id="1237" name="Google Shape;1237;p26"/>
          <p:cNvGrpSpPr/>
          <p:nvPr/>
        </p:nvGrpSpPr>
        <p:grpSpPr>
          <a:xfrm>
            <a:off x="110974" y="4211962"/>
            <a:ext cx="1981076" cy="488476"/>
            <a:chOff x="2234969" y="3379972"/>
            <a:chExt cx="4719140" cy="904874"/>
          </a:xfrm>
        </p:grpSpPr>
        <p:pic>
          <p:nvPicPr>
            <p:cNvPr id="1238" name="Google Shape;1238;p26"/>
            <p:cNvPicPr preferRelativeResize="0"/>
            <p:nvPr/>
          </p:nvPicPr>
          <p:blipFill rotWithShape="1">
            <a:blip r:embed="rId5">
              <a:alphaModFix/>
            </a:blip>
            <a:srcRect b="0" l="0" r="0" t="0"/>
            <a:stretch/>
          </p:blipFill>
          <p:spPr>
            <a:xfrm>
              <a:off x="2234969" y="3379972"/>
              <a:ext cx="4719140" cy="904874"/>
            </a:xfrm>
            <a:prstGeom prst="rect">
              <a:avLst/>
            </a:prstGeom>
            <a:noFill/>
            <a:ln>
              <a:noFill/>
            </a:ln>
          </p:spPr>
        </p:pic>
        <p:sp>
          <p:nvSpPr>
            <p:cNvPr id="1239" name="Google Shape;1239;p26"/>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303.228 </a:t>
              </a:r>
              <a:endParaRPr/>
            </a:p>
          </p:txBody>
        </p:sp>
      </p:grpSp>
      <p:sp>
        <p:nvSpPr>
          <p:cNvPr id="1240" name="Google Shape;1240;p26"/>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104%</a:t>
            </a:r>
            <a:endParaRPr b="1" sz="1200">
              <a:solidFill>
                <a:schemeClr val="dk1"/>
              </a:solidFill>
              <a:latin typeface="Arial Narrow"/>
              <a:ea typeface="Arial Narrow"/>
              <a:cs typeface="Arial Narrow"/>
              <a:sym typeface="Arial Narrow"/>
            </a:endParaRPr>
          </a:p>
        </p:txBody>
      </p:sp>
      <p:sp>
        <p:nvSpPr>
          <p:cNvPr id="1241" name="Google Shape;1241;p26"/>
          <p:cNvSpPr/>
          <p:nvPr/>
        </p:nvSpPr>
        <p:spPr>
          <a:xfrm>
            <a:off x="2295483" y="4843626"/>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consultas por IRA ambulatorias, Medellín, a Periodo epidemiológico 6 acumulado, años 2019-2022. </a:t>
            </a:r>
            <a:endParaRPr sz="1100">
              <a:solidFill>
                <a:schemeClr val="dk1"/>
              </a:solidFill>
              <a:latin typeface="Arial Narrow"/>
              <a:ea typeface="Arial Narrow"/>
              <a:cs typeface="Arial Narrow"/>
              <a:sym typeface="Arial Narrow"/>
            </a:endParaRPr>
          </a:p>
        </p:txBody>
      </p:sp>
      <p:grpSp>
        <p:nvGrpSpPr>
          <p:cNvPr id="1242" name="Google Shape;1242;p26"/>
          <p:cNvGrpSpPr/>
          <p:nvPr/>
        </p:nvGrpSpPr>
        <p:grpSpPr>
          <a:xfrm>
            <a:off x="2448322" y="74775"/>
            <a:ext cx="3446504" cy="276999"/>
            <a:chOff x="2448322" y="74775"/>
            <a:chExt cx="3446504" cy="276999"/>
          </a:xfrm>
        </p:grpSpPr>
        <p:sp>
          <p:nvSpPr>
            <p:cNvPr id="1243" name="Google Shape;1243;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44" name="Google Shape;1244;p26"/>
            <p:cNvCxnSpPr>
              <a:stCxn id="124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45" name="Google Shape;1245;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246" name="Google Shape;1246;p26"/>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47" name="Google Shape;1247;p26"/>
          <p:cNvGrpSpPr/>
          <p:nvPr/>
        </p:nvGrpSpPr>
        <p:grpSpPr>
          <a:xfrm>
            <a:off x="277404" y="5621632"/>
            <a:ext cx="3446504" cy="276999"/>
            <a:chOff x="2448322" y="74775"/>
            <a:chExt cx="3446504" cy="276999"/>
          </a:xfrm>
        </p:grpSpPr>
        <p:sp>
          <p:nvSpPr>
            <p:cNvPr id="1248" name="Google Shape;1248;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49" name="Google Shape;1249;p26"/>
            <p:cNvCxnSpPr>
              <a:stCxn id="124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50" name="Google Shape;1250;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51" name="Google Shape;1251;p26"/>
          <p:cNvGrpSpPr/>
          <p:nvPr/>
        </p:nvGrpSpPr>
        <p:grpSpPr>
          <a:xfrm>
            <a:off x="4752578" y="5635532"/>
            <a:ext cx="3446504" cy="276999"/>
            <a:chOff x="2448322" y="74775"/>
            <a:chExt cx="3446504" cy="276999"/>
          </a:xfrm>
        </p:grpSpPr>
        <p:sp>
          <p:nvSpPr>
            <p:cNvPr id="1252" name="Google Shape;1252;p2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53" name="Google Shape;1253;p26"/>
            <p:cNvCxnSpPr>
              <a:stCxn id="125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54" name="Google Shape;1254;p2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55" name="Google Shape;1255;p26"/>
          <p:cNvSpPr/>
          <p:nvPr/>
        </p:nvSpPr>
        <p:spPr>
          <a:xfrm>
            <a:off x="36911" y="7766119"/>
            <a:ext cx="43575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consulta ambulatoria. Medellín, a Periodo epidemiológico 6 acumulado de 2022. </a:t>
            </a:r>
            <a:endParaRPr sz="1000">
              <a:solidFill>
                <a:schemeClr val="dk1"/>
              </a:solidFill>
              <a:latin typeface="Arial Narrow"/>
              <a:ea typeface="Arial Narrow"/>
              <a:cs typeface="Arial Narrow"/>
              <a:sym typeface="Arial Narrow"/>
            </a:endParaRPr>
          </a:p>
        </p:txBody>
      </p:sp>
      <p:sp>
        <p:nvSpPr>
          <p:cNvPr id="1256" name="Google Shape;1256;p2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Pág..26 </a:t>
            </a:r>
            <a:endParaRPr b="1" sz="1050">
              <a:solidFill>
                <a:schemeClr val="dk1"/>
              </a:solidFill>
              <a:latin typeface="Arial Narrow"/>
              <a:ea typeface="Arial Narrow"/>
              <a:cs typeface="Arial Narrow"/>
              <a:sym typeface="Arial Narrow"/>
            </a:endParaRPr>
          </a:p>
        </p:txBody>
      </p:sp>
      <p:sp>
        <p:nvSpPr>
          <p:cNvPr id="1257" name="Google Shape;1257;p26"/>
          <p:cNvSpPr txBox="1"/>
          <p:nvPr>
            <p:ph type="ctrTitle"/>
          </p:nvPr>
        </p:nvSpPr>
        <p:spPr>
          <a:xfrm>
            <a:off x="85115" y="-31714"/>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respiratoria aguda IRA</a:t>
            </a:r>
            <a:endParaRPr b="1" sz="1800">
              <a:solidFill>
                <a:srgbClr val="C00000"/>
              </a:solidFill>
              <a:latin typeface="Arial Narrow"/>
              <a:ea typeface="Arial Narrow"/>
              <a:cs typeface="Arial Narrow"/>
              <a:sym typeface="Arial Narrow"/>
            </a:endParaRPr>
          </a:p>
        </p:txBody>
      </p:sp>
      <p:sp>
        <p:nvSpPr>
          <p:cNvPr id="1258" name="Google Shape;1258;p26"/>
          <p:cNvSpPr/>
          <p:nvPr/>
        </p:nvSpPr>
        <p:spPr>
          <a:xfrm>
            <a:off x="24751" y="2452420"/>
            <a:ext cx="2121094"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Consulta ambulatoria</a:t>
            </a:r>
            <a:endParaRPr b="1" sz="1800">
              <a:solidFill>
                <a:schemeClr val="dk1"/>
              </a:solidFill>
              <a:latin typeface="Arial Narrow"/>
              <a:ea typeface="Arial Narrow"/>
              <a:cs typeface="Arial Narrow"/>
              <a:sym typeface="Arial Narrow"/>
            </a:endParaRPr>
          </a:p>
        </p:txBody>
      </p:sp>
      <p:sp>
        <p:nvSpPr>
          <p:cNvPr id="1259" name="Google Shape;1259;p26"/>
          <p:cNvSpPr/>
          <p:nvPr/>
        </p:nvSpPr>
        <p:spPr>
          <a:xfrm>
            <a:off x="4464546" y="7166029"/>
            <a:ext cx="2808313" cy="4770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a:t>
            </a:r>
            <a:endParaRPr sz="6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  ambulatorios, por grupos de edad a Periodo epidemiológico 6 acumulado, 2022</a:t>
            </a:r>
            <a:endParaRPr sz="900">
              <a:solidFill>
                <a:schemeClr val="dk1"/>
              </a:solidFill>
              <a:latin typeface="Arial Narrow"/>
              <a:ea typeface="Arial Narrow"/>
              <a:cs typeface="Arial Narrow"/>
              <a:sym typeface="Arial Narrow"/>
            </a:endParaRPr>
          </a:p>
        </p:txBody>
      </p:sp>
      <p:sp>
        <p:nvSpPr>
          <p:cNvPr id="1260" name="Google Shape;1260;p26"/>
          <p:cNvSpPr txBox="1"/>
          <p:nvPr/>
        </p:nvSpPr>
        <p:spPr>
          <a:xfrm>
            <a:off x="85115" y="8540792"/>
            <a:ext cx="1401244"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972  Muertes</a:t>
            </a:r>
            <a:endParaRPr b="1" sz="1400">
              <a:solidFill>
                <a:schemeClr val="dk1"/>
              </a:solidFill>
              <a:latin typeface="Arial Narrow"/>
              <a:ea typeface="Arial Narrow"/>
              <a:cs typeface="Arial Narrow"/>
              <a:sym typeface="Arial Narrow"/>
            </a:endParaRPr>
          </a:p>
        </p:txBody>
      </p:sp>
      <p:cxnSp>
        <p:nvCxnSpPr>
          <p:cNvPr id="1261" name="Google Shape;1261;p26"/>
          <p:cNvCxnSpPr/>
          <p:nvPr/>
        </p:nvCxnSpPr>
        <p:spPr>
          <a:xfrm>
            <a:off x="4177681" y="8581667"/>
            <a:ext cx="216822" cy="3006"/>
          </a:xfrm>
          <a:prstGeom prst="straightConnector1">
            <a:avLst/>
          </a:prstGeom>
          <a:noFill/>
          <a:ln cap="flat" cmpd="sng" w="28575">
            <a:solidFill>
              <a:srgbClr val="C00000"/>
            </a:solidFill>
            <a:prstDash val="solid"/>
            <a:round/>
            <a:headEnd len="sm" w="sm" type="none"/>
            <a:tailEnd len="med" w="med" type="stealth"/>
          </a:ln>
        </p:spPr>
      </p:cxnSp>
      <p:sp>
        <p:nvSpPr>
          <p:cNvPr id="1262" name="Google Shape;1262;p26"/>
          <p:cNvSpPr/>
          <p:nvPr/>
        </p:nvSpPr>
        <p:spPr>
          <a:xfrm>
            <a:off x="1436652" y="8309961"/>
            <a:ext cx="2782095" cy="7694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El mayor porcentaje se registró en el  grupo mayor de 60 años (70%).  La mayoría corresponden a pacientes  con otras  comorbilidades. Se notificaron  36 muertes en menores de 5 años.</a:t>
            </a:r>
            <a:endParaRPr/>
          </a:p>
        </p:txBody>
      </p:sp>
      <p:sp>
        <p:nvSpPr>
          <p:cNvPr id="1263" name="Google Shape;1263;p26"/>
          <p:cNvSpPr/>
          <p:nvPr/>
        </p:nvSpPr>
        <p:spPr>
          <a:xfrm>
            <a:off x="4464546" y="8599086"/>
            <a:ext cx="2726007" cy="48474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Figura. Proporción  de muertes por  IRAG,   por grupos de edad a Periodo epidemiológico 6 acumulado, 2022</a:t>
            </a:r>
            <a:endParaRPr sz="850">
              <a:solidFill>
                <a:schemeClr val="dk1"/>
              </a:solidFill>
              <a:latin typeface="Arial Narrow"/>
              <a:ea typeface="Arial Narrow"/>
              <a:cs typeface="Arial Narrow"/>
              <a:sym typeface="Arial Narrow"/>
            </a:endParaRPr>
          </a:p>
        </p:txBody>
      </p:sp>
      <p:graphicFrame>
        <p:nvGraphicFramePr>
          <p:cNvPr id="1264" name="Google Shape;1264;p26"/>
          <p:cNvGraphicFramePr/>
          <p:nvPr/>
        </p:nvGraphicFramePr>
        <p:xfrm>
          <a:off x="2251426" y="395536"/>
          <a:ext cx="4833337" cy="1728192"/>
        </p:xfrm>
        <a:graphic>
          <a:graphicData uri="http://schemas.openxmlformats.org/drawingml/2006/chart">
            <c:chart r:id="rId6"/>
          </a:graphicData>
        </a:graphic>
      </p:graphicFrame>
      <p:graphicFrame>
        <p:nvGraphicFramePr>
          <p:cNvPr id="1265" name="Google Shape;1265;p26"/>
          <p:cNvGraphicFramePr/>
          <p:nvPr/>
        </p:nvGraphicFramePr>
        <p:xfrm>
          <a:off x="2376314" y="2906614"/>
          <a:ext cx="4588103" cy="1793824"/>
        </p:xfrm>
        <a:graphic>
          <a:graphicData uri="http://schemas.openxmlformats.org/drawingml/2006/chart">
            <c:chart r:id="rId7"/>
          </a:graphicData>
        </a:graphic>
      </p:graphicFrame>
      <p:graphicFrame>
        <p:nvGraphicFramePr>
          <p:cNvPr id="1266" name="Google Shape;1266;p26"/>
          <p:cNvGraphicFramePr/>
          <p:nvPr/>
        </p:nvGraphicFramePr>
        <p:xfrm>
          <a:off x="153718" y="6084168"/>
          <a:ext cx="4283529" cy="1728192"/>
        </p:xfrm>
        <a:graphic>
          <a:graphicData uri="http://schemas.openxmlformats.org/drawingml/2006/chart">
            <c:chart r:id="rId8"/>
          </a:graphicData>
        </a:graphic>
      </p:graphicFrame>
      <p:pic>
        <p:nvPicPr>
          <p:cNvPr id="1267" name="Google Shape;1267;p26"/>
          <p:cNvPicPr preferRelativeResize="0"/>
          <p:nvPr/>
        </p:nvPicPr>
        <p:blipFill rotWithShape="1">
          <a:blip r:embed="rId9">
            <a:alphaModFix/>
          </a:blip>
          <a:srcRect b="0" l="0" r="0" t="0"/>
          <a:stretch/>
        </p:blipFill>
        <p:spPr>
          <a:xfrm>
            <a:off x="4536554" y="6123942"/>
            <a:ext cx="2593188" cy="1028350"/>
          </a:xfrm>
          <a:prstGeom prst="rect">
            <a:avLst/>
          </a:prstGeom>
          <a:noFill/>
          <a:ln>
            <a:noFill/>
          </a:ln>
        </p:spPr>
      </p:pic>
      <p:pic>
        <p:nvPicPr>
          <p:cNvPr id="1268" name="Google Shape;1268;p26"/>
          <p:cNvPicPr preferRelativeResize="0"/>
          <p:nvPr/>
        </p:nvPicPr>
        <p:blipFill rotWithShape="1">
          <a:blip r:embed="rId10">
            <a:alphaModFix/>
          </a:blip>
          <a:srcRect b="0" l="0" r="0" t="0"/>
          <a:stretch/>
        </p:blipFill>
        <p:spPr>
          <a:xfrm>
            <a:off x="4536554" y="7673860"/>
            <a:ext cx="2653999" cy="91081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pic>
        <p:nvPicPr>
          <p:cNvPr id="1273" name="Google Shape;1273;p27"/>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274" name="Google Shape;1274;p27"/>
          <p:cNvPicPr preferRelativeResize="0"/>
          <p:nvPr/>
        </p:nvPicPr>
        <p:blipFill rotWithShape="1">
          <a:blip r:embed="rId4">
            <a:alphaModFix/>
          </a:blip>
          <a:srcRect b="0" l="0" r="0" t="51431"/>
          <a:stretch/>
        </p:blipFill>
        <p:spPr>
          <a:xfrm>
            <a:off x="0" y="2781646"/>
            <a:ext cx="2232223" cy="2726457"/>
          </a:xfrm>
          <a:prstGeom prst="rect">
            <a:avLst/>
          </a:prstGeom>
          <a:noFill/>
          <a:ln>
            <a:noFill/>
          </a:ln>
        </p:spPr>
      </p:pic>
      <p:sp>
        <p:nvSpPr>
          <p:cNvPr id="1275" name="Google Shape;1275;p27"/>
          <p:cNvSpPr txBox="1"/>
          <p:nvPr/>
        </p:nvSpPr>
        <p:spPr>
          <a:xfrm>
            <a:off x="-3666" y="741756"/>
            <a:ext cx="223150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b="1" sz="1200">
              <a:solidFill>
                <a:schemeClr val="dk1"/>
              </a:solidFill>
              <a:latin typeface="Arial Narrow"/>
              <a:ea typeface="Arial Narrow"/>
              <a:cs typeface="Arial Narrow"/>
              <a:sym typeface="Arial Narrow"/>
            </a:endParaRPr>
          </a:p>
        </p:txBody>
      </p:sp>
      <p:sp>
        <p:nvSpPr>
          <p:cNvPr id="1276" name="Google Shape;1276;p27"/>
          <p:cNvSpPr/>
          <p:nvPr/>
        </p:nvSpPr>
        <p:spPr>
          <a:xfrm>
            <a:off x="2274078" y="2304207"/>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 - Hospitalización. Medellín, a Periodo epidemiológico 6 acumulado de 2022. </a:t>
            </a:r>
            <a:endParaRPr sz="1100">
              <a:solidFill>
                <a:schemeClr val="dk1"/>
              </a:solidFill>
              <a:latin typeface="Arial Narrow"/>
              <a:ea typeface="Arial Narrow"/>
              <a:cs typeface="Arial Narrow"/>
              <a:sym typeface="Arial Narrow"/>
            </a:endParaRPr>
          </a:p>
        </p:txBody>
      </p:sp>
      <p:grpSp>
        <p:nvGrpSpPr>
          <p:cNvPr id="1277" name="Google Shape;1277;p27"/>
          <p:cNvGrpSpPr/>
          <p:nvPr/>
        </p:nvGrpSpPr>
        <p:grpSpPr>
          <a:xfrm>
            <a:off x="179214" y="4211960"/>
            <a:ext cx="1892650" cy="488476"/>
            <a:chOff x="2397524" y="3379972"/>
            <a:chExt cx="4508500" cy="904875"/>
          </a:xfrm>
        </p:grpSpPr>
        <p:pic>
          <p:nvPicPr>
            <p:cNvPr id="1278" name="Google Shape;1278;p2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279" name="Google Shape;1279;p27"/>
            <p:cNvSpPr txBox="1"/>
            <p:nvPr/>
          </p:nvSpPr>
          <p:spPr>
            <a:xfrm>
              <a:off x="3317545" y="3478755"/>
              <a:ext cx="1593562" cy="5701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11.695</a:t>
              </a:r>
              <a:endParaRPr b="1" sz="1400">
                <a:solidFill>
                  <a:schemeClr val="dk1"/>
                </a:solidFill>
                <a:latin typeface="Arial Narrow"/>
                <a:ea typeface="Arial Narrow"/>
                <a:cs typeface="Arial Narrow"/>
                <a:sym typeface="Arial Narrow"/>
              </a:endParaRPr>
            </a:p>
          </p:txBody>
        </p:sp>
      </p:grpSp>
      <p:sp>
        <p:nvSpPr>
          <p:cNvPr id="1280" name="Google Shape;1280;p27"/>
          <p:cNvSpPr txBox="1"/>
          <p:nvPr/>
        </p:nvSpPr>
        <p:spPr>
          <a:xfrm>
            <a:off x="-34895" y="4708900"/>
            <a:ext cx="224333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disminuyó en un 27,3%</a:t>
            </a:r>
            <a:endParaRPr b="1" sz="1200">
              <a:solidFill>
                <a:schemeClr val="dk1"/>
              </a:solidFill>
              <a:latin typeface="Arial Narrow"/>
              <a:ea typeface="Arial Narrow"/>
              <a:cs typeface="Arial Narrow"/>
              <a:sym typeface="Arial Narrow"/>
            </a:endParaRPr>
          </a:p>
        </p:txBody>
      </p:sp>
      <p:sp>
        <p:nvSpPr>
          <p:cNvPr id="1281" name="Google Shape;1281;p27"/>
          <p:cNvSpPr/>
          <p:nvPr/>
        </p:nvSpPr>
        <p:spPr>
          <a:xfrm>
            <a:off x="2230463" y="4964775"/>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Hospitalizaciones por IRAG, Medellín, a Periodo epidemiológico 6  acumulado.</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 Años  2019-2022. </a:t>
            </a:r>
            <a:endParaRPr sz="1100">
              <a:solidFill>
                <a:schemeClr val="dk1"/>
              </a:solidFill>
              <a:latin typeface="Arial Narrow"/>
              <a:ea typeface="Arial Narrow"/>
              <a:cs typeface="Arial Narrow"/>
              <a:sym typeface="Arial Narrow"/>
            </a:endParaRPr>
          </a:p>
        </p:txBody>
      </p:sp>
      <p:grpSp>
        <p:nvGrpSpPr>
          <p:cNvPr id="1282" name="Google Shape;1282;p27"/>
          <p:cNvGrpSpPr/>
          <p:nvPr/>
        </p:nvGrpSpPr>
        <p:grpSpPr>
          <a:xfrm>
            <a:off x="2448322" y="74775"/>
            <a:ext cx="3446504" cy="276999"/>
            <a:chOff x="2448322" y="74775"/>
            <a:chExt cx="3446504" cy="276999"/>
          </a:xfrm>
        </p:grpSpPr>
        <p:sp>
          <p:nvSpPr>
            <p:cNvPr id="1283" name="Google Shape;1283;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84" name="Google Shape;1284;p27"/>
            <p:cNvCxnSpPr>
              <a:stCxn id="128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85" name="Google Shape;1285;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286" name="Google Shape;1286;p27"/>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287" name="Google Shape;1287;p27"/>
          <p:cNvGrpSpPr/>
          <p:nvPr/>
        </p:nvGrpSpPr>
        <p:grpSpPr>
          <a:xfrm>
            <a:off x="277404" y="5621632"/>
            <a:ext cx="3446504" cy="276999"/>
            <a:chOff x="2448322" y="74775"/>
            <a:chExt cx="3446504" cy="276999"/>
          </a:xfrm>
        </p:grpSpPr>
        <p:sp>
          <p:nvSpPr>
            <p:cNvPr id="1288" name="Google Shape;1288;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89" name="Google Shape;1289;p27"/>
            <p:cNvCxnSpPr>
              <a:stCxn id="128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90" name="Google Shape;1290;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291" name="Google Shape;1291;p27"/>
          <p:cNvGrpSpPr/>
          <p:nvPr/>
        </p:nvGrpSpPr>
        <p:grpSpPr>
          <a:xfrm>
            <a:off x="4752578" y="5635532"/>
            <a:ext cx="3446504" cy="276999"/>
            <a:chOff x="2448322" y="74775"/>
            <a:chExt cx="3446504" cy="276999"/>
          </a:xfrm>
        </p:grpSpPr>
        <p:sp>
          <p:nvSpPr>
            <p:cNvPr id="1292" name="Google Shape;1292;p2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293" name="Google Shape;1293;p27"/>
            <p:cNvCxnSpPr>
              <a:stCxn id="12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294" name="Google Shape;1294;p2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295" name="Google Shape;1295;p27"/>
          <p:cNvSpPr/>
          <p:nvPr/>
        </p:nvSpPr>
        <p:spPr>
          <a:xfrm>
            <a:off x="64540" y="7921972"/>
            <a:ext cx="435759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Comportamiento inusual de la IRA hospitalización. Medellín, a Periodo epidemiológico 6 acumulado de 2022</a:t>
            </a:r>
            <a:endParaRPr sz="1050">
              <a:solidFill>
                <a:schemeClr val="dk1"/>
              </a:solidFill>
              <a:latin typeface="Arial Narrow"/>
              <a:ea typeface="Arial Narrow"/>
              <a:cs typeface="Arial Narrow"/>
              <a:sym typeface="Arial Narrow"/>
            </a:endParaRPr>
          </a:p>
        </p:txBody>
      </p:sp>
      <p:sp>
        <p:nvSpPr>
          <p:cNvPr id="1296" name="Google Shape;1296;p2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Pág..27 </a:t>
            </a:r>
            <a:endParaRPr b="1" sz="1050">
              <a:solidFill>
                <a:schemeClr val="dk1"/>
              </a:solidFill>
              <a:latin typeface="Arial Narrow"/>
              <a:ea typeface="Arial Narrow"/>
              <a:cs typeface="Arial Narrow"/>
              <a:sym typeface="Arial Narrow"/>
            </a:endParaRPr>
          </a:p>
        </p:txBody>
      </p:sp>
      <p:sp>
        <p:nvSpPr>
          <p:cNvPr id="1297" name="Google Shape;1297;p27"/>
          <p:cNvSpPr txBox="1"/>
          <p:nvPr>
            <p:ph type="ctrTitle"/>
          </p:nvPr>
        </p:nvSpPr>
        <p:spPr>
          <a:xfrm>
            <a:off x="85115" y="-79012"/>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 Infección respiratoria aguda IRA</a:t>
            </a:r>
            <a:endParaRPr/>
          </a:p>
        </p:txBody>
      </p:sp>
      <p:sp>
        <p:nvSpPr>
          <p:cNvPr id="1298" name="Google Shape;1298;p27"/>
          <p:cNvSpPr/>
          <p:nvPr/>
        </p:nvSpPr>
        <p:spPr>
          <a:xfrm>
            <a:off x="298067" y="2452420"/>
            <a:ext cx="157446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Hospitalizados </a:t>
            </a:r>
            <a:endParaRPr b="1" sz="1800">
              <a:solidFill>
                <a:schemeClr val="dk1"/>
              </a:solidFill>
              <a:latin typeface="Arial Narrow"/>
              <a:ea typeface="Arial Narrow"/>
              <a:cs typeface="Arial Narrow"/>
              <a:sym typeface="Arial Narrow"/>
            </a:endParaRPr>
          </a:p>
        </p:txBody>
      </p:sp>
      <p:sp>
        <p:nvSpPr>
          <p:cNvPr id="1299" name="Google Shape;1299;p27"/>
          <p:cNvSpPr/>
          <p:nvPr/>
        </p:nvSpPr>
        <p:spPr>
          <a:xfrm>
            <a:off x="4396669" y="7521862"/>
            <a:ext cx="2723564" cy="66172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Proporción  de pacientes de IRA  hospitalizados en sala general por grupos de edad, a Periodo epidemiológico 6 acumulado, 2022</a:t>
            </a:r>
            <a:endParaRPr sz="1000">
              <a:solidFill>
                <a:schemeClr val="dk1"/>
              </a:solidFill>
              <a:latin typeface="Arial Narrow"/>
              <a:ea typeface="Arial Narrow"/>
              <a:cs typeface="Arial Narrow"/>
              <a:sym typeface="Arial Narrow"/>
            </a:endParaRPr>
          </a:p>
        </p:txBody>
      </p:sp>
      <p:graphicFrame>
        <p:nvGraphicFramePr>
          <p:cNvPr id="1300" name="Google Shape;1300;p27"/>
          <p:cNvGraphicFramePr/>
          <p:nvPr/>
        </p:nvGraphicFramePr>
        <p:xfrm>
          <a:off x="2383931" y="395536"/>
          <a:ext cx="4711001" cy="1908672"/>
        </p:xfrm>
        <a:graphic>
          <a:graphicData uri="http://schemas.openxmlformats.org/drawingml/2006/chart">
            <c:chart r:id="rId6"/>
          </a:graphicData>
        </a:graphic>
      </p:graphicFrame>
      <p:graphicFrame>
        <p:nvGraphicFramePr>
          <p:cNvPr id="1301" name="Google Shape;1301;p27"/>
          <p:cNvGraphicFramePr/>
          <p:nvPr/>
        </p:nvGraphicFramePr>
        <p:xfrm>
          <a:off x="2376314" y="2858206"/>
          <a:ext cx="4718618" cy="1998052"/>
        </p:xfrm>
        <a:graphic>
          <a:graphicData uri="http://schemas.openxmlformats.org/drawingml/2006/chart">
            <c:chart r:id="rId7"/>
          </a:graphicData>
        </a:graphic>
      </p:graphicFrame>
      <p:graphicFrame>
        <p:nvGraphicFramePr>
          <p:cNvPr id="1302" name="Google Shape;1302;p27"/>
          <p:cNvGraphicFramePr/>
          <p:nvPr/>
        </p:nvGraphicFramePr>
        <p:xfrm>
          <a:off x="85115" y="6143090"/>
          <a:ext cx="4163024" cy="1624543"/>
        </p:xfrm>
        <a:graphic>
          <a:graphicData uri="http://schemas.openxmlformats.org/drawingml/2006/chart">
            <c:chart r:id="rId8"/>
          </a:graphicData>
        </a:graphic>
      </p:graphicFrame>
      <p:pic>
        <p:nvPicPr>
          <p:cNvPr id="1303" name="Google Shape;1303;p27"/>
          <p:cNvPicPr preferRelativeResize="0"/>
          <p:nvPr/>
        </p:nvPicPr>
        <p:blipFill rotWithShape="1">
          <a:blip r:embed="rId9">
            <a:alphaModFix/>
          </a:blip>
          <a:srcRect b="0" l="0" r="0" t="0"/>
          <a:stretch/>
        </p:blipFill>
        <p:spPr>
          <a:xfrm>
            <a:off x="4422132" y="6319490"/>
            <a:ext cx="2698101" cy="102194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7" name="Shape 1307"/>
        <p:cNvGrpSpPr/>
        <p:nvPr/>
      </p:nvGrpSpPr>
      <p:grpSpPr>
        <a:xfrm>
          <a:off x="0" y="0"/>
          <a:ext cx="0" cy="0"/>
          <a:chOff x="0" y="0"/>
          <a:chExt cx="0" cy="0"/>
        </a:xfrm>
      </p:grpSpPr>
      <p:pic>
        <p:nvPicPr>
          <p:cNvPr id="1308" name="Google Shape;1308;p28"/>
          <p:cNvPicPr preferRelativeResize="0"/>
          <p:nvPr/>
        </p:nvPicPr>
        <p:blipFill rotWithShape="1">
          <a:blip r:embed="rId3">
            <a:alphaModFix/>
          </a:blip>
          <a:srcRect b="0" l="0" r="0" t="4235"/>
          <a:stretch/>
        </p:blipFill>
        <p:spPr>
          <a:xfrm>
            <a:off x="3790" y="10387"/>
            <a:ext cx="2214563" cy="2792664"/>
          </a:xfrm>
          <a:prstGeom prst="rect">
            <a:avLst/>
          </a:prstGeom>
          <a:noFill/>
          <a:ln>
            <a:noFill/>
          </a:ln>
        </p:spPr>
      </p:pic>
      <p:pic>
        <p:nvPicPr>
          <p:cNvPr id="1309" name="Google Shape;1309;p28"/>
          <p:cNvPicPr preferRelativeResize="0"/>
          <p:nvPr/>
        </p:nvPicPr>
        <p:blipFill rotWithShape="1">
          <a:blip r:embed="rId4">
            <a:alphaModFix/>
          </a:blip>
          <a:srcRect b="0" l="0" r="0" t="51431"/>
          <a:stretch/>
        </p:blipFill>
        <p:spPr>
          <a:xfrm>
            <a:off x="0" y="2805169"/>
            <a:ext cx="2232223" cy="2685972"/>
          </a:xfrm>
          <a:prstGeom prst="rect">
            <a:avLst/>
          </a:prstGeom>
          <a:noFill/>
          <a:ln>
            <a:noFill/>
          </a:ln>
        </p:spPr>
      </p:pic>
      <p:sp>
        <p:nvSpPr>
          <p:cNvPr id="1310" name="Google Shape;1310;p28"/>
          <p:cNvSpPr txBox="1"/>
          <p:nvPr/>
        </p:nvSpPr>
        <p:spPr>
          <a:xfrm>
            <a:off x="-65136" y="741756"/>
            <a:ext cx="230425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6- 2022</a:t>
            </a:r>
            <a:endParaRPr b="1" sz="1200">
              <a:solidFill>
                <a:schemeClr val="dk1"/>
              </a:solidFill>
              <a:latin typeface="Arial Narrow"/>
              <a:ea typeface="Arial Narrow"/>
              <a:cs typeface="Arial Narrow"/>
              <a:sym typeface="Arial Narrow"/>
            </a:endParaRPr>
          </a:p>
        </p:txBody>
      </p:sp>
      <p:sp>
        <p:nvSpPr>
          <p:cNvPr id="1311" name="Google Shape;1311;p28"/>
          <p:cNvSpPr/>
          <p:nvPr/>
        </p:nvSpPr>
        <p:spPr>
          <a:xfrm>
            <a:off x="2274078" y="2317855"/>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IRA-UCI. Medellín, a Periodo epidemiológico 6 acumulado de 2022 </a:t>
            </a:r>
            <a:endParaRPr sz="1100">
              <a:solidFill>
                <a:schemeClr val="dk1"/>
              </a:solidFill>
              <a:latin typeface="Arial Narrow"/>
              <a:ea typeface="Arial Narrow"/>
              <a:cs typeface="Arial Narrow"/>
              <a:sym typeface="Arial Narrow"/>
            </a:endParaRPr>
          </a:p>
        </p:txBody>
      </p:sp>
      <p:grpSp>
        <p:nvGrpSpPr>
          <p:cNvPr id="1312" name="Google Shape;1312;p28"/>
          <p:cNvGrpSpPr/>
          <p:nvPr/>
        </p:nvGrpSpPr>
        <p:grpSpPr>
          <a:xfrm>
            <a:off x="179214" y="4211960"/>
            <a:ext cx="1892650" cy="488476"/>
            <a:chOff x="2397524" y="3379972"/>
            <a:chExt cx="4508500" cy="904875"/>
          </a:xfrm>
        </p:grpSpPr>
        <p:pic>
          <p:nvPicPr>
            <p:cNvPr id="1313" name="Google Shape;1313;p2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314" name="Google Shape;1314;p28"/>
            <p:cNvSpPr txBox="1"/>
            <p:nvPr/>
          </p:nvSpPr>
          <p:spPr>
            <a:xfrm>
              <a:off x="3317545" y="3478755"/>
              <a:ext cx="1593562" cy="57014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2174</a:t>
              </a:r>
              <a:endParaRPr b="1" sz="1400">
                <a:solidFill>
                  <a:schemeClr val="dk1"/>
                </a:solidFill>
                <a:latin typeface="Arial Narrow"/>
                <a:ea typeface="Arial Narrow"/>
                <a:cs typeface="Arial Narrow"/>
                <a:sym typeface="Arial Narrow"/>
              </a:endParaRPr>
            </a:p>
          </p:txBody>
        </p:sp>
      </p:grpSp>
      <p:sp>
        <p:nvSpPr>
          <p:cNvPr id="1315" name="Google Shape;1315;p28"/>
          <p:cNvSpPr txBox="1"/>
          <p:nvPr/>
        </p:nvSpPr>
        <p:spPr>
          <a:xfrm>
            <a:off x="0" y="4724560"/>
            <a:ext cx="2180732"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disminuyó en un 74,3%.</a:t>
            </a:r>
            <a:endParaRPr b="1" sz="1200">
              <a:solidFill>
                <a:schemeClr val="dk1"/>
              </a:solidFill>
              <a:latin typeface="Arial Narrow"/>
              <a:ea typeface="Arial Narrow"/>
              <a:cs typeface="Arial Narrow"/>
              <a:sym typeface="Arial Narrow"/>
            </a:endParaRPr>
          </a:p>
        </p:txBody>
      </p:sp>
      <p:sp>
        <p:nvSpPr>
          <p:cNvPr id="1316" name="Google Shape;1316;p28"/>
          <p:cNvSpPr/>
          <p:nvPr/>
        </p:nvSpPr>
        <p:spPr>
          <a:xfrm>
            <a:off x="2295483" y="4912876"/>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Hospitalizaciones en UCI por IRAG, Medellín, a  Periodo epidemiológico 6 acumulado  Años  2019-2022</a:t>
            </a:r>
            <a:endParaRPr/>
          </a:p>
        </p:txBody>
      </p:sp>
      <p:grpSp>
        <p:nvGrpSpPr>
          <p:cNvPr id="1317" name="Google Shape;1317;p28"/>
          <p:cNvGrpSpPr/>
          <p:nvPr/>
        </p:nvGrpSpPr>
        <p:grpSpPr>
          <a:xfrm>
            <a:off x="2448322" y="74775"/>
            <a:ext cx="3446504" cy="276999"/>
            <a:chOff x="2448322" y="74775"/>
            <a:chExt cx="3446504" cy="276999"/>
          </a:xfrm>
        </p:grpSpPr>
        <p:sp>
          <p:nvSpPr>
            <p:cNvPr id="1318" name="Google Shape;1318;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19" name="Google Shape;1319;p28"/>
            <p:cNvCxnSpPr>
              <a:stCxn id="131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20" name="Google Shape;1320;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321" name="Google Shape;1321;p28"/>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22" name="Google Shape;1322;p28"/>
          <p:cNvGrpSpPr/>
          <p:nvPr/>
        </p:nvGrpSpPr>
        <p:grpSpPr>
          <a:xfrm>
            <a:off x="277404" y="5621632"/>
            <a:ext cx="3446504" cy="276999"/>
            <a:chOff x="2448322" y="74775"/>
            <a:chExt cx="3446504" cy="276999"/>
          </a:xfrm>
        </p:grpSpPr>
        <p:sp>
          <p:nvSpPr>
            <p:cNvPr id="1323" name="Google Shape;1323;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24" name="Google Shape;1324;p28"/>
            <p:cNvCxnSpPr>
              <a:stCxn id="132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25" name="Google Shape;1325;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326" name="Google Shape;1326;p28"/>
          <p:cNvGrpSpPr/>
          <p:nvPr/>
        </p:nvGrpSpPr>
        <p:grpSpPr>
          <a:xfrm>
            <a:off x="4752578" y="5635532"/>
            <a:ext cx="3446504" cy="276999"/>
            <a:chOff x="2448322" y="74775"/>
            <a:chExt cx="3446504" cy="276999"/>
          </a:xfrm>
        </p:grpSpPr>
        <p:sp>
          <p:nvSpPr>
            <p:cNvPr id="1327" name="Google Shape;1327;p2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28" name="Google Shape;1328;p28"/>
            <p:cNvCxnSpPr>
              <a:stCxn id="132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29" name="Google Shape;1329;p2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330" name="Google Shape;1330;p28"/>
          <p:cNvSpPr/>
          <p:nvPr/>
        </p:nvSpPr>
        <p:spPr>
          <a:xfrm>
            <a:off x="47604" y="8040974"/>
            <a:ext cx="4357592"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IRA hospitalización en UCI. Medellín, a Periodo epidemiológico 6 acumulado de 2022. </a:t>
            </a:r>
            <a:endParaRPr sz="1000">
              <a:solidFill>
                <a:schemeClr val="dk1"/>
              </a:solidFill>
              <a:latin typeface="Arial Narrow"/>
              <a:ea typeface="Arial Narrow"/>
              <a:cs typeface="Arial Narrow"/>
              <a:sym typeface="Arial Narrow"/>
            </a:endParaRPr>
          </a:p>
        </p:txBody>
      </p:sp>
      <p:sp>
        <p:nvSpPr>
          <p:cNvPr id="1331" name="Google Shape;1331;p2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Pág..28 </a:t>
            </a:r>
            <a:endParaRPr b="1" sz="1050">
              <a:solidFill>
                <a:schemeClr val="dk1"/>
              </a:solidFill>
              <a:latin typeface="Arial Narrow"/>
              <a:ea typeface="Arial Narrow"/>
              <a:cs typeface="Arial Narrow"/>
              <a:sym typeface="Arial Narrow"/>
            </a:endParaRPr>
          </a:p>
        </p:txBody>
      </p:sp>
      <p:sp>
        <p:nvSpPr>
          <p:cNvPr id="1332" name="Google Shape;1332;p28"/>
          <p:cNvSpPr txBox="1"/>
          <p:nvPr>
            <p:ph type="ctrTitle"/>
          </p:nvPr>
        </p:nvSpPr>
        <p:spPr>
          <a:xfrm>
            <a:off x="85115" y="-79012"/>
            <a:ext cx="2075175" cy="92333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respiratoria aguda IRA</a:t>
            </a:r>
            <a:endParaRPr/>
          </a:p>
        </p:txBody>
      </p:sp>
      <p:sp>
        <p:nvSpPr>
          <p:cNvPr id="1333" name="Google Shape;1333;p28"/>
          <p:cNvSpPr/>
          <p:nvPr/>
        </p:nvSpPr>
        <p:spPr>
          <a:xfrm>
            <a:off x="-1695" y="2452420"/>
            <a:ext cx="2173993"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Hospitalizados en UCI</a:t>
            </a:r>
            <a:endParaRPr b="1" sz="1800">
              <a:solidFill>
                <a:schemeClr val="dk1"/>
              </a:solidFill>
              <a:latin typeface="Arial Narrow"/>
              <a:ea typeface="Arial Narrow"/>
              <a:cs typeface="Arial Narrow"/>
              <a:sym typeface="Arial Narrow"/>
            </a:endParaRPr>
          </a:p>
        </p:txBody>
      </p:sp>
      <p:sp>
        <p:nvSpPr>
          <p:cNvPr id="1334" name="Google Shape;1334;p28"/>
          <p:cNvSpPr/>
          <p:nvPr/>
        </p:nvSpPr>
        <p:spPr>
          <a:xfrm>
            <a:off x="4320530" y="7480299"/>
            <a:ext cx="2824952" cy="61555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 </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Proporción  de pacientes de IRAG  Hospitalizados en UCI por grupos de edad, a Periodo epidemiológico 6 acumulado de 2022</a:t>
            </a:r>
            <a:endParaRPr sz="900">
              <a:solidFill>
                <a:schemeClr val="dk1"/>
              </a:solidFill>
              <a:latin typeface="Arial Narrow"/>
              <a:ea typeface="Arial Narrow"/>
              <a:cs typeface="Arial Narrow"/>
              <a:sym typeface="Arial Narrow"/>
            </a:endParaRPr>
          </a:p>
        </p:txBody>
      </p:sp>
      <p:graphicFrame>
        <p:nvGraphicFramePr>
          <p:cNvPr id="1335" name="Google Shape;1335;p28"/>
          <p:cNvGraphicFramePr/>
          <p:nvPr/>
        </p:nvGraphicFramePr>
        <p:xfrm>
          <a:off x="2300356" y="528558"/>
          <a:ext cx="4730516" cy="1821365"/>
        </p:xfrm>
        <a:graphic>
          <a:graphicData uri="http://schemas.openxmlformats.org/drawingml/2006/chart">
            <c:chart r:id="rId6"/>
          </a:graphicData>
        </a:graphic>
      </p:graphicFrame>
      <p:graphicFrame>
        <p:nvGraphicFramePr>
          <p:cNvPr id="1336" name="Google Shape;1336;p28"/>
          <p:cNvGraphicFramePr/>
          <p:nvPr/>
        </p:nvGraphicFramePr>
        <p:xfrm>
          <a:off x="2271586" y="2900427"/>
          <a:ext cx="4759286" cy="2012449"/>
        </p:xfrm>
        <a:graphic>
          <a:graphicData uri="http://schemas.openxmlformats.org/drawingml/2006/chart">
            <c:chart r:id="rId7"/>
          </a:graphicData>
        </a:graphic>
      </p:graphicFrame>
      <p:graphicFrame>
        <p:nvGraphicFramePr>
          <p:cNvPr id="1337" name="Google Shape;1337;p28"/>
          <p:cNvGraphicFramePr/>
          <p:nvPr/>
        </p:nvGraphicFramePr>
        <p:xfrm>
          <a:off x="202129" y="6228184"/>
          <a:ext cx="4032448" cy="1512168"/>
        </p:xfrm>
        <a:graphic>
          <a:graphicData uri="http://schemas.openxmlformats.org/drawingml/2006/chart">
            <c:chart r:id="rId8"/>
          </a:graphicData>
        </a:graphic>
      </p:graphicFrame>
      <p:pic>
        <p:nvPicPr>
          <p:cNvPr id="1338" name="Google Shape;1338;p28"/>
          <p:cNvPicPr preferRelativeResize="0"/>
          <p:nvPr/>
        </p:nvPicPr>
        <p:blipFill rotWithShape="1">
          <a:blip r:embed="rId9">
            <a:alphaModFix/>
          </a:blip>
          <a:srcRect b="0" l="0" r="0" t="0"/>
          <a:stretch/>
        </p:blipFill>
        <p:spPr>
          <a:xfrm>
            <a:off x="4320530" y="6504679"/>
            <a:ext cx="2824952" cy="8720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2" name="Shape 1342"/>
        <p:cNvGrpSpPr/>
        <p:nvPr/>
      </p:nvGrpSpPr>
      <p:grpSpPr>
        <a:xfrm>
          <a:off x="0" y="0"/>
          <a:ext cx="0" cy="0"/>
          <a:chOff x="0" y="0"/>
          <a:chExt cx="0" cy="0"/>
        </a:xfrm>
      </p:grpSpPr>
      <p:pic>
        <p:nvPicPr>
          <p:cNvPr id="1343" name="Google Shape;1343;p29"/>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344" name="Google Shape;1344;p29"/>
          <p:cNvPicPr preferRelativeResize="0"/>
          <p:nvPr/>
        </p:nvPicPr>
        <p:blipFill rotWithShape="1">
          <a:blip r:embed="rId4">
            <a:alphaModFix/>
          </a:blip>
          <a:srcRect b="0" l="0" r="0" t="51431"/>
          <a:stretch/>
        </p:blipFill>
        <p:spPr>
          <a:xfrm>
            <a:off x="0" y="2751189"/>
            <a:ext cx="2232223" cy="2739952"/>
          </a:xfrm>
          <a:prstGeom prst="rect">
            <a:avLst/>
          </a:prstGeom>
          <a:noFill/>
          <a:ln>
            <a:noFill/>
          </a:ln>
        </p:spPr>
      </p:pic>
      <p:sp>
        <p:nvSpPr>
          <p:cNvPr id="1345" name="Google Shape;1345;p29"/>
          <p:cNvSpPr txBox="1"/>
          <p:nvPr/>
        </p:nvSpPr>
        <p:spPr>
          <a:xfrm>
            <a:off x="-46293" y="741756"/>
            <a:ext cx="2206583"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b="1" sz="1200">
              <a:solidFill>
                <a:schemeClr val="dk1"/>
              </a:solidFill>
              <a:latin typeface="Arial Narrow"/>
              <a:ea typeface="Arial Narrow"/>
              <a:cs typeface="Arial Narrow"/>
              <a:sym typeface="Arial Narrow"/>
            </a:endParaRPr>
          </a:p>
        </p:txBody>
      </p:sp>
      <p:sp>
        <p:nvSpPr>
          <p:cNvPr id="1346" name="Google Shape;1346;p29"/>
          <p:cNvSpPr/>
          <p:nvPr/>
        </p:nvSpPr>
        <p:spPr>
          <a:xfrm>
            <a:off x="2274078" y="2167727"/>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casos de IRAG notificados por la unidad centinela al SIVIGILA a Periodo epidemiológico 6 acumulado, 2021-2022. </a:t>
            </a:r>
            <a:endParaRPr sz="1100">
              <a:solidFill>
                <a:schemeClr val="dk1"/>
              </a:solidFill>
              <a:latin typeface="Arial Narrow"/>
              <a:ea typeface="Arial Narrow"/>
              <a:cs typeface="Arial Narrow"/>
              <a:sym typeface="Arial Narrow"/>
            </a:endParaRPr>
          </a:p>
        </p:txBody>
      </p:sp>
      <p:grpSp>
        <p:nvGrpSpPr>
          <p:cNvPr id="1347" name="Google Shape;1347;p29"/>
          <p:cNvGrpSpPr/>
          <p:nvPr/>
        </p:nvGrpSpPr>
        <p:grpSpPr>
          <a:xfrm>
            <a:off x="72058" y="4067944"/>
            <a:ext cx="2071864" cy="635617"/>
            <a:chOff x="2397524" y="3379972"/>
            <a:chExt cx="4508500" cy="904875"/>
          </a:xfrm>
        </p:grpSpPr>
        <p:pic>
          <p:nvPicPr>
            <p:cNvPr id="1348" name="Google Shape;1348;p29"/>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349" name="Google Shape;1349;p29"/>
            <p:cNvSpPr txBox="1"/>
            <p:nvPr/>
          </p:nvSpPr>
          <p:spPr>
            <a:xfrm>
              <a:off x="3317545" y="3519041"/>
              <a:ext cx="1593561" cy="48197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424</a:t>
              </a:r>
              <a:endParaRPr b="1" sz="1600">
                <a:solidFill>
                  <a:schemeClr val="dk1"/>
                </a:solidFill>
                <a:latin typeface="Arial Narrow"/>
                <a:ea typeface="Arial Narrow"/>
                <a:cs typeface="Arial Narrow"/>
                <a:sym typeface="Arial Narrow"/>
              </a:endParaRPr>
            </a:p>
          </p:txBody>
        </p:sp>
      </p:grpSp>
      <p:sp>
        <p:nvSpPr>
          <p:cNvPr id="1350" name="Google Shape;1350;p29"/>
          <p:cNvSpPr/>
          <p:nvPr/>
        </p:nvSpPr>
        <p:spPr>
          <a:xfrm>
            <a:off x="2304306" y="4815607"/>
            <a:ext cx="4946011" cy="7232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muestras captadas por la unidad centinela HUSVF, para  estudio  de circulación viral y bacteriana, a Periodo epidemiológico 6 acumulado, Medellín 2022</a:t>
            </a:r>
            <a:endParaRPr/>
          </a:p>
          <a:p>
            <a:pPr indent="0" lvl="0" marL="0" marR="0" rtl="0" algn="just">
              <a:spcBef>
                <a:spcPts val="0"/>
              </a:spcBef>
              <a:spcAft>
                <a:spcPts val="0"/>
              </a:spcAft>
              <a:buNone/>
            </a:pPr>
            <a:r>
              <a:t/>
            </a:r>
            <a:endParaRPr sz="1100">
              <a:solidFill>
                <a:schemeClr val="dk1"/>
              </a:solidFill>
              <a:latin typeface="Arial Narrow"/>
              <a:ea typeface="Arial Narrow"/>
              <a:cs typeface="Arial Narrow"/>
              <a:sym typeface="Arial Narrow"/>
            </a:endParaRPr>
          </a:p>
        </p:txBody>
      </p:sp>
      <p:grpSp>
        <p:nvGrpSpPr>
          <p:cNvPr id="1351" name="Google Shape;1351;p29"/>
          <p:cNvGrpSpPr/>
          <p:nvPr/>
        </p:nvGrpSpPr>
        <p:grpSpPr>
          <a:xfrm>
            <a:off x="2448322" y="74775"/>
            <a:ext cx="3446504" cy="276999"/>
            <a:chOff x="2448322" y="74775"/>
            <a:chExt cx="3446504" cy="276999"/>
          </a:xfrm>
        </p:grpSpPr>
        <p:sp>
          <p:nvSpPr>
            <p:cNvPr id="1352" name="Google Shape;1352;p2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53" name="Google Shape;1353;p29"/>
            <p:cNvCxnSpPr>
              <a:stCxn id="135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54" name="Google Shape;1354;p2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355" name="Google Shape;1355;p29"/>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356" name="Google Shape;1356;p29"/>
          <p:cNvGrpSpPr/>
          <p:nvPr/>
        </p:nvGrpSpPr>
        <p:grpSpPr>
          <a:xfrm>
            <a:off x="277404" y="5621632"/>
            <a:ext cx="3446504" cy="276999"/>
            <a:chOff x="2448322" y="74775"/>
            <a:chExt cx="3446504" cy="276999"/>
          </a:xfrm>
        </p:grpSpPr>
        <p:sp>
          <p:nvSpPr>
            <p:cNvPr id="1357" name="Google Shape;1357;p2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58" name="Google Shape;1358;p29"/>
            <p:cNvCxnSpPr>
              <a:stCxn id="135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59" name="Google Shape;1359;p2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360" name="Google Shape;1360;p2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29</a:t>
            </a:r>
            <a:endParaRPr b="1" sz="1050">
              <a:solidFill>
                <a:schemeClr val="dk1"/>
              </a:solidFill>
              <a:latin typeface="Arial Narrow"/>
              <a:ea typeface="Arial Narrow"/>
              <a:cs typeface="Arial Narrow"/>
              <a:sym typeface="Arial Narrow"/>
            </a:endParaRPr>
          </a:p>
        </p:txBody>
      </p:sp>
      <p:sp>
        <p:nvSpPr>
          <p:cNvPr id="1361" name="Google Shape;1361;p29"/>
          <p:cNvSpPr txBox="1"/>
          <p:nvPr>
            <p:ph type="ctrTitle"/>
          </p:nvPr>
        </p:nvSpPr>
        <p:spPr>
          <a:xfrm>
            <a:off x="85115" y="-94400"/>
            <a:ext cx="2075175" cy="954107"/>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ESI – IRAG Centinela</a:t>
            </a:r>
            <a:endParaRPr b="1" sz="2800">
              <a:solidFill>
                <a:srgbClr val="C00000"/>
              </a:solidFill>
              <a:latin typeface="Arial Narrow"/>
              <a:ea typeface="Arial Narrow"/>
              <a:cs typeface="Arial Narrow"/>
              <a:sym typeface="Arial Narrow"/>
            </a:endParaRPr>
          </a:p>
        </p:txBody>
      </p:sp>
      <p:sp>
        <p:nvSpPr>
          <p:cNvPr id="1362" name="Google Shape;1362;p29"/>
          <p:cNvSpPr txBox="1"/>
          <p:nvPr/>
        </p:nvSpPr>
        <p:spPr>
          <a:xfrm>
            <a:off x="113975" y="4716016"/>
            <a:ext cx="2016079"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100%</a:t>
            </a:r>
            <a:endParaRPr b="1" sz="1200">
              <a:solidFill>
                <a:schemeClr val="dk1"/>
              </a:solidFill>
              <a:latin typeface="Arial Narrow"/>
              <a:ea typeface="Arial Narrow"/>
              <a:cs typeface="Arial Narrow"/>
              <a:sym typeface="Arial Narrow"/>
            </a:endParaRPr>
          </a:p>
        </p:txBody>
      </p:sp>
      <p:pic>
        <p:nvPicPr>
          <p:cNvPr id="1363" name="Google Shape;1363;p29"/>
          <p:cNvPicPr preferRelativeResize="0"/>
          <p:nvPr/>
        </p:nvPicPr>
        <p:blipFill rotWithShape="1">
          <a:blip r:embed="rId6">
            <a:alphaModFix/>
          </a:blip>
          <a:srcRect b="0" l="0" r="0" t="0"/>
          <a:stretch/>
        </p:blipFill>
        <p:spPr>
          <a:xfrm>
            <a:off x="72058" y="6382190"/>
            <a:ext cx="1089717" cy="904875"/>
          </a:xfrm>
          <a:prstGeom prst="rect">
            <a:avLst/>
          </a:prstGeom>
          <a:noFill/>
          <a:ln>
            <a:noFill/>
          </a:ln>
        </p:spPr>
      </p:pic>
      <p:grpSp>
        <p:nvGrpSpPr>
          <p:cNvPr id="1364" name="Google Shape;1364;p29"/>
          <p:cNvGrpSpPr/>
          <p:nvPr/>
        </p:nvGrpSpPr>
        <p:grpSpPr>
          <a:xfrm>
            <a:off x="1051937" y="6726660"/>
            <a:ext cx="1252369" cy="877901"/>
            <a:chOff x="-36884" y="7072716"/>
            <a:chExt cx="1252369" cy="877901"/>
          </a:xfrm>
        </p:grpSpPr>
        <p:sp>
          <p:nvSpPr>
            <p:cNvPr id="1365" name="Google Shape;1365;p2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366" name="Google Shape;1366;p29"/>
            <p:cNvSpPr/>
            <p:nvPr/>
          </p:nvSpPr>
          <p:spPr>
            <a:xfrm>
              <a:off x="209546" y="7363321"/>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55,4%</a:t>
              </a:r>
              <a:endParaRPr b="1" sz="1600">
                <a:solidFill>
                  <a:schemeClr val="dk1"/>
                </a:solidFill>
                <a:latin typeface="Arial Narrow"/>
                <a:ea typeface="Arial Narrow"/>
                <a:cs typeface="Arial Narrow"/>
                <a:sym typeface="Arial Narrow"/>
              </a:endParaRPr>
            </a:p>
          </p:txBody>
        </p:sp>
        <p:sp>
          <p:nvSpPr>
            <p:cNvPr id="1367" name="Google Shape;1367;p29"/>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235 Casos</a:t>
              </a:r>
              <a:endParaRPr b="1" sz="1200">
                <a:solidFill>
                  <a:schemeClr val="dk1"/>
                </a:solidFill>
                <a:latin typeface="Arial Narrow"/>
                <a:ea typeface="Arial Narrow"/>
                <a:cs typeface="Arial Narrow"/>
                <a:sym typeface="Arial Narrow"/>
              </a:endParaRPr>
            </a:p>
          </p:txBody>
        </p:sp>
      </p:grpSp>
      <p:pic>
        <p:nvPicPr>
          <p:cNvPr id="1368" name="Google Shape;1368;p29"/>
          <p:cNvPicPr preferRelativeResize="0"/>
          <p:nvPr/>
        </p:nvPicPr>
        <p:blipFill rotWithShape="1">
          <a:blip r:embed="rId7">
            <a:alphaModFix/>
          </a:blip>
          <a:srcRect b="1" l="0" r="83073" t="8462"/>
          <a:stretch/>
        </p:blipFill>
        <p:spPr>
          <a:xfrm>
            <a:off x="1269027" y="6025808"/>
            <a:ext cx="804283" cy="778892"/>
          </a:xfrm>
          <a:prstGeom prst="rect">
            <a:avLst/>
          </a:prstGeom>
          <a:noFill/>
          <a:ln>
            <a:noFill/>
          </a:ln>
        </p:spPr>
      </p:pic>
      <p:grpSp>
        <p:nvGrpSpPr>
          <p:cNvPr id="1369" name="Google Shape;1369;p29"/>
          <p:cNvGrpSpPr/>
          <p:nvPr/>
        </p:nvGrpSpPr>
        <p:grpSpPr>
          <a:xfrm>
            <a:off x="-58310" y="7244599"/>
            <a:ext cx="1241624" cy="1071817"/>
            <a:chOff x="-14122" y="7072716"/>
            <a:chExt cx="1241624" cy="1071817"/>
          </a:xfrm>
        </p:grpSpPr>
        <p:sp>
          <p:nvSpPr>
            <p:cNvPr id="1370" name="Google Shape;1370;p29"/>
            <p:cNvSpPr txBox="1"/>
            <p:nvPr/>
          </p:nvSpPr>
          <p:spPr>
            <a:xfrm>
              <a:off x="-14122" y="7072716"/>
              <a:ext cx="12296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Confirmados por laboratorio</a:t>
              </a:r>
              <a:endParaRPr b="1" sz="1200" u="sng">
                <a:solidFill>
                  <a:schemeClr val="dk1"/>
                </a:solidFill>
                <a:latin typeface="Arial Narrow"/>
                <a:ea typeface="Arial Narrow"/>
                <a:cs typeface="Arial Narrow"/>
                <a:sym typeface="Arial Narrow"/>
              </a:endParaRPr>
            </a:p>
          </p:txBody>
        </p:sp>
        <p:sp>
          <p:nvSpPr>
            <p:cNvPr id="1371" name="Google Shape;1371;p29"/>
            <p:cNvSpPr/>
            <p:nvPr/>
          </p:nvSpPr>
          <p:spPr>
            <a:xfrm>
              <a:off x="242917" y="7543341"/>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32%</a:t>
              </a:r>
              <a:endParaRPr b="1" sz="1600">
                <a:solidFill>
                  <a:schemeClr val="dk1"/>
                </a:solidFill>
                <a:latin typeface="Arial Narrow"/>
                <a:ea typeface="Arial Narrow"/>
                <a:cs typeface="Arial Narrow"/>
                <a:sym typeface="Arial Narrow"/>
              </a:endParaRPr>
            </a:p>
          </p:txBody>
        </p:sp>
        <p:sp>
          <p:nvSpPr>
            <p:cNvPr id="1372" name="Google Shape;1372;p29"/>
            <p:cNvSpPr txBox="1"/>
            <p:nvPr/>
          </p:nvSpPr>
          <p:spPr>
            <a:xfrm>
              <a:off x="-2105" y="786753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136 Casos</a:t>
              </a:r>
              <a:endParaRPr b="1" sz="1200">
                <a:solidFill>
                  <a:schemeClr val="dk1"/>
                </a:solidFill>
                <a:latin typeface="Arial Narrow"/>
                <a:ea typeface="Arial Narrow"/>
                <a:cs typeface="Arial Narrow"/>
                <a:sym typeface="Arial Narrow"/>
              </a:endParaRPr>
            </a:p>
          </p:txBody>
        </p:sp>
      </p:grpSp>
      <p:pic>
        <p:nvPicPr>
          <p:cNvPr id="1373" name="Google Shape;1373;p29"/>
          <p:cNvPicPr preferRelativeResize="0"/>
          <p:nvPr/>
        </p:nvPicPr>
        <p:blipFill rotWithShape="1">
          <a:blip r:embed="rId7">
            <a:alphaModFix/>
          </a:blip>
          <a:srcRect b="1381" l="28990" r="53580" t="5393"/>
          <a:stretch/>
        </p:blipFill>
        <p:spPr>
          <a:xfrm>
            <a:off x="2124273" y="6025808"/>
            <a:ext cx="828105" cy="793252"/>
          </a:xfrm>
          <a:prstGeom prst="rect">
            <a:avLst/>
          </a:prstGeom>
          <a:noFill/>
          <a:ln>
            <a:noFill/>
          </a:ln>
        </p:spPr>
      </p:pic>
      <p:grpSp>
        <p:nvGrpSpPr>
          <p:cNvPr id="1374" name="Google Shape;1374;p29"/>
          <p:cNvGrpSpPr/>
          <p:nvPr/>
        </p:nvGrpSpPr>
        <p:grpSpPr>
          <a:xfrm>
            <a:off x="1938795" y="6726660"/>
            <a:ext cx="1229607" cy="877901"/>
            <a:chOff x="-14122" y="7072716"/>
            <a:chExt cx="1229607" cy="877901"/>
          </a:xfrm>
        </p:grpSpPr>
        <p:sp>
          <p:nvSpPr>
            <p:cNvPr id="1375" name="Google Shape;1375;p2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376" name="Google Shape;1376;p29"/>
            <p:cNvSpPr/>
            <p:nvPr/>
          </p:nvSpPr>
          <p:spPr>
            <a:xfrm>
              <a:off x="209546" y="7363321"/>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44,6%</a:t>
              </a:r>
              <a:endParaRPr b="1" sz="1600">
                <a:solidFill>
                  <a:schemeClr val="dk1"/>
                </a:solidFill>
                <a:latin typeface="Arial Narrow"/>
                <a:ea typeface="Arial Narrow"/>
                <a:cs typeface="Arial Narrow"/>
                <a:sym typeface="Arial Narrow"/>
              </a:endParaRPr>
            </a:p>
          </p:txBody>
        </p:sp>
        <p:sp>
          <p:nvSpPr>
            <p:cNvPr id="1377" name="Google Shape;1377;p29"/>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189 Casos</a:t>
              </a:r>
              <a:endParaRPr b="1" sz="1200">
                <a:solidFill>
                  <a:schemeClr val="dk1"/>
                </a:solidFill>
                <a:latin typeface="Arial Narrow"/>
                <a:ea typeface="Arial Narrow"/>
                <a:cs typeface="Arial Narrow"/>
                <a:sym typeface="Arial Narrow"/>
              </a:endParaRPr>
            </a:p>
          </p:txBody>
        </p:sp>
      </p:grpSp>
      <p:pic>
        <p:nvPicPr>
          <p:cNvPr id="1378" name="Google Shape;1378;p29"/>
          <p:cNvPicPr preferRelativeResize="0"/>
          <p:nvPr/>
        </p:nvPicPr>
        <p:blipFill rotWithShape="1">
          <a:blip r:embed="rId8">
            <a:alphaModFix/>
          </a:blip>
          <a:srcRect b="0" l="13773" r="11756" t="0"/>
          <a:stretch/>
        </p:blipFill>
        <p:spPr>
          <a:xfrm>
            <a:off x="2094883" y="7695354"/>
            <a:ext cx="762489" cy="737854"/>
          </a:xfrm>
          <a:prstGeom prst="rect">
            <a:avLst/>
          </a:prstGeom>
          <a:noFill/>
          <a:ln>
            <a:noFill/>
          </a:ln>
        </p:spPr>
      </p:pic>
      <p:pic>
        <p:nvPicPr>
          <p:cNvPr descr="https://www.comb.cat/Upload/Imatges/2979.JPG" id="1379" name="Google Shape;1379;p29"/>
          <p:cNvPicPr preferRelativeResize="0"/>
          <p:nvPr/>
        </p:nvPicPr>
        <p:blipFill rotWithShape="1">
          <a:blip r:embed="rId9">
            <a:alphaModFix/>
          </a:blip>
          <a:srcRect b="12182" l="20417" r="28520" t="9029"/>
          <a:stretch/>
        </p:blipFill>
        <p:spPr>
          <a:xfrm>
            <a:off x="1216367" y="7604561"/>
            <a:ext cx="831338" cy="808094"/>
          </a:xfrm>
          <a:prstGeom prst="rect">
            <a:avLst/>
          </a:prstGeom>
          <a:noFill/>
          <a:ln>
            <a:noFill/>
          </a:ln>
        </p:spPr>
      </p:pic>
      <p:grpSp>
        <p:nvGrpSpPr>
          <p:cNvPr id="1380" name="Google Shape;1380;p29"/>
          <p:cNvGrpSpPr/>
          <p:nvPr/>
        </p:nvGrpSpPr>
        <p:grpSpPr>
          <a:xfrm>
            <a:off x="1034152" y="8322080"/>
            <a:ext cx="1229607" cy="877901"/>
            <a:chOff x="-14122" y="7072716"/>
            <a:chExt cx="1229607" cy="877901"/>
          </a:xfrm>
        </p:grpSpPr>
        <p:sp>
          <p:nvSpPr>
            <p:cNvPr id="1381" name="Google Shape;1381;p2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&lt; 5 años</a:t>
              </a:r>
              <a:endParaRPr b="1" sz="1200" u="sng">
                <a:solidFill>
                  <a:schemeClr val="dk1"/>
                </a:solidFill>
                <a:latin typeface="Arial Narrow"/>
                <a:ea typeface="Arial Narrow"/>
                <a:cs typeface="Arial Narrow"/>
                <a:sym typeface="Arial Narrow"/>
              </a:endParaRPr>
            </a:p>
          </p:txBody>
        </p:sp>
        <p:sp>
          <p:nvSpPr>
            <p:cNvPr id="1382" name="Google Shape;1382;p29"/>
            <p:cNvSpPr/>
            <p:nvPr/>
          </p:nvSpPr>
          <p:spPr>
            <a:xfrm>
              <a:off x="209546" y="7363321"/>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78,3%</a:t>
              </a:r>
              <a:endParaRPr b="1" sz="1600">
                <a:solidFill>
                  <a:schemeClr val="dk1"/>
                </a:solidFill>
                <a:latin typeface="Arial Narrow"/>
                <a:ea typeface="Arial Narrow"/>
                <a:cs typeface="Arial Narrow"/>
                <a:sym typeface="Arial Narrow"/>
              </a:endParaRPr>
            </a:p>
          </p:txBody>
        </p:sp>
        <p:sp>
          <p:nvSpPr>
            <p:cNvPr id="1383" name="Google Shape;1383;p29"/>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332 Casos</a:t>
              </a:r>
              <a:endParaRPr b="1" sz="1200">
                <a:solidFill>
                  <a:schemeClr val="dk1"/>
                </a:solidFill>
                <a:latin typeface="Arial Narrow"/>
                <a:ea typeface="Arial Narrow"/>
                <a:cs typeface="Arial Narrow"/>
                <a:sym typeface="Arial Narrow"/>
              </a:endParaRPr>
            </a:p>
          </p:txBody>
        </p:sp>
      </p:grpSp>
      <p:grpSp>
        <p:nvGrpSpPr>
          <p:cNvPr id="1384" name="Google Shape;1384;p29"/>
          <p:cNvGrpSpPr/>
          <p:nvPr/>
        </p:nvGrpSpPr>
        <p:grpSpPr>
          <a:xfrm>
            <a:off x="1925147" y="8312486"/>
            <a:ext cx="1229607" cy="877901"/>
            <a:chOff x="-14122" y="7072716"/>
            <a:chExt cx="1229607" cy="877901"/>
          </a:xfrm>
        </p:grpSpPr>
        <p:sp>
          <p:nvSpPr>
            <p:cNvPr id="1385" name="Google Shape;1385;p2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&gt; 65 años</a:t>
              </a:r>
              <a:endParaRPr b="1" sz="1200" u="sng">
                <a:solidFill>
                  <a:schemeClr val="dk1"/>
                </a:solidFill>
                <a:latin typeface="Arial Narrow"/>
                <a:ea typeface="Arial Narrow"/>
                <a:cs typeface="Arial Narrow"/>
                <a:sym typeface="Arial Narrow"/>
              </a:endParaRPr>
            </a:p>
          </p:txBody>
        </p:sp>
        <p:sp>
          <p:nvSpPr>
            <p:cNvPr id="1386" name="Google Shape;1386;p29"/>
            <p:cNvSpPr/>
            <p:nvPr/>
          </p:nvSpPr>
          <p:spPr>
            <a:xfrm>
              <a:off x="209546"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2,8%</a:t>
              </a:r>
              <a:endParaRPr b="1" sz="1600">
                <a:solidFill>
                  <a:schemeClr val="dk1"/>
                </a:solidFill>
                <a:latin typeface="Arial Narrow"/>
                <a:ea typeface="Arial Narrow"/>
                <a:cs typeface="Arial Narrow"/>
                <a:sym typeface="Arial Narrow"/>
              </a:endParaRPr>
            </a:p>
          </p:txBody>
        </p:sp>
        <p:sp>
          <p:nvSpPr>
            <p:cNvPr id="1387" name="Google Shape;1387;p29"/>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 Casos</a:t>
              </a:r>
              <a:endParaRPr b="1" sz="1200">
                <a:solidFill>
                  <a:schemeClr val="dk1"/>
                </a:solidFill>
                <a:latin typeface="Arial Narrow"/>
                <a:ea typeface="Arial Narrow"/>
                <a:cs typeface="Arial Narrow"/>
                <a:sym typeface="Arial Narrow"/>
              </a:endParaRPr>
            </a:p>
          </p:txBody>
        </p:sp>
      </p:grpSp>
      <p:grpSp>
        <p:nvGrpSpPr>
          <p:cNvPr id="1388" name="Google Shape;1388;p29"/>
          <p:cNvGrpSpPr/>
          <p:nvPr/>
        </p:nvGrpSpPr>
        <p:grpSpPr>
          <a:xfrm>
            <a:off x="3528442" y="5635532"/>
            <a:ext cx="3446504" cy="276999"/>
            <a:chOff x="2448322" y="74775"/>
            <a:chExt cx="3446504" cy="276999"/>
          </a:xfrm>
        </p:grpSpPr>
        <p:sp>
          <p:nvSpPr>
            <p:cNvPr id="1389" name="Google Shape;1389;p2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90" name="Google Shape;1390;p29"/>
            <p:cNvCxnSpPr>
              <a:stCxn id="138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91" name="Google Shape;1391;p2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1392" name="Google Shape;1392;p29"/>
          <p:cNvSpPr/>
          <p:nvPr/>
        </p:nvSpPr>
        <p:spPr>
          <a:xfrm>
            <a:off x="3272261" y="6012160"/>
            <a:ext cx="3889130" cy="17543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unidad centinela Hospital Universitario San Vicente Fundación, captó  en promedio por semana 17 muestras  para el estudio de circulación viral y bacteriana. Se espera captar 5 muestras por semana según lineamientos del evento 345 del INS, lo que denota que ha cumplido con la meta propuesta.</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Se captaron 424 muestras estudiadas en la unidad centinela, se tienen resultados a la fecha del 87% de las cuales se han confirmado por laboratorio el 32%.</a:t>
            </a:r>
            <a:endParaRPr sz="1200">
              <a:solidFill>
                <a:schemeClr val="dk1"/>
              </a:solidFill>
              <a:latin typeface="Arial Narrow"/>
              <a:ea typeface="Arial Narrow"/>
              <a:cs typeface="Arial Narrow"/>
              <a:sym typeface="Arial Narrow"/>
            </a:endParaRPr>
          </a:p>
        </p:txBody>
      </p:sp>
      <p:pic>
        <p:nvPicPr>
          <p:cNvPr id="1393" name="Google Shape;1393;p29"/>
          <p:cNvPicPr preferRelativeResize="0"/>
          <p:nvPr/>
        </p:nvPicPr>
        <p:blipFill rotWithShape="1">
          <a:blip r:embed="rId10">
            <a:alphaModFix/>
          </a:blip>
          <a:srcRect b="0" l="0" r="0" t="0"/>
          <a:stretch/>
        </p:blipFill>
        <p:spPr>
          <a:xfrm>
            <a:off x="6725199" y="8754010"/>
            <a:ext cx="436191" cy="337944"/>
          </a:xfrm>
          <a:prstGeom prst="rect">
            <a:avLst/>
          </a:prstGeom>
          <a:noFill/>
          <a:ln>
            <a:noFill/>
          </a:ln>
        </p:spPr>
      </p:pic>
      <p:graphicFrame>
        <p:nvGraphicFramePr>
          <p:cNvPr id="1394" name="Google Shape;1394;p29"/>
          <p:cNvGraphicFramePr/>
          <p:nvPr/>
        </p:nvGraphicFramePr>
        <p:xfrm>
          <a:off x="2232222" y="3059327"/>
          <a:ext cx="4896619" cy="1776496"/>
        </p:xfrm>
        <a:graphic>
          <a:graphicData uri="http://schemas.openxmlformats.org/drawingml/2006/chart">
            <c:chart r:id="rId11"/>
          </a:graphicData>
        </a:graphic>
      </p:graphicFrame>
      <p:graphicFrame>
        <p:nvGraphicFramePr>
          <p:cNvPr id="1395" name="Google Shape;1395;p29"/>
          <p:cNvGraphicFramePr/>
          <p:nvPr/>
        </p:nvGraphicFramePr>
        <p:xfrm>
          <a:off x="2274078" y="611560"/>
          <a:ext cx="4887312" cy="1556167"/>
        </p:xfrm>
        <a:graphic>
          <a:graphicData uri="http://schemas.openxmlformats.org/drawingml/2006/chart">
            <c:chart r:id="rId12"/>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a:t>
            </a:r>
            <a:endParaRPr b="1" sz="1050">
              <a:solidFill>
                <a:schemeClr val="dk1"/>
              </a:solidFill>
              <a:latin typeface="Arial Narrow"/>
              <a:ea typeface="Arial Narrow"/>
              <a:cs typeface="Arial Narrow"/>
              <a:sym typeface="Arial Narrow"/>
            </a:endParaRPr>
          </a:p>
        </p:txBody>
      </p:sp>
      <p:sp>
        <p:nvSpPr>
          <p:cNvPr id="117" name="Google Shape;117;p3"/>
          <p:cNvSpPr txBox="1"/>
          <p:nvPr>
            <p:ph type="title"/>
          </p:nvPr>
        </p:nvSpPr>
        <p:spPr>
          <a:xfrm>
            <a:off x="205739" y="2937799"/>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000"/>
              <a:buFont typeface="Arial Narrow"/>
              <a:buNone/>
            </a:pPr>
            <a:r>
              <a:rPr b="1" lang="es-ES" sz="2000">
                <a:latin typeface="Arial Narrow"/>
                <a:ea typeface="Arial Narrow"/>
                <a:cs typeface="Arial Narrow"/>
                <a:sym typeface="Arial Narrow"/>
              </a:rPr>
              <a:t>Contenido</a:t>
            </a:r>
            <a:endParaRPr b="1" sz="2000">
              <a:latin typeface="Arial Narrow"/>
              <a:ea typeface="Arial Narrow"/>
              <a:cs typeface="Arial Narrow"/>
              <a:sym typeface="Arial Narrow"/>
            </a:endParaRPr>
          </a:p>
        </p:txBody>
      </p:sp>
      <p:grpSp>
        <p:nvGrpSpPr>
          <p:cNvPr id="118" name="Google Shape;118;p3"/>
          <p:cNvGrpSpPr/>
          <p:nvPr/>
        </p:nvGrpSpPr>
        <p:grpSpPr>
          <a:xfrm>
            <a:off x="0" y="107504"/>
            <a:ext cx="7200898" cy="1987144"/>
            <a:chOff x="0" y="14519"/>
            <a:chExt cx="7200898" cy="2078230"/>
          </a:xfrm>
        </p:grpSpPr>
        <p:sp>
          <p:nvSpPr>
            <p:cNvPr id="119" name="Google Shape;119;p3"/>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120" name="Google Shape;120;p3"/>
            <p:cNvPicPr preferRelativeResize="0"/>
            <p:nvPr/>
          </p:nvPicPr>
          <p:blipFill rotWithShape="1">
            <a:blip r:embed="rId3">
              <a:alphaModFix/>
            </a:blip>
            <a:srcRect b="0" l="0" r="0" t="0"/>
            <a:stretch/>
          </p:blipFill>
          <p:spPr>
            <a:xfrm>
              <a:off x="4752578" y="321103"/>
              <a:ext cx="2448320" cy="1771646"/>
            </a:xfrm>
            <a:prstGeom prst="rect">
              <a:avLst/>
            </a:prstGeom>
            <a:noFill/>
            <a:ln>
              <a:noFill/>
            </a:ln>
          </p:spPr>
        </p:pic>
        <p:sp>
          <p:nvSpPr>
            <p:cNvPr id="121" name="Google Shape;121;p3"/>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122" name="Google Shape;122;p3"/>
          <p:cNvSpPr txBox="1"/>
          <p:nvPr/>
        </p:nvSpPr>
        <p:spPr>
          <a:xfrm>
            <a:off x="576114" y="1684583"/>
            <a:ext cx="3598545"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06 de 2022 - Reporte Semanas 1 a 24 (Hasta Junio 18 de 2022)</a:t>
            </a:r>
            <a:endParaRPr sz="1200">
              <a:solidFill>
                <a:schemeClr val="dk1"/>
              </a:solidFill>
              <a:latin typeface="Times New Roman"/>
              <a:ea typeface="Times New Roman"/>
              <a:cs typeface="Times New Roman"/>
              <a:sym typeface="Times New Roman"/>
            </a:endParaRPr>
          </a:p>
        </p:txBody>
      </p:sp>
      <p:graphicFrame>
        <p:nvGraphicFramePr>
          <p:cNvPr id="123" name="Google Shape;123;p3"/>
          <p:cNvGraphicFramePr/>
          <p:nvPr/>
        </p:nvGraphicFramePr>
        <p:xfrm>
          <a:off x="288082" y="3347864"/>
          <a:ext cx="3000000" cy="3000000"/>
        </p:xfrm>
        <a:graphic>
          <a:graphicData uri="http://schemas.openxmlformats.org/drawingml/2006/table">
            <a:tbl>
              <a:tblPr>
                <a:noFill/>
                <a:tableStyleId>{E618BED3-1679-4A3A-9EDA-06C2ED1B2502}</a:tableStyleId>
              </a:tblPr>
              <a:tblGrid>
                <a:gridCol w="2966575"/>
                <a:gridCol w="2966575"/>
                <a:gridCol w="712350"/>
              </a:tblGrid>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IRA-Consulta ambulatoria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26</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a:t>
                      </a:r>
                      <a:r>
                        <a:rPr b="1" i="0" lang="es-ES" sz="1100" u="none" strike="noStrike">
                          <a:solidFill>
                            <a:schemeClr val="dk1"/>
                          </a:solidFill>
                          <a:latin typeface="Arial Narrow"/>
                          <a:ea typeface="Arial Narrow"/>
                          <a:cs typeface="Arial Narrow"/>
                          <a:sym typeface="Arial Narrow"/>
                        </a:rPr>
                        <a:t>-Hospitalizados</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IRA</a:t>
                      </a:r>
                      <a:r>
                        <a:rPr b="1" i="0" lang="es-ES" sz="1100" u="none" strike="noStrike">
                          <a:solidFill>
                            <a:schemeClr val="dk1"/>
                          </a:solidFill>
                          <a:latin typeface="Arial Narrow"/>
                          <a:ea typeface="Arial Narrow"/>
                          <a:cs typeface="Arial Narrow"/>
                          <a:sym typeface="Arial Narrow"/>
                        </a:rPr>
                        <a:t>-Hospitalizados en UCI</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4125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ESI – IRAG Centinela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29</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4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Infección Respiratoria Aguda Grave Inusitada</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8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Infección asociadas a dispositivos en UCI</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32</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UCI adultos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Hospitalización adultos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Intento de suicidio</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0075">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VIH</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Calibri"/>
                        <a:buNone/>
                      </a:pPr>
                      <a:r>
                        <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38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60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Dengue</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Agresiones por animales potencialmente transmisor de Rabia</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Leptospirosis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45</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Mortalidad materna- MM</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47</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Morbilidad materna extrema - MME</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Mortalidad perinatal y neonatal tardía MPNNT</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49</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Sífilis Gestacional SG</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50</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Sífilis Congénita  SC</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522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Gestantes con diagnóstico de VIH y Trasmisión Materno Infantil TMI de VIH.</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52</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Gestantes con diagnóstico de Hepatitis B y Trasmisión Materno Infantil TMI de la Hepatitis B.</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53</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866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Violencia de género e intrafamiliar</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54</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Cáncer en menor de 18 años</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58</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39700">
                <a:tc gridSpan="2">
                  <a:txBody>
                    <a:bodyPr/>
                    <a:lstStyle/>
                    <a:p>
                      <a:pPr indent="0" lvl="0" marL="0" marR="0" rtl="0" algn="l">
                        <a:lnSpc>
                          <a:spcPct val="100000"/>
                        </a:lnSpc>
                        <a:spcBef>
                          <a:spcPts val="0"/>
                        </a:spcBef>
                        <a:spcAft>
                          <a:spcPts val="0"/>
                        </a:spcAft>
                        <a:buClr>
                          <a:schemeClr val="dk1"/>
                        </a:buClr>
                        <a:buSzPts val="1100"/>
                        <a:buFont typeface="Arial Narrow"/>
                        <a:buNone/>
                      </a:pPr>
                      <a:r>
                        <a:rPr b="1" lang="es-ES" sz="1100">
                          <a:solidFill>
                            <a:schemeClr val="dk1"/>
                          </a:solidFill>
                          <a:latin typeface="Arial Narrow"/>
                          <a:ea typeface="Arial Narrow"/>
                          <a:cs typeface="Arial Narrow"/>
                          <a:sym typeface="Arial Narrow"/>
                        </a:rPr>
                        <a:t>Exposición a flúor</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60</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12875">
                <a:tc gridSpan="2">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Búsqueda Activa Institucional BAI</a:t>
                      </a:r>
                      <a:endParaRPr b="1" i="0" sz="1100" u="none" strike="noStrike">
                        <a:solidFill>
                          <a:schemeClr val="dk1"/>
                        </a:solidFill>
                        <a:latin typeface="Arial Narrow"/>
                        <a:ea typeface="Arial Narrow"/>
                        <a:cs typeface="Arial Narrow"/>
                        <a:sym typeface="Arial Narrow"/>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1100"/>
                        <a:buFont typeface="Arial Narrow"/>
                        <a:buNone/>
                      </a:pPr>
                      <a:r>
                        <a:rPr b="1" i="0" lang="es-ES" sz="1100" u="none" strike="noStrike">
                          <a:solidFill>
                            <a:schemeClr val="dk1"/>
                          </a:solidFill>
                          <a:latin typeface="Arial Narrow"/>
                          <a:ea typeface="Arial Narrow"/>
                          <a:cs typeface="Arial Narrow"/>
                          <a:sym typeface="Arial Narrow"/>
                        </a:rPr>
                        <a:t>Pág. 61</a:t>
                      </a:r>
                      <a:endParaRPr/>
                    </a:p>
                  </a:txBody>
                  <a:tcPr marT="5725" marB="0" marR="5725" marL="57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p30"/>
          <p:cNvSpPr/>
          <p:nvPr/>
        </p:nvSpPr>
        <p:spPr>
          <a:xfrm>
            <a:off x="0" y="23621"/>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01" name="Google Shape;1401;p30"/>
          <p:cNvGrpSpPr/>
          <p:nvPr/>
        </p:nvGrpSpPr>
        <p:grpSpPr>
          <a:xfrm>
            <a:off x="277404" y="137149"/>
            <a:ext cx="3446504" cy="276999"/>
            <a:chOff x="2448322" y="74775"/>
            <a:chExt cx="3446504" cy="276999"/>
          </a:xfrm>
        </p:grpSpPr>
        <p:sp>
          <p:nvSpPr>
            <p:cNvPr id="1402" name="Google Shape;1402;p3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03" name="Google Shape;1403;p30"/>
            <p:cNvCxnSpPr>
              <a:stCxn id="140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04" name="Google Shape;1404;p3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Circulación viral</a:t>
              </a:r>
              <a:endParaRPr b="1" sz="1200">
                <a:solidFill>
                  <a:schemeClr val="dk1"/>
                </a:solidFill>
                <a:latin typeface="Arial Narrow"/>
                <a:ea typeface="Arial Narrow"/>
                <a:cs typeface="Arial Narrow"/>
                <a:sym typeface="Arial Narrow"/>
              </a:endParaRPr>
            </a:p>
          </p:txBody>
        </p:sp>
      </p:grpSp>
      <p:sp>
        <p:nvSpPr>
          <p:cNvPr id="1405" name="Google Shape;1405;p30"/>
          <p:cNvSpPr/>
          <p:nvPr/>
        </p:nvSpPr>
        <p:spPr>
          <a:xfrm>
            <a:off x="0" y="428396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06" name="Google Shape;1406;p30"/>
          <p:cNvGrpSpPr/>
          <p:nvPr/>
        </p:nvGrpSpPr>
        <p:grpSpPr>
          <a:xfrm>
            <a:off x="277404" y="4397496"/>
            <a:ext cx="3446504" cy="276999"/>
            <a:chOff x="2448322" y="74775"/>
            <a:chExt cx="3446504" cy="276999"/>
          </a:xfrm>
        </p:grpSpPr>
        <p:sp>
          <p:nvSpPr>
            <p:cNvPr id="1407" name="Google Shape;1407;p3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08" name="Google Shape;1408;p30"/>
            <p:cNvCxnSpPr>
              <a:stCxn id="14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09" name="Google Shape;1409;p3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Curso de vida y circulación viral</a:t>
              </a:r>
              <a:endParaRPr b="1" sz="1200">
                <a:solidFill>
                  <a:schemeClr val="dk1"/>
                </a:solidFill>
                <a:latin typeface="Arial Narrow"/>
                <a:ea typeface="Arial Narrow"/>
                <a:cs typeface="Arial Narrow"/>
                <a:sym typeface="Arial Narrow"/>
              </a:endParaRPr>
            </a:p>
          </p:txBody>
        </p:sp>
      </p:grpSp>
      <p:sp>
        <p:nvSpPr>
          <p:cNvPr id="1410" name="Google Shape;1410;p3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30</a:t>
            </a:r>
            <a:endParaRPr b="1" sz="1050">
              <a:solidFill>
                <a:schemeClr val="dk1"/>
              </a:solidFill>
              <a:latin typeface="Arial Narrow"/>
              <a:ea typeface="Arial Narrow"/>
              <a:cs typeface="Arial Narrow"/>
              <a:sym typeface="Arial Narrow"/>
            </a:endParaRPr>
          </a:p>
        </p:txBody>
      </p:sp>
      <p:sp>
        <p:nvSpPr>
          <p:cNvPr id="1411" name="Google Shape;1411;p30"/>
          <p:cNvSpPr/>
          <p:nvPr/>
        </p:nvSpPr>
        <p:spPr>
          <a:xfrm>
            <a:off x="288082" y="3704129"/>
            <a:ext cx="6912816" cy="3616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2019.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Comportamiento de la  Circulación viral por semana epidemiológica, Medellín a Periodo epidemiológico 6 acumulado de 2022</a:t>
            </a:r>
            <a:endParaRPr sz="1050">
              <a:solidFill>
                <a:schemeClr val="dk1"/>
              </a:solidFill>
              <a:latin typeface="Arial Narrow"/>
              <a:ea typeface="Arial Narrow"/>
              <a:cs typeface="Arial Narrow"/>
              <a:sym typeface="Arial Narrow"/>
            </a:endParaRPr>
          </a:p>
        </p:txBody>
      </p:sp>
      <p:sp>
        <p:nvSpPr>
          <p:cNvPr id="1412" name="Google Shape;1412;p30"/>
          <p:cNvSpPr/>
          <p:nvPr/>
        </p:nvSpPr>
        <p:spPr>
          <a:xfrm>
            <a:off x="288082" y="8540311"/>
            <a:ext cx="645541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LDSP de Antioquia y SIVIGILA 2018. Secretaria de Salud de Medellín</a:t>
            </a:r>
            <a:endParaRPr/>
          </a:p>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Número de muestras positivas  por virus respiratorios, según grupo de edad, Medellín a Periodo epidemiológico 6 acumulado de 2022</a:t>
            </a:r>
            <a:endParaRPr sz="1050">
              <a:solidFill>
                <a:schemeClr val="dk1"/>
              </a:solidFill>
              <a:latin typeface="Arial Narrow"/>
              <a:ea typeface="Arial Narrow"/>
              <a:cs typeface="Arial Narrow"/>
              <a:sym typeface="Arial Narrow"/>
            </a:endParaRPr>
          </a:p>
        </p:txBody>
      </p:sp>
      <p:sp>
        <p:nvSpPr>
          <p:cNvPr id="1413" name="Google Shape;1413;p30"/>
          <p:cNvSpPr txBox="1"/>
          <p:nvPr/>
        </p:nvSpPr>
        <p:spPr>
          <a:xfrm>
            <a:off x="5112618" y="1115616"/>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4" name="Google Shape;1414;p30"/>
          <p:cNvSpPr/>
          <p:nvPr/>
        </p:nvSpPr>
        <p:spPr>
          <a:xfrm>
            <a:off x="4680569" y="615330"/>
            <a:ext cx="2480821" cy="280076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Para conocer la circulación viral en la Ciudad, se tuvo en cuenta además de los casos evaluados en la unidad centinela,  los casos notificados como IRAG inusitados por las demás IPS de la ciudad, y los resultados del LDSP de los pacientes atendidos en las IPS de la ciudad.  De un total de 77.605 muestras confirmadas por laboratorio para virus respiratorios, los virus de mayor circulación son el Covid-19 con 76,468 y el VSR con 1,025 casos. Se han diagnosticado además,   17 casos de influenza AH1N1,   3 casos de Influenza A,  6 casos  Influenza B,  3 casos de Influenza AH3 estacional,  40 casos de Parainfluenza, 21 casos de adenovirus y  22 casos de  Metaneumovirus.</a:t>
            </a:r>
            <a:endParaRPr sz="1100">
              <a:solidFill>
                <a:srgbClr val="FF0000"/>
              </a:solidFill>
              <a:latin typeface="Arial Narrow"/>
              <a:ea typeface="Arial Narrow"/>
              <a:cs typeface="Arial Narrow"/>
              <a:sym typeface="Arial Narrow"/>
            </a:endParaRPr>
          </a:p>
        </p:txBody>
      </p:sp>
      <p:graphicFrame>
        <p:nvGraphicFramePr>
          <p:cNvPr id="1415" name="Google Shape;1415;p30"/>
          <p:cNvGraphicFramePr/>
          <p:nvPr/>
        </p:nvGraphicFramePr>
        <p:xfrm>
          <a:off x="72058" y="643930"/>
          <a:ext cx="4533364" cy="2917131"/>
        </p:xfrm>
        <a:graphic>
          <a:graphicData uri="http://schemas.openxmlformats.org/drawingml/2006/chart">
            <c:chart r:id="rId3"/>
          </a:graphicData>
        </a:graphic>
      </p:graphicFrame>
      <p:graphicFrame>
        <p:nvGraphicFramePr>
          <p:cNvPr id="1416" name="Google Shape;1416;p30"/>
          <p:cNvGraphicFramePr/>
          <p:nvPr/>
        </p:nvGraphicFramePr>
        <p:xfrm>
          <a:off x="143169" y="4932040"/>
          <a:ext cx="6913665" cy="3608271"/>
        </p:xfrm>
        <a:graphic>
          <a:graphicData uri="http://schemas.openxmlformats.org/drawingml/2006/chart">
            <c:chart r:id="rId4"/>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pic>
        <p:nvPicPr>
          <p:cNvPr id="1421" name="Google Shape;1421;p31"/>
          <p:cNvPicPr preferRelativeResize="0"/>
          <p:nvPr/>
        </p:nvPicPr>
        <p:blipFill rotWithShape="1">
          <a:blip r:embed="rId3">
            <a:alphaModFix/>
          </a:blip>
          <a:srcRect b="0" l="0" r="0" t="4235"/>
          <a:stretch/>
        </p:blipFill>
        <p:spPr>
          <a:xfrm>
            <a:off x="3790" y="-3261"/>
            <a:ext cx="2214563" cy="2792664"/>
          </a:xfrm>
          <a:prstGeom prst="rect">
            <a:avLst/>
          </a:prstGeom>
          <a:noFill/>
          <a:ln>
            <a:noFill/>
          </a:ln>
        </p:spPr>
      </p:pic>
      <p:pic>
        <p:nvPicPr>
          <p:cNvPr id="1422" name="Google Shape;1422;p31"/>
          <p:cNvPicPr preferRelativeResize="0"/>
          <p:nvPr/>
        </p:nvPicPr>
        <p:blipFill rotWithShape="1">
          <a:blip r:embed="rId4">
            <a:alphaModFix/>
          </a:blip>
          <a:srcRect b="0" l="0" r="0" t="51431"/>
          <a:stretch/>
        </p:blipFill>
        <p:spPr>
          <a:xfrm>
            <a:off x="4287" y="2805169"/>
            <a:ext cx="2232223" cy="2666962"/>
          </a:xfrm>
          <a:prstGeom prst="rect">
            <a:avLst/>
          </a:prstGeom>
          <a:noFill/>
          <a:ln>
            <a:noFill/>
          </a:ln>
        </p:spPr>
      </p:pic>
      <p:sp>
        <p:nvSpPr>
          <p:cNvPr id="1423" name="Google Shape;1423;p31"/>
          <p:cNvSpPr txBox="1"/>
          <p:nvPr/>
        </p:nvSpPr>
        <p:spPr>
          <a:xfrm>
            <a:off x="-1" y="741756"/>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b="1" sz="1200">
              <a:solidFill>
                <a:schemeClr val="dk1"/>
              </a:solidFill>
              <a:latin typeface="Arial Narrow"/>
              <a:ea typeface="Arial Narrow"/>
              <a:cs typeface="Arial Narrow"/>
              <a:sym typeface="Arial Narrow"/>
            </a:endParaRPr>
          </a:p>
        </p:txBody>
      </p:sp>
      <p:sp>
        <p:nvSpPr>
          <p:cNvPr id="1424" name="Google Shape;1424;p31"/>
          <p:cNvSpPr/>
          <p:nvPr/>
        </p:nvSpPr>
        <p:spPr>
          <a:xfrm>
            <a:off x="2254889" y="2300959"/>
            <a:ext cx="494601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Número de casos de IRAG inusitado, notificados al SIVIGILA,  Medellín  a Periodo epidemiológico 6 acumulado, 2021-2022. </a:t>
            </a:r>
            <a:endParaRPr sz="1100">
              <a:solidFill>
                <a:schemeClr val="dk1"/>
              </a:solidFill>
              <a:latin typeface="Arial Narrow"/>
              <a:ea typeface="Arial Narrow"/>
              <a:cs typeface="Arial Narrow"/>
              <a:sym typeface="Arial Narrow"/>
            </a:endParaRPr>
          </a:p>
        </p:txBody>
      </p:sp>
      <p:grpSp>
        <p:nvGrpSpPr>
          <p:cNvPr id="1425" name="Google Shape;1425;p31"/>
          <p:cNvGrpSpPr/>
          <p:nvPr/>
        </p:nvGrpSpPr>
        <p:grpSpPr>
          <a:xfrm>
            <a:off x="149112" y="4139952"/>
            <a:ext cx="1892650" cy="488476"/>
            <a:chOff x="2397524" y="3379972"/>
            <a:chExt cx="4508500" cy="904875"/>
          </a:xfrm>
        </p:grpSpPr>
        <p:pic>
          <p:nvPicPr>
            <p:cNvPr id="1426" name="Google Shape;1426;p3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427" name="Google Shape;1427;p31"/>
            <p:cNvSpPr txBox="1"/>
            <p:nvPr/>
          </p:nvSpPr>
          <p:spPr>
            <a:xfrm>
              <a:off x="3317545" y="3478755"/>
              <a:ext cx="1593562"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2552</a:t>
              </a:r>
              <a:endParaRPr b="1" sz="1400">
                <a:solidFill>
                  <a:schemeClr val="dk1"/>
                </a:solidFill>
                <a:latin typeface="Arial Narrow"/>
                <a:ea typeface="Arial Narrow"/>
                <a:cs typeface="Arial Narrow"/>
                <a:sym typeface="Arial Narrow"/>
              </a:endParaRPr>
            </a:p>
          </p:txBody>
        </p:sp>
      </p:grpSp>
      <p:sp>
        <p:nvSpPr>
          <p:cNvPr id="1428" name="Google Shape;1428;p31"/>
          <p:cNvSpPr txBox="1"/>
          <p:nvPr/>
        </p:nvSpPr>
        <p:spPr>
          <a:xfrm>
            <a:off x="2259382" y="4230831"/>
            <a:ext cx="483555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Según los ajustes realizados, Se notificaron 2552 casos como IRAG inusitada, atendidos, notificados y residentes en Medellín, de los cuales se han descartado 45 por no cumplir criterios según el nuevo protocolo de vigilancia, y otros 1827 casos se por laboratorio, para un total de  1872 casos descartados. </a:t>
            </a:r>
            <a:endParaRPr sz="1100">
              <a:solidFill>
                <a:schemeClr val="dk1"/>
              </a:solidFill>
              <a:latin typeface="Arial Narrow"/>
              <a:ea typeface="Arial Narrow"/>
              <a:cs typeface="Arial Narrow"/>
              <a:sym typeface="Arial Narrow"/>
            </a:endParaRPr>
          </a:p>
        </p:txBody>
      </p:sp>
      <p:grpSp>
        <p:nvGrpSpPr>
          <p:cNvPr id="1429" name="Google Shape;1429;p31"/>
          <p:cNvGrpSpPr/>
          <p:nvPr/>
        </p:nvGrpSpPr>
        <p:grpSpPr>
          <a:xfrm>
            <a:off x="2448322" y="74775"/>
            <a:ext cx="3446504" cy="276999"/>
            <a:chOff x="2448322" y="74775"/>
            <a:chExt cx="3446504" cy="276999"/>
          </a:xfrm>
        </p:grpSpPr>
        <p:sp>
          <p:nvSpPr>
            <p:cNvPr id="1430" name="Google Shape;1430;p3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31" name="Google Shape;1431;p31"/>
            <p:cNvCxnSpPr>
              <a:stCxn id="143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32" name="Google Shape;1432;p3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433" name="Google Shape;1433;p31"/>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34" name="Google Shape;1434;p31"/>
          <p:cNvGrpSpPr/>
          <p:nvPr/>
        </p:nvGrpSpPr>
        <p:grpSpPr>
          <a:xfrm>
            <a:off x="277404" y="5621632"/>
            <a:ext cx="3446504" cy="276999"/>
            <a:chOff x="2448322" y="74775"/>
            <a:chExt cx="3446504" cy="276999"/>
          </a:xfrm>
        </p:grpSpPr>
        <p:sp>
          <p:nvSpPr>
            <p:cNvPr id="1435" name="Google Shape;1435;p3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36" name="Google Shape;1436;p31"/>
            <p:cNvCxnSpPr>
              <a:stCxn id="143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37" name="Google Shape;1437;p3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438" name="Google Shape;1438;p3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Pág..31 </a:t>
            </a:r>
            <a:endParaRPr b="1" sz="1050">
              <a:solidFill>
                <a:schemeClr val="dk1"/>
              </a:solidFill>
              <a:latin typeface="Arial Narrow"/>
              <a:ea typeface="Arial Narrow"/>
              <a:cs typeface="Arial Narrow"/>
              <a:sym typeface="Arial Narrow"/>
            </a:endParaRPr>
          </a:p>
        </p:txBody>
      </p:sp>
      <p:sp>
        <p:nvSpPr>
          <p:cNvPr id="1439" name="Google Shape;1439;p31"/>
          <p:cNvSpPr txBox="1"/>
          <p:nvPr>
            <p:ph type="ctrTitle"/>
          </p:nvPr>
        </p:nvSpPr>
        <p:spPr>
          <a:xfrm>
            <a:off x="85115" y="-32846"/>
            <a:ext cx="2075175" cy="830997"/>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Infección Respiratoria Aguda Grave Inusitada - IRAG</a:t>
            </a:r>
            <a:endParaRPr b="1" sz="1600">
              <a:solidFill>
                <a:srgbClr val="C00000"/>
              </a:solidFill>
              <a:latin typeface="Arial Narrow"/>
              <a:ea typeface="Arial Narrow"/>
              <a:cs typeface="Arial Narrow"/>
              <a:sym typeface="Arial Narrow"/>
            </a:endParaRPr>
          </a:p>
        </p:txBody>
      </p:sp>
      <p:grpSp>
        <p:nvGrpSpPr>
          <p:cNvPr id="1440" name="Google Shape;1440;p31"/>
          <p:cNvGrpSpPr/>
          <p:nvPr/>
        </p:nvGrpSpPr>
        <p:grpSpPr>
          <a:xfrm>
            <a:off x="437570" y="6848803"/>
            <a:ext cx="1252369" cy="877901"/>
            <a:chOff x="-36884" y="7072716"/>
            <a:chExt cx="1252369" cy="877901"/>
          </a:xfrm>
        </p:grpSpPr>
        <p:sp>
          <p:nvSpPr>
            <p:cNvPr id="1441" name="Google Shape;1441;p31"/>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442" name="Google Shape;1442;p31"/>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1296 casos</a:t>
              </a:r>
              <a:endParaRPr b="1" sz="1200">
                <a:solidFill>
                  <a:schemeClr val="dk1"/>
                </a:solidFill>
                <a:latin typeface="Arial Narrow"/>
                <a:ea typeface="Arial Narrow"/>
                <a:cs typeface="Arial Narrow"/>
                <a:sym typeface="Arial Narrow"/>
              </a:endParaRPr>
            </a:p>
          </p:txBody>
        </p:sp>
        <p:sp>
          <p:nvSpPr>
            <p:cNvPr id="1443" name="Google Shape;1443;p31"/>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444" name="Google Shape;1444;p31"/>
          <p:cNvPicPr preferRelativeResize="0"/>
          <p:nvPr/>
        </p:nvPicPr>
        <p:blipFill rotWithShape="1">
          <a:blip r:embed="rId6">
            <a:alphaModFix/>
          </a:blip>
          <a:srcRect b="0" l="0" r="83073" t="0"/>
          <a:stretch/>
        </p:blipFill>
        <p:spPr>
          <a:xfrm>
            <a:off x="654660" y="6062295"/>
            <a:ext cx="804283" cy="850900"/>
          </a:xfrm>
          <a:prstGeom prst="rect">
            <a:avLst/>
          </a:prstGeom>
          <a:noFill/>
          <a:ln>
            <a:noFill/>
          </a:ln>
        </p:spPr>
      </p:pic>
      <p:pic>
        <p:nvPicPr>
          <p:cNvPr id="1445" name="Google Shape;1445;p31"/>
          <p:cNvPicPr preferRelativeResize="0"/>
          <p:nvPr/>
        </p:nvPicPr>
        <p:blipFill rotWithShape="1">
          <a:blip r:embed="rId6">
            <a:alphaModFix/>
          </a:blip>
          <a:srcRect b="1382" l="28990" r="53580" t="-1382"/>
          <a:stretch/>
        </p:blipFill>
        <p:spPr>
          <a:xfrm>
            <a:off x="1725930" y="6076655"/>
            <a:ext cx="828105" cy="850900"/>
          </a:xfrm>
          <a:prstGeom prst="rect">
            <a:avLst/>
          </a:prstGeom>
          <a:noFill/>
          <a:ln>
            <a:noFill/>
          </a:ln>
        </p:spPr>
      </p:pic>
      <p:grpSp>
        <p:nvGrpSpPr>
          <p:cNvPr id="1446" name="Google Shape;1446;p31"/>
          <p:cNvGrpSpPr/>
          <p:nvPr/>
        </p:nvGrpSpPr>
        <p:grpSpPr>
          <a:xfrm>
            <a:off x="1540452" y="6848803"/>
            <a:ext cx="1229607" cy="877901"/>
            <a:chOff x="-14122" y="7072716"/>
            <a:chExt cx="1229607" cy="877901"/>
          </a:xfrm>
        </p:grpSpPr>
        <p:sp>
          <p:nvSpPr>
            <p:cNvPr id="1447" name="Google Shape;1447;p31"/>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448" name="Google Shape;1448;p31"/>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1256 casos</a:t>
              </a:r>
              <a:endParaRPr b="1" sz="1200">
                <a:solidFill>
                  <a:schemeClr val="dk1"/>
                </a:solidFill>
                <a:latin typeface="Arial Narrow"/>
                <a:ea typeface="Arial Narrow"/>
                <a:cs typeface="Arial Narrow"/>
                <a:sym typeface="Arial Narrow"/>
              </a:endParaRPr>
            </a:p>
          </p:txBody>
        </p:sp>
        <p:sp>
          <p:nvSpPr>
            <p:cNvPr id="1449" name="Google Shape;1449;p31"/>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450" name="Google Shape;1450;p31"/>
          <p:cNvGrpSpPr/>
          <p:nvPr/>
        </p:nvGrpSpPr>
        <p:grpSpPr>
          <a:xfrm>
            <a:off x="190340" y="7806669"/>
            <a:ext cx="2237424" cy="1105852"/>
            <a:chOff x="-788022" y="6983264"/>
            <a:chExt cx="2237424" cy="1105852"/>
          </a:xfrm>
        </p:grpSpPr>
        <p:sp>
          <p:nvSpPr>
            <p:cNvPr id="1451" name="Google Shape;1451;p31"/>
            <p:cNvSpPr txBox="1"/>
            <p:nvPr/>
          </p:nvSpPr>
          <p:spPr>
            <a:xfrm>
              <a:off x="-788022" y="6983264"/>
              <a:ext cx="223742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Antecedentes de viaje internacional</a:t>
              </a:r>
              <a:endParaRPr b="1" sz="1200" u="sng">
                <a:solidFill>
                  <a:schemeClr val="dk1"/>
                </a:solidFill>
                <a:latin typeface="Arial Narrow"/>
                <a:ea typeface="Arial Narrow"/>
                <a:cs typeface="Arial Narrow"/>
                <a:sym typeface="Arial Narrow"/>
              </a:endParaRPr>
            </a:p>
          </p:txBody>
        </p:sp>
        <p:sp>
          <p:nvSpPr>
            <p:cNvPr id="1452" name="Google Shape;1452;p31"/>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453" name="Google Shape;1453;p31"/>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454" name="Google Shape;1454;p31"/>
          <p:cNvGrpSpPr/>
          <p:nvPr/>
        </p:nvGrpSpPr>
        <p:grpSpPr>
          <a:xfrm>
            <a:off x="5019370" y="7920176"/>
            <a:ext cx="1857467" cy="877901"/>
            <a:chOff x="-14122" y="7072716"/>
            <a:chExt cx="1857467" cy="877901"/>
          </a:xfrm>
        </p:grpSpPr>
        <p:sp>
          <p:nvSpPr>
            <p:cNvPr id="1455" name="Google Shape;1455;p31"/>
            <p:cNvSpPr txBox="1"/>
            <p:nvPr/>
          </p:nvSpPr>
          <p:spPr>
            <a:xfrm>
              <a:off x="-14122" y="707271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Contacto con aves o cerdos</a:t>
              </a:r>
              <a:endParaRPr b="1" sz="1200" u="sng">
                <a:solidFill>
                  <a:schemeClr val="dk1"/>
                </a:solidFill>
                <a:latin typeface="Arial Narrow"/>
                <a:ea typeface="Arial Narrow"/>
                <a:cs typeface="Arial Narrow"/>
                <a:sym typeface="Arial Narrow"/>
              </a:endParaRPr>
            </a:p>
          </p:txBody>
        </p:sp>
        <p:sp>
          <p:nvSpPr>
            <p:cNvPr id="1456" name="Google Shape;1456;p31"/>
            <p:cNvSpPr/>
            <p:nvPr/>
          </p:nvSpPr>
          <p:spPr>
            <a:xfrm>
              <a:off x="47645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1457" name="Google Shape;1457;p31"/>
            <p:cNvSpPr txBox="1"/>
            <p:nvPr/>
          </p:nvSpPr>
          <p:spPr>
            <a:xfrm>
              <a:off x="231681"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1458" name="Google Shape;1458;p31"/>
          <p:cNvSpPr/>
          <p:nvPr/>
        </p:nvSpPr>
        <p:spPr>
          <a:xfrm>
            <a:off x="2412645" y="2858322"/>
            <a:ext cx="4668876"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Número de casos de IRAG inusitados, residentes en Medellín, a Periodo epidemiológico 6 acumulado, 2022</a:t>
            </a:r>
            <a:endParaRPr sz="1050">
              <a:solidFill>
                <a:schemeClr val="dk1"/>
              </a:solidFill>
              <a:latin typeface="Arial Narrow"/>
              <a:ea typeface="Arial Narrow"/>
              <a:cs typeface="Arial Narrow"/>
              <a:sym typeface="Arial Narrow"/>
            </a:endParaRPr>
          </a:p>
        </p:txBody>
      </p:sp>
      <p:pic>
        <p:nvPicPr>
          <p:cNvPr id="1459" name="Google Shape;1459;p31"/>
          <p:cNvPicPr preferRelativeResize="0"/>
          <p:nvPr/>
        </p:nvPicPr>
        <p:blipFill rotWithShape="1">
          <a:blip r:embed="rId7">
            <a:alphaModFix/>
          </a:blip>
          <a:srcRect b="0" l="0" r="50000" t="0"/>
          <a:stretch/>
        </p:blipFill>
        <p:spPr>
          <a:xfrm>
            <a:off x="5438539" y="6012160"/>
            <a:ext cx="998542" cy="874818"/>
          </a:xfrm>
          <a:prstGeom prst="rect">
            <a:avLst/>
          </a:prstGeom>
          <a:noFill/>
          <a:ln>
            <a:noFill/>
          </a:ln>
        </p:spPr>
      </p:pic>
      <p:pic>
        <p:nvPicPr>
          <p:cNvPr id="1460" name="Google Shape;1460;p31"/>
          <p:cNvPicPr preferRelativeResize="0"/>
          <p:nvPr/>
        </p:nvPicPr>
        <p:blipFill rotWithShape="1">
          <a:blip r:embed="rId7">
            <a:alphaModFix/>
          </a:blip>
          <a:srcRect b="0" l="50528" r="0" t="0"/>
          <a:stretch/>
        </p:blipFill>
        <p:spPr>
          <a:xfrm>
            <a:off x="2041762" y="7904185"/>
            <a:ext cx="949056" cy="840331"/>
          </a:xfrm>
          <a:prstGeom prst="rect">
            <a:avLst/>
          </a:prstGeom>
          <a:noFill/>
          <a:ln>
            <a:noFill/>
          </a:ln>
        </p:spPr>
      </p:pic>
      <p:pic>
        <p:nvPicPr>
          <p:cNvPr id="1461" name="Google Shape;1461;p31"/>
          <p:cNvPicPr preferRelativeResize="0"/>
          <p:nvPr/>
        </p:nvPicPr>
        <p:blipFill rotWithShape="1">
          <a:blip r:embed="rId8">
            <a:alphaModFix/>
          </a:blip>
          <a:srcRect b="0" l="10893" r="64411" t="0"/>
          <a:stretch/>
        </p:blipFill>
        <p:spPr>
          <a:xfrm>
            <a:off x="3045857" y="6162832"/>
            <a:ext cx="904106" cy="743198"/>
          </a:xfrm>
          <a:prstGeom prst="rect">
            <a:avLst/>
          </a:prstGeom>
          <a:noFill/>
          <a:ln>
            <a:noFill/>
          </a:ln>
        </p:spPr>
      </p:pic>
      <p:grpSp>
        <p:nvGrpSpPr>
          <p:cNvPr id="1462" name="Google Shape;1462;p31"/>
          <p:cNvGrpSpPr/>
          <p:nvPr/>
        </p:nvGrpSpPr>
        <p:grpSpPr>
          <a:xfrm>
            <a:off x="2874133" y="6840926"/>
            <a:ext cx="1229607" cy="747277"/>
            <a:chOff x="-14122" y="7072716"/>
            <a:chExt cx="1229607" cy="747277"/>
          </a:xfrm>
        </p:grpSpPr>
        <p:sp>
          <p:nvSpPr>
            <p:cNvPr id="1463" name="Google Shape;1463;p31"/>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1464" name="Google Shape;1464;p31"/>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3744 casos</a:t>
              </a:r>
              <a:endParaRPr b="1" sz="1200">
                <a:solidFill>
                  <a:schemeClr val="dk1"/>
                </a:solidFill>
                <a:latin typeface="Arial Narrow"/>
                <a:ea typeface="Arial Narrow"/>
                <a:cs typeface="Arial Narrow"/>
                <a:sym typeface="Arial Narrow"/>
              </a:endParaRPr>
            </a:p>
          </p:txBody>
        </p:sp>
      </p:grpSp>
      <p:pic>
        <p:nvPicPr>
          <p:cNvPr id="1465" name="Google Shape;1465;p31"/>
          <p:cNvPicPr preferRelativeResize="0"/>
          <p:nvPr/>
        </p:nvPicPr>
        <p:blipFill rotWithShape="1">
          <a:blip r:embed="rId9">
            <a:alphaModFix/>
          </a:blip>
          <a:srcRect b="0" l="55406" r="19476" t="0"/>
          <a:stretch/>
        </p:blipFill>
        <p:spPr>
          <a:xfrm>
            <a:off x="4108267" y="6219530"/>
            <a:ext cx="844527" cy="708025"/>
          </a:xfrm>
          <a:prstGeom prst="rect">
            <a:avLst/>
          </a:prstGeom>
          <a:noFill/>
          <a:ln>
            <a:noFill/>
          </a:ln>
        </p:spPr>
      </p:pic>
      <p:grpSp>
        <p:nvGrpSpPr>
          <p:cNvPr id="1466" name="Google Shape;1466;p31"/>
          <p:cNvGrpSpPr/>
          <p:nvPr/>
        </p:nvGrpSpPr>
        <p:grpSpPr>
          <a:xfrm>
            <a:off x="3965962" y="6848803"/>
            <a:ext cx="1229607" cy="650645"/>
            <a:chOff x="-14122" y="7072716"/>
            <a:chExt cx="1229607" cy="650645"/>
          </a:xfrm>
        </p:grpSpPr>
        <p:sp>
          <p:nvSpPr>
            <p:cNvPr id="1467" name="Google Shape;1467;p31"/>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1468" name="Google Shape;1468;p31"/>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b="1" sz="1200">
                <a:solidFill>
                  <a:schemeClr val="dk1"/>
                </a:solidFill>
                <a:latin typeface="Arial Narrow"/>
                <a:ea typeface="Arial Narrow"/>
                <a:cs typeface="Arial Narrow"/>
                <a:sym typeface="Arial Narrow"/>
              </a:endParaRPr>
            </a:p>
          </p:txBody>
        </p:sp>
      </p:grpSp>
      <p:grpSp>
        <p:nvGrpSpPr>
          <p:cNvPr id="1469" name="Google Shape;1469;p31"/>
          <p:cNvGrpSpPr/>
          <p:nvPr/>
        </p:nvGrpSpPr>
        <p:grpSpPr>
          <a:xfrm>
            <a:off x="4974074" y="6852567"/>
            <a:ext cx="1794728" cy="631184"/>
            <a:chOff x="-14122" y="7072716"/>
            <a:chExt cx="1794728" cy="631184"/>
          </a:xfrm>
        </p:grpSpPr>
        <p:sp>
          <p:nvSpPr>
            <p:cNvPr id="1470" name="Google Shape;1470;p31"/>
            <p:cNvSpPr txBox="1"/>
            <p:nvPr/>
          </p:nvSpPr>
          <p:spPr>
            <a:xfrm>
              <a:off x="-14122" y="7072716"/>
              <a:ext cx="179472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Trabajadores de la salud</a:t>
              </a:r>
              <a:endParaRPr b="1" sz="1200" u="sng">
                <a:solidFill>
                  <a:schemeClr val="dk1"/>
                </a:solidFill>
                <a:latin typeface="Arial Narrow"/>
                <a:ea typeface="Arial Narrow"/>
                <a:cs typeface="Arial Narrow"/>
                <a:sym typeface="Arial Narrow"/>
              </a:endParaRPr>
            </a:p>
          </p:txBody>
        </p:sp>
        <p:sp>
          <p:nvSpPr>
            <p:cNvPr id="1471" name="Google Shape;1471;p31"/>
            <p:cNvSpPr/>
            <p:nvPr/>
          </p:nvSpPr>
          <p:spPr>
            <a:xfrm>
              <a:off x="537468" y="7343860"/>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b="1" sz="1200">
                <a:solidFill>
                  <a:schemeClr val="dk1"/>
                </a:solidFill>
                <a:latin typeface="Arial Narrow"/>
                <a:ea typeface="Arial Narrow"/>
                <a:cs typeface="Arial Narrow"/>
                <a:sym typeface="Arial Narrow"/>
              </a:endParaRPr>
            </a:p>
          </p:txBody>
        </p:sp>
      </p:grpSp>
      <p:pic>
        <p:nvPicPr>
          <p:cNvPr id="1472" name="Google Shape;1472;p31"/>
          <p:cNvPicPr preferRelativeResize="0"/>
          <p:nvPr/>
        </p:nvPicPr>
        <p:blipFill rotWithShape="1">
          <a:blip r:embed="rId10">
            <a:alphaModFix/>
          </a:blip>
          <a:srcRect b="0" l="0" r="0" t="0"/>
          <a:stretch/>
        </p:blipFill>
        <p:spPr>
          <a:xfrm>
            <a:off x="4146244" y="7906739"/>
            <a:ext cx="904875" cy="788987"/>
          </a:xfrm>
          <a:prstGeom prst="rect">
            <a:avLst/>
          </a:prstGeom>
          <a:noFill/>
          <a:ln>
            <a:noFill/>
          </a:ln>
        </p:spPr>
      </p:pic>
      <p:sp>
        <p:nvSpPr>
          <p:cNvPr id="1473" name="Google Shape;1473;p31"/>
          <p:cNvSpPr txBox="1"/>
          <p:nvPr/>
        </p:nvSpPr>
        <p:spPr>
          <a:xfrm>
            <a:off x="-1" y="4635320"/>
            <a:ext cx="2153415"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El lineamiento para la vigilancia de este evento cambió a partir del 1º de mayo de 2022, incluyendo en su reporte los pacientes hospitalizados y fallecidos con sospecha o confirmación de Covi-19.</a:t>
            </a:r>
            <a:endParaRPr b="1" sz="90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graphicFrame>
        <p:nvGraphicFramePr>
          <p:cNvPr id="1474" name="Google Shape;1474;p31"/>
          <p:cNvGraphicFramePr/>
          <p:nvPr/>
        </p:nvGraphicFramePr>
        <p:xfrm>
          <a:off x="2452470" y="3248656"/>
          <a:ext cx="3000000" cy="3000000"/>
        </p:xfrm>
        <a:graphic>
          <a:graphicData uri="http://schemas.openxmlformats.org/drawingml/2006/table">
            <a:tbl>
              <a:tblPr bandRow="1" firstCol="1" firstRow="1">
                <a:noFill/>
                <a:tableStyleId>{E618BED3-1679-4A3A-9EDA-06C2ED1B2502}</a:tableStyleId>
              </a:tblPr>
              <a:tblGrid>
                <a:gridCol w="1075975"/>
                <a:gridCol w="864100"/>
                <a:gridCol w="907300"/>
                <a:gridCol w="848600"/>
                <a:gridCol w="554475"/>
              </a:tblGrid>
              <a:tr h="409075">
                <a:tc>
                  <a:txBody>
                    <a:bodyPr/>
                    <a:lstStyle/>
                    <a:p>
                      <a:pPr indent="0" lvl="0" marL="0" marR="0" rtl="0" algn="l">
                        <a:spcBef>
                          <a:spcPts val="0"/>
                        </a:spcBef>
                        <a:spcAft>
                          <a:spcPts val="0"/>
                        </a:spcAft>
                        <a:buNone/>
                      </a:pPr>
                      <a:r>
                        <a:rPr lang="es-ES" sz="900"/>
                        <a:t>TIPO DE CASO</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CONF. LABORATORIO</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DESCARTADOS</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PROBABLES</a:t>
                      </a:r>
                      <a:endParaRPr sz="1200">
                        <a:solidFill>
                          <a:srgbClr val="365F91"/>
                        </a:solidFill>
                        <a:latin typeface="Cambria"/>
                        <a:ea typeface="Cambria"/>
                        <a:cs typeface="Cambria"/>
                        <a:sym typeface="Cambria"/>
                      </a:endParaRPr>
                    </a:p>
                  </a:txBody>
                  <a:tcPr marT="0" marB="0" marR="68575" marL="68575"/>
                </a:tc>
                <a:tc>
                  <a:txBody>
                    <a:bodyPr/>
                    <a:lstStyle/>
                    <a:p>
                      <a:pPr indent="0" lvl="0" marL="0" marR="0" rtl="0" algn="ctr">
                        <a:spcBef>
                          <a:spcPts val="0"/>
                        </a:spcBef>
                        <a:spcAft>
                          <a:spcPts val="0"/>
                        </a:spcAft>
                        <a:buNone/>
                      </a:pPr>
                      <a:r>
                        <a:rPr lang="es-ES" sz="900"/>
                        <a:t>TOTAL</a:t>
                      </a:r>
                      <a:endParaRPr sz="1200">
                        <a:solidFill>
                          <a:srgbClr val="365F91"/>
                        </a:solidFill>
                        <a:latin typeface="Cambria"/>
                        <a:ea typeface="Cambria"/>
                        <a:cs typeface="Cambria"/>
                        <a:sym typeface="Cambria"/>
                      </a:endParaRPr>
                    </a:p>
                  </a:txBody>
                  <a:tcPr marT="0" marB="0" marR="68575" marL="68575"/>
                </a:tc>
              </a:tr>
              <a:tr h="272725">
                <a:tc>
                  <a:txBody>
                    <a:bodyPr/>
                    <a:lstStyle/>
                    <a:p>
                      <a:pPr indent="0" lvl="0" marL="0" marR="0" rtl="0" algn="l">
                        <a:spcBef>
                          <a:spcPts val="0"/>
                        </a:spcBef>
                        <a:spcAft>
                          <a:spcPts val="0"/>
                        </a:spcAft>
                        <a:buNone/>
                      </a:pPr>
                      <a:r>
                        <a:rPr lang="es-ES" sz="900"/>
                        <a:t>IRAG INUSITADA</a:t>
                      </a:r>
                      <a:r>
                        <a:rPr lang="es-ES" sz="900"/>
                        <a:t> </a:t>
                      </a:r>
                      <a:r>
                        <a:rPr lang="es-ES" sz="900"/>
                        <a:t>(348)</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t>224</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solidFill>
                            <a:schemeClr val="dk1"/>
                          </a:solidFill>
                          <a:latin typeface="Calibri"/>
                          <a:ea typeface="Calibri"/>
                          <a:cs typeface="Calibri"/>
                          <a:sym typeface="Calibri"/>
                        </a:rPr>
                        <a:t>1872</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solidFill>
                            <a:schemeClr val="dk1"/>
                          </a:solidFill>
                          <a:latin typeface="Calibri"/>
                          <a:ea typeface="Calibri"/>
                          <a:cs typeface="Calibri"/>
                          <a:sym typeface="Calibri"/>
                        </a:rPr>
                        <a:t>456</a:t>
                      </a:r>
                      <a:endParaRPr sz="1200">
                        <a:solidFill>
                          <a:srgbClr val="365F91"/>
                        </a:solidFill>
                        <a:latin typeface="Cambria"/>
                        <a:ea typeface="Cambria"/>
                        <a:cs typeface="Cambria"/>
                        <a:sym typeface="Cambria"/>
                      </a:endParaRPr>
                    </a:p>
                  </a:txBody>
                  <a:tcPr marT="0" marB="0" marR="68575" marL="68575" anchor="b"/>
                </a:tc>
                <a:tc>
                  <a:txBody>
                    <a:bodyPr/>
                    <a:lstStyle/>
                    <a:p>
                      <a:pPr indent="0" lvl="0" marL="0" marR="0" rtl="0" algn="ctr">
                        <a:spcBef>
                          <a:spcPts val="0"/>
                        </a:spcBef>
                        <a:spcAft>
                          <a:spcPts val="0"/>
                        </a:spcAft>
                        <a:buNone/>
                      </a:pPr>
                      <a:r>
                        <a:rPr lang="es-ES" sz="900"/>
                        <a:t>2552</a:t>
                      </a:r>
                      <a:endParaRPr sz="1200">
                        <a:solidFill>
                          <a:srgbClr val="365F91"/>
                        </a:solidFill>
                        <a:latin typeface="Cambria"/>
                        <a:ea typeface="Cambria"/>
                        <a:cs typeface="Cambria"/>
                        <a:sym typeface="Cambria"/>
                      </a:endParaRPr>
                    </a:p>
                  </a:txBody>
                  <a:tcPr marT="0" marB="0" marR="68575" marL="68575" anchor="b"/>
                </a:tc>
              </a:tr>
            </a:tbl>
          </a:graphicData>
        </a:graphic>
      </p:graphicFrame>
      <p:graphicFrame>
        <p:nvGraphicFramePr>
          <p:cNvPr id="1475" name="Google Shape;1475;p31"/>
          <p:cNvGraphicFramePr/>
          <p:nvPr/>
        </p:nvGraphicFramePr>
        <p:xfrm>
          <a:off x="2362384" y="395536"/>
          <a:ext cx="4514453" cy="1985293"/>
        </p:xfrm>
        <a:graphic>
          <a:graphicData uri="http://schemas.openxmlformats.org/drawingml/2006/chart">
            <c:chart r:id="rId11"/>
          </a:graphicData>
        </a:graphic>
      </p:graphicFrame>
      <p:sp>
        <p:nvSpPr>
          <p:cNvPr id="1476" name="Google Shape;1476;p31"/>
          <p:cNvSpPr/>
          <p:nvPr/>
        </p:nvSpPr>
        <p:spPr>
          <a:xfrm>
            <a:off x="2371688" y="3927158"/>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pic>
        <p:nvPicPr>
          <p:cNvPr id="1481" name="Google Shape;1481;p32"/>
          <p:cNvPicPr preferRelativeResize="0"/>
          <p:nvPr/>
        </p:nvPicPr>
        <p:blipFill rotWithShape="1">
          <a:blip r:embed="rId3">
            <a:alphaModFix/>
          </a:blip>
          <a:srcRect b="0" l="0" r="0" t="0"/>
          <a:stretch/>
        </p:blipFill>
        <p:spPr>
          <a:xfrm>
            <a:off x="-21678" y="5592"/>
            <a:ext cx="2174084" cy="2818587"/>
          </a:xfrm>
          <a:prstGeom prst="rect">
            <a:avLst/>
          </a:prstGeom>
          <a:noFill/>
          <a:ln>
            <a:noFill/>
          </a:ln>
        </p:spPr>
      </p:pic>
      <p:pic>
        <p:nvPicPr>
          <p:cNvPr id="1482" name="Google Shape;1482;p32"/>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1483" name="Google Shape;1483;p32"/>
          <p:cNvSpPr txBox="1"/>
          <p:nvPr/>
        </p:nvSpPr>
        <p:spPr>
          <a:xfrm>
            <a:off x="72058" y="766609"/>
            <a:ext cx="216024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Medellín, junio 2022</a:t>
            </a:r>
            <a:endParaRPr/>
          </a:p>
        </p:txBody>
      </p:sp>
      <p:grpSp>
        <p:nvGrpSpPr>
          <p:cNvPr id="1484" name="Google Shape;1484;p32"/>
          <p:cNvGrpSpPr/>
          <p:nvPr/>
        </p:nvGrpSpPr>
        <p:grpSpPr>
          <a:xfrm>
            <a:off x="179214" y="4211960"/>
            <a:ext cx="1892650" cy="488476"/>
            <a:chOff x="2397524" y="3379972"/>
            <a:chExt cx="4508500" cy="904875"/>
          </a:xfrm>
        </p:grpSpPr>
        <p:pic>
          <p:nvPicPr>
            <p:cNvPr id="1485" name="Google Shape;1485;p32"/>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486" name="Google Shape;1486;p32"/>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423</a:t>
              </a:r>
              <a:endParaRPr b="1" sz="2000">
                <a:solidFill>
                  <a:schemeClr val="dk1"/>
                </a:solidFill>
                <a:latin typeface="Arial Narrow"/>
                <a:ea typeface="Arial Narrow"/>
                <a:cs typeface="Arial Narrow"/>
                <a:sym typeface="Arial Narrow"/>
              </a:endParaRPr>
            </a:p>
          </p:txBody>
        </p:sp>
      </p:grpSp>
      <p:sp>
        <p:nvSpPr>
          <p:cNvPr id="1487" name="Google Shape;1487;p32"/>
          <p:cNvSpPr txBox="1"/>
          <p:nvPr/>
        </p:nvSpPr>
        <p:spPr>
          <a:xfrm>
            <a:off x="179214" y="4704713"/>
            <a:ext cx="200151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de -69,09% respecto al mismo periodo del año anterior</a:t>
            </a:r>
            <a:endParaRPr/>
          </a:p>
        </p:txBody>
      </p:sp>
      <p:grpSp>
        <p:nvGrpSpPr>
          <p:cNvPr id="1488" name="Google Shape;1488;p32"/>
          <p:cNvGrpSpPr/>
          <p:nvPr/>
        </p:nvGrpSpPr>
        <p:grpSpPr>
          <a:xfrm>
            <a:off x="2448322" y="74775"/>
            <a:ext cx="3446504" cy="276999"/>
            <a:chOff x="2448322" y="74775"/>
            <a:chExt cx="3446504" cy="276999"/>
          </a:xfrm>
        </p:grpSpPr>
        <p:sp>
          <p:nvSpPr>
            <p:cNvPr id="1489" name="Google Shape;1489;p3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1</a:t>
              </a:r>
              <a:endParaRPr/>
            </a:p>
          </p:txBody>
        </p:sp>
        <p:cxnSp>
          <p:nvCxnSpPr>
            <p:cNvPr id="1490" name="Google Shape;1490;p32"/>
            <p:cNvCxnSpPr>
              <a:stCxn id="148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91" name="Google Shape;1491;p3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grpSp>
        <p:nvGrpSpPr>
          <p:cNvPr id="1492" name="Google Shape;1492;p32"/>
          <p:cNvGrpSpPr/>
          <p:nvPr/>
        </p:nvGrpSpPr>
        <p:grpSpPr>
          <a:xfrm>
            <a:off x="634478" y="5575662"/>
            <a:ext cx="6398766" cy="461665"/>
            <a:chOff x="2448322" y="28805"/>
            <a:chExt cx="6539760" cy="461665"/>
          </a:xfrm>
        </p:grpSpPr>
        <p:sp>
          <p:nvSpPr>
            <p:cNvPr id="1493" name="Google Shape;1493;p3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3</a:t>
              </a:r>
              <a:endParaRPr/>
            </a:p>
          </p:txBody>
        </p:sp>
        <p:cxnSp>
          <p:nvCxnSpPr>
            <p:cNvPr id="1494" name="Google Shape;1494;p32"/>
            <p:cNvCxnSpPr>
              <a:stCxn id="149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95" name="Google Shape;1495;p32"/>
            <p:cNvSpPr txBox="1"/>
            <p:nvPr/>
          </p:nvSpPr>
          <p:spPr>
            <a:xfrm>
              <a:off x="3384426" y="28805"/>
              <a:ext cx="560365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Tasas de incidencia, porcentajes de uso de dispositivos en UCI y microorganismos asociados a IAD a junio 2022*</a:t>
              </a:r>
              <a:endParaRPr/>
            </a:p>
          </p:txBody>
        </p:sp>
      </p:grpSp>
      <p:sp>
        <p:nvSpPr>
          <p:cNvPr id="1496" name="Google Shape;1496;p3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32</a:t>
            </a:r>
            <a:endParaRPr b="1" sz="1050">
              <a:solidFill>
                <a:schemeClr val="dk1"/>
              </a:solidFill>
              <a:latin typeface="Arial Narrow"/>
              <a:ea typeface="Arial Narrow"/>
              <a:cs typeface="Arial Narrow"/>
              <a:sym typeface="Arial Narrow"/>
            </a:endParaRPr>
          </a:p>
        </p:txBody>
      </p:sp>
      <p:sp>
        <p:nvSpPr>
          <p:cNvPr id="1497" name="Google Shape;1497;p32"/>
          <p:cNvSpPr txBox="1"/>
          <p:nvPr>
            <p:ph type="ctrTitle"/>
          </p:nvPr>
        </p:nvSpPr>
        <p:spPr>
          <a:xfrm>
            <a:off x="-29713" y="132123"/>
            <a:ext cx="2208885" cy="646331"/>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Infección asociadas a dispositivos en UCI</a:t>
            </a:r>
            <a:endParaRPr/>
          </a:p>
        </p:txBody>
      </p:sp>
      <p:sp>
        <p:nvSpPr>
          <p:cNvPr id="1498" name="Google Shape;1498;p32"/>
          <p:cNvSpPr/>
          <p:nvPr/>
        </p:nvSpPr>
        <p:spPr>
          <a:xfrm>
            <a:off x="2180731" y="3117758"/>
            <a:ext cx="5020169" cy="3905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99" name="Google Shape;1499;p32"/>
          <p:cNvGrpSpPr/>
          <p:nvPr/>
        </p:nvGrpSpPr>
        <p:grpSpPr>
          <a:xfrm>
            <a:off x="4405873" y="3186190"/>
            <a:ext cx="3446504" cy="276999"/>
            <a:chOff x="2448322" y="74775"/>
            <a:chExt cx="3446504" cy="276999"/>
          </a:xfrm>
        </p:grpSpPr>
        <p:sp>
          <p:nvSpPr>
            <p:cNvPr id="1500" name="Google Shape;1500;p3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2</a:t>
              </a:r>
              <a:endParaRPr/>
            </a:p>
          </p:txBody>
        </p:sp>
        <p:cxnSp>
          <p:nvCxnSpPr>
            <p:cNvPr id="1501" name="Google Shape;1501;p32"/>
            <p:cNvCxnSpPr>
              <a:stCxn id="150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02" name="Google Shape;1502;p3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Definiciones y percentiles</a:t>
              </a:r>
              <a:endParaRPr/>
            </a:p>
          </p:txBody>
        </p:sp>
      </p:grpSp>
      <p:sp>
        <p:nvSpPr>
          <p:cNvPr id="1503" name="Google Shape;1503;p32"/>
          <p:cNvSpPr txBox="1"/>
          <p:nvPr/>
        </p:nvSpPr>
        <p:spPr>
          <a:xfrm>
            <a:off x="2175772" y="3542727"/>
            <a:ext cx="1716226" cy="138499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Infección del torrente sanguíneo asociada a catéter – ITS-AC</a:t>
            </a:r>
            <a:endParaRPr/>
          </a:p>
          <a:p>
            <a:pPr indent="0" lvl="0" marL="0" marR="0" rtl="0" algn="ctr">
              <a:spcBef>
                <a:spcPts val="0"/>
              </a:spcBef>
              <a:spcAft>
                <a:spcPts val="0"/>
              </a:spcAft>
              <a:buNone/>
            </a:pPr>
            <a:r>
              <a:t/>
            </a:r>
            <a:endParaRPr b="1" sz="1100" u="sng">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Combinación de criterios clínicos y de laboratorios aplicados en pacientes para clasificar las infecciones del torrente sanguíneo primarias derivadas del catéter central.</a:t>
            </a:r>
            <a:endParaRPr/>
          </a:p>
        </p:txBody>
      </p:sp>
      <p:sp>
        <p:nvSpPr>
          <p:cNvPr id="1504" name="Google Shape;1504;p32"/>
          <p:cNvSpPr txBox="1"/>
          <p:nvPr/>
        </p:nvSpPr>
        <p:spPr>
          <a:xfrm>
            <a:off x="5577320" y="3554669"/>
            <a:ext cx="1582548" cy="13388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Neumonía asociada a ventilador - NAV</a:t>
            </a:r>
            <a:endParaRPr/>
          </a:p>
          <a:p>
            <a:pPr indent="0" lvl="0" marL="0" marR="0" rtl="0" algn="ctr">
              <a:spcBef>
                <a:spcPts val="0"/>
              </a:spcBef>
              <a:spcAft>
                <a:spcPts val="0"/>
              </a:spcAft>
              <a:buNone/>
            </a:pPr>
            <a:r>
              <a:t/>
            </a:r>
            <a:endParaRPr b="1" sz="1100" u="sng">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Combinación de criterios radiológicos, clínicos y de laboratorio para Neumonía en un paciente que estuvo intubado y ventilado en el momento o dentro de las 48 horas previas al inicio del evento.</a:t>
            </a:r>
            <a:endParaRPr/>
          </a:p>
        </p:txBody>
      </p:sp>
      <p:cxnSp>
        <p:nvCxnSpPr>
          <p:cNvPr id="1505" name="Google Shape;1505;p32"/>
          <p:cNvCxnSpPr/>
          <p:nvPr/>
        </p:nvCxnSpPr>
        <p:spPr>
          <a:xfrm>
            <a:off x="3888482" y="3557550"/>
            <a:ext cx="0" cy="1370172"/>
          </a:xfrm>
          <a:prstGeom prst="straightConnector1">
            <a:avLst/>
          </a:prstGeom>
          <a:noFill/>
          <a:ln cap="flat" cmpd="sng" w="9525">
            <a:solidFill>
              <a:schemeClr val="dk1"/>
            </a:solidFill>
            <a:prstDash val="dashDot"/>
            <a:round/>
            <a:headEnd len="sm" w="sm" type="none"/>
            <a:tailEnd len="sm" w="sm" type="none"/>
          </a:ln>
        </p:spPr>
      </p:cxnSp>
      <p:cxnSp>
        <p:nvCxnSpPr>
          <p:cNvPr id="1506" name="Google Shape;1506;p32"/>
          <p:cNvCxnSpPr/>
          <p:nvPr/>
        </p:nvCxnSpPr>
        <p:spPr>
          <a:xfrm>
            <a:off x="5505146" y="3535582"/>
            <a:ext cx="0" cy="1357915"/>
          </a:xfrm>
          <a:prstGeom prst="straightConnector1">
            <a:avLst/>
          </a:prstGeom>
          <a:noFill/>
          <a:ln cap="flat" cmpd="sng" w="9525">
            <a:solidFill>
              <a:schemeClr val="dk1"/>
            </a:solidFill>
            <a:prstDash val="dashDot"/>
            <a:round/>
            <a:headEnd len="sm" w="sm" type="none"/>
            <a:tailEnd len="sm" w="sm" type="none"/>
          </a:ln>
        </p:spPr>
      </p:cxnSp>
      <p:sp>
        <p:nvSpPr>
          <p:cNvPr id="1507" name="Google Shape;1507;p32"/>
          <p:cNvSpPr txBox="1"/>
          <p:nvPr/>
        </p:nvSpPr>
        <p:spPr>
          <a:xfrm>
            <a:off x="3809999" y="3510277"/>
            <a:ext cx="1732261" cy="150810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Infección sintomática de tracto urinario asociada a catéter – ISTU-AC</a:t>
            </a:r>
            <a:endParaRPr/>
          </a:p>
          <a:p>
            <a:pPr indent="0" lvl="0" marL="0" marR="0" rtl="0" algn="ctr">
              <a:spcBef>
                <a:spcPts val="0"/>
              </a:spcBef>
              <a:spcAft>
                <a:spcPts val="0"/>
              </a:spcAft>
              <a:buNone/>
            </a:pPr>
            <a:r>
              <a:t/>
            </a:r>
            <a:endParaRPr b="1" sz="1100" u="sng">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Combinación de criterios clínicos y de laboratorio aplicados en pacientes con infección sintomática del tracto urinario quienes tienen o estuvieron expuestos a sonda vesical 48 horas antes del inicio del evento.</a:t>
            </a:r>
            <a:endParaRPr/>
          </a:p>
        </p:txBody>
      </p:sp>
      <p:pic>
        <p:nvPicPr>
          <p:cNvPr id="1508" name="Google Shape;1508;p32"/>
          <p:cNvPicPr preferRelativeResize="0"/>
          <p:nvPr/>
        </p:nvPicPr>
        <p:blipFill rotWithShape="1">
          <a:blip r:embed="rId6">
            <a:alphaModFix/>
          </a:blip>
          <a:srcRect b="0" l="8316" r="59526" t="0"/>
          <a:stretch/>
        </p:blipFill>
        <p:spPr>
          <a:xfrm>
            <a:off x="504106" y="6016697"/>
            <a:ext cx="1231717" cy="3090897"/>
          </a:xfrm>
          <a:prstGeom prst="rect">
            <a:avLst/>
          </a:prstGeom>
          <a:noFill/>
          <a:ln>
            <a:noFill/>
          </a:ln>
        </p:spPr>
      </p:pic>
      <p:sp>
        <p:nvSpPr>
          <p:cNvPr id="1509" name="Google Shape;1509;p32"/>
          <p:cNvSpPr/>
          <p:nvPr/>
        </p:nvSpPr>
        <p:spPr>
          <a:xfrm>
            <a:off x="2232298" y="6084168"/>
            <a:ext cx="1353561" cy="527569"/>
          </a:xfrm>
          <a:prstGeom prst="roundRect">
            <a:avLst>
              <a:gd fmla="val 16667" name="adj"/>
            </a:avLst>
          </a:prstGeom>
          <a:solidFill>
            <a:srgbClr val="E5B8B7"/>
          </a:solidFill>
          <a:ln cap="flat" cmpd="sng" w="25400">
            <a:solidFill>
              <a:srgbClr val="E5B8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Tasa de Infección del torrente sanguíneo asociado al catéter venoso central </a:t>
            </a:r>
            <a:endParaRPr/>
          </a:p>
        </p:txBody>
      </p:sp>
      <p:sp>
        <p:nvSpPr>
          <p:cNvPr id="1510" name="Google Shape;1510;p32"/>
          <p:cNvSpPr/>
          <p:nvPr/>
        </p:nvSpPr>
        <p:spPr>
          <a:xfrm>
            <a:off x="2254840" y="7485235"/>
            <a:ext cx="1331019" cy="504055"/>
          </a:xfrm>
          <a:prstGeom prst="roundRect">
            <a:avLst>
              <a:gd fmla="val 16667" name="adj"/>
            </a:avLst>
          </a:prstGeom>
          <a:solidFill>
            <a:srgbClr val="B6DDE7"/>
          </a:solidFill>
          <a:ln cap="flat" cmpd="sng" w="254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Tasa de Neumonía asociada al </a:t>
            </a:r>
            <a:endParaRPr/>
          </a:p>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ventilador</a:t>
            </a:r>
            <a:endParaRPr/>
          </a:p>
        </p:txBody>
      </p:sp>
      <p:sp>
        <p:nvSpPr>
          <p:cNvPr id="1511" name="Google Shape;1511;p32"/>
          <p:cNvSpPr/>
          <p:nvPr/>
        </p:nvSpPr>
        <p:spPr>
          <a:xfrm>
            <a:off x="4809734" y="6100116"/>
            <a:ext cx="1166980" cy="511622"/>
          </a:xfrm>
          <a:prstGeom prst="roundRect">
            <a:avLst>
              <a:gd fmla="val 16667" name="adj"/>
            </a:avLst>
          </a:prstGeom>
          <a:solidFill>
            <a:srgbClr val="D4F7A9"/>
          </a:solidFill>
          <a:ln cap="flat" cmpd="sng" w="25400">
            <a:solidFill>
              <a:srgbClr val="D4F7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Tasa de Infección del tracto urinario asociado a sonda vesical </a:t>
            </a:r>
            <a:endParaRPr/>
          </a:p>
        </p:txBody>
      </p:sp>
      <p:sp>
        <p:nvSpPr>
          <p:cNvPr id="1512" name="Google Shape;1512;p32"/>
          <p:cNvSpPr/>
          <p:nvPr/>
        </p:nvSpPr>
        <p:spPr>
          <a:xfrm>
            <a:off x="6234464" y="8383438"/>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43%</a:t>
            </a:r>
            <a:endParaRPr/>
          </a:p>
        </p:txBody>
      </p:sp>
      <p:grpSp>
        <p:nvGrpSpPr>
          <p:cNvPr id="1513" name="Google Shape;1513;p32"/>
          <p:cNvGrpSpPr/>
          <p:nvPr/>
        </p:nvGrpSpPr>
        <p:grpSpPr>
          <a:xfrm>
            <a:off x="5328642" y="7427967"/>
            <a:ext cx="803425" cy="1327333"/>
            <a:chOff x="1068833" y="553075"/>
            <a:chExt cx="803425" cy="1327333"/>
          </a:xfrm>
        </p:grpSpPr>
        <p:pic>
          <p:nvPicPr>
            <p:cNvPr id="1514" name="Google Shape;1514;p32"/>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1515" name="Google Shape;1515;p32"/>
            <p:cNvSpPr/>
            <p:nvPr/>
          </p:nvSpPr>
          <p:spPr>
            <a:xfrm>
              <a:off x="1115283" y="1520368"/>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57%</a:t>
              </a:r>
              <a:endParaRPr/>
            </a:p>
          </p:txBody>
        </p:sp>
        <p:sp>
          <p:nvSpPr>
            <p:cNvPr id="1516" name="Google Shape;1516;p32"/>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sp>
        <p:nvSpPr>
          <p:cNvPr id="1517" name="Google Shape;1517;p32"/>
          <p:cNvSpPr/>
          <p:nvPr/>
        </p:nvSpPr>
        <p:spPr>
          <a:xfrm>
            <a:off x="6222528" y="8090421"/>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1518" name="Google Shape;1518;p32"/>
          <p:cNvPicPr preferRelativeResize="0"/>
          <p:nvPr/>
        </p:nvPicPr>
        <p:blipFill rotWithShape="1">
          <a:blip r:embed="rId7">
            <a:alphaModFix/>
          </a:blip>
          <a:srcRect b="0" l="29313" r="56038" t="7366"/>
          <a:stretch/>
        </p:blipFill>
        <p:spPr>
          <a:xfrm>
            <a:off x="6220141" y="7409281"/>
            <a:ext cx="696035" cy="748294"/>
          </a:xfrm>
          <a:prstGeom prst="rect">
            <a:avLst/>
          </a:prstGeom>
          <a:noFill/>
          <a:ln>
            <a:noFill/>
          </a:ln>
        </p:spPr>
      </p:pic>
      <p:sp>
        <p:nvSpPr>
          <p:cNvPr id="1519" name="Google Shape;1519;p32"/>
          <p:cNvSpPr txBox="1"/>
          <p:nvPr/>
        </p:nvSpPr>
        <p:spPr>
          <a:xfrm>
            <a:off x="2256810" y="6613675"/>
            <a:ext cx="1343640"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2,4*           </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2,0*</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5,5*</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 </a:t>
            </a:r>
            <a:r>
              <a:rPr b="1" lang="es-ES" sz="800">
                <a:solidFill>
                  <a:schemeClr val="dk1"/>
                </a:solidFill>
                <a:latin typeface="Arial Narrow"/>
                <a:ea typeface="Arial Narrow"/>
                <a:cs typeface="Arial Narrow"/>
                <a:sym typeface="Arial Narrow"/>
              </a:rPr>
              <a:t>*Casos por 1000 días de uso de catéter venoso central</a:t>
            </a:r>
            <a:endParaRPr/>
          </a:p>
        </p:txBody>
      </p:sp>
      <p:sp>
        <p:nvSpPr>
          <p:cNvPr id="1520" name="Google Shape;1520;p32"/>
          <p:cNvSpPr txBox="1"/>
          <p:nvPr/>
        </p:nvSpPr>
        <p:spPr>
          <a:xfrm>
            <a:off x="4727031" y="6621323"/>
            <a:ext cx="1393699" cy="6771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1,9**</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3,4*</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 </a:t>
            </a:r>
            <a:r>
              <a:rPr b="1" lang="es-ES" sz="800">
                <a:solidFill>
                  <a:schemeClr val="dk1"/>
                </a:solidFill>
                <a:latin typeface="Arial Narrow"/>
                <a:ea typeface="Arial Narrow"/>
                <a:cs typeface="Arial Narrow"/>
                <a:sym typeface="Arial Narrow"/>
              </a:rPr>
              <a:t>***Casos por 1000 días de uso de catéter urinario</a:t>
            </a:r>
            <a:endParaRPr/>
          </a:p>
        </p:txBody>
      </p:sp>
      <p:sp>
        <p:nvSpPr>
          <p:cNvPr id="1521" name="Google Shape;1521;p32"/>
          <p:cNvSpPr txBox="1"/>
          <p:nvPr/>
        </p:nvSpPr>
        <p:spPr>
          <a:xfrm>
            <a:off x="2232298" y="7989290"/>
            <a:ext cx="1343639" cy="82330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3,7**</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1,7**</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1,3*</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800">
                <a:solidFill>
                  <a:schemeClr val="dk1"/>
                </a:solidFill>
                <a:latin typeface="Arial Narrow"/>
                <a:ea typeface="Arial Narrow"/>
                <a:cs typeface="Arial Narrow"/>
                <a:sym typeface="Arial Narrow"/>
              </a:rPr>
              <a:t> **Casos por 1000 días de uso de ventilador</a:t>
            </a:r>
            <a:endParaRPr/>
          </a:p>
        </p:txBody>
      </p:sp>
      <p:sp>
        <p:nvSpPr>
          <p:cNvPr id="1522" name="Google Shape;1522;p32"/>
          <p:cNvSpPr txBox="1"/>
          <p:nvPr/>
        </p:nvSpPr>
        <p:spPr>
          <a:xfrm>
            <a:off x="50" y="2643753"/>
            <a:ext cx="2180731" cy="200055"/>
          </a:xfrm>
          <a:prstGeom prst="rect">
            <a:avLst/>
          </a:prstGeom>
          <a:noFill/>
          <a:ln>
            <a:noFill/>
          </a:ln>
        </p:spPr>
        <p:txBody>
          <a:bodyPr anchorCtr="0" anchor="t" bIns="45700" lIns="91425" spcFirstLastPara="1" rIns="91425" wrap="square" tIns="45700">
            <a:spAutoFit/>
          </a:bodyPr>
          <a:lstStyle/>
          <a:p>
            <a:pPr indent="-171450" lvl="0" marL="171450" marR="0" rtl="0" algn="l">
              <a:spcBef>
                <a:spcPts val="0"/>
              </a:spcBef>
              <a:spcAft>
                <a:spcPts val="0"/>
              </a:spcAft>
              <a:buClr>
                <a:schemeClr val="dk1"/>
              </a:buClr>
              <a:buSzPts val="700"/>
              <a:buFont typeface="Arial"/>
              <a:buChar char="•"/>
            </a:pPr>
            <a:r>
              <a:rPr b="1" lang="es-ES" sz="700">
                <a:solidFill>
                  <a:schemeClr val="dk1"/>
                </a:solidFill>
                <a:latin typeface="Arial Narrow"/>
                <a:ea typeface="Arial Narrow"/>
                <a:cs typeface="Arial Narrow"/>
                <a:sym typeface="Arial Narrow"/>
              </a:rPr>
              <a:t>UCI= Unidad de cuidado intensivo</a:t>
            </a:r>
            <a:endParaRPr/>
          </a:p>
        </p:txBody>
      </p:sp>
      <p:sp>
        <p:nvSpPr>
          <p:cNvPr id="1523" name="Google Shape;1523;p32"/>
          <p:cNvSpPr/>
          <p:nvPr/>
        </p:nvSpPr>
        <p:spPr>
          <a:xfrm>
            <a:off x="3638508" y="6084169"/>
            <a:ext cx="1114070" cy="527568"/>
          </a:xfrm>
          <a:prstGeom prst="roundRect">
            <a:avLst>
              <a:gd fmla="val 16667" name="adj"/>
            </a:avLst>
          </a:prstGeom>
          <a:solidFill>
            <a:srgbClr val="E5B8B7"/>
          </a:solidFill>
          <a:ln cap="flat" cmpd="sng" w="25400">
            <a:solidFill>
              <a:srgbClr val="E5B8B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Porcentaje de uso de catéter venoso central</a:t>
            </a:r>
            <a:endParaRPr/>
          </a:p>
        </p:txBody>
      </p:sp>
      <p:sp>
        <p:nvSpPr>
          <p:cNvPr id="1524" name="Google Shape;1524;p32"/>
          <p:cNvSpPr/>
          <p:nvPr/>
        </p:nvSpPr>
        <p:spPr>
          <a:xfrm>
            <a:off x="6048722" y="6084170"/>
            <a:ext cx="1139528" cy="527568"/>
          </a:xfrm>
          <a:prstGeom prst="roundRect">
            <a:avLst>
              <a:gd fmla="val 16667" name="adj"/>
            </a:avLst>
          </a:prstGeom>
          <a:solidFill>
            <a:srgbClr val="D4F7A9"/>
          </a:solidFill>
          <a:ln cap="flat" cmpd="sng" w="25400">
            <a:solidFill>
              <a:srgbClr val="D4F7A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Porcentaje de uso de sonda vesical</a:t>
            </a:r>
            <a:endParaRPr/>
          </a:p>
        </p:txBody>
      </p:sp>
      <p:sp>
        <p:nvSpPr>
          <p:cNvPr id="1525" name="Google Shape;1525;p32"/>
          <p:cNvSpPr/>
          <p:nvPr/>
        </p:nvSpPr>
        <p:spPr>
          <a:xfrm>
            <a:off x="3638509" y="7485235"/>
            <a:ext cx="1114070" cy="504055"/>
          </a:xfrm>
          <a:prstGeom prst="roundRect">
            <a:avLst>
              <a:gd fmla="val 16667" name="adj"/>
            </a:avLst>
          </a:prstGeom>
          <a:solidFill>
            <a:srgbClr val="B6DDE7"/>
          </a:solidFill>
          <a:ln cap="flat" cmpd="sng" w="25400">
            <a:solidFill>
              <a:srgbClr val="B6DDE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Porcentaje de uso de </a:t>
            </a:r>
            <a:endParaRPr/>
          </a:p>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ventilador</a:t>
            </a:r>
            <a:endParaRPr/>
          </a:p>
        </p:txBody>
      </p:sp>
      <p:sp>
        <p:nvSpPr>
          <p:cNvPr id="1526" name="Google Shape;1526;p32"/>
          <p:cNvSpPr txBox="1"/>
          <p:nvPr/>
        </p:nvSpPr>
        <p:spPr>
          <a:xfrm>
            <a:off x="3474896" y="6613675"/>
            <a:ext cx="1565714"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56,8%           </a:t>
            </a:r>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50,9%</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47,7%     </a:t>
            </a:r>
            <a:endParaRPr b="1" sz="1050">
              <a:solidFill>
                <a:schemeClr val="dk1"/>
              </a:solidFill>
              <a:latin typeface="Arial Narrow"/>
              <a:ea typeface="Arial Narrow"/>
              <a:cs typeface="Arial Narrow"/>
              <a:sym typeface="Arial Narrow"/>
            </a:endParaRPr>
          </a:p>
        </p:txBody>
      </p:sp>
      <p:sp>
        <p:nvSpPr>
          <p:cNvPr id="1527" name="Google Shape;1527;p32"/>
          <p:cNvSpPr txBox="1"/>
          <p:nvPr/>
        </p:nvSpPr>
        <p:spPr>
          <a:xfrm>
            <a:off x="5956124" y="6613675"/>
            <a:ext cx="1558305"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62,5%</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Pediátrica:32,7%</a:t>
            </a:r>
            <a:endParaRPr b="1" sz="1050">
              <a:solidFill>
                <a:schemeClr val="dk1"/>
              </a:solidFill>
              <a:latin typeface="Arial Narrow"/>
              <a:ea typeface="Arial Narrow"/>
              <a:cs typeface="Arial Narrow"/>
              <a:sym typeface="Arial Narrow"/>
            </a:endParaRPr>
          </a:p>
        </p:txBody>
      </p:sp>
      <p:sp>
        <p:nvSpPr>
          <p:cNvPr id="1528" name="Google Shape;1528;p32"/>
          <p:cNvSpPr txBox="1"/>
          <p:nvPr/>
        </p:nvSpPr>
        <p:spPr>
          <a:xfrm>
            <a:off x="3600450" y="8024058"/>
            <a:ext cx="1976870"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Adultos:     47%</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Pediátrica: 33%</a:t>
            </a:r>
            <a:endParaRPr b="1" sz="1050">
              <a:solidFill>
                <a:schemeClr val="dk1"/>
              </a:solidFill>
              <a:latin typeface="Arial Narrow"/>
              <a:ea typeface="Arial Narrow"/>
              <a:cs typeface="Arial Narrow"/>
              <a:sym typeface="Arial Narrow"/>
            </a:endParaRPr>
          </a:p>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UCI Neonatal:   18,7%</a:t>
            </a:r>
            <a:endParaRPr b="1" sz="1050">
              <a:solidFill>
                <a:schemeClr val="dk1"/>
              </a:solidFill>
              <a:latin typeface="Arial Narrow"/>
              <a:ea typeface="Arial Narrow"/>
              <a:cs typeface="Arial Narrow"/>
              <a:sym typeface="Arial Narrow"/>
            </a:endParaRPr>
          </a:p>
        </p:txBody>
      </p:sp>
      <p:sp>
        <p:nvSpPr>
          <p:cNvPr id="1529" name="Google Shape;1529;p32"/>
          <p:cNvSpPr txBox="1"/>
          <p:nvPr/>
        </p:nvSpPr>
        <p:spPr>
          <a:xfrm>
            <a:off x="0" y="6012160"/>
            <a:ext cx="2071864"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Número de agentes causales por tipo de IAD</a:t>
            </a:r>
            <a:endParaRPr/>
          </a:p>
        </p:txBody>
      </p:sp>
      <p:sp>
        <p:nvSpPr>
          <p:cNvPr id="1530" name="Google Shape;1530;p32"/>
          <p:cNvSpPr txBox="1"/>
          <p:nvPr/>
        </p:nvSpPr>
        <p:spPr>
          <a:xfrm>
            <a:off x="-22594" y="8980457"/>
            <a:ext cx="1845028"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700">
                <a:solidFill>
                  <a:schemeClr val="dk1"/>
                </a:solidFill>
                <a:latin typeface="Arial Narrow"/>
                <a:ea typeface="Arial Narrow"/>
                <a:cs typeface="Arial Narrow"/>
                <a:sym typeface="Arial Narrow"/>
              </a:rPr>
              <a:t>Fuente: SIVIGILA</a:t>
            </a:r>
            <a:endParaRPr/>
          </a:p>
        </p:txBody>
      </p:sp>
      <p:sp>
        <p:nvSpPr>
          <p:cNvPr id="1531" name="Google Shape;1531;p32"/>
          <p:cNvSpPr/>
          <p:nvPr/>
        </p:nvSpPr>
        <p:spPr>
          <a:xfrm>
            <a:off x="2254840" y="2411760"/>
            <a:ext cx="4946011" cy="63094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Figura. Comportamiento de la notificación de Infección asociada a dispositivo -IAD en UCI. Medellín, a junio de 2022(acumulado) de 2020-2021-2022 </a:t>
            </a:r>
            <a:r>
              <a:rPr lang="es-ES" sz="900" u="sng">
                <a:solidFill>
                  <a:schemeClr val="dk1"/>
                </a:solidFill>
                <a:latin typeface="Arial Narrow"/>
                <a:ea typeface="Arial Narrow"/>
                <a:cs typeface="Arial Narrow"/>
                <a:sym typeface="Arial Narrow"/>
              </a:rPr>
              <a:t>Nota: el número de IADs notificadas puede verse incrementado por que incrementaron el número de UPGD notificadoras debido a expansión de camas de UCI</a:t>
            </a:r>
            <a:endParaRPr/>
          </a:p>
        </p:txBody>
      </p:sp>
      <p:sp>
        <p:nvSpPr>
          <p:cNvPr id="1532" name="Google Shape;1532;p32"/>
          <p:cNvSpPr/>
          <p:nvPr/>
        </p:nvSpPr>
        <p:spPr>
          <a:xfrm rot="10800000">
            <a:off x="288082" y="5159105"/>
            <a:ext cx="206344" cy="255023"/>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33" name="Google Shape;1533;p32"/>
          <p:cNvPicPr preferRelativeResize="0"/>
          <p:nvPr/>
        </p:nvPicPr>
        <p:blipFill rotWithShape="1">
          <a:blip r:embed="rId8">
            <a:alphaModFix/>
          </a:blip>
          <a:srcRect b="0" l="0" r="0" t="0"/>
          <a:stretch/>
        </p:blipFill>
        <p:spPr>
          <a:xfrm>
            <a:off x="2174004" y="4909068"/>
            <a:ext cx="5004249" cy="712564"/>
          </a:xfrm>
          <a:prstGeom prst="rect">
            <a:avLst/>
          </a:prstGeom>
          <a:noFill/>
          <a:ln>
            <a:noFill/>
          </a:ln>
        </p:spPr>
      </p:pic>
      <p:graphicFrame>
        <p:nvGraphicFramePr>
          <p:cNvPr id="1534" name="Google Shape;1534;p32"/>
          <p:cNvGraphicFramePr/>
          <p:nvPr/>
        </p:nvGraphicFramePr>
        <p:xfrm>
          <a:off x="2180781" y="467544"/>
          <a:ext cx="4979087" cy="2098618"/>
        </p:xfrm>
        <a:graphic>
          <a:graphicData uri="http://schemas.openxmlformats.org/drawingml/2006/chart">
            <c:chart r:id="rId9"/>
          </a:graphicData>
        </a:graphic>
      </p:graphicFrame>
      <p:graphicFrame>
        <p:nvGraphicFramePr>
          <p:cNvPr id="1535" name="Google Shape;1535;p32"/>
          <p:cNvGraphicFramePr/>
          <p:nvPr/>
        </p:nvGraphicFramePr>
        <p:xfrm>
          <a:off x="51836" y="6536415"/>
          <a:ext cx="3000000" cy="3000000"/>
        </p:xfrm>
        <a:graphic>
          <a:graphicData uri="http://schemas.openxmlformats.org/drawingml/2006/table">
            <a:tbl>
              <a:tblPr>
                <a:noFill/>
                <a:tableStyleId>{8FB9882E-7CC1-435F-8643-91FD397917B5}</a:tableStyleId>
              </a:tblPr>
              <a:tblGrid>
                <a:gridCol w="696100"/>
                <a:gridCol w="288025"/>
                <a:gridCol w="360050"/>
                <a:gridCol w="288025"/>
                <a:gridCol w="288025"/>
                <a:gridCol w="216025"/>
              </a:tblGrid>
              <a:tr h="220325">
                <a:tc>
                  <a:txBody>
                    <a:bodyPr/>
                    <a:lstStyle/>
                    <a:p>
                      <a:pPr indent="0" lvl="0" marL="0" marR="0" rtl="0" algn="l">
                        <a:spcBef>
                          <a:spcPts val="0"/>
                        </a:spcBef>
                        <a:spcAft>
                          <a:spcPts val="0"/>
                        </a:spcAft>
                        <a:buNone/>
                      </a:pPr>
                      <a:r>
                        <a:rPr b="0" i="0" lang="es-ES" sz="500" u="none" strike="noStrike">
                          <a:latin typeface="Arial"/>
                          <a:ea typeface="Arial"/>
                          <a:cs typeface="Arial"/>
                          <a:sym typeface="Arial"/>
                        </a:rPr>
                        <a:t>Microorganismo</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NAV</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ISTU-AC</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ITS-AC</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Total general</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Escherichia coli</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48</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64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21,5</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Klebsiella pneumoniae</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14,8</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Staphylococcus epidermidis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30</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30</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10,1</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Staphylococcus aureus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5</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21</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26</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8,8</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Pseudomonas aeruginosa</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10</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5,7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Proteus mirabilis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9</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Enterococcus faecalis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10</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Serratia marcescens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8</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4,0</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Acinetobacter baumannii</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6</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8</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Candida albicans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5</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8</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Klebsiella pneumoniae</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2,4</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Enterobacter cloacae</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2</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5</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1" lang="es-ES" sz="500" u="none" strike="noStrike">
                          <a:latin typeface="Arial"/>
                          <a:ea typeface="Arial"/>
                          <a:cs typeface="Arial"/>
                          <a:sym typeface="Arial"/>
                        </a:rPr>
                        <a:t>Staphylococcus haemolyticus</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5</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5</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13300">
                <a:tc>
                  <a:txBody>
                    <a:bodyPr/>
                    <a:lstStyle/>
                    <a:p>
                      <a:pPr indent="0" lvl="0" marL="0" marR="0" rtl="0" algn="l">
                        <a:spcBef>
                          <a:spcPts val="0"/>
                        </a:spcBef>
                        <a:spcAft>
                          <a:spcPts val="0"/>
                        </a:spcAft>
                        <a:buNone/>
                      </a:pPr>
                      <a:r>
                        <a:rPr b="0" i="0" lang="es-ES" sz="500" u="none" strike="noStrike">
                          <a:latin typeface="Arial"/>
                          <a:ea typeface="Arial"/>
                          <a:cs typeface="Arial"/>
                          <a:sym typeface="Arial"/>
                        </a:rPr>
                        <a:t>Criterio 1</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126</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126</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r>
              <a:tr h="107025">
                <a:tc>
                  <a:txBody>
                    <a:bodyPr/>
                    <a:lstStyle/>
                    <a:p>
                      <a:pPr indent="0" lvl="0" marL="0" marR="0" rtl="0" algn="l">
                        <a:spcBef>
                          <a:spcPts val="0"/>
                        </a:spcBef>
                        <a:spcAft>
                          <a:spcPts val="0"/>
                        </a:spcAft>
                        <a:buNone/>
                      </a:pPr>
                      <a:r>
                        <a:rPr b="0" i="0" lang="es-ES" sz="500" u="none" strike="noStrike">
                          <a:latin typeface="Arial"/>
                          <a:ea typeface="Arial"/>
                          <a:cs typeface="Arial"/>
                          <a:sym typeface="Arial"/>
                        </a:rPr>
                        <a:t>Total general</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149</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107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167</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500" u="none" strike="noStrike">
                          <a:latin typeface="Arial"/>
                          <a:ea typeface="Arial"/>
                          <a:cs typeface="Arial"/>
                          <a:sym typeface="Arial"/>
                        </a:rPr>
                        <a:t>423</a:t>
                      </a:r>
                      <a:endParaRPr/>
                    </a:p>
                  </a:txBody>
                  <a:tcPr marT="9525" marB="0" marR="9525" marL="95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spcBef>
                          <a:spcPts val="0"/>
                        </a:spcBef>
                        <a:spcAft>
                          <a:spcPts val="0"/>
                        </a:spcAft>
                        <a:buNone/>
                      </a:pPr>
                      <a:r>
                        <a:rPr b="0" i="0" lang="es-ES" sz="500" u="none" strike="noStrike">
                          <a:latin typeface="Arial"/>
                          <a:ea typeface="Arial"/>
                          <a:cs typeface="Arial"/>
                          <a:sym typeface="Arial"/>
                        </a:rPr>
                        <a:t> </a:t>
                      </a:r>
                      <a:endParaRPr/>
                    </a:p>
                  </a:txBody>
                  <a:tcPr marT="9525" marB="0" marR="9525" marL="95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0" name="Shape 1540"/>
        <p:cNvGrpSpPr/>
        <p:nvPr/>
      </p:nvGrpSpPr>
      <p:grpSpPr>
        <a:xfrm>
          <a:off x="0" y="0"/>
          <a:ext cx="0" cy="0"/>
          <a:chOff x="0" y="0"/>
          <a:chExt cx="0" cy="0"/>
        </a:xfrm>
      </p:grpSpPr>
      <p:sp>
        <p:nvSpPr>
          <p:cNvPr id="1541" name="Google Shape;1541;p33"/>
          <p:cNvSpPr/>
          <p:nvPr/>
        </p:nvSpPr>
        <p:spPr>
          <a:xfrm>
            <a:off x="-13385" y="2856770"/>
            <a:ext cx="2138700" cy="2795349"/>
          </a:xfrm>
          <a:prstGeom prst="rect">
            <a:avLst/>
          </a:prstGeom>
          <a:solidFill>
            <a:srgbClr val="FB995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4000">
                <a:solidFill>
                  <a:srgbClr val="C00000"/>
                </a:solidFill>
                <a:latin typeface="Calibri"/>
                <a:ea typeface="Calibri"/>
                <a:cs typeface="Calibri"/>
                <a:sym typeface="Calibri"/>
              </a:rPr>
              <a:t>UCI adultos</a:t>
            </a:r>
            <a:endParaRPr/>
          </a:p>
        </p:txBody>
      </p:sp>
      <p:pic>
        <p:nvPicPr>
          <p:cNvPr id="1542" name="Google Shape;1542;p33"/>
          <p:cNvPicPr preferRelativeResize="0"/>
          <p:nvPr/>
        </p:nvPicPr>
        <p:blipFill rotWithShape="1">
          <a:blip r:embed="rId3">
            <a:alphaModFix/>
          </a:blip>
          <a:srcRect b="26533" l="0" r="0" t="0"/>
          <a:stretch/>
        </p:blipFill>
        <p:spPr>
          <a:xfrm>
            <a:off x="0" y="1950"/>
            <a:ext cx="2129908" cy="2867570"/>
          </a:xfrm>
          <a:prstGeom prst="rect">
            <a:avLst/>
          </a:prstGeom>
          <a:noFill/>
          <a:ln>
            <a:noFill/>
          </a:ln>
        </p:spPr>
      </p:pic>
      <p:sp>
        <p:nvSpPr>
          <p:cNvPr id="1543" name="Google Shape;1543;p33"/>
          <p:cNvSpPr txBox="1"/>
          <p:nvPr/>
        </p:nvSpPr>
        <p:spPr>
          <a:xfrm>
            <a:off x="1874313" y="1201033"/>
            <a:ext cx="345222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Información acumulada a semana 28 de 2022</a:t>
            </a:r>
            <a:endParaRPr/>
          </a:p>
        </p:txBody>
      </p:sp>
      <p:sp>
        <p:nvSpPr>
          <p:cNvPr id="1544" name="Google Shape;1544;p33"/>
          <p:cNvSpPr txBox="1"/>
          <p:nvPr/>
        </p:nvSpPr>
        <p:spPr>
          <a:xfrm>
            <a:off x="447069" y="4057543"/>
            <a:ext cx="153287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La molécula de mayor consumo es piperacilina</a:t>
            </a:r>
            <a:endParaRPr/>
          </a:p>
        </p:txBody>
      </p:sp>
      <p:sp>
        <p:nvSpPr>
          <p:cNvPr id="1545" name="Google Shape;1545;p33"/>
          <p:cNvSpPr/>
          <p:nvPr/>
        </p:nvSpPr>
        <p:spPr>
          <a:xfrm>
            <a:off x="72368" y="4251360"/>
            <a:ext cx="370108" cy="854870"/>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6" name="Google Shape;1546;p33"/>
          <p:cNvSpPr/>
          <p:nvPr/>
        </p:nvSpPr>
        <p:spPr>
          <a:xfrm>
            <a:off x="2180682" y="1729167"/>
            <a:ext cx="502016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NOTA: ajustar el reporte de gramos consumidos teniendo en cuenta devoluciones, solo servicios de adultos excluye urgencias y salas de cirugía, verificar  número de camas reportadas</a:t>
            </a:r>
            <a:endParaRPr sz="900">
              <a:solidFill>
                <a:schemeClr val="dk1"/>
              </a:solidFill>
              <a:latin typeface="Arial Narrow"/>
              <a:ea typeface="Arial Narrow"/>
              <a:cs typeface="Arial Narrow"/>
              <a:sym typeface="Arial Narrow"/>
            </a:endParaRPr>
          </a:p>
        </p:txBody>
      </p:sp>
      <p:grpSp>
        <p:nvGrpSpPr>
          <p:cNvPr id="1547" name="Google Shape;1547;p33"/>
          <p:cNvGrpSpPr/>
          <p:nvPr/>
        </p:nvGrpSpPr>
        <p:grpSpPr>
          <a:xfrm>
            <a:off x="2448322" y="74775"/>
            <a:ext cx="3446504" cy="276999"/>
            <a:chOff x="2448322" y="74775"/>
            <a:chExt cx="3446504" cy="276999"/>
          </a:xfrm>
        </p:grpSpPr>
        <p:sp>
          <p:nvSpPr>
            <p:cNvPr id="1548" name="Google Shape;1548;p3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1</a:t>
              </a:r>
              <a:endParaRPr/>
            </a:p>
          </p:txBody>
        </p:sp>
        <p:cxnSp>
          <p:nvCxnSpPr>
            <p:cNvPr id="1549" name="Google Shape;1549;p33"/>
            <p:cNvCxnSpPr>
              <a:stCxn id="154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50" name="Google Shape;1550;p3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de la notificación</a:t>
              </a:r>
              <a:endParaRPr/>
            </a:p>
          </p:txBody>
        </p:sp>
      </p:grpSp>
      <p:sp>
        <p:nvSpPr>
          <p:cNvPr id="1551" name="Google Shape;1551;p33"/>
          <p:cNvSpPr/>
          <p:nvPr/>
        </p:nvSpPr>
        <p:spPr>
          <a:xfrm>
            <a:off x="0" y="6762414"/>
            <a:ext cx="7200851" cy="32986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52" name="Google Shape;1552;p33"/>
          <p:cNvGrpSpPr/>
          <p:nvPr/>
        </p:nvGrpSpPr>
        <p:grpSpPr>
          <a:xfrm>
            <a:off x="277404" y="6762414"/>
            <a:ext cx="3557998" cy="295999"/>
            <a:chOff x="2448322" y="40386"/>
            <a:chExt cx="3557998" cy="295999"/>
          </a:xfrm>
        </p:grpSpPr>
        <p:sp>
          <p:nvSpPr>
            <p:cNvPr id="1553" name="Google Shape;1553;p3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3</a:t>
              </a:r>
              <a:endParaRPr/>
            </a:p>
          </p:txBody>
        </p:sp>
        <p:cxnSp>
          <p:nvCxnSpPr>
            <p:cNvPr id="1554" name="Google Shape;1554;p33"/>
            <p:cNvCxnSpPr>
              <a:stCxn id="155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55" name="Google Shape;1555;p33"/>
            <p:cNvSpPr txBox="1"/>
            <p:nvPr/>
          </p:nvSpPr>
          <p:spPr>
            <a:xfrm>
              <a:off x="3302537" y="40386"/>
              <a:ext cx="27037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Percentiles</a:t>
              </a:r>
              <a:endParaRPr/>
            </a:p>
          </p:txBody>
        </p:sp>
      </p:grpSp>
      <p:sp>
        <p:nvSpPr>
          <p:cNvPr id="1556" name="Google Shape;1556;p3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33</a:t>
            </a:r>
            <a:endParaRPr b="1" sz="1050">
              <a:solidFill>
                <a:schemeClr val="dk1"/>
              </a:solidFill>
              <a:latin typeface="Arial Narrow"/>
              <a:ea typeface="Arial Narrow"/>
              <a:cs typeface="Arial Narrow"/>
              <a:sym typeface="Arial Narrow"/>
            </a:endParaRPr>
          </a:p>
        </p:txBody>
      </p:sp>
      <p:sp>
        <p:nvSpPr>
          <p:cNvPr id="1557" name="Google Shape;1557;p33"/>
          <p:cNvSpPr txBox="1"/>
          <p:nvPr>
            <p:ph type="ctrTitle"/>
          </p:nvPr>
        </p:nvSpPr>
        <p:spPr>
          <a:xfrm>
            <a:off x="2160574" y="541513"/>
            <a:ext cx="4752244" cy="707886"/>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Consumo de antibióticos en el ámbito hospitalario, Medellín junio de 2022 </a:t>
            </a:r>
            <a:endParaRPr/>
          </a:p>
        </p:txBody>
      </p:sp>
      <p:cxnSp>
        <p:nvCxnSpPr>
          <p:cNvPr id="1558" name="Google Shape;1558;p33"/>
          <p:cNvCxnSpPr/>
          <p:nvPr/>
        </p:nvCxnSpPr>
        <p:spPr>
          <a:xfrm>
            <a:off x="79809" y="6762414"/>
            <a:ext cx="7121042" cy="0"/>
          </a:xfrm>
          <a:prstGeom prst="straightConnector1">
            <a:avLst/>
          </a:prstGeom>
          <a:noFill/>
          <a:ln cap="flat" cmpd="sng" w="9525">
            <a:solidFill>
              <a:srgbClr val="002060"/>
            </a:solidFill>
            <a:prstDash val="solid"/>
            <a:round/>
            <a:headEnd len="sm" w="sm" type="none"/>
            <a:tailEnd len="med" w="med" type="oval"/>
          </a:ln>
        </p:spPr>
      </p:cxnSp>
      <p:sp>
        <p:nvSpPr>
          <p:cNvPr id="1559" name="Google Shape;1559;p33"/>
          <p:cNvSpPr/>
          <p:nvPr/>
        </p:nvSpPr>
        <p:spPr>
          <a:xfrm>
            <a:off x="2180731" y="2565692"/>
            <a:ext cx="5020169" cy="25202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60" name="Google Shape;1560;p33"/>
          <p:cNvGrpSpPr/>
          <p:nvPr/>
        </p:nvGrpSpPr>
        <p:grpSpPr>
          <a:xfrm>
            <a:off x="2601432" y="2566809"/>
            <a:ext cx="4527409" cy="276999"/>
            <a:chOff x="2448322" y="146783"/>
            <a:chExt cx="3446504" cy="276999"/>
          </a:xfrm>
        </p:grpSpPr>
        <p:sp>
          <p:nvSpPr>
            <p:cNvPr id="1561" name="Google Shape;1561;p33"/>
            <p:cNvSpPr/>
            <p:nvPr/>
          </p:nvSpPr>
          <p:spPr>
            <a:xfrm>
              <a:off x="2448322" y="146783"/>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2</a:t>
              </a:r>
              <a:endParaRPr/>
            </a:p>
          </p:txBody>
        </p:sp>
        <p:cxnSp>
          <p:nvCxnSpPr>
            <p:cNvPr id="1562" name="Google Shape;1562;p33"/>
            <p:cNvCxnSpPr>
              <a:stCxn id="1561" idx="6"/>
            </p:cNvCxnSpPr>
            <p:nvPr/>
          </p:nvCxnSpPr>
          <p:spPr>
            <a:xfrm>
              <a:off x="2736354" y="277588"/>
              <a:ext cx="648000" cy="0"/>
            </a:xfrm>
            <a:prstGeom prst="straightConnector1">
              <a:avLst/>
            </a:prstGeom>
            <a:noFill/>
            <a:ln cap="flat" cmpd="sng" w="28575">
              <a:solidFill>
                <a:srgbClr val="C00000"/>
              </a:solidFill>
              <a:prstDash val="solid"/>
              <a:round/>
              <a:headEnd len="sm" w="sm" type="none"/>
              <a:tailEnd len="sm" w="sm" type="none"/>
            </a:ln>
          </p:spPr>
        </p:cxnSp>
        <p:sp>
          <p:nvSpPr>
            <p:cNvPr id="1563" name="Google Shape;1563;p33"/>
            <p:cNvSpPr txBox="1"/>
            <p:nvPr/>
          </p:nvSpPr>
          <p:spPr>
            <a:xfrm>
              <a:off x="3302538" y="146783"/>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Tendencia de DDD por cada 100 pacientes en UCI </a:t>
              </a:r>
              <a:endParaRPr/>
            </a:p>
          </p:txBody>
        </p:sp>
      </p:grpSp>
      <p:sp>
        <p:nvSpPr>
          <p:cNvPr id="1564" name="Google Shape;1564;p33"/>
          <p:cNvSpPr/>
          <p:nvPr/>
        </p:nvSpPr>
        <p:spPr>
          <a:xfrm>
            <a:off x="4752578" y="8748464"/>
            <a:ext cx="2376264"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y boletín INS año 2021</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Características del CAB en Medellín,  semana 28 de 2022</a:t>
            </a:r>
            <a:endParaRPr/>
          </a:p>
        </p:txBody>
      </p:sp>
      <p:sp>
        <p:nvSpPr>
          <p:cNvPr id="1565" name="Google Shape;1565;p33"/>
          <p:cNvSpPr txBox="1"/>
          <p:nvPr/>
        </p:nvSpPr>
        <p:spPr>
          <a:xfrm>
            <a:off x="-47504" y="5710847"/>
            <a:ext cx="21387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Siglas: DDD dosis día definida, CEF: Ceftriaxona, ERT: ertapenem, MEM: meropenem, PTZ: Piperacilina, VAN: Vancomicina, FEP: cefepime, %OCUP: porcentaje de ocupación</a:t>
            </a:r>
            <a:endParaRPr/>
          </a:p>
        </p:txBody>
      </p:sp>
      <p:graphicFrame>
        <p:nvGraphicFramePr>
          <p:cNvPr id="1566" name="Google Shape;1566;p33"/>
          <p:cNvGraphicFramePr/>
          <p:nvPr/>
        </p:nvGraphicFramePr>
        <p:xfrm>
          <a:off x="2304306" y="2907071"/>
          <a:ext cx="4680520" cy="3624381"/>
        </p:xfrm>
        <a:graphic>
          <a:graphicData uri="http://schemas.openxmlformats.org/drawingml/2006/chart">
            <c:chart r:id="rId4"/>
          </a:graphicData>
        </a:graphic>
      </p:graphicFrame>
      <p:graphicFrame>
        <p:nvGraphicFramePr>
          <p:cNvPr id="1567" name="Google Shape;1567;p33"/>
          <p:cNvGraphicFramePr/>
          <p:nvPr/>
        </p:nvGraphicFramePr>
        <p:xfrm>
          <a:off x="595314" y="7126952"/>
          <a:ext cx="3000000" cy="3000000"/>
        </p:xfrm>
        <a:graphic>
          <a:graphicData uri="http://schemas.openxmlformats.org/drawingml/2006/table">
            <a:tbl>
              <a:tblPr>
                <a:noFill/>
                <a:tableStyleId>{8FB9882E-7CC1-435F-8643-91FD397917B5}</a:tableStyleId>
              </a:tblPr>
              <a:tblGrid>
                <a:gridCol w="648550"/>
                <a:gridCol w="575600"/>
                <a:gridCol w="691800"/>
                <a:gridCol w="778275"/>
                <a:gridCol w="843125"/>
                <a:gridCol w="705300"/>
                <a:gridCol w="799900"/>
                <a:gridCol w="702600"/>
                <a:gridCol w="735025"/>
              </a:tblGrid>
              <a:tr h="170400">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Servicio</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Item</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ceftriaxona</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ertapenem</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meropenem</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piperacilina</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vancomicina</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cefepime</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%OCUP</a:t>
                      </a:r>
                      <a:endParaRPr/>
                    </a:p>
                  </a:txBody>
                  <a:tcPr marT="8125" marB="0" marR="8125" marL="8125"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r>
              <a:tr h="162275">
                <a:tc rowSpan="5">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UCI adultos </a:t>
                      </a:r>
                      <a:endParaRPr/>
                    </a:p>
                  </a:txBody>
                  <a:tcPr marT="8125" marB="0" marR="8125" marL="81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Medellín</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2,40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0,15</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11,36</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13,10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5,91</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5,04</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0,81</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p10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1,93</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2,50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0,37</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Promedio</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2,18</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0,12</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13,72</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15,21</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6,14</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6,03</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0,73</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P75</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2,65</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16,44</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18,09</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8,69</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7,95</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0,91</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622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P90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5,35</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0,31</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24,83</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27,98</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13,12</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12,03</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0,95</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62275">
                <a:tc rowSpan="2">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Datos del año 2021</a:t>
                      </a:r>
                      <a:endParaRPr/>
                    </a:p>
                  </a:txBody>
                  <a:tcPr marT="8125" marB="0" marR="8125" marL="81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Antioquia</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4,80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0,40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12,90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12,20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9,40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12,90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70400">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INS</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9,20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0,40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18,00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14,50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11,90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7,30</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8125" marB="0" marR="8125" marL="8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sp>
        <p:nvSpPr>
          <p:cNvPr id="1573" name="Google Shape;1573;p34"/>
          <p:cNvSpPr/>
          <p:nvPr/>
        </p:nvSpPr>
        <p:spPr>
          <a:xfrm>
            <a:off x="-13385" y="2856770"/>
            <a:ext cx="2138700" cy="2795349"/>
          </a:xfrm>
          <a:prstGeom prst="rect">
            <a:avLst/>
          </a:prstGeom>
          <a:solidFill>
            <a:srgbClr val="FB995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2400">
              <a:solidFill>
                <a:srgbClr val="C00000"/>
              </a:solidFill>
              <a:latin typeface="Calibri"/>
              <a:ea typeface="Calibri"/>
              <a:cs typeface="Calibri"/>
              <a:sym typeface="Calibri"/>
            </a:endParaRPr>
          </a:p>
          <a:p>
            <a:pPr indent="0" lvl="0" marL="0" marR="0" rtl="0" algn="ctr">
              <a:spcBef>
                <a:spcPts val="0"/>
              </a:spcBef>
              <a:spcAft>
                <a:spcPts val="0"/>
              </a:spcAft>
              <a:buNone/>
            </a:pPr>
            <a:r>
              <a:rPr b="1" lang="es-ES" sz="2400">
                <a:solidFill>
                  <a:srgbClr val="C00000"/>
                </a:solidFill>
                <a:latin typeface="Calibri"/>
                <a:ea typeface="Calibri"/>
                <a:cs typeface="Calibri"/>
                <a:sym typeface="Calibri"/>
              </a:rPr>
              <a:t>Hospitalización adultos</a:t>
            </a:r>
            <a:endParaRPr/>
          </a:p>
        </p:txBody>
      </p:sp>
      <p:pic>
        <p:nvPicPr>
          <p:cNvPr id="1574" name="Google Shape;1574;p34"/>
          <p:cNvPicPr preferRelativeResize="0"/>
          <p:nvPr/>
        </p:nvPicPr>
        <p:blipFill rotWithShape="1">
          <a:blip r:embed="rId3">
            <a:alphaModFix/>
          </a:blip>
          <a:srcRect b="26533" l="0" r="0" t="0"/>
          <a:stretch/>
        </p:blipFill>
        <p:spPr>
          <a:xfrm>
            <a:off x="0" y="1950"/>
            <a:ext cx="2129908" cy="2867570"/>
          </a:xfrm>
          <a:prstGeom prst="rect">
            <a:avLst/>
          </a:prstGeom>
          <a:noFill/>
          <a:ln>
            <a:noFill/>
          </a:ln>
        </p:spPr>
      </p:pic>
      <p:sp>
        <p:nvSpPr>
          <p:cNvPr id="1575" name="Google Shape;1575;p34"/>
          <p:cNvSpPr txBox="1"/>
          <p:nvPr/>
        </p:nvSpPr>
        <p:spPr>
          <a:xfrm>
            <a:off x="1979946" y="1194399"/>
            <a:ext cx="309218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Información acumulada a semana 28 2022</a:t>
            </a:r>
            <a:endParaRPr/>
          </a:p>
        </p:txBody>
      </p:sp>
      <p:sp>
        <p:nvSpPr>
          <p:cNvPr id="1576" name="Google Shape;1576;p34"/>
          <p:cNvSpPr txBox="1"/>
          <p:nvPr/>
        </p:nvSpPr>
        <p:spPr>
          <a:xfrm>
            <a:off x="447069" y="4057543"/>
            <a:ext cx="1532877"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La molécula de mayor consumo es piperacilina</a:t>
            </a:r>
            <a:endParaRPr/>
          </a:p>
        </p:txBody>
      </p:sp>
      <p:sp>
        <p:nvSpPr>
          <p:cNvPr id="1577" name="Google Shape;1577;p34"/>
          <p:cNvSpPr/>
          <p:nvPr/>
        </p:nvSpPr>
        <p:spPr>
          <a:xfrm>
            <a:off x="72368" y="4251360"/>
            <a:ext cx="370108" cy="854870"/>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78" name="Google Shape;1578;p34"/>
          <p:cNvGrpSpPr/>
          <p:nvPr/>
        </p:nvGrpSpPr>
        <p:grpSpPr>
          <a:xfrm>
            <a:off x="2448322" y="74775"/>
            <a:ext cx="3446504" cy="276999"/>
            <a:chOff x="2448322" y="74775"/>
            <a:chExt cx="3446504" cy="276999"/>
          </a:xfrm>
        </p:grpSpPr>
        <p:sp>
          <p:nvSpPr>
            <p:cNvPr id="1579" name="Google Shape;1579;p3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1</a:t>
              </a:r>
              <a:endParaRPr/>
            </a:p>
          </p:txBody>
        </p:sp>
        <p:cxnSp>
          <p:nvCxnSpPr>
            <p:cNvPr id="1580" name="Google Shape;1580;p34"/>
            <p:cNvCxnSpPr>
              <a:stCxn id="157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81" name="Google Shape;1581;p3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de la notificación</a:t>
              </a:r>
              <a:endParaRPr/>
            </a:p>
          </p:txBody>
        </p:sp>
      </p:grpSp>
      <p:sp>
        <p:nvSpPr>
          <p:cNvPr id="1582" name="Google Shape;1582;p34"/>
          <p:cNvSpPr/>
          <p:nvPr/>
        </p:nvSpPr>
        <p:spPr>
          <a:xfrm>
            <a:off x="0" y="6762414"/>
            <a:ext cx="7200851" cy="32986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83" name="Google Shape;1583;p34"/>
          <p:cNvGrpSpPr/>
          <p:nvPr/>
        </p:nvGrpSpPr>
        <p:grpSpPr>
          <a:xfrm>
            <a:off x="277404" y="6762414"/>
            <a:ext cx="3557998" cy="295999"/>
            <a:chOff x="2448322" y="40386"/>
            <a:chExt cx="3557998" cy="295999"/>
          </a:xfrm>
        </p:grpSpPr>
        <p:sp>
          <p:nvSpPr>
            <p:cNvPr id="1584" name="Google Shape;1584;p3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3</a:t>
              </a:r>
              <a:endParaRPr/>
            </a:p>
          </p:txBody>
        </p:sp>
        <p:cxnSp>
          <p:nvCxnSpPr>
            <p:cNvPr id="1585" name="Google Shape;1585;p34"/>
            <p:cNvCxnSpPr>
              <a:stCxn id="158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586" name="Google Shape;1586;p34"/>
            <p:cNvSpPr txBox="1"/>
            <p:nvPr/>
          </p:nvSpPr>
          <p:spPr>
            <a:xfrm>
              <a:off x="3302537" y="40386"/>
              <a:ext cx="27037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Percentiles</a:t>
              </a:r>
              <a:endParaRPr/>
            </a:p>
          </p:txBody>
        </p:sp>
      </p:grpSp>
      <p:sp>
        <p:nvSpPr>
          <p:cNvPr id="1587" name="Google Shape;1587;p3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34</a:t>
            </a:r>
            <a:endParaRPr b="1" sz="1050">
              <a:solidFill>
                <a:schemeClr val="dk1"/>
              </a:solidFill>
              <a:latin typeface="Arial Narrow"/>
              <a:ea typeface="Arial Narrow"/>
              <a:cs typeface="Arial Narrow"/>
              <a:sym typeface="Arial Narrow"/>
            </a:endParaRPr>
          </a:p>
        </p:txBody>
      </p:sp>
      <p:sp>
        <p:nvSpPr>
          <p:cNvPr id="1588" name="Google Shape;1588;p34"/>
          <p:cNvSpPr txBox="1"/>
          <p:nvPr>
            <p:ph type="ctrTitle"/>
          </p:nvPr>
        </p:nvSpPr>
        <p:spPr>
          <a:xfrm>
            <a:off x="2160574" y="541513"/>
            <a:ext cx="4824252" cy="707886"/>
          </a:xfrm>
          <a:prstGeom prst="rect">
            <a:avLst/>
          </a:prstGeom>
          <a:noFill/>
          <a:ln>
            <a:noFill/>
          </a:ln>
        </p:spPr>
        <p:txBody>
          <a:bodyPr anchorCtr="0" anchor="ctr" bIns="45700" lIns="91425" spcFirstLastPara="1" rIns="91425" wrap="square" tIns="45700">
            <a:spAutoFit/>
          </a:bodyPr>
          <a:lstStyle/>
          <a:p>
            <a:pPr indent="0" lvl="0" marL="0" rtl="0" algn="l">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Consumo de antibióticos en el ámbito hospitalario, Medellín a junio de 2022</a:t>
            </a:r>
            <a:endParaRPr/>
          </a:p>
        </p:txBody>
      </p:sp>
      <p:cxnSp>
        <p:nvCxnSpPr>
          <p:cNvPr id="1589" name="Google Shape;1589;p34"/>
          <p:cNvCxnSpPr/>
          <p:nvPr/>
        </p:nvCxnSpPr>
        <p:spPr>
          <a:xfrm>
            <a:off x="79809" y="6762414"/>
            <a:ext cx="7121042" cy="0"/>
          </a:xfrm>
          <a:prstGeom prst="straightConnector1">
            <a:avLst/>
          </a:prstGeom>
          <a:noFill/>
          <a:ln cap="flat" cmpd="sng" w="9525">
            <a:solidFill>
              <a:srgbClr val="002060"/>
            </a:solidFill>
            <a:prstDash val="solid"/>
            <a:round/>
            <a:headEnd len="sm" w="sm" type="none"/>
            <a:tailEnd len="med" w="med" type="oval"/>
          </a:ln>
        </p:spPr>
      </p:cxnSp>
      <p:sp>
        <p:nvSpPr>
          <p:cNvPr id="1590" name="Google Shape;1590;p34"/>
          <p:cNvSpPr/>
          <p:nvPr/>
        </p:nvSpPr>
        <p:spPr>
          <a:xfrm>
            <a:off x="2125315" y="2540000"/>
            <a:ext cx="5075586" cy="309670"/>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91" name="Google Shape;1591;p34"/>
          <p:cNvGrpSpPr/>
          <p:nvPr/>
        </p:nvGrpSpPr>
        <p:grpSpPr>
          <a:xfrm>
            <a:off x="2601432" y="2485509"/>
            <a:ext cx="4617224" cy="646331"/>
            <a:chOff x="2448322" y="65483"/>
            <a:chExt cx="3514876" cy="646331"/>
          </a:xfrm>
        </p:grpSpPr>
        <p:sp>
          <p:nvSpPr>
            <p:cNvPr id="1592" name="Google Shape;1592;p34"/>
            <p:cNvSpPr/>
            <p:nvPr/>
          </p:nvSpPr>
          <p:spPr>
            <a:xfrm>
              <a:off x="2448322" y="146783"/>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s-ES" sz="1800">
                  <a:solidFill>
                    <a:schemeClr val="lt1"/>
                  </a:solidFill>
                  <a:latin typeface="Arial Narrow"/>
                  <a:ea typeface="Arial Narrow"/>
                  <a:cs typeface="Arial Narrow"/>
                  <a:sym typeface="Arial Narrow"/>
                </a:rPr>
                <a:t>2</a:t>
              </a:r>
              <a:endParaRPr/>
            </a:p>
          </p:txBody>
        </p:sp>
        <p:cxnSp>
          <p:nvCxnSpPr>
            <p:cNvPr id="1593" name="Google Shape;1593;p34"/>
            <p:cNvCxnSpPr>
              <a:stCxn id="1592" idx="6"/>
            </p:cNvCxnSpPr>
            <p:nvPr/>
          </p:nvCxnSpPr>
          <p:spPr>
            <a:xfrm>
              <a:off x="2736354" y="277588"/>
              <a:ext cx="648000" cy="0"/>
            </a:xfrm>
            <a:prstGeom prst="straightConnector1">
              <a:avLst/>
            </a:prstGeom>
            <a:noFill/>
            <a:ln cap="flat" cmpd="sng" w="28575">
              <a:solidFill>
                <a:srgbClr val="C00000"/>
              </a:solidFill>
              <a:prstDash val="solid"/>
              <a:round/>
              <a:headEnd len="sm" w="sm" type="none"/>
              <a:tailEnd len="sm" w="sm" type="none"/>
            </a:ln>
          </p:spPr>
        </p:cxnSp>
        <p:sp>
          <p:nvSpPr>
            <p:cNvPr id="1594" name="Google Shape;1594;p34"/>
            <p:cNvSpPr txBox="1"/>
            <p:nvPr/>
          </p:nvSpPr>
          <p:spPr>
            <a:xfrm>
              <a:off x="3370910" y="65483"/>
              <a:ext cx="259228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Tendencia de DDD por cada 100 pacientes en hospitalización adultos</a:t>
              </a:r>
              <a:endParaRPr/>
            </a:p>
            <a:p>
              <a:pPr indent="0" lvl="0" marL="0" marR="0" rtl="0" algn="l">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1595" name="Google Shape;1595;p34"/>
          <p:cNvSpPr/>
          <p:nvPr/>
        </p:nvSpPr>
        <p:spPr>
          <a:xfrm>
            <a:off x="4608562" y="8748464"/>
            <a:ext cx="2520280"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 y Boletín INS año 2021</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Características del CAB en Medellín,  semana 28 de 2022</a:t>
            </a:r>
            <a:endParaRPr/>
          </a:p>
        </p:txBody>
      </p:sp>
      <p:sp>
        <p:nvSpPr>
          <p:cNvPr id="1596" name="Google Shape;1596;p34"/>
          <p:cNvSpPr txBox="1"/>
          <p:nvPr/>
        </p:nvSpPr>
        <p:spPr>
          <a:xfrm>
            <a:off x="-47504" y="5710847"/>
            <a:ext cx="2138700"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Siglas: DDD dosis día definida, CEF: Ceftriaxona, ERT: ertapenem, MEM: meropenem, PTZ: Piperacilina, VAN: Vancomicina, FEP: cefepime, %OCUP: porcentaje de ocupación</a:t>
            </a:r>
            <a:endParaRPr/>
          </a:p>
        </p:txBody>
      </p:sp>
      <p:graphicFrame>
        <p:nvGraphicFramePr>
          <p:cNvPr id="1597" name="Google Shape;1597;p34"/>
          <p:cNvGraphicFramePr/>
          <p:nvPr/>
        </p:nvGraphicFramePr>
        <p:xfrm>
          <a:off x="2232298" y="1763688"/>
          <a:ext cx="3000000" cy="3000000"/>
        </p:xfrm>
        <a:graphic>
          <a:graphicData uri="http://schemas.openxmlformats.org/drawingml/2006/table">
            <a:tbl>
              <a:tblPr>
                <a:noFill/>
                <a:tableStyleId>{8FB9882E-7CC1-435F-8643-91FD397917B5}</a:tableStyleId>
              </a:tblPr>
              <a:tblGrid>
                <a:gridCol w="345125"/>
                <a:gridCol w="306300"/>
                <a:gridCol w="368125"/>
                <a:gridCol w="414150"/>
                <a:gridCol w="448650"/>
                <a:gridCol w="375325"/>
                <a:gridCol w="425650"/>
                <a:gridCol w="373875"/>
                <a:gridCol w="391150"/>
                <a:gridCol w="306300"/>
                <a:gridCol w="379625"/>
                <a:gridCol w="345125"/>
                <a:gridCol w="345125"/>
              </a:tblGrid>
              <a:tr h="121800">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mes</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ene-21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feb-21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mar-21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abr-21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may-21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jun-21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jul-21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ago-21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sep-21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oct-21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nov-21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1" i="0" lang="es-ES" sz="600" u="none" strike="noStrike">
                          <a:solidFill>
                            <a:srgbClr val="000000"/>
                          </a:solidFill>
                          <a:latin typeface="Arial"/>
                          <a:ea typeface="Arial"/>
                          <a:cs typeface="Arial"/>
                          <a:sym typeface="Arial"/>
                        </a:rPr>
                        <a:t>dic-21</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D9D9D9"/>
                    </a:solidFill>
                  </a:tcPr>
                </a:tc>
              </a:tr>
              <a:tr h="382775">
                <a:tc>
                  <a:txBody>
                    <a:bodyPr/>
                    <a:lstStyle/>
                    <a:p>
                      <a:pPr indent="0" lvl="0" marL="0" marR="0" rtl="0" algn="ctr">
                        <a:spcBef>
                          <a:spcPts val="0"/>
                        </a:spcBef>
                        <a:spcAft>
                          <a:spcPts val="0"/>
                        </a:spcAft>
                        <a:buNone/>
                      </a:pPr>
                      <a:r>
                        <a:rPr b="0" i="0" lang="es-ES" sz="500" u="none" strike="noStrike">
                          <a:solidFill>
                            <a:srgbClr val="000000"/>
                          </a:solidFill>
                          <a:latin typeface="Arial"/>
                          <a:ea typeface="Arial"/>
                          <a:cs typeface="Arial"/>
                          <a:sym typeface="Arial"/>
                        </a:rPr>
                        <a:t>% cumplimiento en la notificación ficha 354</a:t>
                      </a:r>
                      <a:endParaRPr/>
                    </a:p>
                  </a:txBody>
                  <a:tcPr marT="5800" marB="0" marR="5800" marL="580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100</a:t>
                      </a:r>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rPr b="0" i="0" lang="es-ES" sz="600" u="none" strike="noStrike">
                          <a:solidFill>
                            <a:srgbClr val="000000"/>
                          </a:solidFill>
                          <a:latin typeface="Arial"/>
                          <a:ea typeface="Arial"/>
                          <a:cs typeface="Arial"/>
                          <a:sym typeface="Arial"/>
                        </a:rPr>
                        <a:t>80,9</a:t>
                      </a:r>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600" u="none" strike="noStrike">
                        <a:solidFill>
                          <a:srgbClr val="000000"/>
                        </a:solidFill>
                        <a:latin typeface="Arial"/>
                        <a:ea typeface="Arial"/>
                        <a:cs typeface="Arial"/>
                        <a:sym typeface="Arial"/>
                      </a:endParaRPr>
                    </a:p>
                  </a:txBody>
                  <a:tcPr marT="5800" marB="0" marR="5800" marL="58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aphicFrame>
        <p:nvGraphicFramePr>
          <p:cNvPr id="1598" name="Google Shape;1598;p34"/>
          <p:cNvGraphicFramePr/>
          <p:nvPr/>
        </p:nvGraphicFramePr>
        <p:xfrm>
          <a:off x="2129908" y="2869520"/>
          <a:ext cx="5142950" cy="3745592"/>
        </p:xfrm>
        <a:graphic>
          <a:graphicData uri="http://schemas.openxmlformats.org/drawingml/2006/chart">
            <c:chart r:id="rId4"/>
          </a:graphicData>
        </a:graphic>
      </p:graphicFrame>
      <p:graphicFrame>
        <p:nvGraphicFramePr>
          <p:cNvPr id="1599" name="Google Shape;1599;p34"/>
          <p:cNvGraphicFramePr/>
          <p:nvPr/>
        </p:nvGraphicFramePr>
        <p:xfrm>
          <a:off x="561413" y="7308304"/>
          <a:ext cx="3000000" cy="3000000"/>
        </p:xfrm>
        <a:graphic>
          <a:graphicData uri="http://schemas.openxmlformats.org/drawingml/2006/table">
            <a:tbl>
              <a:tblPr>
                <a:noFill/>
                <a:tableStyleId>{8FB9882E-7CC1-435F-8643-91FD397917B5}</a:tableStyleId>
              </a:tblPr>
              <a:tblGrid>
                <a:gridCol w="595650"/>
                <a:gridCol w="528650"/>
                <a:gridCol w="635350"/>
                <a:gridCol w="714775"/>
                <a:gridCol w="774350"/>
                <a:gridCol w="647775"/>
                <a:gridCol w="734625"/>
                <a:gridCol w="645300"/>
                <a:gridCol w="675075"/>
                <a:gridCol w="528650"/>
              </a:tblGrid>
              <a:tr h="156550">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Servicio</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Item</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ceftriaxona</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ciprofloxacina</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ertapenem</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meropenem</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piperacilina</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vancomicina</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cefepime</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c>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%OCUP</a:t>
                      </a:r>
                      <a:endParaRPr/>
                    </a:p>
                  </a:txBody>
                  <a:tcPr marT="7450" marB="0" marR="7450" marL="74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BFBFBF"/>
                    </a:solidFill>
                  </a:tcPr>
                </a:tc>
              </a:tr>
              <a:tr h="149075">
                <a:tc rowSpan="5">
                  <a:txBody>
                    <a:bodyPr/>
                    <a:lstStyle/>
                    <a:p>
                      <a:pPr indent="0" lvl="0" marL="0" marR="0" rtl="0" algn="ctr">
                        <a:spcBef>
                          <a:spcPts val="0"/>
                        </a:spcBef>
                        <a:spcAft>
                          <a:spcPts val="0"/>
                        </a:spcAft>
                        <a:buNone/>
                      </a:pPr>
                      <a:r>
                        <a:rPr b="1" i="0" lang="es-ES" sz="900" u="none" strike="noStrike">
                          <a:solidFill>
                            <a:srgbClr val="000000"/>
                          </a:solidFill>
                          <a:latin typeface="Calibri"/>
                          <a:ea typeface="Calibri"/>
                          <a:cs typeface="Calibri"/>
                          <a:sym typeface="Calibri"/>
                        </a:rPr>
                        <a:t>No UCI adultos</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Medellín</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1,38</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3,33</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0,33</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2,86</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8,04</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2,15</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1,44</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0,90</a:t>
                      </a:r>
                      <a:endParaRPr/>
                    </a:p>
                  </a:txBody>
                  <a:tcPr marT="7450" marB="0" marR="7450" marL="7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p10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0,07</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0,07</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0,37</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0,00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0,71</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Promedio</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1,80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6,11</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0,40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3,53</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9,03</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2,44</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2,09</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0,87</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FFFFF"/>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P75</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2,56</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5,08</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0,49</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4,50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11,17</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2,86</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1,96</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0,96</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49075">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P90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4,45</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8,97</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1,31</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6,41</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14,80</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4,75</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3,52</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0,98</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149075">
                <a:tc rowSpan="2">
                  <a:txBody>
                    <a:bodyPr/>
                    <a:lstStyle/>
                    <a:p>
                      <a:pPr indent="0" lvl="0" marL="0" marR="0" rtl="0" algn="ctr">
                        <a:spcBef>
                          <a:spcPts val="0"/>
                        </a:spcBef>
                        <a:spcAft>
                          <a:spcPts val="0"/>
                        </a:spcAft>
                        <a:buNone/>
                      </a:pPr>
                      <a:r>
                        <a:rPr b="1" i="0" lang="es-ES" sz="800" u="none" strike="noStrike">
                          <a:solidFill>
                            <a:srgbClr val="000000"/>
                          </a:solidFill>
                          <a:latin typeface="Calibri"/>
                          <a:ea typeface="Calibri"/>
                          <a:cs typeface="Calibri"/>
                          <a:sym typeface="Calibri"/>
                        </a:rPr>
                        <a:t>Datos del año 2021</a:t>
                      </a:r>
                      <a:endParaRPr/>
                    </a:p>
                  </a:txBody>
                  <a:tcPr marT="7450" marB="0" marR="7450" marL="7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Antioquia</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3,2</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7,85</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0,1</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3,2</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6,4</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2,3</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1,6</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9D9D9"/>
                    </a:solidFill>
                  </a:tcPr>
                </a:tc>
              </a:tr>
              <a:tr h="156550">
                <a:tc vMerge="1"/>
                <a:tc>
                  <a:txBody>
                    <a:bodyPr/>
                    <a:lstStyle/>
                    <a:p>
                      <a:pPr indent="0" lvl="0" marL="0" marR="0" rtl="0" algn="l">
                        <a:spcBef>
                          <a:spcPts val="0"/>
                        </a:spcBef>
                        <a:spcAft>
                          <a:spcPts val="0"/>
                        </a:spcAft>
                        <a:buNone/>
                      </a:pPr>
                      <a:r>
                        <a:rPr b="0" i="0" lang="es-ES" sz="900" u="none" strike="noStrike">
                          <a:solidFill>
                            <a:srgbClr val="000000"/>
                          </a:solidFill>
                          <a:latin typeface="Calibri"/>
                          <a:ea typeface="Calibri"/>
                          <a:cs typeface="Calibri"/>
                          <a:sym typeface="Calibri"/>
                        </a:rPr>
                        <a:t>INS</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11,8</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9,9</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0,7</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5,8</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7,5</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5,9</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3,1</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c>
                  <a:txBody>
                    <a:bodyPr/>
                    <a:lstStyle/>
                    <a:p>
                      <a:pPr indent="0" lvl="0" marL="0" marR="0" rtl="0" algn="ctr">
                        <a:spcBef>
                          <a:spcPts val="0"/>
                        </a:spcBef>
                        <a:spcAft>
                          <a:spcPts val="0"/>
                        </a:spcAft>
                        <a:buNone/>
                      </a:pPr>
                      <a:r>
                        <a:rPr b="0" i="0" lang="es-ES" sz="900" u="none" strike="noStrike">
                          <a:solidFill>
                            <a:srgbClr val="000000"/>
                          </a:solidFill>
                          <a:latin typeface="Calibri"/>
                          <a:ea typeface="Calibri"/>
                          <a:cs typeface="Calibri"/>
                          <a:sym typeface="Calibri"/>
                        </a:rPr>
                        <a:t>sin dato</a:t>
                      </a:r>
                      <a:endParaRPr/>
                    </a:p>
                  </a:txBody>
                  <a:tcPr marT="7450" marB="0" marR="7450" marL="745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pic>
        <p:nvPicPr>
          <p:cNvPr id="1604" name="Google Shape;1604;p35"/>
          <p:cNvPicPr preferRelativeResize="0"/>
          <p:nvPr/>
        </p:nvPicPr>
        <p:blipFill rotWithShape="1">
          <a:blip r:embed="rId3">
            <a:alphaModFix/>
          </a:blip>
          <a:srcRect b="0" l="0" r="1301" t="0"/>
          <a:stretch/>
        </p:blipFill>
        <p:spPr>
          <a:xfrm>
            <a:off x="-9669" y="10266"/>
            <a:ext cx="2148327" cy="3913662"/>
          </a:xfrm>
          <a:prstGeom prst="rect">
            <a:avLst/>
          </a:prstGeom>
          <a:noFill/>
          <a:ln>
            <a:noFill/>
          </a:ln>
        </p:spPr>
      </p:pic>
      <p:pic>
        <p:nvPicPr>
          <p:cNvPr id="1605" name="Google Shape;1605;p35"/>
          <p:cNvPicPr preferRelativeResize="0"/>
          <p:nvPr/>
        </p:nvPicPr>
        <p:blipFill rotWithShape="1">
          <a:blip r:embed="rId4">
            <a:alphaModFix/>
          </a:blip>
          <a:srcRect b="0" l="0" r="0" t="51431"/>
          <a:stretch/>
        </p:blipFill>
        <p:spPr>
          <a:xfrm>
            <a:off x="0" y="3938064"/>
            <a:ext cx="2180731" cy="3086602"/>
          </a:xfrm>
          <a:prstGeom prst="rect">
            <a:avLst/>
          </a:prstGeom>
          <a:noFill/>
          <a:ln>
            <a:noFill/>
          </a:ln>
        </p:spPr>
      </p:pic>
      <p:sp>
        <p:nvSpPr>
          <p:cNvPr id="1606" name="Google Shape;1606;p35"/>
          <p:cNvSpPr txBox="1"/>
          <p:nvPr/>
        </p:nvSpPr>
        <p:spPr>
          <a:xfrm>
            <a:off x="-90045" y="1026284"/>
            <a:ext cx="23090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sp>
        <p:nvSpPr>
          <p:cNvPr id="1607" name="Google Shape;1607;p35"/>
          <p:cNvSpPr/>
          <p:nvPr/>
        </p:nvSpPr>
        <p:spPr>
          <a:xfrm>
            <a:off x="2179172" y="3520957"/>
            <a:ext cx="4946011"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intento de suicidio. Medellín, a Periodo epidemiológico 06  acumulado de 2022. </a:t>
            </a:r>
            <a:endParaRPr sz="1100">
              <a:solidFill>
                <a:schemeClr val="dk1"/>
              </a:solidFill>
              <a:latin typeface="Arial Narrow"/>
              <a:ea typeface="Arial Narrow"/>
              <a:cs typeface="Arial Narrow"/>
              <a:sym typeface="Arial Narrow"/>
            </a:endParaRPr>
          </a:p>
        </p:txBody>
      </p:sp>
      <p:grpSp>
        <p:nvGrpSpPr>
          <p:cNvPr id="1608" name="Google Shape;1608;p35"/>
          <p:cNvGrpSpPr/>
          <p:nvPr/>
        </p:nvGrpSpPr>
        <p:grpSpPr>
          <a:xfrm>
            <a:off x="179214" y="5325845"/>
            <a:ext cx="1892650" cy="488476"/>
            <a:chOff x="2397524" y="3379972"/>
            <a:chExt cx="4508500" cy="904875"/>
          </a:xfrm>
        </p:grpSpPr>
        <p:pic>
          <p:nvPicPr>
            <p:cNvPr id="1609" name="Google Shape;1609;p35"/>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610" name="Google Shape;1610;p35"/>
            <p:cNvSpPr txBox="1"/>
            <p:nvPr/>
          </p:nvSpPr>
          <p:spPr>
            <a:xfrm>
              <a:off x="3317545" y="3478755"/>
              <a:ext cx="15935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1161</a:t>
              </a:r>
              <a:endParaRPr b="1" sz="1800">
                <a:solidFill>
                  <a:schemeClr val="dk1"/>
                </a:solidFill>
                <a:latin typeface="Arial Narrow"/>
                <a:ea typeface="Arial Narrow"/>
                <a:cs typeface="Arial Narrow"/>
                <a:sym typeface="Arial Narrow"/>
              </a:endParaRPr>
            </a:p>
          </p:txBody>
        </p:sp>
      </p:grpSp>
      <p:sp>
        <p:nvSpPr>
          <p:cNvPr id="1611" name="Google Shape;1611;p35"/>
          <p:cNvSpPr txBox="1"/>
          <p:nvPr/>
        </p:nvSpPr>
        <p:spPr>
          <a:xfrm>
            <a:off x="16447" y="5980058"/>
            <a:ext cx="216428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Aumentó en un 33,2%</a:t>
            </a:r>
            <a:endParaRPr b="1" sz="1200">
              <a:solidFill>
                <a:schemeClr val="dk1"/>
              </a:solidFill>
              <a:latin typeface="Arial Narrow"/>
              <a:ea typeface="Arial Narrow"/>
              <a:cs typeface="Arial Narrow"/>
              <a:sym typeface="Arial Narrow"/>
            </a:endParaRPr>
          </a:p>
        </p:txBody>
      </p:sp>
      <p:sp>
        <p:nvSpPr>
          <p:cNvPr id="1612" name="Google Shape;1612;p35"/>
          <p:cNvSpPr/>
          <p:nvPr/>
        </p:nvSpPr>
        <p:spPr>
          <a:xfrm>
            <a:off x="2163040" y="6504491"/>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del intento de suicidio. Medellín, a Periodo epidemiológico 06   acumulado de 2019-2022. </a:t>
            </a:r>
            <a:endParaRPr sz="1100">
              <a:solidFill>
                <a:schemeClr val="dk1"/>
              </a:solidFill>
              <a:latin typeface="Arial Narrow"/>
              <a:ea typeface="Arial Narrow"/>
              <a:cs typeface="Arial Narrow"/>
              <a:sym typeface="Arial Narrow"/>
            </a:endParaRPr>
          </a:p>
        </p:txBody>
      </p:sp>
      <p:grpSp>
        <p:nvGrpSpPr>
          <p:cNvPr id="1613" name="Google Shape;1613;p35"/>
          <p:cNvGrpSpPr/>
          <p:nvPr/>
        </p:nvGrpSpPr>
        <p:grpSpPr>
          <a:xfrm>
            <a:off x="2448322" y="74775"/>
            <a:ext cx="3446504" cy="276999"/>
            <a:chOff x="2448322" y="74775"/>
            <a:chExt cx="3446504" cy="276999"/>
          </a:xfrm>
        </p:grpSpPr>
        <p:sp>
          <p:nvSpPr>
            <p:cNvPr id="1614" name="Google Shape;1614;p3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15" name="Google Shape;1615;p35"/>
            <p:cNvCxnSpPr>
              <a:stCxn id="161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16" name="Google Shape;1616;p3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1617" name="Google Shape;1617;p3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35</a:t>
            </a:r>
            <a:endParaRPr b="1" sz="1050">
              <a:solidFill>
                <a:schemeClr val="dk1"/>
              </a:solidFill>
              <a:latin typeface="Arial Narrow"/>
              <a:ea typeface="Arial Narrow"/>
              <a:cs typeface="Arial Narrow"/>
              <a:sym typeface="Arial Narrow"/>
            </a:endParaRPr>
          </a:p>
        </p:txBody>
      </p:sp>
      <p:sp>
        <p:nvSpPr>
          <p:cNvPr id="1618" name="Google Shape;1618;p35"/>
          <p:cNvSpPr txBox="1"/>
          <p:nvPr>
            <p:ph type="ctrTitle"/>
          </p:nvPr>
        </p:nvSpPr>
        <p:spPr>
          <a:xfrm>
            <a:off x="-18971" y="211481"/>
            <a:ext cx="2208885" cy="86177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Intento de suicidio</a:t>
            </a:r>
            <a:endParaRPr/>
          </a:p>
        </p:txBody>
      </p:sp>
      <p:sp>
        <p:nvSpPr>
          <p:cNvPr id="1619" name="Google Shape;1619;p35"/>
          <p:cNvSpPr txBox="1"/>
          <p:nvPr/>
        </p:nvSpPr>
        <p:spPr>
          <a:xfrm>
            <a:off x="879294" y="7889918"/>
            <a:ext cx="248707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por 100.000 habitantes</a:t>
            </a:r>
            <a:endParaRPr b="1" sz="1100">
              <a:solidFill>
                <a:schemeClr val="dk1"/>
              </a:solidFill>
              <a:latin typeface="Arial Narrow"/>
              <a:ea typeface="Arial Narrow"/>
              <a:cs typeface="Arial Narrow"/>
              <a:sym typeface="Arial Narrow"/>
            </a:endParaRPr>
          </a:p>
        </p:txBody>
      </p:sp>
      <p:sp>
        <p:nvSpPr>
          <p:cNvPr id="1620" name="Google Shape;1620;p35"/>
          <p:cNvSpPr txBox="1"/>
          <p:nvPr/>
        </p:nvSpPr>
        <p:spPr>
          <a:xfrm>
            <a:off x="1396775" y="8342291"/>
            <a:ext cx="12362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43,1 * 100 mil</a:t>
            </a:r>
            <a:endParaRPr/>
          </a:p>
        </p:txBody>
      </p:sp>
      <p:sp>
        <p:nvSpPr>
          <p:cNvPr id="1621" name="Google Shape;1621;p35"/>
          <p:cNvSpPr txBox="1"/>
          <p:nvPr/>
        </p:nvSpPr>
        <p:spPr>
          <a:xfrm>
            <a:off x="3456434" y="7889918"/>
            <a:ext cx="2314792"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Cobertura de visita de campo</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Acciones de vigilancia</a:t>
            </a:r>
            <a:endParaRPr b="1" sz="1100">
              <a:solidFill>
                <a:schemeClr val="dk1"/>
              </a:solidFill>
              <a:latin typeface="Arial Narrow"/>
              <a:ea typeface="Arial Narrow"/>
              <a:cs typeface="Arial Narrow"/>
              <a:sym typeface="Arial Narrow"/>
            </a:endParaRPr>
          </a:p>
        </p:txBody>
      </p:sp>
      <p:sp>
        <p:nvSpPr>
          <p:cNvPr id="1622" name="Google Shape;1622;p35"/>
          <p:cNvSpPr txBox="1"/>
          <p:nvPr/>
        </p:nvSpPr>
        <p:spPr>
          <a:xfrm>
            <a:off x="3600750" y="8342291"/>
            <a:ext cx="2136129"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57,4% (667visitas)</a:t>
            </a:r>
            <a:endParaRPr b="1" sz="1600">
              <a:solidFill>
                <a:srgbClr val="C00000"/>
              </a:solidFill>
              <a:latin typeface="Arial Narrow"/>
              <a:ea typeface="Arial Narrow"/>
              <a:cs typeface="Arial Narrow"/>
              <a:sym typeface="Arial Narrow"/>
            </a:endParaRPr>
          </a:p>
        </p:txBody>
      </p:sp>
      <p:sp>
        <p:nvSpPr>
          <p:cNvPr id="1623" name="Google Shape;1623;p35"/>
          <p:cNvSpPr/>
          <p:nvPr/>
        </p:nvSpPr>
        <p:spPr>
          <a:xfrm>
            <a:off x="23310" y="7050336"/>
            <a:ext cx="7177588" cy="37278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24" name="Google Shape;1624;p35"/>
          <p:cNvGrpSpPr/>
          <p:nvPr/>
        </p:nvGrpSpPr>
        <p:grpSpPr>
          <a:xfrm>
            <a:off x="97999" y="7076361"/>
            <a:ext cx="3446504" cy="276999"/>
            <a:chOff x="2448322" y="74775"/>
            <a:chExt cx="3446504" cy="276999"/>
          </a:xfrm>
        </p:grpSpPr>
        <p:sp>
          <p:nvSpPr>
            <p:cNvPr id="1625" name="Google Shape;1625;p3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26" name="Google Shape;1626;p35"/>
            <p:cNvCxnSpPr>
              <a:stCxn id="162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27" name="Google Shape;1627;p3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a:p>
          </p:txBody>
        </p:sp>
      </p:grpSp>
      <p:graphicFrame>
        <p:nvGraphicFramePr>
          <p:cNvPr id="1628" name="Google Shape;1628;p35"/>
          <p:cNvGraphicFramePr/>
          <p:nvPr/>
        </p:nvGraphicFramePr>
        <p:xfrm>
          <a:off x="2030980" y="336385"/>
          <a:ext cx="5169917" cy="3184572"/>
        </p:xfrm>
        <a:graphic>
          <a:graphicData uri="http://schemas.openxmlformats.org/drawingml/2006/chart">
            <c:chart r:id="rId6"/>
          </a:graphicData>
        </a:graphic>
      </p:graphicFrame>
      <p:graphicFrame>
        <p:nvGraphicFramePr>
          <p:cNvPr id="1629" name="Google Shape;1629;p35"/>
          <p:cNvGraphicFramePr/>
          <p:nvPr/>
        </p:nvGraphicFramePr>
        <p:xfrm>
          <a:off x="2022365" y="4071878"/>
          <a:ext cx="5230834" cy="2507933"/>
        </p:xfrm>
        <a:graphic>
          <a:graphicData uri="http://schemas.openxmlformats.org/drawingml/2006/chart">
            <c:chart r:id="rId7"/>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3" name="Shape 1633"/>
        <p:cNvGrpSpPr/>
        <p:nvPr/>
      </p:nvGrpSpPr>
      <p:grpSpPr>
        <a:xfrm>
          <a:off x="0" y="0"/>
          <a:ext cx="0" cy="0"/>
          <a:chOff x="0" y="0"/>
          <a:chExt cx="0" cy="0"/>
        </a:xfrm>
      </p:grpSpPr>
      <p:sp>
        <p:nvSpPr>
          <p:cNvPr id="1634" name="Google Shape;1634;p36"/>
          <p:cNvSpPr/>
          <p:nvPr/>
        </p:nvSpPr>
        <p:spPr>
          <a:xfrm>
            <a:off x="0" y="5840406"/>
            <a:ext cx="7200900" cy="37017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5" name="Google Shape;1635;p36"/>
          <p:cNvSpPr/>
          <p:nvPr/>
        </p:nvSpPr>
        <p:spPr>
          <a:xfrm>
            <a:off x="0"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636" name="Google Shape;1636;p36"/>
          <p:cNvGrpSpPr/>
          <p:nvPr/>
        </p:nvGrpSpPr>
        <p:grpSpPr>
          <a:xfrm>
            <a:off x="277404" y="127176"/>
            <a:ext cx="3446504" cy="276999"/>
            <a:chOff x="2448322" y="74775"/>
            <a:chExt cx="3446504" cy="276999"/>
          </a:xfrm>
        </p:grpSpPr>
        <p:sp>
          <p:nvSpPr>
            <p:cNvPr id="1637" name="Google Shape;1637;p3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38" name="Google Shape;1638;p36"/>
            <p:cNvCxnSpPr>
              <a:stCxn id="16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39" name="Google Shape;1639;p3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sp>
        <p:nvSpPr>
          <p:cNvPr id="1640" name="Google Shape;1640;p36"/>
          <p:cNvSpPr/>
          <p:nvPr/>
        </p:nvSpPr>
        <p:spPr>
          <a:xfrm>
            <a:off x="0" y="5215609"/>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para  intento de suicidio. Medellín, a Periodo epidemiológico 06 acumulado de  2022. </a:t>
            </a:r>
            <a:endParaRPr sz="700">
              <a:solidFill>
                <a:schemeClr val="dk1"/>
              </a:solidFill>
              <a:latin typeface="Arial Narrow"/>
              <a:ea typeface="Arial Narrow"/>
              <a:cs typeface="Arial Narrow"/>
              <a:sym typeface="Arial Narrow"/>
            </a:endParaRPr>
          </a:p>
        </p:txBody>
      </p:sp>
      <p:grpSp>
        <p:nvGrpSpPr>
          <p:cNvPr id="1641" name="Google Shape;1641;p36"/>
          <p:cNvGrpSpPr/>
          <p:nvPr/>
        </p:nvGrpSpPr>
        <p:grpSpPr>
          <a:xfrm>
            <a:off x="277404" y="5868144"/>
            <a:ext cx="3446504" cy="276999"/>
            <a:chOff x="2448322" y="74775"/>
            <a:chExt cx="3446504" cy="276999"/>
          </a:xfrm>
        </p:grpSpPr>
        <p:sp>
          <p:nvSpPr>
            <p:cNvPr id="1642" name="Google Shape;1642;p3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43" name="Google Shape;1643;p36"/>
            <p:cNvCxnSpPr>
              <a:stCxn id="164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44" name="Google Shape;1644;p3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grpSp>
        <p:nvGrpSpPr>
          <p:cNvPr id="1645" name="Google Shape;1645;p36"/>
          <p:cNvGrpSpPr/>
          <p:nvPr/>
        </p:nvGrpSpPr>
        <p:grpSpPr>
          <a:xfrm>
            <a:off x="155575" y="6559629"/>
            <a:ext cx="841843" cy="1132310"/>
            <a:chOff x="1030415" y="748098"/>
            <a:chExt cx="841843" cy="1132310"/>
          </a:xfrm>
        </p:grpSpPr>
        <p:pic>
          <p:nvPicPr>
            <p:cNvPr id="1646" name="Google Shape;1646;p36"/>
            <p:cNvPicPr preferRelativeResize="0"/>
            <p:nvPr/>
          </p:nvPicPr>
          <p:blipFill rotWithShape="1">
            <a:blip r:embed="rId3">
              <a:alphaModFix/>
            </a:blip>
            <a:srcRect b="0" l="0" r="84474" t="10614"/>
            <a:stretch/>
          </p:blipFill>
          <p:spPr>
            <a:xfrm>
              <a:off x="1252052" y="748098"/>
              <a:ext cx="554199" cy="541398"/>
            </a:xfrm>
            <a:prstGeom prst="rect">
              <a:avLst/>
            </a:prstGeom>
            <a:noFill/>
            <a:ln>
              <a:noFill/>
            </a:ln>
          </p:spPr>
        </p:pic>
        <p:sp>
          <p:nvSpPr>
            <p:cNvPr id="1647" name="Google Shape;1647;p36"/>
            <p:cNvSpPr/>
            <p:nvPr/>
          </p:nvSpPr>
          <p:spPr>
            <a:xfrm>
              <a:off x="1030415" y="1520368"/>
              <a:ext cx="824936"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33,25%</a:t>
              </a:r>
              <a:endParaRPr b="1" sz="1600">
                <a:solidFill>
                  <a:schemeClr val="dk1"/>
                </a:solidFill>
                <a:latin typeface="Arial Narrow"/>
                <a:ea typeface="Arial Narrow"/>
                <a:cs typeface="Arial Narrow"/>
                <a:sym typeface="Arial Narrow"/>
              </a:endParaRPr>
            </a:p>
          </p:txBody>
        </p:sp>
        <p:sp>
          <p:nvSpPr>
            <p:cNvPr id="1648" name="Google Shape;1648;p36"/>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grpSp>
      <p:grpSp>
        <p:nvGrpSpPr>
          <p:cNvPr id="1649" name="Google Shape;1649;p36"/>
          <p:cNvGrpSpPr/>
          <p:nvPr/>
        </p:nvGrpSpPr>
        <p:grpSpPr>
          <a:xfrm>
            <a:off x="1050530" y="6589361"/>
            <a:ext cx="827642" cy="1091720"/>
            <a:chOff x="1825139" y="815810"/>
            <a:chExt cx="827642" cy="1091720"/>
          </a:xfrm>
        </p:grpSpPr>
        <p:sp>
          <p:nvSpPr>
            <p:cNvPr id="1650" name="Google Shape;1650;p36"/>
            <p:cNvSpPr/>
            <p:nvPr/>
          </p:nvSpPr>
          <p:spPr>
            <a:xfrm>
              <a:off x="1846951" y="1547490"/>
              <a:ext cx="80583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66,75%</a:t>
              </a:r>
              <a:endParaRPr b="1" sz="1600">
                <a:solidFill>
                  <a:schemeClr val="dk1"/>
                </a:solidFill>
                <a:latin typeface="Arial Narrow"/>
                <a:ea typeface="Arial Narrow"/>
                <a:cs typeface="Arial Narrow"/>
                <a:sym typeface="Arial Narrow"/>
              </a:endParaRPr>
            </a:p>
          </p:txBody>
        </p:sp>
        <p:sp>
          <p:nvSpPr>
            <p:cNvPr id="1651" name="Google Shape;1651;p36"/>
            <p:cNvSpPr/>
            <p:nvPr/>
          </p:nvSpPr>
          <p:spPr>
            <a:xfrm>
              <a:off x="1825139" y="127419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pic>
          <p:nvPicPr>
            <p:cNvPr id="1652" name="Google Shape;1652;p36"/>
            <p:cNvPicPr preferRelativeResize="0"/>
            <p:nvPr/>
          </p:nvPicPr>
          <p:blipFill rotWithShape="1">
            <a:blip r:embed="rId3">
              <a:alphaModFix/>
            </a:blip>
            <a:srcRect b="0" l="29313" r="56038" t="7366"/>
            <a:stretch/>
          </p:blipFill>
          <p:spPr>
            <a:xfrm>
              <a:off x="1975931" y="815810"/>
              <a:ext cx="489570" cy="526328"/>
            </a:xfrm>
            <a:prstGeom prst="rect">
              <a:avLst/>
            </a:prstGeom>
            <a:noFill/>
            <a:ln>
              <a:noFill/>
            </a:ln>
          </p:spPr>
        </p:pic>
      </p:grpSp>
      <p:grpSp>
        <p:nvGrpSpPr>
          <p:cNvPr id="1653" name="Google Shape;1653;p36"/>
          <p:cNvGrpSpPr/>
          <p:nvPr/>
        </p:nvGrpSpPr>
        <p:grpSpPr>
          <a:xfrm>
            <a:off x="2159538" y="6593425"/>
            <a:ext cx="1152880" cy="1113356"/>
            <a:chOff x="2107178" y="815810"/>
            <a:chExt cx="1152880" cy="1113356"/>
          </a:xfrm>
        </p:grpSpPr>
        <p:grpSp>
          <p:nvGrpSpPr>
            <p:cNvPr id="1654" name="Google Shape;1654;p36"/>
            <p:cNvGrpSpPr/>
            <p:nvPr/>
          </p:nvGrpSpPr>
          <p:grpSpPr>
            <a:xfrm>
              <a:off x="2107178" y="1317818"/>
              <a:ext cx="1152880" cy="611348"/>
              <a:chOff x="3744466" y="1301912"/>
              <a:chExt cx="1152880" cy="611348"/>
            </a:xfrm>
          </p:grpSpPr>
          <p:sp>
            <p:nvSpPr>
              <p:cNvPr id="1655" name="Google Shape;1655;p36"/>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a:t>
                </a:r>
                <a:endParaRPr b="1" sz="1600">
                  <a:solidFill>
                    <a:schemeClr val="dk1"/>
                  </a:solidFill>
                  <a:latin typeface="Arial Narrow"/>
                  <a:ea typeface="Arial Narrow"/>
                  <a:cs typeface="Arial Narrow"/>
                  <a:sym typeface="Arial Narrow"/>
                </a:endParaRPr>
              </a:p>
            </p:txBody>
          </p:sp>
          <p:sp>
            <p:nvSpPr>
              <p:cNvPr id="1656" name="Google Shape;1656;p36"/>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pic>
          <p:nvPicPr>
            <p:cNvPr id="1657" name="Google Shape;1657;p36"/>
            <p:cNvPicPr preferRelativeResize="0"/>
            <p:nvPr/>
          </p:nvPicPr>
          <p:blipFill rotWithShape="1">
            <a:blip r:embed="rId3">
              <a:alphaModFix/>
            </a:blip>
            <a:srcRect b="0" l="59057" r="25145" t="8806"/>
            <a:stretch/>
          </p:blipFill>
          <p:spPr>
            <a:xfrm>
              <a:off x="2376314" y="815810"/>
              <a:ext cx="535911" cy="554004"/>
            </a:xfrm>
            <a:prstGeom prst="rect">
              <a:avLst/>
            </a:prstGeom>
            <a:noFill/>
            <a:ln>
              <a:noFill/>
            </a:ln>
          </p:spPr>
        </p:pic>
      </p:grpSp>
      <p:grpSp>
        <p:nvGrpSpPr>
          <p:cNvPr id="1658" name="Google Shape;1658;p36"/>
          <p:cNvGrpSpPr/>
          <p:nvPr/>
        </p:nvGrpSpPr>
        <p:grpSpPr>
          <a:xfrm>
            <a:off x="3240410" y="6612715"/>
            <a:ext cx="740068" cy="1110282"/>
            <a:chOff x="3580462" y="815810"/>
            <a:chExt cx="740068" cy="1110282"/>
          </a:xfrm>
        </p:grpSpPr>
        <p:grpSp>
          <p:nvGrpSpPr>
            <p:cNvPr id="1659" name="Google Shape;1659;p36"/>
            <p:cNvGrpSpPr/>
            <p:nvPr/>
          </p:nvGrpSpPr>
          <p:grpSpPr>
            <a:xfrm>
              <a:off x="3580462" y="1288342"/>
              <a:ext cx="740068" cy="637750"/>
              <a:chOff x="5245046" y="1274868"/>
              <a:chExt cx="740068" cy="637750"/>
            </a:xfrm>
          </p:grpSpPr>
          <p:sp>
            <p:nvSpPr>
              <p:cNvPr id="1660" name="Google Shape;1660;p36"/>
              <p:cNvSpPr/>
              <p:nvPr/>
            </p:nvSpPr>
            <p:spPr>
              <a:xfrm>
                <a:off x="5245046" y="1561312"/>
                <a:ext cx="740068" cy="351306"/>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0,1%</a:t>
                </a:r>
                <a:endParaRPr b="1" sz="1600">
                  <a:solidFill>
                    <a:schemeClr val="dk1"/>
                  </a:solidFill>
                  <a:latin typeface="Arial Narrow"/>
                  <a:ea typeface="Arial Narrow"/>
                  <a:cs typeface="Arial Narrow"/>
                  <a:sym typeface="Arial Narrow"/>
                </a:endParaRPr>
              </a:p>
            </p:txBody>
          </p:sp>
          <p:sp>
            <p:nvSpPr>
              <p:cNvPr id="1661" name="Google Shape;1661;p36"/>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1662" name="Google Shape;1662;p36"/>
            <p:cNvPicPr preferRelativeResize="0"/>
            <p:nvPr/>
          </p:nvPicPr>
          <p:blipFill rotWithShape="1">
            <a:blip r:embed="rId3">
              <a:alphaModFix/>
            </a:blip>
            <a:srcRect b="0" l="86761" r="0" t="0"/>
            <a:stretch/>
          </p:blipFill>
          <p:spPr>
            <a:xfrm>
              <a:off x="3727050" y="815810"/>
              <a:ext cx="451077" cy="562592"/>
            </a:xfrm>
            <a:prstGeom prst="rect">
              <a:avLst/>
            </a:prstGeom>
            <a:noFill/>
            <a:ln>
              <a:noFill/>
            </a:ln>
          </p:spPr>
        </p:pic>
      </p:grpSp>
      <p:pic>
        <p:nvPicPr>
          <p:cNvPr id="1663" name="Google Shape;1663;p36"/>
          <p:cNvPicPr preferRelativeResize="0"/>
          <p:nvPr/>
        </p:nvPicPr>
        <p:blipFill rotWithShape="1">
          <a:blip r:embed="rId4">
            <a:alphaModFix/>
          </a:blip>
          <a:srcRect b="0" l="0" r="0" t="0"/>
          <a:stretch/>
        </p:blipFill>
        <p:spPr>
          <a:xfrm>
            <a:off x="4873790" y="7827434"/>
            <a:ext cx="721930" cy="590670"/>
          </a:xfrm>
          <a:prstGeom prst="rect">
            <a:avLst/>
          </a:prstGeom>
          <a:noFill/>
          <a:ln>
            <a:noFill/>
          </a:ln>
        </p:spPr>
      </p:pic>
      <p:grpSp>
        <p:nvGrpSpPr>
          <p:cNvPr id="1664" name="Google Shape;1664;p36"/>
          <p:cNvGrpSpPr/>
          <p:nvPr/>
        </p:nvGrpSpPr>
        <p:grpSpPr>
          <a:xfrm>
            <a:off x="4334634" y="8281069"/>
            <a:ext cx="1690560" cy="650645"/>
            <a:chOff x="-14122" y="7072716"/>
            <a:chExt cx="1282684" cy="650645"/>
          </a:xfrm>
        </p:grpSpPr>
        <p:sp>
          <p:nvSpPr>
            <p:cNvPr id="1665" name="Google Shape;1665;p3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1666" name="Google Shape;1666;p36"/>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98,9%</a:t>
              </a:r>
              <a:endParaRPr b="1" sz="1600">
                <a:solidFill>
                  <a:schemeClr val="dk1"/>
                </a:solidFill>
                <a:latin typeface="Arial Narrow"/>
                <a:ea typeface="Arial Narrow"/>
                <a:cs typeface="Arial Narrow"/>
                <a:sym typeface="Arial Narrow"/>
              </a:endParaRPr>
            </a:p>
          </p:txBody>
        </p:sp>
      </p:grpSp>
      <p:pic>
        <p:nvPicPr>
          <p:cNvPr id="1667" name="Google Shape;1667;p36"/>
          <p:cNvPicPr preferRelativeResize="0"/>
          <p:nvPr/>
        </p:nvPicPr>
        <p:blipFill rotWithShape="1">
          <a:blip r:embed="rId5">
            <a:alphaModFix/>
          </a:blip>
          <a:srcRect b="0" l="0" r="0" t="0"/>
          <a:stretch/>
        </p:blipFill>
        <p:spPr>
          <a:xfrm>
            <a:off x="1814317" y="7810161"/>
            <a:ext cx="514828" cy="409761"/>
          </a:xfrm>
          <a:prstGeom prst="rect">
            <a:avLst/>
          </a:prstGeom>
          <a:noFill/>
          <a:ln>
            <a:noFill/>
          </a:ln>
        </p:spPr>
      </p:pic>
      <p:grpSp>
        <p:nvGrpSpPr>
          <p:cNvPr id="1668" name="Google Shape;1668;p36"/>
          <p:cNvGrpSpPr/>
          <p:nvPr/>
        </p:nvGrpSpPr>
        <p:grpSpPr>
          <a:xfrm>
            <a:off x="1083388" y="8151213"/>
            <a:ext cx="1995317" cy="905197"/>
            <a:chOff x="-188366" y="7072716"/>
            <a:chExt cx="1513913" cy="905197"/>
          </a:xfrm>
        </p:grpSpPr>
        <p:sp>
          <p:nvSpPr>
            <p:cNvPr id="1669" name="Google Shape;1669;p3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1670" name="Google Shape;1670;p36"/>
            <p:cNvSpPr/>
            <p:nvPr/>
          </p:nvSpPr>
          <p:spPr>
            <a:xfrm>
              <a:off x="-188366" y="7363320"/>
              <a:ext cx="1513913" cy="489897"/>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63,57%</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31,44%</a:t>
              </a:r>
              <a:endParaRPr b="1" sz="1200">
                <a:solidFill>
                  <a:schemeClr val="dk1"/>
                </a:solidFill>
                <a:latin typeface="Arial Narrow"/>
                <a:ea typeface="Arial Narrow"/>
                <a:cs typeface="Arial Narrow"/>
                <a:sym typeface="Arial Narrow"/>
              </a:endParaRPr>
            </a:p>
          </p:txBody>
        </p:sp>
        <p:sp>
          <p:nvSpPr>
            <p:cNvPr id="1671" name="Google Shape;1671;p36"/>
            <p:cNvSpPr txBox="1"/>
            <p:nvPr/>
          </p:nvSpPr>
          <p:spPr>
            <a:xfrm>
              <a:off x="-3688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672" name="Google Shape;1672;p36"/>
          <p:cNvGrpSpPr/>
          <p:nvPr/>
        </p:nvGrpSpPr>
        <p:grpSpPr>
          <a:xfrm>
            <a:off x="5275360" y="6644738"/>
            <a:ext cx="874090" cy="1056602"/>
            <a:chOff x="2507826" y="2775558"/>
            <a:chExt cx="874090" cy="1056602"/>
          </a:xfrm>
        </p:grpSpPr>
        <p:sp>
          <p:nvSpPr>
            <p:cNvPr id="1673" name="Google Shape;1673;p36"/>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0,25%</a:t>
              </a:r>
              <a:endParaRPr b="1" sz="1600">
                <a:solidFill>
                  <a:schemeClr val="dk1"/>
                </a:solidFill>
                <a:latin typeface="Arial Narrow"/>
                <a:ea typeface="Arial Narrow"/>
                <a:cs typeface="Arial Narrow"/>
                <a:sym typeface="Arial Narrow"/>
              </a:endParaRPr>
            </a:p>
          </p:txBody>
        </p:sp>
        <p:pic>
          <p:nvPicPr>
            <p:cNvPr id="1674" name="Google Shape;1674;p36"/>
            <p:cNvPicPr preferRelativeResize="0"/>
            <p:nvPr/>
          </p:nvPicPr>
          <p:blipFill rotWithShape="1">
            <a:blip r:embed="rId6">
              <a:alphaModFix/>
            </a:blip>
            <a:srcRect b="0" l="0" r="0" t="0"/>
            <a:stretch/>
          </p:blipFill>
          <p:spPr>
            <a:xfrm>
              <a:off x="2810491" y="2775558"/>
              <a:ext cx="354332" cy="543426"/>
            </a:xfrm>
            <a:prstGeom prst="rect">
              <a:avLst/>
            </a:prstGeom>
            <a:noFill/>
            <a:ln>
              <a:noFill/>
            </a:ln>
          </p:spPr>
        </p:pic>
        <p:sp>
          <p:nvSpPr>
            <p:cNvPr id="1675" name="Google Shape;1675;p36"/>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grpSp>
      <p:grpSp>
        <p:nvGrpSpPr>
          <p:cNvPr id="1676" name="Google Shape;1676;p36"/>
          <p:cNvGrpSpPr/>
          <p:nvPr/>
        </p:nvGrpSpPr>
        <p:grpSpPr>
          <a:xfrm>
            <a:off x="4320530" y="6591933"/>
            <a:ext cx="874090" cy="1127234"/>
            <a:chOff x="4542245" y="835972"/>
            <a:chExt cx="874090" cy="1127234"/>
          </a:xfrm>
        </p:grpSpPr>
        <p:grpSp>
          <p:nvGrpSpPr>
            <p:cNvPr id="1677" name="Google Shape;1677;p36"/>
            <p:cNvGrpSpPr/>
            <p:nvPr/>
          </p:nvGrpSpPr>
          <p:grpSpPr>
            <a:xfrm>
              <a:off x="4542245" y="1334894"/>
              <a:ext cx="874090" cy="628312"/>
              <a:chOff x="2507826" y="3203848"/>
              <a:chExt cx="874090" cy="628312"/>
            </a:xfrm>
          </p:grpSpPr>
          <p:sp>
            <p:nvSpPr>
              <p:cNvPr id="1678" name="Google Shape;1678;p36"/>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0,41%</a:t>
                </a:r>
                <a:endParaRPr b="1" sz="1600">
                  <a:solidFill>
                    <a:schemeClr val="dk1"/>
                  </a:solidFill>
                  <a:latin typeface="Arial Narrow"/>
                  <a:ea typeface="Arial Narrow"/>
                  <a:cs typeface="Arial Narrow"/>
                  <a:sym typeface="Arial Narrow"/>
                </a:endParaRPr>
              </a:p>
            </p:txBody>
          </p:sp>
          <p:sp>
            <p:nvSpPr>
              <p:cNvPr id="1679" name="Google Shape;1679;p36"/>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1680" name="Google Shape;1680;p36"/>
            <p:cNvPicPr preferRelativeResize="0"/>
            <p:nvPr/>
          </p:nvPicPr>
          <p:blipFill rotWithShape="1">
            <a:blip r:embed="rId7">
              <a:alphaModFix/>
            </a:blip>
            <a:srcRect b="0" l="0" r="0" t="0"/>
            <a:stretch/>
          </p:blipFill>
          <p:spPr>
            <a:xfrm>
              <a:off x="4769141" y="835972"/>
              <a:ext cx="479073" cy="553215"/>
            </a:xfrm>
            <a:prstGeom prst="rect">
              <a:avLst/>
            </a:prstGeom>
            <a:noFill/>
            <a:ln>
              <a:noFill/>
            </a:ln>
          </p:spPr>
        </p:pic>
      </p:grpSp>
      <p:grpSp>
        <p:nvGrpSpPr>
          <p:cNvPr id="1681" name="Google Shape;1681;p36"/>
          <p:cNvGrpSpPr/>
          <p:nvPr/>
        </p:nvGrpSpPr>
        <p:grpSpPr>
          <a:xfrm>
            <a:off x="6025194" y="6488567"/>
            <a:ext cx="1290798" cy="1202122"/>
            <a:chOff x="9455421" y="903990"/>
            <a:chExt cx="1290798" cy="1202122"/>
          </a:xfrm>
        </p:grpSpPr>
        <p:pic>
          <p:nvPicPr>
            <p:cNvPr id="1682" name="Google Shape;1682;p36"/>
            <p:cNvPicPr preferRelativeResize="0"/>
            <p:nvPr/>
          </p:nvPicPr>
          <p:blipFill rotWithShape="1">
            <a:blip r:embed="rId8">
              <a:alphaModFix/>
            </a:blip>
            <a:srcRect b="0" l="0" r="48966" t="0"/>
            <a:stretch/>
          </p:blipFill>
          <p:spPr>
            <a:xfrm>
              <a:off x="9749565" y="903990"/>
              <a:ext cx="680837" cy="500286"/>
            </a:xfrm>
            <a:prstGeom prst="rect">
              <a:avLst/>
            </a:prstGeom>
            <a:noFill/>
            <a:ln>
              <a:noFill/>
            </a:ln>
          </p:spPr>
        </p:pic>
        <p:grpSp>
          <p:nvGrpSpPr>
            <p:cNvPr id="1683" name="Google Shape;1683;p36"/>
            <p:cNvGrpSpPr/>
            <p:nvPr/>
          </p:nvGrpSpPr>
          <p:grpSpPr>
            <a:xfrm>
              <a:off x="9455421" y="1311975"/>
              <a:ext cx="1290798" cy="794137"/>
              <a:chOff x="-344103" y="6929224"/>
              <a:chExt cx="1508162" cy="794137"/>
            </a:xfrm>
          </p:grpSpPr>
          <p:sp>
            <p:nvSpPr>
              <p:cNvPr id="1684" name="Google Shape;1684;p36"/>
              <p:cNvSpPr txBox="1"/>
              <p:nvPr/>
            </p:nvSpPr>
            <p:spPr>
              <a:xfrm>
                <a:off x="-344103" y="6929224"/>
                <a:ext cx="1508162"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1685" name="Google Shape;1685;p36"/>
              <p:cNvSpPr/>
              <p:nvPr/>
            </p:nvSpPr>
            <p:spPr>
              <a:xfrm>
                <a:off x="-103304" y="7363321"/>
                <a:ext cx="102418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0,41%</a:t>
                </a:r>
                <a:endParaRPr b="1" sz="1600">
                  <a:solidFill>
                    <a:schemeClr val="dk1"/>
                  </a:solidFill>
                  <a:latin typeface="Arial Narrow"/>
                  <a:ea typeface="Arial Narrow"/>
                  <a:cs typeface="Arial Narrow"/>
                  <a:sym typeface="Arial Narrow"/>
                </a:endParaRPr>
              </a:p>
            </p:txBody>
          </p:sp>
        </p:grpSp>
      </p:grpSp>
      <p:grpSp>
        <p:nvGrpSpPr>
          <p:cNvPr id="1686" name="Google Shape;1686;p36"/>
          <p:cNvGrpSpPr/>
          <p:nvPr/>
        </p:nvGrpSpPr>
        <p:grpSpPr>
          <a:xfrm>
            <a:off x="2205963" y="6207897"/>
            <a:ext cx="1847617" cy="436842"/>
            <a:chOff x="3060727" y="484500"/>
            <a:chExt cx="2369636" cy="436842"/>
          </a:xfrm>
        </p:grpSpPr>
        <p:sp>
          <p:nvSpPr>
            <p:cNvPr id="1687" name="Google Shape;1687;p3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88" name="Google Shape;1688;p36"/>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1689" name="Google Shape;1689;p36"/>
          <p:cNvGrpSpPr/>
          <p:nvPr/>
        </p:nvGrpSpPr>
        <p:grpSpPr>
          <a:xfrm>
            <a:off x="54374" y="6196035"/>
            <a:ext cx="1852274" cy="436842"/>
            <a:chOff x="3054754" y="484500"/>
            <a:chExt cx="2375609" cy="436842"/>
          </a:xfrm>
        </p:grpSpPr>
        <p:sp>
          <p:nvSpPr>
            <p:cNvPr id="1690" name="Google Shape;1690;p3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91" name="Google Shape;1691;p36"/>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1692" name="Google Shape;1692;p36"/>
          <p:cNvGrpSpPr/>
          <p:nvPr/>
        </p:nvGrpSpPr>
        <p:grpSpPr>
          <a:xfrm>
            <a:off x="4385407" y="6226595"/>
            <a:ext cx="2722458" cy="436841"/>
            <a:chOff x="3060727" y="484500"/>
            <a:chExt cx="2369637" cy="436842"/>
          </a:xfrm>
        </p:grpSpPr>
        <p:sp>
          <p:nvSpPr>
            <p:cNvPr id="1693" name="Google Shape;1693;p36"/>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694" name="Google Shape;1694;p36"/>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1695" name="Google Shape;1695;p3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36</a:t>
            </a:r>
            <a:endParaRPr b="1" sz="1050">
              <a:solidFill>
                <a:schemeClr val="dk1"/>
              </a:solidFill>
              <a:latin typeface="Arial Narrow"/>
              <a:ea typeface="Arial Narrow"/>
              <a:cs typeface="Arial Narrow"/>
              <a:sym typeface="Arial Narrow"/>
            </a:endParaRPr>
          </a:p>
        </p:txBody>
      </p:sp>
      <p:sp>
        <p:nvSpPr>
          <p:cNvPr id="1696" name="Google Shape;1696;p36"/>
          <p:cNvSpPr/>
          <p:nvPr/>
        </p:nvSpPr>
        <p:spPr>
          <a:xfrm>
            <a:off x="3285509" y="7660781"/>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sp>
        <p:nvSpPr>
          <p:cNvPr id="1697" name="Google Shape;1697;p36"/>
          <p:cNvSpPr/>
          <p:nvPr/>
        </p:nvSpPr>
        <p:spPr>
          <a:xfrm>
            <a:off x="2372856" y="7671662"/>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1698" name="Google Shape;1698;p36"/>
          <p:cNvSpPr/>
          <p:nvPr/>
        </p:nvSpPr>
        <p:spPr>
          <a:xfrm>
            <a:off x="218005" y="7668344"/>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386 casos</a:t>
            </a:r>
            <a:endParaRPr sz="1200">
              <a:solidFill>
                <a:schemeClr val="dk1"/>
              </a:solidFill>
              <a:latin typeface="Calibri"/>
              <a:ea typeface="Calibri"/>
              <a:cs typeface="Calibri"/>
              <a:sym typeface="Calibri"/>
            </a:endParaRPr>
          </a:p>
        </p:txBody>
      </p:sp>
      <p:sp>
        <p:nvSpPr>
          <p:cNvPr id="1699" name="Google Shape;1699;p36"/>
          <p:cNvSpPr/>
          <p:nvPr/>
        </p:nvSpPr>
        <p:spPr>
          <a:xfrm>
            <a:off x="1121338" y="7660781"/>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775 casos</a:t>
            </a:r>
            <a:endParaRPr sz="1200">
              <a:solidFill>
                <a:schemeClr val="dk1"/>
              </a:solidFill>
              <a:latin typeface="Calibri"/>
              <a:ea typeface="Calibri"/>
              <a:cs typeface="Calibri"/>
              <a:sym typeface="Calibri"/>
            </a:endParaRPr>
          </a:p>
        </p:txBody>
      </p:sp>
      <p:sp>
        <p:nvSpPr>
          <p:cNvPr id="1700" name="Google Shape;1700;p36"/>
          <p:cNvSpPr/>
          <p:nvPr/>
        </p:nvSpPr>
        <p:spPr>
          <a:xfrm>
            <a:off x="4432806" y="767468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 casos</a:t>
            </a:r>
            <a:endParaRPr sz="1200">
              <a:solidFill>
                <a:schemeClr val="dk1"/>
              </a:solidFill>
              <a:latin typeface="Calibri"/>
              <a:ea typeface="Calibri"/>
              <a:cs typeface="Calibri"/>
              <a:sym typeface="Calibri"/>
            </a:endParaRPr>
          </a:p>
        </p:txBody>
      </p:sp>
      <p:sp>
        <p:nvSpPr>
          <p:cNvPr id="1701" name="Google Shape;1701;p36"/>
          <p:cNvSpPr/>
          <p:nvPr/>
        </p:nvSpPr>
        <p:spPr>
          <a:xfrm>
            <a:off x="5387636" y="766834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 casos</a:t>
            </a:r>
            <a:endParaRPr sz="1200">
              <a:solidFill>
                <a:schemeClr val="dk1"/>
              </a:solidFill>
              <a:latin typeface="Calibri"/>
              <a:ea typeface="Calibri"/>
              <a:cs typeface="Calibri"/>
              <a:sym typeface="Calibri"/>
            </a:endParaRPr>
          </a:p>
        </p:txBody>
      </p:sp>
      <p:sp>
        <p:nvSpPr>
          <p:cNvPr id="1702" name="Google Shape;1702;p36"/>
          <p:cNvSpPr/>
          <p:nvPr/>
        </p:nvSpPr>
        <p:spPr>
          <a:xfrm>
            <a:off x="6350638" y="7660780"/>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 casos</a:t>
            </a:r>
            <a:endParaRPr sz="1200">
              <a:solidFill>
                <a:schemeClr val="dk1"/>
              </a:solidFill>
              <a:latin typeface="Calibri"/>
              <a:ea typeface="Calibri"/>
              <a:cs typeface="Calibri"/>
              <a:sym typeface="Calibri"/>
            </a:endParaRPr>
          </a:p>
        </p:txBody>
      </p:sp>
      <p:pic>
        <p:nvPicPr>
          <p:cNvPr id="1703" name="Google Shape;1703;p36"/>
          <p:cNvPicPr preferRelativeResize="0"/>
          <p:nvPr/>
        </p:nvPicPr>
        <p:blipFill rotWithShape="1">
          <a:blip r:embed="rId9">
            <a:alphaModFix/>
          </a:blip>
          <a:srcRect b="4856" l="13875" r="12312" t="9667"/>
          <a:stretch/>
        </p:blipFill>
        <p:spPr>
          <a:xfrm>
            <a:off x="72058" y="526157"/>
            <a:ext cx="7048835" cy="45914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id="1708" name="Google Shape;1708;p37"/>
          <p:cNvSpPr/>
          <p:nvPr/>
        </p:nvSpPr>
        <p:spPr>
          <a:xfrm>
            <a:off x="14436" y="15338"/>
            <a:ext cx="7200900"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09" name="Google Shape;1709;p37"/>
          <p:cNvGrpSpPr/>
          <p:nvPr/>
        </p:nvGrpSpPr>
        <p:grpSpPr>
          <a:xfrm>
            <a:off x="291840" y="87346"/>
            <a:ext cx="5701151" cy="288032"/>
            <a:chOff x="2448322" y="33255"/>
            <a:chExt cx="5701151" cy="288032"/>
          </a:xfrm>
        </p:grpSpPr>
        <p:sp>
          <p:nvSpPr>
            <p:cNvPr id="1710" name="Google Shape;1710;p37"/>
            <p:cNvSpPr/>
            <p:nvPr/>
          </p:nvSpPr>
          <p:spPr>
            <a:xfrm>
              <a:off x="2448322" y="3325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11" name="Google Shape;1711;p37"/>
            <p:cNvCxnSpPr>
              <a:stCxn id="1710" idx="6"/>
            </p:cNvCxnSpPr>
            <p:nvPr/>
          </p:nvCxnSpPr>
          <p:spPr>
            <a:xfrm>
              <a:off x="2736354" y="164060"/>
              <a:ext cx="648000" cy="0"/>
            </a:xfrm>
            <a:prstGeom prst="straightConnector1">
              <a:avLst/>
            </a:prstGeom>
            <a:noFill/>
            <a:ln cap="flat" cmpd="sng" w="28575">
              <a:solidFill>
                <a:srgbClr val="C00000"/>
              </a:solidFill>
              <a:prstDash val="solid"/>
              <a:round/>
              <a:headEnd len="sm" w="sm" type="none"/>
              <a:tailEnd len="sm" w="sm" type="none"/>
            </a:ln>
          </p:spPr>
        </p:cxnSp>
        <p:sp>
          <p:nvSpPr>
            <p:cNvPr id="1712" name="Google Shape;1712;p37"/>
            <p:cNvSpPr txBox="1"/>
            <p:nvPr/>
          </p:nvSpPr>
          <p:spPr>
            <a:xfrm>
              <a:off x="3302536" y="44288"/>
              <a:ext cx="48469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713" name="Google Shape;1713;p3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37</a:t>
            </a:r>
            <a:endParaRPr b="1" sz="1050">
              <a:solidFill>
                <a:schemeClr val="dk1"/>
              </a:solidFill>
              <a:latin typeface="Arial Narrow"/>
              <a:ea typeface="Arial Narrow"/>
              <a:cs typeface="Arial Narrow"/>
              <a:sym typeface="Arial Narrow"/>
            </a:endParaRPr>
          </a:p>
        </p:txBody>
      </p:sp>
      <p:sp>
        <p:nvSpPr>
          <p:cNvPr id="1714" name="Google Shape;1714;p37"/>
          <p:cNvSpPr/>
          <p:nvPr/>
        </p:nvSpPr>
        <p:spPr>
          <a:xfrm>
            <a:off x="239512" y="4829476"/>
            <a:ext cx="31813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Curso de vida de los casos notificados de intento de suicidio. Periodo epidemiológico 06. 2022. </a:t>
            </a:r>
            <a:endParaRPr sz="700">
              <a:solidFill>
                <a:schemeClr val="dk1"/>
              </a:solidFill>
              <a:latin typeface="Arial Narrow"/>
              <a:ea typeface="Arial Narrow"/>
              <a:cs typeface="Arial Narrow"/>
              <a:sym typeface="Arial Narrow"/>
            </a:endParaRPr>
          </a:p>
        </p:txBody>
      </p:sp>
      <p:grpSp>
        <p:nvGrpSpPr>
          <p:cNvPr id="1715" name="Google Shape;1715;p37"/>
          <p:cNvGrpSpPr/>
          <p:nvPr/>
        </p:nvGrpSpPr>
        <p:grpSpPr>
          <a:xfrm>
            <a:off x="1566124" y="614149"/>
            <a:ext cx="3599812" cy="1558333"/>
            <a:chOff x="201462" y="-3092190"/>
            <a:chExt cx="5615467" cy="2421116"/>
          </a:xfrm>
        </p:grpSpPr>
        <p:pic>
          <p:nvPicPr>
            <p:cNvPr id="1716" name="Google Shape;1716;p37"/>
            <p:cNvPicPr preferRelativeResize="0"/>
            <p:nvPr/>
          </p:nvPicPr>
          <p:blipFill rotWithShape="1">
            <a:blip r:embed="rId3">
              <a:alphaModFix/>
            </a:blip>
            <a:srcRect b="0" l="0" r="0" t="0"/>
            <a:stretch/>
          </p:blipFill>
          <p:spPr>
            <a:xfrm>
              <a:off x="201462" y="-3092190"/>
              <a:ext cx="1171575" cy="1076325"/>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1717" name="Google Shape;1717;p37"/>
            <p:cNvPicPr preferRelativeResize="0"/>
            <p:nvPr/>
          </p:nvPicPr>
          <p:blipFill rotWithShape="1">
            <a:blip r:embed="rId4">
              <a:alphaModFix/>
            </a:blip>
            <a:srcRect b="0" l="0" r="0" t="0"/>
            <a:stretch/>
          </p:blipFill>
          <p:spPr>
            <a:xfrm>
              <a:off x="367005" y="-1890274"/>
              <a:ext cx="1028699" cy="121920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1718" name="Google Shape;1718;p37"/>
            <p:cNvPicPr preferRelativeResize="0"/>
            <p:nvPr/>
          </p:nvPicPr>
          <p:blipFill rotWithShape="1">
            <a:blip r:embed="rId5">
              <a:alphaModFix/>
            </a:blip>
            <a:srcRect b="0" l="0" r="0" t="0"/>
            <a:stretch/>
          </p:blipFill>
          <p:spPr>
            <a:xfrm>
              <a:off x="3217961" y="-1883222"/>
              <a:ext cx="1029111" cy="1177304"/>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1719" name="Google Shape;1719;p37"/>
            <p:cNvSpPr/>
            <p:nvPr/>
          </p:nvSpPr>
          <p:spPr>
            <a:xfrm rot="10800000">
              <a:off x="1444980" y="-2715136"/>
              <a:ext cx="269965" cy="352089"/>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20" name="Google Shape;1720;p37"/>
            <p:cNvSpPr/>
            <p:nvPr/>
          </p:nvSpPr>
          <p:spPr>
            <a:xfrm>
              <a:off x="1813500" y="-2825077"/>
              <a:ext cx="1238547" cy="576003"/>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72,46%</a:t>
              </a:r>
              <a:endParaRPr b="1" sz="1400">
                <a:solidFill>
                  <a:schemeClr val="dk1"/>
                </a:solidFill>
                <a:latin typeface="Arial Narrow"/>
                <a:ea typeface="Arial Narrow"/>
                <a:cs typeface="Arial Narrow"/>
                <a:sym typeface="Arial Narrow"/>
              </a:endParaRPr>
            </a:p>
          </p:txBody>
        </p:sp>
        <p:sp>
          <p:nvSpPr>
            <p:cNvPr id="1721" name="Google Shape;1721;p37"/>
            <p:cNvSpPr/>
            <p:nvPr/>
          </p:nvSpPr>
          <p:spPr>
            <a:xfrm rot="10800000">
              <a:off x="4276386" y="-2735518"/>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22" name="Google Shape;1722;p37"/>
            <p:cNvSpPr/>
            <p:nvPr/>
          </p:nvSpPr>
          <p:spPr>
            <a:xfrm>
              <a:off x="4644907" y="-2845458"/>
              <a:ext cx="1172022" cy="576003"/>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16,41%</a:t>
              </a:r>
              <a:endParaRPr b="1" sz="1400">
                <a:solidFill>
                  <a:schemeClr val="dk1"/>
                </a:solidFill>
                <a:latin typeface="Arial Narrow"/>
                <a:ea typeface="Arial Narrow"/>
                <a:cs typeface="Arial Narrow"/>
                <a:sym typeface="Arial Narrow"/>
              </a:endParaRPr>
            </a:p>
          </p:txBody>
        </p:sp>
        <p:sp>
          <p:nvSpPr>
            <p:cNvPr id="1723" name="Google Shape;1723;p37"/>
            <p:cNvSpPr/>
            <p:nvPr/>
          </p:nvSpPr>
          <p:spPr>
            <a:xfrm rot="10800000">
              <a:off x="1440801" y="-1456720"/>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24" name="Google Shape;1724;p37"/>
            <p:cNvSpPr/>
            <p:nvPr/>
          </p:nvSpPr>
          <p:spPr>
            <a:xfrm>
              <a:off x="1809321" y="-1566661"/>
              <a:ext cx="1124063" cy="576005"/>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3,98%</a:t>
              </a:r>
              <a:endParaRPr b="1" sz="1400">
                <a:solidFill>
                  <a:schemeClr val="dk1"/>
                </a:solidFill>
                <a:latin typeface="Arial Narrow"/>
                <a:ea typeface="Arial Narrow"/>
                <a:cs typeface="Arial Narrow"/>
                <a:sym typeface="Arial Narrow"/>
              </a:endParaRPr>
            </a:p>
          </p:txBody>
        </p:sp>
        <p:sp>
          <p:nvSpPr>
            <p:cNvPr id="1725" name="Google Shape;1725;p37"/>
            <p:cNvSpPr/>
            <p:nvPr/>
          </p:nvSpPr>
          <p:spPr>
            <a:xfrm rot="10800000">
              <a:off x="4365499" y="-1491264"/>
              <a:ext cx="269965" cy="352088"/>
            </a:xfrm>
            <a:prstGeom prst="lef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p:txBody>
        </p:sp>
        <p:sp>
          <p:nvSpPr>
            <p:cNvPr id="1726" name="Google Shape;1726;p37"/>
            <p:cNvSpPr/>
            <p:nvPr/>
          </p:nvSpPr>
          <p:spPr>
            <a:xfrm>
              <a:off x="4734017" y="-1601205"/>
              <a:ext cx="1082910" cy="576005"/>
            </a:xfrm>
            <a:prstGeom prst="round2DiagRect">
              <a:avLst>
                <a:gd fmla="val 16667" name="adj1"/>
                <a:gd fmla="val 0" name="adj2"/>
              </a:avLst>
            </a:prstGeom>
            <a:solidFill>
              <a:srgbClr val="7030A0">
                <a:alpha val="64705"/>
              </a:srgbClr>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4,55%</a:t>
              </a:r>
              <a:endParaRPr b="1" sz="1400">
                <a:solidFill>
                  <a:schemeClr val="dk1"/>
                </a:solidFill>
                <a:latin typeface="Arial Narrow"/>
                <a:ea typeface="Arial Narrow"/>
                <a:cs typeface="Arial Narrow"/>
                <a:sym typeface="Arial Narrow"/>
              </a:endParaRPr>
            </a:p>
          </p:txBody>
        </p:sp>
      </p:grpSp>
      <p:sp>
        <p:nvSpPr>
          <p:cNvPr id="1727" name="Google Shape;1727;p37"/>
          <p:cNvSpPr txBox="1"/>
          <p:nvPr/>
        </p:nvSpPr>
        <p:spPr>
          <a:xfrm>
            <a:off x="2195869" y="1110754"/>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892 casos</a:t>
            </a:r>
            <a:endParaRPr/>
          </a:p>
        </p:txBody>
      </p:sp>
      <p:sp>
        <p:nvSpPr>
          <p:cNvPr id="1728" name="Google Shape;1728;p37"/>
          <p:cNvSpPr txBox="1"/>
          <p:nvPr/>
        </p:nvSpPr>
        <p:spPr>
          <a:xfrm>
            <a:off x="3996069" y="1156864"/>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202 casos</a:t>
            </a:r>
            <a:endParaRPr/>
          </a:p>
        </p:txBody>
      </p:sp>
      <p:sp>
        <p:nvSpPr>
          <p:cNvPr id="1729" name="Google Shape;1729;p37"/>
          <p:cNvSpPr txBox="1"/>
          <p:nvPr/>
        </p:nvSpPr>
        <p:spPr>
          <a:xfrm>
            <a:off x="2123861" y="1966785"/>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49 casos</a:t>
            </a:r>
            <a:endParaRPr/>
          </a:p>
        </p:txBody>
      </p:sp>
      <p:sp>
        <p:nvSpPr>
          <p:cNvPr id="1730" name="Google Shape;1730;p37"/>
          <p:cNvSpPr txBox="1"/>
          <p:nvPr/>
        </p:nvSpPr>
        <p:spPr>
          <a:xfrm>
            <a:off x="4032498" y="1996428"/>
            <a:ext cx="16206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56 casos</a:t>
            </a:r>
            <a:endParaRPr/>
          </a:p>
        </p:txBody>
      </p:sp>
      <p:sp>
        <p:nvSpPr>
          <p:cNvPr id="1731" name="Google Shape;1731;p37"/>
          <p:cNvSpPr/>
          <p:nvPr/>
        </p:nvSpPr>
        <p:spPr>
          <a:xfrm>
            <a:off x="4125305" y="4963406"/>
            <a:ext cx="35075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Factores desencadenantes de intento de suicidio. Periodo epidemiológico 06. 2022. </a:t>
            </a:r>
            <a:endParaRPr sz="700">
              <a:solidFill>
                <a:schemeClr val="dk1"/>
              </a:solidFill>
              <a:latin typeface="Arial Narrow"/>
              <a:ea typeface="Arial Narrow"/>
              <a:cs typeface="Arial Narrow"/>
              <a:sym typeface="Arial Narrow"/>
            </a:endParaRPr>
          </a:p>
        </p:txBody>
      </p:sp>
      <p:sp>
        <p:nvSpPr>
          <p:cNvPr id="1732" name="Google Shape;1732;p37"/>
          <p:cNvSpPr/>
          <p:nvPr/>
        </p:nvSpPr>
        <p:spPr>
          <a:xfrm>
            <a:off x="1925567" y="7380312"/>
            <a:ext cx="3520439"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Figura. Factores de riesgo de intento de suicidio. Periodo epidemiológico 06. 2022. </a:t>
            </a:r>
            <a:endParaRPr sz="700">
              <a:solidFill>
                <a:schemeClr val="dk1"/>
              </a:solidFill>
              <a:latin typeface="Arial Narrow"/>
              <a:ea typeface="Arial Narrow"/>
              <a:cs typeface="Arial Narrow"/>
              <a:sym typeface="Arial Narrow"/>
            </a:endParaRPr>
          </a:p>
        </p:txBody>
      </p:sp>
      <p:sp>
        <p:nvSpPr>
          <p:cNvPr id="1733" name="Google Shape;1733;p37"/>
          <p:cNvSpPr/>
          <p:nvPr/>
        </p:nvSpPr>
        <p:spPr>
          <a:xfrm>
            <a:off x="-27139" y="7924844"/>
            <a:ext cx="7135004" cy="122341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El intento de suicidio es uno de los eventos de interés en salud pública que da cuenta de la salud mental de una comunidad. Cabe resaltar que algunas situaciones que pueden favorecer esta situación y que se han percibido en las visitas epidemiológicas de campo son: problemas familiares, problemas con la pareja o expareja, problemas económicos y judiciales, violencia física o sexual, entre otras. La relación hombre: mujer es de aproximadamente 2 mujeres por cada hombre, en tanto que de acuerdo al curso de vida, las personas más afectadas se encuentran entre los 10 y los 29 años de edad, siendo el 72,2% del total de los casos. La cobertura de las visitas de campo que realizan los psicólogos de la secretaría de salud es del 57,4%, con respecto a los casos notificados hasta el período epidemiológico 06. El evento se está registrando desde la primera infancia, situación que debe ser tenida en cuenta al momento de diseñar estrategias de prevención</a:t>
            </a:r>
            <a:endParaRPr sz="1050">
              <a:solidFill>
                <a:schemeClr val="dk1"/>
              </a:solidFill>
              <a:latin typeface="Arial Narrow"/>
              <a:ea typeface="Arial Narrow"/>
              <a:cs typeface="Arial Narrow"/>
              <a:sym typeface="Arial Narrow"/>
            </a:endParaRPr>
          </a:p>
        </p:txBody>
      </p:sp>
      <p:sp>
        <p:nvSpPr>
          <p:cNvPr id="1734" name="Google Shape;1734;p37"/>
          <p:cNvSpPr/>
          <p:nvPr/>
        </p:nvSpPr>
        <p:spPr>
          <a:xfrm>
            <a:off x="-1849" y="7645552"/>
            <a:ext cx="7200900" cy="310824"/>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35" name="Google Shape;1735;p37"/>
          <p:cNvGrpSpPr/>
          <p:nvPr/>
        </p:nvGrpSpPr>
        <p:grpSpPr>
          <a:xfrm>
            <a:off x="190189" y="7663143"/>
            <a:ext cx="3446504" cy="276999"/>
            <a:chOff x="2448322" y="33831"/>
            <a:chExt cx="3446504" cy="276999"/>
          </a:xfrm>
        </p:grpSpPr>
        <p:sp>
          <p:nvSpPr>
            <p:cNvPr id="1736" name="Google Shape;1736;p37"/>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37" name="Google Shape;1737;p37"/>
            <p:cNvCxnSpPr>
              <a:stCxn id="1736"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1738" name="Google Shape;1738;p37"/>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descr="https://i1.wp.com/periodicovictoria.mx/wp-content/uploads/2016/04/1-infografi%CC%81a-suicidio.jpg?fit=1403%2C1500" id="1739" name="Google Shape;1739;p37"/>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40" name="Google Shape;1740;p37"/>
          <p:cNvPicPr preferRelativeResize="0"/>
          <p:nvPr/>
        </p:nvPicPr>
        <p:blipFill rotWithShape="1">
          <a:blip r:embed="rId6">
            <a:alphaModFix/>
          </a:blip>
          <a:srcRect b="0" l="0" r="0" t="0"/>
          <a:stretch/>
        </p:blipFill>
        <p:spPr>
          <a:xfrm>
            <a:off x="3420861" y="706877"/>
            <a:ext cx="704106" cy="375523"/>
          </a:xfrm>
          <a:prstGeom prst="rect">
            <a:avLst/>
          </a:prstGeom>
          <a:noFill/>
          <a:ln>
            <a:noFill/>
          </a:ln>
        </p:spPr>
      </p:pic>
      <p:sp>
        <p:nvSpPr>
          <p:cNvPr id="1741" name="Google Shape;1741;p37"/>
          <p:cNvSpPr/>
          <p:nvPr/>
        </p:nvSpPr>
        <p:spPr>
          <a:xfrm>
            <a:off x="1786566" y="2239347"/>
            <a:ext cx="3507593" cy="4154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Mecanismo de intento de suicidio. Periodo epidemiológico 06  2022 </a:t>
            </a:r>
            <a:endParaRPr sz="1050">
              <a:solidFill>
                <a:schemeClr val="dk1"/>
              </a:solidFill>
              <a:latin typeface="Arial Narrow"/>
              <a:ea typeface="Arial Narrow"/>
              <a:cs typeface="Arial Narrow"/>
              <a:sym typeface="Arial Narrow"/>
            </a:endParaRPr>
          </a:p>
        </p:txBody>
      </p:sp>
      <p:graphicFrame>
        <p:nvGraphicFramePr>
          <p:cNvPr id="1742" name="Google Shape;1742;p37"/>
          <p:cNvGraphicFramePr/>
          <p:nvPr/>
        </p:nvGraphicFramePr>
        <p:xfrm>
          <a:off x="-105601" y="2707849"/>
          <a:ext cx="4215144" cy="2331232"/>
        </p:xfrm>
        <a:graphic>
          <a:graphicData uri="http://schemas.openxmlformats.org/drawingml/2006/chart">
            <c:chart r:id="rId7"/>
          </a:graphicData>
        </a:graphic>
      </p:graphicFrame>
      <p:graphicFrame>
        <p:nvGraphicFramePr>
          <p:cNvPr id="1743" name="Google Shape;1743;p37"/>
          <p:cNvGraphicFramePr/>
          <p:nvPr/>
        </p:nvGraphicFramePr>
        <p:xfrm>
          <a:off x="3317431" y="2690903"/>
          <a:ext cx="3971818" cy="2400892"/>
        </p:xfrm>
        <a:graphic>
          <a:graphicData uri="http://schemas.openxmlformats.org/drawingml/2006/chart">
            <c:chart r:id="rId8"/>
          </a:graphicData>
        </a:graphic>
      </p:graphicFrame>
      <p:graphicFrame>
        <p:nvGraphicFramePr>
          <p:cNvPr id="1744" name="Google Shape;1744;p37"/>
          <p:cNvGraphicFramePr/>
          <p:nvPr/>
        </p:nvGraphicFramePr>
        <p:xfrm>
          <a:off x="980271" y="5128233"/>
          <a:ext cx="3810001" cy="2409825"/>
        </p:xfrm>
        <a:graphic>
          <a:graphicData uri="http://schemas.openxmlformats.org/drawingml/2006/chart">
            <c:chart r:id="rId9"/>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pic>
        <p:nvPicPr>
          <p:cNvPr id="1749" name="Google Shape;1749;p38"/>
          <p:cNvPicPr preferRelativeResize="0"/>
          <p:nvPr/>
        </p:nvPicPr>
        <p:blipFill rotWithShape="1">
          <a:blip r:embed="rId3">
            <a:alphaModFix/>
          </a:blip>
          <a:srcRect b="0" l="0" r="0" t="0"/>
          <a:stretch/>
        </p:blipFill>
        <p:spPr>
          <a:xfrm>
            <a:off x="-628" y="-756"/>
            <a:ext cx="2259818" cy="3636652"/>
          </a:xfrm>
          <a:prstGeom prst="rect">
            <a:avLst/>
          </a:prstGeom>
          <a:noFill/>
          <a:ln>
            <a:noFill/>
          </a:ln>
        </p:spPr>
      </p:pic>
      <p:sp>
        <p:nvSpPr>
          <p:cNvPr id="1750" name="Google Shape;1750;p38"/>
          <p:cNvSpPr/>
          <p:nvPr/>
        </p:nvSpPr>
        <p:spPr>
          <a:xfrm>
            <a:off x="670424" y="467544"/>
            <a:ext cx="5004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C00000"/>
                </a:solidFill>
                <a:latin typeface="Arial Narrow"/>
                <a:ea typeface="Arial Narrow"/>
                <a:cs typeface="Arial Narrow"/>
                <a:sym typeface="Arial Narrow"/>
              </a:rPr>
              <a:t>VIH</a:t>
            </a:r>
            <a:endParaRPr sz="1800">
              <a:solidFill>
                <a:schemeClr val="dk1"/>
              </a:solidFill>
              <a:latin typeface="Calibri"/>
              <a:ea typeface="Calibri"/>
              <a:cs typeface="Calibri"/>
              <a:sym typeface="Calibri"/>
            </a:endParaRPr>
          </a:p>
        </p:txBody>
      </p:sp>
      <p:sp>
        <p:nvSpPr>
          <p:cNvPr id="1751" name="Google Shape;1751;p38"/>
          <p:cNvSpPr txBox="1"/>
          <p:nvPr/>
        </p:nvSpPr>
        <p:spPr>
          <a:xfrm>
            <a:off x="-629" y="3275856"/>
            <a:ext cx="22209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pic>
        <p:nvPicPr>
          <p:cNvPr id="1752" name="Google Shape;1752;p38"/>
          <p:cNvPicPr preferRelativeResize="0"/>
          <p:nvPr/>
        </p:nvPicPr>
        <p:blipFill rotWithShape="1">
          <a:blip r:embed="rId4">
            <a:alphaModFix/>
          </a:blip>
          <a:srcRect b="0" l="0" r="0" t="51431"/>
          <a:stretch/>
        </p:blipFill>
        <p:spPr>
          <a:xfrm>
            <a:off x="-628" y="3635896"/>
            <a:ext cx="2295053" cy="3722567"/>
          </a:xfrm>
          <a:prstGeom prst="rect">
            <a:avLst/>
          </a:prstGeom>
          <a:noFill/>
          <a:ln>
            <a:noFill/>
          </a:ln>
        </p:spPr>
      </p:pic>
      <p:grpSp>
        <p:nvGrpSpPr>
          <p:cNvPr id="1753" name="Google Shape;1753;p38"/>
          <p:cNvGrpSpPr/>
          <p:nvPr/>
        </p:nvGrpSpPr>
        <p:grpSpPr>
          <a:xfrm>
            <a:off x="109142" y="5846294"/>
            <a:ext cx="1892650" cy="488476"/>
            <a:chOff x="2397524" y="3379972"/>
            <a:chExt cx="4508500" cy="904875"/>
          </a:xfrm>
        </p:grpSpPr>
        <p:pic>
          <p:nvPicPr>
            <p:cNvPr id="1754" name="Google Shape;1754;p3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1755" name="Google Shape;1755;p38"/>
            <p:cNvSpPr txBox="1"/>
            <p:nvPr/>
          </p:nvSpPr>
          <p:spPr>
            <a:xfrm>
              <a:off x="3213823" y="3478755"/>
              <a:ext cx="19067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860</a:t>
              </a:r>
              <a:endParaRPr b="1" sz="1800">
                <a:solidFill>
                  <a:schemeClr val="dk1"/>
                </a:solidFill>
                <a:latin typeface="Arial Narrow"/>
                <a:ea typeface="Arial Narrow"/>
                <a:cs typeface="Arial Narrow"/>
                <a:sym typeface="Arial Narrow"/>
              </a:endParaRPr>
            </a:p>
          </p:txBody>
        </p:sp>
      </p:grpSp>
      <p:sp>
        <p:nvSpPr>
          <p:cNvPr id="1756" name="Google Shape;1756;p38"/>
          <p:cNvSpPr/>
          <p:nvPr/>
        </p:nvSpPr>
        <p:spPr>
          <a:xfrm>
            <a:off x="2171614" y="3260571"/>
            <a:ext cx="4946011"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Canal endémico de VIH. Medellín, a Periodo epidemiológico 06  acumulado  de 2022. </a:t>
            </a:r>
            <a:endParaRPr sz="700">
              <a:solidFill>
                <a:schemeClr val="dk1"/>
              </a:solidFill>
              <a:latin typeface="Arial"/>
              <a:ea typeface="Arial"/>
              <a:cs typeface="Arial"/>
              <a:sym typeface="Arial"/>
            </a:endParaRPr>
          </a:p>
        </p:txBody>
      </p:sp>
      <p:sp>
        <p:nvSpPr>
          <p:cNvPr id="1757" name="Google Shape;1757;p3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
        <p:nvSpPr>
          <p:cNvPr id="1758" name="Google Shape;1758;p3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cxnSp>
        <p:nvCxnSpPr>
          <p:cNvPr id="1759" name="Google Shape;1759;p38"/>
          <p:cNvCxnSpPr/>
          <p:nvPr/>
        </p:nvCxnSpPr>
        <p:spPr>
          <a:xfrm>
            <a:off x="2736354" y="205580"/>
            <a:ext cx="648072" cy="0"/>
          </a:xfrm>
          <a:prstGeom prst="straightConnector1">
            <a:avLst/>
          </a:prstGeom>
          <a:noFill/>
          <a:ln cap="flat" cmpd="sng" w="28575">
            <a:solidFill>
              <a:srgbClr val="C00000"/>
            </a:solidFill>
            <a:prstDash val="solid"/>
            <a:round/>
            <a:headEnd len="sm" w="sm" type="none"/>
            <a:tailEnd len="sm" w="sm" type="none"/>
          </a:ln>
        </p:spPr>
      </p:cxnSp>
      <p:sp>
        <p:nvSpPr>
          <p:cNvPr id="1760" name="Google Shape;1760;p38"/>
          <p:cNvSpPr/>
          <p:nvPr/>
        </p:nvSpPr>
        <p:spPr>
          <a:xfrm>
            <a:off x="2259190" y="6935461"/>
            <a:ext cx="494601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800">
                <a:solidFill>
                  <a:schemeClr val="dk1"/>
                </a:solidFill>
                <a:latin typeface="Arial Narrow"/>
                <a:ea typeface="Arial Narrow"/>
                <a:cs typeface="Arial Narrow"/>
                <a:sym typeface="Arial Narrow"/>
              </a:rPr>
              <a:t>Figura. Comportamiento de VIH. Medellín, a Periodo epidemiológico 06  acumulado de 2019-2022. </a:t>
            </a:r>
            <a:endParaRPr sz="800">
              <a:solidFill>
                <a:schemeClr val="dk1"/>
              </a:solidFill>
              <a:latin typeface="Arial Narrow"/>
              <a:ea typeface="Arial Narrow"/>
              <a:cs typeface="Arial Narrow"/>
              <a:sym typeface="Arial Narrow"/>
            </a:endParaRPr>
          </a:p>
        </p:txBody>
      </p:sp>
      <p:sp>
        <p:nvSpPr>
          <p:cNvPr id="1761" name="Google Shape;1761;p38"/>
          <p:cNvSpPr txBox="1"/>
          <p:nvPr/>
        </p:nvSpPr>
        <p:spPr>
          <a:xfrm>
            <a:off x="7150" y="6519963"/>
            <a:ext cx="2243575"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incrementó en un 4,2%</a:t>
            </a:r>
            <a:endParaRPr b="1" sz="1200">
              <a:solidFill>
                <a:schemeClr val="dk1"/>
              </a:solidFill>
              <a:latin typeface="Arial Narrow"/>
              <a:ea typeface="Arial Narrow"/>
              <a:cs typeface="Arial Narrow"/>
              <a:sym typeface="Arial Narrow"/>
            </a:endParaRPr>
          </a:p>
        </p:txBody>
      </p:sp>
      <p:sp>
        <p:nvSpPr>
          <p:cNvPr id="1762" name="Google Shape;1762;p3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38</a:t>
            </a:r>
            <a:endParaRPr b="1" sz="1050">
              <a:solidFill>
                <a:schemeClr val="dk1"/>
              </a:solidFill>
              <a:latin typeface="Arial Narrow"/>
              <a:ea typeface="Arial Narrow"/>
              <a:cs typeface="Arial Narrow"/>
              <a:sym typeface="Arial Narrow"/>
            </a:endParaRPr>
          </a:p>
        </p:txBody>
      </p:sp>
      <p:sp>
        <p:nvSpPr>
          <p:cNvPr id="1763" name="Google Shape;1763;p38"/>
          <p:cNvSpPr/>
          <p:nvPr/>
        </p:nvSpPr>
        <p:spPr>
          <a:xfrm>
            <a:off x="21382" y="738031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64" name="Google Shape;1764;p38"/>
          <p:cNvGrpSpPr/>
          <p:nvPr/>
        </p:nvGrpSpPr>
        <p:grpSpPr>
          <a:xfrm>
            <a:off x="144066" y="7493840"/>
            <a:ext cx="3446504" cy="276999"/>
            <a:chOff x="2448322" y="74775"/>
            <a:chExt cx="3446504" cy="276999"/>
          </a:xfrm>
        </p:grpSpPr>
        <p:sp>
          <p:nvSpPr>
            <p:cNvPr id="1765" name="Google Shape;1765;p3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66" name="Google Shape;1766;p38"/>
            <p:cNvCxnSpPr>
              <a:stCxn id="176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67" name="Google Shape;1767;p3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768" name="Google Shape;1768;p38"/>
          <p:cNvSpPr txBox="1"/>
          <p:nvPr/>
        </p:nvSpPr>
        <p:spPr>
          <a:xfrm>
            <a:off x="2294426" y="8139590"/>
            <a:ext cx="2487070"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 por 100.000 habitantes</a:t>
            </a:r>
            <a:endParaRPr b="1" sz="1100">
              <a:solidFill>
                <a:schemeClr val="dk1"/>
              </a:solidFill>
              <a:latin typeface="Arial Narrow"/>
              <a:ea typeface="Arial Narrow"/>
              <a:cs typeface="Arial Narrow"/>
              <a:sym typeface="Arial Narrow"/>
            </a:endParaRPr>
          </a:p>
        </p:txBody>
      </p:sp>
      <p:sp>
        <p:nvSpPr>
          <p:cNvPr id="1769" name="Google Shape;1769;p38"/>
          <p:cNvSpPr txBox="1"/>
          <p:nvPr/>
        </p:nvSpPr>
        <p:spPr>
          <a:xfrm>
            <a:off x="2811907" y="8597292"/>
            <a:ext cx="123623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32,9 * 100 mil</a:t>
            </a:r>
            <a:endParaRPr/>
          </a:p>
        </p:txBody>
      </p:sp>
      <p:graphicFrame>
        <p:nvGraphicFramePr>
          <p:cNvPr id="1770" name="Google Shape;1770;p38"/>
          <p:cNvGraphicFramePr/>
          <p:nvPr/>
        </p:nvGraphicFramePr>
        <p:xfrm>
          <a:off x="2155932" y="356557"/>
          <a:ext cx="5044967" cy="2904013"/>
        </p:xfrm>
        <a:graphic>
          <a:graphicData uri="http://schemas.openxmlformats.org/drawingml/2006/chart">
            <c:chart r:id="rId6"/>
          </a:graphicData>
        </a:graphic>
      </p:graphicFrame>
      <p:graphicFrame>
        <p:nvGraphicFramePr>
          <p:cNvPr id="1771" name="Google Shape;1771;p38"/>
          <p:cNvGraphicFramePr/>
          <p:nvPr/>
        </p:nvGraphicFramePr>
        <p:xfrm>
          <a:off x="2171614" y="4093023"/>
          <a:ext cx="5050668" cy="2808312"/>
        </p:xfrm>
        <a:graphic>
          <a:graphicData uri="http://schemas.openxmlformats.org/drawingml/2006/chart">
            <c:chart r:id="rId7"/>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5" name="Shape 1775"/>
        <p:cNvGrpSpPr/>
        <p:nvPr/>
      </p:nvGrpSpPr>
      <p:grpSpPr>
        <a:xfrm>
          <a:off x="0" y="0"/>
          <a:ext cx="0" cy="0"/>
          <a:chOff x="0" y="0"/>
          <a:chExt cx="0" cy="0"/>
        </a:xfrm>
      </p:grpSpPr>
      <p:sp>
        <p:nvSpPr>
          <p:cNvPr id="1776" name="Google Shape;1776;p39"/>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77" name="Google Shape;1777;p39"/>
          <p:cNvGrpSpPr/>
          <p:nvPr/>
        </p:nvGrpSpPr>
        <p:grpSpPr>
          <a:xfrm>
            <a:off x="2491847" y="2792275"/>
            <a:ext cx="1881594" cy="1358120"/>
            <a:chOff x="3232545" y="2931806"/>
            <a:chExt cx="1881594" cy="1358120"/>
          </a:xfrm>
        </p:grpSpPr>
        <p:pic>
          <p:nvPicPr>
            <p:cNvPr id="1778" name="Google Shape;1778;p39"/>
            <p:cNvPicPr preferRelativeResize="0"/>
            <p:nvPr/>
          </p:nvPicPr>
          <p:blipFill rotWithShape="1">
            <a:blip r:embed="rId3">
              <a:alphaModFix/>
            </a:blip>
            <a:srcRect b="0" l="0" r="0" t="0"/>
            <a:stretch/>
          </p:blipFill>
          <p:spPr>
            <a:xfrm>
              <a:off x="3685453" y="2931806"/>
              <a:ext cx="933450" cy="742950"/>
            </a:xfrm>
            <a:prstGeom prst="rect">
              <a:avLst/>
            </a:prstGeom>
            <a:noFill/>
            <a:ln>
              <a:noFill/>
            </a:ln>
          </p:spPr>
        </p:pic>
        <p:grpSp>
          <p:nvGrpSpPr>
            <p:cNvPr id="1779" name="Google Shape;1779;p39"/>
            <p:cNvGrpSpPr/>
            <p:nvPr/>
          </p:nvGrpSpPr>
          <p:grpSpPr>
            <a:xfrm>
              <a:off x="3232545" y="3564985"/>
              <a:ext cx="1881594" cy="724941"/>
              <a:chOff x="-103304" y="7072716"/>
              <a:chExt cx="1427628" cy="724941"/>
            </a:xfrm>
          </p:grpSpPr>
          <p:sp>
            <p:nvSpPr>
              <p:cNvPr id="1780" name="Google Shape;1780;p3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1781" name="Google Shape;1781;p39"/>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61,86%</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26,51%</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grpSp>
        <p:nvGrpSpPr>
          <p:cNvPr id="1782" name="Google Shape;1782;p39"/>
          <p:cNvGrpSpPr/>
          <p:nvPr/>
        </p:nvGrpSpPr>
        <p:grpSpPr>
          <a:xfrm>
            <a:off x="5004639" y="2764717"/>
            <a:ext cx="1690560" cy="1385678"/>
            <a:chOff x="5322204" y="2849006"/>
            <a:chExt cx="1690560" cy="1385678"/>
          </a:xfrm>
        </p:grpSpPr>
        <p:pic>
          <p:nvPicPr>
            <p:cNvPr id="1783" name="Google Shape;1783;p39"/>
            <p:cNvPicPr preferRelativeResize="0"/>
            <p:nvPr/>
          </p:nvPicPr>
          <p:blipFill rotWithShape="1">
            <a:blip r:embed="rId4">
              <a:alphaModFix/>
            </a:blip>
            <a:srcRect b="0" l="0" r="0" t="0"/>
            <a:stretch/>
          </p:blipFill>
          <p:spPr>
            <a:xfrm>
              <a:off x="5575328" y="2849006"/>
              <a:ext cx="942975" cy="771525"/>
            </a:xfrm>
            <a:prstGeom prst="rect">
              <a:avLst/>
            </a:prstGeom>
            <a:noFill/>
            <a:ln>
              <a:noFill/>
            </a:ln>
          </p:spPr>
        </p:pic>
        <p:grpSp>
          <p:nvGrpSpPr>
            <p:cNvPr id="1784" name="Google Shape;1784;p39"/>
            <p:cNvGrpSpPr/>
            <p:nvPr/>
          </p:nvGrpSpPr>
          <p:grpSpPr>
            <a:xfrm>
              <a:off x="5322204" y="3584039"/>
              <a:ext cx="1690560" cy="650645"/>
              <a:chOff x="-14122" y="7072716"/>
              <a:chExt cx="1282684" cy="650645"/>
            </a:xfrm>
          </p:grpSpPr>
          <p:sp>
            <p:nvSpPr>
              <p:cNvPr id="1785" name="Google Shape;1785;p3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1786" name="Google Shape;1786;p39"/>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98,02%</a:t>
                </a:r>
                <a:endParaRPr b="1" sz="1600">
                  <a:solidFill>
                    <a:schemeClr val="dk1"/>
                  </a:solidFill>
                  <a:latin typeface="Arial Narrow"/>
                  <a:ea typeface="Arial Narrow"/>
                  <a:cs typeface="Arial Narrow"/>
                  <a:sym typeface="Arial Narrow"/>
                </a:endParaRPr>
              </a:p>
            </p:txBody>
          </p:sp>
        </p:grpSp>
      </p:grpSp>
      <p:grpSp>
        <p:nvGrpSpPr>
          <p:cNvPr id="1787" name="Google Shape;1787;p39"/>
          <p:cNvGrpSpPr/>
          <p:nvPr/>
        </p:nvGrpSpPr>
        <p:grpSpPr>
          <a:xfrm>
            <a:off x="787056" y="2483768"/>
            <a:ext cx="957314" cy="1846065"/>
            <a:chOff x="691281" y="4516650"/>
            <a:chExt cx="957314" cy="1846065"/>
          </a:xfrm>
        </p:grpSpPr>
        <p:grpSp>
          <p:nvGrpSpPr>
            <p:cNvPr id="1788" name="Google Shape;1788;p39"/>
            <p:cNvGrpSpPr/>
            <p:nvPr/>
          </p:nvGrpSpPr>
          <p:grpSpPr>
            <a:xfrm>
              <a:off x="691281" y="4516650"/>
              <a:ext cx="957314" cy="1238542"/>
              <a:chOff x="525339" y="2886622"/>
              <a:chExt cx="957314" cy="1238542"/>
            </a:xfrm>
          </p:grpSpPr>
          <p:pic>
            <p:nvPicPr>
              <p:cNvPr id="1789" name="Google Shape;1789;p39"/>
              <p:cNvPicPr preferRelativeResize="0"/>
              <p:nvPr/>
            </p:nvPicPr>
            <p:blipFill rotWithShape="1">
              <a:blip r:embed="rId5">
                <a:alphaModFix/>
              </a:blip>
              <a:srcRect b="0" l="0" r="0" t="0"/>
              <a:stretch/>
            </p:blipFill>
            <p:spPr>
              <a:xfrm>
                <a:off x="646430" y="2886622"/>
                <a:ext cx="704850" cy="971550"/>
              </a:xfrm>
              <a:prstGeom prst="rect">
                <a:avLst/>
              </a:prstGeom>
              <a:noFill/>
              <a:ln>
                <a:noFill/>
              </a:ln>
            </p:spPr>
          </p:pic>
          <p:sp>
            <p:nvSpPr>
              <p:cNvPr id="1790" name="Google Shape;1790;p39"/>
              <p:cNvSpPr/>
              <p:nvPr/>
            </p:nvSpPr>
            <p:spPr>
              <a:xfrm>
                <a:off x="525339" y="3848165"/>
                <a:ext cx="95731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Donó sangre</a:t>
                </a:r>
                <a:endParaRPr b="1" sz="1200" u="sng">
                  <a:solidFill>
                    <a:srgbClr val="000000"/>
                  </a:solidFill>
                  <a:latin typeface="Arial Narrow"/>
                  <a:ea typeface="Arial Narrow"/>
                  <a:cs typeface="Arial Narrow"/>
                  <a:sym typeface="Arial Narrow"/>
                </a:endParaRPr>
              </a:p>
            </p:txBody>
          </p:sp>
        </p:grpSp>
        <p:sp>
          <p:nvSpPr>
            <p:cNvPr id="1791" name="Google Shape;1791;p39"/>
            <p:cNvSpPr/>
            <p:nvPr/>
          </p:nvSpPr>
          <p:spPr>
            <a:xfrm>
              <a:off x="784547" y="5755192"/>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1,4%</a:t>
              </a:r>
              <a:endParaRPr b="1" sz="1600">
                <a:solidFill>
                  <a:schemeClr val="dk1"/>
                </a:solidFill>
                <a:latin typeface="Arial Narrow"/>
                <a:ea typeface="Arial Narrow"/>
                <a:cs typeface="Arial Narrow"/>
                <a:sym typeface="Arial Narrow"/>
              </a:endParaRPr>
            </a:p>
          </p:txBody>
        </p:sp>
        <p:sp>
          <p:nvSpPr>
            <p:cNvPr id="1792" name="Google Shape;1792;p39"/>
            <p:cNvSpPr/>
            <p:nvPr/>
          </p:nvSpPr>
          <p:spPr>
            <a:xfrm>
              <a:off x="829812" y="608571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12 casos</a:t>
              </a:r>
              <a:endParaRPr sz="1200">
                <a:solidFill>
                  <a:schemeClr val="dk1"/>
                </a:solidFill>
                <a:latin typeface="Calibri"/>
                <a:ea typeface="Calibri"/>
                <a:cs typeface="Calibri"/>
                <a:sym typeface="Calibri"/>
              </a:endParaRPr>
            </a:p>
          </p:txBody>
        </p:sp>
      </p:grpSp>
      <p:sp>
        <p:nvSpPr>
          <p:cNvPr id="1793" name="Google Shape;1793;p3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39</a:t>
            </a:r>
            <a:endParaRPr b="1" sz="1050">
              <a:solidFill>
                <a:schemeClr val="dk1"/>
              </a:solidFill>
              <a:latin typeface="Arial Narrow"/>
              <a:ea typeface="Arial Narrow"/>
              <a:cs typeface="Arial Narrow"/>
              <a:sym typeface="Arial Narrow"/>
            </a:endParaRPr>
          </a:p>
        </p:txBody>
      </p:sp>
      <p:grpSp>
        <p:nvGrpSpPr>
          <p:cNvPr id="1794" name="Google Shape;1794;p39"/>
          <p:cNvGrpSpPr/>
          <p:nvPr/>
        </p:nvGrpSpPr>
        <p:grpSpPr>
          <a:xfrm>
            <a:off x="160662" y="75973"/>
            <a:ext cx="3446504" cy="276999"/>
            <a:chOff x="2448322" y="74775"/>
            <a:chExt cx="3446504" cy="276999"/>
          </a:xfrm>
        </p:grpSpPr>
        <p:sp>
          <p:nvSpPr>
            <p:cNvPr id="1795" name="Google Shape;1795;p3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796" name="Google Shape;1796;p39"/>
            <p:cNvCxnSpPr>
              <a:stCxn id="179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797" name="Google Shape;1797;p3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1798" name="Google Shape;1798;p39"/>
          <p:cNvSpPr/>
          <p:nvPr/>
        </p:nvSpPr>
        <p:spPr>
          <a:xfrm>
            <a:off x="-2" y="435597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799" name="Google Shape;1799;p39"/>
          <p:cNvGrpSpPr/>
          <p:nvPr/>
        </p:nvGrpSpPr>
        <p:grpSpPr>
          <a:xfrm>
            <a:off x="30478" y="4469504"/>
            <a:ext cx="3446504" cy="276999"/>
            <a:chOff x="2448322" y="74775"/>
            <a:chExt cx="3446504" cy="276999"/>
          </a:xfrm>
        </p:grpSpPr>
        <p:sp>
          <p:nvSpPr>
            <p:cNvPr id="1800" name="Google Shape;1800;p3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01" name="Google Shape;1801;p39"/>
            <p:cNvCxnSpPr>
              <a:stCxn id="180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02" name="Google Shape;1802;p3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grpSp>
        <p:nvGrpSpPr>
          <p:cNvPr id="1803" name="Google Shape;1803;p39"/>
          <p:cNvGrpSpPr/>
          <p:nvPr/>
        </p:nvGrpSpPr>
        <p:grpSpPr>
          <a:xfrm>
            <a:off x="180838" y="920327"/>
            <a:ext cx="857788" cy="1573970"/>
            <a:chOff x="1068833" y="553075"/>
            <a:chExt cx="857788" cy="1573970"/>
          </a:xfrm>
        </p:grpSpPr>
        <p:pic>
          <p:nvPicPr>
            <p:cNvPr id="1804" name="Google Shape;1804;p39"/>
            <p:cNvPicPr preferRelativeResize="0"/>
            <p:nvPr/>
          </p:nvPicPr>
          <p:blipFill rotWithShape="1">
            <a:blip r:embed="rId6">
              <a:alphaModFix/>
            </a:blip>
            <a:srcRect b="0" l="0" r="84474" t="10614"/>
            <a:stretch/>
          </p:blipFill>
          <p:spPr>
            <a:xfrm>
              <a:off x="1131620" y="553075"/>
              <a:ext cx="737696" cy="720656"/>
            </a:xfrm>
            <a:prstGeom prst="rect">
              <a:avLst/>
            </a:prstGeom>
            <a:noFill/>
            <a:ln>
              <a:noFill/>
            </a:ln>
          </p:spPr>
        </p:pic>
        <p:sp>
          <p:nvSpPr>
            <p:cNvPr id="1805" name="Google Shape;1805;p39"/>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83,5%</a:t>
              </a:r>
              <a:endParaRPr b="1" sz="1600">
                <a:solidFill>
                  <a:schemeClr val="dk1"/>
                </a:solidFill>
                <a:latin typeface="Arial Narrow"/>
                <a:ea typeface="Arial Narrow"/>
                <a:cs typeface="Arial Narrow"/>
                <a:sym typeface="Arial Narrow"/>
              </a:endParaRPr>
            </a:p>
          </p:txBody>
        </p:sp>
        <p:sp>
          <p:nvSpPr>
            <p:cNvPr id="1806" name="Google Shape;1806;p39"/>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1807" name="Google Shape;1807;p39"/>
            <p:cNvSpPr/>
            <p:nvPr/>
          </p:nvSpPr>
          <p:spPr>
            <a:xfrm>
              <a:off x="1136020" y="1850046"/>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718 casos</a:t>
              </a:r>
              <a:endParaRPr sz="1200">
                <a:solidFill>
                  <a:schemeClr val="dk1"/>
                </a:solidFill>
                <a:latin typeface="Calibri"/>
                <a:ea typeface="Calibri"/>
                <a:cs typeface="Calibri"/>
                <a:sym typeface="Calibri"/>
              </a:endParaRPr>
            </a:p>
          </p:txBody>
        </p:sp>
      </p:grpSp>
      <p:grpSp>
        <p:nvGrpSpPr>
          <p:cNvPr id="1808" name="Google Shape;1808;p39"/>
          <p:cNvGrpSpPr/>
          <p:nvPr/>
        </p:nvGrpSpPr>
        <p:grpSpPr>
          <a:xfrm>
            <a:off x="1175708" y="920327"/>
            <a:ext cx="855270" cy="1560887"/>
            <a:chOff x="1752268" y="1227775"/>
            <a:chExt cx="855270" cy="1560887"/>
          </a:xfrm>
        </p:grpSpPr>
        <p:sp>
          <p:nvSpPr>
            <p:cNvPr id="1809" name="Google Shape;1809;p39"/>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16,5%</a:t>
              </a:r>
              <a:endParaRPr b="1" sz="1600">
                <a:solidFill>
                  <a:schemeClr val="dk1"/>
                </a:solidFill>
                <a:latin typeface="Arial Narrow"/>
                <a:ea typeface="Arial Narrow"/>
                <a:cs typeface="Arial Narrow"/>
                <a:sym typeface="Arial Narrow"/>
              </a:endParaRPr>
            </a:p>
          </p:txBody>
        </p:sp>
        <p:sp>
          <p:nvSpPr>
            <p:cNvPr id="1810" name="Google Shape;1810;p39"/>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1811" name="Google Shape;1811;p39"/>
            <p:cNvSpPr/>
            <p:nvPr/>
          </p:nvSpPr>
          <p:spPr>
            <a:xfrm>
              <a:off x="1816937" y="2511663"/>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142 casos</a:t>
              </a:r>
              <a:endParaRPr sz="1200">
                <a:solidFill>
                  <a:schemeClr val="dk1"/>
                </a:solidFill>
                <a:latin typeface="Calibri"/>
                <a:ea typeface="Calibri"/>
                <a:cs typeface="Calibri"/>
                <a:sym typeface="Calibri"/>
              </a:endParaRPr>
            </a:p>
          </p:txBody>
        </p:sp>
        <p:pic>
          <p:nvPicPr>
            <p:cNvPr id="1812" name="Google Shape;1812;p39"/>
            <p:cNvPicPr preferRelativeResize="0"/>
            <p:nvPr/>
          </p:nvPicPr>
          <p:blipFill rotWithShape="1">
            <a:blip r:embed="rId6">
              <a:alphaModFix/>
            </a:blip>
            <a:srcRect b="0" l="29313" r="56038" t="7366"/>
            <a:stretch/>
          </p:blipFill>
          <p:spPr>
            <a:xfrm>
              <a:off x="1782238" y="1227775"/>
              <a:ext cx="696035" cy="748294"/>
            </a:xfrm>
            <a:prstGeom prst="rect">
              <a:avLst/>
            </a:prstGeom>
            <a:noFill/>
            <a:ln>
              <a:noFill/>
            </a:ln>
          </p:spPr>
        </p:pic>
      </p:grpSp>
      <p:grpSp>
        <p:nvGrpSpPr>
          <p:cNvPr id="1813" name="Google Shape;1813;p39"/>
          <p:cNvGrpSpPr/>
          <p:nvPr/>
        </p:nvGrpSpPr>
        <p:grpSpPr>
          <a:xfrm>
            <a:off x="125886" y="560287"/>
            <a:ext cx="1852274" cy="436842"/>
            <a:chOff x="3054754" y="484500"/>
            <a:chExt cx="2375609" cy="436842"/>
          </a:xfrm>
        </p:grpSpPr>
        <p:sp>
          <p:nvSpPr>
            <p:cNvPr id="1814" name="Google Shape;1814;p3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15" name="Google Shape;1815;p39"/>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1816" name="Google Shape;1816;p39"/>
          <p:cNvGrpSpPr/>
          <p:nvPr/>
        </p:nvGrpSpPr>
        <p:grpSpPr>
          <a:xfrm>
            <a:off x="2070944" y="857976"/>
            <a:ext cx="874090" cy="1631193"/>
            <a:chOff x="2507826" y="2454167"/>
            <a:chExt cx="874090" cy="1631193"/>
          </a:xfrm>
        </p:grpSpPr>
        <p:sp>
          <p:nvSpPr>
            <p:cNvPr id="1817" name="Google Shape;1817;p39"/>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1,57%</a:t>
              </a:r>
              <a:endParaRPr b="1" sz="1600">
                <a:solidFill>
                  <a:schemeClr val="dk1"/>
                </a:solidFill>
                <a:latin typeface="Arial Narrow"/>
                <a:ea typeface="Arial Narrow"/>
                <a:cs typeface="Arial Narrow"/>
                <a:sym typeface="Arial Narrow"/>
              </a:endParaRPr>
            </a:p>
          </p:txBody>
        </p:sp>
        <p:pic>
          <p:nvPicPr>
            <p:cNvPr id="1818" name="Google Shape;1818;p39"/>
            <p:cNvPicPr preferRelativeResize="0"/>
            <p:nvPr/>
          </p:nvPicPr>
          <p:blipFill rotWithShape="1">
            <a:blip r:embed="rId7">
              <a:alphaModFix/>
            </a:blip>
            <a:srcRect b="0" l="0" r="0" t="0"/>
            <a:stretch/>
          </p:blipFill>
          <p:spPr>
            <a:xfrm>
              <a:off x="2702014" y="2454167"/>
              <a:ext cx="557405" cy="912116"/>
            </a:xfrm>
            <a:prstGeom prst="rect">
              <a:avLst/>
            </a:prstGeom>
            <a:noFill/>
            <a:ln>
              <a:noFill/>
            </a:ln>
          </p:spPr>
        </p:pic>
        <p:sp>
          <p:nvSpPr>
            <p:cNvPr id="1819" name="Google Shape;1819;p39"/>
            <p:cNvSpPr/>
            <p:nvPr/>
          </p:nvSpPr>
          <p:spPr>
            <a:xfrm>
              <a:off x="2566290" y="3203848"/>
              <a:ext cx="72487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Gestante</a:t>
              </a:r>
              <a:endParaRPr b="1" sz="1200" u="sng">
                <a:solidFill>
                  <a:srgbClr val="000000"/>
                </a:solidFill>
                <a:latin typeface="Arial Narrow"/>
                <a:ea typeface="Arial Narrow"/>
                <a:cs typeface="Arial Narrow"/>
                <a:sym typeface="Arial Narrow"/>
              </a:endParaRPr>
            </a:p>
          </p:txBody>
        </p:sp>
        <p:sp>
          <p:nvSpPr>
            <p:cNvPr id="1820" name="Google Shape;1820;p39"/>
            <p:cNvSpPr/>
            <p:nvPr/>
          </p:nvSpPr>
          <p:spPr>
            <a:xfrm>
              <a:off x="2620874" y="3808361"/>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14 casos</a:t>
              </a:r>
              <a:endParaRPr sz="1200">
                <a:solidFill>
                  <a:schemeClr val="dk1"/>
                </a:solidFill>
                <a:latin typeface="Calibri"/>
                <a:ea typeface="Calibri"/>
                <a:cs typeface="Calibri"/>
                <a:sym typeface="Calibri"/>
              </a:endParaRPr>
            </a:p>
          </p:txBody>
        </p:sp>
      </p:grpSp>
      <p:grpSp>
        <p:nvGrpSpPr>
          <p:cNvPr id="1821" name="Google Shape;1821;p39"/>
          <p:cNvGrpSpPr/>
          <p:nvPr/>
        </p:nvGrpSpPr>
        <p:grpSpPr>
          <a:xfrm>
            <a:off x="3039937" y="950012"/>
            <a:ext cx="874090" cy="1519436"/>
            <a:chOff x="3826683" y="2822224"/>
            <a:chExt cx="874090" cy="1519436"/>
          </a:xfrm>
        </p:grpSpPr>
        <p:grpSp>
          <p:nvGrpSpPr>
            <p:cNvPr id="1822" name="Google Shape;1822;p39"/>
            <p:cNvGrpSpPr/>
            <p:nvPr/>
          </p:nvGrpSpPr>
          <p:grpSpPr>
            <a:xfrm>
              <a:off x="3826683" y="3446500"/>
              <a:ext cx="874090" cy="895160"/>
              <a:chOff x="2507826" y="3203848"/>
              <a:chExt cx="874090" cy="895160"/>
            </a:xfrm>
          </p:grpSpPr>
          <p:sp>
            <p:nvSpPr>
              <p:cNvPr id="1823" name="Google Shape;1823;p39"/>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9,20%</a:t>
                </a:r>
                <a:endParaRPr b="1" sz="1600">
                  <a:solidFill>
                    <a:schemeClr val="dk1"/>
                  </a:solidFill>
                  <a:latin typeface="Arial Narrow"/>
                  <a:ea typeface="Arial Narrow"/>
                  <a:cs typeface="Arial Narrow"/>
                  <a:sym typeface="Arial Narrow"/>
                </a:endParaRPr>
              </a:p>
            </p:txBody>
          </p:sp>
          <p:sp>
            <p:nvSpPr>
              <p:cNvPr id="1824" name="Google Shape;1824;p39"/>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1825" name="Google Shape;1825;p39"/>
              <p:cNvSpPr/>
              <p:nvPr/>
            </p:nvSpPr>
            <p:spPr>
              <a:xfrm>
                <a:off x="2648170" y="3822009"/>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82 casos</a:t>
                </a:r>
                <a:endParaRPr sz="1200">
                  <a:solidFill>
                    <a:schemeClr val="dk1"/>
                  </a:solidFill>
                  <a:latin typeface="Calibri"/>
                  <a:ea typeface="Calibri"/>
                  <a:cs typeface="Calibri"/>
                  <a:sym typeface="Calibri"/>
                </a:endParaRPr>
              </a:p>
            </p:txBody>
          </p:sp>
        </p:grpSp>
        <p:pic>
          <p:nvPicPr>
            <p:cNvPr id="1826" name="Google Shape;1826;p39"/>
            <p:cNvPicPr preferRelativeResize="0"/>
            <p:nvPr/>
          </p:nvPicPr>
          <p:blipFill rotWithShape="1">
            <a:blip r:embed="rId8">
              <a:alphaModFix/>
            </a:blip>
            <a:srcRect b="0" l="0" r="0" t="0"/>
            <a:stretch/>
          </p:blipFill>
          <p:spPr>
            <a:xfrm>
              <a:off x="3945025" y="2822224"/>
              <a:ext cx="587628" cy="678570"/>
            </a:xfrm>
            <a:prstGeom prst="rect">
              <a:avLst/>
            </a:prstGeom>
            <a:noFill/>
            <a:ln>
              <a:noFill/>
            </a:ln>
          </p:spPr>
        </p:pic>
      </p:grpSp>
      <p:grpSp>
        <p:nvGrpSpPr>
          <p:cNvPr id="1827" name="Google Shape;1827;p39"/>
          <p:cNvGrpSpPr/>
          <p:nvPr/>
        </p:nvGrpSpPr>
        <p:grpSpPr>
          <a:xfrm>
            <a:off x="3914027" y="1550561"/>
            <a:ext cx="1275167" cy="891591"/>
            <a:chOff x="-177188" y="7086322"/>
            <a:chExt cx="1489900" cy="891591"/>
          </a:xfrm>
        </p:grpSpPr>
        <p:sp>
          <p:nvSpPr>
            <p:cNvPr id="1828" name="Google Shape;1828;p39"/>
            <p:cNvSpPr txBox="1"/>
            <p:nvPr/>
          </p:nvSpPr>
          <p:spPr>
            <a:xfrm>
              <a:off x="-177188" y="7086322"/>
              <a:ext cx="1489900"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chemeClr val="dk1"/>
                </a:solidFill>
                <a:latin typeface="Arial Narrow"/>
                <a:ea typeface="Arial Narrow"/>
                <a:cs typeface="Arial Narrow"/>
                <a:sym typeface="Arial Narrow"/>
              </a:endParaRPr>
            </a:p>
          </p:txBody>
        </p:sp>
        <p:sp>
          <p:nvSpPr>
            <p:cNvPr id="1829" name="Google Shape;1829;p39"/>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1,68%</a:t>
              </a:r>
              <a:endParaRPr b="1" sz="1600">
                <a:solidFill>
                  <a:schemeClr val="dk1"/>
                </a:solidFill>
                <a:latin typeface="Arial Narrow"/>
                <a:ea typeface="Arial Narrow"/>
                <a:cs typeface="Arial Narrow"/>
                <a:sym typeface="Arial Narrow"/>
              </a:endParaRPr>
            </a:p>
          </p:txBody>
        </p:sp>
        <p:sp>
          <p:nvSpPr>
            <p:cNvPr id="1830" name="Google Shape;1830;p39"/>
            <p:cNvSpPr txBox="1"/>
            <p:nvPr/>
          </p:nvSpPr>
          <p:spPr>
            <a:xfrm>
              <a:off x="-90500"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15 casos</a:t>
              </a:r>
              <a:endParaRPr b="1" sz="1200">
                <a:solidFill>
                  <a:schemeClr val="dk1"/>
                </a:solidFill>
                <a:latin typeface="Arial Narrow"/>
                <a:ea typeface="Arial Narrow"/>
                <a:cs typeface="Arial Narrow"/>
                <a:sym typeface="Arial Narrow"/>
              </a:endParaRPr>
            </a:p>
          </p:txBody>
        </p:sp>
      </p:grpSp>
      <p:grpSp>
        <p:nvGrpSpPr>
          <p:cNvPr id="1831" name="Google Shape;1831;p39"/>
          <p:cNvGrpSpPr/>
          <p:nvPr/>
        </p:nvGrpSpPr>
        <p:grpSpPr>
          <a:xfrm>
            <a:off x="2282181" y="528496"/>
            <a:ext cx="2722458" cy="436842"/>
            <a:chOff x="3060727" y="484500"/>
            <a:chExt cx="2369637" cy="436842"/>
          </a:xfrm>
        </p:grpSpPr>
        <p:sp>
          <p:nvSpPr>
            <p:cNvPr id="1832" name="Google Shape;1832;p3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33" name="Google Shape;1833;p39"/>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grpSp>
        <p:nvGrpSpPr>
          <p:cNvPr id="1834" name="Google Shape;1834;p39"/>
          <p:cNvGrpSpPr/>
          <p:nvPr/>
        </p:nvGrpSpPr>
        <p:grpSpPr>
          <a:xfrm>
            <a:off x="5098921" y="528496"/>
            <a:ext cx="2129010" cy="1936247"/>
            <a:chOff x="616494" y="2584689"/>
            <a:chExt cx="2129010" cy="1936247"/>
          </a:xfrm>
        </p:grpSpPr>
        <p:grpSp>
          <p:nvGrpSpPr>
            <p:cNvPr id="1835" name="Google Shape;1835;p39"/>
            <p:cNvGrpSpPr/>
            <p:nvPr/>
          </p:nvGrpSpPr>
          <p:grpSpPr>
            <a:xfrm>
              <a:off x="616494" y="2934239"/>
              <a:ext cx="1152880" cy="1582804"/>
              <a:chOff x="3115290" y="1227775"/>
              <a:chExt cx="1152880" cy="1582804"/>
            </a:xfrm>
          </p:grpSpPr>
          <p:grpSp>
            <p:nvGrpSpPr>
              <p:cNvPr id="1836" name="Google Shape;1836;p39"/>
              <p:cNvGrpSpPr/>
              <p:nvPr/>
            </p:nvGrpSpPr>
            <p:grpSpPr>
              <a:xfrm>
                <a:off x="3115290" y="1951748"/>
                <a:ext cx="1152880" cy="858831"/>
                <a:chOff x="3744466" y="1301912"/>
                <a:chExt cx="1152880" cy="858831"/>
              </a:xfrm>
            </p:grpSpPr>
            <p:sp>
              <p:nvSpPr>
                <p:cNvPr id="1837" name="Google Shape;1837;p39"/>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a:t>
                  </a:r>
                  <a:endParaRPr b="1" sz="1600">
                    <a:solidFill>
                      <a:schemeClr val="dk1"/>
                    </a:solidFill>
                    <a:latin typeface="Arial Narrow"/>
                    <a:ea typeface="Arial Narrow"/>
                    <a:cs typeface="Arial Narrow"/>
                    <a:sym typeface="Arial Narrow"/>
                  </a:endParaRPr>
                </a:p>
              </p:txBody>
            </p:sp>
            <p:sp>
              <p:nvSpPr>
                <p:cNvPr id="1838" name="Google Shape;1838;p39"/>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1839" name="Google Shape;1839;p39"/>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 casos</a:t>
                  </a:r>
                  <a:endParaRPr sz="1200">
                    <a:solidFill>
                      <a:schemeClr val="dk1"/>
                    </a:solidFill>
                    <a:latin typeface="Calibri"/>
                    <a:ea typeface="Calibri"/>
                    <a:cs typeface="Calibri"/>
                    <a:sym typeface="Calibri"/>
                  </a:endParaRPr>
                </a:p>
              </p:txBody>
            </p:sp>
          </p:grpSp>
          <p:pic>
            <p:nvPicPr>
              <p:cNvPr id="1840" name="Google Shape;1840;p39"/>
              <p:cNvPicPr preferRelativeResize="0"/>
              <p:nvPr/>
            </p:nvPicPr>
            <p:blipFill rotWithShape="1">
              <a:blip r:embed="rId6">
                <a:alphaModFix/>
              </a:blip>
              <a:srcRect b="0" l="59057" r="25145" t="8806"/>
              <a:stretch/>
            </p:blipFill>
            <p:spPr>
              <a:xfrm>
                <a:off x="3328608" y="1227775"/>
                <a:ext cx="750627" cy="775969"/>
              </a:xfrm>
              <a:prstGeom prst="rect">
                <a:avLst/>
              </a:prstGeom>
              <a:noFill/>
              <a:ln>
                <a:noFill/>
              </a:ln>
            </p:spPr>
          </p:pic>
        </p:grpSp>
        <p:grpSp>
          <p:nvGrpSpPr>
            <p:cNvPr id="1841" name="Google Shape;1841;p39"/>
            <p:cNvGrpSpPr/>
            <p:nvPr/>
          </p:nvGrpSpPr>
          <p:grpSpPr>
            <a:xfrm>
              <a:off x="1768955" y="3641012"/>
              <a:ext cx="976549" cy="879924"/>
              <a:chOff x="5272675" y="1274868"/>
              <a:chExt cx="976549" cy="879924"/>
            </a:xfrm>
          </p:grpSpPr>
          <p:sp>
            <p:nvSpPr>
              <p:cNvPr id="1842" name="Google Shape;1842;p39"/>
              <p:cNvSpPr/>
              <p:nvPr/>
            </p:nvSpPr>
            <p:spPr>
              <a:xfrm>
                <a:off x="5410067"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0,1%</a:t>
                </a:r>
                <a:endParaRPr b="1" sz="1600">
                  <a:solidFill>
                    <a:schemeClr val="dk1"/>
                  </a:solidFill>
                  <a:latin typeface="Arial Narrow"/>
                  <a:ea typeface="Arial Narrow"/>
                  <a:cs typeface="Arial Narrow"/>
                  <a:sym typeface="Arial Narrow"/>
                </a:endParaRPr>
              </a:p>
            </p:txBody>
          </p:sp>
          <p:sp>
            <p:nvSpPr>
              <p:cNvPr id="1843" name="Google Shape;1843;p39"/>
              <p:cNvSpPr/>
              <p:nvPr/>
            </p:nvSpPr>
            <p:spPr>
              <a:xfrm>
                <a:off x="5272675" y="1274868"/>
                <a:ext cx="97654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Rom - Gitano</a:t>
                </a:r>
                <a:endParaRPr b="1" sz="1200" u="sng">
                  <a:solidFill>
                    <a:srgbClr val="000000"/>
                  </a:solidFill>
                  <a:latin typeface="Arial Narrow"/>
                  <a:ea typeface="Arial Narrow"/>
                  <a:cs typeface="Arial Narrow"/>
                  <a:sym typeface="Arial Narrow"/>
                </a:endParaRPr>
              </a:p>
            </p:txBody>
          </p:sp>
          <p:sp>
            <p:nvSpPr>
              <p:cNvPr id="1844" name="Google Shape;1844;p39"/>
              <p:cNvSpPr/>
              <p:nvPr/>
            </p:nvSpPr>
            <p:spPr>
              <a:xfrm>
                <a:off x="5502063"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grpSp>
          <p:nvGrpSpPr>
            <p:cNvPr id="1845" name="Google Shape;1845;p39"/>
            <p:cNvGrpSpPr/>
            <p:nvPr/>
          </p:nvGrpSpPr>
          <p:grpSpPr>
            <a:xfrm>
              <a:off x="734175" y="2584689"/>
              <a:ext cx="1847617" cy="436842"/>
              <a:chOff x="3060727" y="484500"/>
              <a:chExt cx="2369636" cy="436842"/>
            </a:xfrm>
          </p:grpSpPr>
          <p:sp>
            <p:nvSpPr>
              <p:cNvPr id="1846" name="Google Shape;1846;p39"/>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847" name="Google Shape;1847;p39"/>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pic>
        <p:nvPicPr>
          <p:cNvPr id="1848" name="Google Shape;1848;p39"/>
          <p:cNvPicPr preferRelativeResize="0"/>
          <p:nvPr/>
        </p:nvPicPr>
        <p:blipFill rotWithShape="1">
          <a:blip r:embed="rId9">
            <a:alphaModFix/>
          </a:blip>
          <a:srcRect b="0" l="0" r="0" t="0"/>
          <a:stretch/>
        </p:blipFill>
        <p:spPr>
          <a:xfrm>
            <a:off x="6487755" y="930627"/>
            <a:ext cx="503801" cy="677030"/>
          </a:xfrm>
          <a:prstGeom prst="rect">
            <a:avLst/>
          </a:prstGeom>
          <a:noFill/>
          <a:ln>
            <a:noFill/>
          </a:ln>
        </p:spPr>
      </p:pic>
      <p:pic>
        <p:nvPicPr>
          <p:cNvPr id="1849" name="Google Shape;1849;p39"/>
          <p:cNvPicPr preferRelativeResize="0"/>
          <p:nvPr/>
        </p:nvPicPr>
        <p:blipFill rotWithShape="1">
          <a:blip r:embed="rId10">
            <a:alphaModFix/>
          </a:blip>
          <a:srcRect b="0" l="0" r="0" t="0"/>
          <a:stretch/>
        </p:blipFill>
        <p:spPr>
          <a:xfrm>
            <a:off x="3849300" y="930961"/>
            <a:ext cx="1203640" cy="716671"/>
          </a:xfrm>
          <a:prstGeom prst="rect">
            <a:avLst/>
          </a:prstGeom>
          <a:noFill/>
          <a:ln>
            <a:noFill/>
          </a:ln>
        </p:spPr>
      </p:pic>
      <p:sp>
        <p:nvSpPr>
          <p:cNvPr id="1850" name="Google Shape;1850;p39"/>
          <p:cNvSpPr/>
          <p:nvPr/>
        </p:nvSpPr>
        <p:spPr>
          <a:xfrm>
            <a:off x="-20700" y="8836223"/>
            <a:ext cx="721601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Figura. Mapa temático de proporción de casos VIH. Medellín, a Periodo epidemiológico 06 acumulado  de  2022. </a:t>
            </a:r>
            <a:endParaRPr sz="700">
              <a:solidFill>
                <a:schemeClr val="dk1"/>
              </a:solidFill>
              <a:latin typeface="Arial Narrow"/>
              <a:ea typeface="Arial Narrow"/>
              <a:cs typeface="Arial Narrow"/>
              <a:sym typeface="Arial Narrow"/>
            </a:endParaRPr>
          </a:p>
        </p:txBody>
      </p:sp>
      <p:pic>
        <p:nvPicPr>
          <p:cNvPr id="1851" name="Google Shape;1851;p39"/>
          <p:cNvPicPr preferRelativeResize="0"/>
          <p:nvPr/>
        </p:nvPicPr>
        <p:blipFill rotWithShape="1">
          <a:blip r:embed="rId11">
            <a:alphaModFix/>
          </a:blip>
          <a:srcRect b="5444" l="13972" r="12436" t="10111"/>
          <a:stretch/>
        </p:blipFill>
        <p:spPr>
          <a:xfrm>
            <a:off x="501849" y="4969366"/>
            <a:ext cx="6320566" cy="39227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2232223" cy="5491141"/>
          </a:xfrm>
          <a:prstGeom prst="rect">
            <a:avLst/>
          </a:prstGeom>
          <a:noFill/>
          <a:ln>
            <a:noFill/>
          </a:ln>
        </p:spPr>
      </p:pic>
      <p:sp>
        <p:nvSpPr>
          <p:cNvPr id="129" name="Google Shape;129;p4"/>
          <p:cNvSpPr txBox="1"/>
          <p:nvPr/>
        </p:nvSpPr>
        <p:spPr>
          <a:xfrm>
            <a:off x="0" y="623805"/>
            <a:ext cx="223865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sp>
        <p:nvSpPr>
          <p:cNvPr id="130" name="Google Shape;130;p4"/>
          <p:cNvSpPr/>
          <p:nvPr/>
        </p:nvSpPr>
        <p:spPr>
          <a:xfrm>
            <a:off x="2274078" y="2305199"/>
            <a:ext cx="49460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Canal endémico de los casos notificados de tuberculosis todas las formas Medellín, a Periodo epidemiológico 06  acumulado de 2022. </a:t>
            </a:r>
            <a:endParaRPr sz="800">
              <a:solidFill>
                <a:schemeClr val="dk1"/>
              </a:solidFill>
              <a:latin typeface="Arial Narrow"/>
              <a:ea typeface="Arial Narrow"/>
              <a:cs typeface="Arial Narrow"/>
              <a:sym typeface="Arial Narrow"/>
            </a:endParaRPr>
          </a:p>
        </p:txBody>
      </p:sp>
      <p:grpSp>
        <p:nvGrpSpPr>
          <p:cNvPr id="131" name="Google Shape;131;p4"/>
          <p:cNvGrpSpPr/>
          <p:nvPr/>
        </p:nvGrpSpPr>
        <p:grpSpPr>
          <a:xfrm>
            <a:off x="179214" y="4211965"/>
            <a:ext cx="1892650" cy="488477"/>
            <a:chOff x="2397524" y="3379972"/>
            <a:chExt cx="4508500" cy="904875"/>
          </a:xfrm>
        </p:grpSpPr>
        <p:pic>
          <p:nvPicPr>
            <p:cNvPr id="132" name="Google Shape;132;p4"/>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133" name="Google Shape;133;p4"/>
            <p:cNvSpPr txBox="1"/>
            <p:nvPr/>
          </p:nvSpPr>
          <p:spPr>
            <a:xfrm>
              <a:off x="3171452" y="3478755"/>
              <a:ext cx="1936622" cy="7411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1036</a:t>
              </a:r>
              <a:endParaRPr b="1" sz="2000">
                <a:solidFill>
                  <a:schemeClr val="dk1"/>
                </a:solidFill>
                <a:latin typeface="Arial Narrow"/>
                <a:ea typeface="Arial Narrow"/>
                <a:cs typeface="Arial Narrow"/>
                <a:sym typeface="Arial Narrow"/>
              </a:endParaRPr>
            </a:p>
          </p:txBody>
        </p:sp>
      </p:grpSp>
      <p:sp>
        <p:nvSpPr>
          <p:cNvPr id="134" name="Google Shape;134;p4"/>
          <p:cNvSpPr txBox="1"/>
          <p:nvPr/>
        </p:nvSpPr>
        <p:spPr>
          <a:xfrm>
            <a:off x="-19190" y="4861773"/>
            <a:ext cx="2293268"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38,32%</a:t>
            </a:r>
            <a:endParaRPr b="1" sz="1200">
              <a:solidFill>
                <a:schemeClr val="dk1"/>
              </a:solidFill>
              <a:latin typeface="Arial Narrow"/>
              <a:ea typeface="Arial Narrow"/>
              <a:cs typeface="Arial Narrow"/>
              <a:sym typeface="Arial Narrow"/>
            </a:endParaRPr>
          </a:p>
        </p:txBody>
      </p:sp>
      <p:sp>
        <p:nvSpPr>
          <p:cNvPr id="135" name="Google Shape;135;p4"/>
          <p:cNvSpPr/>
          <p:nvPr/>
        </p:nvSpPr>
        <p:spPr>
          <a:xfrm>
            <a:off x="2295483" y="4974431"/>
            <a:ext cx="494601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Comportamiento de los casos notificados semanalmente de tuberculosis todas las formas Medellín, a Periodo epidemiológico 06 acumulado de 2018-2022. </a:t>
            </a:r>
            <a:endParaRPr sz="800">
              <a:solidFill>
                <a:schemeClr val="dk1"/>
              </a:solidFill>
              <a:latin typeface="Arial Narrow"/>
              <a:ea typeface="Arial Narrow"/>
              <a:cs typeface="Arial Narrow"/>
              <a:sym typeface="Arial Narrow"/>
            </a:endParaRPr>
          </a:p>
        </p:txBody>
      </p:sp>
      <p:grpSp>
        <p:nvGrpSpPr>
          <p:cNvPr id="136" name="Google Shape;136;p4"/>
          <p:cNvGrpSpPr/>
          <p:nvPr/>
        </p:nvGrpSpPr>
        <p:grpSpPr>
          <a:xfrm>
            <a:off x="2448322" y="74775"/>
            <a:ext cx="3446504" cy="276999"/>
            <a:chOff x="2448322" y="74775"/>
            <a:chExt cx="3446504" cy="276999"/>
          </a:xfrm>
        </p:grpSpPr>
        <p:sp>
          <p:nvSpPr>
            <p:cNvPr id="137" name="Google Shape;137;p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38" name="Google Shape;138;p4"/>
            <p:cNvCxnSpPr>
              <a:stCxn id="13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39" name="Google Shape;139;p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40" name="Google Shape;140;p4"/>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41" name="Google Shape;141;p4"/>
          <p:cNvGrpSpPr/>
          <p:nvPr/>
        </p:nvGrpSpPr>
        <p:grpSpPr>
          <a:xfrm>
            <a:off x="277404" y="5621632"/>
            <a:ext cx="3446504" cy="276999"/>
            <a:chOff x="2448322" y="74775"/>
            <a:chExt cx="3446504" cy="276999"/>
          </a:xfrm>
        </p:grpSpPr>
        <p:sp>
          <p:nvSpPr>
            <p:cNvPr id="142" name="Google Shape;142;p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43" name="Google Shape;143;p4"/>
            <p:cNvCxnSpPr>
              <a:stCxn id="14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44" name="Google Shape;144;p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b="1" sz="1200">
                <a:solidFill>
                  <a:schemeClr val="dk1"/>
                </a:solidFill>
                <a:latin typeface="Arial Narrow"/>
                <a:ea typeface="Arial Narrow"/>
                <a:cs typeface="Arial Narrow"/>
                <a:sym typeface="Arial Narrow"/>
              </a:endParaRPr>
            </a:p>
          </p:txBody>
        </p:sp>
      </p:grpSp>
      <p:sp>
        <p:nvSpPr>
          <p:cNvPr id="145" name="Google Shape;145;p4"/>
          <p:cNvSpPr/>
          <p:nvPr/>
        </p:nvSpPr>
        <p:spPr>
          <a:xfrm>
            <a:off x="1" y="8388424"/>
            <a:ext cx="36004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Mapa temático de proporción de tuberculosis todas las formas. Medellín, a Periodo epidemiológico 06 acumulado de 2022. </a:t>
            </a:r>
            <a:endParaRPr sz="800">
              <a:solidFill>
                <a:schemeClr val="dk1"/>
              </a:solidFill>
              <a:latin typeface="Arial Narrow"/>
              <a:ea typeface="Arial Narrow"/>
              <a:cs typeface="Arial Narrow"/>
              <a:sym typeface="Arial Narrow"/>
            </a:endParaRPr>
          </a:p>
        </p:txBody>
      </p:sp>
      <p:sp>
        <p:nvSpPr>
          <p:cNvPr id="146" name="Google Shape;146;p4"/>
          <p:cNvSpPr txBox="1"/>
          <p:nvPr/>
        </p:nvSpPr>
        <p:spPr>
          <a:xfrm>
            <a:off x="-31766" y="2811293"/>
            <a:ext cx="2216557" cy="44627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1,95 </a:t>
            </a:r>
            <a:r>
              <a:rPr b="1" lang="es-ES" sz="1100">
                <a:solidFill>
                  <a:schemeClr val="dk1"/>
                </a:solidFill>
                <a:latin typeface="Arial Narrow"/>
                <a:ea typeface="Arial Narrow"/>
                <a:cs typeface="Arial Narrow"/>
                <a:sym typeface="Arial Narrow"/>
              </a:rPr>
              <a:t>Mortalidad por 100.000 hab. (51 casos)</a:t>
            </a:r>
            <a:endParaRPr b="1" sz="1100">
              <a:solidFill>
                <a:schemeClr val="dk1"/>
              </a:solidFill>
              <a:latin typeface="Arial Narrow"/>
              <a:ea typeface="Arial Narrow"/>
              <a:cs typeface="Arial Narrow"/>
              <a:sym typeface="Arial Narrow"/>
            </a:endParaRPr>
          </a:p>
        </p:txBody>
      </p:sp>
      <p:sp>
        <p:nvSpPr>
          <p:cNvPr id="147" name="Google Shape;147;p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a:t>
            </a:r>
            <a:endParaRPr b="1" sz="1050">
              <a:solidFill>
                <a:schemeClr val="dk1"/>
              </a:solidFill>
              <a:latin typeface="Arial Narrow"/>
              <a:ea typeface="Arial Narrow"/>
              <a:cs typeface="Arial Narrow"/>
              <a:sym typeface="Arial Narrow"/>
            </a:endParaRPr>
          </a:p>
        </p:txBody>
      </p:sp>
      <p:sp>
        <p:nvSpPr>
          <p:cNvPr id="148" name="Google Shape;148;p4"/>
          <p:cNvSpPr txBox="1"/>
          <p:nvPr>
            <p:ph type="ctrTitle"/>
          </p:nvPr>
        </p:nvSpPr>
        <p:spPr>
          <a:xfrm>
            <a:off x="85115" y="136330"/>
            <a:ext cx="2075175" cy="40011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Tuberculosis</a:t>
            </a:r>
            <a:endParaRPr b="1" sz="2000">
              <a:solidFill>
                <a:srgbClr val="C00000"/>
              </a:solidFill>
              <a:latin typeface="Arial Narrow"/>
              <a:ea typeface="Arial Narrow"/>
              <a:cs typeface="Arial Narrow"/>
              <a:sym typeface="Arial Narrow"/>
            </a:endParaRPr>
          </a:p>
        </p:txBody>
      </p:sp>
      <p:sp>
        <p:nvSpPr>
          <p:cNvPr id="149" name="Google Shape;149;p4"/>
          <p:cNvSpPr/>
          <p:nvPr/>
        </p:nvSpPr>
        <p:spPr>
          <a:xfrm>
            <a:off x="3564753" y="8389778"/>
            <a:ext cx="360045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Figura. Mapa temático de densidad de tuberculosis todas las formas. Medellín, a Periodo epidemiológico 06 acumulado de 2022 </a:t>
            </a:r>
            <a:endParaRPr sz="800">
              <a:solidFill>
                <a:schemeClr val="dk1"/>
              </a:solidFill>
              <a:latin typeface="Arial Narrow"/>
              <a:ea typeface="Arial Narrow"/>
              <a:cs typeface="Arial Narrow"/>
              <a:sym typeface="Arial Narrow"/>
            </a:endParaRPr>
          </a:p>
        </p:txBody>
      </p:sp>
      <p:pic>
        <p:nvPicPr>
          <p:cNvPr id="150" name="Google Shape;150;p4"/>
          <p:cNvPicPr preferRelativeResize="0"/>
          <p:nvPr/>
        </p:nvPicPr>
        <p:blipFill rotWithShape="1">
          <a:blip r:embed="rId5">
            <a:alphaModFix/>
          </a:blip>
          <a:srcRect b="0" l="0" r="0" t="0"/>
          <a:stretch/>
        </p:blipFill>
        <p:spPr>
          <a:xfrm>
            <a:off x="31095" y="6033355"/>
            <a:ext cx="3692813" cy="2388891"/>
          </a:xfrm>
          <a:prstGeom prst="rect">
            <a:avLst/>
          </a:prstGeom>
          <a:noFill/>
          <a:ln>
            <a:noFill/>
          </a:ln>
        </p:spPr>
      </p:pic>
      <p:pic>
        <p:nvPicPr>
          <p:cNvPr id="151" name="Google Shape;151;p4"/>
          <p:cNvPicPr preferRelativeResize="0"/>
          <p:nvPr/>
        </p:nvPicPr>
        <p:blipFill rotWithShape="1">
          <a:blip r:embed="rId6">
            <a:alphaModFix/>
          </a:blip>
          <a:srcRect b="0" l="0" r="0" t="0"/>
          <a:stretch/>
        </p:blipFill>
        <p:spPr>
          <a:xfrm>
            <a:off x="3739438" y="6012160"/>
            <a:ext cx="3480652" cy="2253637"/>
          </a:xfrm>
          <a:prstGeom prst="rect">
            <a:avLst/>
          </a:prstGeom>
          <a:noFill/>
          <a:ln>
            <a:noFill/>
          </a:ln>
        </p:spPr>
      </p:pic>
      <p:pic>
        <p:nvPicPr>
          <p:cNvPr id="152" name="Google Shape;152;p4"/>
          <p:cNvPicPr preferRelativeResize="0"/>
          <p:nvPr/>
        </p:nvPicPr>
        <p:blipFill rotWithShape="1">
          <a:blip r:embed="rId7">
            <a:alphaModFix/>
          </a:blip>
          <a:srcRect b="0" l="0" r="0" t="0"/>
          <a:stretch/>
        </p:blipFill>
        <p:spPr>
          <a:xfrm>
            <a:off x="2245404" y="441569"/>
            <a:ext cx="4955493" cy="1862275"/>
          </a:xfrm>
          <a:prstGeom prst="rect">
            <a:avLst/>
          </a:prstGeom>
          <a:noFill/>
          <a:ln>
            <a:noFill/>
          </a:ln>
        </p:spPr>
      </p:pic>
      <p:pic>
        <p:nvPicPr>
          <p:cNvPr id="153" name="Google Shape;153;p4"/>
          <p:cNvPicPr preferRelativeResize="0"/>
          <p:nvPr/>
        </p:nvPicPr>
        <p:blipFill rotWithShape="1">
          <a:blip r:embed="rId8">
            <a:alphaModFix/>
          </a:blip>
          <a:srcRect b="0" l="0" r="0" t="0"/>
          <a:stretch/>
        </p:blipFill>
        <p:spPr>
          <a:xfrm>
            <a:off x="2245404" y="2774061"/>
            <a:ext cx="4919799" cy="21990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5" name="Shape 1855"/>
        <p:cNvGrpSpPr/>
        <p:nvPr/>
      </p:nvGrpSpPr>
      <p:grpSpPr>
        <a:xfrm>
          <a:off x="0" y="0"/>
          <a:ext cx="0" cy="0"/>
          <a:chOff x="0" y="0"/>
          <a:chExt cx="0" cy="0"/>
        </a:xfrm>
      </p:grpSpPr>
      <p:sp>
        <p:nvSpPr>
          <p:cNvPr id="1856" name="Google Shape;1856;p40"/>
          <p:cNvSpPr/>
          <p:nvPr/>
        </p:nvSpPr>
        <p:spPr>
          <a:xfrm>
            <a:off x="116253" y="2843808"/>
            <a:ext cx="360044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Tabla. Distribución de pruebas realizadas en diagnóstico VIH, a Periodo epidemiológico 06  de 2022. </a:t>
            </a:r>
            <a:endParaRPr sz="900">
              <a:solidFill>
                <a:schemeClr val="dk1"/>
              </a:solidFill>
              <a:latin typeface="Arial Narrow"/>
              <a:ea typeface="Arial Narrow"/>
              <a:cs typeface="Arial Narrow"/>
              <a:sym typeface="Arial Narrow"/>
            </a:endParaRPr>
          </a:p>
        </p:txBody>
      </p:sp>
      <p:sp>
        <p:nvSpPr>
          <p:cNvPr id="1857" name="Google Shape;1857;p40"/>
          <p:cNvSpPr/>
          <p:nvPr/>
        </p:nvSpPr>
        <p:spPr>
          <a:xfrm>
            <a:off x="3950845" y="2699792"/>
            <a:ext cx="3105989"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900">
                <a:solidFill>
                  <a:schemeClr val="dk1"/>
                </a:solidFill>
                <a:latin typeface="Arial Narrow"/>
                <a:ea typeface="Arial Narrow"/>
                <a:cs typeface="Arial Narrow"/>
                <a:sym typeface="Arial Narrow"/>
              </a:rPr>
              <a:t>Tabla. Distribución de estado Clínico en diagnóstico VIH, a Periodo epidemiológico 06  de 2022. </a:t>
            </a:r>
            <a:endParaRPr sz="900">
              <a:solidFill>
                <a:schemeClr val="dk1"/>
              </a:solidFill>
              <a:latin typeface="Arial Narrow"/>
              <a:ea typeface="Arial Narrow"/>
              <a:cs typeface="Arial Narrow"/>
              <a:sym typeface="Arial Narrow"/>
            </a:endParaRPr>
          </a:p>
        </p:txBody>
      </p:sp>
      <p:sp>
        <p:nvSpPr>
          <p:cNvPr id="1858" name="Google Shape;1858;p40"/>
          <p:cNvSpPr/>
          <p:nvPr/>
        </p:nvSpPr>
        <p:spPr>
          <a:xfrm>
            <a:off x="-2" y="-649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59" name="Google Shape;1859;p40"/>
          <p:cNvGrpSpPr/>
          <p:nvPr/>
        </p:nvGrpSpPr>
        <p:grpSpPr>
          <a:xfrm>
            <a:off x="30478" y="107029"/>
            <a:ext cx="5655484" cy="276999"/>
            <a:chOff x="2448322" y="74775"/>
            <a:chExt cx="5655484" cy="276999"/>
          </a:xfrm>
        </p:grpSpPr>
        <p:sp>
          <p:nvSpPr>
            <p:cNvPr id="1860" name="Google Shape;1860;p4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61" name="Google Shape;1861;p40"/>
            <p:cNvCxnSpPr>
              <a:stCxn id="186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62" name="Google Shape;1862;p40"/>
            <p:cNvSpPr txBox="1"/>
            <p:nvPr/>
          </p:nvSpPr>
          <p:spPr>
            <a:xfrm>
              <a:off x="3302538" y="74775"/>
              <a:ext cx="480126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especificas del comportamiento del evento y curso de vida</a:t>
              </a:r>
              <a:endParaRPr/>
            </a:p>
          </p:txBody>
        </p:sp>
      </p:grpSp>
      <p:sp>
        <p:nvSpPr>
          <p:cNvPr id="1863" name="Google Shape;1863;p40"/>
          <p:cNvSpPr/>
          <p:nvPr/>
        </p:nvSpPr>
        <p:spPr>
          <a:xfrm>
            <a:off x="1401941" y="5963815"/>
            <a:ext cx="468052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notificados de VIH. Periodo epidemiológico 06. 2022. </a:t>
            </a:r>
            <a:endParaRPr sz="1000">
              <a:solidFill>
                <a:schemeClr val="dk1"/>
              </a:solidFill>
              <a:latin typeface="Arial Narrow"/>
              <a:ea typeface="Arial Narrow"/>
              <a:cs typeface="Arial Narrow"/>
              <a:sym typeface="Arial Narrow"/>
            </a:endParaRPr>
          </a:p>
        </p:txBody>
      </p:sp>
      <p:sp>
        <p:nvSpPr>
          <p:cNvPr id="1864" name="Google Shape;1864;p40"/>
          <p:cNvSpPr/>
          <p:nvPr/>
        </p:nvSpPr>
        <p:spPr>
          <a:xfrm>
            <a:off x="945068" y="8731026"/>
            <a:ext cx="468052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9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Mecanismo probable de transmisión de VIH. Periodo epidemiológico 06. 2022. </a:t>
            </a:r>
            <a:endParaRPr sz="1000">
              <a:solidFill>
                <a:schemeClr val="dk1"/>
              </a:solidFill>
              <a:latin typeface="Arial Narrow"/>
              <a:ea typeface="Arial Narrow"/>
              <a:cs typeface="Arial Narrow"/>
              <a:sym typeface="Arial Narrow"/>
            </a:endParaRPr>
          </a:p>
        </p:txBody>
      </p:sp>
      <p:graphicFrame>
        <p:nvGraphicFramePr>
          <p:cNvPr id="1865" name="Google Shape;1865;p40"/>
          <p:cNvGraphicFramePr/>
          <p:nvPr/>
        </p:nvGraphicFramePr>
        <p:xfrm>
          <a:off x="-135354" y="529580"/>
          <a:ext cx="3877556" cy="2458244"/>
        </p:xfrm>
        <a:graphic>
          <a:graphicData uri="http://schemas.openxmlformats.org/drawingml/2006/chart">
            <c:chart r:id="rId3"/>
          </a:graphicData>
        </a:graphic>
      </p:graphicFrame>
      <p:graphicFrame>
        <p:nvGraphicFramePr>
          <p:cNvPr id="1866" name="Google Shape;1866;p40"/>
          <p:cNvGraphicFramePr/>
          <p:nvPr/>
        </p:nvGraphicFramePr>
        <p:xfrm>
          <a:off x="3580274" y="611560"/>
          <a:ext cx="3620624" cy="2160240"/>
        </p:xfrm>
        <a:graphic>
          <a:graphicData uri="http://schemas.openxmlformats.org/drawingml/2006/chart">
            <c:chart r:id="rId4"/>
          </a:graphicData>
        </a:graphic>
      </p:graphicFrame>
      <p:graphicFrame>
        <p:nvGraphicFramePr>
          <p:cNvPr id="1867" name="Google Shape;1867;p40"/>
          <p:cNvGraphicFramePr/>
          <p:nvPr/>
        </p:nvGraphicFramePr>
        <p:xfrm>
          <a:off x="884694" y="3513221"/>
          <a:ext cx="5577650" cy="2450594"/>
        </p:xfrm>
        <a:graphic>
          <a:graphicData uri="http://schemas.openxmlformats.org/drawingml/2006/chart">
            <c:chart r:id="rId5"/>
          </a:graphicData>
        </a:graphic>
      </p:graphicFrame>
      <p:graphicFrame>
        <p:nvGraphicFramePr>
          <p:cNvPr id="1868" name="Google Shape;1868;p40"/>
          <p:cNvGraphicFramePr/>
          <p:nvPr/>
        </p:nvGraphicFramePr>
        <p:xfrm>
          <a:off x="1062619" y="6348536"/>
          <a:ext cx="4422914" cy="2455405"/>
        </p:xfrm>
        <a:graphic>
          <a:graphicData uri="http://schemas.openxmlformats.org/drawingml/2006/chart">
            <c:chart r:id="rId6"/>
          </a:graphicData>
        </a:graphic>
      </p:graphicFrame>
      <p:sp>
        <p:nvSpPr>
          <p:cNvPr id="1869" name="Google Shape;1869;p4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40</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pic>
        <p:nvPicPr>
          <p:cNvPr id="1874" name="Google Shape;1874;p41"/>
          <p:cNvPicPr preferRelativeResize="0"/>
          <p:nvPr/>
        </p:nvPicPr>
        <p:blipFill rotWithShape="1">
          <a:blip r:embed="rId3">
            <a:alphaModFix/>
          </a:blip>
          <a:srcRect b="0" l="0" r="0" t="51431"/>
          <a:stretch/>
        </p:blipFill>
        <p:spPr>
          <a:xfrm>
            <a:off x="0" y="2800429"/>
            <a:ext cx="2232223" cy="2666962"/>
          </a:xfrm>
          <a:prstGeom prst="rect">
            <a:avLst/>
          </a:prstGeom>
          <a:noFill/>
          <a:ln>
            <a:noFill/>
          </a:ln>
        </p:spPr>
      </p:pic>
      <p:sp>
        <p:nvSpPr>
          <p:cNvPr id="1875" name="Google Shape;1875;p41"/>
          <p:cNvSpPr/>
          <p:nvPr/>
        </p:nvSpPr>
        <p:spPr>
          <a:xfrm>
            <a:off x="2634168" y="2470016"/>
            <a:ext cx="4566732"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Canal endémico de Dengue. Medellín, a Periodo 6 acumulado de 2022. </a:t>
            </a:r>
            <a:endParaRPr/>
          </a:p>
        </p:txBody>
      </p:sp>
      <p:grpSp>
        <p:nvGrpSpPr>
          <p:cNvPr id="1876" name="Google Shape;1876;p41"/>
          <p:cNvGrpSpPr/>
          <p:nvPr/>
        </p:nvGrpSpPr>
        <p:grpSpPr>
          <a:xfrm>
            <a:off x="110974" y="4211962"/>
            <a:ext cx="1981076" cy="488476"/>
            <a:chOff x="2234969" y="3379972"/>
            <a:chExt cx="4719140" cy="904874"/>
          </a:xfrm>
        </p:grpSpPr>
        <p:pic>
          <p:nvPicPr>
            <p:cNvPr id="1877" name="Google Shape;1877;p41"/>
            <p:cNvPicPr preferRelativeResize="0"/>
            <p:nvPr/>
          </p:nvPicPr>
          <p:blipFill rotWithShape="1">
            <a:blip r:embed="rId4">
              <a:alphaModFix/>
            </a:blip>
            <a:srcRect b="0" l="0" r="0" t="0"/>
            <a:stretch/>
          </p:blipFill>
          <p:spPr>
            <a:xfrm>
              <a:off x="2234969" y="3379972"/>
              <a:ext cx="4719140" cy="904874"/>
            </a:xfrm>
            <a:prstGeom prst="rect">
              <a:avLst/>
            </a:prstGeom>
            <a:noFill/>
            <a:ln>
              <a:noFill/>
            </a:ln>
          </p:spPr>
        </p:pic>
        <p:sp>
          <p:nvSpPr>
            <p:cNvPr id="1878" name="Google Shape;1878;p41"/>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134</a:t>
              </a:r>
              <a:endParaRPr b="1" sz="1400">
                <a:solidFill>
                  <a:schemeClr val="dk1"/>
                </a:solidFill>
                <a:latin typeface="Arial Narrow"/>
                <a:ea typeface="Arial Narrow"/>
                <a:cs typeface="Arial Narrow"/>
                <a:sym typeface="Arial Narrow"/>
              </a:endParaRPr>
            </a:p>
          </p:txBody>
        </p:sp>
      </p:grpSp>
      <p:sp>
        <p:nvSpPr>
          <p:cNvPr id="1879" name="Google Shape;1879;p41"/>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31,4% </a:t>
            </a:r>
            <a:endParaRPr b="1" sz="1200">
              <a:solidFill>
                <a:schemeClr val="dk1"/>
              </a:solidFill>
              <a:latin typeface="Arial Narrow"/>
              <a:ea typeface="Arial Narrow"/>
              <a:cs typeface="Arial Narrow"/>
              <a:sym typeface="Arial Narrow"/>
            </a:endParaRPr>
          </a:p>
        </p:txBody>
      </p:sp>
      <p:sp>
        <p:nvSpPr>
          <p:cNvPr id="1880" name="Google Shape;1880;p41"/>
          <p:cNvSpPr/>
          <p:nvPr/>
        </p:nvSpPr>
        <p:spPr>
          <a:xfrm>
            <a:off x="2232224" y="4843626"/>
            <a:ext cx="495833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Dengue, Medellín, a Periodo epidemiológico 6,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1881" name="Google Shape;1881;p41"/>
          <p:cNvGrpSpPr/>
          <p:nvPr/>
        </p:nvGrpSpPr>
        <p:grpSpPr>
          <a:xfrm>
            <a:off x="2448322" y="74775"/>
            <a:ext cx="3446504" cy="276999"/>
            <a:chOff x="2448322" y="74775"/>
            <a:chExt cx="3446504" cy="276999"/>
          </a:xfrm>
        </p:grpSpPr>
        <p:sp>
          <p:nvSpPr>
            <p:cNvPr id="1882" name="Google Shape;1882;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83" name="Google Shape;1883;p41"/>
            <p:cNvCxnSpPr>
              <a:stCxn id="188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84" name="Google Shape;1884;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885" name="Google Shape;1885;p41"/>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86" name="Google Shape;1886;p41"/>
          <p:cNvGrpSpPr/>
          <p:nvPr/>
        </p:nvGrpSpPr>
        <p:grpSpPr>
          <a:xfrm>
            <a:off x="277404" y="5621632"/>
            <a:ext cx="3446504" cy="276999"/>
            <a:chOff x="2448322" y="74775"/>
            <a:chExt cx="3446504" cy="276999"/>
          </a:xfrm>
        </p:grpSpPr>
        <p:sp>
          <p:nvSpPr>
            <p:cNvPr id="1887" name="Google Shape;1887;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88" name="Google Shape;1888;p41"/>
            <p:cNvCxnSpPr>
              <a:stCxn id="188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89" name="Google Shape;1889;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890" name="Google Shape;1890;p41"/>
          <p:cNvGrpSpPr/>
          <p:nvPr/>
        </p:nvGrpSpPr>
        <p:grpSpPr>
          <a:xfrm>
            <a:off x="4752578" y="5635532"/>
            <a:ext cx="3446504" cy="276999"/>
            <a:chOff x="2448322" y="74775"/>
            <a:chExt cx="3446504" cy="276999"/>
          </a:xfrm>
        </p:grpSpPr>
        <p:sp>
          <p:nvSpPr>
            <p:cNvPr id="1891" name="Google Shape;1891;p4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892" name="Google Shape;1892;p41"/>
            <p:cNvCxnSpPr>
              <a:stCxn id="189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893" name="Google Shape;1893;p4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894" name="Google Shape;1894;p41"/>
          <p:cNvSpPr/>
          <p:nvPr/>
        </p:nvSpPr>
        <p:spPr>
          <a:xfrm>
            <a:off x="146095" y="8604448"/>
            <a:ext cx="6625534" cy="3616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Dengue, Zika y Chikungunya hasta periodo 6 Colombia 2022</a:t>
            </a:r>
            <a:endParaRPr b="1" i="1" sz="900">
              <a:solidFill>
                <a:srgbClr val="000000"/>
              </a:solidFill>
              <a:latin typeface="Calibri"/>
              <a:ea typeface="Calibri"/>
              <a:cs typeface="Calibri"/>
              <a:sym typeface="Calibri"/>
            </a:endParaRPr>
          </a:p>
        </p:txBody>
      </p:sp>
      <p:pic>
        <p:nvPicPr>
          <p:cNvPr id="1895" name="Google Shape;1895;p41"/>
          <p:cNvPicPr preferRelativeResize="0"/>
          <p:nvPr/>
        </p:nvPicPr>
        <p:blipFill rotWithShape="1">
          <a:blip r:embed="rId5">
            <a:alphaModFix/>
          </a:blip>
          <a:srcRect b="0" l="0" r="0" t="0"/>
          <a:stretch/>
        </p:blipFill>
        <p:spPr>
          <a:xfrm>
            <a:off x="61163" y="311281"/>
            <a:ext cx="2411411" cy="1812447"/>
          </a:xfrm>
          <a:prstGeom prst="rect">
            <a:avLst/>
          </a:prstGeom>
          <a:noFill/>
          <a:ln>
            <a:noFill/>
          </a:ln>
        </p:spPr>
      </p:pic>
      <p:sp>
        <p:nvSpPr>
          <p:cNvPr id="1896" name="Google Shape;1896;p41"/>
          <p:cNvSpPr txBox="1"/>
          <p:nvPr/>
        </p:nvSpPr>
        <p:spPr>
          <a:xfrm>
            <a:off x="97386" y="2447445"/>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6-de 2022</a:t>
            </a:r>
            <a:endParaRPr b="1" sz="1200">
              <a:solidFill>
                <a:schemeClr val="dk1"/>
              </a:solidFill>
              <a:latin typeface="Arial Narrow"/>
              <a:ea typeface="Arial Narrow"/>
              <a:cs typeface="Arial Narrow"/>
              <a:sym typeface="Arial Narrow"/>
            </a:endParaRPr>
          </a:p>
        </p:txBody>
      </p:sp>
      <p:sp>
        <p:nvSpPr>
          <p:cNvPr id="1897" name="Google Shape;1897;p41"/>
          <p:cNvSpPr txBox="1"/>
          <p:nvPr/>
        </p:nvSpPr>
        <p:spPr>
          <a:xfrm>
            <a:off x="175920" y="2126846"/>
            <a:ext cx="2075175" cy="36933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Dengue</a:t>
            </a:r>
            <a:endParaRPr b="1" sz="1800">
              <a:solidFill>
                <a:srgbClr val="C00000"/>
              </a:solidFill>
              <a:latin typeface="Arial Narrow"/>
              <a:ea typeface="Arial Narrow"/>
              <a:cs typeface="Arial Narrow"/>
              <a:sym typeface="Arial Narrow"/>
            </a:endParaRPr>
          </a:p>
        </p:txBody>
      </p:sp>
      <p:sp>
        <p:nvSpPr>
          <p:cNvPr id="1898" name="Google Shape;1898;p41"/>
          <p:cNvSpPr/>
          <p:nvPr/>
        </p:nvSpPr>
        <p:spPr>
          <a:xfrm>
            <a:off x="3384426" y="6069563"/>
            <a:ext cx="3600450" cy="61555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Dengue por grupo de edad. Medellín hasta periodo epidemiológico 6 de 2022</a:t>
            </a:r>
            <a:endParaRPr/>
          </a:p>
          <a:p>
            <a:pPr indent="0" lvl="0" marL="0" marR="0" rtl="0" algn="l">
              <a:spcBef>
                <a:spcPts val="0"/>
              </a:spcBef>
              <a:spcAft>
                <a:spcPts val="0"/>
              </a:spcAft>
              <a:buNone/>
            </a:pPr>
            <a:r>
              <a:t/>
            </a:r>
            <a:endParaRPr sz="1800">
              <a:solidFill>
                <a:schemeClr val="dk1"/>
              </a:solidFill>
              <a:latin typeface="Arial Narrow"/>
              <a:ea typeface="Arial Narrow"/>
              <a:cs typeface="Arial Narrow"/>
              <a:sym typeface="Arial Narrow"/>
            </a:endParaRPr>
          </a:p>
        </p:txBody>
      </p:sp>
      <p:graphicFrame>
        <p:nvGraphicFramePr>
          <p:cNvPr id="1899" name="Google Shape;1899;p41"/>
          <p:cNvGraphicFramePr/>
          <p:nvPr/>
        </p:nvGraphicFramePr>
        <p:xfrm>
          <a:off x="2366019" y="336385"/>
          <a:ext cx="4824535" cy="2457281"/>
        </p:xfrm>
        <a:graphic>
          <a:graphicData uri="http://schemas.openxmlformats.org/drawingml/2006/chart">
            <c:chart r:id="rId6"/>
          </a:graphicData>
        </a:graphic>
      </p:graphicFrame>
      <p:graphicFrame>
        <p:nvGraphicFramePr>
          <p:cNvPr id="1900" name="Google Shape;1900;p41"/>
          <p:cNvGraphicFramePr/>
          <p:nvPr/>
        </p:nvGraphicFramePr>
        <p:xfrm>
          <a:off x="2402185" y="2873283"/>
          <a:ext cx="4527416" cy="2010269"/>
        </p:xfrm>
        <a:graphic>
          <a:graphicData uri="http://schemas.openxmlformats.org/drawingml/2006/chart">
            <c:chart r:id="rId7"/>
          </a:graphicData>
        </a:graphic>
      </p:graphicFrame>
      <p:pic>
        <p:nvPicPr>
          <p:cNvPr id="1901" name="Google Shape;1901;p41"/>
          <p:cNvPicPr preferRelativeResize="0"/>
          <p:nvPr/>
        </p:nvPicPr>
        <p:blipFill rotWithShape="1">
          <a:blip r:embed="rId8">
            <a:alphaModFix/>
          </a:blip>
          <a:srcRect b="0" l="0" r="0" t="0"/>
          <a:stretch/>
        </p:blipFill>
        <p:spPr>
          <a:xfrm>
            <a:off x="175920" y="6068048"/>
            <a:ext cx="2884470" cy="823194"/>
          </a:xfrm>
          <a:prstGeom prst="rect">
            <a:avLst/>
          </a:prstGeom>
          <a:noFill/>
          <a:ln>
            <a:noFill/>
          </a:ln>
        </p:spPr>
      </p:pic>
      <p:pic>
        <p:nvPicPr>
          <p:cNvPr id="1902" name="Google Shape;1902;p41"/>
          <p:cNvPicPr preferRelativeResize="0"/>
          <p:nvPr/>
        </p:nvPicPr>
        <p:blipFill rotWithShape="1">
          <a:blip r:embed="rId9">
            <a:alphaModFix/>
          </a:blip>
          <a:srcRect b="0" l="0" r="0" t="0"/>
          <a:stretch/>
        </p:blipFill>
        <p:spPr>
          <a:xfrm>
            <a:off x="162431" y="6986547"/>
            <a:ext cx="2897959" cy="753805"/>
          </a:xfrm>
          <a:prstGeom prst="rect">
            <a:avLst/>
          </a:prstGeom>
          <a:noFill/>
          <a:ln>
            <a:noFill/>
          </a:ln>
        </p:spPr>
      </p:pic>
      <p:pic>
        <p:nvPicPr>
          <p:cNvPr id="1903" name="Google Shape;1903;p41"/>
          <p:cNvPicPr preferRelativeResize="0"/>
          <p:nvPr/>
        </p:nvPicPr>
        <p:blipFill rotWithShape="1">
          <a:blip r:embed="rId10">
            <a:alphaModFix/>
          </a:blip>
          <a:srcRect b="0" l="0" r="0" t="0"/>
          <a:stretch/>
        </p:blipFill>
        <p:spPr>
          <a:xfrm>
            <a:off x="162431" y="7803506"/>
            <a:ext cx="2897959" cy="728934"/>
          </a:xfrm>
          <a:prstGeom prst="rect">
            <a:avLst/>
          </a:prstGeom>
          <a:noFill/>
          <a:ln>
            <a:noFill/>
          </a:ln>
        </p:spPr>
      </p:pic>
      <p:graphicFrame>
        <p:nvGraphicFramePr>
          <p:cNvPr id="1904" name="Google Shape;1904;p41"/>
          <p:cNvGraphicFramePr/>
          <p:nvPr/>
        </p:nvGraphicFramePr>
        <p:xfrm>
          <a:off x="2965182" y="6479645"/>
          <a:ext cx="4150856" cy="2196811"/>
        </p:xfrm>
        <a:graphic>
          <a:graphicData uri="http://schemas.openxmlformats.org/drawingml/2006/chart">
            <c:chart r:id="rId11"/>
          </a:graphicData>
        </a:graphic>
      </p:graphicFrame>
      <p:sp>
        <p:nvSpPr>
          <p:cNvPr id="1905" name="Google Shape;1905;p4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41</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grpSp>
        <p:nvGrpSpPr>
          <p:cNvPr id="1910" name="Google Shape;1910;p42"/>
          <p:cNvGrpSpPr/>
          <p:nvPr/>
        </p:nvGrpSpPr>
        <p:grpSpPr>
          <a:xfrm>
            <a:off x="2448322" y="74775"/>
            <a:ext cx="3446504" cy="276999"/>
            <a:chOff x="2448322" y="74775"/>
            <a:chExt cx="3446504" cy="276999"/>
          </a:xfrm>
        </p:grpSpPr>
        <p:sp>
          <p:nvSpPr>
            <p:cNvPr id="1911" name="Google Shape;1911;p4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12" name="Google Shape;1912;p42"/>
            <p:cNvCxnSpPr>
              <a:stCxn id="191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13" name="Google Shape;1913;p4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914" name="Google Shape;1914;p42"/>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15" name="Google Shape;1915;p42"/>
          <p:cNvGrpSpPr/>
          <p:nvPr/>
        </p:nvGrpSpPr>
        <p:grpSpPr>
          <a:xfrm>
            <a:off x="277404" y="5606243"/>
            <a:ext cx="3446504" cy="276999"/>
            <a:chOff x="2448322" y="74775"/>
            <a:chExt cx="3446504" cy="276999"/>
          </a:xfrm>
        </p:grpSpPr>
        <p:sp>
          <p:nvSpPr>
            <p:cNvPr id="1916" name="Google Shape;1916;p4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17" name="Google Shape;1917;p42"/>
            <p:cNvCxnSpPr>
              <a:stCxn id="191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18" name="Google Shape;1918;p4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919" name="Google Shape;1919;p4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Pág..42 </a:t>
            </a:r>
            <a:endParaRPr b="1" sz="1050">
              <a:solidFill>
                <a:schemeClr val="dk1"/>
              </a:solidFill>
              <a:latin typeface="Arial Narrow"/>
              <a:ea typeface="Arial Narrow"/>
              <a:cs typeface="Arial Narrow"/>
              <a:sym typeface="Arial Narrow"/>
            </a:endParaRPr>
          </a:p>
        </p:txBody>
      </p:sp>
      <p:grpSp>
        <p:nvGrpSpPr>
          <p:cNvPr id="1920" name="Google Shape;1920;p42"/>
          <p:cNvGrpSpPr/>
          <p:nvPr/>
        </p:nvGrpSpPr>
        <p:grpSpPr>
          <a:xfrm>
            <a:off x="437570" y="6848803"/>
            <a:ext cx="1252369" cy="877901"/>
            <a:chOff x="-36884" y="7072716"/>
            <a:chExt cx="1252369" cy="877901"/>
          </a:xfrm>
        </p:grpSpPr>
        <p:sp>
          <p:nvSpPr>
            <p:cNvPr id="1921" name="Google Shape;1921;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1922" name="Google Shape;1922;p42"/>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76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56,7</a:t>
              </a:r>
              <a:endParaRPr b="1" sz="1200">
                <a:solidFill>
                  <a:schemeClr val="dk1"/>
                </a:solidFill>
                <a:latin typeface="Arial Narrow"/>
                <a:ea typeface="Arial Narrow"/>
                <a:cs typeface="Arial Narrow"/>
                <a:sym typeface="Arial Narrow"/>
              </a:endParaRPr>
            </a:p>
          </p:txBody>
        </p:sp>
        <p:sp>
          <p:nvSpPr>
            <p:cNvPr id="1923" name="Google Shape;1923;p42"/>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1924" name="Google Shape;1924;p42"/>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1925" name="Google Shape;1925;p42"/>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1926" name="Google Shape;1926;p42"/>
          <p:cNvGrpSpPr/>
          <p:nvPr/>
        </p:nvGrpSpPr>
        <p:grpSpPr>
          <a:xfrm>
            <a:off x="1540452" y="6848803"/>
            <a:ext cx="1229607" cy="877901"/>
            <a:chOff x="-14122" y="7072716"/>
            <a:chExt cx="1229607" cy="877901"/>
          </a:xfrm>
        </p:grpSpPr>
        <p:sp>
          <p:nvSpPr>
            <p:cNvPr id="1927" name="Google Shape;1927;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1928" name="Google Shape;1928;p42"/>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43,3%</a:t>
              </a:r>
              <a:endParaRPr b="1" sz="1200">
                <a:solidFill>
                  <a:schemeClr val="dk1"/>
                </a:solidFill>
                <a:latin typeface="Arial Narrow"/>
                <a:ea typeface="Arial Narrow"/>
                <a:cs typeface="Arial Narrow"/>
                <a:sym typeface="Arial Narrow"/>
              </a:endParaRPr>
            </a:p>
          </p:txBody>
        </p:sp>
        <p:sp>
          <p:nvSpPr>
            <p:cNvPr id="1929" name="Google Shape;1929;p42"/>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930" name="Google Shape;1930;p42"/>
          <p:cNvGrpSpPr/>
          <p:nvPr/>
        </p:nvGrpSpPr>
        <p:grpSpPr>
          <a:xfrm>
            <a:off x="190340" y="7806669"/>
            <a:ext cx="2237424" cy="1105852"/>
            <a:chOff x="-788022" y="6983264"/>
            <a:chExt cx="2237424" cy="1105852"/>
          </a:xfrm>
        </p:grpSpPr>
        <p:sp>
          <p:nvSpPr>
            <p:cNvPr id="1931" name="Google Shape;1931;p42"/>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Dengue Grave</a:t>
              </a:r>
              <a:endParaRPr b="1" sz="1200" u="sng">
                <a:solidFill>
                  <a:schemeClr val="dk1"/>
                </a:solidFill>
                <a:latin typeface="Arial Narrow"/>
                <a:ea typeface="Arial Narrow"/>
                <a:cs typeface="Arial Narrow"/>
                <a:sym typeface="Arial Narrow"/>
              </a:endParaRPr>
            </a:p>
          </p:txBody>
        </p:sp>
        <p:sp>
          <p:nvSpPr>
            <p:cNvPr id="1932" name="Google Shape;1932;p42"/>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 caso</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0,6%</a:t>
              </a:r>
              <a:endParaRPr b="1" sz="1100">
                <a:solidFill>
                  <a:schemeClr val="dk1"/>
                </a:solidFill>
                <a:latin typeface="Arial Narrow"/>
                <a:ea typeface="Arial Narrow"/>
                <a:cs typeface="Arial Narrow"/>
                <a:sym typeface="Arial Narrow"/>
              </a:endParaRPr>
            </a:p>
          </p:txBody>
        </p:sp>
        <p:sp>
          <p:nvSpPr>
            <p:cNvPr id="1933" name="Google Shape;1933;p42"/>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1934" name="Google Shape;1934;p42"/>
          <p:cNvGrpSpPr/>
          <p:nvPr/>
        </p:nvGrpSpPr>
        <p:grpSpPr>
          <a:xfrm>
            <a:off x="5082109" y="7749116"/>
            <a:ext cx="1857467" cy="821705"/>
            <a:chOff x="48617" y="6901656"/>
            <a:chExt cx="1857467" cy="821705"/>
          </a:xfrm>
        </p:grpSpPr>
        <p:sp>
          <p:nvSpPr>
            <p:cNvPr id="1935" name="Google Shape;1935;p42"/>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 por laboratorio</a:t>
              </a:r>
              <a:endParaRPr b="1" sz="1200" u="sng">
                <a:solidFill>
                  <a:schemeClr val="dk1"/>
                </a:solidFill>
                <a:latin typeface="Arial Narrow"/>
                <a:ea typeface="Arial Narrow"/>
                <a:cs typeface="Arial Narrow"/>
                <a:sym typeface="Arial Narrow"/>
              </a:endParaRPr>
            </a:p>
          </p:txBody>
        </p:sp>
        <p:sp>
          <p:nvSpPr>
            <p:cNvPr id="1936" name="Google Shape;1936;p42"/>
            <p:cNvSpPr/>
            <p:nvPr/>
          </p:nvSpPr>
          <p:spPr>
            <a:xfrm>
              <a:off x="61791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60 casos</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44,4%</a:t>
              </a:r>
              <a:endParaRPr b="1" sz="1600">
                <a:solidFill>
                  <a:schemeClr val="dk1"/>
                </a:solidFill>
                <a:latin typeface="Arial Narrow"/>
                <a:ea typeface="Arial Narrow"/>
                <a:cs typeface="Arial Narrow"/>
                <a:sym typeface="Arial Narrow"/>
              </a:endParaRPr>
            </a:p>
          </p:txBody>
        </p:sp>
      </p:grpSp>
      <p:sp>
        <p:nvSpPr>
          <p:cNvPr id="1937" name="Google Shape;1937;p42"/>
          <p:cNvSpPr/>
          <p:nvPr/>
        </p:nvSpPr>
        <p:spPr>
          <a:xfrm>
            <a:off x="413232" y="4932040"/>
            <a:ext cx="628356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Dengue por comuna. Medellín hasta periodo epidemiológico 6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1938" name="Google Shape;1938;p42"/>
          <p:cNvPicPr preferRelativeResize="0"/>
          <p:nvPr/>
        </p:nvPicPr>
        <p:blipFill rotWithShape="1">
          <a:blip r:embed="rId4">
            <a:alphaModFix/>
          </a:blip>
          <a:srcRect b="0" l="0" r="50000" t="0"/>
          <a:stretch/>
        </p:blipFill>
        <p:spPr>
          <a:xfrm>
            <a:off x="5438539" y="6012160"/>
            <a:ext cx="998542" cy="874818"/>
          </a:xfrm>
          <a:prstGeom prst="rect">
            <a:avLst/>
          </a:prstGeom>
          <a:noFill/>
          <a:ln>
            <a:noFill/>
          </a:ln>
        </p:spPr>
      </p:pic>
      <p:pic>
        <p:nvPicPr>
          <p:cNvPr id="1939" name="Google Shape;1939;p42"/>
          <p:cNvPicPr preferRelativeResize="0"/>
          <p:nvPr/>
        </p:nvPicPr>
        <p:blipFill rotWithShape="1">
          <a:blip r:embed="rId5">
            <a:alphaModFix/>
          </a:blip>
          <a:srcRect b="0" l="10893" r="64411" t="0"/>
          <a:stretch/>
        </p:blipFill>
        <p:spPr>
          <a:xfrm>
            <a:off x="3045857" y="6162832"/>
            <a:ext cx="904106" cy="743198"/>
          </a:xfrm>
          <a:prstGeom prst="rect">
            <a:avLst/>
          </a:prstGeom>
          <a:noFill/>
          <a:ln>
            <a:noFill/>
          </a:ln>
        </p:spPr>
      </p:pic>
      <p:grpSp>
        <p:nvGrpSpPr>
          <p:cNvPr id="1940" name="Google Shape;1940;p42"/>
          <p:cNvGrpSpPr/>
          <p:nvPr/>
        </p:nvGrpSpPr>
        <p:grpSpPr>
          <a:xfrm>
            <a:off x="2874133" y="6840926"/>
            <a:ext cx="1229607" cy="747277"/>
            <a:chOff x="-14122" y="7072716"/>
            <a:chExt cx="1229607" cy="747277"/>
          </a:xfrm>
        </p:grpSpPr>
        <p:sp>
          <p:nvSpPr>
            <p:cNvPr id="1941" name="Google Shape;1941;p42"/>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1942" name="Google Shape;1942;p42"/>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56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41.7%</a:t>
              </a:r>
              <a:endParaRPr b="1" sz="1200">
                <a:solidFill>
                  <a:schemeClr val="dk1"/>
                </a:solidFill>
                <a:latin typeface="Arial Narrow"/>
                <a:ea typeface="Arial Narrow"/>
                <a:cs typeface="Arial Narrow"/>
                <a:sym typeface="Arial Narrow"/>
              </a:endParaRPr>
            </a:p>
          </p:txBody>
        </p:sp>
      </p:grpSp>
      <p:pic>
        <p:nvPicPr>
          <p:cNvPr id="1943" name="Google Shape;1943;p42"/>
          <p:cNvPicPr preferRelativeResize="0"/>
          <p:nvPr/>
        </p:nvPicPr>
        <p:blipFill rotWithShape="1">
          <a:blip r:embed="rId6">
            <a:alphaModFix/>
          </a:blip>
          <a:srcRect b="0" l="55406" r="19476" t="0"/>
          <a:stretch/>
        </p:blipFill>
        <p:spPr>
          <a:xfrm>
            <a:off x="4108267" y="6219530"/>
            <a:ext cx="844527" cy="708025"/>
          </a:xfrm>
          <a:prstGeom prst="rect">
            <a:avLst/>
          </a:prstGeom>
          <a:noFill/>
          <a:ln>
            <a:noFill/>
          </a:ln>
        </p:spPr>
      </p:pic>
      <p:grpSp>
        <p:nvGrpSpPr>
          <p:cNvPr id="1944" name="Google Shape;1944;p42"/>
          <p:cNvGrpSpPr/>
          <p:nvPr/>
        </p:nvGrpSpPr>
        <p:grpSpPr>
          <a:xfrm>
            <a:off x="3983878" y="6840925"/>
            <a:ext cx="1229607" cy="658523"/>
            <a:chOff x="3794" y="7064838"/>
            <a:chExt cx="1229607" cy="658523"/>
          </a:xfrm>
        </p:grpSpPr>
        <p:sp>
          <p:nvSpPr>
            <p:cNvPr id="1945" name="Google Shape;1945;p42"/>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1946" name="Google Shape;1946;p42"/>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1947" name="Google Shape;1947;p42"/>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51 casos (38,1%)</a:t>
            </a:r>
            <a:endParaRPr b="1" sz="1200">
              <a:solidFill>
                <a:schemeClr val="lt1"/>
              </a:solidFill>
              <a:latin typeface="Calibri"/>
              <a:ea typeface="Calibri"/>
              <a:cs typeface="Calibri"/>
              <a:sym typeface="Calibri"/>
            </a:endParaRPr>
          </a:p>
        </p:txBody>
      </p:sp>
      <p:sp>
        <p:nvSpPr>
          <p:cNvPr id="1948" name="Google Shape;1948;p42"/>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pic>
        <p:nvPicPr>
          <p:cNvPr descr="http://www.lavoz901.com/imgnoticias/_241839_tapa_1622016_105211.JPG" id="1949" name="Google Shape;1949;p42"/>
          <p:cNvPicPr preferRelativeResize="0"/>
          <p:nvPr/>
        </p:nvPicPr>
        <p:blipFill rotWithShape="1">
          <a:blip r:embed="rId7">
            <a:alphaModFix/>
          </a:blip>
          <a:srcRect b="0" l="0" r="0" t="0"/>
          <a:stretch/>
        </p:blipFill>
        <p:spPr>
          <a:xfrm>
            <a:off x="1855321" y="7967305"/>
            <a:ext cx="1219907" cy="721635"/>
          </a:xfrm>
          <a:prstGeom prst="rect">
            <a:avLst/>
          </a:prstGeom>
          <a:noFill/>
          <a:ln>
            <a:noFill/>
          </a:ln>
        </p:spPr>
      </p:pic>
      <p:sp>
        <p:nvSpPr>
          <p:cNvPr descr="C:\Users\98493498\Desktop\Laboratorio-Cli%CC%81nico.webp" id="1950" name="Google Shape;1950;p42"/>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1951" name="Google Shape;1951;p42"/>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52" name="Google Shape;1952;p42"/>
          <p:cNvPicPr preferRelativeResize="0"/>
          <p:nvPr/>
        </p:nvPicPr>
        <p:blipFill rotWithShape="1">
          <a:blip r:embed="rId8">
            <a:alphaModFix/>
          </a:blip>
          <a:srcRect b="0" l="0" r="0" t="0"/>
          <a:stretch/>
        </p:blipFill>
        <p:spPr>
          <a:xfrm>
            <a:off x="93227" y="70714"/>
            <a:ext cx="1772946" cy="1332569"/>
          </a:xfrm>
          <a:prstGeom prst="rect">
            <a:avLst/>
          </a:prstGeom>
          <a:noFill/>
          <a:ln>
            <a:noFill/>
          </a:ln>
        </p:spPr>
      </p:pic>
      <p:sp>
        <p:nvSpPr>
          <p:cNvPr id="1953" name="Google Shape;1953;p42"/>
          <p:cNvSpPr txBox="1"/>
          <p:nvPr/>
        </p:nvSpPr>
        <p:spPr>
          <a:xfrm>
            <a:off x="3100160" y="681591"/>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 de 2022</a:t>
            </a:r>
            <a:endParaRPr b="1" sz="1200">
              <a:solidFill>
                <a:schemeClr val="dk1"/>
              </a:solidFill>
              <a:latin typeface="Arial Narrow"/>
              <a:ea typeface="Arial Narrow"/>
              <a:cs typeface="Arial Narrow"/>
              <a:sym typeface="Arial Narrow"/>
            </a:endParaRPr>
          </a:p>
        </p:txBody>
      </p:sp>
      <p:sp>
        <p:nvSpPr>
          <p:cNvPr id="1954" name="Google Shape;1954;p42"/>
          <p:cNvSpPr txBox="1"/>
          <p:nvPr/>
        </p:nvSpPr>
        <p:spPr>
          <a:xfrm>
            <a:off x="3060390" y="380616"/>
            <a:ext cx="2075175"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DENGUE</a:t>
            </a:r>
            <a:endParaRPr b="1" sz="1600">
              <a:solidFill>
                <a:srgbClr val="C00000"/>
              </a:solidFill>
              <a:latin typeface="Arial Narrow"/>
              <a:ea typeface="Arial Narrow"/>
              <a:cs typeface="Arial Narrow"/>
              <a:sym typeface="Arial Narrow"/>
            </a:endParaRPr>
          </a:p>
        </p:txBody>
      </p:sp>
      <p:pic>
        <p:nvPicPr>
          <p:cNvPr id="1955" name="Google Shape;1955;p42"/>
          <p:cNvPicPr preferRelativeResize="0"/>
          <p:nvPr/>
        </p:nvPicPr>
        <p:blipFill rotWithShape="1">
          <a:blip r:embed="rId9">
            <a:alphaModFix/>
          </a:blip>
          <a:srcRect b="4882" l="8568" r="37043" t="18330"/>
          <a:stretch/>
        </p:blipFill>
        <p:spPr>
          <a:xfrm>
            <a:off x="2874133" y="1603965"/>
            <a:ext cx="3350849" cy="2660990"/>
          </a:xfrm>
          <a:prstGeom prst="rect">
            <a:avLst/>
          </a:prstGeom>
          <a:noFill/>
          <a:ln>
            <a:noFill/>
          </a:ln>
        </p:spPr>
      </p:pic>
      <p:grpSp>
        <p:nvGrpSpPr>
          <p:cNvPr id="1956" name="Google Shape;1956;p42"/>
          <p:cNvGrpSpPr/>
          <p:nvPr/>
        </p:nvGrpSpPr>
        <p:grpSpPr>
          <a:xfrm>
            <a:off x="3081089" y="7837875"/>
            <a:ext cx="2237424" cy="1105852"/>
            <a:chOff x="-788022" y="6983264"/>
            <a:chExt cx="2237424" cy="1105852"/>
          </a:xfrm>
        </p:grpSpPr>
        <p:sp>
          <p:nvSpPr>
            <p:cNvPr id="1957" name="Google Shape;1957;p42"/>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Descartados</a:t>
              </a:r>
              <a:endParaRPr b="1" sz="1200" u="sng">
                <a:solidFill>
                  <a:schemeClr val="dk1"/>
                </a:solidFill>
                <a:latin typeface="Arial Narrow"/>
                <a:ea typeface="Arial Narrow"/>
                <a:cs typeface="Arial Narrow"/>
                <a:sym typeface="Arial Narrow"/>
              </a:endParaRPr>
            </a:p>
          </p:txBody>
        </p:sp>
        <p:sp>
          <p:nvSpPr>
            <p:cNvPr id="1958" name="Google Shape;1958;p42"/>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65 casos</a:t>
              </a:r>
              <a:endParaRPr b="1" sz="1100">
                <a:solidFill>
                  <a:schemeClr val="dk1"/>
                </a:solidFill>
                <a:latin typeface="Arial Narrow"/>
                <a:ea typeface="Arial Narrow"/>
                <a:cs typeface="Arial Narrow"/>
                <a:sym typeface="Arial Narrow"/>
              </a:endParaRPr>
            </a:p>
          </p:txBody>
        </p:sp>
        <p:sp>
          <p:nvSpPr>
            <p:cNvPr id="1959" name="Google Shape;1959;p42"/>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1960" name="Google Shape;1960;p42"/>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 signos de alarma</a:t>
            </a:r>
            <a:endParaRPr b="1" sz="1200" u="sng">
              <a:solidFill>
                <a:schemeClr val="dk1"/>
              </a:solidFill>
              <a:latin typeface="Arial Narrow"/>
              <a:ea typeface="Arial Narrow"/>
              <a:cs typeface="Arial Narrow"/>
              <a:sym typeface="Arial Narrow"/>
            </a:endParaRPr>
          </a:p>
        </p:txBody>
      </p:sp>
      <p:pic>
        <p:nvPicPr>
          <p:cNvPr id="1961" name="Google Shape;1961;p42"/>
          <p:cNvPicPr preferRelativeResize="0"/>
          <p:nvPr/>
        </p:nvPicPr>
        <p:blipFill rotWithShape="1">
          <a:blip r:embed="rId10">
            <a:alphaModFix/>
          </a:blip>
          <a:srcRect b="0" l="0" r="0" t="0"/>
          <a:stretch/>
        </p:blipFill>
        <p:spPr>
          <a:xfrm>
            <a:off x="190340" y="1616791"/>
            <a:ext cx="2504518" cy="295520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p43"/>
          <p:cNvSpPr/>
          <p:nvPr/>
        </p:nvSpPr>
        <p:spPr>
          <a:xfrm>
            <a:off x="2634168" y="2470016"/>
            <a:ext cx="3990618" cy="4924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Casos de Agresiones por animales potencialmente transmisor de Rabia. Medellín, 2010 a 2022 Periodo 6 acumulado </a:t>
            </a:r>
            <a:endParaRPr/>
          </a:p>
        </p:txBody>
      </p:sp>
      <p:sp>
        <p:nvSpPr>
          <p:cNvPr id="1967" name="Google Shape;1967;p43"/>
          <p:cNvSpPr txBox="1"/>
          <p:nvPr/>
        </p:nvSpPr>
        <p:spPr>
          <a:xfrm>
            <a:off x="5073915" y="7956376"/>
            <a:ext cx="1610486"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La variación  con respecto al mismo periodo del año anterior aumentó en un 10,8% </a:t>
            </a:r>
            <a:endParaRPr b="1" sz="1000">
              <a:solidFill>
                <a:schemeClr val="dk1"/>
              </a:solidFill>
              <a:latin typeface="Arial Narrow"/>
              <a:ea typeface="Arial Narrow"/>
              <a:cs typeface="Arial Narrow"/>
              <a:sym typeface="Arial Narrow"/>
            </a:endParaRPr>
          </a:p>
        </p:txBody>
      </p:sp>
      <p:sp>
        <p:nvSpPr>
          <p:cNvPr id="1968" name="Google Shape;1968;p43"/>
          <p:cNvSpPr/>
          <p:nvPr/>
        </p:nvSpPr>
        <p:spPr>
          <a:xfrm>
            <a:off x="648048" y="4942395"/>
            <a:ext cx="495833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Agresiones por animales potencialmente transmisor de Rabia, Medellín, por semana Epidemiologica  a Periodo 6,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1969" name="Google Shape;1969;p43"/>
          <p:cNvGrpSpPr/>
          <p:nvPr/>
        </p:nvGrpSpPr>
        <p:grpSpPr>
          <a:xfrm>
            <a:off x="2448322" y="74775"/>
            <a:ext cx="3446504" cy="276999"/>
            <a:chOff x="2448322" y="74775"/>
            <a:chExt cx="3446504" cy="276999"/>
          </a:xfrm>
        </p:grpSpPr>
        <p:sp>
          <p:nvSpPr>
            <p:cNvPr id="1970" name="Google Shape;1970;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71" name="Google Shape;1971;p43"/>
            <p:cNvCxnSpPr>
              <a:stCxn id="197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72" name="Google Shape;1972;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1973" name="Google Shape;1973;p43"/>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74" name="Google Shape;1974;p43"/>
          <p:cNvGrpSpPr/>
          <p:nvPr/>
        </p:nvGrpSpPr>
        <p:grpSpPr>
          <a:xfrm>
            <a:off x="277404" y="5621632"/>
            <a:ext cx="3446504" cy="276999"/>
            <a:chOff x="2448322" y="74775"/>
            <a:chExt cx="3446504" cy="276999"/>
          </a:xfrm>
        </p:grpSpPr>
        <p:sp>
          <p:nvSpPr>
            <p:cNvPr id="1975" name="Google Shape;1975;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76" name="Google Shape;1976;p43"/>
            <p:cNvCxnSpPr>
              <a:stCxn id="197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77" name="Google Shape;1977;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1978" name="Google Shape;1978;p43"/>
          <p:cNvGrpSpPr/>
          <p:nvPr/>
        </p:nvGrpSpPr>
        <p:grpSpPr>
          <a:xfrm>
            <a:off x="4752578" y="5635532"/>
            <a:ext cx="3446504" cy="276999"/>
            <a:chOff x="2448322" y="74775"/>
            <a:chExt cx="3446504" cy="276999"/>
          </a:xfrm>
        </p:grpSpPr>
        <p:sp>
          <p:nvSpPr>
            <p:cNvPr id="1979" name="Google Shape;1979;p4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80" name="Google Shape;1980;p43"/>
            <p:cNvCxnSpPr>
              <a:stCxn id="197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81" name="Google Shape;1981;p4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1982" name="Google Shape;1982;p43"/>
          <p:cNvSpPr/>
          <p:nvPr/>
        </p:nvSpPr>
        <p:spPr>
          <a:xfrm>
            <a:off x="4629477" y="7164288"/>
            <a:ext cx="2499365" cy="63863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Agresiones por animales potencialmente transmisor de Rabia, hasta periodo 6 Colombia 2022</a:t>
            </a:r>
            <a:endParaRPr b="1" i="1" sz="900">
              <a:solidFill>
                <a:srgbClr val="000000"/>
              </a:solidFill>
              <a:latin typeface="Calibri"/>
              <a:ea typeface="Calibri"/>
              <a:cs typeface="Calibri"/>
              <a:sym typeface="Calibri"/>
            </a:endParaRPr>
          </a:p>
        </p:txBody>
      </p:sp>
      <p:sp>
        <p:nvSpPr>
          <p:cNvPr id="1983" name="Google Shape;1983;p43"/>
          <p:cNvSpPr txBox="1"/>
          <p:nvPr/>
        </p:nvSpPr>
        <p:spPr>
          <a:xfrm>
            <a:off x="97387" y="2462811"/>
            <a:ext cx="2232241"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2.470 casos</a:t>
            </a:r>
            <a:endParaRPr b="1" sz="1200">
              <a:solidFill>
                <a:schemeClr val="dk1"/>
              </a:solidFill>
              <a:latin typeface="Arial Narrow"/>
              <a:ea typeface="Arial Narrow"/>
              <a:cs typeface="Arial Narrow"/>
              <a:sym typeface="Arial Narrow"/>
            </a:endParaRPr>
          </a:p>
        </p:txBody>
      </p:sp>
      <p:sp>
        <p:nvSpPr>
          <p:cNvPr id="1984" name="Google Shape;1984;p43"/>
          <p:cNvSpPr txBox="1"/>
          <p:nvPr/>
        </p:nvSpPr>
        <p:spPr>
          <a:xfrm>
            <a:off x="8789" y="1758090"/>
            <a:ext cx="2223436"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Agresiones por animales potencialmente transmisor de Rabia</a:t>
            </a:r>
            <a:endParaRPr b="1" sz="1400">
              <a:solidFill>
                <a:srgbClr val="C00000"/>
              </a:solidFill>
              <a:latin typeface="Arial Narrow"/>
              <a:ea typeface="Arial Narrow"/>
              <a:cs typeface="Arial Narrow"/>
              <a:sym typeface="Arial Narrow"/>
            </a:endParaRPr>
          </a:p>
        </p:txBody>
      </p:sp>
      <p:sp>
        <p:nvSpPr>
          <p:cNvPr id="1985" name="Google Shape;1985;p43"/>
          <p:cNvSpPr/>
          <p:nvPr/>
        </p:nvSpPr>
        <p:spPr>
          <a:xfrm>
            <a:off x="143745" y="8279619"/>
            <a:ext cx="371901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Agresiones por animales potencialmente transmisor de Rabia por grupo de edad. Medellín hasta periodo epidemiológico 6 de 2022</a:t>
            </a:r>
            <a:endParaRPr sz="1800">
              <a:solidFill>
                <a:schemeClr val="dk1"/>
              </a:solidFill>
              <a:latin typeface="Arial Narrow"/>
              <a:ea typeface="Arial Narrow"/>
              <a:cs typeface="Arial Narrow"/>
              <a:sym typeface="Arial Narrow"/>
            </a:endParaRPr>
          </a:p>
        </p:txBody>
      </p:sp>
      <p:pic>
        <p:nvPicPr>
          <p:cNvPr descr="rabies" id="1986" name="Google Shape;1986;p43"/>
          <p:cNvPicPr preferRelativeResize="0"/>
          <p:nvPr/>
        </p:nvPicPr>
        <p:blipFill rotWithShape="1">
          <a:blip r:embed="rId3">
            <a:alphaModFix/>
          </a:blip>
          <a:srcRect b="0" l="0" r="0" t="0"/>
          <a:stretch/>
        </p:blipFill>
        <p:spPr>
          <a:xfrm>
            <a:off x="277404" y="74775"/>
            <a:ext cx="1725848" cy="1718318"/>
          </a:xfrm>
          <a:prstGeom prst="rect">
            <a:avLst/>
          </a:prstGeom>
          <a:noFill/>
          <a:ln>
            <a:noFill/>
          </a:ln>
        </p:spPr>
      </p:pic>
      <p:graphicFrame>
        <p:nvGraphicFramePr>
          <p:cNvPr id="1987" name="Google Shape;1987;p43"/>
          <p:cNvGraphicFramePr/>
          <p:nvPr/>
        </p:nvGraphicFramePr>
        <p:xfrm>
          <a:off x="-426896" y="2850715"/>
          <a:ext cx="7555738" cy="2091680"/>
        </p:xfrm>
        <a:graphic>
          <a:graphicData uri="http://schemas.openxmlformats.org/drawingml/2006/chart">
            <c:chart r:id="rId4"/>
          </a:graphicData>
        </a:graphic>
      </p:graphicFrame>
      <p:graphicFrame>
        <p:nvGraphicFramePr>
          <p:cNvPr id="1988" name="Google Shape;1988;p43"/>
          <p:cNvGraphicFramePr/>
          <p:nvPr/>
        </p:nvGraphicFramePr>
        <p:xfrm>
          <a:off x="1956893" y="316531"/>
          <a:ext cx="5171949" cy="2180223"/>
        </p:xfrm>
        <a:graphic>
          <a:graphicData uri="http://schemas.openxmlformats.org/drawingml/2006/chart">
            <c:chart r:id="rId5"/>
          </a:graphicData>
        </a:graphic>
      </p:graphicFrame>
      <p:graphicFrame>
        <p:nvGraphicFramePr>
          <p:cNvPr id="1989" name="Google Shape;1989;p43"/>
          <p:cNvGraphicFramePr/>
          <p:nvPr/>
        </p:nvGraphicFramePr>
        <p:xfrm>
          <a:off x="-266015" y="6093931"/>
          <a:ext cx="4802569" cy="2045359"/>
        </p:xfrm>
        <a:graphic>
          <a:graphicData uri="http://schemas.openxmlformats.org/drawingml/2006/chart">
            <c:chart r:id="rId6"/>
          </a:graphicData>
        </a:graphic>
      </p:graphicFrame>
      <p:cxnSp>
        <p:nvCxnSpPr>
          <p:cNvPr id="1990" name="Google Shape;1990;p43"/>
          <p:cNvCxnSpPr/>
          <p:nvPr/>
        </p:nvCxnSpPr>
        <p:spPr>
          <a:xfrm>
            <a:off x="504106" y="6876256"/>
            <a:ext cx="3744416" cy="0"/>
          </a:xfrm>
          <a:prstGeom prst="straightConnector1">
            <a:avLst/>
          </a:prstGeom>
          <a:noFill/>
          <a:ln cap="flat" cmpd="sng" w="12700">
            <a:solidFill>
              <a:srgbClr val="FF0000"/>
            </a:solidFill>
            <a:prstDash val="solid"/>
            <a:round/>
            <a:headEnd len="sm" w="sm" type="none"/>
            <a:tailEnd len="med" w="med" type="stealth"/>
          </a:ln>
        </p:spPr>
      </p:cxnSp>
      <p:sp>
        <p:nvSpPr>
          <p:cNvPr id="1991" name="Google Shape;1991;p43"/>
          <p:cNvSpPr txBox="1"/>
          <p:nvPr/>
        </p:nvSpPr>
        <p:spPr>
          <a:xfrm>
            <a:off x="3060390" y="6469995"/>
            <a:ext cx="889987"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Calibri"/>
                <a:ea typeface="Calibri"/>
                <a:cs typeface="Calibri"/>
                <a:sym typeface="Calibri"/>
              </a:rPr>
              <a:t>Tasa total: 100</a:t>
            </a:r>
            <a:endParaRPr b="1" sz="900">
              <a:solidFill>
                <a:schemeClr val="dk1"/>
              </a:solidFill>
              <a:latin typeface="Calibri"/>
              <a:ea typeface="Calibri"/>
              <a:cs typeface="Calibri"/>
              <a:sym typeface="Calibri"/>
            </a:endParaRPr>
          </a:p>
        </p:txBody>
      </p:sp>
      <p:pic>
        <p:nvPicPr>
          <p:cNvPr id="1992" name="Google Shape;1992;p43"/>
          <p:cNvPicPr preferRelativeResize="0"/>
          <p:nvPr/>
        </p:nvPicPr>
        <p:blipFill rotWithShape="1">
          <a:blip r:embed="rId7">
            <a:alphaModFix/>
          </a:blip>
          <a:srcRect b="0" l="0" r="0" t="0"/>
          <a:stretch/>
        </p:blipFill>
        <p:spPr>
          <a:xfrm>
            <a:off x="4780081" y="6132906"/>
            <a:ext cx="2198155" cy="936251"/>
          </a:xfrm>
          <a:prstGeom prst="rect">
            <a:avLst/>
          </a:prstGeom>
          <a:noFill/>
          <a:ln>
            <a:noFill/>
          </a:ln>
        </p:spPr>
      </p:pic>
      <p:sp>
        <p:nvSpPr>
          <p:cNvPr id="1993" name="Google Shape;1993;p4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43</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grpSp>
        <p:nvGrpSpPr>
          <p:cNvPr id="1998" name="Google Shape;1998;p44"/>
          <p:cNvGrpSpPr/>
          <p:nvPr/>
        </p:nvGrpSpPr>
        <p:grpSpPr>
          <a:xfrm>
            <a:off x="2448322" y="74775"/>
            <a:ext cx="3446504" cy="276999"/>
            <a:chOff x="2448322" y="74775"/>
            <a:chExt cx="3446504" cy="276999"/>
          </a:xfrm>
        </p:grpSpPr>
        <p:sp>
          <p:nvSpPr>
            <p:cNvPr id="1999" name="Google Shape;1999;p4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00" name="Google Shape;2000;p44"/>
            <p:cNvCxnSpPr>
              <a:stCxn id="1999"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01" name="Google Shape;2001;p4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02" name="Google Shape;2002;p44"/>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03" name="Google Shape;2003;p44"/>
          <p:cNvGrpSpPr/>
          <p:nvPr/>
        </p:nvGrpSpPr>
        <p:grpSpPr>
          <a:xfrm>
            <a:off x="277404" y="5606243"/>
            <a:ext cx="3446504" cy="276999"/>
            <a:chOff x="2448322" y="74775"/>
            <a:chExt cx="3446504" cy="276999"/>
          </a:xfrm>
        </p:grpSpPr>
        <p:sp>
          <p:nvSpPr>
            <p:cNvPr id="2004" name="Google Shape;2004;p4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05" name="Google Shape;2005;p44"/>
            <p:cNvCxnSpPr>
              <a:stCxn id="200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06" name="Google Shape;2006;p4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007" name="Google Shape;2007;p4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Pág..44 </a:t>
            </a:r>
            <a:endParaRPr b="1" sz="1050">
              <a:solidFill>
                <a:schemeClr val="dk1"/>
              </a:solidFill>
              <a:latin typeface="Arial Narrow"/>
              <a:ea typeface="Arial Narrow"/>
              <a:cs typeface="Arial Narrow"/>
              <a:sym typeface="Arial Narrow"/>
            </a:endParaRPr>
          </a:p>
        </p:txBody>
      </p:sp>
      <p:grpSp>
        <p:nvGrpSpPr>
          <p:cNvPr id="2008" name="Google Shape;2008;p44"/>
          <p:cNvGrpSpPr/>
          <p:nvPr/>
        </p:nvGrpSpPr>
        <p:grpSpPr>
          <a:xfrm>
            <a:off x="437570" y="6848803"/>
            <a:ext cx="1252369" cy="877901"/>
            <a:chOff x="-36884" y="7072716"/>
            <a:chExt cx="1252369" cy="877901"/>
          </a:xfrm>
        </p:grpSpPr>
        <p:sp>
          <p:nvSpPr>
            <p:cNvPr id="2009" name="Google Shape;2009;p44"/>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2010" name="Google Shape;2010;p44"/>
            <p:cNvSpPr/>
            <p:nvPr/>
          </p:nvSpPr>
          <p:spPr>
            <a:xfrm>
              <a:off x="60879" y="7363321"/>
              <a:ext cx="1005119"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1.149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40,1%</a:t>
              </a:r>
              <a:endParaRPr b="1" sz="1200">
                <a:solidFill>
                  <a:schemeClr val="dk1"/>
                </a:solidFill>
                <a:latin typeface="Arial Narrow"/>
                <a:ea typeface="Arial Narrow"/>
                <a:cs typeface="Arial Narrow"/>
                <a:sym typeface="Arial Narrow"/>
              </a:endParaRPr>
            </a:p>
          </p:txBody>
        </p:sp>
        <p:sp>
          <p:nvSpPr>
            <p:cNvPr id="2011" name="Google Shape;2011;p44"/>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2012" name="Google Shape;2012;p44"/>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2013" name="Google Shape;2013;p44"/>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2014" name="Google Shape;2014;p44"/>
          <p:cNvGrpSpPr/>
          <p:nvPr/>
        </p:nvGrpSpPr>
        <p:grpSpPr>
          <a:xfrm>
            <a:off x="1540452" y="6848803"/>
            <a:ext cx="1229607" cy="877901"/>
            <a:chOff x="-14122" y="7072716"/>
            <a:chExt cx="1229607" cy="877901"/>
          </a:xfrm>
        </p:grpSpPr>
        <p:sp>
          <p:nvSpPr>
            <p:cNvPr id="2015" name="Google Shape;2015;p44"/>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2016" name="Google Shape;2016;p44"/>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1.321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57,9%</a:t>
              </a:r>
              <a:endParaRPr b="1" sz="1200">
                <a:solidFill>
                  <a:schemeClr val="dk1"/>
                </a:solidFill>
                <a:latin typeface="Arial Narrow"/>
                <a:ea typeface="Arial Narrow"/>
                <a:cs typeface="Arial Narrow"/>
                <a:sym typeface="Arial Narrow"/>
              </a:endParaRPr>
            </a:p>
          </p:txBody>
        </p:sp>
        <p:sp>
          <p:nvSpPr>
            <p:cNvPr id="2017" name="Google Shape;2017;p44"/>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018" name="Google Shape;2018;p44"/>
          <p:cNvGrpSpPr/>
          <p:nvPr/>
        </p:nvGrpSpPr>
        <p:grpSpPr>
          <a:xfrm>
            <a:off x="190340" y="7806669"/>
            <a:ext cx="2038768" cy="1105852"/>
            <a:chOff x="-788022" y="6983264"/>
            <a:chExt cx="2038768" cy="1105852"/>
          </a:xfrm>
        </p:grpSpPr>
        <p:sp>
          <p:nvSpPr>
            <p:cNvPr id="2019" name="Google Shape;2019;p44"/>
            <p:cNvSpPr txBox="1"/>
            <p:nvPr/>
          </p:nvSpPr>
          <p:spPr>
            <a:xfrm>
              <a:off x="-788022" y="6983264"/>
              <a:ext cx="20387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Observable</a:t>
              </a:r>
              <a:endParaRPr b="1" sz="1200" u="sng">
                <a:solidFill>
                  <a:schemeClr val="dk1"/>
                </a:solidFill>
                <a:latin typeface="Arial Narrow"/>
                <a:ea typeface="Arial Narrow"/>
                <a:cs typeface="Arial Narrow"/>
                <a:sym typeface="Arial Narrow"/>
              </a:endParaRPr>
            </a:p>
          </p:txBody>
        </p:sp>
        <p:sp>
          <p:nvSpPr>
            <p:cNvPr id="2020" name="Google Shape;2020;p44"/>
            <p:cNvSpPr/>
            <p:nvPr/>
          </p:nvSpPr>
          <p:spPr>
            <a:xfrm>
              <a:off x="-51253" y="7444929"/>
              <a:ext cx="922100"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2.321 casos</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81,3%</a:t>
              </a:r>
              <a:endParaRPr b="1" sz="1100">
                <a:solidFill>
                  <a:schemeClr val="dk1"/>
                </a:solidFill>
                <a:latin typeface="Arial Narrow"/>
                <a:ea typeface="Arial Narrow"/>
                <a:cs typeface="Arial Narrow"/>
                <a:sym typeface="Arial Narrow"/>
              </a:endParaRPr>
            </a:p>
          </p:txBody>
        </p:sp>
        <p:sp>
          <p:nvSpPr>
            <p:cNvPr id="2021" name="Google Shape;2021;p44"/>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022" name="Google Shape;2022;p44"/>
          <p:cNvGrpSpPr/>
          <p:nvPr/>
        </p:nvGrpSpPr>
        <p:grpSpPr>
          <a:xfrm>
            <a:off x="5082109" y="7749116"/>
            <a:ext cx="1857467" cy="821705"/>
            <a:chOff x="48617" y="6901656"/>
            <a:chExt cx="1857467" cy="821705"/>
          </a:xfrm>
        </p:grpSpPr>
        <p:sp>
          <p:nvSpPr>
            <p:cNvPr id="2023" name="Google Shape;2023;p44"/>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Agresion Mordedura</a:t>
              </a:r>
              <a:endParaRPr b="1" sz="1200" u="sng">
                <a:solidFill>
                  <a:schemeClr val="dk1"/>
                </a:solidFill>
                <a:latin typeface="Arial Narrow"/>
                <a:ea typeface="Arial Narrow"/>
                <a:cs typeface="Arial Narrow"/>
                <a:sym typeface="Arial Narrow"/>
              </a:endParaRPr>
            </a:p>
          </p:txBody>
        </p:sp>
        <p:sp>
          <p:nvSpPr>
            <p:cNvPr id="2024" name="Google Shape;2024;p44"/>
            <p:cNvSpPr/>
            <p:nvPr/>
          </p:nvSpPr>
          <p:spPr>
            <a:xfrm>
              <a:off x="617910" y="7363321"/>
              <a:ext cx="973383"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2.307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80,1%</a:t>
              </a:r>
              <a:endParaRPr b="1" sz="1600">
                <a:solidFill>
                  <a:schemeClr val="dk1"/>
                </a:solidFill>
                <a:latin typeface="Arial Narrow"/>
                <a:ea typeface="Arial Narrow"/>
                <a:cs typeface="Arial Narrow"/>
                <a:sym typeface="Arial Narrow"/>
              </a:endParaRPr>
            </a:p>
          </p:txBody>
        </p:sp>
      </p:grpSp>
      <p:sp>
        <p:nvSpPr>
          <p:cNvPr id="2025" name="Google Shape;2025;p44"/>
          <p:cNvSpPr/>
          <p:nvPr/>
        </p:nvSpPr>
        <p:spPr>
          <a:xfrm>
            <a:off x="242645" y="4795572"/>
            <a:ext cx="6283561"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Agresiones por animales potencialmente transmisor de Rabia por comuna. Medellín hasta periodo epidemiológico 6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2026" name="Google Shape;2026;p44"/>
          <p:cNvPicPr preferRelativeResize="0"/>
          <p:nvPr/>
        </p:nvPicPr>
        <p:blipFill rotWithShape="1">
          <a:blip r:embed="rId4">
            <a:alphaModFix/>
          </a:blip>
          <a:srcRect b="0" l="10893" r="64411" t="0"/>
          <a:stretch/>
        </p:blipFill>
        <p:spPr>
          <a:xfrm>
            <a:off x="3045857" y="6162832"/>
            <a:ext cx="904106" cy="743198"/>
          </a:xfrm>
          <a:prstGeom prst="rect">
            <a:avLst/>
          </a:prstGeom>
          <a:noFill/>
          <a:ln>
            <a:noFill/>
          </a:ln>
        </p:spPr>
      </p:pic>
      <p:grpSp>
        <p:nvGrpSpPr>
          <p:cNvPr id="2027" name="Google Shape;2027;p44"/>
          <p:cNvGrpSpPr/>
          <p:nvPr/>
        </p:nvGrpSpPr>
        <p:grpSpPr>
          <a:xfrm>
            <a:off x="2874133" y="6840926"/>
            <a:ext cx="1374389" cy="747277"/>
            <a:chOff x="-14122" y="7072716"/>
            <a:chExt cx="1229607" cy="747277"/>
          </a:xfrm>
        </p:grpSpPr>
        <p:sp>
          <p:nvSpPr>
            <p:cNvPr id="2028" name="Google Shape;2028;p44"/>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No Exposicion</a:t>
              </a:r>
              <a:endParaRPr b="1" sz="1200" u="sng">
                <a:solidFill>
                  <a:schemeClr val="dk1"/>
                </a:solidFill>
                <a:latin typeface="Arial Narrow"/>
                <a:ea typeface="Arial Narrow"/>
                <a:cs typeface="Arial Narrow"/>
                <a:sym typeface="Arial Narrow"/>
              </a:endParaRPr>
            </a:p>
          </p:txBody>
        </p:sp>
        <p:sp>
          <p:nvSpPr>
            <p:cNvPr id="2029" name="Google Shape;2029;p44"/>
            <p:cNvSpPr/>
            <p:nvPr/>
          </p:nvSpPr>
          <p:spPr>
            <a:xfrm>
              <a:off x="51600" y="7363320"/>
              <a:ext cx="898015"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2.177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76.2%</a:t>
              </a:r>
              <a:endParaRPr b="1" sz="1200">
                <a:solidFill>
                  <a:schemeClr val="dk1"/>
                </a:solidFill>
                <a:latin typeface="Arial Narrow"/>
                <a:ea typeface="Arial Narrow"/>
                <a:cs typeface="Arial Narrow"/>
                <a:sym typeface="Arial Narrow"/>
              </a:endParaRPr>
            </a:p>
          </p:txBody>
        </p:sp>
      </p:grpSp>
      <p:pic>
        <p:nvPicPr>
          <p:cNvPr id="2030" name="Google Shape;2030;p44"/>
          <p:cNvPicPr preferRelativeResize="0"/>
          <p:nvPr/>
        </p:nvPicPr>
        <p:blipFill rotWithShape="1">
          <a:blip r:embed="rId5">
            <a:alphaModFix/>
          </a:blip>
          <a:srcRect b="0" l="55406" r="19476" t="0"/>
          <a:stretch/>
        </p:blipFill>
        <p:spPr>
          <a:xfrm>
            <a:off x="5588578" y="6271398"/>
            <a:ext cx="844527" cy="708025"/>
          </a:xfrm>
          <a:prstGeom prst="rect">
            <a:avLst/>
          </a:prstGeom>
          <a:noFill/>
          <a:ln>
            <a:noFill/>
          </a:ln>
        </p:spPr>
      </p:pic>
      <p:grpSp>
        <p:nvGrpSpPr>
          <p:cNvPr id="2031" name="Google Shape;2031;p44"/>
          <p:cNvGrpSpPr/>
          <p:nvPr/>
        </p:nvGrpSpPr>
        <p:grpSpPr>
          <a:xfrm>
            <a:off x="3983878" y="6840925"/>
            <a:ext cx="1229607" cy="658523"/>
            <a:chOff x="3794" y="7064838"/>
            <a:chExt cx="1229607" cy="658523"/>
          </a:xfrm>
        </p:grpSpPr>
        <p:sp>
          <p:nvSpPr>
            <p:cNvPr id="2032" name="Google Shape;2032;p44"/>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Leve</a:t>
              </a:r>
              <a:endParaRPr b="1" sz="1200" u="sng">
                <a:solidFill>
                  <a:schemeClr val="dk1"/>
                </a:solidFill>
                <a:latin typeface="Arial Narrow"/>
                <a:ea typeface="Arial Narrow"/>
                <a:cs typeface="Arial Narrow"/>
                <a:sym typeface="Arial Narrow"/>
              </a:endParaRPr>
            </a:p>
          </p:txBody>
        </p:sp>
        <p:sp>
          <p:nvSpPr>
            <p:cNvPr id="2033" name="Google Shape;2033;p44"/>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258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9,1%</a:t>
              </a:r>
              <a:endParaRPr b="1" sz="1200">
                <a:solidFill>
                  <a:schemeClr val="dk1"/>
                </a:solidFill>
                <a:latin typeface="Arial Narrow"/>
                <a:ea typeface="Arial Narrow"/>
                <a:cs typeface="Arial Narrow"/>
                <a:sym typeface="Arial Narrow"/>
              </a:endParaRPr>
            </a:p>
          </p:txBody>
        </p:sp>
      </p:grpSp>
      <p:sp>
        <p:nvSpPr>
          <p:cNvPr id="2034" name="Google Shape;2034;p44"/>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35 casos (1,2%)</a:t>
            </a:r>
            <a:endParaRPr b="1" sz="1200">
              <a:solidFill>
                <a:schemeClr val="lt1"/>
              </a:solidFill>
              <a:latin typeface="Calibri"/>
              <a:ea typeface="Calibri"/>
              <a:cs typeface="Calibri"/>
              <a:sym typeface="Calibri"/>
            </a:endParaRPr>
          </a:p>
        </p:txBody>
      </p:sp>
      <p:sp>
        <p:nvSpPr>
          <p:cNvPr id="2035" name="Google Shape;2035;p44"/>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sp>
        <p:nvSpPr>
          <p:cNvPr descr="C:\Users\98493498\Desktop\Laboratorio-Cli%CC%81nico.webp" id="2036" name="Google Shape;2036;p44"/>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2037" name="Google Shape;2037;p44"/>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8" name="Google Shape;2038;p44"/>
          <p:cNvSpPr txBox="1"/>
          <p:nvPr/>
        </p:nvSpPr>
        <p:spPr>
          <a:xfrm>
            <a:off x="3409557" y="639295"/>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b="1" sz="1200">
              <a:solidFill>
                <a:schemeClr val="dk1"/>
              </a:solidFill>
              <a:latin typeface="Arial Narrow"/>
              <a:ea typeface="Arial Narrow"/>
              <a:cs typeface="Arial Narrow"/>
              <a:sym typeface="Arial Narrow"/>
            </a:endParaRPr>
          </a:p>
        </p:txBody>
      </p:sp>
      <p:sp>
        <p:nvSpPr>
          <p:cNvPr id="2039" name="Google Shape;2039;p44"/>
          <p:cNvSpPr txBox="1"/>
          <p:nvPr/>
        </p:nvSpPr>
        <p:spPr>
          <a:xfrm>
            <a:off x="2004035" y="336385"/>
            <a:ext cx="5107782"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Agresiones por animales potencialmente transmisor de Rabia</a:t>
            </a:r>
            <a:endParaRPr b="1" sz="1600">
              <a:solidFill>
                <a:srgbClr val="C00000"/>
              </a:solidFill>
              <a:latin typeface="Arial Narrow"/>
              <a:ea typeface="Arial Narrow"/>
              <a:cs typeface="Arial Narrow"/>
              <a:sym typeface="Arial Narrow"/>
            </a:endParaRPr>
          </a:p>
        </p:txBody>
      </p:sp>
      <p:grpSp>
        <p:nvGrpSpPr>
          <p:cNvPr id="2040" name="Google Shape;2040;p44"/>
          <p:cNvGrpSpPr/>
          <p:nvPr/>
        </p:nvGrpSpPr>
        <p:grpSpPr>
          <a:xfrm>
            <a:off x="3081089" y="7837875"/>
            <a:ext cx="2237424" cy="1105852"/>
            <a:chOff x="-788022" y="6983264"/>
            <a:chExt cx="2237424" cy="1105852"/>
          </a:xfrm>
        </p:grpSpPr>
        <p:sp>
          <p:nvSpPr>
            <p:cNvPr id="2041" name="Google Shape;2041;p44"/>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Desconocidos</a:t>
              </a:r>
              <a:endParaRPr b="1" sz="1200" u="sng">
                <a:solidFill>
                  <a:schemeClr val="dk1"/>
                </a:solidFill>
                <a:latin typeface="Arial Narrow"/>
                <a:ea typeface="Arial Narrow"/>
                <a:cs typeface="Arial Narrow"/>
                <a:sym typeface="Arial Narrow"/>
              </a:endParaRPr>
            </a:p>
          </p:txBody>
        </p:sp>
        <p:sp>
          <p:nvSpPr>
            <p:cNvPr id="2042" name="Google Shape;2042;p44"/>
            <p:cNvSpPr/>
            <p:nvPr/>
          </p:nvSpPr>
          <p:spPr>
            <a:xfrm>
              <a:off x="-51253" y="7444929"/>
              <a:ext cx="922100"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127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4.4%</a:t>
              </a:r>
              <a:endParaRPr b="1" sz="1100">
                <a:solidFill>
                  <a:schemeClr val="dk1"/>
                </a:solidFill>
                <a:latin typeface="Arial Narrow"/>
                <a:ea typeface="Arial Narrow"/>
                <a:cs typeface="Arial Narrow"/>
                <a:sym typeface="Arial Narrow"/>
              </a:endParaRPr>
            </a:p>
          </p:txBody>
        </p:sp>
        <p:sp>
          <p:nvSpPr>
            <p:cNvPr id="2043" name="Google Shape;2043;p44"/>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2044" name="Google Shape;2044;p44"/>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Grave</a:t>
            </a:r>
            <a:endParaRPr b="1" sz="1200" u="sng">
              <a:solidFill>
                <a:schemeClr val="dk1"/>
              </a:solidFill>
              <a:latin typeface="Arial Narrow"/>
              <a:ea typeface="Arial Narrow"/>
              <a:cs typeface="Arial Narrow"/>
              <a:sym typeface="Arial Narrow"/>
            </a:endParaRPr>
          </a:p>
        </p:txBody>
      </p:sp>
      <p:pic>
        <p:nvPicPr>
          <p:cNvPr descr="rabies" id="2045" name="Google Shape;2045;p44"/>
          <p:cNvPicPr preferRelativeResize="0"/>
          <p:nvPr/>
        </p:nvPicPr>
        <p:blipFill rotWithShape="1">
          <a:blip r:embed="rId6">
            <a:alphaModFix/>
          </a:blip>
          <a:srcRect b="0" l="0" r="0" t="0"/>
          <a:stretch/>
        </p:blipFill>
        <p:spPr>
          <a:xfrm>
            <a:off x="223599" y="84652"/>
            <a:ext cx="1725452" cy="1717924"/>
          </a:xfrm>
          <a:prstGeom prst="rect">
            <a:avLst/>
          </a:prstGeom>
          <a:noFill/>
          <a:ln>
            <a:noFill/>
          </a:ln>
        </p:spPr>
      </p:pic>
      <p:pic>
        <p:nvPicPr>
          <p:cNvPr id="2046" name="Google Shape;2046;p44"/>
          <p:cNvPicPr preferRelativeResize="0"/>
          <p:nvPr/>
        </p:nvPicPr>
        <p:blipFill rotWithShape="1">
          <a:blip r:embed="rId7">
            <a:alphaModFix/>
          </a:blip>
          <a:srcRect b="4882" l="8568" r="37043" t="18330"/>
          <a:stretch/>
        </p:blipFill>
        <p:spPr>
          <a:xfrm>
            <a:off x="2155256" y="2089801"/>
            <a:ext cx="2402670" cy="1908019"/>
          </a:xfrm>
          <a:prstGeom prst="rect">
            <a:avLst/>
          </a:prstGeom>
          <a:noFill/>
          <a:ln>
            <a:noFill/>
          </a:ln>
        </p:spPr>
      </p:pic>
      <p:pic>
        <p:nvPicPr>
          <p:cNvPr id="2047" name="Google Shape;2047;p44"/>
          <p:cNvPicPr preferRelativeResize="0"/>
          <p:nvPr/>
        </p:nvPicPr>
        <p:blipFill rotWithShape="1">
          <a:blip r:embed="rId8">
            <a:alphaModFix/>
          </a:blip>
          <a:srcRect b="32752" l="32261" r="27836" t="31137"/>
          <a:stretch/>
        </p:blipFill>
        <p:spPr>
          <a:xfrm>
            <a:off x="1926760" y="7932174"/>
            <a:ext cx="1119098" cy="569693"/>
          </a:xfrm>
          <a:prstGeom prst="rect">
            <a:avLst/>
          </a:prstGeom>
          <a:noFill/>
          <a:ln>
            <a:noFill/>
          </a:ln>
        </p:spPr>
      </p:pic>
      <p:pic>
        <p:nvPicPr>
          <p:cNvPr id="2048" name="Google Shape;2048;p44"/>
          <p:cNvPicPr preferRelativeResize="0"/>
          <p:nvPr/>
        </p:nvPicPr>
        <p:blipFill rotWithShape="1">
          <a:blip r:embed="rId9">
            <a:alphaModFix/>
          </a:blip>
          <a:srcRect b="37856" l="43351" r="39073" t="37894"/>
          <a:stretch/>
        </p:blipFill>
        <p:spPr>
          <a:xfrm>
            <a:off x="4199801" y="6169039"/>
            <a:ext cx="867231" cy="673000"/>
          </a:xfrm>
          <a:prstGeom prst="rect">
            <a:avLst/>
          </a:prstGeom>
          <a:noFill/>
          <a:ln>
            <a:noFill/>
          </a:ln>
        </p:spPr>
      </p:pic>
      <p:pic>
        <p:nvPicPr>
          <p:cNvPr id="2049" name="Google Shape;2049;p44"/>
          <p:cNvPicPr preferRelativeResize="0"/>
          <p:nvPr/>
        </p:nvPicPr>
        <p:blipFill rotWithShape="1">
          <a:blip r:embed="rId10">
            <a:alphaModFix/>
          </a:blip>
          <a:srcRect b="0" l="0" r="0" t="0"/>
          <a:stretch/>
        </p:blipFill>
        <p:spPr>
          <a:xfrm>
            <a:off x="57026" y="1979712"/>
            <a:ext cx="2058598" cy="2448272"/>
          </a:xfrm>
          <a:prstGeom prst="rect">
            <a:avLst/>
          </a:prstGeom>
          <a:noFill/>
          <a:ln>
            <a:noFill/>
          </a:ln>
        </p:spPr>
      </p:pic>
      <p:pic>
        <p:nvPicPr>
          <p:cNvPr id="2050" name="Google Shape;2050;p44"/>
          <p:cNvPicPr preferRelativeResize="0"/>
          <p:nvPr/>
        </p:nvPicPr>
        <p:blipFill rotWithShape="1">
          <a:blip r:embed="rId11">
            <a:alphaModFix/>
          </a:blip>
          <a:srcRect b="0" l="0" r="0" t="0"/>
          <a:stretch/>
        </p:blipFill>
        <p:spPr>
          <a:xfrm>
            <a:off x="4633418" y="2119299"/>
            <a:ext cx="2243420" cy="172165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4" name="Shape 2054"/>
        <p:cNvGrpSpPr/>
        <p:nvPr/>
      </p:nvGrpSpPr>
      <p:grpSpPr>
        <a:xfrm>
          <a:off x="0" y="0"/>
          <a:ext cx="0" cy="0"/>
          <a:chOff x="0" y="0"/>
          <a:chExt cx="0" cy="0"/>
        </a:xfrm>
      </p:grpSpPr>
      <p:pic>
        <p:nvPicPr>
          <p:cNvPr id="2055" name="Google Shape;2055;p45"/>
          <p:cNvPicPr preferRelativeResize="0"/>
          <p:nvPr/>
        </p:nvPicPr>
        <p:blipFill rotWithShape="1">
          <a:blip r:embed="rId3">
            <a:alphaModFix/>
          </a:blip>
          <a:srcRect b="0" l="0" r="0" t="51431"/>
          <a:stretch/>
        </p:blipFill>
        <p:spPr>
          <a:xfrm>
            <a:off x="0" y="2800429"/>
            <a:ext cx="2232223" cy="2666962"/>
          </a:xfrm>
          <a:prstGeom prst="rect">
            <a:avLst/>
          </a:prstGeom>
          <a:noFill/>
          <a:ln>
            <a:noFill/>
          </a:ln>
        </p:spPr>
      </p:pic>
      <p:sp>
        <p:nvSpPr>
          <p:cNvPr id="2056" name="Google Shape;2056;p45"/>
          <p:cNvSpPr/>
          <p:nvPr/>
        </p:nvSpPr>
        <p:spPr>
          <a:xfrm>
            <a:off x="2634168" y="2470016"/>
            <a:ext cx="3990618" cy="3539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Casos de Leptospirosis. Medellín, 2010 a 2022 Periodo 6 acumulado de</a:t>
            </a:r>
            <a:endParaRPr b="1" i="1" sz="900">
              <a:solidFill>
                <a:srgbClr val="000000"/>
              </a:solidFill>
              <a:latin typeface="Calibri"/>
              <a:ea typeface="Calibri"/>
              <a:cs typeface="Calibri"/>
              <a:sym typeface="Calibri"/>
            </a:endParaRPr>
          </a:p>
        </p:txBody>
      </p:sp>
      <p:grpSp>
        <p:nvGrpSpPr>
          <p:cNvPr id="2057" name="Google Shape;2057;p45"/>
          <p:cNvGrpSpPr/>
          <p:nvPr/>
        </p:nvGrpSpPr>
        <p:grpSpPr>
          <a:xfrm>
            <a:off x="110974" y="4211962"/>
            <a:ext cx="1981076" cy="488476"/>
            <a:chOff x="2234969" y="3379972"/>
            <a:chExt cx="4719140" cy="904874"/>
          </a:xfrm>
        </p:grpSpPr>
        <p:pic>
          <p:nvPicPr>
            <p:cNvPr id="2058" name="Google Shape;2058;p45"/>
            <p:cNvPicPr preferRelativeResize="0"/>
            <p:nvPr/>
          </p:nvPicPr>
          <p:blipFill rotWithShape="1">
            <a:blip r:embed="rId4">
              <a:alphaModFix/>
            </a:blip>
            <a:srcRect b="0" l="0" r="0" t="0"/>
            <a:stretch/>
          </p:blipFill>
          <p:spPr>
            <a:xfrm>
              <a:off x="2234969" y="3379972"/>
              <a:ext cx="4719140" cy="904874"/>
            </a:xfrm>
            <a:prstGeom prst="rect">
              <a:avLst/>
            </a:prstGeom>
            <a:noFill/>
            <a:ln>
              <a:noFill/>
            </a:ln>
          </p:spPr>
        </p:pic>
        <p:sp>
          <p:nvSpPr>
            <p:cNvPr id="2059" name="Google Shape;2059;p45"/>
            <p:cNvSpPr txBox="1"/>
            <p:nvPr/>
          </p:nvSpPr>
          <p:spPr>
            <a:xfrm>
              <a:off x="3154990" y="3554602"/>
              <a:ext cx="1912279" cy="5701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65</a:t>
              </a:r>
              <a:endParaRPr b="1" sz="1400">
                <a:solidFill>
                  <a:schemeClr val="dk1"/>
                </a:solidFill>
                <a:latin typeface="Arial Narrow"/>
                <a:ea typeface="Arial Narrow"/>
                <a:cs typeface="Arial Narrow"/>
                <a:sym typeface="Arial Narrow"/>
              </a:endParaRPr>
            </a:p>
          </p:txBody>
        </p:sp>
      </p:grpSp>
      <p:sp>
        <p:nvSpPr>
          <p:cNvPr id="2060" name="Google Shape;2060;p45"/>
          <p:cNvSpPr txBox="1"/>
          <p:nvPr/>
        </p:nvSpPr>
        <p:spPr>
          <a:xfrm>
            <a:off x="-38575" y="4709843"/>
            <a:ext cx="230937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61,5% </a:t>
            </a:r>
            <a:endParaRPr b="1" sz="1200">
              <a:solidFill>
                <a:schemeClr val="dk1"/>
              </a:solidFill>
              <a:latin typeface="Arial Narrow"/>
              <a:ea typeface="Arial Narrow"/>
              <a:cs typeface="Arial Narrow"/>
              <a:sym typeface="Arial Narrow"/>
            </a:endParaRPr>
          </a:p>
        </p:txBody>
      </p:sp>
      <p:sp>
        <p:nvSpPr>
          <p:cNvPr id="2061" name="Google Shape;2061;p45"/>
          <p:cNvSpPr/>
          <p:nvPr/>
        </p:nvSpPr>
        <p:spPr>
          <a:xfrm>
            <a:off x="2232224" y="4843626"/>
            <a:ext cx="4958330" cy="3847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8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b="1" i="1" lang="es-ES" sz="900">
                <a:solidFill>
                  <a:srgbClr val="000000"/>
                </a:solidFill>
                <a:latin typeface="Calibri"/>
                <a:ea typeface="Calibri"/>
                <a:cs typeface="Calibri"/>
                <a:sym typeface="Calibri"/>
              </a:rPr>
              <a:t>Figura. Número de casos de Leptospirosis, Medellín, a Periodo epidemiológico 6, años 2021-2022</a:t>
            </a:r>
            <a:r>
              <a:rPr lang="es-ES" sz="1100">
                <a:solidFill>
                  <a:schemeClr val="dk1"/>
                </a:solidFill>
                <a:latin typeface="Arial Narrow"/>
                <a:ea typeface="Arial Narrow"/>
                <a:cs typeface="Arial Narrow"/>
                <a:sym typeface="Arial Narrow"/>
              </a:rPr>
              <a:t>. </a:t>
            </a:r>
            <a:endParaRPr sz="1100">
              <a:solidFill>
                <a:schemeClr val="dk1"/>
              </a:solidFill>
              <a:latin typeface="Arial Narrow"/>
              <a:ea typeface="Arial Narrow"/>
              <a:cs typeface="Arial Narrow"/>
              <a:sym typeface="Arial Narrow"/>
            </a:endParaRPr>
          </a:p>
        </p:txBody>
      </p:sp>
      <p:grpSp>
        <p:nvGrpSpPr>
          <p:cNvPr id="2062" name="Google Shape;2062;p45"/>
          <p:cNvGrpSpPr/>
          <p:nvPr/>
        </p:nvGrpSpPr>
        <p:grpSpPr>
          <a:xfrm>
            <a:off x="2448322" y="74775"/>
            <a:ext cx="3446504" cy="276999"/>
            <a:chOff x="2448322" y="74775"/>
            <a:chExt cx="3446504" cy="276999"/>
          </a:xfrm>
        </p:grpSpPr>
        <p:sp>
          <p:nvSpPr>
            <p:cNvPr id="2063" name="Google Shape;2063;p4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64" name="Google Shape;2064;p45"/>
            <p:cNvCxnSpPr>
              <a:stCxn id="206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65" name="Google Shape;2065;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66" name="Google Shape;2066;p45"/>
          <p:cNvSpPr/>
          <p:nvPr/>
        </p:nvSpPr>
        <p:spPr>
          <a:xfrm>
            <a:off x="0" y="5472479"/>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67" name="Google Shape;2067;p45"/>
          <p:cNvGrpSpPr/>
          <p:nvPr/>
        </p:nvGrpSpPr>
        <p:grpSpPr>
          <a:xfrm>
            <a:off x="277404" y="5621632"/>
            <a:ext cx="3446504" cy="276999"/>
            <a:chOff x="2448322" y="74775"/>
            <a:chExt cx="3446504" cy="276999"/>
          </a:xfrm>
        </p:grpSpPr>
        <p:sp>
          <p:nvSpPr>
            <p:cNvPr id="2068" name="Google Shape;2068;p4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69" name="Google Shape;2069;p45"/>
            <p:cNvCxnSpPr>
              <a:stCxn id="206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70" name="Google Shape;2070;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b="1" sz="1200">
                <a:solidFill>
                  <a:schemeClr val="dk1"/>
                </a:solidFill>
                <a:latin typeface="Arial Narrow"/>
                <a:ea typeface="Arial Narrow"/>
                <a:cs typeface="Arial Narrow"/>
                <a:sym typeface="Arial Narrow"/>
              </a:endParaRPr>
            </a:p>
          </p:txBody>
        </p:sp>
      </p:grpSp>
      <p:grpSp>
        <p:nvGrpSpPr>
          <p:cNvPr id="2071" name="Google Shape;2071;p45"/>
          <p:cNvGrpSpPr/>
          <p:nvPr/>
        </p:nvGrpSpPr>
        <p:grpSpPr>
          <a:xfrm>
            <a:off x="4752578" y="5635532"/>
            <a:ext cx="3446504" cy="276999"/>
            <a:chOff x="2448322" y="74775"/>
            <a:chExt cx="3446504" cy="276999"/>
          </a:xfrm>
        </p:grpSpPr>
        <p:sp>
          <p:nvSpPr>
            <p:cNvPr id="2072" name="Google Shape;2072;p4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73" name="Google Shape;2073;p45"/>
            <p:cNvCxnSpPr>
              <a:stCxn id="207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74" name="Google Shape;2074;p4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075" name="Google Shape;2075;p45"/>
          <p:cNvSpPr/>
          <p:nvPr/>
        </p:nvSpPr>
        <p:spPr>
          <a:xfrm>
            <a:off x="4248298" y="7350893"/>
            <a:ext cx="2880768" cy="5001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r>
              <a:rPr lang="es-ES" sz="850">
                <a:solidFill>
                  <a:schemeClr val="dk1"/>
                </a:solidFill>
                <a:latin typeface="Arial Narrow"/>
                <a:ea typeface="Arial Narrow"/>
                <a:cs typeface="Arial Narrow"/>
                <a:sym typeface="Arial Narrow"/>
              </a:rPr>
              <a:t>. </a:t>
            </a:r>
            <a:endParaRPr sz="85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850">
                <a:solidFill>
                  <a:schemeClr val="dk1"/>
                </a:solidFill>
                <a:latin typeface="Arial Narrow"/>
                <a:ea typeface="Arial Narrow"/>
                <a:cs typeface="Arial Narrow"/>
                <a:sym typeface="Arial Narrow"/>
              </a:rPr>
              <a:t>Tabla: </a:t>
            </a:r>
            <a:r>
              <a:rPr b="1" i="1" lang="es-ES" sz="900">
                <a:solidFill>
                  <a:srgbClr val="000000"/>
                </a:solidFill>
                <a:latin typeface="Calibri"/>
                <a:ea typeface="Calibri"/>
                <a:cs typeface="Calibri"/>
                <a:sym typeface="Calibri"/>
              </a:rPr>
              <a:t>Número de casos de Leptospirosis, hasta periodo 6 Colombia 2022</a:t>
            </a:r>
            <a:endParaRPr b="1" i="1" sz="900">
              <a:solidFill>
                <a:srgbClr val="000000"/>
              </a:solidFill>
              <a:latin typeface="Calibri"/>
              <a:ea typeface="Calibri"/>
              <a:cs typeface="Calibri"/>
              <a:sym typeface="Calibri"/>
            </a:endParaRPr>
          </a:p>
        </p:txBody>
      </p:sp>
      <p:sp>
        <p:nvSpPr>
          <p:cNvPr id="2076" name="Google Shape;2076;p45"/>
          <p:cNvSpPr txBox="1"/>
          <p:nvPr/>
        </p:nvSpPr>
        <p:spPr>
          <a:xfrm>
            <a:off x="97386" y="2447445"/>
            <a:ext cx="223224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b="1" sz="1200">
              <a:solidFill>
                <a:schemeClr val="dk1"/>
              </a:solidFill>
              <a:latin typeface="Arial Narrow"/>
              <a:ea typeface="Arial Narrow"/>
              <a:cs typeface="Arial Narrow"/>
              <a:sym typeface="Arial Narrow"/>
            </a:endParaRPr>
          </a:p>
        </p:txBody>
      </p:sp>
      <p:sp>
        <p:nvSpPr>
          <p:cNvPr id="2077" name="Google Shape;2077;p45"/>
          <p:cNvSpPr txBox="1"/>
          <p:nvPr/>
        </p:nvSpPr>
        <p:spPr>
          <a:xfrm>
            <a:off x="175920" y="2126846"/>
            <a:ext cx="2075175" cy="369332"/>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800"/>
              <a:buFont typeface="Arial Narrow"/>
              <a:buNone/>
            </a:pPr>
            <a:r>
              <a:rPr b="1" lang="es-ES" sz="1800">
                <a:solidFill>
                  <a:srgbClr val="C00000"/>
                </a:solidFill>
                <a:latin typeface="Arial Narrow"/>
                <a:ea typeface="Arial Narrow"/>
                <a:cs typeface="Arial Narrow"/>
                <a:sym typeface="Arial Narrow"/>
              </a:rPr>
              <a:t>Leptospirosis</a:t>
            </a:r>
            <a:endParaRPr b="1" sz="1800">
              <a:solidFill>
                <a:srgbClr val="C00000"/>
              </a:solidFill>
              <a:latin typeface="Arial Narrow"/>
              <a:ea typeface="Arial Narrow"/>
              <a:cs typeface="Arial Narrow"/>
              <a:sym typeface="Arial Narrow"/>
            </a:endParaRPr>
          </a:p>
        </p:txBody>
      </p:sp>
      <p:sp>
        <p:nvSpPr>
          <p:cNvPr id="2078" name="Google Shape;2078;p45"/>
          <p:cNvSpPr/>
          <p:nvPr/>
        </p:nvSpPr>
        <p:spPr>
          <a:xfrm>
            <a:off x="175920" y="8675876"/>
            <a:ext cx="4792682" cy="21544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s-ES" sz="800">
                <a:solidFill>
                  <a:srgbClr val="000000"/>
                </a:solidFill>
                <a:latin typeface="Calibri"/>
                <a:ea typeface="Calibri"/>
                <a:cs typeface="Calibri"/>
                <a:sym typeface="Calibri"/>
              </a:rPr>
              <a:t>Numero de casos de Leptospirosis por grupo de edad. Medellín hasta periodo epidemiológico 6  de 2022</a:t>
            </a:r>
            <a:endParaRPr sz="1800">
              <a:solidFill>
                <a:schemeClr val="dk1"/>
              </a:solidFill>
              <a:latin typeface="Arial Narrow"/>
              <a:ea typeface="Arial Narrow"/>
              <a:cs typeface="Arial Narrow"/>
              <a:sym typeface="Arial Narrow"/>
            </a:endParaRPr>
          </a:p>
        </p:txBody>
      </p:sp>
      <p:pic>
        <p:nvPicPr>
          <p:cNvPr descr="http://contrastes.com.co/web/images/leptospirosis.jpg" id="2079" name="Google Shape;2079;p45"/>
          <p:cNvPicPr preferRelativeResize="0"/>
          <p:nvPr/>
        </p:nvPicPr>
        <p:blipFill rotWithShape="1">
          <a:blip r:embed="rId5">
            <a:alphaModFix/>
          </a:blip>
          <a:srcRect b="0" l="0" r="0" t="0"/>
          <a:stretch/>
        </p:blipFill>
        <p:spPr>
          <a:xfrm>
            <a:off x="199396" y="395536"/>
            <a:ext cx="2392942" cy="1794706"/>
          </a:xfrm>
          <a:prstGeom prst="rect">
            <a:avLst/>
          </a:prstGeom>
          <a:noFill/>
          <a:ln>
            <a:noFill/>
          </a:ln>
        </p:spPr>
      </p:pic>
      <p:graphicFrame>
        <p:nvGraphicFramePr>
          <p:cNvPr id="2080" name="Google Shape;2080;p45"/>
          <p:cNvGraphicFramePr/>
          <p:nvPr/>
        </p:nvGraphicFramePr>
        <p:xfrm>
          <a:off x="2029689" y="2898316"/>
          <a:ext cx="5099153" cy="1945310"/>
        </p:xfrm>
        <a:graphic>
          <a:graphicData uri="http://schemas.openxmlformats.org/drawingml/2006/chart">
            <c:chart r:id="rId6"/>
          </a:graphicData>
        </a:graphic>
      </p:graphicFrame>
      <p:graphicFrame>
        <p:nvGraphicFramePr>
          <p:cNvPr id="2081" name="Google Shape;2081;p45"/>
          <p:cNvGraphicFramePr/>
          <p:nvPr/>
        </p:nvGraphicFramePr>
        <p:xfrm>
          <a:off x="-85083" y="6218365"/>
          <a:ext cx="4303427" cy="2265055"/>
        </p:xfrm>
        <a:graphic>
          <a:graphicData uri="http://schemas.openxmlformats.org/drawingml/2006/chart">
            <c:chart r:id="rId7"/>
          </a:graphicData>
        </a:graphic>
      </p:graphicFrame>
      <p:cxnSp>
        <p:nvCxnSpPr>
          <p:cNvPr id="2082" name="Google Shape;2082;p45"/>
          <p:cNvCxnSpPr/>
          <p:nvPr/>
        </p:nvCxnSpPr>
        <p:spPr>
          <a:xfrm>
            <a:off x="640757" y="7244262"/>
            <a:ext cx="3354198" cy="0"/>
          </a:xfrm>
          <a:prstGeom prst="straightConnector1">
            <a:avLst/>
          </a:prstGeom>
          <a:noFill/>
          <a:ln cap="flat" cmpd="sng" w="12700">
            <a:solidFill>
              <a:srgbClr val="FF0000"/>
            </a:solidFill>
            <a:prstDash val="solid"/>
            <a:round/>
            <a:headEnd len="sm" w="sm" type="none"/>
            <a:tailEnd len="med" w="med" type="stealth"/>
          </a:ln>
        </p:spPr>
      </p:cxnSp>
      <p:sp>
        <p:nvSpPr>
          <p:cNvPr id="2083" name="Google Shape;2083;p45"/>
          <p:cNvSpPr txBox="1"/>
          <p:nvPr/>
        </p:nvSpPr>
        <p:spPr>
          <a:xfrm>
            <a:off x="3058481" y="6947196"/>
            <a:ext cx="830002" cy="2154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800">
                <a:solidFill>
                  <a:schemeClr val="dk1"/>
                </a:solidFill>
                <a:latin typeface="Calibri"/>
                <a:ea typeface="Calibri"/>
                <a:cs typeface="Calibri"/>
                <a:sym typeface="Calibri"/>
              </a:rPr>
              <a:t>Tasa total: 2,6</a:t>
            </a:r>
            <a:endParaRPr b="1" sz="800">
              <a:solidFill>
                <a:schemeClr val="dk1"/>
              </a:solidFill>
              <a:latin typeface="Calibri"/>
              <a:ea typeface="Calibri"/>
              <a:cs typeface="Calibri"/>
              <a:sym typeface="Calibri"/>
            </a:endParaRPr>
          </a:p>
        </p:txBody>
      </p:sp>
      <p:pic>
        <p:nvPicPr>
          <p:cNvPr id="2084" name="Google Shape;2084;p45"/>
          <p:cNvPicPr preferRelativeResize="0"/>
          <p:nvPr/>
        </p:nvPicPr>
        <p:blipFill rotWithShape="1">
          <a:blip r:embed="rId8">
            <a:alphaModFix/>
          </a:blip>
          <a:srcRect b="0" l="0" r="0" t="0"/>
          <a:stretch/>
        </p:blipFill>
        <p:spPr>
          <a:xfrm>
            <a:off x="4634616" y="6381367"/>
            <a:ext cx="2411755" cy="781273"/>
          </a:xfrm>
          <a:prstGeom prst="rect">
            <a:avLst/>
          </a:prstGeom>
          <a:noFill/>
          <a:ln>
            <a:noFill/>
          </a:ln>
        </p:spPr>
      </p:pic>
      <p:graphicFrame>
        <p:nvGraphicFramePr>
          <p:cNvPr id="2085" name="Google Shape;2085;p45"/>
          <p:cNvGraphicFramePr/>
          <p:nvPr/>
        </p:nvGraphicFramePr>
        <p:xfrm>
          <a:off x="2740706" y="371464"/>
          <a:ext cx="4449848" cy="1932643"/>
        </p:xfrm>
        <a:graphic>
          <a:graphicData uri="http://schemas.openxmlformats.org/drawingml/2006/chart">
            <c:chart r:id="rId9"/>
          </a:graphicData>
        </a:graphic>
      </p:graphicFrame>
      <p:sp>
        <p:nvSpPr>
          <p:cNvPr id="2086" name="Google Shape;2086;p4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45</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grpSp>
        <p:nvGrpSpPr>
          <p:cNvPr id="2091" name="Google Shape;2091;p46"/>
          <p:cNvGrpSpPr/>
          <p:nvPr/>
        </p:nvGrpSpPr>
        <p:grpSpPr>
          <a:xfrm>
            <a:off x="2448322" y="74775"/>
            <a:ext cx="3446504" cy="276999"/>
            <a:chOff x="2448322" y="74775"/>
            <a:chExt cx="3446504" cy="276999"/>
          </a:xfrm>
        </p:grpSpPr>
        <p:sp>
          <p:nvSpPr>
            <p:cNvPr id="2092" name="Google Shape;2092;p4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93" name="Google Shape;2093;p46"/>
            <p:cNvCxnSpPr>
              <a:stCxn id="20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94" name="Google Shape;2094;p4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095" name="Google Shape;2095;p46"/>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96" name="Google Shape;2096;p46"/>
          <p:cNvGrpSpPr/>
          <p:nvPr/>
        </p:nvGrpSpPr>
        <p:grpSpPr>
          <a:xfrm>
            <a:off x="277404" y="5606243"/>
            <a:ext cx="3446504" cy="276999"/>
            <a:chOff x="2448322" y="74775"/>
            <a:chExt cx="3446504" cy="276999"/>
          </a:xfrm>
        </p:grpSpPr>
        <p:sp>
          <p:nvSpPr>
            <p:cNvPr id="2097" name="Google Shape;2097;p4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098" name="Google Shape;2098;p46"/>
            <p:cNvCxnSpPr>
              <a:stCxn id="209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099" name="Google Shape;2099;p4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sp>
        <p:nvSpPr>
          <p:cNvPr id="2100" name="Google Shape;2100;p4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Pág..46 </a:t>
            </a:r>
            <a:endParaRPr b="1" sz="1050">
              <a:solidFill>
                <a:schemeClr val="dk1"/>
              </a:solidFill>
              <a:latin typeface="Arial Narrow"/>
              <a:ea typeface="Arial Narrow"/>
              <a:cs typeface="Arial Narrow"/>
              <a:sym typeface="Arial Narrow"/>
            </a:endParaRPr>
          </a:p>
        </p:txBody>
      </p:sp>
      <p:grpSp>
        <p:nvGrpSpPr>
          <p:cNvPr id="2101" name="Google Shape;2101;p46"/>
          <p:cNvGrpSpPr/>
          <p:nvPr/>
        </p:nvGrpSpPr>
        <p:grpSpPr>
          <a:xfrm>
            <a:off x="437570" y="6848803"/>
            <a:ext cx="1252369" cy="877901"/>
            <a:chOff x="-36884" y="7072716"/>
            <a:chExt cx="1252369" cy="877901"/>
          </a:xfrm>
        </p:grpSpPr>
        <p:sp>
          <p:nvSpPr>
            <p:cNvPr id="2102" name="Google Shape;2102;p4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2103" name="Google Shape;2103;p46"/>
            <p:cNvSpPr/>
            <p:nvPr/>
          </p:nvSpPr>
          <p:spPr>
            <a:xfrm>
              <a:off x="60879" y="7363321"/>
              <a:ext cx="888735"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47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72,3%</a:t>
              </a:r>
              <a:endParaRPr b="1" sz="1200">
                <a:solidFill>
                  <a:schemeClr val="dk1"/>
                </a:solidFill>
                <a:latin typeface="Arial Narrow"/>
                <a:ea typeface="Arial Narrow"/>
                <a:cs typeface="Arial Narrow"/>
                <a:sym typeface="Arial Narrow"/>
              </a:endParaRPr>
            </a:p>
          </p:txBody>
        </p:sp>
        <p:sp>
          <p:nvSpPr>
            <p:cNvPr id="2104" name="Google Shape;2104;p46"/>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pic>
        <p:nvPicPr>
          <p:cNvPr id="2105" name="Google Shape;2105;p46"/>
          <p:cNvPicPr preferRelativeResize="0"/>
          <p:nvPr/>
        </p:nvPicPr>
        <p:blipFill rotWithShape="1">
          <a:blip r:embed="rId3">
            <a:alphaModFix/>
          </a:blip>
          <a:srcRect b="0" l="0" r="83073" t="0"/>
          <a:stretch/>
        </p:blipFill>
        <p:spPr>
          <a:xfrm>
            <a:off x="654660" y="6062295"/>
            <a:ext cx="804283" cy="850900"/>
          </a:xfrm>
          <a:prstGeom prst="rect">
            <a:avLst/>
          </a:prstGeom>
          <a:noFill/>
          <a:ln>
            <a:noFill/>
          </a:ln>
        </p:spPr>
      </p:pic>
      <p:pic>
        <p:nvPicPr>
          <p:cNvPr id="2106" name="Google Shape;2106;p46"/>
          <p:cNvPicPr preferRelativeResize="0"/>
          <p:nvPr/>
        </p:nvPicPr>
        <p:blipFill rotWithShape="1">
          <a:blip r:embed="rId3">
            <a:alphaModFix/>
          </a:blip>
          <a:srcRect b="1382" l="28990" r="53580" t="-1382"/>
          <a:stretch/>
        </p:blipFill>
        <p:spPr>
          <a:xfrm>
            <a:off x="1725930" y="6076655"/>
            <a:ext cx="828105" cy="850900"/>
          </a:xfrm>
          <a:prstGeom prst="rect">
            <a:avLst/>
          </a:prstGeom>
          <a:noFill/>
          <a:ln>
            <a:noFill/>
          </a:ln>
        </p:spPr>
      </p:pic>
      <p:grpSp>
        <p:nvGrpSpPr>
          <p:cNvPr id="2107" name="Google Shape;2107;p46"/>
          <p:cNvGrpSpPr/>
          <p:nvPr/>
        </p:nvGrpSpPr>
        <p:grpSpPr>
          <a:xfrm>
            <a:off x="1540452" y="6848803"/>
            <a:ext cx="1229607" cy="877901"/>
            <a:chOff x="-14122" y="7072716"/>
            <a:chExt cx="1229607" cy="877901"/>
          </a:xfrm>
        </p:grpSpPr>
        <p:sp>
          <p:nvSpPr>
            <p:cNvPr id="2108" name="Google Shape;2108;p4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2109" name="Google Shape;2109;p46"/>
            <p:cNvSpPr/>
            <p:nvPr/>
          </p:nvSpPr>
          <p:spPr>
            <a:xfrm>
              <a:off x="209545" y="7363321"/>
              <a:ext cx="92997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18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27,3%</a:t>
              </a:r>
              <a:endParaRPr b="1" sz="1200">
                <a:solidFill>
                  <a:schemeClr val="dk1"/>
                </a:solidFill>
                <a:latin typeface="Arial Narrow"/>
                <a:ea typeface="Arial Narrow"/>
                <a:cs typeface="Arial Narrow"/>
                <a:sym typeface="Arial Narrow"/>
              </a:endParaRPr>
            </a:p>
          </p:txBody>
        </p:sp>
        <p:sp>
          <p:nvSpPr>
            <p:cNvPr id="2110" name="Google Shape;2110;p46"/>
            <p:cNvSpPr txBox="1"/>
            <p:nvPr/>
          </p:nvSpPr>
          <p:spPr>
            <a:xfrm>
              <a:off x="-14122"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111" name="Google Shape;2111;p46"/>
          <p:cNvGrpSpPr/>
          <p:nvPr/>
        </p:nvGrpSpPr>
        <p:grpSpPr>
          <a:xfrm>
            <a:off x="190340" y="7806669"/>
            <a:ext cx="2237424" cy="1105852"/>
            <a:chOff x="-788022" y="6983264"/>
            <a:chExt cx="2237424" cy="1105852"/>
          </a:xfrm>
        </p:grpSpPr>
        <p:sp>
          <p:nvSpPr>
            <p:cNvPr id="2112" name="Google Shape;2112;p46"/>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Sospechosos</a:t>
              </a:r>
              <a:endParaRPr b="1" sz="1200" u="sng">
                <a:solidFill>
                  <a:schemeClr val="dk1"/>
                </a:solidFill>
                <a:latin typeface="Arial Narrow"/>
                <a:ea typeface="Arial Narrow"/>
                <a:cs typeface="Arial Narrow"/>
                <a:sym typeface="Arial Narrow"/>
              </a:endParaRPr>
            </a:p>
          </p:txBody>
        </p:sp>
        <p:sp>
          <p:nvSpPr>
            <p:cNvPr id="2113" name="Google Shape;2113;p46"/>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40 caso</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61,5%</a:t>
              </a:r>
              <a:endParaRPr b="1" sz="1100">
                <a:solidFill>
                  <a:schemeClr val="dk1"/>
                </a:solidFill>
                <a:latin typeface="Arial Narrow"/>
                <a:ea typeface="Arial Narrow"/>
                <a:cs typeface="Arial Narrow"/>
                <a:sym typeface="Arial Narrow"/>
              </a:endParaRPr>
            </a:p>
          </p:txBody>
        </p:sp>
        <p:sp>
          <p:nvSpPr>
            <p:cNvPr id="2114" name="Google Shape;2114;p46"/>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grpSp>
        <p:nvGrpSpPr>
          <p:cNvPr id="2115" name="Google Shape;2115;p46"/>
          <p:cNvGrpSpPr/>
          <p:nvPr/>
        </p:nvGrpSpPr>
        <p:grpSpPr>
          <a:xfrm>
            <a:off x="5082109" y="7749116"/>
            <a:ext cx="1857467" cy="821705"/>
            <a:chOff x="48617" y="6901656"/>
            <a:chExt cx="1857467" cy="821705"/>
          </a:xfrm>
        </p:grpSpPr>
        <p:sp>
          <p:nvSpPr>
            <p:cNvPr id="2116" name="Google Shape;2116;p46"/>
            <p:cNvSpPr txBox="1"/>
            <p:nvPr/>
          </p:nvSpPr>
          <p:spPr>
            <a:xfrm>
              <a:off x="48617" y="6901656"/>
              <a:ext cx="185746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Confirmado por laboratorio</a:t>
              </a:r>
              <a:endParaRPr b="1" sz="1200" u="sng">
                <a:solidFill>
                  <a:schemeClr val="dk1"/>
                </a:solidFill>
                <a:latin typeface="Arial Narrow"/>
                <a:ea typeface="Arial Narrow"/>
                <a:cs typeface="Arial Narrow"/>
                <a:sym typeface="Arial Narrow"/>
              </a:endParaRPr>
            </a:p>
          </p:txBody>
        </p:sp>
        <p:sp>
          <p:nvSpPr>
            <p:cNvPr id="2117" name="Google Shape;2117;p46"/>
            <p:cNvSpPr/>
            <p:nvPr/>
          </p:nvSpPr>
          <p:spPr>
            <a:xfrm>
              <a:off x="617911" y="7363321"/>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25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38,5%</a:t>
              </a:r>
              <a:endParaRPr b="1" sz="1600">
                <a:solidFill>
                  <a:schemeClr val="dk1"/>
                </a:solidFill>
                <a:latin typeface="Arial Narrow"/>
                <a:ea typeface="Arial Narrow"/>
                <a:cs typeface="Arial Narrow"/>
                <a:sym typeface="Arial Narrow"/>
              </a:endParaRPr>
            </a:p>
          </p:txBody>
        </p:sp>
      </p:grpSp>
      <p:sp>
        <p:nvSpPr>
          <p:cNvPr id="2118" name="Google Shape;2118;p46"/>
          <p:cNvSpPr/>
          <p:nvPr/>
        </p:nvSpPr>
        <p:spPr>
          <a:xfrm>
            <a:off x="242645" y="4795572"/>
            <a:ext cx="6283561"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a:t>
            </a:r>
            <a:r>
              <a:rPr b="1" i="1" lang="es-ES" sz="1050">
                <a:solidFill>
                  <a:srgbClr val="000000"/>
                </a:solidFill>
                <a:latin typeface="Calibri"/>
                <a:ea typeface="Calibri"/>
                <a:cs typeface="Calibri"/>
                <a:sym typeface="Calibri"/>
              </a:rPr>
              <a:t>Georreferenciación de casos de Leptospirosis por comuna. Medellín hasta periodo epidemiológico 6 de 2022</a:t>
            </a:r>
            <a:endParaRPr/>
          </a:p>
          <a:p>
            <a:pPr indent="0" lvl="0" marL="0" marR="0" rtl="0" algn="l">
              <a:spcBef>
                <a:spcPts val="0"/>
              </a:spcBef>
              <a:spcAft>
                <a:spcPts val="0"/>
              </a:spcAft>
              <a:buNone/>
            </a:pPr>
            <a:r>
              <a:t/>
            </a:r>
            <a:endParaRPr sz="1050">
              <a:solidFill>
                <a:schemeClr val="dk1"/>
              </a:solidFill>
              <a:latin typeface="Arial Narrow"/>
              <a:ea typeface="Arial Narrow"/>
              <a:cs typeface="Arial Narrow"/>
              <a:sym typeface="Arial Narrow"/>
            </a:endParaRPr>
          </a:p>
        </p:txBody>
      </p:sp>
      <p:pic>
        <p:nvPicPr>
          <p:cNvPr id="2119" name="Google Shape;2119;p46"/>
          <p:cNvPicPr preferRelativeResize="0"/>
          <p:nvPr/>
        </p:nvPicPr>
        <p:blipFill rotWithShape="1">
          <a:blip r:embed="rId4">
            <a:alphaModFix/>
          </a:blip>
          <a:srcRect b="0" l="0" r="50000" t="0"/>
          <a:stretch/>
        </p:blipFill>
        <p:spPr>
          <a:xfrm>
            <a:off x="1949051" y="7830925"/>
            <a:ext cx="998542" cy="874818"/>
          </a:xfrm>
          <a:prstGeom prst="rect">
            <a:avLst/>
          </a:prstGeom>
          <a:noFill/>
          <a:ln>
            <a:noFill/>
          </a:ln>
        </p:spPr>
      </p:pic>
      <p:pic>
        <p:nvPicPr>
          <p:cNvPr id="2120" name="Google Shape;2120;p46"/>
          <p:cNvPicPr preferRelativeResize="0"/>
          <p:nvPr/>
        </p:nvPicPr>
        <p:blipFill rotWithShape="1">
          <a:blip r:embed="rId5">
            <a:alphaModFix/>
          </a:blip>
          <a:srcRect b="0" l="10893" r="64411" t="0"/>
          <a:stretch/>
        </p:blipFill>
        <p:spPr>
          <a:xfrm>
            <a:off x="3045857" y="6162832"/>
            <a:ext cx="904106" cy="743198"/>
          </a:xfrm>
          <a:prstGeom prst="rect">
            <a:avLst/>
          </a:prstGeom>
          <a:noFill/>
          <a:ln>
            <a:noFill/>
          </a:ln>
        </p:spPr>
      </p:pic>
      <p:grpSp>
        <p:nvGrpSpPr>
          <p:cNvPr id="2121" name="Google Shape;2121;p46"/>
          <p:cNvGrpSpPr/>
          <p:nvPr/>
        </p:nvGrpSpPr>
        <p:grpSpPr>
          <a:xfrm>
            <a:off x="2874133" y="6840926"/>
            <a:ext cx="1229607" cy="747277"/>
            <a:chOff x="-14122" y="7072716"/>
            <a:chExt cx="1229607" cy="747277"/>
          </a:xfrm>
        </p:grpSpPr>
        <p:sp>
          <p:nvSpPr>
            <p:cNvPr id="2122" name="Google Shape;2122;p4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Hospitalizados</a:t>
              </a:r>
              <a:endParaRPr b="1" sz="1200" u="sng">
                <a:solidFill>
                  <a:schemeClr val="dk1"/>
                </a:solidFill>
                <a:latin typeface="Arial Narrow"/>
                <a:ea typeface="Arial Narrow"/>
                <a:cs typeface="Arial Narrow"/>
                <a:sym typeface="Arial Narrow"/>
              </a:endParaRPr>
            </a:p>
          </p:txBody>
        </p:sp>
        <p:sp>
          <p:nvSpPr>
            <p:cNvPr id="2123" name="Google Shape;2123;p46"/>
            <p:cNvSpPr/>
            <p:nvPr/>
          </p:nvSpPr>
          <p:spPr>
            <a:xfrm>
              <a:off x="157602" y="7363320"/>
              <a:ext cx="792012" cy="4566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52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80%</a:t>
              </a:r>
              <a:endParaRPr b="1" sz="1200">
                <a:solidFill>
                  <a:schemeClr val="dk1"/>
                </a:solidFill>
                <a:latin typeface="Arial Narrow"/>
                <a:ea typeface="Arial Narrow"/>
                <a:cs typeface="Arial Narrow"/>
                <a:sym typeface="Arial Narrow"/>
              </a:endParaRPr>
            </a:p>
          </p:txBody>
        </p:sp>
      </p:grpSp>
      <p:pic>
        <p:nvPicPr>
          <p:cNvPr id="2124" name="Google Shape;2124;p46"/>
          <p:cNvPicPr preferRelativeResize="0"/>
          <p:nvPr/>
        </p:nvPicPr>
        <p:blipFill rotWithShape="1">
          <a:blip r:embed="rId6">
            <a:alphaModFix/>
          </a:blip>
          <a:srcRect b="0" l="55406" r="19476" t="0"/>
          <a:stretch/>
        </p:blipFill>
        <p:spPr>
          <a:xfrm>
            <a:off x="4108267" y="6219530"/>
            <a:ext cx="844527" cy="708025"/>
          </a:xfrm>
          <a:prstGeom prst="rect">
            <a:avLst/>
          </a:prstGeom>
          <a:noFill/>
          <a:ln>
            <a:noFill/>
          </a:ln>
        </p:spPr>
      </p:pic>
      <p:grpSp>
        <p:nvGrpSpPr>
          <p:cNvPr id="2125" name="Google Shape;2125;p46"/>
          <p:cNvGrpSpPr/>
          <p:nvPr/>
        </p:nvGrpSpPr>
        <p:grpSpPr>
          <a:xfrm>
            <a:off x="3983878" y="6840925"/>
            <a:ext cx="1229607" cy="658523"/>
            <a:chOff x="3794" y="7064838"/>
            <a:chExt cx="1229607" cy="658523"/>
          </a:xfrm>
        </p:grpSpPr>
        <p:sp>
          <p:nvSpPr>
            <p:cNvPr id="2126" name="Google Shape;2126;p46"/>
            <p:cNvSpPr txBox="1"/>
            <p:nvPr/>
          </p:nvSpPr>
          <p:spPr>
            <a:xfrm>
              <a:off x="3794" y="706483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Defunciones</a:t>
              </a:r>
              <a:endParaRPr b="1" sz="1200" u="sng">
                <a:solidFill>
                  <a:schemeClr val="dk1"/>
                </a:solidFill>
                <a:latin typeface="Arial Narrow"/>
                <a:ea typeface="Arial Narrow"/>
                <a:cs typeface="Arial Narrow"/>
                <a:sym typeface="Arial Narrow"/>
              </a:endParaRPr>
            </a:p>
          </p:txBody>
        </p:sp>
        <p:sp>
          <p:nvSpPr>
            <p:cNvPr id="2127" name="Google Shape;2127;p46"/>
            <p:cNvSpPr/>
            <p:nvPr/>
          </p:nvSpPr>
          <p:spPr>
            <a:xfrm>
              <a:off x="209545" y="7363321"/>
              <a:ext cx="861489"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1,5%</a:t>
              </a:r>
              <a:endParaRPr b="1" sz="1200">
                <a:solidFill>
                  <a:schemeClr val="dk1"/>
                </a:solidFill>
                <a:latin typeface="Arial Narrow"/>
                <a:ea typeface="Arial Narrow"/>
                <a:cs typeface="Arial Narrow"/>
                <a:sym typeface="Arial Narrow"/>
              </a:endParaRPr>
            </a:p>
          </p:txBody>
        </p:sp>
      </p:grpSp>
      <p:sp>
        <p:nvSpPr>
          <p:cNvPr id="2128" name="Google Shape;2128;p46"/>
          <p:cNvSpPr/>
          <p:nvPr/>
        </p:nvSpPr>
        <p:spPr>
          <a:xfrm>
            <a:off x="5525664" y="7123711"/>
            <a:ext cx="86580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lt1"/>
                </a:solidFill>
                <a:latin typeface="Calibri"/>
                <a:ea typeface="Calibri"/>
                <a:cs typeface="Calibri"/>
                <a:sym typeface="Calibri"/>
              </a:rPr>
              <a:t>32 casos (49,2%)</a:t>
            </a:r>
            <a:endParaRPr b="1" sz="1200">
              <a:solidFill>
                <a:schemeClr val="lt1"/>
              </a:solidFill>
              <a:latin typeface="Calibri"/>
              <a:ea typeface="Calibri"/>
              <a:cs typeface="Calibri"/>
              <a:sym typeface="Calibri"/>
            </a:endParaRPr>
          </a:p>
        </p:txBody>
      </p:sp>
      <p:sp>
        <p:nvSpPr>
          <p:cNvPr id="2129" name="Google Shape;2129;p46"/>
          <p:cNvSpPr/>
          <p:nvPr/>
        </p:nvSpPr>
        <p:spPr>
          <a:xfrm>
            <a:off x="2037644" y="4695545"/>
            <a:ext cx="3600450" cy="2000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Narrow"/>
                <a:ea typeface="Arial Narrow"/>
                <a:cs typeface="Arial Narrow"/>
                <a:sym typeface="Arial Narrow"/>
              </a:rPr>
              <a:t>Fuente: SIVIGILA. Secretaria de Salud de Medellín.</a:t>
            </a:r>
            <a:endParaRPr/>
          </a:p>
        </p:txBody>
      </p:sp>
      <p:sp>
        <p:nvSpPr>
          <p:cNvPr descr="C:\Users\98493498\Desktop\Laboratorio-Cli%CC%81nico.webp" id="2130" name="Google Shape;2130;p46"/>
          <p:cNvSpPr/>
          <p:nvPr/>
        </p:nvSpPr>
        <p:spPr>
          <a:xfrm>
            <a:off x="155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C:\Users\98493498\Desktop\Laboratorio-Cli%CC%81nico.webp" id="2131" name="Google Shape;2131;p46"/>
          <p:cNvSpPr/>
          <p:nvPr/>
        </p:nvSpPr>
        <p:spPr>
          <a:xfrm>
            <a:off x="307975" y="7937"/>
            <a:ext cx="304800" cy="30480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2" name="Google Shape;2132;p46"/>
          <p:cNvSpPr txBox="1"/>
          <p:nvPr/>
        </p:nvSpPr>
        <p:spPr>
          <a:xfrm>
            <a:off x="3100160" y="681591"/>
            <a:ext cx="22183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6-2022</a:t>
            </a:r>
            <a:endParaRPr b="1" sz="1200">
              <a:solidFill>
                <a:schemeClr val="dk1"/>
              </a:solidFill>
              <a:latin typeface="Arial Narrow"/>
              <a:ea typeface="Arial Narrow"/>
              <a:cs typeface="Arial Narrow"/>
              <a:sym typeface="Arial Narrow"/>
            </a:endParaRPr>
          </a:p>
        </p:txBody>
      </p:sp>
      <p:sp>
        <p:nvSpPr>
          <p:cNvPr id="2133" name="Google Shape;2133;p46"/>
          <p:cNvSpPr txBox="1"/>
          <p:nvPr/>
        </p:nvSpPr>
        <p:spPr>
          <a:xfrm>
            <a:off x="3060390" y="380616"/>
            <a:ext cx="2075175" cy="33855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Leptospirosis</a:t>
            </a:r>
            <a:endParaRPr b="1" sz="1600">
              <a:solidFill>
                <a:srgbClr val="C00000"/>
              </a:solidFill>
              <a:latin typeface="Arial Narrow"/>
              <a:ea typeface="Arial Narrow"/>
              <a:cs typeface="Arial Narrow"/>
              <a:sym typeface="Arial Narrow"/>
            </a:endParaRPr>
          </a:p>
        </p:txBody>
      </p:sp>
      <p:pic>
        <p:nvPicPr>
          <p:cNvPr id="2134" name="Google Shape;2134;p46"/>
          <p:cNvPicPr preferRelativeResize="0"/>
          <p:nvPr/>
        </p:nvPicPr>
        <p:blipFill rotWithShape="1">
          <a:blip r:embed="rId7">
            <a:alphaModFix/>
          </a:blip>
          <a:srcRect b="4882" l="8568" r="37043" t="18330"/>
          <a:stretch/>
        </p:blipFill>
        <p:spPr>
          <a:xfrm>
            <a:off x="2229107" y="1959575"/>
            <a:ext cx="1864234" cy="1480434"/>
          </a:xfrm>
          <a:prstGeom prst="rect">
            <a:avLst/>
          </a:prstGeom>
          <a:noFill/>
          <a:ln>
            <a:noFill/>
          </a:ln>
        </p:spPr>
      </p:pic>
      <p:grpSp>
        <p:nvGrpSpPr>
          <p:cNvPr id="2135" name="Google Shape;2135;p46"/>
          <p:cNvGrpSpPr/>
          <p:nvPr/>
        </p:nvGrpSpPr>
        <p:grpSpPr>
          <a:xfrm>
            <a:off x="3081089" y="7837875"/>
            <a:ext cx="2237424" cy="1105852"/>
            <a:chOff x="-788022" y="6983264"/>
            <a:chExt cx="2237424" cy="1105852"/>
          </a:xfrm>
        </p:grpSpPr>
        <p:sp>
          <p:nvSpPr>
            <p:cNvPr id="2136" name="Google Shape;2136;p46"/>
            <p:cNvSpPr txBox="1"/>
            <p:nvPr/>
          </p:nvSpPr>
          <p:spPr>
            <a:xfrm>
              <a:off x="-788022" y="6983264"/>
              <a:ext cx="223742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Descartados</a:t>
              </a:r>
              <a:endParaRPr b="1" sz="1200" u="sng">
                <a:solidFill>
                  <a:schemeClr val="dk1"/>
                </a:solidFill>
                <a:latin typeface="Arial Narrow"/>
                <a:ea typeface="Arial Narrow"/>
                <a:cs typeface="Arial Narrow"/>
                <a:sym typeface="Arial Narrow"/>
              </a:endParaRPr>
            </a:p>
          </p:txBody>
        </p:sp>
        <p:sp>
          <p:nvSpPr>
            <p:cNvPr id="2137" name="Google Shape;2137;p46"/>
            <p:cNvSpPr/>
            <p:nvPr/>
          </p:nvSpPr>
          <p:spPr>
            <a:xfrm>
              <a:off x="-51253" y="7444929"/>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28 casos</a:t>
              </a:r>
              <a:endParaRPr b="1" sz="1100">
                <a:solidFill>
                  <a:schemeClr val="dk1"/>
                </a:solidFill>
                <a:latin typeface="Arial Narrow"/>
                <a:ea typeface="Arial Narrow"/>
                <a:cs typeface="Arial Narrow"/>
                <a:sym typeface="Arial Narrow"/>
              </a:endParaRPr>
            </a:p>
          </p:txBody>
        </p:sp>
        <p:sp>
          <p:nvSpPr>
            <p:cNvPr id="2138" name="Google Shape;2138;p46"/>
            <p:cNvSpPr txBox="1"/>
            <p:nvPr/>
          </p:nvSpPr>
          <p:spPr>
            <a:xfrm>
              <a:off x="-358760" y="781211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grpSp>
      <p:sp>
        <p:nvSpPr>
          <p:cNvPr id="2139" name="Google Shape;2139;p46"/>
          <p:cNvSpPr txBox="1"/>
          <p:nvPr/>
        </p:nvSpPr>
        <p:spPr>
          <a:xfrm>
            <a:off x="5280022" y="6840924"/>
            <a:ext cx="16595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 Con Hictericia</a:t>
            </a:r>
            <a:endParaRPr b="1" sz="1200" u="sng">
              <a:solidFill>
                <a:schemeClr val="dk1"/>
              </a:solidFill>
              <a:latin typeface="Arial Narrow"/>
              <a:ea typeface="Arial Narrow"/>
              <a:cs typeface="Arial Narrow"/>
              <a:sym typeface="Arial Narrow"/>
            </a:endParaRPr>
          </a:p>
        </p:txBody>
      </p:sp>
      <p:pic>
        <p:nvPicPr>
          <p:cNvPr descr="http://cached.imagescaler.hbpl.co.uk/resize/scaleWidth/393/?sURL=http://offlinehbpl.hbpl.co.uk/News/PGH/49F18050-C0F3-DE90-E8A67A4C73063A63.gif" id="2140" name="Google Shape;2140;p46"/>
          <p:cNvPicPr preferRelativeResize="0"/>
          <p:nvPr/>
        </p:nvPicPr>
        <p:blipFill rotWithShape="1">
          <a:blip r:embed="rId8">
            <a:alphaModFix/>
          </a:blip>
          <a:srcRect b="0" l="0" r="0" t="0"/>
          <a:stretch/>
        </p:blipFill>
        <p:spPr>
          <a:xfrm>
            <a:off x="5651403" y="6263454"/>
            <a:ext cx="934195" cy="622797"/>
          </a:xfrm>
          <a:prstGeom prst="rect">
            <a:avLst/>
          </a:prstGeom>
          <a:noFill/>
          <a:ln>
            <a:noFill/>
          </a:ln>
        </p:spPr>
      </p:pic>
      <p:pic>
        <p:nvPicPr>
          <p:cNvPr id="2141" name="Google Shape;2141;p46"/>
          <p:cNvPicPr preferRelativeResize="0"/>
          <p:nvPr/>
        </p:nvPicPr>
        <p:blipFill rotWithShape="1">
          <a:blip r:embed="rId9">
            <a:alphaModFix/>
          </a:blip>
          <a:srcRect b="0" l="0" r="0" t="0"/>
          <a:stretch/>
        </p:blipFill>
        <p:spPr>
          <a:xfrm>
            <a:off x="53596" y="1691680"/>
            <a:ext cx="2117606" cy="2339824"/>
          </a:xfrm>
          <a:prstGeom prst="rect">
            <a:avLst/>
          </a:prstGeom>
          <a:noFill/>
          <a:ln>
            <a:noFill/>
          </a:ln>
        </p:spPr>
      </p:pic>
      <p:pic>
        <p:nvPicPr>
          <p:cNvPr id="2142" name="Google Shape;2142;p46"/>
          <p:cNvPicPr preferRelativeResize="0"/>
          <p:nvPr/>
        </p:nvPicPr>
        <p:blipFill rotWithShape="1">
          <a:blip r:embed="rId10">
            <a:alphaModFix/>
          </a:blip>
          <a:srcRect b="0" l="0" r="0" t="0"/>
          <a:stretch/>
        </p:blipFill>
        <p:spPr>
          <a:xfrm>
            <a:off x="4129023" y="1404669"/>
            <a:ext cx="2826438" cy="2519259"/>
          </a:xfrm>
          <a:prstGeom prst="rect">
            <a:avLst/>
          </a:prstGeom>
          <a:noFill/>
          <a:ln>
            <a:noFill/>
          </a:ln>
        </p:spPr>
      </p:pic>
      <p:pic>
        <p:nvPicPr>
          <p:cNvPr descr="http://contrastes.com.co/web/images/leptospirosis.jpg" id="2143" name="Google Shape;2143;p46"/>
          <p:cNvPicPr preferRelativeResize="0"/>
          <p:nvPr/>
        </p:nvPicPr>
        <p:blipFill rotWithShape="1">
          <a:blip r:embed="rId11">
            <a:alphaModFix/>
          </a:blip>
          <a:srcRect b="0" l="0" r="0" t="0"/>
          <a:stretch/>
        </p:blipFill>
        <p:spPr>
          <a:xfrm>
            <a:off x="339662" y="139463"/>
            <a:ext cx="1800320" cy="13502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8" name="Shape 2148"/>
        <p:cNvGrpSpPr/>
        <p:nvPr/>
      </p:nvGrpSpPr>
      <p:grpSpPr>
        <a:xfrm>
          <a:off x="0" y="0"/>
          <a:ext cx="0" cy="0"/>
          <a:chOff x="0" y="0"/>
          <a:chExt cx="0" cy="0"/>
        </a:xfrm>
      </p:grpSpPr>
      <p:pic>
        <p:nvPicPr>
          <p:cNvPr id="2149" name="Google Shape;2149;p47"/>
          <p:cNvPicPr preferRelativeResize="0"/>
          <p:nvPr/>
        </p:nvPicPr>
        <p:blipFill rotWithShape="1">
          <a:blip r:embed="rId3">
            <a:alphaModFix/>
          </a:blip>
          <a:srcRect b="0" l="0" r="0" t="0"/>
          <a:stretch/>
        </p:blipFill>
        <p:spPr>
          <a:xfrm>
            <a:off x="1" y="-21028"/>
            <a:ext cx="2167808" cy="2845205"/>
          </a:xfrm>
          <a:prstGeom prst="rect">
            <a:avLst/>
          </a:prstGeom>
          <a:noFill/>
          <a:ln>
            <a:noFill/>
          </a:ln>
        </p:spPr>
      </p:pic>
      <p:pic>
        <p:nvPicPr>
          <p:cNvPr id="2150" name="Google Shape;2150;p47"/>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151" name="Google Shape;2151;p47"/>
          <p:cNvSpPr txBox="1"/>
          <p:nvPr/>
        </p:nvSpPr>
        <p:spPr>
          <a:xfrm>
            <a:off x="-39943" y="766609"/>
            <a:ext cx="22077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6 - 2022</a:t>
            </a:r>
            <a:endParaRPr/>
          </a:p>
        </p:txBody>
      </p:sp>
      <p:grpSp>
        <p:nvGrpSpPr>
          <p:cNvPr id="2152" name="Google Shape;2152;p47"/>
          <p:cNvGrpSpPr/>
          <p:nvPr/>
        </p:nvGrpSpPr>
        <p:grpSpPr>
          <a:xfrm>
            <a:off x="179214" y="4211960"/>
            <a:ext cx="1892650" cy="488476"/>
            <a:chOff x="2397524" y="3379972"/>
            <a:chExt cx="4508500" cy="904875"/>
          </a:xfrm>
        </p:grpSpPr>
        <p:pic>
          <p:nvPicPr>
            <p:cNvPr id="2153" name="Google Shape;2153;p4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154" name="Google Shape;2154;p47"/>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3</a:t>
              </a:r>
              <a:endParaRPr/>
            </a:p>
          </p:txBody>
        </p:sp>
      </p:grpSp>
      <p:sp>
        <p:nvSpPr>
          <p:cNvPr id="2155" name="Google Shape;2155;p47"/>
          <p:cNvSpPr txBox="1"/>
          <p:nvPr/>
        </p:nvSpPr>
        <p:spPr>
          <a:xfrm>
            <a:off x="-52866" y="4799603"/>
            <a:ext cx="222067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se presentó variación en el número de casos respecto al mismo período del año anterior</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t>
            </a:r>
            <a:endParaRPr/>
          </a:p>
        </p:txBody>
      </p:sp>
      <p:grpSp>
        <p:nvGrpSpPr>
          <p:cNvPr id="2156" name="Google Shape;2156;p47"/>
          <p:cNvGrpSpPr/>
          <p:nvPr/>
        </p:nvGrpSpPr>
        <p:grpSpPr>
          <a:xfrm>
            <a:off x="2448322" y="74775"/>
            <a:ext cx="3446504" cy="276999"/>
            <a:chOff x="2448322" y="74775"/>
            <a:chExt cx="3446504" cy="276999"/>
          </a:xfrm>
        </p:grpSpPr>
        <p:sp>
          <p:nvSpPr>
            <p:cNvPr id="2157" name="Google Shape;2157;p4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58" name="Google Shape;2158;p47"/>
            <p:cNvCxnSpPr>
              <a:stCxn id="215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59" name="Google Shape;2159;p4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160" name="Google Shape;2160;p47"/>
          <p:cNvSpPr/>
          <p:nvPr/>
        </p:nvSpPr>
        <p:spPr>
          <a:xfrm>
            <a:off x="0" y="554904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161" name="Google Shape;2161;p47"/>
          <p:cNvGrpSpPr/>
          <p:nvPr/>
        </p:nvGrpSpPr>
        <p:grpSpPr>
          <a:xfrm>
            <a:off x="263756" y="5648928"/>
            <a:ext cx="3446504" cy="276999"/>
            <a:chOff x="2448322" y="74775"/>
            <a:chExt cx="3446504" cy="276999"/>
          </a:xfrm>
        </p:grpSpPr>
        <p:sp>
          <p:nvSpPr>
            <p:cNvPr id="2162" name="Google Shape;2162;p4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63" name="Google Shape;2163;p47"/>
            <p:cNvCxnSpPr>
              <a:stCxn id="216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64" name="Google Shape;2164;p4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a:p>
          </p:txBody>
        </p:sp>
      </p:grpSp>
      <p:sp>
        <p:nvSpPr>
          <p:cNvPr id="2165" name="Google Shape;2165;p4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47</a:t>
            </a:r>
            <a:endParaRPr b="1" sz="1050">
              <a:solidFill>
                <a:schemeClr val="dk1"/>
              </a:solidFill>
              <a:latin typeface="Arial Narrow"/>
              <a:ea typeface="Arial Narrow"/>
              <a:cs typeface="Arial Narrow"/>
              <a:sym typeface="Arial Narrow"/>
            </a:endParaRPr>
          </a:p>
        </p:txBody>
      </p:sp>
      <p:sp>
        <p:nvSpPr>
          <p:cNvPr id="2166" name="Google Shape;2166;p47"/>
          <p:cNvSpPr txBox="1"/>
          <p:nvPr>
            <p:ph type="ctrTitle"/>
          </p:nvPr>
        </p:nvSpPr>
        <p:spPr>
          <a:xfrm>
            <a:off x="-29713" y="286011"/>
            <a:ext cx="2208885" cy="3385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Mortalidad materna - MM</a:t>
            </a:r>
            <a:endParaRPr/>
          </a:p>
        </p:txBody>
      </p:sp>
      <p:grpSp>
        <p:nvGrpSpPr>
          <p:cNvPr id="2167" name="Google Shape;2167;p47"/>
          <p:cNvGrpSpPr/>
          <p:nvPr/>
        </p:nvGrpSpPr>
        <p:grpSpPr>
          <a:xfrm>
            <a:off x="2053097" y="6684285"/>
            <a:ext cx="757840" cy="646484"/>
            <a:chOff x="5227274" y="1274868"/>
            <a:chExt cx="757840" cy="646484"/>
          </a:xfrm>
        </p:grpSpPr>
        <p:sp>
          <p:nvSpPr>
            <p:cNvPr id="2168" name="Google Shape;2168;p47"/>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169" name="Google Shape;2169;p47"/>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2170" name="Google Shape;2170;p47"/>
          <p:cNvPicPr preferRelativeResize="0"/>
          <p:nvPr/>
        </p:nvPicPr>
        <p:blipFill rotWithShape="1">
          <a:blip r:embed="rId6">
            <a:alphaModFix/>
          </a:blip>
          <a:srcRect b="0" l="86761" r="0" t="0"/>
          <a:stretch/>
        </p:blipFill>
        <p:spPr>
          <a:xfrm>
            <a:off x="2172100" y="6089341"/>
            <a:ext cx="537606" cy="670512"/>
          </a:xfrm>
          <a:prstGeom prst="rect">
            <a:avLst/>
          </a:prstGeom>
          <a:noFill/>
          <a:ln>
            <a:noFill/>
          </a:ln>
        </p:spPr>
      </p:pic>
      <p:pic>
        <p:nvPicPr>
          <p:cNvPr id="2171" name="Google Shape;2171;p47"/>
          <p:cNvPicPr preferRelativeResize="0"/>
          <p:nvPr/>
        </p:nvPicPr>
        <p:blipFill rotWithShape="1">
          <a:blip r:embed="rId7">
            <a:alphaModFix/>
          </a:blip>
          <a:srcRect b="0" l="0" r="0" t="0"/>
          <a:stretch/>
        </p:blipFill>
        <p:spPr>
          <a:xfrm>
            <a:off x="470011" y="6092824"/>
            <a:ext cx="942975" cy="771525"/>
          </a:xfrm>
          <a:prstGeom prst="rect">
            <a:avLst/>
          </a:prstGeom>
          <a:noFill/>
          <a:ln>
            <a:noFill/>
          </a:ln>
        </p:spPr>
      </p:pic>
      <p:grpSp>
        <p:nvGrpSpPr>
          <p:cNvPr id="2172" name="Google Shape;2172;p47"/>
          <p:cNvGrpSpPr/>
          <p:nvPr/>
        </p:nvGrpSpPr>
        <p:grpSpPr>
          <a:xfrm>
            <a:off x="116195" y="6707570"/>
            <a:ext cx="1720560" cy="877901"/>
            <a:chOff x="-36884" y="7072716"/>
            <a:chExt cx="1305446" cy="877901"/>
          </a:xfrm>
        </p:grpSpPr>
        <p:sp>
          <p:nvSpPr>
            <p:cNvPr id="2173" name="Google Shape;2173;p47"/>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174" name="Google Shape;2174;p47"/>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a:t>
              </a:r>
              <a:endParaRPr/>
            </a:p>
          </p:txBody>
        </p:sp>
        <p:sp>
          <p:nvSpPr>
            <p:cNvPr id="2175" name="Google Shape;2175;p47"/>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a:p>
          </p:txBody>
        </p:sp>
      </p:grpSp>
      <p:grpSp>
        <p:nvGrpSpPr>
          <p:cNvPr id="2176" name="Google Shape;2176;p47"/>
          <p:cNvGrpSpPr/>
          <p:nvPr/>
        </p:nvGrpSpPr>
        <p:grpSpPr>
          <a:xfrm>
            <a:off x="2352285" y="3423341"/>
            <a:ext cx="2203493" cy="1580707"/>
            <a:chOff x="-2126797" y="7102671"/>
            <a:chExt cx="1561980" cy="494356"/>
          </a:xfrm>
        </p:grpSpPr>
        <p:sp>
          <p:nvSpPr>
            <p:cNvPr id="2177" name="Google Shape;2177;p47"/>
            <p:cNvSpPr txBox="1"/>
            <p:nvPr/>
          </p:nvSpPr>
          <p:spPr>
            <a:xfrm>
              <a:off x="-2073520" y="7102671"/>
              <a:ext cx="1229607" cy="12158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Afiliación al SGSS</a:t>
              </a:r>
              <a:endParaRPr/>
            </a:p>
          </p:txBody>
        </p:sp>
        <p:sp>
          <p:nvSpPr>
            <p:cNvPr id="2178" name="Google Shape;2178;p47"/>
            <p:cNvSpPr/>
            <p:nvPr/>
          </p:nvSpPr>
          <p:spPr>
            <a:xfrm>
              <a:off x="-2126797" y="7178843"/>
              <a:ext cx="1561980" cy="41818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 0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Afiliado: 1 caso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Contributivo: 3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Excepción – especial : 0 casos</a:t>
              </a:r>
              <a:endParaRPr/>
            </a:p>
          </p:txBody>
        </p:sp>
      </p:grpSp>
      <p:sp>
        <p:nvSpPr>
          <p:cNvPr id="2179" name="Google Shape;2179;p47"/>
          <p:cNvSpPr txBox="1"/>
          <p:nvPr/>
        </p:nvSpPr>
        <p:spPr>
          <a:xfrm>
            <a:off x="4655390" y="4275732"/>
            <a:ext cx="240763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Razón de MM temprana evitable</a:t>
            </a:r>
            <a:endParaRPr b="1" sz="1400">
              <a:solidFill>
                <a:schemeClr val="dk1"/>
              </a:solidFill>
              <a:latin typeface="Arial Narrow"/>
              <a:ea typeface="Arial Narrow"/>
              <a:cs typeface="Arial Narrow"/>
              <a:sym typeface="Arial Narrow"/>
            </a:endParaRPr>
          </a:p>
        </p:txBody>
      </p:sp>
      <p:sp>
        <p:nvSpPr>
          <p:cNvPr id="2180" name="Google Shape;2180;p47"/>
          <p:cNvSpPr txBox="1"/>
          <p:nvPr/>
        </p:nvSpPr>
        <p:spPr>
          <a:xfrm>
            <a:off x="4640805" y="4657847"/>
            <a:ext cx="265168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16,9 por cien mil nacidos vivos</a:t>
            </a:r>
            <a:endParaRPr b="1" sz="1000">
              <a:solidFill>
                <a:srgbClr val="C00000"/>
              </a:solidFill>
              <a:latin typeface="Arial Narrow"/>
              <a:ea typeface="Arial Narrow"/>
              <a:cs typeface="Arial Narrow"/>
              <a:sym typeface="Arial Narrow"/>
            </a:endParaRPr>
          </a:p>
        </p:txBody>
      </p:sp>
      <p:cxnSp>
        <p:nvCxnSpPr>
          <p:cNvPr id="2181" name="Google Shape;2181;p47"/>
          <p:cNvCxnSpPr/>
          <p:nvPr/>
        </p:nvCxnSpPr>
        <p:spPr>
          <a:xfrm rot="10800000">
            <a:off x="4908263" y="4067944"/>
            <a:ext cx="2154764" cy="0"/>
          </a:xfrm>
          <a:prstGeom prst="straightConnector1">
            <a:avLst/>
          </a:prstGeom>
          <a:noFill/>
          <a:ln cap="flat" cmpd="sng" w="9525">
            <a:solidFill>
              <a:srgbClr val="002060"/>
            </a:solidFill>
            <a:prstDash val="solid"/>
            <a:round/>
            <a:headEnd len="sm" w="sm" type="none"/>
            <a:tailEnd len="med" w="med" type="oval"/>
          </a:ln>
        </p:spPr>
      </p:cxnSp>
      <p:sp>
        <p:nvSpPr>
          <p:cNvPr id="2182" name="Google Shape;2182;p47"/>
          <p:cNvSpPr txBox="1"/>
          <p:nvPr/>
        </p:nvSpPr>
        <p:spPr>
          <a:xfrm>
            <a:off x="4795935" y="3207237"/>
            <a:ext cx="2241210"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Razón MM temprana</a:t>
            </a:r>
            <a:endParaRPr b="1" sz="1400">
              <a:solidFill>
                <a:schemeClr val="dk1"/>
              </a:solidFill>
              <a:latin typeface="Arial Narrow"/>
              <a:ea typeface="Arial Narrow"/>
              <a:cs typeface="Arial Narrow"/>
              <a:sym typeface="Arial Narrow"/>
            </a:endParaRPr>
          </a:p>
        </p:txBody>
      </p:sp>
      <p:sp>
        <p:nvSpPr>
          <p:cNvPr id="2183" name="Google Shape;2183;p47"/>
          <p:cNvSpPr txBox="1"/>
          <p:nvPr/>
        </p:nvSpPr>
        <p:spPr>
          <a:xfrm>
            <a:off x="4655390" y="3510096"/>
            <a:ext cx="2651688"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25,3 por cien mil nacidos vivos</a:t>
            </a:r>
            <a:endParaRPr/>
          </a:p>
        </p:txBody>
      </p:sp>
      <p:cxnSp>
        <p:nvCxnSpPr>
          <p:cNvPr id="2184" name="Google Shape;2184;p47"/>
          <p:cNvCxnSpPr/>
          <p:nvPr/>
        </p:nvCxnSpPr>
        <p:spPr>
          <a:xfrm flipH="1">
            <a:off x="2448322" y="2974289"/>
            <a:ext cx="4571482" cy="13535"/>
          </a:xfrm>
          <a:prstGeom prst="straightConnector1">
            <a:avLst/>
          </a:prstGeom>
          <a:noFill/>
          <a:ln cap="flat" cmpd="sng" w="9525">
            <a:solidFill>
              <a:srgbClr val="002060"/>
            </a:solidFill>
            <a:prstDash val="solid"/>
            <a:round/>
            <a:headEnd len="sm" w="sm" type="none"/>
            <a:tailEnd len="med" w="med" type="oval"/>
          </a:ln>
        </p:spPr>
      </p:cxnSp>
      <p:grpSp>
        <p:nvGrpSpPr>
          <p:cNvPr id="2185" name="Google Shape;2185;p47"/>
          <p:cNvGrpSpPr/>
          <p:nvPr/>
        </p:nvGrpSpPr>
        <p:grpSpPr>
          <a:xfrm>
            <a:off x="3754394" y="5641233"/>
            <a:ext cx="3446504" cy="276999"/>
            <a:chOff x="2448322" y="74775"/>
            <a:chExt cx="3446504" cy="276999"/>
          </a:xfrm>
        </p:grpSpPr>
        <p:sp>
          <p:nvSpPr>
            <p:cNvPr id="2186" name="Google Shape;2186;p4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187" name="Google Shape;2187;p47"/>
            <p:cNvCxnSpPr>
              <a:stCxn id="218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188" name="Google Shape;2188;p4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id="2189" name="Google Shape;2189;p47"/>
          <p:cNvSpPr/>
          <p:nvPr/>
        </p:nvSpPr>
        <p:spPr>
          <a:xfrm>
            <a:off x="3918671" y="6075468"/>
            <a:ext cx="3158190"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Al sexto período epidemiológico se han presentado cuatro  muertes maternas en la Ciudad, tres (3) tempranas (gestación a 42 días post evento obstétrico) y una tardía (43 a 365 días post evento obstétrico).</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razón de MM temprana es de 25,3 por mil nv; la razón de MM temprana evitable es de 16,9 por mil nv circa a la meta propuesta de 16,5 por mil nv.</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pic>
        <p:nvPicPr>
          <p:cNvPr id="2190" name="Google Shape;2190;p47"/>
          <p:cNvPicPr preferRelativeResize="0"/>
          <p:nvPr/>
        </p:nvPicPr>
        <p:blipFill rotWithShape="1">
          <a:blip r:embed="rId8">
            <a:alphaModFix/>
          </a:blip>
          <a:srcRect b="0" l="0" r="0" t="0"/>
          <a:stretch/>
        </p:blipFill>
        <p:spPr>
          <a:xfrm>
            <a:off x="2405116" y="436265"/>
            <a:ext cx="4500548" cy="2203406"/>
          </a:xfrm>
          <a:prstGeom prst="rect">
            <a:avLst/>
          </a:prstGeom>
          <a:noFill/>
          <a:ln>
            <a:noFill/>
          </a:ln>
        </p:spPr>
      </p:pic>
      <p:sp>
        <p:nvSpPr>
          <p:cNvPr id="2191" name="Google Shape;2191;p47"/>
          <p:cNvSpPr/>
          <p:nvPr/>
        </p:nvSpPr>
        <p:spPr>
          <a:xfrm>
            <a:off x="168546" y="7518815"/>
            <a:ext cx="1628557" cy="953573"/>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Sitio de ocurrencia: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-Casa </a:t>
            </a:r>
            <a:r>
              <a:rPr b="1" lang="es-ES" sz="1400">
                <a:solidFill>
                  <a:srgbClr val="FF0000"/>
                </a:solidFill>
                <a:latin typeface="Arial Narrow"/>
                <a:ea typeface="Arial Narrow"/>
                <a:cs typeface="Arial Narrow"/>
                <a:sym typeface="Arial Narrow"/>
              </a:rPr>
              <a:t>1</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-Hospital </a:t>
            </a:r>
            <a:r>
              <a:rPr b="1" lang="es-ES" sz="1400">
                <a:solidFill>
                  <a:srgbClr val="FF0000"/>
                </a:solidFill>
                <a:latin typeface="Arial Narrow"/>
                <a:ea typeface="Arial Narrow"/>
                <a:cs typeface="Arial Narrow"/>
                <a:sym typeface="Arial Narrow"/>
              </a:rPr>
              <a:t>2</a:t>
            </a:r>
            <a:endParaRPr/>
          </a:p>
        </p:txBody>
      </p:sp>
      <p:pic>
        <p:nvPicPr>
          <p:cNvPr id="2192" name="Google Shape;2192;p47"/>
          <p:cNvPicPr preferRelativeResize="0"/>
          <p:nvPr/>
        </p:nvPicPr>
        <p:blipFill rotWithShape="1">
          <a:blip r:embed="rId9">
            <a:alphaModFix/>
          </a:blip>
          <a:srcRect b="0" l="0" r="0" t="0"/>
          <a:stretch/>
        </p:blipFill>
        <p:spPr>
          <a:xfrm>
            <a:off x="3261311" y="7585664"/>
            <a:ext cx="557405" cy="912116"/>
          </a:xfrm>
          <a:prstGeom prst="rect">
            <a:avLst/>
          </a:prstGeom>
          <a:noFill/>
          <a:ln>
            <a:noFill/>
          </a:ln>
        </p:spPr>
      </p:pic>
      <p:sp>
        <p:nvSpPr>
          <p:cNvPr id="2193" name="Google Shape;2193;p47"/>
          <p:cNvSpPr/>
          <p:nvPr/>
        </p:nvSpPr>
        <p:spPr>
          <a:xfrm>
            <a:off x="1080170" y="8552555"/>
            <a:ext cx="1481989" cy="409926"/>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Grupo de edad </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 a 19 años: </a:t>
            </a:r>
            <a:r>
              <a:rPr b="1" lang="es-ES" sz="1600">
                <a:solidFill>
                  <a:srgbClr val="FF0000"/>
                </a:solidFill>
                <a:latin typeface="Arial Narrow"/>
                <a:ea typeface="Arial Narrow"/>
                <a:cs typeface="Arial Narrow"/>
                <a:sym typeface="Arial Narrow"/>
              </a:rPr>
              <a:t>1</a:t>
            </a:r>
            <a:endParaRPr/>
          </a:p>
        </p:txBody>
      </p:sp>
      <p:sp>
        <p:nvSpPr>
          <p:cNvPr id="2194" name="Google Shape;2194;p47"/>
          <p:cNvSpPr/>
          <p:nvPr/>
        </p:nvSpPr>
        <p:spPr>
          <a:xfrm>
            <a:off x="2664346" y="8552555"/>
            <a:ext cx="1440160" cy="414052"/>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Grupo de edad </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19 a 24 años: </a:t>
            </a:r>
            <a:r>
              <a:rPr b="1" lang="es-ES" sz="1600">
                <a:solidFill>
                  <a:srgbClr val="FF0000"/>
                </a:solidFill>
                <a:latin typeface="Arial Narrow"/>
                <a:ea typeface="Arial Narrow"/>
                <a:cs typeface="Arial Narrow"/>
                <a:sym typeface="Arial Narrow"/>
              </a:rPr>
              <a:t>1</a:t>
            </a:r>
            <a:endParaRPr/>
          </a:p>
        </p:txBody>
      </p:sp>
      <p:sp>
        <p:nvSpPr>
          <p:cNvPr id="2195" name="Google Shape;2195;p47"/>
          <p:cNvSpPr/>
          <p:nvPr/>
        </p:nvSpPr>
        <p:spPr>
          <a:xfrm>
            <a:off x="4206692" y="8566107"/>
            <a:ext cx="1688133" cy="414052"/>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Grupo de edad </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35 a 39 años: </a:t>
            </a:r>
            <a:r>
              <a:rPr b="1" lang="es-ES" sz="1600">
                <a:solidFill>
                  <a:srgbClr val="FF0000"/>
                </a:solidFill>
                <a:latin typeface="Arial Narrow"/>
                <a:ea typeface="Arial Narrow"/>
                <a:cs typeface="Arial Narrow"/>
                <a:sym typeface="Arial Narrow"/>
              </a:rPr>
              <a:t>1</a:t>
            </a:r>
            <a:endParaRPr/>
          </a:p>
        </p:txBody>
      </p:sp>
      <p:sp>
        <p:nvSpPr>
          <p:cNvPr id="2196" name="Google Shape;2196;p47"/>
          <p:cNvSpPr/>
          <p:nvPr/>
        </p:nvSpPr>
        <p:spPr>
          <a:xfrm rot="-5400000">
            <a:off x="3415678" y="6039361"/>
            <a:ext cx="191526" cy="4930545"/>
          </a:xfrm>
          <a:prstGeom prst="rightBrace">
            <a:avLst>
              <a:gd fmla="val 8333" name="adj1"/>
              <a:gd fmla="val 50000" name="adj2"/>
            </a:avLst>
          </a:prstGeom>
          <a:no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pic>
        <p:nvPicPr>
          <p:cNvPr id="2202" name="Google Shape;2202;p48"/>
          <p:cNvPicPr preferRelativeResize="0"/>
          <p:nvPr/>
        </p:nvPicPr>
        <p:blipFill rotWithShape="1">
          <a:blip r:embed="rId3">
            <a:alphaModFix/>
          </a:blip>
          <a:srcRect b="0" l="0" r="0" t="0"/>
          <a:stretch/>
        </p:blipFill>
        <p:spPr>
          <a:xfrm>
            <a:off x="1" y="-21028"/>
            <a:ext cx="2167808" cy="2845205"/>
          </a:xfrm>
          <a:prstGeom prst="rect">
            <a:avLst/>
          </a:prstGeom>
          <a:noFill/>
          <a:ln>
            <a:noFill/>
          </a:ln>
        </p:spPr>
      </p:pic>
      <p:pic>
        <p:nvPicPr>
          <p:cNvPr id="2203" name="Google Shape;2203;p48"/>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204" name="Google Shape;2204;p48"/>
          <p:cNvSpPr txBox="1"/>
          <p:nvPr/>
        </p:nvSpPr>
        <p:spPr>
          <a:xfrm>
            <a:off x="-39943" y="766609"/>
            <a:ext cx="220775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6 - 2022</a:t>
            </a:r>
            <a:endParaRPr/>
          </a:p>
        </p:txBody>
      </p:sp>
      <p:grpSp>
        <p:nvGrpSpPr>
          <p:cNvPr id="2205" name="Google Shape;2205;p48"/>
          <p:cNvGrpSpPr/>
          <p:nvPr/>
        </p:nvGrpSpPr>
        <p:grpSpPr>
          <a:xfrm>
            <a:off x="179214" y="4211960"/>
            <a:ext cx="1892650" cy="488476"/>
            <a:chOff x="2397524" y="3379972"/>
            <a:chExt cx="4508500" cy="904875"/>
          </a:xfrm>
        </p:grpSpPr>
        <p:pic>
          <p:nvPicPr>
            <p:cNvPr id="2206" name="Google Shape;2206;p48"/>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207" name="Google Shape;2207;p48"/>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565</a:t>
              </a:r>
              <a:endParaRPr/>
            </a:p>
          </p:txBody>
        </p:sp>
      </p:grpSp>
      <p:sp>
        <p:nvSpPr>
          <p:cNvPr id="2208" name="Google Shape;2208;p48"/>
          <p:cNvSpPr txBox="1"/>
          <p:nvPr/>
        </p:nvSpPr>
        <p:spPr>
          <a:xfrm>
            <a:off x="-52866" y="4799603"/>
            <a:ext cx="2220674"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respecto al mismo período del año anterior:</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aumentó en un 21%</a:t>
            </a:r>
            <a:endParaRPr/>
          </a:p>
        </p:txBody>
      </p:sp>
      <p:grpSp>
        <p:nvGrpSpPr>
          <p:cNvPr id="2209" name="Google Shape;2209;p48"/>
          <p:cNvGrpSpPr/>
          <p:nvPr/>
        </p:nvGrpSpPr>
        <p:grpSpPr>
          <a:xfrm>
            <a:off x="2448322" y="74775"/>
            <a:ext cx="3446504" cy="276999"/>
            <a:chOff x="2448322" y="74775"/>
            <a:chExt cx="3446504" cy="276999"/>
          </a:xfrm>
        </p:grpSpPr>
        <p:sp>
          <p:nvSpPr>
            <p:cNvPr id="2210" name="Google Shape;2210;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11" name="Google Shape;2211;p48"/>
            <p:cNvCxnSpPr>
              <a:stCxn id="221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12" name="Google Shape;2212;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213" name="Google Shape;2213;p48"/>
          <p:cNvSpPr/>
          <p:nvPr/>
        </p:nvSpPr>
        <p:spPr>
          <a:xfrm>
            <a:off x="0" y="5549048"/>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14" name="Google Shape;2214;p48"/>
          <p:cNvGrpSpPr/>
          <p:nvPr/>
        </p:nvGrpSpPr>
        <p:grpSpPr>
          <a:xfrm>
            <a:off x="263756" y="5648928"/>
            <a:ext cx="3446504" cy="276999"/>
            <a:chOff x="2448322" y="74775"/>
            <a:chExt cx="3446504" cy="276999"/>
          </a:xfrm>
        </p:grpSpPr>
        <p:sp>
          <p:nvSpPr>
            <p:cNvPr id="2215" name="Google Shape;2215;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16" name="Google Shape;2216;p48"/>
            <p:cNvCxnSpPr>
              <a:stCxn id="221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17" name="Google Shape;2217;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a:p>
          </p:txBody>
        </p:sp>
      </p:grpSp>
      <p:sp>
        <p:nvSpPr>
          <p:cNvPr id="2218" name="Google Shape;2218;p4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Pág..48 </a:t>
            </a:r>
            <a:endParaRPr b="1" sz="1050">
              <a:solidFill>
                <a:schemeClr val="dk1"/>
              </a:solidFill>
              <a:latin typeface="Arial Narrow"/>
              <a:ea typeface="Arial Narrow"/>
              <a:cs typeface="Arial Narrow"/>
              <a:sym typeface="Arial Narrow"/>
            </a:endParaRPr>
          </a:p>
        </p:txBody>
      </p:sp>
      <p:sp>
        <p:nvSpPr>
          <p:cNvPr id="2219" name="Google Shape;2219;p48"/>
          <p:cNvSpPr txBox="1"/>
          <p:nvPr>
            <p:ph type="ctrTitle"/>
          </p:nvPr>
        </p:nvSpPr>
        <p:spPr>
          <a:xfrm>
            <a:off x="-29713" y="16290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Morbilidad materna extrema - MME</a:t>
            </a:r>
            <a:endParaRPr/>
          </a:p>
        </p:txBody>
      </p:sp>
      <p:grpSp>
        <p:nvGrpSpPr>
          <p:cNvPr id="2220" name="Google Shape;2220;p48"/>
          <p:cNvGrpSpPr/>
          <p:nvPr/>
        </p:nvGrpSpPr>
        <p:grpSpPr>
          <a:xfrm>
            <a:off x="2053097" y="6684285"/>
            <a:ext cx="757840" cy="646484"/>
            <a:chOff x="5227274" y="1274868"/>
            <a:chExt cx="757840" cy="646484"/>
          </a:xfrm>
        </p:grpSpPr>
        <p:sp>
          <p:nvSpPr>
            <p:cNvPr id="2221" name="Google Shape;2221;p48"/>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222" name="Google Shape;2222;p48"/>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pic>
        <p:nvPicPr>
          <p:cNvPr id="2223" name="Google Shape;2223;p48"/>
          <p:cNvPicPr preferRelativeResize="0"/>
          <p:nvPr/>
        </p:nvPicPr>
        <p:blipFill rotWithShape="1">
          <a:blip r:embed="rId6">
            <a:alphaModFix/>
          </a:blip>
          <a:srcRect b="0" l="86761" r="0" t="0"/>
          <a:stretch/>
        </p:blipFill>
        <p:spPr>
          <a:xfrm>
            <a:off x="2172100" y="6089341"/>
            <a:ext cx="537606" cy="670512"/>
          </a:xfrm>
          <a:prstGeom prst="rect">
            <a:avLst/>
          </a:prstGeom>
          <a:noFill/>
          <a:ln>
            <a:noFill/>
          </a:ln>
        </p:spPr>
      </p:pic>
      <p:pic>
        <p:nvPicPr>
          <p:cNvPr id="2224" name="Google Shape;2224;p48"/>
          <p:cNvPicPr preferRelativeResize="0"/>
          <p:nvPr/>
        </p:nvPicPr>
        <p:blipFill rotWithShape="1">
          <a:blip r:embed="rId7">
            <a:alphaModFix/>
          </a:blip>
          <a:srcRect b="0" l="0" r="0" t="0"/>
          <a:stretch/>
        </p:blipFill>
        <p:spPr>
          <a:xfrm>
            <a:off x="470011" y="6092824"/>
            <a:ext cx="942975" cy="771525"/>
          </a:xfrm>
          <a:prstGeom prst="rect">
            <a:avLst/>
          </a:prstGeom>
          <a:noFill/>
          <a:ln>
            <a:noFill/>
          </a:ln>
        </p:spPr>
      </p:pic>
      <p:grpSp>
        <p:nvGrpSpPr>
          <p:cNvPr id="2225" name="Google Shape;2225;p48"/>
          <p:cNvGrpSpPr/>
          <p:nvPr/>
        </p:nvGrpSpPr>
        <p:grpSpPr>
          <a:xfrm>
            <a:off x="146195" y="6707570"/>
            <a:ext cx="1690560" cy="650645"/>
            <a:chOff x="-14122" y="7072716"/>
            <a:chExt cx="1282684" cy="650645"/>
          </a:xfrm>
        </p:grpSpPr>
        <p:sp>
          <p:nvSpPr>
            <p:cNvPr id="2226" name="Google Shape;2226;p4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227" name="Google Shape;2227;p48"/>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97,2%</a:t>
              </a:r>
              <a:endParaRPr/>
            </a:p>
          </p:txBody>
        </p:sp>
      </p:grpSp>
      <p:grpSp>
        <p:nvGrpSpPr>
          <p:cNvPr id="2228" name="Google Shape;2228;p48"/>
          <p:cNvGrpSpPr/>
          <p:nvPr/>
        </p:nvGrpSpPr>
        <p:grpSpPr>
          <a:xfrm>
            <a:off x="2358345" y="3335638"/>
            <a:ext cx="2203493" cy="1680424"/>
            <a:chOff x="-2126797" y="7071487"/>
            <a:chExt cx="1561980" cy="525542"/>
          </a:xfrm>
        </p:grpSpPr>
        <p:sp>
          <p:nvSpPr>
            <p:cNvPr id="2229" name="Google Shape;2229;p48"/>
            <p:cNvSpPr txBox="1"/>
            <p:nvPr/>
          </p:nvSpPr>
          <p:spPr>
            <a:xfrm>
              <a:off x="-1978712" y="7071487"/>
              <a:ext cx="1229607" cy="1058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u="sng">
                  <a:solidFill>
                    <a:schemeClr val="dk1"/>
                  </a:solidFill>
                  <a:latin typeface="Arial Narrow"/>
                  <a:ea typeface="Arial Narrow"/>
                  <a:cs typeface="Arial Narrow"/>
                  <a:sym typeface="Arial Narrow"/>
                </a:rPr>
                <a:t>Afiliación al SGSS</a:t>
              </a:r>
              <a:endParaRPr/>
            </a:p>
          </p:txBody>
        </p:sp>
        <p:sp>
          <p:nvSpPr>
            <p:cNvPr id="2230" name="Google Shape;2230;p48"/>
            <p:cNvSpPr/>
            <p:nvPr/>
          </p:nvSpPr>
          <p:spPr>
            <a:xfrm>
              <a:off x="-2126797" y="7178845"/>
              <a:ext cx="1561980" cy="41818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 31%</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Afiliado: 9,9%</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Contributivo: 57,2%</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Excepción – especial : 1,9%</a:t>
              </a:r>
              <a:endParaRPr/>
            </a:p>
          </p:txBody>
        </p:sp>
      </p:grpSp>
      <p:sp>
        <p:nvSpPr>
          <p:cNvPr id="2231" name="Google Shape;2231;p48"/>
          <p:cNvSpPr/>
          <p:nvPr/>
        </p:nvSpPr>
        <p:spPr>
          <a:xfrm>
            <a:off x="778015" y="8118196"/>
            <a:ext cx="356964" cy="372311"/>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32" name="Google Shape;2232;p48"/>
          <p:cNvGrpSpPr/>
          <p:nvPr/>
        </p:nvGrpSpPr>
        <p:grpSpPr>
          <a:xfrm>
            <a:off x="-39943" y="7494269"/>
            <a:ext cx="3822393" cy="1649731"/>
            <a:chOff x="-39943" y="7494269"/>
            <a:chExt cx="3822393" cy="1649731"/>
          </a:xfrm>
        </p:grpSpPr>
        <p:grpSp>
          <p:nvGrpSpPr>
            <p:cNvPr id="2233" name="Google Shape;2233;p48"/>
            <p:cNvGrpSpPr/>
            <p:nvPr/>
          </p:nvGrpSpPr>
          <p:grpSpPr>
            <a:xfrm>
              <a:off x="-39943" y="7494269"/>
              <a:ext cx="3796415" cy="1570985"/>
              <a:chOff x="2127781" y="2180567"/>
              <a:chExt cx="3796415" cy="1570985"/>
            </a:xfrm>
          </p:grpSpPr>
          <p:sp>
            <p:nvSpPr>
              <p:cNvPr id="2234" name="Google Shape;2234;p48"/>
              <p:cNvSpPr/>
              <p:nvPr/>
            </p:nvSpPr>
            <p:spPr>
              <a:xfrm>
                <a:off x="3381915" y="2180567"/>
                <a:ext cx="2542281" cy="524235"/>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Trastornos Hipertensivos: </a:t>
                </a:r>
                <a:r>
                  <a:rPr b="1" lang="es-ES" sz="1600">
                    <a:solidFill>
                      <a:srgbClr val="C00000"/>
                    </a:solidFill>
                    <a:latin typeface="Arial Narrow"/>
                    <a:ea typeface="Arial Narrow"/>
                    <a:cs typeface="Arial Narrow"/>
                    <a:sym typeface="Arial Narrow"/>
                  </a:rPr>
                  <a:t>63%</a:t>
                </a:r>
                <a:endParaRPr/>
              </a:p>
            </p:txBody>
          </p:sp>
          <p:pic>
            <p:nvPicPr>
              <p:cNvPr id="2235" name="Google Shape;2235;p48"/>
              <p:cNvPicPr preferRelativeResize="0"/>
              <p:nvPr/>
            </p:nvPicPr>
            <p:blipFill rotWithShape="1">
              <a:blip r:embed="rId8">
                <a:alphaModFix/>
              </a:blip>
              <a:srcRect b="0" l="0" r="0" t="0"/>
              <a:stretch/>
            </p:blipFill>
            <p:spPr>
              <a:xfrm>
                <a:off x="2283919" y="2344762"/>
                <a:ext cx="557405" cy="912116"/>
              </a:xfrm>
              <a:prstGeom prst="rect">
                <a:avLst/>
              </a:prstGeom>
              <a:noFill/>
              <a:ln>
                <a:noFill/>
              </a:ln>
            </p:spPr>
          </p:pic>
          <p:sp>
            <p:nvSpPr>
              <p:cNvPr id="2236" name="Google Shape;2236;p48"/>
              <p:cNvSpPr/>
              <p:nvPr/>
            </p:nvSpPr>
            <p:spPr>
              <a:xfrm>
                <a:off x="2127781" y="3197554"/>
                <a:ext cx="125413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Causas agrupadas de</a:t>
                </a:r>
                <a:endParaRPr/>
              </a:p>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morbilidad materna</a:t>
                </a:r>
                <a:endParaRPr/>
              </a:p>
              <a:p>
                <a:pPr indent="0" lvl="0" marL="0" marR="0" rtl="0" algn="ctr">
                  <a:spcBef>
                    <a:spcPts val="0"/>
                  </a:spcBef>
                  <a:spcAft>
                    <a:spcPts val="0"/>
                  </a:spcAft>
                  <a:buNone/>
                </a:pPr>
                <a:r>
                  <a:rPr b="1" lang="es-ES" sz="1000" u="sng">
                    <a:solidFill>
                      <a:schemeClr val="dk1"/>
                    </a:solidFill>
                    <a:latin typeface="Arial Narrow"/>
                    <a:ea typeface="Arial Narrow"/>
                    <a:cs typeface="Arial Narrow"/>
                    <a:sym typeface="Arial Narrow"/>
                  </a:rPr>
                  <a:t>extrema</a:t>
                </a:r>
                <a:endParaRPr b="1" sz="1000" u="sng">
                  <a:solidFill>
                    <a:srgbClr val="000000"/>
                  </a:solidFill>
                  <a:latin typeface="Arial Narrow"/>
                  <a:ea typeface="Arial Narrow"/>
                  <a:cs typeface="Arial Narrow"/>
                  <a:sym typeface="Arial Narrow"/>
                </a:endParaRPr>
              </a:p>
            </p:txBody>
          </p:sp>
        </p:grpSp>
        <p:sp>
          <p:nvSpPr>
            <p:cNvPr id="2237" name="Google Shape;2237;p48"/>
            <p:cNvSpPr/>
            <p:nvPr/>
          </p:nvSpPr>
          <p:spPr>
            <a:xfrm>
              <a:off x="1234406" y="8088130"/>
              <a:ext cx="2499154" cy="510194"/>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Complicaciones</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hemorrágicas: </a:t>
              </a:r>
              <a:r>
                <a:rPr b="1" lang="es-ES" sz="1600">
                  <a:solidFill>
                    <a:srgbClr val="C00000"/>
                  </a:solidFill>
                  <a:latin typeface="Arial Narrow"/>
                  <a:ea typeface="Arial Narrow"/>
                  <a:cs typeface="Arial Narrow"/>
                  <a:sym typeface="Arial Narrow"/>
                </a:rPr>
                <a:t>26,7%</a:t>
              </a:r>
              <a:endParaRPr/>
            </a:p>
          </p:txBody>
        </p:sp>
        <p:sp>
          <p:nvSpPr>
            <p:cNvPr id="2238" name="Google Shape;2238;p48"/>
            <p:cNvSpPr/>
            <p:nvPr/>
          </p:nvSpPr>
          <p:spPr>
            <a:xfrm>
              <a:off x="1240169" y="8667950"/>
              <a:ext cx="2542281" cy="47605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Sepsis relacionada con el embarazo: </a:t>
              </a:r>
              <a:r>
                <a:rPr b="1" lang="es-ES" sz="1600">
                  <a:solidFill>
                    <a:srgbClr val="C00000"/>
                  </a:solidFill>
                  <a:latin typeface="Arial Narrow"/>
                  <a:ea typeface="Arial Narrow"/>
                  <a:cs typeface="Arial Narrow"/>
                  <a:sym typeface="Arial Narrow"/>
                </a:rPr>
                <a:t>3,5%</a:t>
              </a:r>
              <a:endParaRPr/>
            </a:p>
          </p:txBody>
        </p:sp>
      </p:grpSp>
      <p:sp>
        <p:nvSpPr>
          <p:cNvPr id="2239" name="Google Shape;2239;p48"/>
          <p:cNvSpPr txBox="1"/>
          <p:nvPr/>
        </p:nvSpPr>
        <p:spPr>
          <a:xfrm>
            <a:off x="4846047" y="4051007"/>
            <a:ext cx="2241210"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Proporción de casos con 3 o más criterios </a:t>
            </a:r>
            <a:endParaRPr b="1" sz="1600">
              <a:solidFill>
                <a:schemeClr val="dk1"/>
              </a:solidFill>
              <a:latin typeface="Arial Narrow"/>
              <a:ea typeface="Arial Narrow"/>
              <a:cs typeface="Arial Narrow"/>
              <a:sym typeface="Arial Narrow"/>
            </a:endParaRPr>
          </a:p>
        </p:txBody>
      </p:sp>
      <p:sp>
        <p:nvSpPr>
          <p:cNvPr id="2240" name="Google Shape;2240;p48"/>
          <p:cNvSpPr txBox="1"/>
          <p:nvPr/>
        </p:nvSpPr>
        <p:spPr>
          <a:xfrm>
            <a:off x="5622590" y="4874186"/>
            <a:ext cx="65915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28,8%</a:t>
            </a:r>
            <a:endParaRPr/>
          </a:p>
        </p:txBody>
      </p:sp>
      <p:cxnSp>
        <p:nvCxnSpPr>
          <p:cNvPr id="2241" name="Google Shape;2241;p48"/>
          <p:cNvCxnSpPr/>
          <p:nvPr/>
        </p:nvCxnSpPr>
        <p:spPr>
          <a:xfrm rot="10800000">
            <a:off x="4846047" y="3887308"/>
            <a:ext cx="2154764" cy="0"/>
          </a:xfrm>
          <a:prstGeom prst="straightConnector1">
            <a:avLst/>
          </a:prstGeom>
          <a:noFill/>
          <a:ln cap="flat" cmpd="sng" w="9525">
            <a:solidFill>
              <a:srgbClr val="002060"/>
            </a:solidFill>
            <a:prstDash val="solid"/>
            <a:round/>
            <a:headEnd len="sm" w="sm" type="none"/>
            <a:tailEnd len="med" w="med" type="oval"/>
          </a:ln>
        </p:spPr>
      </p:cxnSp>
      <p:sp>
        <p:nvSpPr>
          <p:cNvPr id="2242" name="Google Shape;2242;p48"/>
          <p:cNvSpPr txBox="1"/>
          <p:nvPr/>
        </p:nvSpPr>
        <p:spPr>
          <a:xfrm>
            <a:off x="4831563" y="2993764"/>
            <a:ext cx="2241210"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Razón</a:t>
            </a:r>
            <a:r>
              <a:rPr b="1" lang="es-ES" sz="1800">
                <a:solidFill>
                  <a:schemeClr val="dk1"/>
                </a:solidFill>
                <a:latin typeface="Arial Narrow"/>
                <a:ea typeface="Arial Narrow"/>
                <a:cs typeface="Arial Narrow"/>
                <a:sym typeface="Arial Narrow"/>
              </a:rPr>
              <a:t> </a:t>
            </a:r>
            <a:r>
              <a:rPr b="1" lang="es-ES" sz="1600">
                <a:solidFill>
                  <a:schemeClr val="dk1"/>
                </a:solidFill>
                <a:latin typeface="Arial Narrow"/>
                <a:ea typeface="Arial Narrow"/>
                <a:cs typeface="Arial Narrow"/>
                <a:sym typeface="Arial Narrow"/>
              </a:rPr>
              <a:t>MME</a:t>
            </a:r>
            <a:endParaRPr b="1" sz="1600">
              <a:solidFill>
                <a:schemeClr val="dk1"/>
              </a:solidFill>
              <a:latin typeface="Arial Narrow"/>
              <a:ea typeface="Arial Narrow"/>
              <a:cs typeface="Arial Narrow"/>
              <a:sym typeface="Arial Narrow"/>
            </a:endParaRPr>
          </a:p>
        </p:txBody>
      </p:sp>
      <p:sp>
        <p:nvSpPr>
          <p:cNvPr id="2243" name="Google Shape;2243;p48"/>
          <p:cNvSpPr txBox="1"/>
          <p:nvPr/>
        </p:nvSpPr>
        <p:spPr>
          <a:xfrm>
            <a:off x="4779612" y="3460431"/>
            <a:ext cx="227017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47,7 por mil nacidos vivos</a:t>
            </a:r>
            <a:endParaRPr/>
          </a:p>
        </p:txBody>
      </p:sp>
      <p:cxnSp>
        <p:nvCxnSpPr>
          <p:cNvPr id="2244" name="Google Shape;2244;p48"/>
          <p:cNvCxnSpPr/>
          <p:nvPr/>
        </p:nvCxnSpPr>
        <p:spPr>
          <a:xfrm rot="10800000">
            <a:off x="2448322" y="2824177"/>
            <a:ext cx="4601462" cy="6087"/>
          </a:xfrm>
          <a:prstGeom prst="straightConnector1">
            <a:avLst/>
          </a:prstGeom>
          <a:noFill/>
          <a:ln cap="flat" cmpd="sng" w="9525">
            <a:solidFill>
              <a:srgbClr val="002060"/>
            </a:solidFill>
            <a:prstDash val="solid"/>
            <a:round/>
            <a:headEnd len="sm" w="sm" type="none"/>
            <a:tailEnd len="med" w="med" type="oval"/>
          </a:ln>
        </p:spPr>
      </p:cxnSp>
      <p:grpSp>
        <p:nvGrpSpPr>
          <p:cNvPr id="2245" name="Google Shape;2245;p48"/>
          <p:cNvGrpSpPr/>
          <p:nvPr/>
        </p:nvGrpSpPr>
        <p:grpSpPr>
          <a:xfrm>
            <a:off x="3754394" y="5641233"/>
            <a:ext cx="3446504" cy="276999"/>
            <a:chOff x="2448322" y="74775"/>
            <a:chExt cx="3446504" cy="276999"/>
          </a:xfrm>
        </p:grpSpPr>
        <p:sp>
          <p:nvSpPr>
            <p:cNvPr id="2246" name="Google Shape;2246;p4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47" name="Google Shape;2247;p48"/>
            <p:cNvCxnSpPr>
              <a:stCxn id="224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48" name="Google Shape;2248;p4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id="2249" name="Google Shape;2249;p48"/>
          <p:cNvSpPr/>
          <p:nvPr/>
        </p:nvSpPr>
        <p:spPr>
          <a:xfrm>
            <a:off x="3918671" y="6075468"/>
            <a:ext cx="3158190" cy="32316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Protocolo fue actualizado a marzo de 2022; los casos se reportan con un criterio excepto en sepsis. Se clasifican en relacionados con: -disfunción de órgano, -enfermedad específica, -el manejo.</a:t>
            </a:r>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notificación es inmediata, desde el momento en que se confirma el diagnóstico.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notificación </a:t>
            </a:r>
            <a:r>
              <a:rPr b="1" lang="es-ES" sz="1200">
                <a:solidFill>
                  <a:schemeClr val="dk1"/>
                </a:solidFill>
                <a:latin typeface="Arial Narrow"/>
                <a:ea typeface="Arial Narrow"/>
                <a:cs typeface="Arial Narrow"/>
                <a:sym typeface="Arial Narrow"/>
              </a:rPr>
              <a:t>super inmediata SAT </a:t>
            </a:r>
            <a:r>
              <a:rPr lang="es-ES" sz="1200">
                <a:solidFill>
                  <a:schemeClr val="dk1"/>
                </a:solidFill>
                <a:latin typeface="Arial Narrow"/>
                <a:ea typeface="Arial Narrow"/>
                <a:cs typeface="Arial Narrow"/>
                <a:sym typeface="Arial Narrow"/>
              </a:rPr>
              <a:t>en morbilidad materna extrema está configurada para los casos con al menos uno de los siguientes criterios: -</a:t>
            </a:r>
            <a:r>
              <a:rPr b="1" lang="es-ES" sz="1200">
                <a:solidFill>
                  <a:schemeClr val="dk1"/>
                </a:solidFill>
                <a:latin typeface="Arial Narrow"/>
                <a:ea typeface="Arial Narrow"/>
                <a:cs typeface="Arial Narrow"/>
                <a:sym typeface="Arial Narrow"/>
              </a:rPr>
              <a:t>pre-eclampsia severa, -eclampsia y -hemorragia obstétrica severa; el 89,4% de los casos fueron reportados por SAT.</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pic>
        <p:nvPicPr>
          <p:cNvPr id="2250" name="Google Shape;2250;p48"/>
          <p:cNvPicPr preferRelativeResize="0"/>
          <p:nvPr/>
        </p:nvPicPr>
        <p:blipFill rotWithShape="1">
          <a:blip r:embed="rId9">
            <a:alphaModFix/>
          </a:blip>
          <a:srcRect b="0" l="0" r="0" t="0"/>
          <a:stretch/>
        </p:blipFill>
        <p:spPr>
          <a:xfrm>
            <a:off x="2405116" y="436265"/>
            <a:ext cx="4500548" cy="220340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5" name="Shape 2255"/>
        <p:cNvGrpSpPr/>
        <p:nvPr/>
      </p:nvGrpSpPr>
      <p:grpSpPr>
        <a:xfrm>
          <a:off x="0" y="0"/>
          <a:ext cx="0" cy="0"/>
          <a:chOff x="0" y="0"/>
          <a:chExt cx="0" cy="0"/>
        </a:xfrm>
      </p:grpSpPr>
      <p:pic>
        <p:nvPicPr>
          <p:cNvPr id="2256" name="Google Shape;2256;p49"/>
          <p:cNvPicPr preferRelativeResize="0"/>
          <p:nvPr/>
        </p:nvPicPr>
        <p:blipFill rotWithShape="1">
          <a:blip r:embed="rId3">
            <a:alphaModFix/>
          </a:blip>
          <a:srcRect b="0" l="0" r="0" t="0"/>
          <a:stretch/>
        </p:blipFill>
        <p:spPr>
          <a:xfrm>
            <a:off x="2" y="-16504"/>
            <a:ext cx="2167806" cy="2840682"/>
          </a:xfrm>
          <a:prstGeom prst="rect">
            <a:avLst/>
          </a:prstGeom>
          <a:noFill/>
          <a:ln>
            <a:noFill/>
          </a:ln>
        </p:spPr>
      </p:pic>
      <p:pic>
        <p:nvPicPr>
          <p:cNvPr id="2257" name="Google Shape;2257;p49"/>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258" name="Google Shape;2258;p49"/>
          <p:cNvSpPr txBox="1"/>
          <p:nvPr/>
        </p:nvSpPr>
        <p:spPr>
          <a:xfrm>
            <a:off x="2241" y="838617"/>
            <a:ext cx="223005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6 - 2022</a:t>
            </a:r>
            <a:endParaRPr/>
          </a:p>
        </p:txBody>
      </p:sp>
      <p:grpSp>
        <p:nvGrpSpPr>
          <p:cNvPr id="2259" name="Google Shape;2259;p49"/>
          <p:cNvGrpSpPr/>
          <p:nvPr/>
        </p:nvGrpSpPr>
        <p:grpSpPr>
          <a:xfrm>
            <a:off x="179214" y="4211960"/>
            <a:ext cx="1892650" cy="488476"/>
            <a:chOff x="2397524" y="3379972"/>
            <a:chExt cx="4508500" cy="904875"/>
          </a:xfrm>
        </p:grpSpPr>
        <p:pic>
          <p:nvPicPr>
            <p:cNvPr id="2260" name="Google Shape;2260;p49"/>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261" name="Google Shape;2261;p49"/>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130</a:t>
              </a:r>
              <a:endParaRPr/>
            </a:p>
          </p:txBody>
        </p:sp>
      </p:grpSp>
      <p:grpSp>
        <p:nvGrpSpPr>
          <p:cNvPr id="2262" name="Google Shape;2262;p49"/>
          <p:cNvGrpSpPr/>
          <p:nvPr/>
        </p:nvGrpSpPr>
        <p:grpSpPr>
          <a:xfrm>
            <a:off x="2448322" y="74775"/>
            <a:ext cx="3446504" cy="276999"/>
            <a:chOff x="2448322" y="74775"/>
            <a:chExt cx="3446504" cy="276999"/>
          </a:xfrm>
        </p:grpSpPr>
        <p:sp>
          <p:nvSpPr>
            <p:cNvPr id="2263" name="Google Shape;2263;p4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64" name="Google Shape;2264;p49"/>
            <p:cNvCxnSpPr>
              <a:stCxn id="226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65" name="Google Shape;2265;p4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266" name="Google Shape;2266;p4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Pág..49 </a:t>
            </a:r>
            <a:endParaRPr b="1" sz="1050">
              <a:solidFill>
                <a:schemeClr val="dk1"/>
              </a:solidFill>
              <a:latin typeface="Arial Narrow"/>
              <a:ea typeface="Arial Narrow"/>
              <a:cs typeface="Arial Narrow"/>
              <a:sym typeface="Arial Narrow"/>
            </a:endParaRPr>
          </a:p>
        </p:txBody>
      </p:sp>
      <p:sp>
        <p:nvSpPr>
          <p:cNvPr id="2267" name="Google Shape;2267;p49"/>
          <p:cNvSpPr txBox="1"/>
          <p:nvPr>
            <p:ph type="ctrTitle"/>
          </p:nvPr>
        </p:nvSpPr>
        <p:spPr>
          <a:xfrm>
            <a:off x="-29713" y="16290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Mortalidad perinatal y neonatal tardía MPNNT</a:t>
            </a:r>
            <a:endParaRPr b="1" sz="1600">
              <a:solidFill>
                <a:srgbClr val="C00000"/>
              </a:solidFill>
              <a:latin typeface="Arial Narrow"/>
              <a:ea typeface="Arial Narrow"/>
              <a:cs typeface="Arial Narrow"/>
              <a:sym typeface="Arial Narrow"/>
            </a:endParaRPr>
          </a:p>
        </p:txBody>
      </p:sp>
      <p:grpSp>
        <p:nvGrpSpPr>
          <p:cNvPr id="2268" name="Google Shape;2268;p49"/>
          <p:cNvGrpSpPr/>
          <p:nvPr/>
        </p:nvGrpSpPr>
        <p:grpSpPr>
          <a:xfrm>
            <a:off x="4523761" y="4581117"/>
            <a:ext cx="757840" cy="1359035"/>
            <a:chOff x="4830630" y="3075226"/>
            <a:chExt cx="757840" cy="1359035"/>
          </a:xfrm>
        </p:grpSpPr>
        <p:grpSp>
          <p:nvGrpSpPr>
            <p:cNvPr id="2269" name="Google Shape;2269;p49"/>
            <p:cNvGrpSpPr/>
            <p:nvPr/>
          </p:nvGrpSpPr>
          <p:grpSpPr>
            <a:xfrm>
              <a:off x="4830630" y="3554337"/>
              <a:ext cx="757840" cy="879924"/>
              <a:chOff x="5227274" y="1274868"/>
              <a:chExt cx="757840" cy="879924"/>
            </a:xfrm>
          </p:grpSpPr>
          <p:sp>
            <p:nvSpPr>
              <p:cNvPr id="2270" name="Google Shape;2270;p49"/>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a:t>
                </a:r>
                <a:endParaRPr/>
              </a:p>
            </p:txBody>
          </p:sp>
          <p:sp>
            <p:nvSpPr>
              <p:cNvPr id="2271" name="Google Shape;2271;p49"/>
              <p:cNvSpPr/>
              <p:nvPr/>
            </p:nvSpPr>
            <p:spPr>
              <a:xfrm>
                <a:off x="5227274"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272" name="Google Shape;2272;p49"/>
              <p:cNvSpPr/>
              <p:nvPr/>
            </p:nvSpPr>
            <p:spPr>
              <a:xfrm>
                <a:off x="5286277"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 caso</a:t>
                </a:r>
                <a:endParaRPr sz="1200">
                  <a:solidFill>
                    <a:schemeClr val="dk1"/>
                  </a:solidFill>
                  <a:latin typeface="Calibri"/>
                  <a:ea typeface="Calibri"/>
                  <a:cs typeface="Calibri"/>
                  <a:sym typeface="Calibri"/>
                </a:endParaRPr>
              </a:p>
            </p:txBody>
          </p:sp>
        </p:grpSp>
        <p:pic>
          <p:nvPicPr>
            <p:cNvPr id="2273" name="Google Shape;2273;p49"/>
            <p:cNvPicPr preferRelativeResize="0"/>
            <p:nvPr/>
          </p:nvPicPr>
          <p:blipFill rotWithShape="1">
            <a:blip r:embed="rId6">
              <a:alphaModFix/>
            </a:blip>
            <a:srcRect b="0" l="86761" r="0" t="0"/>
            <a:stretch/>
          </p:blipFill>
          <p:spPr>
            <a:xfrm>
              <a:off x="4977133" y="3075226"/>
              <a:ext cx="409613" cy="510877"/>
            </a:xfrm>
            <a:prstGeom prst="rect">
              <a:avLst/>
            </a:prstGeom>
            <a:noFill/>
            <a:ln>
              <a:noFill/>
            </a:ln>
          </p:spPr>
        </p:pic>
      </p:grpSp>
      <p:grpSp>
        <p:nvGrpSpPr>
          <p:cNvPr id="2274" name="Google Shape;2274;p49"/>
          <p:cNvGrpSpPr/>
          <p:nvPr/>
        </p:nvGrpSpPr>
        <p:grpSpPr>
          <a:xfrm>
            <a:off x="5536980" y="4551824"/>
            <a:ext cx="1230222" cy="1604352"/>
            <a:chOff x="5754604" y="2996813"/>
            <a:chExt cx="1230222" cy="1604352"/>
          </a:xfrm>
        </p:grpSpPr>
        <p:pic>
          <p:nvPicPr>
            <p:cNvPr id="2275" name="Google Shape;2275;p49"/>
            <p:cNvPicPr preferRelativeResize="0"/>
            <p:nvPr/>
          </p:nvPicPr>
          <p:blipFill rotWithShape="1">
            <a:blip r:embed="rId7">
              <a:alphaModFix/>
            </a:blip>
            <a:srcRect b="0" l="0" r="0" t="0"/>
            <a:stretch/>
          </p:blipFill>
          <p:spPr>
            <a:xfrm>
              <a:off x="6140200" y="2996813"/>
              <a:ext cx="503333" cy="457313"/>
            </a:xfrm>
            <a:prstGeom prst="rect">
              <a:avLst/>
            </a:prstGeom>
            <a:noFill/>
            <a:ln>
              <a:noFill/>
            </a:ln>
          </p:spPr>
        </p:pic>
        <p:grpSp>
          <p:nvGrpSpPr>
            <p:cNvPr id="2276" name="Google Shape;2276;p49"/>
            <p:cNvGrpSpPr/>
            <p:nvPr/>
          </p:nvGrpSpPr>
          <p:grpSpPr>
            <a:xfrm>
              <a:off x="5754604" y="3314759"/>
              <a:ext cx="1230222" cy="1286406"/>
              <a:chOff x="-14122" y="7072716"/>
              <a:chExt cx="1282684" cy="1286406"/>
            </a:xfrm>
          </p:grpSpPr>
          <p:sp>
            <p:nvSpPr>
              <p:cNvPr id="2277" name="Google Shape;2277;p49"/>
              <p:cNvSpPr txBox="1"/>
              <p:nvPr/>
            </p:nvSpPr>
            <p:spPr>
              <a:xfrm>
                <a:off x="-14122" y="7072716"/>
                <a:ext cx="128268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278" name="Google Shape;2278;p49"/>
              <p:cNvSpPr/>
              <p:nvPr/>
            </p:nvSpPr>
            <p:spPr>
              <a:xfrm>
                <a:off x="-14122" y="7502904"/>
                <a:ext cx="1282684" cy="600939"/>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92,3%</a:t>
                </a:r>
                <a:endParaRPr/>
              </a:p>
            </p:txBody>
          </p:sp>
          <p:sp>
            <p:nvSpPr>
              <p:cNvPr id="2279" name="Google Shape;2279;p49"/>
              <p:cNvSpPr txBox="1"/>
              <p:nvPr/>
            </p:nvSpPr>
            <p:spPr>
              <a:xfrm>
                <a:off x="-14122" y="8082123"/>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120 casos</a:t>
                </a:r>
                <a:endParaRPr/>
              </a:p>
            </p:txBody>
          </p:sp>
        </p:grpSp>
      </p:grpSp>
      <p:pic>
        <p:nvPicPr>
          <p:cNvPr id="2280" name="Google Shape;2280;p49"/>
          <p:cNvPicPr preferRelativeResize="0"/>
          <p:nvPr/>
        </p:nvPicPr>
        <p:blipFill rotWithShape="1">
          <a:blip r:embed="rId8">
            <a:alphaModFix/>
          </a:blip>
          <a:srcRect b="0" l="0" r="0" t="0"/>
          <a:stretch/>
        </p:blipFill>
        <p:spPr>
          <a:xfrm>
            <a:off x="658814" y="5549099"/>
            <a:ext cx="933450" cy="751093"/>
          </a:xfrm>
          <a:prstGeom prst="rect">
            <a:avLst/>
          </a:prstGeom>
          <a:noFill/>
          <a:ln>
            <a:noFill/>
          </a:ln>
        </p:spPr>
      </p:pic>
      <p:grpSp>
        <p:nvGrpSpPr>
          <p:cNvPr id="2281" name="Google Shape;2281;p49"/>
          <p:cNvGrpSpPr/>
          <p:nvPr/>
        </p:nvGrpSpPr>
        <p:grpSpPr>
          <a:xfrm>
            <a:off x="177702" y="6263563"/>
            <a:ext cx="1761059" cy="1216993"/>
            <a:chOff x="-103304" y="7072716"/>
            <a:chExt cx="1336174" cy="1111115"/>
          </a:xfrm>
        </p:grpSpPr>
        <p:sp>
          <p:nvSpPr>
            <p:cNvPr id="2282" name="Google Shape;2282;p49"/>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283" name="Google Shape;2283;p49"/>
            <p:cNvSpPr/>
            <p:nvPr/>
          </p:nvSpPr>
          <p:spPr>
            <a:xfrm>
              <a:off x="-103304" y="7363319"/>
              <a:ext cx="1336174" cy="82051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Régimen contributivo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53% - 69casos</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Régimen subsidiado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37% - 48 casos</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No afiliado</a:t>
              </a:r>
              <a:endParaRPr/>
            </a:p>
            <a:p>
              <a:pPr indent="0" lvl="0" marL="0" marR="0" rtl="0" algn="ctr">
                <a:spcBef>
                  <a:spcPts val="0"/>
                </a:spcBef>
                <a:spcAft>
                  <a:spcPts val="0"/>
                </a:spcAft>
                <a:buNone/>
              </a:pPr>
              <a:r>
                <a:rPr b="1" lang="es-ES" sz="900">
                  <a:solidFill>
                    <a:schemeClr val="dk1"/>
                  </a:solidFill>
                  <a:latin typeface="Arial Narrow"/>
                  <a:ea typeface="Arial Narrow"/>
                  <a:cs typeface="Arial Narrow"/>
                  <a:sym typeface="Arial Narrow"/>
                </a:rPr>
                <a:t>8,5% - 11 casos</a:t>
              </a:r>
              <a:endParaRPr/>
            </a:p>
          </p:txBody>
        </p:sp>
      </p:grpSp>
      <p:sp>
        <p:nvSpPr>
          <p:cNvPr id="2284" name="Google Shape;2284;p49"/>
          <p:cNvSpPr txBox="1"/>
          <p:nvPr/>
        </p:nvSpPr>
        <p:spPr>
          <a:xfrm>
            <a:off x="0" y="4716016"/>
            <a:ext cx="218073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respecto al mismo periodo del año anterior fue una disminución del 19%</a:t>
            </a:r>
            <a:endParaRPr/>
          </a:p>
        </p:txBody>
      </p:sp>
      <p:sp>
        <p:nvSpPr>
          <p:cNvPr id="2285" name="Google Shape;2285;p49"/>
          <p:cNvSpPr/>
          <p:nvPr/>
        </p:nvSpPr>
        <p:spPr>
          <a:xfrm>
            <a:off x="2186603" y="4146459"/>
            <a:ext cx="5020169" cy="390527"/>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86" name="Google Shape;2286;p49"/>
          <p:cNvGrpSpPr/>
          <p:nvPr/>
        </p:nvGrpSpPr>
        <p:grpSpPr>
          <a:xfrm>
            <a:off x="239241" y="7501613"/>
            <a:ext cx="1832623" cy="1483932"/>
            <a:chOff x="1979044" y="5443169"/>
            <a:chExt cx="1832623" cy="1483932"/>
          </a:xfrm>
        </p:grpSpPr>
        <p:pic>
          <p:nvPicPr>
            <p:cNvPr id="2287" name="Google Shape;2287;p49"/>
            <p:cNvPicPr preferRelativeResize="0"/>
            <p:nvPr/>
          </p:nvPicPr>
          <p:blipFill rotWithShape="1">
            <a:blip r:embed="rId9">
              <a:alphaModFix/>
            </a:blip>
            <a:srcRect b="0" l="0" r="0" t="0"/>
            <a:stretch/>
          </p:blipFill>
          <p:spPr>
            <a:xfrm>
              <a:off x="2567526" y="5443169"/>
              <a:ext cx="529058" cy="612280"/>
            </a:xfrm>
            <a:prstGeom prst="rect">
              <a:avLst/>
            </a:prstGeom>
            <a:noFill/>
            <a:ln>
              <a:noFill/>
            </a:ln>
          </p:spPr>
        </p:pic>
        <p:grpSp>
          <p:nvGrpSpPr>
            <p:cNvPr id="2288" name="Google Shape;2288;p49"/>
            <p:cNvGrpSpPr/>
            <p:nvPr/>
          </p:nvGrpSpPr>
          <p:grpSpPr>
            <a:xfrm>
              <a:off x="1979044" y="5875217"/>
              <a:ext cx="1832623" cy="1051884"/>
              <a:chOff x="4697795" y="895031"/>
              <a:chExt cx="1832623" cy="1051884"/>
            </a:xfrm>
          </p:grpSpPr>
          <p:sp>
            <p:nvSpPr>
              <p:cNvPr id="2289" name="Google Shape;2289;p49"/>
              <p:cNvSpPr/>
              <p:nvPr/>
            </p:nvSpPr>
            <p:spPr>
              <a:xfrm>
                <a:off x="4697795" y="1356697"/>
                <a:ext cx="1832623" cy="590218"/>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700">
                    <a:solidFill>
                      <a:srgbClr val="7030A0"/>
                    </a:solidFill>
                    <a:latin typeface="Arial Narrow"/>
                    <a:ea typeface="Arial Narrow"/>
                    <a:cs typeface="Arial Narrow"/>
                    <a:sym typeface="Arial Narrow"/>
                  </a:rPr>
                  <a:t>Fetales: </a:t>
                </a:r>
                <a:endParaRPr/>
              </a:p>
              <a:p>
                <a:pPr indent="0" lvl="0" marL="0" marR="0" rtl="0" algn="ctr">
                  <a:spcBef>
                    <a:spcPts val="0"/>
                  </a:spcBef>
                  <a:spcAft>
                    <a:spcPts val="0"/>
                  </a:spcAft>
                  <a:buNone/>
                </a:pPr>
                <a:r>
                  <a:rPr b="1" lang="es-ES" sz="700">
                    <a:solidFill>
                      <a:schemeClr val="dk1"/>
                    </a:solidFill>
                    <a:latin typeface="Arial Narrow"/>
                    <a:ea typeface="Arial Narrow"/>
                    <a:cs typeface="Arial Narrow"/>
                    <a:sym typeface="Arial Narrow"/>
                  </a:rPr>
                  <a:t>Ante parto 58,5% (76) – Intra parto 7% (9)</a:t>
                </a:r>
                <a:endParaRPr/>
              </a:p>
            </p:txBody>
          </p:sp>
          <p:sp>
            <p:nvSpPr>
              <p:cNvPr id="2290" name="Google Shape;2290;p49"/>
              <p:cNvSpPr/>
              <p:nvPr/>
            </p:nvSpPr>
            <p:spPr>
              <a:xfrm>
                <a:off x="4697795" y="895031"/>
                <a:ext cx="18162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Momento de ocurrencia </a:t>
                </a:r>
                <a:endParaRPr/>
              </a:p>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 la muerte</a:t>
                </a:r>
                <a:endParaRPr b="1" sz="1200" u="sng">
                  <a:solidFill>
                    <a:srgbClr val="000000"/>
                  </a:solidFill>
                  <a:latin typeface="Arial Narrow"/>
                  <a:ea typeface="Arial Narrow"/>
                  <a:cs typeface="Arial Narrow"/>
                  <a:sym typeface="Arial Narrow"/>
                </a:endParaRPr>
              </a:p>
            </p:txBody>
          </p:sp>
        </p:grpSp>
      </p:grpSp>
      <p:grpSp>
        <p:nvGrpSpPr>
          <p:cNvPr id="2291" name="Google Shape;2291;p49"/>
          <p:cNvGrpSpPr/>
          <p:nvPr/>
        </p:nvGrpSpPr>
        <p:grpSpPr>
          <a:xfrm>
            <a:off x="2505747" y="4236457"/>
            <a:ext cx="3446504" cy="276999"/>
            <a:chOff x="2448322" y="74775"/>
            <a:chExt cx="3446504" cy="276999"/>
          </a:xfrm>
        </p:grpSpPr>
        <p:sp>
          <p:nvSpPr>
            <p:cNvPr id="2292" name="Google Shape;2292;p4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93" name="Google Shape;2293;p49"/>
            <p:cNvCxnSpPr>
              <a:stCxn id="22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94" name="Google Shape;2294;p4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 e indicadores</a:t>
              </a:r>
              <a:endParaRPr/>
            </a:p>
          </p:txBody>
        </p:sp>
      </p:grpSp>
      <p:sp>
        <p:nvSpPr>
          <p:cNvPr id="2295" name="Google Shape;2295;p49"/>
          <p:cNvSpPr txBox="1"/>
          <p:nvPr/>
        </p:nvSpPr>
        <p:spPr>
          <a:xfrm>
            <a:off x="2047130" y="5377053"/>
            <a:ext cx="224121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Razón de mortalidad neonatal tardía</a:t>
            </a:r>
            <a:endParaRPr/>
          </a:p>
        </p:txBody>
      </p:sp>
      <p:sp>
        <p:nvSpPr>
          <p:cNvPr id="2296" name="Google Shape;2296;p49"/>
          <p:cNvSpPr txBox="1"/>
          <p:nvPr/>
        </p:nvSpPr>
        <p:spPr>
          <a:xfrm>
            <a:off x="2120610" y="5509845"/>
            <a:ext cx="207166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1,7 muertes por cada mil nacidos vivos y muertos (20/11.923) *1000</a:t>
            </a:r>
            <a:endParaRPr b="1" sz="1200">
              <a:solidFill>
                <a:srgbClr val="C00000"/>
              </a:solidFill>
              <a:latin typeface="Arial Narrow"/>
              <a:ea typeface="Arial Narrow"/>
              <a:cs typeface="Arial Narrow"/>
              <a:sym typeface="Arial Narrow"/>
            </a:endParaRPr>
          </a:p>
        </p:txBody>
      </p:sp>
      <p:sp>
        <p:nvSpPr>
          <p:cNvPr id="2297" name="Google Shape;2297;p49"/>
          <p:cNvSpPr txBox="1"/>
          <p:nvPr/>
        </p:nvSpPr>
        <p:spPr>
          <a:xfrm>
            <a:off x="2032035" y="4477611"/>
            <a:ext cx="2241210"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Razón de mortalidad perinatal</a:t>
            </a:r>
            <a:endParaRPr b="1" sz="1100">
              <a:solidFill>
                <a:schemeClr val="dk1"/>
              </a:solidFill>
              <a:latin typeface="Arial Narrow"/>
              <a:ea typeface="Arial Narrow"/>
              <a:cs typeface="Arial Narrow"/>
              <a:sym typeface="Arial Narrow"/>
            </a:endParaRPr>
          </a:p>
        </p:txBody>
      </p:sp>
      <p:sp>
        <p:nvSpPr>
          <p:cNvPr id="2298" name="Google Shape;2298;p49"/>
          <p:cNvSpPr txBox="1"/>
          <p:nvPr/>
        </p:nvSpPr>
        <p:spPr>
          <a:xfrm>
            <a:off x="2279929" y="4645749"/>
            <a:ext cx="191234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9,02 muertes por cada mil nacidos vivos y muertos (110/11.923) *1000</a:t>
            </a:r>
            <a:endParaRPr b="1" sz="1200">
              <a:solidFill>
                <a:srgbClr val="C00000"/>
              </a:solidFill>
              <a:latin typeface="Arial Narrow"/>
              <a:ea typeface="Arial Narrow"/>
              <a:cs typeface="Arial Narrow"/>
              <a:sym typeface="Arial Narrow"/>
            </a:endParaRPr>
          </a:p>
        </p:txBody>
      </p:sp>
      <p:pic>
        <p:nvPicPr>
          <p:cNvPr descr="Interfaz de usuario gráfica, Aplicación&#10;&#10;Descripción generada automáticamente" id="2299" name="Google Shape;2299;p49"/>
          <p:cNvPicPr preferRelativeResize="0"/>
          <p:nvPr/>
        </p:nvPicPr>
        <p:blipFill rotWithShape="1">
          <a:blip r:embed="rId10">
            <a:alphaModFix/>
          </a:blip>
          <a:srcRect b="19710" l="10151" r="9915" t="34741"/>
          <a:stretch/>
        </p:blipFill>
        <p:spPr>
          <a:xfrm>
            <a:off x="2388884" y="471539"/>
            <a:ext cx="4163894" cy="1426861"/>
          </a:xfrm>
          <a:prstGeom prst="rect">
            <a:avLst/>
          </a:prstGeom>
          <a:noFill/>
          <a:ln>
            <a:noFill/>
          </a:ln>
        </p:spPr>
      </p:pic>
      <p:sp>
        <p:nvSpPr>
          <p:cNvPr id="2300" name="Google Shape;2300;p49"/>
          <p:cNvSpPr/>
          <p:nvPr/>
        </p:nvSpPr>
        <p:spPr>
          <a:xfrm>
            <a:off x="2106679" y="1835696"/>
            <a:ext cx="5076142" cy="80021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Canal endémico para muerte perinatal, datos preliminares. Residentes en Medellín. Acumulado al sexto periodo epidemiológico de 2022.</a:t>
            </a:r>
            <a:endParaRPr i="1" sz="1050">
              <a:solidFill>
                <a:schemeClr val="dk1"/>
              </a:solidFill>
              <a:latin typeface="Calibri"/>
              <a:ea typeface="Calibri"/>
              <a:cs typeface="Calibri"/>
              <a:sym typeface="Calibri"/>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Fuente: Seguimiento de muerte perinatal 2016 - 2022, Sivigila. Medellín. Fecha de corte: 18/06/2022.</a:t>
            </a:r>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000">
              <a:solidFill>
                <a:schemeClr val="dk1"/>
              </a:solidFill>
              <a:latin typeface="Calibri"/>
              <a:ea typeface="Calibri"/>
              <a:cs typeface="Calibri"/>
              <a:sym typeface="Calibri"/>
            </a:endParaRPr>
          </a:p>
        </p:txBody>
      </p:sp>
      <p:pic>
        <p:nvPicPr>
          <p:cNvPr descr="Interfaz de usuario gráfica, Gráfico, Aplicación&#10;&#10;Descripción generada automáticamente" id="2301" name="Google Shape;2301;p49"/>
          <p:cNvPicPr preferRelativeResize="0"/>
          <p:nvPr/>
        </p:nvPicPr>
        <p:blipFill rotWithShape="1">
          <a:blip r:embed="rId11">
            <a:alphaModFix/>
          </a:blip>
          <a:srcRect b="20367" l="10322" r="10219" t="33310"/>
          <a:stretch/>
        </p:blipFill>
        <p:spPr>
          <a:xfrm>
            <a:off x="2326494" y="2442940"/>
            <a:ext cx="4356848" cy="1143837"/>
          </a:xfrm>
          <a:prstGeom prst="rect">
            <a:avLst/>
          </a:prstGeom>
          <a:noFill/>
          <a:ln>
            <a:noFill/>
          </a:ln>
        </p:spPr>
      </p:pic>
      <p:sp>
        <p:nvSpPr>
          <p:cNvPr id="2302" name="Google Shape;2302;p49"/>
          <p:cNvSpPr/>
          <p:nvPr/>
        </p:nvSpPr>
        <p:spPr>
          <a:xfrm>
            <a:off x="2106679" y="3545409"/>
            <a:ext cx="5076142"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Canal endémico para muerte neonatal, datos preliminares. Residentes en Medellín. Acumulado al sexto periodo epidemiológico de 2022.</a:t>
            </a:r>
            <a:endParaRPr i="1"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Fuente: Seguimiento de muerte perinatal 2016 - 2022, Sivigila. Medellín. Fecha de corte: 18/06/2022.</a:t>
            </a:r>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000">
              <a:solidFill>
                <a:schemeClr val="dk1"/>
              </a:solidFill>
              <a:latin typeface="Calibri"/>
              <a:ea typeface="Calibri"/>
              <a:cs typeface="Calibri"/>
              <a:sym typeface="Calibri"/>
            </a:endParaRPr>
          </a:p>
        </p:txBody>
      </p:sp>
      <p:pic>
        <p:nvPicPr>
          <p:cNvPr id="2303" name="Google Shape;2303;p49"/>
          <p:cNvPicPr preferRelativeResize="0"/>
          <p:nvPr/>
        </p:nvPicPr>
        <p:blipFill rotWithShape="1">
          <a:blip r:embed="rId12">
            <a:alphaModFix/>
          </a:blip>
          <a:srcRect b="0" l="0" r="0" t="0"/>
          <a:stretch/>
        </p:blipFill>
        <p:spPr>
          <a:xfrm>
            <a:off x="2291816" y="6263563"/>
            <a:ext cx="4543425" cy="2819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5"/>
          <p:cNvSpPr/>
          <p:nvPr/>
        </p:nvSpPr>
        <p:spPr>
          <a:xfrm>
            <a:off x="0" y="23621"/>
            <a:ext cx="7200900" cy="460879"/>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59" name="Google Shape;159;p5"/>
          <p:cNvGrpSpPr/>
          <p:nvPr/>
        </p:nvGrpSpPr>
        <p:grpSpPr>
          <a:xfrm>
            <a:off x="277404" y="105617"/>
            <a:ext cx="3446504" cy="276999"/>
            <a:chOff x="2448322" y="74775"/>
            <a:chExt cx="3446504" cy="276999"/>
          </a:xfrm>
        </p:grpSpPr>
        <p:sp>
          <p:nvSpPr>
            <p:cNvPr id="160" name="Google Shape;160;p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61" name="Google Shape;161;p5"/>
            <p:cNvCxnSpPr>
              <a:stCxn id="16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62" name="Google Shape;162;p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b="1" sz="1200">
                <a:solidFill>
                  <a:schemeClr val="dk1"/>
                </a:solidFill>
                <a:latin typeface="Arial Narrow"/>
                <a:ea typeface="Arial Narrow"/>
                <a:cs typeface="Arial Narrow"/>
                <a:sym typeface="Arial Narrow"/>
              </a:endParaRPr>
            </a:p>
          </p:txBody>
        </p:sp>
      </p:grpSp>
      <p:pic>
        <p:nvPicPr>
          <p:cNvPr id="163" name="Google Shape;163;p5"/>
          <p:cNvPicPr preferRelativeResize="0"/>
          <p:nvPr/>
        </p:nvPicPr>
        <p:blipFill rotWithShape="1">
          <a:blip r:embed="rId3">
            <a:alphaModFix/>
          </a:blip>
          <a:srcRect b="0" l="31453" r="56934" t="7635"/>
          <a:stretch/>
        </p:blipFill>
        <p:spPr>
          <a:xfrm>
            <a:off x="1934415" y="828686"/>
            <a:ext cx="551793" cy="785935"/>
          </a:xfrm>
          <a:prstGeom prst="rect">
            <a:avLst/>
          </a:prstGeom>
          <a:noFill/>
          <a:ln>
            <a:noFill/>
          </a:ln>
        </p:spPr>
      </p:pic>
      <p:sp>
        <p:nvSpPr>
          <p:cNvPr id="164" name="Google Shape;164;p5"/>
          <p:cNvSpPr/>
          <p:nvPr/>
        </p:nvSpPr>
        <p:spPr>
          <a:xfrm>
            <a:off x="419910" y="1741916"/>
            <a:ext cx="790983"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60,71%</a:t>
            </a:r>
            <a:endParaRPr b="1" sz="1600">
              <a:solidFill>
                <a:schemeClr val="dk1"/>
              </a:solidFill>
              <a:latin typeface="Arial Narrow"/>
              <a:ea typeface="Arial Narrow"/>
              <a:cs typeface="Arial Narrow"/>
              <a:sym typeface="Arial Narrow"/>
            </a:endParaRPr>
          </a:p>
        </p:txBody>
      </p:sp>
      <p:sp>
        <p:nvSpPr>
          <p:cNvPr id="165" name="Google Shape;165;p5"/>
          <p:cNvSpPr/>
          <p:nvPr/>
        </p:nvSpPr>
        <p:spPr>
          <a:xfrm>
            <a:off x="1787995" y="1741916"/>
            <a:ext cx="81103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39,29%</a:t>
            </a:r>
            <a:endParaRPr b="1" sz="1600">
              <a:solidFill>
                <a:schemeClr val="dk1"/>
              </a:solidFill>
              <a:latin typeface="Arial Narrow"/>
              <a:ea typeface="Arial Narrow"/>
              <a:cs typeface="Arial Narrow"/>
              <a:sym typeface="Arial Narrow"/>
            </a:endParaRPr>
          </a:p>
        </p:txBody>
      </p:sp>
      <p:sp>
        <p:nvSpPr>
          <p:cNvPr id="166" name="Google Shape;166;p5"/>
          <p:cNvSpPr/>
          <p:nvPr/>
        </p:nvSpPr>
        <p:spPr>
          <a:xfrm>
            <a:off x="3227117" y="1765356"/>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0,68%</a:t>
            </a:r>
            <a:endParaRPr b="1" sz="1600">
              <a:solidFill>
                <a:schemeClr val="dk1"/>
              </a:solidFill>
              <a:latin typeface="Arial Narrow"/>
              <a:ea typeface="Arial Narrow"/>
              <a:cs typeface="Arial Narrow"/>
              <a:sym typeface="Arial Narrow"/>
            </a:endParaRPr>
          </a:p>
        </p:txBody>
      </p:sp>
      <p:sp>
        <p:nvSpPr>
          <p:cNvPr id="167" name="Google Shape;167;p5"/>
          <p:cNvSpPr/>
          <p:nvPr/>
        </p:nvSpPr>
        <p:spPr>
          <a:xfrm>
            <a:off x="4559644" y="1789214"/>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0,39%</a:t>
            </a:r>
            <a:endParaRPr b="1" sz="1600">
              <a:solidFill>
                <a:schemeClr val="dk1"/>
              </a:solidFill>
              <a:latin typeface="Arial Narrow"/>
              <a:ea typeface="Arial Narrow"/>
              <a:cs typeface="Arial Narrow"/>
              <a:sym typeface="Arial Narrow"/>
            </a:endParaRPr>
          </a:p>
        </p:txBody>
      </p:sp>
      <p:pic>
        <p:nvPicPr>
          <p:cNvPr id="168" name="Google Shape;168;p5"/>
          <p:cNvPicPr preferRelativeResize="0"/>
          <p:nvPr/>
        </p:nvPicPr>
        <p:blipFill rotWithShape="1">
          <a:blip r:embed="rId4">
            <a:alphaModFix/>
          </a:blip>
          <a:srcRect b="0" l="58247" r="0" t="0"/>
          <a:stretch/>
        </p:blipFill>
        <p:spPr>
          <a:xfrm>
            <a:off x="1964656" y="2510820"/>
            <a:ext cx="1157125" cy="1039258"/>
          </a:xfrm>
          <a:prstGeom prst="rect">
            <a:avLst/>
          </a:prstGeom>
          <a:noFill/>
          <a:ln>
            <a:noFill/>
          </a:ln>
        </p:spPr>
      </p:pic>
      <p:pic>
        <p:nvPicPr>
          <p:cNvPr id="169" name="Google Shape;169;p5"/>
          <p:cNvPicPr preferRelativeResize="0"/>
          <p:nvPr/>
        </p:nvPicPr>
        <p:blipFill rotWithShape="1">
          <a:blip r:embed="rId5">
            <a:alphaModFix/>
          </a:blip>
          <a:srcRect b="0" l="0" r="50000" t="0"/>
          <a:stretch/>
        </p:blipFill>
        <p:spPr>
          <a:xfrm>
            <a:off x="3700336" y="2411760"/>
            <a:ext cx="1268412" cy="1111250"/>
          </a:xfrm>
          <a:prstGeom prst="rect">
            <a:avLst/>
          </a:prstGeom>
          <a:noFill/>
          <a:ln>
            <a:noFill/>
          </a:ln>
        </p:spPr>
      </p:pic>
      <p:pic>
        <p:nvPicPr>
          <p:cNvPr id="170" name="Google Shape;170;p5"/>
          <p:cNvPicPr preferRelativeResize="0"/>
          <p:nvPr/>
        </p:nvPicPr>
        <p:blipFill rotWithShape="1">
          <a:blip r:embed="rId4">
            <a:alphaModFix/>
          </a:blip>
          <a:srcRect b="0" l="0" r="48966" t="0"/>
          <a:stretch/>
        </p:blipFill>
        <p:spPr>
          <a:xfrm>
            <a:off x="332260" y="2650922"/>
            <a:ext cx="1306822" cy="960264"/>
          </a:xfrm>
          <a:prstGeom prst="rect">
            <a:avLst/>
          </a:prstGeom>
          <a:noFill/>
          <a:ln>
            <a:noFill/>
          </a:ln>
        </p:spPr>
      </p:pic>
      <p:pic>
        <p:nvPicPr>
          <p:cNvPr id="171" name="Google Shape;171;p5"/>
          <p:cNvPicPr preferRelativeResize="0"/>
          <p:nvPr/>
        </p:nvPicPr>
        <p:blipFill rotWithShape="1">
          <a:blip r:embed="rId5">
            <a:alphaModFix/>
          </a:blip>
          <a:srcRect b="0" l="50528" r="0" t="0"/>
          <a:stretch/>
        </p:blipFill>
        <p:spPr>
          <a:xfrm>
            <a:off x="5497770" y="2465642"/>
            <a:ext cx="1255027" cy="1111250"/>
          </a:xfrm>
          <a:prstGeom prst="rect">
            <a:avLst/>
          </a:prstGeom>
          <a:noFill/>
          <a:ln>
            <a:noFill/>
          </a:ln>
        </p:spPr>
      </p:pic>
      <p:graphicFrame>
        <p:nvGraphicFramePr>
          <p:cNvPr id="172" name="Google Shape;172;p5"/>
          <p:cNvGraphicFramePr/>
          <p:nvPr/>
        </p:nvGraphicFramePr>
        <p:xfrm>
          <a:off x="144066" y="3523010"/>
          <a:ext cx="3000000" cy="3000000"/>
        </p:xfrm>
        <a:graphic>
          <a:graphicData uri="http://schemas.openxmlformats.org/drawingml/2006/table">
            <a:tbl>
              <a:tblPr bandRow="1" firstRow="1">
                <a:noFill/>
                <a:tableStyleId>{929A4D2B-06A7-4284-848A-284FF0EA3061}</a:tableStyleId>
              </a:tblPr>
              <a:tblGrid>
                <a:gridCol w="1631400"/>
                <a:gridCol w="1664025"/>
                <a:gridCol w="1822500"/>
                <a:gridCol w="1866850"/>
              </a:tblGrid>
              <a:tr h="370850">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Privados de la Libertad</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Habitante</a:t>
                      </a:r>
                      <a:r>
                        <a:rPr b="1" lang="es-ES" sz="1200" u="sng">
                          <a:latin typeface="Arial Narrow"/>
                          <a:ea typeface="Arial Narrow"/>
                          <a:cs typeface="Arial Narrow"/>
                          <a:sym typeface="Arial Narrow"/>
                        </a:rPr>
                        <a:t> de calle</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Profesionales de la</a:t>
                      </a:r>
                      <a:r>
                        <a:rPr b="1" lang="es-ES" sz="1200" u="sng">
                          <a:latin typeface="Arial Narrow"/>
                          <a:ea typeface="Arial Narrow"/>
                          <a:cs typeface="Arial Narrow"/>
                          <a:sym typeface="Arial Narrow"/>
                        </a:rPr>
                        <a:t> salud</a:t>
                      </a:r>
                      <a:endParaRPr b="1" sz="1200" u="sng">
                        <a:solidFill>
                          <a:srgbClr val="000000"/>
                        </a:solidFill>
                        <a:latin typeface="Arial Narrow"/>
                        <a:ea typeface="Arial Narrow"/>
                        <a:cs typeface="Arial Narrow"/>
                        <a:sym typeface="Arial Narrow"/>
                      </a:endParaRPr>
                    </a:p>
                  </a:txBody>
                  <a:tcPr marT="45725" marB="45725" marR="91450" marL="91450"/>
                </a:tc>
                <a:tc>
                  <a:txBody>
                    <a:bodyPr/>
                    <a:lstStyle/>
                    <a:p>
                      <a:pPr indent="0" lvl="0" marL="0" marR="0" rtl="0" algn="ctr">
                        <a:spcBef>
                          <a:spcPts val="0"/>
                        </a:spcBef>
                        <a:spcAft>
                          <a:spcPts val="0"/>
                        </a:spcAft>
                        <a:buNone/>
                      </a:pPr>
                      <a:r>
                        <a:rPr b="1" lang="es-ES" sz="1200" u="sng">
                          <a:latin typeface="Arial Narrow"/>
                          <a:ea typeface="Arial Narrow"/>
                          <a:cs typeface="Arial Narrow"/>
                          <a:sym typeface="Arial Narrow"/>
                        </a:rPr>
                        <a:t>Procedentes del exterior</a:t>
                      </a:r>
                      <a:endParaRPr b="1" sz="1200" u="sng">
                        <a:solidFill>
                          <a:srgbClr val="000000"/>
                        </a:solidFill>
                        <a:latin typeface="Arial Narrow"/>
                        <a:ea typeface="Arial Narrow"/>
                        <a:cs typeface="Arial Narrow"/>
                        <a:sym typeface="Arial Narrow"/>
                      </a:endParaRPr>
                    </a:p>
                  </a:txBody>
                  <a:tcPr marT="45725" marB="45725" marR="91450" marL="91450"/>
                </a:tc>
              </a:tr>
            </a:tbl>
          </a:graphicData>
        </a:graphic>
      </p:graphicFrame>
      <p:sp>
        <p:nvSpPr>
          <p:cNvPr id="173" name="Google Shape;173;p5"/>
          <p:cNvSpPr/>
          <p:nvPr/>
        </p:nvSpPr>
        <p:spPr>
          <a:xfrm>
            <a:off x="529379" y="3801192"/>
            <a:ext cx="89388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9 casos</a:t>
            </a:r>
            <a:endParaRPr b="1" sz="1400">
              <a:solidFill>
                <a:schemeClr val="dk1"/>
              </a:solidFill>
              <a:latin typeface="Arial Narrow"/>
              <a:ea typeface="Arial Narrow"/>
              <a:cs typeface="Arial Narrow"/>
              <a:sym typeface="Arial Narrow"/>
            </a:endParaRPr>
          </a:p>
        </p:txBody>
      </p:sp>
      <p:sp>
        <p:nvSpPr>
          <p:cNvPr id="174" name="Google Shape;174;p5"/>
          <p:cNvSpPr/>
          <p:nvPr/>
        </p:nvSpPr>
        <p:spPr>
          <a:xfrm>
            <a:off x="2079654" y="3801192"/>
            <a:ext cx="971485"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65 casos</a:t>
            </a:r>
            <a:endParaRPr b="1" sz="1400">
              <a:solidFill>
                <a:schemeClr val="dk1"/>
              </a:solidFill>
              <a:latin typeface="Arial Narrow"/>
              <a:ea typeface="Arial Narrow"/>
              <a:cs typeface="Arial Narrow"/>
              <a:sym typeface="Arial Narrow"/>
            </a:endParaRPr>
          </a:p>
        </p:txBody>
      </p:sp>
      <p:sp>
        <p:nvSpPr>
          <p:cNvPr id="175" name="Google Shape;175;p5"/>
          <p:cNvSpPr/>
          <p:nvPr/>
        </p:nvSpPr>
        <p:spPr>
          <a:xfrm>
            <a:off x="3964508" y="3793100"/>
            <a:ext cx="880066"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6 casos</a:t>
            </a:r>
            <a:endParaRPr b="1" sz="1400">
              <a:solidFill>
                <a:schemeClr val="dk1"/>
              </a:solidFill>
              <a:latin typeface="Arial Narrow"/>
              <a:ea typeface="Arial Narrow"/>
              <a:cs typeface="Arial Narrow"/>
              <a:sym typeface="Arial Narrow"/>
            </a:endParaRPr>
          </a:p>
        </p:txBody>
      </p:sp>
      <p:sp>
        <p:nvSpPr>
          <p:cNvPr id="176" name="Google Shape;176;p5"/>
          <p:cNvSpPr/>
          <p:nvPr/>
        </p:nvSpPr>
        <p:spPr>
          <a:xfrm>
            <a:off x="5803688" y="3801192"/>
            <a:ext cx="893106"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34 casos</a:t>
            </a:r>
            <a:endParaRPr b="1" sz="1400">
              <a:solidFill>
                <a:schemeClr val="dk1"/>
              </a:solidFill>
              <a:latin typeface="Arial Narrow"/>
              <a:ea typeface="Arial Narrow"/>
              <a:cs typeface="Arial Narrow"/>
              <a:sym typeface="Arial Narrow"/>
            </a:endParaRPr>
          </a:p>
        </p:txBody>
      </p:sp>
      <p:pic>
        <p:nvPicPr>
          <p:cNvPr id="177" name="Google Shape;177;p5"/>
          <p:cNvPicPr preferRelativeResize="0"/>
          <p:nvPr/>
        </p:nvPicPr>
        <p:blipFill rotWithShape="1">
          <a:blip r:embed="rId6">
            <a:alphaModFix/>
          </a:blip>
          <a:srcRect b="0" l="0" r="0" t="0"/>
          <a:stretch/>
        </p:blipFill>
        <p:spPr>
          <a:xfrm>
            <a:off x="5688682" y="942404"/>
            <a:ext cx="1344613" cy="650082"/>
          </a:xfrm>
          <a:prstGeom prst="rect">
            <a:avLst/>
          </a:prstGeom>
          <a:noFill/>
          <a:ln>
            <a:noFill/>
          </a:ln>
        </p:spPr>
      </p:pic>
      <p:sp>
        <p:nvSpPr>
          <p:cNvPr id="178" name="Google Shape;178;p5"/>
          <p:cNvSpPr txBox="1"/>
          <p:nvPr/>
        </p:nvSpPr>
        <p:spPr>
          <a:xfrm>
            <a:off x="5899235" y="1509082"/>
            <a:ext cx="122960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Coinfección</a:t>
            </a:r>
            <a:endParaRPr b="1" sz="1200" u="sng">
              <a:solidFill>
                <a:schemeClr val="dk1"/>
              </a:solidFill>
              <a:latin typeface="Arial Narrow"/>
              <a:ea typeface="Arial Narrow"/>
              <a:cs typeface="Arial Narrow"/>
              <a:sym typeface="Arial Narrow"/>
            </a:endParaRPr>
          </a:p>
        </p:txBody>
      </p:sp>
      <p:sp>
        <p:nvSpPr>
          <p:cNvPr id="179" name="Google Shape;179;p5"/>
          <p:cNvSpPr/>
          <p:nvPr/>
        </p:nvSpPr>
        <p:spPr>
          <a:xfrm>
            <a:off x="5944799" y="1766114"/>
            <a:ext cx="80799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15,64%</a:t>
            </a:r>
            <a:endParaRPr b="1" sz="1600">
              <a:solidFill>
                <a:schemeClr val="dk1"/>
              </a:solidFill>
              <a:latin typeface="Arial Narrow"/>
              <a:ea typeface="Arial Narrow"/>
              <a:cs typeface="Arial Narrow"/>
              <a:sym typeface="Arial Narrow"/>
            </a:endParaRPr>
          </a:p>
        </p:txBody>
      </p:sp>
      <p:sp>
        <p:nvSpPr>
          <p:cNvPr id="180" name="Google Shape;180;p5"/>
          <p:cNvSpPr txBox="1"/>
          <p:nvPr/>
        </p:nvSpPr>
        <p:spPr>
          <a:xfrm>
            <a:off x="5746184" y="2097021"/>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162 casos</a:t>
            </a:r>
            <a:endParaRPr b="1" sz="1200">
              <a:solidFill>
                <a:schemeClr val="dk1"/>
              </a:solidFill>
              <a:latin typeface="Arial Narrow"/>
              <a:ea typeface="Arial Narrow"/>
              <a:cs typeface="Arial Narrow"/>
              <a:sym typeface="Arial Narrow"/>
            </a:endParaRPr>
          </a:p>
        </p:txBody>
      </p:sp>
      <p:sp>
        <p:nvSpPr>
          <p:cNvPr id="181" name="Google Shape;181;p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a:t>
            </a:r>
            <a:endParaRPr b="1" sz="1050">
              <a:solidFill>
                <a:schemeClr val="dk1"/>
              </a:solidFill>
              <a:latin typeface="Arial Narrow"/>
              <a:ea typeface="Arial Narrow"/>
              <a:cs typeface="Arial Narrow"/>
              <a:sym typeface="Arial Narrow"/>
            </a:endParaRPr>
          </a:p>
        </p:txBody>
      </p:sp>
      <p:sp>
        <p:nvSpPr>
          <p:cNvPr id="182" name="Google Shape;182;p5"/>
          <p:cNvSpPr txBox="1"/>
          <p:nvPr/>
        </p:nvSpPr>
        <p:spPr>
          <a:xfrm>
            <a:off x="655206" y="4806760"/>
            <a:ext cx="233134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Porcentaje de casos de tuberculosis</a:t>
            </a:r>
            <a:endParaRPr/>
          </a:p>
        </p:txBody>
      </p:sp>
      <p:cxnSp>
        <p:nvCxnSpPr>
          <p:cNvPr id="183" name="Google Shape;183;p5"/>
          <p:cNvCxnSpPr/>
          <p:nvPr/>
        </p:nvCxnSpPr>
        <p:spPr>
          <a:xfrm>
            <a:off x="4247918" y="5804229"/>
            <a:ext cx="2222505" cy="0"/>
          </a:xfrm>
          <a:prstGeom prst="straightConnector1">
            <a:avLst/>
          </a:prstGeom>
          <a:noFill/>
          <a:ln cap="flat" cmpd="sng" w="9525">
            <a:solidFill>
              <a:srgbClr val="002060"/>
            </a:solidFill>
            <a:prstDash val="solid"/>
            <a:round/>
            <a:headEnd len="sm" w="sm" type="none"/>
            <a:tailEnd len="med" w="med" type="oval"/>
          </a:ln>
        </p:spPr>
      </p:cxnSp>
      <p:cxnSp>
        <p:nvCxnSpPr>
          <p:cNvPr id="184" name="Google Shape;184;p5"/>
          <p:cNvCxnSpPr/>
          <p:nvPr/>
        </p:nvCxnSpPr>
        <p:spPr>
          <a:xfrm rot="10800000">
            <a:off x="745292" y="5804229"/>
            <a:ext cx="2259337" cy="0"/>
          </a:xfrm>
          <a:prstGeom prst="straightConnector1">
            <a:avLst/>
          </a:prstGeom>
          <a:noFill/>
          <a:ln cap="flat" cmpd="sng" w="9525">
            <a:solidFill>
              <a:srgbClr val="002060"/>
            </a:solidFill>
            <a:prstDash val="solid"/>
            <a:round/>
            <a:headEnd len="sm" w="sm" type="none"/>
            <a:tailEnd len="med" w="med" type="oval"/>
          </a:ln>
        </p:spPr>
      </p:cxnSp>
      <p:sp>
        <p:nvSpPr>
          <p:cNvPr id="185" name="Google Shape;185;p5"/>
          <p:cNvSpPr txBox="1"/>
          <p:nvPr/>
        </p:nvSpPr>
        <p:spPr>
          <a:xfrm>
            <a:off x="683841" y="5229646"/>
            <a:ext cx="864339"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84,36%</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Pulmonar</a:t>
            </a:r>
            <a:endParaRPr b="1" sz="1400">
              <a:solidFill>
                <a:schemeClr val="dk1"/>
              </a:solidFill>
              <a:latin typeface="Arial Narrow"/>
              <a:ea typeface="Arial Narrow"/>
              <a:cs typeface="Arial Narrow"/>
              <a:sym typeface="Arial Narrow"/>
            </a:endParaRPr>
          </a:p>
        </p:txBody>
      </p:sp>
      <p:sp>
        <p:nvSpPr>
          <p:cNvPr id="186" name="Google Shape;186;p5"/>
          <p:cNvSpPr txBox="1"/>
          <p:nvPr/>
        </p:nvSpPr>
        <p:spPr>
          <a:xfrm>
            <a:off x="1750759" y="5229646"/>
            <a:ext cx="1225015"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15,64%</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Extrapulmonar</a:t>
            </a:r>
            <a:endParaRPr b="1" sz="1400">
              <a:solidFill>
                <a:schemeClr val="dk1"/>
              </a:solidFill>
              <a:latin typeface="Arial Narrow"/>
              <a:ea typeface="Arial Narrow"/>
              <a:cs typeface="Arial Narrow"/>
              <a:sym typeface="Arial Narrow"/>
            </a:endParaRPr>
          </a:p>
        </p:txBody>
      </p:sp>
      <p:sp>
        <p:nvSpPr>
          <p:cNvPr id="187" name="Google Shape;187;p5"/>
          <p:cNvSpPr txBox="1"/>
          <p:nvPr/>
        </p:nvSpPr>
        <p:spPr>
          <a:xfrm>
            <a:off x="3924902" y="4811251"/>
            <a:ext cx="248718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Porcentaje de antecedente de tratamiento</a:t>
            </a:r>
            <a:endParaRPr/>
          </a:p>
        </p:txBody>
      </p:sp>
      <p:sp>
        <p:nvSpPr>
          <p:cNvPr id="188" name="Google Shape;188;p5"/>
          <p:cNvSpPr txBox="1"/>
          <p:nvPr/>
        </p:nvSpPr>
        <p:spPr>
          <a:xfrm>
            <a:off x="4110431" y="5241858"/>
            <a:ext cx="752130"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88,03%</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Nuevo</a:t>
            </a:r>
            <a:endParaRPr b="1" sz="1400">
              <a:solidFill>
                <a:schemeClr val="dk1"/>
              </a:solidFill>
              <a:latin typeface="Arial Narrow"/>
              <a:ea typeface="Arial Narrow"/>
              <a:cs typeface="Arial Narrow"/>
              <a:sym typeface="Arial Narrow"/>
            </a:endParaRPr>
          </a:p>
        </p:txBody>
      </p:sp>
      <p:sp>
        <p:nvSpPr>
          <p:cNvPr id="189" name="Google Shape;189;p5"/>
          <p:cNvSpPr txBox="1"/>
          <p:nvPr/>
        </p:nvSpPr>
        <p:spPr>
          <a:xfrm>
            <a:off x="4867099" y="5243542"/>
            <a:ext cx="160332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11,97%</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Previamente tratado</a:t>
            </a:r>
            <a:endParaRPr b="1" sz="1400">
              <a:solidFill>
                <a:schemeClr val="dk1"/>
              </a:solidFill>
              <a:latin typeface="Arial Narrow"/>
              <a:ea typeface="Arial Narrow"/>
              <a:cs typeface="Arial Narrow"/>
              <a:sym typeface="Arial Narrow"/>
            </a:endParaRPr>
          </a:p>
        </p:txBody>
      </p:sp>
      <p:sp>
        <p:nvSpPr>
          <p:cNvPr id="190" name="Google Shape;190;p5"/>
          <p:cNvSpPr/>
          <p:nvPr/>
        </p:nvSpPr>
        <p:spPr>
          <a:xfrm>
            <a:off x="-3736" y="428021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1" name="Google Shape;191;p5"/>
          <p:cNvGrpSpPr/>
          <p:nvPr/>
        </p:nvGrpSpPr>
        <p:grpSpPr>
          <a:xfrm>
            <a:off x="242311" y="4362212"/>
            <a:ext cx="3486389" cy="276999"/>
            <a:chOff x="2448322" y="74775"/>
            <a:chExt cx="3486389" cy="276999"/>
          </a:xfrm>
        </p:grpSpPr>
        <p:sp>
          <p:nvSpPr>
            <p:cNvPr id="192" name="Google Shape;192;p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193" name="Google Shape;193;p5"/>
            <p:cNvCxnSpPr>
              <a:stCxn id="19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194" name="Google Shape;194;p5"/>
            <p:cNvSpPr txBox="1"/>
            <p:nvPr/>
          </p:nvSpPr>
          <p:spPr>
            <a:xfrm>
              <a:off x="3342423"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195" name="Google Shape;195;p5"/>
          <p:cNvSpPr/>
          <p:nvPr/>
        </p:nvSpPr>
        <p:spPr>
          <a:xfrm>
            <a:off x="65647" y="8634840"/>
            <a:ext cx="3390787"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Formas de tuberculosis extrapulmonar acumulado a Periodo epidemiológico 06 Medellín 2022</a:t>
            </a:r>
            <a:endParaRPr sz="1050">
              <a:solidFill>
                <a:schemeClr val="dk1"/>
              </a:solidFill>
              <a:latin typeface="Arial Narrow"/>
              <a:ea typeface="Arial Narrow"/>
              <a:cs typeface="Arial Narrow"/>
              <a:sym typeface="Arial Narrow"/>
            </a:endParaRPr>
          </a:p>
        </p:txBody>
      </p:sp>
      <p:sp>
        <p:nvSpPr>
          <p:cNvPr id="196" name="Google Shape;196;p5"/>
          <p:cNvSpPr/>
          <p:nvPr/>
        </p:nvSpPr>
        <p:spPr>
          <a:xfrm>
            <a:off x="3585004" y="8634840"/>
            <a:ext cx="3390787"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Figura . Distribución porcentual de la tuberculosis por ciclo de vida, Periodo epidemiológico 06 Medellín 2022</a:t>
            </a:r>
            <a:endParaRPr sz="1050">
              <a:solidFill>
                <a:schemeClr val="dk1"/>
              </a:solidFill>
              <a:latin typeface="Arial Narrow"/>
              <a:ea typeface="Arial Narrow"/>
              <a:cs typeface="Arial Narrow"/>
              <a:sym typeface="Arial Narrow"/>
            </a:endParaRPr>
          </a:p>
        </p:txBody>
      </p:sp>
      <p:grpSp>
        <p:nvGrpSpPr>
          <p:cNvPr id="197" name="Google Shape;197;p5"/>
          <p:cNvGrpSpPr/>
          <p:nvPr/>
        </p:nvGrpSpPr>
        <p:grpSpPr>
          <a:xfrm>
            <a:off x="402094" y="460370"/>
            <a:ext cx="2369636" cy="453798"/>
            <a:chOff x="402094" y="486270"/>
            <a:chExt cx="2369636" cy="453798"/>
          </a:xfrm>
        </p:grpSpPr>
        <p:sp>
          <p:nvSpPr>
            <p:cNvPr id="198" name="Google Shape;198;p5"/>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99" name="Google Shape;199;p5"/>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sp>
        <p:nvSpPr>
          <p:cNvPr id="200" name="Google Shape;200;p5"/>
          <p:cNvSpPr/>
          <p:nvPr/>
        </p:nvSpPr>
        <p:spPr>
          <a:xfrm>
            <a:off x="420292" y="2089658"/>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629 casos</a:t>
            </a:r>
            <a:endParaRPr/>
          </a:p>
        </p:txBody>
      </p:sp>
      <p:sp>
        <p:nvSpPr>
          <p:cNvPr id="201" name="Google Shape;201;p5"/>
          <p:cNvSpPr/>
          <p:nvPr/>
        </p:nvSpPr>
        <p:spPr>
          <a:xfrm>
            <a:off x="1833698" y="2089247"/>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407 casos</a:t>
            </a:r>
            <a:endParaRPr/>
          </a:p>
        </p:txBody>
      </p:sp>
      <p:sp>
        <p:nvSpPr>
          <p:cNvPr id="202" name="Google Shape;202;p5"/>
          <p:cNvSpPr/>
          <p:nvPr/>
        </p:nvSpPr>
        <p:spPr>
          <a:xfrm>
            <a:off x="3201413" y="2099679"/>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7 casos</a:t>
            </a:r>
            <a:endParaRPr/>
          </a:p>
        </p:txBody>
      </p:sp>
      <p:sp>
        <p:nvSpPr>
          <p:cNvPr id="203" name="Google Shape;203;p5"/>
          <p:cNvSpPr/>
          <p:nvPr/>
        </p:nvSpPr>
        <p:spPr>
          <a:xfrm>
            <a:off x="4607097" y="210782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 casos</a:t>
            </a:r>
            <a:endParaRPr b="1" sz="1200">
              <a:solidFill>
                <a:schemeClr val="dk1"/>
              </a:solidFill>
              <a:latin typeface="Arial Narrow"/>
              <a:ea typeface="Arial Narrow"/>
              <a:cs typeface="Arial Narrow"/>
              <a:sym typeface="Arial Narrow"/>
            </a:endParaRPr>
          </a:p>
        </p:txBody>
      </p:sp>
      <p:pic>
        <p:nvPicPr>
          <p:cNvPr id="204" name="Google Shape;204;p5"/>
          <p:cNvPicPr preferRelativeResize="0"/>
          <p:nvPr/>
        </p:nvPicPr>
        <p:blipFill rotWithShape="1">
          <a:blip r:embed="rId3">
            <a:alphaModFix/>
          </a:blip>
          <a:srcRect b="0" l="59909" r="27482" t="12083"/>
          <a:stretch/>
        </p:blipFill>
        <p:spPr>
          <a:xfrm>
            <a:off x="3264060" y="844294"/>
            <a:ext cx="599090" cy="748088"/>
          </a:xfrm>
          <a:prstGeom prst="rect">
            <a:avLst/>
          </a:prstGeom>
          <a:noFill/>
          <a:ln>
            <a:noFill/>
          </a:ln>
        </p:spPr>
      </p:pic>
      <p:pic>
        <p:nvPicPr>
          <p:cNvPr id="205" name="Google Shape;205;p5"/>
          <p:cNvPicPr preferRelativeResize="0"/>
          <p:nvPr/>
        </p:nvPicPr>
        <p:blipFill rotWithShape="1">
          <a:blip r:embed="rId3">
            <a:alphaModFix/>
          </a:blip>
          <a:srcRect b="0" l="87770" r="0" t="0"/>
          <a:stretch/>
        </p:blipFill>
        <p:spPr>
          <a:xfrm>
            <a:off x="4663615" y="795253"/>
            <a:ext cx="581113" cy="850900"/>
          </a:xfrm>
          <a:prstGeom prst="rect">
            <a:avLst/>
          </a:prstGeom>
          <a:noFill/>
          <a:ln>
            <a:noFill/>
          </a:ln>
        </p:spPr>
      </p:pic>
      <p:pic>
        <p:nvPicPr>
          <p:cNvPr id="206" name="Google Shape;206;p5"/>
          <p:cNvPicPr preferRelativeResize="0"/>
          <p:nvPr/>
        </p:nvPicPr>
        <p:blipFill rotWithShape="1">
          <a:blip r:embed="rId3">
            <a:alphaModFix/>
          </a:blip>
          <a:srcRect b="0" l="0" r="86146" t="12580"/>
          <a:stretch/>
        </p:blipFill>
        <p:spPr>
          <a:xfrm>
            <a:off x="477736" y="830744"/>
            <a:ext cx="658263" cy="743858"/>
          </a:xfrm>
          <a:prstGeom prst="rect">
            <a:avLst/>
          </a:prstGeom>
          <a:noFill/>
          <a:ln>
            <a:noFill/>
          </a:ln>
        </p:spPr>
      </p:pic>
      <p:sp>
        <p:nvSpPr>
          <p:cNvPr id="207" name="Google Shape;207;p5"/>
          <p:cNvSpPr/>
          <p:nvPr/>
        </p:nvSpPr>
        <p:spPr>
          <a:xfrm>
            <a:off x="370561" y="1409280"/>
            <a:ext cx="85632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Masculino</a:t>
            </a:r>
            <a:endParaRPr/>
          </a:p>
        </p:txBody>
      </p:sp>
      <p:sp>
        <p:nvSpPr>
          <p:cNvPr id="208" name="Google Shape;208;p5"/>
          <p:cNvSpPr/>
          <p:nvPr/>
        </p:nvSpPr>
        <p:spPr>
          <a:xfrm>
            <a:off x="1791306" y="1393514"/>
            <a:ext cx="856325"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grpSp>
        <p:nvGrpSpPr>
          <p:cNvPr id="209" name="Google Shape;209;p5"/>
          <p:cNvGrpSpPr/>
          <p:nvPr/>
        </p:nvGrpSpPr>
        <p:grpSpPr>
          <a:xfrm>
            <a:off x="3060727" y="458600"/>
            <a:ext cx="2369636" cy="436842"/>
            <a:chOff x="3060727" y="484500"/>
            <a:chExt cx="2369636" cy="436842"/>
          </a:xfrm>
        </p:grpSpPr>
        <p:sp>
          <p:nvSpPr>
            <p:cNvPr id="210" name="Google Shape;210;p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1" name="Google Shape;211;p5"/>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sp>
        <p:nvSpPr>
          <p:cNvPr id="212" name="Google Shape;212;p5"/>
          <p:cNvSpPr/>
          <p:nvPr/>
        </p:nvSpPr>
        <p:spPr>
          <a:xfrm>
            <a:off x="2960715" y="1461784"/>
            <a:ext cx="1205779"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800">
                <a:solidFill>
                  <a:schemeClr val="dk1"/>
                </a:solidFill>
                <a:latin typeface="Calibri"/>
                <a:ea typeface="Calibri"/>
                <a:cs typeface="Calibri"/>
                <a:sym typeface="Calibri"/>
              </a:rPr>
              <a:t> </a:t>
            </a: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13" name="Google Shape;213;p5"/>
          <p:cNvSpPr/>
          <p:nvPr/>
        </p:nvSpPr>
        <p:spPr>
          <a:xfrm>
            <a:off x="4560025" y="1509082"/>
            <a:ext cx="73930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t>
            </a: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grpSp>
        <p:nvGrpSpPr>
          <p:cNvPr id="214" name="Google Shape;214;p5"/>
          <p:cNvGrpSpPr/>
          <p:nvPr/>
        </p:nvGrpSpPr>
        <p:grpSpPr>
          <a:xfrm>
            <a:off x="432098" y="2303427"/>
            <a:ext cx="2369637" cy="436842"/>
            <a:chOff x="3060726" y="484500"/>
            <a:chExt cx="2369637" cy="436842"/>
          </a:xfrm>
        </p:grpSpPr>
        <p:sp>
          <p:nvSpPr>
            <p:cNvPr id="215" name="Google Shape;215;p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5"/>
            <p:cNvSpPr txBox="1"/>
            <p:nvPr/>
          </p:nvSpPr>
          <p:spPr>
            <a:xfrm>
              <a:off x="3060726" y="484500"/>
              <a:ext cx="2320232"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Poblaciones especiales</a:t>
              </a:r>
              <a:endParaRPr b="1" sz="1600">
                <a:solidFill>
                  <a:schemeClr val="dk1"/>
                </a:solidFill>
                <a:latin typeface="Arial Narrow"/>
                <a:ea typeface="Arial Narrow"/>
                <a:cs typeface="Arial Narrow"/>
                <a:sym typeface="Arial Narrow"/>
              </a:endParaRPr>
            </a:p>
          </p:txBody>
        </p:sp>
      </p:grpSp>
      <p:pic>
        <p:nvPicPr>
          <p:cNvPr id="217" name="Google Shape;217;p5"/>
          <p:cNvPicPr preferRelativeResize="0"/>
          <p:nvPr/>
        </p:nvPicPr>
        <p:blipFill rotWithShape="1">
          <a:blip r:embed="rId7">
            <a:alphaModFix/>
          </a:blip>
          <a:srcRect b="0" l="0" r="0" t="0"/>
          <a:stretch/>
        </p:blipFill>
        <p:spPr>
          <a:xfrm>
            <a:off x="27920" y="5908514"/>
            <a:ext cx="3428514" cy="2726326"/>
          </a:xfrm>
          <a:prstGeom prst="rect">
            <a:avLst/>
          </a:prstGeom>
          <a:noFill/>
          <a:ln>
            <a:noFill/>
          </a:ln>
        </p:spPr>
      </p:pic>
      <p:pic>
        <p:nvPicPr>
          <p:cNvPr id="218" name="Google Shape;218;p5"/>
          <p:cNvPicPr preferRelativeResize="0"/>
          <p:nvPr/>
        </p:nvPicPr>
        <p:blipFill rotWithShape="1">
          <a:blip r:embed="rId8">
            <a:alphaModFix/>
          </a:blip>
          <a:srcRect b="0" l="0" r="0" t="0"/>
          <a:stretch/>
        </p:blipFill>
        <p:spPr>
          <a:xfrm>
            <a:off x="3526560" y="5897408"/>
            <a:ext cx="3602281" cy="272905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pic>
        <p:nvPicPr>
          <p:cNvPr id="2308" name="Google Shape;2308;p50"/>
          <p:cNvPicPr preferRelativeResize="0"/>
          <p:nvPr/>
        </p:nvPicPr>
        <p:blipFill rotWithShape="1">
          <a:blip r:embed="rId3">
            <a:alphaModFix/>
          </a:blip>
          <a:srcRect b="0" l="59057" r="25145" t="8806"/>
          <a:stretch/>
        </p:blipFill>
        <p:spPr>
          <a:xfrm>
            <a:off x="5189590" y="3219321"/>
            <a:ext cx="486249" cy="502665"/>
          </a:xfrm>
          <a:prstGeom prst="rect">
            <a:avLst/>
          </a:prstGeom>
          <a:noFill/>
          <a:ln>
            <a:noFill/>
          </a:ln>
        </p:spPr>
      </p:pic>
      <p:pic>
        <p:nvPicPr>
          <p:cNvPr id="2309" name="Google Shape;2309;p50"/>
          <p:cNvPicPr preferRelativeResize="0"/>
          <p:nvPr/>
        </p:nvPicPr>
        <p:blipFill rotWithShape="1">
          <a:blip r:embed="rId4">
            <a:alphaModFix/>
          </a:blip>
          <a:srcRect b="0" l="0" r="0" t="0"/>
          <a:stretch/>
        </p:blipFill>
        <p:spPr>
          <a:xfrm>
            <a:off x="-11287" y="-32726"/>
            <a:ext cx="2192018" cy="2856904"/>
          </a:xfrm>
          <a:prstGeom prst="rect">
            <a:avLst/>
          </a:prstGeom>
          <a:noFill/>
          <a:ln>
            <a:noFill/>
          </a:ln>
        </p:spPr>
      </p:pic>
      <p:pic>
        <p:nvPicPr>
          <p:cNvPr id="2310" name="Google Shape;2310;p50"/>
          <p:cNvPicPr preferRelativeResize="0"/>
          <p:nvPr/>
        </p:nvPicPr>
        <p:blipFill rotWithShape="1">
          <a:blip r:embed="rId5">
            <a:alphaModFix/>
          </a:blip>
          <a:srcRect b="0" l="0" r="0" t="51431"/>
          <a:stretch/>
        </p:blipFill>
        <p:spPr>
          <a:xfrm>
            <a:off x="0" y="2824178"/>
            <a:ext cx="2180731" cy="2724869"/>
          </a:xfrm>
          <a:prstGeom prst="rect">
            <a:avLst/>
          </a:prstGeom>
          <a:noFill/>
          <a:ln>
            <a:noFill/>
          </a:ln>
        </p:spPr>
      </p:pic>
      <p:sp>
        <p:nvSpPr>
          <p:cNvPr id="2311" name="Google Shape;2311;p50"/>
          <p:cNvSpPr txBox="1"/>
          <p:nvPr/>
        </p:nvSpPr>
        <p:spPr>
          <a:xfrm>
            <a:off x="-11287" y="766609"/>
            <a:ext cx="2179095"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Periodo epidemiológico 6 - 2022</a:t>
            </a:r>
            <a:endParaRPr/>
          </a:p>
        </p:txBody>
      </p:sp>
      <p:grpSp>
        <p:nvGrpSpPr>
          <p:cNvPr id="2312" name="Google Shape;2312;p50"/>
          <p:cNvGrpSpPr/>
          <p:nvPr/>
        </p:nvGrpSpPr>
        <p:grpSpPr>
          <a:xfrm>
            <a:off x="179214" y="4211960"/>
            <a:ext cx="1892650" cy="488476"/>
            <a:chOff x="2397524" y="3379972"/>
            <a:chExt cx="4508500" cy="904875"/>
          </a:xfrm>
        </p:grpSpPr>
        <p:pic>
          <p:nvPicPr>
            <p:cNvPr id="2313" name="Google Shape;2313;p50"/>
            <p:cNvPicPr preferRelativeResize="0"/>
            <p:nvPr/>
          </p:nvPicPr>
          <p:blipFill rotWithShape="1">
            <a:blip r:embed="rId6">
              <a:alphaModFix/>
            </a:blip>
            <a:srcRect b="0" l="0" r="0" t="0"/>
            <a:stretch/>
          </p:blipFill>
          <p:spPr>
            <a:xfrm>
              <a:off x="2397524" y="3379972"/>
              <a:ext cx="4508500" cy="904875"/>
            </a:xfrm>
            <a:prstGeom prst="rect">
              <a:avLst/>
            </a:prstGeom>
            <a:noFill/>
            <a:ln>
              <a:noFill/>
            </a:ln>
          </p:spPr>
        </p:pic>
        <p:sp>
          <p:nvSpPr>
            <p:cNvPr id="2314" name="Google Shape;2314;p50"/>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300</a:t>
              </a:r>
              <a:endParaRPr/>
            </a:p>
          </p:txBody>
        </p:sp>
      </p:grpSp>
      <p:sp>
        <p:nvSpPr>
          <p:cNvPr id="2315" name="Google Shape;2315;p50"/>
          <p:cNvSpPr txBox="1"/>
          <p:nvPr/>
        </p:nvSpPr>
        <p:spPr>
          <a:xfrm>
            <a:off x="0" y="4716016"/>
            <a:ext cx="218073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aumentó en un 28%</a:t>
            </a:r>
            <a:endParaRPr/>
          </a:p>
        </p:txBody>
      </p:sp>
      <p:grpSp>
        <p:nvGrpSpPr>
          <p:cNvPr id="2316" name="Google Shape;2316;p50"/>
          <p:cNvGrpSpPr/>
          <p:nvPr/>
        </p:nvGrpSpPr>
        <p:grpSpPr>
          <a:xfrm>
            <a:off x="2448322" y="74775"/>
            <a:ext cx="3446504" cy="276999"/>
            <a:chOff x="2448322" y="74775"/>
            <a:chExt cx="3446504" cy="276999"/>
          </a:xfrm>
        </p:grpSpPr>
        <p:sp>
          <p:nvSpPr>
            <p:cNvPr id="2317" name="Google Shape;2317;p5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18" name="Google Shape;2318;p50"/>
            <p:cNvCxnSpPr>
              <a:stCxn id="231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19" name="Google Shape;2319;p5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320" name="Google Shape;2320;p5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50</a:t>
            </a:r>
            <a:endParaRPr b="1" sz="1050">
              <a:solidFill>
                <a:schemeClr val="dk1"/>
              </a:solidFill>
              <a:latin typeface="Arial Narrow"/>
              <a:ea typeface="Arial Narrow"/>
              <a:cs typeface="Arial Narrow"/>
              <a:sym typeface="Arial Narrow"/>
            </a:endParaRPr>
          </a:p>
        </p:txBody>
      </p:sp>
      <p:sp>
        <p:nvSpPr>
          <p:cNvPr id="2321" name="Google Shape;2321;p50"/>
          <p:cNvSpPr txBox="1"/>
          <p:nvPr>
            <p:ph type="ctrTitle"/>
          </p:nvPr>
        </p:nvSpPr>
        <p:spPr>
          <a:xfrm>
            <a:off x="-29713" y="101346"/>
            <a:ext cx="2208885" cy="707886"/>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Sífilis Gestacional SG</a:t>
            </a:r>
            <a:endParaRPr/>
          </a:p>
        </p:txBody>
      </p:sp>
      <p:pic>
        <p:nvPicPr>
          <p:cNvPr id="2322" name="Google Shape;2322;p50"/>
          <p:cNvPicPr preferRelativeResize="0"/>
          <p:nvPr/>
        </p:nvPicPr>
        <p:blipFill rotWithShape="1">
          <a:blip r:embed="rId7">
            <a:alphaModFix/>
          </a:blip>
          <a:srcRect b="0" l="0" r="0" t="0"/>
          <a:stretch/>
        </p:blipFill>
        <p:spPr>
          <a:xfrm>
            <a:off x="2507697" y="3083582"/>
            <a:ext cx="739835" cy="605319"/>
          </a:xfrm>
          <a:prstGeom prst="rect">
            <a:avLst/>
          </a:prstGeom>
          <a:noFill/>
          <a:ln>
            <a:noFill/>
          </a:ln>
        </p:spPr>
      </p:pic>
      <p:grpSp>
        <p:nvGrpSpPr>
          <p:cNvPr id="2323" name="Google Shape;2323;p50"/>
          <p:cNvGrpSpPr/>
          <p:nvPr/>
        </p:nvGrpSpPr>
        <p:grpSpPr>
          <a:xfrm>
            <a:off x="2121823" y="3606616"/>
            <a:ext cx="1475707" cy="1125647"/>
            <a:chOff x="-14122" y="7072716"/>
            <a:chExt cx="1229607" cy="972579"/>
          </a:xfrm>
        </p:grpSpPr>
        <p:sp>
          <p:nvSpPr>
            <p:cNvPr id="2324" name="Google Shape;2324;p50"/>
            <p:cNvSpPr txBox="1"/>
            <p:nvPr/>
          </p:nvSpPr>
          <p:spPr>
            <a:xfrm>
              <a:off x="-14122" y="7072716"/>
              <a:ext cx="1229607" cy="2193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Área de residencia</a:t>
              </a:r>
              <a:endParaRPr/>
            </a:p>
          </p:txBody>
        </p:sp>
        <p:sp>
          <p:nvSpPr>
            <p:cNvPr id="2325" name="Google Shape;2325;p50"/>
            <p:cNvSpPr/>
            <p:nvPr/>
          </p:nvSpPr>
          <p:spPr>
            <a:xfrm>
              <a:off x="137916" y="7295136"/>
              <a:ext cx="980978" cy="750159"/>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Cabecera 94,7% (284)</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Rural </a:t>
              </a:r>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1,3% (4)</a:t>
              </a:r>
              <a:endParaRPr b="1" sz="1200">
                <a:solidFill>
                  <a:schemeClr val="dk1"/>
                </a:solidFill>
                <a:latin typeface="Arial Narrow"/>
                <a:ea typeface="Arial Narrow"/>
                <a:cs typeface="Arial Narrow"/>
                <a:sym typeface="Arial Narrow"/>
              </a:endParaRPr>
            </a:p>
          </p:txBody>
        </p:sp>
      </p:grpSp>
      <p:pic>
        <p:nvPicPr>
          <p:cNvPr id="2326" name="Google Shape;2326;p50"/>
          <p:cNvPicPr preferRelativeResize="0"/>
          <p:nvPr/>
        </p:nvPicPr>
        <p:blipFill rotWithShape="1">
          <a:blip r:embed="rId8">
            <a:alphaModFix/>
          </a:blip>
          <a:srcRect b="0" l="0" r="0" t="0"/>
          <a:stretch/>
        </p:blipFill>
        <p:spPr>
          <a:xfrm>
            <a:off x="3725404" y="3071707"/>
            <a:ext cx="751217" cy="597908"/>
          </a:xfrm>
          <a:prstGeom prst="rect">
            <a:avLst/>
          </a:prstGeom>
          <a:noFill/>
          <a:ln>
            <a:noFill/>
          </a:ln>
        </p:spPr>
      </p:pic>
      <p:grpSp>
        <p:nvGrpSpPr>
          <p:cNvPr id="2327" name="Google Shape;2327;p50"/>
          <p:cNvGrpSpPr/>
          <p:nvPr/>
        </p:nvGrpSpPr>
        <p:grpSpPr>
          <a:xfrm>
            <a:off x="3411381" y="3588396"/>
            <a:ext cx="1475706" cy="1129832"/>
            <a:chOff x="-14122" y="7072716"/>
            <a:chExt cx="1229607" cy="1347068"/>
          </a:xfrm>
        </p:grpSpPr>
        <p:sp>
          <p:nvSpPr>
            <p:cNvPr id="2328" name="Google Shape;2328;p50"/>
            <p:cNvSpPr txBox="1"/>
            <p:nvPr/>
          </p:nvSpPr>
          <p:spPr>
            <a:xfrm>
              <a:off x="-14122" y="7072716"/>
              <a:ext cx="1229607" cy="3119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Afiliación al SGSS</a:t>
              </a:r>
              <a:endParaRPr/>
            </a:p>
          </p:txBody>
        </p:sp>
        <p:sp>
          <p:nvSpPr>
            <p:cNvPr id="2329" name="Google Shape;2329;p50"/>
            <p:cNvSpPr/>
            <p:nvPr/>
          </p:nvSpPr>
          <p:spPr>
            <a:xfrm>
              <a:off x="177666" y="7363318"/>
              <a:ext cx="804648" cy="1056466"/>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Subsidiado 37,3% (112)</a:t>
              </a:r>
              <a:endParaRPr/>
            </a:p>
            <a:p>
              <a:pPr indent="0" lvl="0" marL="0" marR="0" rtl="0" algn="ctr">
                <a:spcBef>
                  <a:spcPts val="0"/>
                </a:spcBef>
                <a:spcAft>
                  <a:spcPts val="0"/>
                </a:spcAft>
                <a:buNone/>
              </a:pPr>
              <a:r>
                <a:t/>
              </a:r>
              <a:endParaRPr b="1" sz="105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No afiliadas 34,7% (104)</a:t>
              </a:r>
              <a:endParaRPr b="1" sz="1200">
                <a:solidFill>
                  <a:schemeClr val="dk1"/>
                </a:solidFill>
                <a:latin typeface="Arial Narrow"/>
                <a:ea typeface="Arial Narrow"/>
                <a:cs typeface="Arial Narrow"/>
                <a:sym typeface="Arial Narrow"/>
              </a:endParaRPr>
            </a:p>
          </p:txBody>
        </p:sp>
      </p:grpSp>
      <p:grpSp>
        <p:nvGrpSpPr>
          <p:cNvPr id="2330" name="Google Shape;2330;p50"/>
          <p:cNvGrpSpPr/>
          <p:nvPr/>
        </p:nvGrpSpPr>
        <p:grpSpPr>
          <a:xfrm>
            <a:off x="4783707" y="4049643"/>
            <a:ext cx="1069524" cy="690771"/>
            <a:chOff x="3744466" y="1160332"/>
            <a:chExt cx="1174540" cy="823587"/>
          </a:xfrm>
        </p:grpSpPr>
        <p:sp>
          <p:nvSpPr>
            <p:cNvPr id="2331" name="Google Shape;2331;p50"/>
            <p:cNvSpPr/>
            <p:nvPr/>
          </p:nvSpPr>
          <p:spPr>
            <a:xfrm>
              <a:off x="3957784" y="1465903"/>
              <a:ext cx="804183" cy="518016"/>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3,3% (10) </a:t>
              </a:r>
              <a:endParaRPr/>
            </a:p>
          </p:txBody>
        </p:sp>
        <p:sp>
          <p:nvSpPr>
            <p:cNvPr id="2332" name="Google Shape;2332;p50"/>
            <p:cNvSpPr/>
            <p:nvPr/>
          </p:nvSpPr>
          <p:spPr>
            <a:xfrm>
              <a:off x="3744466" y="1160332"/>
              <a:ext cx="1174540" cy="3119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u="sng">
                  <a:solidFill>
                    <a:schemeClr val="dk1"/>
                  </a:solidFill>
                  <a:latin typeface="Arial Narrow"/>
                  <a:ea typeface="Arial Narrow"/>
                  <a:cs typeface="Arial Narrow"/>
                  <a:sym typeface="Arial Narrow"/>
                </a:rPr>
                <a:t>Afrocolombiano</a:t>
              </a:r>
              <a:endParaRPr b="1" sz="1050" u="sng">
                <a:solidFill>
                  <a:srgbClr val="000000"/>
                </a:solidFill>
                <a:latin typeface="Arial Narrow"/>
                <a:ea typeface="Arial Narrow"/>
                <a:cs typeface="Arial Narrow"/>
                <a:sym typeface="Arial Narrow"/>
              </a:endParaRPr>
            </a:p>
          </p:txBody>
        </p:sp>
      </p:grpSp>
      <p:sp>
        <p:nvSpPr>
          <p:cNvPr id="2333" name="Google Shape;2333;p50"/>
          <p:cNvSpPr/>
          <p:nvPr/>
        </p:nvSpPr>
        <p:spPr>
          <a:xfrm>
            <a:off x="2180731" y="2555776"/>
            <a:ext cx="5020167"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34" name="Google Shape;2334;p50"/>
          <p:cNvGrpSpPr/>
          <p:nvPr/>
        </p:nvGrpSpPr>
        <p:grpSpPr>
          <a:xfrm>
            <a:off x="2279119" y="2669304"/>
            <a:ext cx="3446504" cy="276999"/>
            <a:chOff x="2448322" y="74775"/>
            <a:chExt cx="3446504" cy="276999"/>
          </a:xfrm>
        </p:grpSpPr>
        <p:sp>
          <p:nvSpPr>
            <p:cNvPr id="2335" name="Google Shape;2335;p5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36" name="Google Shape;2336;p50"/>
            <p:cNvCxnSpPr>
              <a:stCxn id="233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37" name="Google Shape;2337;p5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a:p>
          </p:txBody>
        </p:sp>
      </p:grpSp>
      <p:grpSp>
        <p:nvGrpSpPr>
          <p:cNvPr id="2338" name="Google Shape;2338;p50"/>
          <p:cNvGrpSpPr/>
          <p:nvPr/>
        </p:nvGrpSpPr>
        <p:grpSpPr>
          <a:xfrm>
            <a:off x="6143346" y="4049643"/>
            <a:ext cx="818862" cy="698112"/>
            <a:chOff x="2507826" y="3203848"/>
            <a:chExt cx="874090" cy="698112"/>
          </a:xfrm>
        </p:grpSpPr>
        <p:sp>
          <p:nvSpPr>
            <p:cNvPr id="2339" name="Google Shape;2339;p50"/>
            <p:cNvSpPr/>
            <p:nvPr/>
          </p:nvSpPr>
          <p:spPr>
            <a:xfrm>
              <a:off x="2507826" y="3472120"/>
              <a:ext cx="874090" cy="4298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31,3% </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(94)</a:t>
              </a:r>
              <a:endParaRPr/>
            </a:p>
          </p:txBody>
        </p:sp>
        <p:sp>
          <p:nvSpPr>
            <p:cNvPr id="2340" name="Google Shape;2340;p50"/>
            <p:cNvSpPr/>
            <p:nvPr/>
          </p:nvSpPr>
          <p:spPr>
            <a:xfrm>
              <a:off x="2595947" y="3203848"/>
              <a:ext cx="665567"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u="sng">
                  <a:solidFill>
                    <a:schemeClr val="dk1"/>
                  </a:solidFill>
                  <a:latin typeface="Arial Narrow"/>
                  <a:ea typeface="Arial Narrow"/>
                  <a:cs typeface="Arial Narrow"/>
                  <a:sym typeface="Arial Narrow"/>
                </a:rPr>
                <a:t>Migrante</a:t>
              </a:r>
              <a:endParaRPr b="1" sz="1100" u="sng">
                <a:solidFill>
                  <a:srgbClr val="000000"/>
                </a:solidFill>
                <a:latin typeface="Arial Narrow"/>
                <a:ea typeface="Arial Narrow"/>
                <a:cs typeface="Arial Narrow"/>
                <a:sym typeface="Arial Narrow"/>
              </a:endParaRPr>
            </a:p>
          </p:txBody>
        </p:sp>
      </p:grpSp>
      <p:pic>
        <p:nvPicPr>
          <p:cNvPr id="2341" name="Google Shape;2341;p50"/>
          <p:cNvPicPr preferRelativeResize="0"/>
          <p:nvPr/>
        </p:nvPicPr>
        <p:blipFill rotWithShape="1">
          <a:blip r:embed="rId9">
            <a:alphaModFix/>
          </a:blip>
          <a:srcRect b="0" l="0" r="0" t="0"/>
          <a:stretch/>
        </p:blipFill>
        <p:spPr>
          <a:xfrm>
            <a:off x="6486050" y="3175534"/>
            <a:ext cx="414384" cy="478515"/>
          </a:xfrm>
          <a:prstGeom prst="rect">
            <a:avLst/>
          </a:prstGeom>
          <a:noFill/>
          <a:ln>
            <a:noFill/>
          </a:ln>
        </p:spPr>
      </p:pic>
      <p:pic>
        <p:nvPicPr>
          <p:cNvPr descr="Interfaz de usuario gráfica&#10;&#10;Descripción generada automáticamente" id="2342" name="Google Shape;2342;p50"/>
          <p:cNvPicPr preferRelativeResize="0"/>
          <p:nvPr/>
        </p:nvPicPr>
        <p:blipFill rotWithShape="1">
          <a:blip r:embed="rId10">
            <a:alphaModFix/>
          </a:blip>
          <a:srcRect b="19803" l="16135" r="15683" t="33620"/>
          <a:stretch/>
        </p:blipFill>
        <p:spPr>
          <a:xfrm>
            <a:off x="2268763" y="556901"/>
            <a:ext cx="4572559" cy="996402"/>
          </a:xfrm>
          <a:prstGeom prst="rect">
            <a:avLst/>
          </a:prstGeom>
          <a:noFill/>
          <a:ln>
            <a:noFill/>
          </a:ln>
        </p:spPr>
      </p:pic>
      <p:sp>
        <p:nvSpPr>
          <p:cNvPr id="2343" name="Google Shape;2343;p50"/>
          <p:cNvSpPr/>
          <p:nvPr/>
        </p:nvSpPr>
        <p:spPr>
          <a:xfrm>
            <a:off x="2167808" y="1640009"/>
            <a:ext cx="5031855" cy="6771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chemeClr val="dk1"/>
                </a:solidFill>
                <a:latin typeface="Arial"/>
                <a:ea typeface="Arial"/>
                <a:cs typeface="Arial"/>
                <a:sym typeface="Arial"/>
              </a:rPr>
              <a:t>Canal endémico para sífilis gestacional, datos preliminares. Mujeres residentes en Medellín. Acumulado al sexto periodo epidemiológico de 2022. </a:t>
            </a:r>
            <a:endParaRPr i="1" sz="6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Fuente: Seguimiento de sífilis gestacional, Sivigila. Medellín. Fecha de corte: 18/06/22.</a:t>
            </a:r>
            <a:endParaRPr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Nota: método utilizado medias geométricas (método Bortman).</a:t>
            </a:r>
            <a:endParaRPr sz="1600">
              <a:solidFill>
                <a:schemeClr val="dk1"/>
              </a:solidFill>
              <a:latin typeface="Calibri"/>
              <a:ea typeface="Calibri"/>
              <a:cs typeface="Calibri"/>
              <a:sym typeface="Calibri"/>
            </a:endParaRPr>
          </a:p>
        </p:txBody>
      </p:sp>
      <p:grpSp>
        <p:nvGrpSpPr>
          <p:cNvPr id="2344" name="Google Shape;2344;p50"/>
          <p:cNvGrpSpPr/>
          <p:nvPr/>
        </p:nvGrpSpPr>
        <p:grpSpPr>
          <a:xfrm>
            <a:off x="0" y="5598273"/>
            <a:ext cx="5616674" cy="3545727"/>
            <a:chOff x="0" y="0"/>
            <a:chExt cx="6683993" cy="5656580"/>
          </a:xfrm>
        </p:grpSpPr>
        <p:grpSp>
          <p:nvGrpSpPr>
            <p:cNvPr id="2345" name="Google Shape;2345;p50"/>
            <p:cNvGrpSpPr/>
            <p:nvPr/>
          </p:nvGrpSpPr>
          <p:grpSpPr>
            <a:xfrm>
              <a:off x="0" y="0"/>
              <a:ext cx="6683993" cy="2812445"/>
              <a:chOff x="0" y="0"/>
              <a:chExt cx="6604000" cy="2736850"/>
            </a:xfrm>
          </p:grpSpPr>
          <p:grpSp>
            <p:nvGrpSpPr>
              <p:cNvPr id="2346" name="Google Shape;2346;p50"/>
              <p:cNvGrpSpPr/>
              <p:nvPr/>
            </p:nvGrpSpPr>
            <p:grpSpPr>
              <a:xfrm>
                <a:off x="0" y="0"/>
                <a:ext cx="6604000" cy="2724150"/>
                <a:chOff x="0" y="0"/>
                <a:chExt cx="6604000" cy="2724150"/>
              </a:xfrm>
            </p:grpSpPr>
            <p:graphicFrame>
              <p:nvGraphicFramePr>
                <p:cNvPr id="2347" name="Google Shape;2347;p50"/>
                <p:cNvGraphicFramePr/>
                <p:nvPr/>
              </p:nvGraphicFramePr>
              <p:xfrm>
                <a:off x="0" y="1"/>
                <a:ext cx="3295650" cy="2724149"/>
              </p:xfrm>
              <a:graphic>
                <a:graphicData uri="http://schemas.openxmlformats.org/drawingml/2006/chart">
                  <c:chart r:id="rId11"/>
                </a:graphicData>
              </a:graphic>
            </p:graphicFrame>
            <p:graphicFrame>
              <p:nvGraphicFramePr>
                <p:cNvPr id="2348" name="Google Shape;2348;p50"/>
                <p:cNvGraphicFramePr/>
                <p:nvPr/>
              </p:nvGraphicFramePr>
              <p:xfrm>
                <a:off x="3308350" y="0"/>
                <a:ext cx="3295650" cy="2724150"/>
              </p:xfrm>
              <a:graphic>
                <a:graphicData uri="http://schemas.openxmlformats.org/drawingml/2006/chart">
                  <c:chart r:id="rId12"/>
                </a:graphicData>
              </a:graphic>
            </p:graphicFrame>
          </p:grpSp>
          <p:pic>
            <p:nvPicPr>
              <p:cNvPr id="2349" name="Google Shape;2349;p50"/>
              <p:cNvPicPr preferRelativeResize="0"/>
              <p:nvPr/>
            </p:nvPicPr>
            <p:blipFill rotWithShape="1">
              <a:blip r:embed="rId13">
                <a:alphaModFix/>
              </a:blip>
              <a:srcRect b="0" l="0" r="0" t="0"/>
              <a:stretch/>
            </p:blipFill>
            <p:spPr>
              <a:xfrm>
                <a:off x="538687" y="2504786"/>
                <a:ext cx="5743576" cy="232064"/>
              </a:xfrm>
              <a:prstGeom prst="rect">
                <a:avLst/>
              </a:prstGeom>
              <a:noFill/>
              <a:ln>
                <a:noFill/>
              </a:ln>
            </p:spPr>
          </p:pic>
        </p:grpSp>
        <p:grpSp>
          <p:nvGrpSpPr>
            <p:cNvPr id="2350" name="Google Shape;2350;p50"/>
            <p:cNvGrpSpPr/>
            <p:nvPr/>
          </p:nvGrpSpPr>
          <p:grpSpPr>
            <a:xfrm>
              <a:off x="88900" y="2800350"/>
              <a:ext cx="6589395" cy="2856230"/>
              <a:chOff x="0" y="0"/>
              <a:chExt cx="6591300" cy="2724150"/>
            </a:xfrm>
          </p:grpSpPr>
          <p:grpSp>
            <p:nvGrpSpPr>
              <p:cNvPr id="2351" name="Google Shape;2351;p50"/>
              <p:cNvGrpSpPr/>
              <p:nvPr/>
            </p:nvGrpSpPr>
            <p:grpSpPr>
              <a:xfrm>
                <a:off x="0" y="0"/>
                <a:ext cx="6591300" cy="2724150"/>
                <a:chOff x="0" y="0"/>
                <a:chExt cx="6591300" cy="2724150"/>
              </a:xfrm>
            </p:grpSpPr>
            <p:graphicFrame>
              <p:nvGraphicFramePr>
                <p:cNvPr id="2352" name="Google Shape;2352;p50"/>
                <p:cNvGraphicFramePr/>
                <p:nvPr/>
              </p:nvGraphicFramePr>
              <p:xfrm>
                <a:off x="0" y="0"/>
                <a:ext cx="3295650" cy="2724150"/>
              </p:xfrm>
              <a:graphic>
                <a:graphicData uri="http://schemas.openxmlformats.org/drawingml/2006/chart">
                  <c:chart r:id="rId14"/>
                </a:graphicData>
              </a:graphic>
            </p:graphicFrame>
            <p:graphicFrame>
              <p:nvGraphicFramePr>
                <p:cNvPr id="2353" name="Google Shape;2353;p50"/>
                <p:cNvGraphicFramePr/>
                <p:nvPr/>
              </p:nvGraphicFramePr>
              <p:xfrm>
                <a:off x="3295650" y="0"/>
                <a:ext cx="3295650" cy="2724150"/>
              </p:xfrm>
              <a:graphic>
                <a:graphicData uri="http://schemas.openxmlformats.org/drawingml/2006/chart">
                  <c:chart r:id="rId15"/>
                </a:graphicData>
              </a:graphic>
            </p:graphicFrame>
          </p:grpSp>
          <p:pic>
            <p:nvPicPr>
              <p:cNvPr id="2354" name="Google Shape;2354;p50"/>
              <p:cNvPicPr preferRelativeResize="0"/>
              <p:nvPr/>
            </p:nvPicPr>
            <p:blipFill rotWithShape="1">
              <a:blip r:embed="rId16">
                <a:alphaModFix/>
              </a:blip>
              <a:srcRect b="0" l="0" r="0" t="0"/>
              <a:stretch/>
            </p:blipFill>
            <p:spPr>
              <a:xfrm>
                <a:off x="2687864" y="2412999"/>
                <a:ext cx="1163207" cy="238083"/>
              </a:xfrm>
              <a:prstGeom prst="rect">
                <a:avLst/>
              </a:prstGeom>
              <a:noFill/>
              <a:ln>
                <a:noFill/>
              </a:ln>
            </p:spPr>
          </p:pic>
        </p:grpSp>
      </p:grpSp>
      <p:sp>
        <p:nvSpPr>
          <p:cNvPr id="2355" name="Google Shape;2355;p50"/>
          <p:cNvSpPr/>
          <p:nvPr/>
        </p:nvSpPr>
        <p:spPr>
          <a:xfrm>
            <a:off x="2167808" y="4804851"/>
            <a:ext cx="4948119" cy="81560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Cascada de atención de la sífilis gestacional, residentes de Medellín, al sexto periodo epidemiológico del 2022.</a:t>
            </a:r>
            <a:endParaRPr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*Tratamiento: se consideró como “si”, aquellos casos que al menos habían recibido una dosis.</a:t>
            </a:r>
            <a:endParaRPr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Fuente: Seguimiento de sífilis gestacional, Sivigila. Medellín. Fecha de corte: 18/06/22.</a:t>
            </a:r>
            <a:endParaRPr sz="8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pic>
        <p:nvPicPr>
          <p:cNvPr id="2360" name="Google Shape;2360;p51"/>
          <p:cNvPicPr preferRelativeResize="0"/>
          <p:nvPr/>
        </p:nvPicPr>
        <p:blipFill rotWithShape="1">
          <a:blip r:embed="rId3">
            <a:alphaModFix/>
          </a:blip>
          <a:srcRect b="0" l="0" r="0" t="0"/>
          <a:stretch/>
        </p:blipFill>
        <p:spPr>
          <a:xfrm>
            <a:off x="-15289" y="-29810"/>
            <a:ext cx="2183097" cy="2853988"/>
          </a:xfrm>
          <a:prstGeom prst="rect">
            <a:avLst/>
          </a:prstGeom>
          <a:noFill/>
          <a:ln>
            <a:noFill/>
          </a:ln>
        </p:spPr>
      </p:pic>
      <p:pic>
        <p:nvPicPr>
          <p:cNvPr id="2361" name="Google Shape;2361;p51"/>
          <p:cNvPicPr preferRelativeResize="0"/>
          <p:nvPr/>
        </p:nvPicPr>
        <p:blipFill rotWithShape="1">
          <a:blip r:embed="rId4">
            <a:alphaModFix/>
          </a:blip>
          <a:srcRect b="0" l="0" r="0" t="51431"/>
          <a:stretch/>
        </p:blipFill>
        <p:spPr>
          <a:xfrm>
            <a:off x="0" y="2824178"/>
            <a:ext cx="2180731" cy="2724869"/>
          </a:xfrm>
          <a:prstGeom prst="rect">
            <a:avLst/>
          </a:prstGeom>
          <a:noFill/>
          <a:ln>
            <a:noFill/>
          </a:ln>
        </p:spPr>
      </p:pic>
      <p:sp>
        <p:nvSpPr>
          <p:cNvPr id="2362" name="Google Shape;2362;p51"/>
          <p:cNvSpPr txBox="1"/>
          <p:nvPr/>
        </p:nvSpPr>
        <p:spPr>
          <a:xfrm>
            <a:off x="-15289" y="766609"/>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6 - 2022</a:t>
            </a:r>
            <a:endParaRPr/>
          </a:p>
        </p:txBody>
      </p:sp>
      <p:grpSp>
        <p:nvGrpSpPr>
          <p:cNvPr id="2363" name="Google Shape;2363;p51"/>
          <p:cNvGrpSpPr/>
          <p:nvPr/>
        </p:nvGrpSpPr>
        <p:grpSpPr>
          <a:xfrm>
            <a:off x="179214" y="4211960"/>
            <a:ext cx="1892650" cy="488476"/>
            <a:chOff x="2397524" y="3379972"/>
            <a:chExt cx="4508500" cy="904875"/>
          </a:xfrm>
        </p:grpSpPr>
        <p:pic>
          <p:nvPicPr>
            <p:cNvPr id="2364" name="Google Shape;2364;p51"/>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365" name="Google Shape;2365;p51"/>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51</a:t>
              </a:r>
              <a:endParaRPr/>
            </a:p>
          </p:txBody>
        </p:sp>
      </p:grpSp>
      <p:sp>
        <p:nvSpPr>
          <p:cNvPr id="2366" name="Google Shape;2366;p51"/>
          <p:cNvSpPr txBox="1"/>
          <p:nvPr/>
        </p:nvSpPr>
        <p:spPr>
          <a:xfrm>
            <a:off x="0" y="4716016"/>
            <a:ext cx="2180731"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aumentó en un 29,4%</a:t>
            </a:r>
            <a:endParaRPr/>
          </a:p>
        </p:txBody>
      </p:sp>
      <p:grpSp>
        <p:nvGrpSpPr>
          <p:cNvPr id="2367" name="Google Shape;2367;p51"/>
          <p:cNvGrpSpPr/>
          <p:nvPr/>
        </p:nvGrpSpPr>
        <p:grpSpPr>
          <a:xfrm>
            <a:off x="2448322" y="74775"/>
            <a:ext cx="3446504" cy="276999"/>
            <a:chOff x="2448322" y="74775"/>
            <a:chExt cx="3446504" cy="276999"/>
          </a:xfrm>
        </p:grpSpPr>
        <p:sp>
          <p:nvSpPr>
            <p:cNvPr id="2368" name="Google Shape;2368;p5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69" name="Google Shape;2369;p51"/>
            <p:cNvCxnSpPr>
              <a:stCxn id="236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70" name="Google Shape;2370;p5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371" name="Google Shape;2371;p51"/>
          <p:cNvSpPr/>
          <p:nvPr/>
        </p:nvSpPr>
        <p:spPr>
          <a:xfrm>
            <a:off x="-19798" y="607310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72" name="Google Shape;2372;p51"/>
          <p:cNvGrpSpPr/>
          <p:nvPr/>
        </p:nvGrpSpPr>
        <p:grpSpPr>
          <a:xfrm>
            <a:off x="159474" y="6128328"/>
            <a:ext cx="3446504" cy="276999"/>
            <a:chOff x="2448322" y="74775"/>
            <a:chExt cx="3446504" cy="276999"/>
          </a:xfrm>
        </p:grpSpPr>
        <p:sp>
          <p:nvSpPr>
            <p:cNvPr id="2373" name="Google Shape;2373;p51"/>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374" name="Google Shape;2374;p51"/>
            <p:cNvCxnSpPr>
              <a:stCxn id="237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375" name="Google Shape;2375;p51"/>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a:p>
          </p:txBody>
        </p:sp>
      </p:grpSp>
      <p:sp>
        <p:nvSpPr>
          <p:cNvPr id="2376" name="Google Shape;2376;p5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Pág..51 </a:t>
            </a:r>
            <a:endParaRPr b="1" sz="1050">
              <a:solidFill>
                <a:schemeClr val="dk1"/>
              </a:solidFill>
              <a:latin typeface="Arial Narrow"/>
              <a:ea typeface="Arial Narrow"/>
              <a:cs typeface="Arial Narrow"/>
              <a:sym typeface="Arial Narrow"/>
            </a:endParaRPr>
          </a:p>
        </p:txBody>
      </p:sp>
      <p:sp>
        <p:nvSpPr>
          <p:cNvPr id="2377" name="Google Shape;2377;p51"/>
          <p:cNvSpPr txBox="1"/>
          <p:nvPr>
            <p:ph type="ctrTitle"/>
          </p:nvPr>
        </p:nvSpPr>
        <p:spPr>
          <a:xfrm>
            <a:off x="-29713" y="101346"/>
            <a:ext cx="2208885" cy="707886"/>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Sífilis Congénita  SC</a:t>
            </a:r>
            <a:endParaRPr/>
          </a:p>
        </p:txBody>
      </p:sp>
      <p:grpSp>
        <p:nvGrpSpPr>
          <p:cNvPr id="2378" name="Google Shape;2378;p51"/>
          <p:cNvGrpSpPr/>
          <p:nvPr/>
        </p:nvGrpSpPr>
        <p:grpSpPr>
          <a:xfrm>
            <a:off x="116195" y="6647989"/>
            <a:ext cx="1720560" cy="984780"/>
            <a:chOff x="-36884" y="6965837"/>
            <a:chExt cx="1305446" cy="984780"/>
          </a:xfrm>
        </p:grpSpPr>
        <p:sp>
          <p:nvSpPr>
            <p:cNvPr id="2379" name="Google Shape;2379;p51"/>
            <p:cNvSpPr txBox="1"/>
            <p:nvPr/>
          </p:nvSpPr>
          <p:spPr>
            <a:xfrm>
              <a:off x="-34820" y="6965837"/>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380" name="Google Shape;2380;p51"/>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a:t>
              </a:r>
              <a:endParaRPr/>
            </a:p>
          </p:txBody>
        </p:sp>
        <p:sp>
          <p:nvSpPr>
            <p:cNvPr id="2381" name="Google Shape;2381;p51"/>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50 casos</a:t>
              </a:r>
              <a:endParaRPr/>
            </a:p>
          </p:txBody>
        </p:sp>
      </p:grpSp>
      <p:pic>
        <p:nvPicPr>
          <p:cNvPr id="2382" name="Google Shape;2382;p51"/>
          <p:cNvPicPr preferRelativeResize="0"/>
          <p:nvPr/>
        </p:nvPicPr>
        <p:blipFill rotWithShape="1">
          <a:blip r:embed="rId6">
            <a:alphaModFix/>
          </a:blip>
          <a:srcRect b="0" l="0" r="0" t="0"/>
          <a:stretch/>
        </p:blipFill>
        <p:spPr>
          <a:xfrm>
            <a:off x="2834634" y="7516725"/>
            <a:ext cx="933450" cy="742950"/>
          </a:xfrm>
          <a:prstGeom prst="rect">
            <a:avLst/>
          </a:prstGeom>
          <a:noFill/>
          <a:ln>
            <a:noFill/>
          </a:ln>
        </p:spPr>
      </p:pic>
      <p:grpSp>
        <p:nvGrpSpPr>
          <p:cNvPr id="2383" name="Google Shape;2383;p51"/>
          <p:cNvGrpSpPr/>
          <p:nvPr/>
        </p:nvGrpSpPr>
        <p:grpSpPr>
          <a:xfrm>
            <a:off x="2429055" y="8195241"/>
            <a:ext cx="1761059" cy="755977"/>
            <a:chOff x="-103304" y="7072716"/>
            <a:chExt cx="1336174" cy="755977"/>
          </a:xfrm>
        </p:grpSpPr>
        <p:sp>
          <p:nvSpPr>
            <p:cNvPr id="2384" name="Google Shape;2384;p51"/>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385" name="Google Shape;2385;p51"/>
            <p:cNvSpPr/>
            <p:nvPr/>
          </p:nvSpPr>
          <p:spPr>
            <a:xfrm>
              <a:off x="-103304" y="7363321"/>
              <a:ext cx="1336174" cy="46537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Subsidiado 60,8% - 31</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afiliadas 25,5% - 13</a:t>
              </a:r>
              <a:endParaRPr b="1" sz="1600">
                <a:solidFill>
                  <a:schemeClr val="dk1"/>
                </a:solidFill>
                <a:latin typeface="Arial Narrow"/>
                <a:ea typeface="Arial Narrow"/>
                <a:cs typeface="Arial Narrow"/>
                <a:sym typeface="Arial Narrow"/>
              </a:endParaRPr>
            </a:p>
          </p:txBody>
        </p:sp>
      </p:grpSp>
      <p:grpSp>
        <p:nvGrpSpPr>
          <p:cNvPr id="2386" name="Google Shape;2386;p51"/>
          <p:cNvGrpSpPr/>
          <p:nvPr/>
        </p:nvGrpSpPr>
        <p:grpSpPr>
          <a:xfrm>
            <a:off x="312062" y="7596336"/>
            <a:ext cx="911150" cy="1573268"/>
            <a:chOff x="1008590" y="553075"/>
            <a:chExt cx="911150" cy="1573268"/>
          </a:xfrm>
        </p:grpSpPr>
        <p:pic>
          <p:nvPicPr>
            <p:cNvPr id="2387" name="Google Shape;2387;p51"/>
            <p:cNvPicPr preferRelativeResize="0"/>
            <p:nvPr/>
          </p:nvPicPr>
          <p:blipFill rotWithShape="1">
            <a:blip r:embed="rId7">
              <a:alphaModFix/>
            </a:blip>
            <a:srcRect b="0" l="0" r="84474" t="10614"/>
            <a:stretch/>
          </p:blipFill>
          <p:spPr>
            <a:xfrm>
              <a:off x="1131620" y="553075"/>
              <a:ext cx="737696" cy="720656"/>
            </a:xfrm>
            <a:prstGeom prst="rect">
              <a:avLst/>
            </a:prstGeom>
            <a:noFill/>
            <a:ln>
              <a:noFill/>
            </a:ln>
          </p:spPr>
        </p:pic>
        <p:sp>
          <p:nvSpPr>
            <p:cNvPr id="2388" name="Google Shape;2388;p51"/>
            <p:cNvSpPr/>
            <p:nvPr/>
          </p:nvSpPr>
          <p:spPr>
            <a:xfrm>
              <a:off x="1008590" y="1520368"/>
              <a:ext cx="911150"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49%</a:t>
              </a:r>
              <a:endParaRPr/>
            </a:p>
          </p:txBody>
        </p:sp>
        <p:sp>
          <p:nvSpPr>
            <p:cNvPr id="2389" name="Google Shape;2389;p51"/>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390" name="Google Shape;2390;p51"/>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25 casos</a:t>
              </a:r>
              <a:endParaRPr sz="1200">
                <a:solidFill>
                  <a:schemeClr val="dk1"/>
                </a:solidFill>
                <a:latin typeface="Calibri"/>
                <a:ea typeface="Calibri"/>
                <a:cs typeface="Calibri"/>
                <a:sym typeface="Calibri"/>
              </a:endParaRPr>
            </a:p>
          </p:txBody>
        </p:sp>
      </p:grpSp>
      <p:grpSp>
        <p:nvGrpSpPr>
          <p:cNvPr id="2391" name="Google Shape;2391;p51"/>
          <p:cNvGrpSpPr/>
          <p:nvPr/>
        </p:nvGrpSpPr>
        <p:grpSpPr>
          <a:xfrm>
            <a:off x="1431777" y="7606216"/>
            <a:ext cx="901898" cy="1563388"/>
            <a:chOff x="1512218" y="7507641"/>
            <a:chExt cx="901898" cy="1563388"/>
          </a:xfrm>
        </p:grpSpPr>
        <p:sp>
          <p:nvSpPr>
            <p:cNvPr id="2392" name="Google Shape;2392;p51"/>
            <p:cNvSpPr/>
            <p:nvPr/>
          </p:nvSpPr>
          <p:spPr>
            <a:xfrm>
              <a:off x="1512218" y="8461286"/>
              <a:ext cx="90189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51%</a:t>
              </a:r>
              <a:endParaRPr/>
            </a:p>
          </p:txBody>
        </p:sp>
        <p:sp>
          <p:nvSpPr>
            <p:cNvPr id="2393" name="Google Shape;2393;p51"/>
            <p:cNvSpPr/>
            <p:nvPr/>
          </p:nvSpPr>
          <p:spPr>
            <a:xfrm>
              <a:off x="1595331" y="8187986"/>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394" name="Google Shape;2394;p51"/>
            <p:cNvSpPr/>
            <p:nvPr/>
          </p:nvSpPr>
          <p:spPr>
            <a:xfrm>
              <a:off x="1592659" y="8794030"/>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26 casos</a:t>
              </a:r>
              <a:endParaRPr sz="1200">
                <a:solidFill>
                  <a:schemeClr val="dk1"/>
                </a:solidFill>
                <a:latin typeface="Calibri"/>
                <a:ea typeface="Calibri"/>
                <a:cs typeface="Calibri"/>
                <a:sym typeface="Calibri"/>
              </a:endParaRPr>
            </a:p>
          </p:txBody>
        </p:sp>
        <p:pic>
          <p:nvPicPr>
            <p:cNvPr id="2395" name="Google Shape;2395;p51"/>
            <p:cNvPicPr preferRelativeResize="0"/>
            <p:nvPr/>
          </p:nvPicPr>
          <p:blipFill rotWithShape="1">
            <a:blip r:embed="rId7">
              <a:alphaModFix/>
            </a:blip>
            <a:srcRect b="0" l="29313" r="56038" t="7366"/>
            <a:stretch/>
          </p:blipFill>
          <p:spPr>
            <a:xfrm>
              <a:off x="1584226" y="7507641"/>
              <a:ext cx="696035" cy="748294"/>
            </a:xfrm>
            <a:prstGeom prst="rect">
              <a:avLst/>
            </a:prstGeom>
            <a:noFill/>
            <a:ln>
              <a:noFill/>
            </a:ln>
          </p:spPr>
        </p:pic>
      </p:grpSp>
      <p:cxnSp>
        <p:nvCxnSpPr>
          <p:cNvPr id="2396" name="Google Shape;2396;p51"/>
          <p:cNvCxnSpPr/>
          <p:nvPr/>
        </p:nvCxnSpPr>
        <p:spPr>
          <a:xfrm>
            <a:off x="2554228" y="3005016"/>
            <a:ext cx="648072" cy="0"/>
          </a:xfrm>
          <a:prstGeom prst="straightConnector1">
            <a:avLst/>
          </a:prstGeom>
          <a:noFill/>
          <a:ln cap="flat" cmpd="sng" w="28575">
            <a:solidFill>
              <a:srgbClr val="C00000"/>
            </a:solidFill>
            <a:prstDash val="solid"/>
            <a:round/>
            <a:headEnd len="sm" w="sm" type="none"/>
            <a:tailEnd len="sm" w="sm" type="none"/>
          </a:ln>
        </p:spPr>
      </p:cxnSp>
      <p:grpSp>
        <p:nvGrpSpPr>
          <p:cNvPr id="2397" name="Google Shape;2397;p51"/>
          <p:cNvGrpSpPr/>
          <p:nvPr/>
        </p:nvGrpSpPr>
        <p:grpSpPr>
          <a:xfrm>
            <a:off x="1994950" y="6656658"/>
            <a:ext cx="1721982" cy="837611"/>
            <a:chOff x="-1330354" y="2862231"/>
            <a:chExt cx="1721982" cy="837611"/>
          </a:xfrm>
        </p:grpSpPr>
        <p:sp>
          <p:nvSpPr>
            <p:cNvPr id="2398" name="Google Shape;2398;p51"/>
            <p:cNvSpPr/>
            <p:nvPr/>
          </p:nvSpPr>
          <p:spPr>
            <a:xfrm>
              <a:off x="-1138856" y="3339802"/>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33,3%</a:t>
              </a:r>
              <a:endParaRPr/>
            </a:p>
          </p:txBody>
        </p:sp>
        <p:sp>
          <p:nvSpPr>
            <p:cNvPr id="2399" name="Google Shape;2399;p51"/>
            <p:cNvSpPr/>
            <p:nvPr/>
          </p:nvSpPr>
          <p:spPr>
            <a:xfrm>
              <a:off x="-1330354" y="2862231"/>
              <a:ext cx="1127232"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Madre migrante</a:t>
              </a:r>
              <a:endParaRPr b="1" sz="1200" u="sng">
                <a:solidFill>
                  <a:srgbClr val="000000"/>
                </a:solidFill>
                <a:latin typeface="Arial Narrow"/>
                <a:ea typeface="Arial Narrow"/>
                <a:cs typeface="Arial Narrow"/>
                <a:sym typeface="Arial Narrow"/>
              </a:endParaRPr>
            </a:p>
          </p:txBody>
        </p:sp>
        <p:sp>
          <p:nvSpPr>
            <p:cNvPr id="2400" name="Google Shape;2400;p51"/>
            <p:cNvSpPr/>
            <p:nvPr/>
          </p:nvSpPr>
          <p:spPr>
            <a:xfrm>
              <a:off x="-328441" y="3390626"/>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17 casos</a:t>
              </a:r>
              <a:endParaRPr sz="1200">
                <a:solidFill>
                  <a:schemeClr val="dk1"/>
                </a:solidFill>
                <a:latin typeface="Calibri"/>
                <a:ea typeface="Calibri"/>
                <a:cs typeface="Calibri"/>
                <a:sym typeface="Calibri"/>
              </a:endParaRPr>
            </a:p>
          </p:txBody>
        </p:sp>
      </p:grpSp>
      <p:sp>
        <p:nvSpPr>
          <p:cNvPr id="2401" name="Google Shape;2401;p51"/>
          <p:cNvSpPr txBox="1"/>
          <p:nvPr/>
        </p:nvSpPr>
        <p:spPr>
          <a:xfrm>
            <a:off x="4410150" y="7042408"/>
            <a:ext cx="224121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Tasa de incidencia </a:t>
            </a:r>
            <a:endParaRPr b="1" sz="1050">
              <a:solidFill>
                <a:schemeClr val="dk1"/>
              </a:solidFill>
              <a:latin typeface="Arial Narrow"/>
              <a:ea typeface="Arial Narrow"/>
              <a:cs typeface="Arial Narrow"/>
              <a:sym typeface="Arial Narrow"/>
            </a:endParaRPr>
          </a:p>
        </p:txBody>
      </p:sp>
      <p:sp>
        <p:nvSpPr>
          <p:cNvPr id="2402" name="Google Shape;2402;p51"/>
          <p:cNvSpPr txBox="1"/>
          <p:nvPr/>
        </p:nvSpPr>
        <p:spPr>
          <a:xfrm>
            <a:off x="4529577" y="7296324"/>
            <a:ext cx="1915909"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rgbClr val="C00000"/>
                </a:solidFill>
                <a:latin typeface="Arial Narrow"/>
                <a:ea typeface="Arial Narrow"/>
                <a:cs typeface="Arial Narrow"/>
                <a:sym typeface="Arial Narrow"/>
              </a:rPr>
              <a:t>3,6 casos por mil nacidos vivos</a:t>
            </a:r>
            <a:endParaRPr/>
          </a:p>
          <a:p>
            <a:pPr indent="0" lvl="0" marL="0" marR="0" rtl="0" algn="ctr">
              <a:spcBef>
                <a:spcPts val="0"/>
              </a:spcBef>
              <a:spcAft>
                <a:spcPts val="0"/>
              </a:spcAft>
              <a:buNone/>
            </a:pPr>
            <a:r>
              <a:t/>
            </a:r>
            <a:endParaRPr b="1" sz="1100">
              <a:solidFill>
                <a:srgbClr val="C00000"/>
              </a:solidFill>
              <a:latin typeface="Arial Narrow"/>
              <a:ea typeface="Arial Narrow"/>
              <a:cs typeface="Arial Narrow"/>
              <a:sym typeface="Arial Narrow"/>
            </a:endParaRPr>
          </a:p>
        </p:txBody>
      </p:sp>
      <p:cxnSp>
        <p:nvCxnSpPr>
          <p:cNvPr id="2403" name="Google Shape;2403;p51"/>
          <p:cNvCxnSpPr/>
          <p:nvPr/>
        </p:nvCxnSpPr>
        <p:spPr>
          <a:xfrm rot="10800000">
            <a:off x="4398013" y="7980363"/>
            <a:ext cx="2154764" cy="0"/>
          </a:xfrm>
          <a:prstGeom prst="straightConnector1">
            <a:avLst/>
          </a:prstGeom>
          <a:noFill/>
          <a:ln cap="flat" cmpd="sng" w="9525">
            <a:solidFill>
              <a:srgbClr val="002060"/>
            </a:solidFill>
            <a:prstDash val="solid"/>
            <a:round/>
            <a:headEnd len="sm" w="sm" type="none"/>
            <a:tailEnd len="med" w="med" type="oval"/>
          </a:ln>
        </p:spPr>
      </p:cxnSp>
      <p:sp>
        <p:nvSpPr>
          <p:cNvPr id="2404" name="Google Shape;2404;p51"/>
          <p:cNvSpPr txBox="1"/>
          <p:nvPr/>
        </p:nvSpPr>
        <p:spPr>
          <a:xfrm>
            <a:off x="4366927" y="8199151"/>
            <a:ext cx="224121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Cumplen con la definición de caso </a:t>
            </a:r>
            <a:endParaRPr/>
          </a:p>
        </p:txBody>
      </p:sp>
      <p:sp>
        <p:nvSpPr>
          <p:cNvPr id="2405" name="Google Shape;2405;p51"/>
          <p:cNvSpPr txBox="1"/>
          <p:nvPr/>
        </p:nvSpPr>
        <p:spPr>
          <a:xfrm>
            <a:off x="4636868" y="8543473"/>
            <a:ext cx="1737976"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rgbClr val="C00000"/>
                </a:solidFill>
                <a:latin typeface="Arial Narrow"/>
                <a:ea typeface="Arial Narrow"/>
                <a:cs typeface="Arial Narrow"/>
                <a:sym typeface="Arial Narrow"/>
              </a:rPr>
              <a:t>85% (36 de 42 analizados)</a:t>
            </a:r>
            <a:endParaRPr/>
          </a:p>
        </p:txBody>
      </p:sp>
      <p:cxnSp>
        <p:nvCxnSpPr>
          <p:cNvPr id="2406" name="Google Shape;2406;p51"/>
          <p:cNvCxnSpPr/>
          <p:nvPr/>
        </p:nvCxnSpPr>
        <p:spPr>
          <a:xfrm rot="10800000">
            <a:off x="2834634" y="2854982"/>
            <a:ext cx="2154764" cy="0"/>
          </a:xfrm>
          <a:prstGeom prst="straightConnector1">
            <a:avLst/>
          </a:prstGeom>
          <a:noFill/>
          <a:ln cap="flat" cmpd="sng" w="9525">
            <a:solidFill>
              <a:srgbClr val="002060"/>
            </a:solidFill>
            <a:prstDash val="solid"/>
            <a:round/>
            <a:headEnd len="sm" w="sm" type="none"/>
            <a:tailEnd len="med" w="med" type="oval"/>
          </a:ln>
        </p:spPr>
      </p:cxnSp>
      <p:pic>
        <p:nvPicPr>
          <p:cNvPr descr="Interfaz de usuario gráfica, Gráfico, Aplicación&#10;&#10;Descripción generada automáticamente" id="2407" name="Google Shape;2407;p51"/>
          <p:cNvPicPr preferRelativeResize="0"/>
          <p:nvPr/>
        </p:nvPicPr>
        <p:blipFill rotWithShape="1">
          <a:blip r:embed="rId8">
            <a:alphaModFix/>
          </a:blip>
          <a:srcRect b="18407" l="13280" r="15490" t="29148"/>
          <a:stretch/>
        </p:blipFill>
        <p:spPr>
          <a:xfrm>
            <a:off x="2388711" y="475974"/>
            <a:ext cx="4478313" cy="1351778"/>
          </a:xfrm>
          <a:prstGeom prst="rect">
            <a:avLst/>
          </a:prstGeom>
          <a:noFill/>
          <a:ln>
            <a:noFill/>
          </a:ln>
        </p:spPr>
      </p:pic>
      <p:sp>
        <p:nvSpPr>
          <p:cNvPr id="2408" name="Google Shape;2408;p51"/>
          <p:cNvSpPr/>
          <p:nvPr/>
        </p:nvSpPr>
        <p:spPr>
          <a:xfrm>
            <a:off x="2174369" y="1808542"/>
            <a:ext cx="4906995" cy="104644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50">
                <a:solidFill>
                  <a:schemeClr val="dk1"/>
                </a:solidFill>
                <a:latin typeface="Arial"/>
                <a:ea typeface="Arial"/>
                <a:cs typeface="Arial"/>
                <a:sym typeface="Arial"/>
              </a:rPr>
              <a:t>Canal endémico para casos confirmados de sífilis congénita, datos preliminares. Residentes en Medellín. Acumulado al sexto periodo epidemiológico de 2022.</a:t>
            </a:r>
            <a:endParaRPr i="1"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1000">
                <a:solidFill>
                  <a:schemeClr val="dk1"/>
                </a:solidFill>
                <a:latin typeface="Arial"/>
                <a:ea typeface="Arial"/>
                <a:cs typeface="Arial"/>
                <a:sym typeface="Arial"/>
              </a:rPr>
              <a:t>Fuente: Seguimiento de sífilis congénita 2016 - 2022, Sivigila. Medellín. Fecha de corte: 18/06/22.</a:t>
            </a:r>
            <a:endParaRPr sz="11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900">
              <a:solidFill>
                <a:schemeClr val="dk1"/>
              </a:solidFill>
              <a:latin typeface="Calibri"/>
              <a:ea typeface="Calibri"/>
              <a:cs typeface="Calibri"/>
              <a:sym typeface="Calibri"/>
            </a:endParaRPr>
          </a:p>
        </p:txBody>
      </p:sp>
      <p:sp>
        <p:nvSpPr>
          <p:cNvPr id="2409" name="Google Shape;2409;p51"/>
          <p:cNvSpPr/>
          <p:nvPr/>
        </p:nvSpPr>
        <p:spPr>
          <a:xfrm>
            <a:off x="1172788" y="5559330"/>
            <a:ext cx="6122908" cy="5539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000">
                <a:solidFill>
                  <a:srgbClr val="1F497D"/>
                </a:solidFill>
                <a:latin typeface="Arial"/>
                <a:ea typeface="Arial"/>
                <a:cs typeface="Arial"/>
                <a:sym typeface="Arial"/>
              </a:rPr>
              <a:t>Sífilis congénita en residentes en Medellín según sexo del bebé y semanas de gestación de la madre al nacimiento (agrupada). Residentes en Medellín, al sexto periodo epidemiológico de 2022.</a:t>
            </a:r>
            <a:endParaRPr i="1" sz="600">
              <a:solidFill>
                <a:srgbClr val="1F497D"/>
              </a:solidFill>
              <a:latin typeface="Cambria"/>
              <a:ea typeface="Cambria"/>
              <a:cs typeface="Cambria"/>
              <a:sym typeface="Cambria"/>
            </a:endParaRPr>
          </a:p>
          <a:p>
            <a:pPr indent="0" lvl="0" marL="0" marR="0" rtl="0" algn="just">
              <a:spcBef>
                <a:spcPts val="0"/>
              </a:spcBef>
              <a:spcAft>
                <a:spcPts val="0"/>
              </a:spcAft>
              <a:buNone/>
            </a:pPr>
            <a:r>
              <a:rPr lang="es-ES" sz="1000">
                <a:solidFill>
                  <a:schemeClr val="dk1"/>
                </a:solidFill>
                <a:latin typeface="Arial"/>
                <a:ea typeface="Arial"/>
                <a:cs typeface="Arial"/>
                <a:sym typeface="Arial"/>
              </a:rPr>
              <a:t>Fuente: Seguimiento de sífilis congénita, Sivigila y RUAF ND. Medellín. Fecha de corte: 18/06/22.</a:t>
            </a:r>
            <a:endParaRPr sz="900">
              <a:solidFill>
                <a:schemeClr val="dk1"/>
              </a:solidFill>
              <a:latin typeface="Calibri"/>
              <a:ea typeface="Calibri"/>
              <a:cs typeface="Calibri"/>
              <a:sym typeface="Calibri"/>
            </a:endParaRPr>
          </a:p>
        </p:txBody>
      </p:sp>
      <p:graphicFrame>
        <p:nvGraphicFramePr>
          <p:cNvPr id="2410" name="Google Shape;2410;p51"/>
          <p:cNvGraphicFramePr/>
          <p:nvPr/>
        </p:nvGraphicFramePr>
        <p:xfrm>
          <a:off x="2167808" y="2946268"/>
          <a:ext cx="5020167" cy="2569759"/>
        </p:xfrm>
        <a:graphic>
          <a:graphicData uri="http://schemas.openxmlformats.org/drawingml/2006/chart">
            <c:chart r:id="rId9"/>
          </a:graphicData>
        </a:graphic>
      </p:graphicFrame>
      <p:cxnSp>
        <p:nvCxnSpPr>
          <p:cNvPr id="2411" name="Google Shape;2411;p51"/>
          <p:cNvCxnSpPr/>
          <p:nvPr/>
        </p:nvCxnSpPr>
        <p:spPr>
          <a:xfrm rot="10800000">
            <a:off x="4410150" y="6907535"/>
            <a:ext cx="2154764" cy="0"/>
          </a:xfrm>
          <a:prstGeom prst="straightConnector1">
            <a:avLst/>
          </a:prstGeom>
          <a:noFill/>
          <a:ln cap="flat" cmpd="sng" w="9525">
            <a:solidFill>
              <a:srgbClr val="002060"/>
            </a:solidFill>
            <a:prstDash val="solid"/>
            <a:round/>
            <a:headEnd len="sm" w="sm" type="none"/>
            <a:tailEnd len="med" w="med" type="oval"/>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5" name="Shape 2415"/>
        <p:cNvGrpSpPr/>
        <p:nvPr/>
      </p:nvGrpSpPr>
      <p:grpSpPr>
        <a:xfrm>
          <a:off x="0" y="0"/>
          <a:ext cx="0" cy="0"/>
          <a:chOff x="0" y="0"/>
          <a:chExt cx="0" cy="0"/>
        </a:xfrm>
      </p:grpSpPr>
      <p:pic>
        <p:nvPicPr>
          <p:cNvPr id="2416" name="Google Shape;2416;p52"/>
          <p:cNvPicPr preferRelativeResize="0"/>
          <p:nvPr/>
        </p:nvPicPr>
        <p:blipFill rotWithShape="1">
          <a:blip r:embed="rId3">
            <a:alphaModFix/>
          </a:blip>
          <a:srcRect b="0" l="0" r="0" t="51431"/>
          <a:stretch/>
        </p:blipFill>
        <p:spPr>
          <a:xfrm>
            <a:off x="0" y="2824178"/>
            <a:ext cx="2180731" cy="2977970"/>
          </a:xfrm>
          <a:prstGeom prst="rect">
            <a:avLst/>
          </a:prstGeom>
          <a:noFill/>
          <a:ln>
            <a:noFill/>
          </a:ln>
        </p:spPr>
      </p:pic>
      <p:grpSp>
        <p:nvGrpSpPr>
          <p:cNvPr id="2417" name="Google Shape;2417;p52"/>
          <p:cNvGrpSpPr/>
          <p:nvPr/>
        </p:nvGrpSpPr>
        <p:grpSpPr>
          <a:xfrm>
            <a:off x="179214" y="4211960"/>
            <a:ext cx="1892650" cy="488476"/>
            <a:chOff x="2397524" y="3379972"/>
            <a:chExt cx="4508500" cy="904875"/>
          </a:xfrm>
        </p:grpSpPr>
        <p:pic>
          <p:nvPicPr>
            <p:cNvPr id="2418" name="Google Shape;2418;p52"/>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419" name="Google Shape;2419;p52"/>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40</a:t>
              </a:r>
              <a:endParaRPr/>
            </a:p>
          </p:txBody>
        </p:sp>
      </p:grpSp>
      <p:grpSp>
        <p:nvGrpSpPr>
          <p:cNvPr id="2420" name="Google Shape;2420;p52"/>
          <p:cNvGrpSpPr/>
          <p:nvPr/>
        </p:nvGrpSpPr>
        <p:grpSpPr>
          <a:xfrm>
            <a:off x="2448322" y="74775"/>
            <a:ext cx="3446504" cy="276999"/>
            <a:chOff x="2448322" y="74775"/>
            <a:chExt cx="3446504" cy="276999"/>
          </a:xfrm>
        </p:grpSpPr>
        <p:sp>
          <p:nvSpPr>
            <p:cNvPr id="2421" name="Google Shape;2421;p5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22" name="Google Shape;2422;p52"/>
            <p:cNvCxnSpPr>
              <a:stCxn id="242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23" name="Google Shape;2423;p5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a:p>
          </p:txBody>
        </p:sp>
      </p:grpSp>
      <p:sp>
        <p:nvSpPr>
          <p:cNvPr id="2424" name="Google Shape;2424;p52"/>
          <p:cNvSpPr/>
          <p:nvPr/>
        </p:nvSpPr>
        <p:spPr>
          <a:xfrm>
            <a:off x="2149285" y="4113560"/>
            <a:ext cx="5033092"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25" name="Google Shape;2425;p52"/>
          <p:cNvGrpSpPr/>
          <p:nvPr/>
        </p:nvGrpSpPr>
        <p:grpSpPr>
          <a:xfrm>
            <a:off x="2458085" y="4213633"/>
            <a:ext cx="3446504" cy="276999"/>
            <a:chOff x="2448322" y="74775"/>
            <a:chExt cx="3446504" cy="276999"/>
          </a:xfrm>
        </p:grpSpPr>
        <p:sp>
          <p:nvSpPr>
            <p:cNvPr id="2426" name="Google Shape;2426;p52"/>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27" name="Google Shape;2427;p52"/>
            <p:cNvCxnSpPr>
              <a:stCxn id="242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28" name="Google Shape;2428;p5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sociodemográficas</a:t>
              </a:r>
              <a:endParaRPr/>
            </a:p>
          </p:txBody>
        </p:sp>
      </p:grpSp>
      <p:sp>
        <p:nvSpPr>
          <p:cNvPr id="2429" name="Google Shape;2429;p5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Pág..52 </a:t>
            </a:r>
            <a:endParaRPr b="1" sz="1050">
              <a:solidFill>
                <a:schemeClr val="dk1"/>
              </a:solidFill>
              <a:latin typeface="Arial Narrow"/>
              <a:ea typeface="Arial Narrow"/>
              <a:cs typeface="Arial Narrow"/>
              <a:sym typeface="Arial Narrow"/>
            </a:endParaRPr>
          </a:p>
        </p:txBody>
      </p:sp>
      <p:pic>
        <p:nvPicPr>
          <p:cNvPr id="2430" name="Google Shape;2430;p52"/>
          <p:cNvPicPr preferRelativeResize="0"/>
          <p:nvPr/>
        </p:nvPicPr>
        <p:blipFill rotWithShape="1">
          <a:blip r:embed="rId5">
            <a:alphaModFix/>
          </a:blip>
          <a:srcRect b="0" l="0" r="0" t="0"/>
          <a:stretch/>
        </p:blipFill>
        <p:spPr>
          <a:xfrm>
            <a:off x="0" y="0"/>
            <a:ext cx="2167808" cy="2820804"/>
          </a:xfrm>
          <a:prstGeom prst="rect">
            <a:avLst/>
          </a:prstGeom>
          <a:noFill/>
          <a:ln>
            <a:noFill/>
          </a:ln>
        </p:spPr>
      </p:pic>
      <p:sp>
        <p:nvSpPr>
          <p:cNvPr id="2431" name="Google Shape;2431;p52"/>
          <p:cNvSpPr txBox="1"/>
          <p:nvPr/>
        </p:nvSpPr>
        <p:spPr>
          <a:xfrm>
            <a:off x="-15461" y="2552525"/>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6 - 2022</a:t>
            </a:r>
            <a:endParaRPr/>
          </a:p>
        </p:txBody>
      </p:sp>
      <p:sp>
        <p:nvSpPr>
          <p:cNvPr id="2432" name="Google Shape;2432;p52"/>
          <p:cNvSpPr txBox="1"/>
          <p:nvPr/>
        </p:nvSpPr>
        <p:spPr>
          <a:xfrm>
            <a:off x="-15633" y="247183"/>
            <a:ext cx="2208885" cy="738664"/>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Gestantes con diagnóstico de VIH y Trasmisión Materno Infantil TMI de VIH. </a:t>
            </a:r>
            <a:endParaRPr/>
          </a:p>
        </p:txBody>
      </p:sp>
      <p:grpSp>
        <p:nvGrpSpPr>
          <p:cNvPr id="2433" name="Google Shape;2433;p52"/>
          <p:cNvGrpSpPr/>
          <p:nvPr/>
        </p:nvGrpSpPr>
        <p:grpSpPr>
          <a:xfrm>
            <a:off x="5152880" y="4355976"/>
            <a:ext cx="1976198" cy="1751127"/>
            <a:chOff x="2595205" y="6586097"/>
            <a:chExt cx="1976198" cy="1751127"/>
          </a:xfrm>
        </p:grpSpPr>
        <p:pic>
          <p:nvPicPr>
            <p:cNvPr id="2434" name="Google Shape;2434;p52"/>
            <p:cNvPicPr preferRelativeResize="0"/>
            <p:nvPr/>
          </p:nvPicPr>
          <p:blipFill rotWithShape="1">
            <a:blip r:embed="rId6">
              <a:alphaModFix/>
            </a:blip>
            <a:srcRect b="0" l="0" r="0" t="0"/>
            <a:stretch/>
          </p:blipFill>
          <p:spPr>
            <a:xfrm>
              <a:off x="3050954" y="6586097"/>
              <a:ext cx="933450" cy="742950"/>
            </a:xfrm>
            <a:prstGeom prst="rect">
              <a:avLst/>
            </a:prstGeom>
            <a:noFill/>
            <a:ln>
              <a:noFill/>
            </a:ln>
          </p:spPr>
        </p:pic>
        <p:grpSp>
          <p:nvGrpSpPr>
            <p:cNvPr id="2435" name="Google Shape;2435;p52"/>
            <p:cNvGrpSpPr/>
            <p:nvPr/>
          </p:nvGrpSpPr>
          <p:grpSpPr>
            <a:xfrm>
              <a:off x="2595205" y="7306177"/>
              <a:ext cx="1976198" cy="1031047"/>
              <a:chOff x="-104959" y="10047979"/>
              <a:chExt cx="1499407" cy="1031047"/>
            </a:xfrm>
          </p:grpSpPr>
          <p:sp>
            <p:nvSpPr>
              <p:cNvPr id="2436" name="Google Shape;2436;p52"/>
              <p:cNvSpPr txBox="1"/>
              <p:nvPr/>
            </p:nvSpPr>
            <p:spPr>
              <a:xfrm>
                <a:off x="-7401" y="1004797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437" name="Google Shape;2437;p52"/>
              <p:cNvSpPr/>
              <p:nvPr/>
            </p:nvSpPr>
            <p:spPr>
              <a:xfrm>
                <a:off x="-104959" y="10324978"/>
                <a:ext cx="1499407" cy="754048"/>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40% - 16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a:t>
                </a:r>
                <a:r>
                  <a:rPr b="1" lang="es-ES" sz="1400">
                    <a:solidFill>
                      <a:schemeClr val="dk1"/>
                    </a:solidFill>
                    <a:latin typeface="Arial Narrow"/>
                    <a:ea typeface="Arial Narrow"/>
                    <a:cs typeface="Arial Narrow"/>
                    <a:sym typeface="Arial Narrow"/>
                  </a:rPr>
                  <a:t> </a:t>
                </a:r>
                <a:r>
                  <a:rPr b="1" lang="es-ES" sz="1100">
                    <a:solidFill>
                      <a:schemeClr val="dk1"/>
                    </a:solidFill>
                    <a:latin typeface="Arial Narrow"/>
                    <a:ea typeface="Arial Narrow"/>
                    <a:cs typeface="Arial Narrow"/>
                    <a:sym typeface="Arial Narrow"/>
                  </a:rPr>
                  <a:t> subsidiado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32,5% - 13 casos</a:t>
                </a:r>
                <a:endParaRPr/>
              </a:p>
            </p:txBody>
          </p:sp>
        </p:grpSp>
      </p:grpSp>
      <p:grpSp>
        <p:nvGrpSpPr>
          <p:cNvPr id="2438" name="Google Shape;2438;p52"/>
          <p:cNvGrpSpPr/>
          <p:nvPr/>
        </p:nvGrpSpPr>
        <p:grpSpPr>
          <a:xfrm>
            <a:off x="2124145" y="5252186"/>
            <a:ext cx="1260281" cy="628312"/>
            <a:chOff x="2298589" y="3203848"/>
            <a:chExt cx="1260281" cy="628312"/>
          </a:xfrm>
        </p:grpSpPr>
        <p:sp>
          <p:nvSpPr>
            <p:cNvPr id="2439" name="Google Shape;2439;p52"/>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440" name="Google Shape;2440;p52"/>
            <p:cNvSpPr/>
            <p:nvPr/>
          </p:nvSpPr>
          <p:spPr>
            <a:xfrm>
              <a:off x="2298589" y="3203848"/>
              <a:ext cx="126028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grpSp>
      <p:grpSp>
        <p:nvGrpSpPr>
          <p:cNvPr id="2441" name="Google Shape;2441;p52"/>
          <p:cNvGrpSpPr/>
          <p:nvPr/>
        </p:nvGrpSpPr>
        <p:grpSpPr>
          <a:xfrm>
            <a:off x="4334561" y="4639609"/>
            <a:ext cx="764855" cy="1238940"/>
            <a:chOff x="3867627" y="2682487"/>
            <a:chExt cx="764855" cy="1238940"/>
          </a:xfrm>
        </p:grpSpPr>
        <p:grpSp>
          <p:nvGrpSpPr>
            <p:cNvPr id="2442" name="Google Shape;2442;p52"/>
            <p:cNvGrpSpPr/>
            <p:nvPr/>
          </p:nvGrpSpPr>
          <p:grpSpPr>
            <a:xfrm>
              <a:off x="3867627" y="3306763"/>
              <a:ext cx="764855" cy="614664"/>
              <a:chOff x="2548770" y="3203848"/>
              <a:chExt cx="764855" cy="614664"/>
            </a:xfrm>
          </p:grpSpPr>
          <p:sp>
            <p:nvSpPr>
              <p:cNvPr id="2443" name="Google Shape;2443;p52"/>
              <p:cNvSpPr/>
              <p:nvPr/>
            </p:nvSpPr>
            <p:spPr>
              <a:xfrm>
                <a:off x="2548770" y="3458472"/>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11 casos</a:t>
                </a:r>
                <a:endParaRPr/>
              </a:p>
            </p:txBody>
          </p:sp>
          <p:sp>
            <p:nvSpPr>
              <p:cNvPr id="2444" name="Google Shape;2444;p52"/>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2445" name="Google Shape;2445;p52"/>
            <p:cNvPicPr preferRelativeResize="0"/>
            <p:nvPr/>
          </p:nvPicPr>
          <p:blipFill rotWithShape="1">
            <a:blip r:embed="rId7">
              <a:alphaModFix/>
            </a:blip>
            <a:srcRect b="0" l="0" r="0" t="0"/>
            <a:stretch/>
          </p:blipFill>
          <p:spPr>
            <a:xfrm>
              <a:off x="3945025" y="2682487"/>
              <a:ext cx="587628" cy="678570"/>
            </a:xfrm>
            <a:prstGeom prst="rect">
              <a:avLst/>
            </a:prstGeom>
            <a:noFill/>
            <a:ln>
              <a:noFill/>
            </a:ln>
          </p:spPr>
        </p:pic>
      </p:grpSp>
      <p:grpSp>
        <p:nvGrpSpPr>
          <p:cNvPr id="2446" name="Google Shape;2446;p52"/>
          <p:cNvGrpSpPr/>
          <p:nvPr/>
        </p:nvGrpSpPr>
        <p:grpSpPr>
          <a:xfrm>
            <a:off x="3084475" y="5256547"/>
            <a:ext cx="1380071" cy="625937"/>
            <a:chOff x="-285907" y="7056480"/>
            <a:chExt cx="1612468" cy="625937"/>
          </a:xfrm>
        </p:grpSpPr>
        <p:sp>
          <p:nvSpPr>
            <p:cNvPr id="2447" name="Google Shape;2447;p52"/>
            <p:cNvSpPr txBox="1"/>
            <p:nvPr/>
          </p:nvSpPr>
          <p:spPr>
            <a:xfrm>
              <a:off x="-285907" y="7056480"/>
              <a:ext cx="16124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Carcelario</a:t>
              </a:r>
              <a:endParaRPr/>
            </a:p>
          </p:txBody>
        </p:sp>
        <p:sp>
          <p:nvSpPr>
            <p:cNvPr id="2448" name="Google Shape;2448;p52"/>
            <p:cNvSpPr/>
            <p:nvPr/>
          </p:nvSpPr>
          <p:spPr>
            <a:xfrm>
              <a:off x="-36885" y="7322377"/>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 casos</a:t>
              </a:r>
              <a:endParaRPr/>
            </a:p>
          </p:txBody>
        </p:sp>
      </p:grpSp>
      <p:sp>
        <p:nvSpPr>
          <p:cNvPr id="2449" name="Google Shape;2449;p52"/>
          <p:cNvSpPr/>
          <p:nvPr/>
        </p:nvSpPr>
        <p:spPr>
          <a:xfrm>
            <a:off x="-9350" y="4786485"/>
            <a:ext cx="2062694"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Gestantes en seguimiento, conviviendo con VIH. </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Los casos se incrementaron en un 40% respecto al mismo período del año anterior.</a:t>
            </a:r>
            <a:endParaRPr b="1" sz="1200">
              <a:solidFill>
                <a:schemeClr val="dk1"/>
              </a:solidFill>
              <a:latin typeface="Arial Narrow"/>
              <a:ea typeface="Arial Narrow"/>
              <a:cs typeface="Arial Narrow"/>
              <a:sym typeface="Arial Narrow"/>
            </a:endParaRPr>
          </a:p>
        </p:txBody>
      </p:sp>
      <p:pic>
        <p:nvPicPr>
          <p:cNvPr id="2450" name="Google Shape;2450;p52"/>
          <p:cNvPicPr preferRelativeResize="0"/>
          <p:nvPr/>
        </p:nvPicPr>
        <p:blipFill rotWithShape="1">
          <a:blip r:embed="rId8">
            <a:alphaModFix/>
          </a:blip>
          <a:srcRect b="0" l="58247" r="0" t="0"/>
          <a:stretch/>
        </p:blipFill>
        <p:spPr>
          <a:xfrm>
            <a:off x="2321053" y="4599859"/>
            <a:ext cx="739337" cy="664026"/>
          </a:xfrm>
          <a:prstGeom prst="rect">
            <a:avLst/>
          </a:prstGeom>
          <a:noFill/>
          <a:ln>
            <a:noFill/>
          </a:ln>
        </p:spPr>
      </p:pic>
      <p:pic>
        <p:nvPicPr>
          <p:cNvPr id="2451" name="Google Shape;2451;p52"/>
          <p:cNvPicPr preferRelativeResize="0"/>
          <p:nvPr/>
        </p:nvPicPr>
        <p:blipFill rotWithShape="1">
          <a:blip r:embed="rId9">
            <a:alphaModFix/>
          </a:blip>
          <a:srcRect b="0" l="0" r="0" t="0"/>
          <a:stretch/>
        </p:blipFill>
        <p:spPr>
          <a:xfrm>
            <a:off x="3383042" y="4718843"/>
            <a:ext cx="694975" cy="599336"/>
          </a:xfrm>
          <a:prstGeom prst="rect">
            <a:avLst/>
          </a:prstGeom>
          <a:noFill/>
          <a:ln>
            <a:noFill/>
          </a:ln>
        </p:spPr>
      </p:pic>
      <p:grpSp>
        <p:nvGrpSpPr>
          <p:cNvPr id="2452" name="Google Shape;2452;p52"/>
          <p:cNvGrpSpPr/>
          <p:nvPr/>
        </p:nvGrpSpPr>
        <p:grpSpPr>
          <a:xfrm>
            <a:off x="24532" y="6590700"/>
            <a:ext cx="7176368" cy="1060446"/>
            <a:chOff x="2156559" y="5141236"/>
            <a:chExt cx="5549235" cy="1060446"/>
          </a:xfrm>
        </p:grpSpPr>
        <p:grpSp>
          <p:nvGrpSpPr>
            <p:cNvPr id="2453" name="Google Shape;2453;p52"/>
            <p:cNvGrpSpPr/>
            <p:nvPr/>
          </p:nvGrpSpPr>
          <p:grpSpPr>
            <a:xfrm>
              <a:off x="2156559" y="5141236"/>
              <a:ext cx="5549235" cy="1015818"/>
              <a:chOff x="2145310" y="5221006"/>
              <a:chExt cx="5549235" cy="1015818"/>
            </a:xfrm>
          </p:grpSpPr>
          <p:grpSp>
            <p:nvGrpSpPr>
              <p:cNvPr id="2454" name="Google Shape;2454;p52"/>
              <p:cNvGrpSpPr/>
              <p:nvPr/>
            </p:nvGrpSpPr>
            <p:grpSpPr>
              <a:xfrm>
                <a:off x="3438855" y="5497953"/>
                <a:ext cx="3623277" cy="459976"/>
                <a:chOff x="1214190" y="7290191"/>
                <a:chExt cx="4097229" cy="459976"/>
              </a:xfrm>
            </p:grpSpPr>
            <p:sp>
              <p:nvSpPr>
                <p:cNvPr id="2455" name="Google Shape;2455;p52"/>
                <p:cNvSpPr/>
                <p:nvPr/>
              </p:nvSpPr>
              <p:spPr>
                <a:xfrm>
                  <a:off x="1214190" y="7290191"/>
                  <a:ext cx="4097229" cy="174971"/>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Previo a la gestación: 18 casos (45%)</a:t>
                  </a:r>
                  <a:endParaRPr b="1" sz="1050">
                    <a:solidFill>
                      <a:srgbClr val="C00000"/>
                    </a:solidFill>
                    <a:latin typeface="Arial Narrow"/>
                    <a:ea typeface="Arial Narrow"/>
                    <a:cs typeface="Arial Narrow"/>
                    <a:sym typeface="Arial Narrow"/>
                  </a:endParaRPr>
                </a:p>
              </p:txBody>
            </p:sp>
            <p:sp>
              <p:nvSpPr>
                <p:cNvPr id="2456" name="Google Shape;2456;p52"/>
                <p:cNvSpPr/>
                <p:nvPr/>
              </p:nvSpPr>
              <p:spPr>
                <a:xfrm>
                  <a:off x="1218088" y="7537707"/>
                  <a:ext cx="4093331" cy="21246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Durante la gestación: 20 casos (50%)</a:t>
                  </a:r>
                  <a:endParaRPr b="1" sz="1050">
                    <a:solidFill>
                      <a:srgbClr val="C00000"/>
                    </a:solidFill>
                    <a:latin typeface="Arial Narrow"/>
                    <a:ea typeface="Arial Narrow"/>
                    <a:cs typeface="Arial Narrow"/>
                    <a:sym typeface="Arial Narrow"/>
                  </a:endParaRPr>
                </a:p>
              </p:txBody>
            </p:sp>
          </p:grpSp>
          <p:grpSp>
            <p:nvGrpSpPr>
              <p:cNvPr id="2457" name="Google Shape;2457;p52"/>
              <p:cNvGrpSpPr/>
              <p:nvPr/>
            </p:nvGrpSpPr>
            <p:grpSpPr>
              <a:xfrm>
                <a:off x="2145310" y="5221006"/>
                <a:ext cx="5549235" cy="1015818"/>
                <a:chOff x="2109481" y="5652225"/>
                <a:chExt cx="5549235" cy="1015818"/>
              </a:xfrm>
            </p:grpSpPr>
            <p:sp>
              <p:nvSpPr>
                <p:cNvPr id="2458" name="Google Shape;2458;p52"/>
                <p:cNvSpPr txBox="1"/>
                <p:nvPr/>
              </p:nvSpPr>
              <p:spPr>
                <a:xfrm>
                  <a:off x="2436996"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Momento de ocurrencia del diagnóstico</a:t>
                  </a:r>
                  <a:endParaRPr/>
                </a:p>
              </p:txBody>
            </p:sp>
            <p:pic>
              <p:nvPicPr>
                <p:cNvPr id="2459" name="Google Shape;2459;p52"/>
                <p:cNvPicPr preferRelativeResize="0"/>
                <p:nvPr/>
              </p:nvPicPr>
              <p:blipFill rotWithShape="1">
                <a:blip r:embed="rId10">
                  <a:alphaModFix/>
                </a:blip>
                <a:srcRect b="0" l="0" r="0" t="0"/>
                <a:stretch/>
              </p:blipFill>
              <p:spPr>
                <a:xfrm>
                  <a:off x="2109481" y="5947085"/>
                  <a:ext cx="910301" cy="720958"/>
                </a:xfrm>
                <a:prstGeom prst="rect">
                  <a:avLst/>
                </a:prstGeom>
                <a:noFill/>
                <a:ln>
                  <a:noFill/>
                </a:ln>
              </p:spPr>
            </p:pic>
          </p:grpSp>
          <p:sp>
            <p:nvSpPr>
              <p:cNvPr id="2460" name="Google Shape;2460;p52"/>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461" name="Google Shape;2461;p52"/>
            <p:cNvSpPr/>
            <p:nvPr/>
          </p:nvSpPr>
          <p:spPr>
            <a:xfrm>
              <a:off x="3461979" y="5944839"/>
              <a:ext cx="3611402" cy="256843"/>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En el ost parto: 2 casos (5%)</a:t>
              </a:r>
              <a:endParaRPr b="1" sz="1000">
                <a:solidFill>
                  <a:srgbClr val="C00000"/>
                </a:solidFill>
                <a:latin typeface="Arial Narrow"/>
                <a:ea typeface="Arial Narrow"/>
                <a:cs typeface="Arial Narrow"/>
                <a:sym typeface="Arial Narrow"/>
              </a:endParaRPr>
            </a:p>
          </p:txBody>
        </p:sp>
      </p:grpSp>
      <p:grpSp>
        <p:nvGrpSpPr>
          <p:cNvPr id="2462" name="Google Shape;2462;p52"/>
          <p:cNvGrpSpPr/>
          <p:nvPr/>
        </p:nvGrpSpPr>
        <p:grpSpPr>
          <a:xfrm>
            <a:off x="1489972" y="8074419"/>
            <a:ext cx="5689176" cy="656443"/>
            <a:chOff x="2502" y="13686"/>
            <a:chExt cx="5689176" cy="656443"/>
          </a:xfrm>
        </p:grpSpPr>
        <p:sp>
          <p:nvSpPr>
            <p:cNvPr id="2463" name="Google Shape;2463;p52"/>
            <p:cNvSpPr/>
            <p:nvPr/>
          </p:nvSpPr>
          <p:spPr>
            <a:xfrm>
              <a:off x="2502" y="13686"/>
              <a:ext cx="1094072" cy="656443"/>
            </a:xfrm>
            <a:prstGeom prst="roundRect">
              <a:avLst>
                <a:gd fmla="val 10000" name="adj"/>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52"/>
            <p:cNvSpPr txBox="1"/>
            <p:nvPr/>
          </p:nvSpPr>
          <p:spPr>
            <a:xfrm>
              <a:off x="21729"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Primer trimestre: 23 casos (57,5%)                 </a:t>
              </a:r>
              <a:endParaRPr/>
            </a:p>
          </p:txBody>
        </p:sp>
        <p:sp>
          <p:nvSpPr>
            <p:cNvPr id="2465" name="Google Shape;2465;p52"/>
            <p:cNvSpPr/>
            <p:nvPr/>
          </p:nvSpPr>
          <p:spPr>
            <a:xfrm>
              <a:off x="1205981" y="206243"/>
              <a:ext cx="231943" cy="271329"/>
            </a:xfrm>
            <a:prstGeom prst="rightArrow">
              <a:avLst>
                <a:gd fmla="val 60000" name="adj1"/>
                <a:gd fmla="val 50000" name="adj2"/>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52"/>
            <p:cNvSpPr txBox="1"/>
            <p:nvPr/>
          </p:nvSpPr>
          <p:spPr>
            <a:xfrm>
              <a:off x="1205981"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467" name="Google Shape;2467;p52"/>
            <p:cNvSpPr/>
            <p:nvPr/>
          </p:nvSpPr>
          <p:spPr>
            <a:xfrm>
              <a:off x="1534203" y="13686"/>
              <a:ext cx="1094072" cy="656443"/>
            </a:xfrm>
            <a:prstGeom prst="roundRect">
              <a:avLst>
                <a:gd fmla="val 10000" name="adj"/>
              </a:avLst>
            </a:prstGeom>
            <a:gradFill>
              <a:gsLst>
                <a:gs pos="0">
                  <a:srgbClr val="ACA9F4"/>
                </a:gs>
                <a:gs pos="35000">
                  <a:srgbClr val="C6C3F5"/>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52"/>
            <p:cNvSpPr txBox="1"/>
            <p:nvPr/>
          </p:nvSpPr>
          <p:spPr>
            <a:xfrm>
              <a:off x="1553430"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Segundo trimestre: 8 casos (20%)              </a:t>
              </a:r>
              <a:endParaRPr/>
            </a:p>
          </p:txBody>
        </p:sp>
        <p:sp>
          <p:nvSpPr>
            <p:cNvPr id="2469" name="Google Shape;2469;p52"/>
            <p:cNvSpPr/>
            <p:nvPr/>
          </p:nvSpPr>
          <p:spPr>
            <a:xfrm>
              <a:off x="2737683" y="206243"/>
              <a:ext cx="231943" cy="271329"/>
            </a:xfrm>
            <a:prstGeom prst="rightArrow">
              <a:avLst>
                <a:gd fmla="val 60000" name="adj1"/>
                <a:gd fmla="val 50000" name="adj2"/>
              </a:avLst>
            </a:prstGeom>
            <a:gradFill>
              <a:gsLst>
                <a:gs pos="0">
                  <a:srgbClr val="A6B0F8"/>
                </a:gs>
                <a:gs pos="35000">
                  <a:srgbClr val="C2C8F7"/>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52"/>
            <p:cNvSpPr txBox="1"/>
            <p:nvPr/>
          </p:nvSpPr>
          <p:spPr>
            <a:xfrm>
              <a:off x="2737683"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471" name="Google Shape;2471;p52"/>
            <p:cNvSpPr/>
            <p:nvPr/>
          </p:nvSpPr>
          <p:spPr>
            <a:xfrm>
              <a:off x="3065904" y="13686"/>
              <a:ext cx="1094072" cy="656443"/>
            </a:xfrm>
            <a:prstGeom prst="roundRect">
              <a:avLst>
                <a:gd fmla="val 10000" name="adj"/>
              </a:avLst>
            </a:prstGeom>
            <a:gradFill>
              <a:gsLst>
                <a:gs pos="0">
                  <a:srgbClr val="A2BDFF"/>
                </a:gs>
                <a:gs pos="35000">
                  <a:srgbClr val="BED0FC"/>
                </a:gs>
                <a:gs pos="100000">
                  <a:srgbClr val="E4EB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52"/>
            <p:cNvSpPr txBox="1"/>
            <p:nvPr/>
          </p:nvSpPr>
          <p:spPr>
            <a:xfrm>
              <a:off x="3085131"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Tercer trimestre: 2 casos (5%)</a:t>
              </a:r>
              <a:endParaRPr/>
            </a:p>
          </p:txBody>
        </p:sp>
        <p:sp>
          <p:nvSpPr>
            <p:cNvPr id="2473" name="Google Shape;2473;p52"/>
            <p:cNvSpPr/>
            <p:nvPr/>
          </p:nvSpPr>
          <p:spPr>
            <a:xfrm>
              <a:off x="4269384" y="206243"/>
              <a:ext cx="231943" cy="271329"/>
            </a:xfrm>
            <a:prstGeom prst="rightArrow">
              <a:avLst>
                <a:gd fmla="val 60000" name="adj1"/>
                <a:gd fmla="val 50000" name="adj2"/>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52"/>
            <p:cNvSpPr txBox="1"/>
            <p:nvPr/>
          </p:nvSpPr>
          <p:spPr>
            <a:xfrm>
              <a:off x="4269384"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475" name="Google Shape;2475;p52"/>
            <p:cNvSpPr/>
            <p:nvPr/>
          </p:nvSpPr>
          <p:spPr>
            <a:xfrm>
              <a:off x="4597606" y="13686"/>
              <a:ext cx="1094072" cy="656443"/>
            </a:xfrm>
            <a:prstGeom prst="roundRect">
              <a:avLst>
                <a:gd fmla="val 10000" name="adj"/>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52"/>
            <p:cNvSpPr txBox="1"/>
            <p:nvPr/>
          </p:nvSpPr>
          <p:spPr>
            <a:xfrm>
              <a:off x="4616833"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Sin control prenatal: 4 casos (10%)                       </a:t>
              </a:r>
              <a:endParaRPr/>
            </a:p>
          </p:txBody>
        </p:sp>
      </p:grpSp>
      <p:grpSp>
        <p:nvGrpSpPr>
          <p:cNvPr id="2477" name="Google Shape;2477;p52"/>
          <p:cNvGrpSpPr/>
          <p:nvPr/>
        </p:nvGrpSpPr>
        <p:grpSpPr>
          <a:xfrm>
            <a:off x="0" y="7760753"/>
            <a:ext cx="7065799" cy="1015818"/>
            <a:chOff x="2145310" y="5221006"/>
            <a:chExt cx="6785852" cy="1015818"/>
          </a:xfrm>
        </p:grpSpPr>
        <p:grpSp>
          <p:nvGrpSpPr>
            <p:cNvPr id="2478" name="Google Shape;2478;p52"/>
            <p:cNvGrpSpPr/>
            <p:nvPr/>
          </p:nvGrpSpPr>
          <p:grpSpPr>
            <a:xfrm>
              <a:off x="2145310" y="5221006"/>
              <a:ext cx="6785852" cy="1015818"/>
              <a:chOff x="2109481" y="5652225"/>
              <a:chExt cx="6785852" cy="1015818"/>
            </a:xfrm>
          </p:grpSpPr>
          <p:sp>
            <p:nvSpPr>
              <p:cNvPr id="2479" name="Google Shape;2479;p52"/>
              <p:cNvSpPr txBox="1"/>
              <p:nvPr/>
            </p:nvSpPr>
            <p:spPr>
              <a:xfrm>
                <a:off x="3673613"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Trimestre de ingreso al control prenatal </a:t>
                </a:r>
                <a:endParaRPr/>
              </a:p>
            </p:txBody>
          </p:sp>
          <p:pic>
            <p:nvPicPr>
              <p:cNvPr id="2480" name="Google Shape;2480;p52"/>
              <p:cNvPicPr preferRelativeResize="0"/>
              <p:nvPr/>
            </p:nvPicPr>
            <p:blipFill rotWithShape="1">
              <a:blip r:embed="rId10">
                <a:alphaModFix/>
              </a:blip>
              <a:srcRect b="0" l="0" r="0" t="0"/>
              <a:stretch/>
            </p:blipFill>
            <p:spPr>
              <a:xfrm>
                <a:off x="2109481" y="5947085"/>
                <a:ext cx="910301" cy="720958"/>
              </a:xfrm>
              <a:prstGeom prst="rect">
                <a:avLst/>
              </a:prstGeom>
              <a:noFill/>
              <a:ln>
                <a:noFill/>
              </a:ln>
            </p:spPr>
          </p:pic>
        </p:grpSp>
        <p:sp>
          <p:nvSpPr>
            <p:cNvPr id="2481" name="Google Shape;2481;p52"/>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descr="Interfaz de usuario gráfica, Gráfico, Aplicación&#10;&#10;Descripción generada automáticamente" id="2482" name="Google Shape;2482;p52"/>
          <p:cNvPicPr preferRelativeResize="0"/>
          <p:nvPr/>
        </p:nvPicPr>
        <p:blipFill rotWithShape="1">
          <a:blip r:embed="rId11">
            <a:alphaModFix/>
          </a:blip>
          <a:srcRect b="19976" l="7807" r="12202" t="34753"/>
          <a:stretch/>
        </p:blipFill>
        <p:spPr>
          <a:xfrm>
            <a:off x="2307443" y="628773"/>
            <a:ext cx="4758356" cy="2411877"/>
          </a:xfrm>
          <a:prstGeom prst="rect">
            <a:avLst/>
          </a:prstGeom>
          <a:noFill/>
          <a:ln>
            <a:noFill/>
          </a:ln>
        </p:spPr>
      </p:pic>
      <p:sp>
        <p:nvSpPr>
          <p:cNvPr id="2483" name="Google Shape;2483;p52"/>
          <p:cNvSpPr/>
          <p:nvPr/>
        </p:nvSpPr>
        <p:spPr>
          <a:xfrm>
            <a:off x="2149285" y="3244915"/>
            <a:ext cx="5104067" cy="8771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100">
                <a:solidFill>
                  <a:schemeClr val="dk1"/>
                </a:solidFill>
                <a:latin typeface="Arial"/>
                <a:ea typeface="Arial"/>
                <a:cs typeface="Arial"/>
                <a:sym typeface="Arial"/>
              </a:rPr>
              <a:t>Canal endémico para gestantes con VIH, datos preliminares. Residentes en Medellín. Acumulado al sexto periodo epidemiológico de 2022.</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1050">
                <a:solidFill>
                  <a:schemeClr val="dk1"/>
                </a:solidFill>
                <a:latin typeface="Arial"/>
                <a:ea typeface="Arial"/>
                <a:cs typeface="Arial"/>
                <a:sym typeface="Arial"/>
              </a:rPr>
              <a:t>Fuente: Seguimiento de gestantes con VIH 2016 - 2022. Medellín. Fecha de corte: 18/06/2022.</a:t>
            </a:r>
            <a:endParaRPr sz="1000">
              <a:solidFill>
                <a:schemeClr val="dk1"/>
              </a:solidFill>
              <a:latin typeface="Calibri"/>
              <a:ea typeface="Calibri"/>
              <a:cs typeface="Calibri"/>
              <a:sym typeface="Calibri"/>
            </a:endParaRPr>
          </a:p>
          <a:p>
            <a:pPr indent="0" lvl="0" marL="0" marR="0" rtl="0" algn="just">
              <a:spcBef>
                <a:spcPts val="0"/>
              </a:spcBef>
              <a:spcAft>
                <a:spcPts val="0"/>
              </a:spcAft>
              <a:buNone/>
            </a:pPr>
            <a:r>
              <a:rPr lang="es-ES" sz="800">
                <a:solidFill>
                  <a:schemeClr val="dk1"/>
                </a:solidFill>
                <a:latin typeface="Arial"/>
                <a:ea typeface="Arial"/>
                <a:cs typeface="Arial"/>
                <a:sym typeface="Arial"/>
              </a:rPr>
              <a:t>Nota: método utilizado MMWR (razones observadas y esperadas).</a:t>
            </a:r>
            <a:endParaRPr i="1" sz="700">
              <a:solidFill>
                <a:schemeClr val="dk1"/>
              </a:solidFill>
              <a:latin typeface="Calibri"/>
              <a:ea typeface="Calibri"/>
              <a:cs typeface="Calibri"/>
              <a:sym typeface="Calibri"/>
            </a:endParaRPr>
          </a:p>
        </p:txBody>
      </p:sp>
      <p:sp>
        <p:nvSpPr>
          <p:cNvPr id="2484" name="Google Shape;2484;p52"/>
          <p:cNvSpPr/>
          <p:nvPr/>
        </p:nvSpPr>
        <p:spPr>
          <a:xfrm>
            <a:off x="24532" y="6156176"/>
            <a:ext cx="722882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85" name="Google Shape;2485;p52"/>
          <p:cNvGrpSpPr/>
          <p:nvPr/>
        </p:nvGrpSpPr>
        <p:grpSpPr>
          <a:xfrm>
            <a:off x="1031068" y="6311225"/>
            <a:ext cx="4536382" cy="276999"/>
            <a:chOff x="2736354" y="74775"/>
            <a:chExt cx="3158472" cy="276999"/>
          </a:xfrm>
        </p:grpSpPr>
        <p:cxnSp>
          <p:nvCxnSpPr>
            <p:cNvPr id="2486" name="Google Shape;2486;p52"/>
            <p:cNvCxnSpPr/>
            <p:nvPr/>
          </p:nvCxnSpPr>
          <p:spPr>
            <a:xfrm>
              <a:off x="2736354" y="204814"/>
              <a:ext cx="648072" cy="766"/>
            </a:xfrm>
            <a:prstGeom prst="straightConnector1">
              <a:avLst/>
            </a:prstGeom>
            <a:noFill/>
            <a:ln cap="flat" cmpd="sng" w="28575">
              <a:solidFill>
                <a:srgbClr val="C00000"/>
              </a:solidFill>
              <a:prstDash val="solid"/>
              <a:round/>
              <a:headEnd len="sm" w="sm" type="none"/>
              <a:tailEnd len="sm" w="sm" type="none"/>
            </a:ln>
          </p:spPr>
        </p:cxnSp>
        <p:sp>
          <p:nvSpPr>
            <p:cNvPr id="2487" name="Google Shape;2487;p52"/>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Variables clínicas</a:t>
              </a:r>
              <a:endParaRPr/>
            </a:p>
          </p:txBody>
        </p:sp>
      </p:grpSp>
      <p:sp>
        <p:nvSpPr>
          <p:cNvPr id="2488" name="Google Shape;2488;p52"/>
          <p:cNvSpPr/>
          <p:nvPr/>
        </p:nvSpPr>
        <p:spPr>
          <a:xfrm>
            <a:off x="743036" y="629139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2" name="Shape 2492"/>
        <p:cNvGrpSpPr/>
        <p:nvPr/>
      </p:nvGrpSpPr>
      <p:grpSpPr>
        <a:xfrm>
          <a:off x="0" y="0"/>
          <a:ext cx="0" cy="0"/>
          <a:chOff x="0" y="0"/>
          <a:chExt cx="0" cy="0"/>
        </a:xfrm>
      </p:grpSpPr>
      <p:pic>
        <p:nvPicPr>
          <p:cNvPr id="2493" name="Google Shape;2493;p53"/>
          <p:cNvPicPr preferRelativeResize="0"/>
          <p:nvPr/>
        </p:nvPicPr>
        <p:blipFill rotWithShape="1">
          <a:blip r:embed="rId3">
            <a:alphaModFix/>
          </a:blip>
          <a:srcRect b="0" l="0" r="0" t="51431"/>
          <a:stretch/>
        </p:blipFill>
        <p:spPr>
          <a:xfrm>
            <a:off x="35173" y="2908253"/>
            <a:ext cx="2180731" cy="2724869"/>
          </a:xfrm>
          <a:prstGeom prst="rect">
            <a:avLst/>
          </a:prstGeom>
          <a:noFill/>
          <a:ln>
            <a:noFill/>
          </a:ln>
        </p:spPr>
      </p:pic>
      <p:grpSp>
        <p:nvGrpSpPr>
          <p:cNvPr id="2494" name="Google Shape;2494;p53"/>
          <p:cNvGrpSpPr/>
          <p:nvPr/>
        </p:nvGrpSpPr>
        <p:grpSpPr>
          <a:xfrm>
            <a:off x="179214" y="4211960"/>
            <a:ext cx="1892650" cy="488476"/>
            <a:chOff x="2397524" y="3379972"/>
            <a:chExt cx="4508500" cy="904875"/>
          </a:xfrm>
        </p:grpSpPr>
        <p:pic>
          <p:nvPicPr>
            <p:cNvPr id="2495" name="Google Shape;2495;p53"/>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496" name="Google Shape;2496;p53"/>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4</a:t>
              </a:r>
              <a:endParaRPr/>
            </a:p>
          </p:txBody>
        </p:sp>
      </p:grpSp>
      <p:grpSp>
        <p:nvGrpSpPr>
          <p:cNvPr id="2497" name="Google Shape;2497;p53"/>
          <p:cNvGrpSpPr/>
          <p:nvPr/>
        </p:nvGrpSpPr>
        <p:grpSpPr>
          <a:xfrm>
            <a:off x="2448322" y="74775"/>
            <a:ext cx="3446504" cy="276999"/>
            <a:chOff x="2448322" y="74775"/>
            <a:chExt cx="3446504" cy="276999"/>
          </a:xfrm>
        </p:grpSpPr>
        <p:sp>
          <p:nvSpPr>
            <p:cNvPr id="2498" name="Google Shape;2498;p53"/>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99" name="Google Shape;2499;p53"/>
            <p:cNvCxnSpPr>
              <a:stCxn id="249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500" name="Google Shape;2500;p5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a:p>
          </p:txBody>
        </p:sp>
      </p:grpSp>
      <p:sp>
        <p:nvSpPr>
          <p:cNvPr id="2501" name="Google Shape;2501;p53"/>
          <p:cNvSpPr/>
          <p:nvPr/>
        </p:nvSpPr>
        <p:spPr>
          <a:xfrm>
            <a:off x="179214" y="6588224"/>
            <a:ext cx="6886635"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02" name="Google Shape;2502;p53"/>
          <p:cNvGrpSpPr/>
          <p:nvPr/>
        </p:nvGrpSpPr>
        <p:grpSpPr>
          <a:xfrm>
            <a:off x="910927" y="6688103"/>
            <a:ext cx="4715752" cy="298119"/>
            <a:chOff x="2448322" y="74774"/>
            <a:chExt cx="3446504" cy="298119"/>
          </a:xfrm>
        </p:grpSpPr>
        <p:sp>
          <p:nvSpPr>
            <p:cNvPr id="2503" name="Google Shape;2503;p53"/>
            <p:cNvSpPr/>
            <p:nvPr/>
          </p:nvSpPr>
          <p:spPr>
            <a:xfrm>
              <a:off x="2448322" y="74774"/>
              <a:ext cx="236414" cy="298119"/>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04" name="Google Shape;2504;p53"/>
            <p:cNvCxnSpPr>
              <a:stCxn id="2503" idx="6"/>
            </p:cNvCxnSpPr>
            <p:nvPr/>
          </p:nvCxnSpPr>
          <p:spPr>
            <a:xfrm flipH="1" rot="10800000">
              <a:off x="2684736" y="205534"/>
              <a:ext cx="699600" cy="18300"/>
            </a:xfrm>
            <a:prstGeom prst="straightConnector1">
              <a:avLst/>
            </a:prstGeom>
            <a:noFill/>
            <a:ln cap="flat" cmpd="sng" w="28575">
              <a:solidFill>
                <a:srgbClr val="C00000"/>
              </a:solidFill>
              <a:prstDash val="solid"/>
              <a:round/>
              <a:headEnd len="sm" w="sm" type="none"/>
              <a:tailEnd len="sm" w="sm" type="none"/>
            </a:ln>
          </p:spPr>
        </p:cxnSp>
        <p:sp>
          <p:nvSpPr>
            <p:cNvPr id="2505" name="Google Shape;2505;p53"/>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Variables Clínicas</a:t>
              </a:r>
              <a:endParaRPr/>
            </a:p>
          </p:txBody>
        </p:sp>
      </p:grpSp>
      <p:sp>
        <p:nvSpPr>
          <p:cNvPr id="2506" name="Google Shape;2506;p5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Pág..53 </a:t>
            </a:r>
            <a:endParaRPr b="1" sz="1050">
              <a:solidFill>
                <a:schemeClr val="dk1"/>
              </a:solidFill>
              <a:latin typeface="Arial Narrow"/>
              <a:ea typeface="Arial Narrow"/>
              <a:cs typeface="Arial Narrow"/>
              <a:sym typeface="Arial Narrow"/>
            </a:endParaRPr>
          </a:p>
        </p:txBody>
      </p:sp>
      <p:grpSp>
        <p:nvGrpSpPr>
          <p:cNvPr id="2507" name="Google Shape;2507;p53"/>
          <p:cNvGrpSpPr/>
          <p:nvPr/>
        </p:nvGrpSpPr>
        <p:grpSpPr>
          <a:xfrm>
            <a:off x="216074" y="6023193"/>
            <a:ext cx="1152880" cy="565031"/>
            <a:chOff x="3744466" y="1348229"/>
            <a:chExt cx="1152880" cy="565031"/>
          </a:xfrm>
        </p:grpSpPr>
        <p:sp>
          <p:nvSpPr>
            <p:cNvPr id="2508" name="Google Shape;2508;p53"/>
            <p:cNvSpPr/>
            <p:nvPr/>
          </p:nvSpPr>
          <p:spPr>
            <a:xfrm>
              <a:off x="3912519" y="1553220"/>
              <a:ext cx="884336"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 casos</a:t>
              </a:r>
              <a:endParaRPr/>
            </a:p>
          </p:txBody>
        </p:sp>
        <p:sp>
          <p:nvSpPr>
            <p:cNvPr id="2509" name="Google Shape;2509;p53"/>
            <p:cNvSpPr/>
            <p:nvPr/>
          </p:nvSpPr>
          <p:spPr>
            <a:xfrm>
              <a:off x="3744466" y="1348229"/>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grpSp>
      <p:grpSp>
        <p:nvGrpSpPr>
          <p:cNvPr id="2510" name="Google Shape;2510;p53"/>
          <p:cNvGrpSpPr/>
          <p:nvPr/>
        </p:nvGrpSpPr>
        <p:grpSpPr>
          <a:xfrm>
            <a:off x="1368954" y="6013748"/>
            <a:ext cx="847750" cy="574476"/>
            <a:chOff x="5236691" y="1418884"/>
            <a:chExt cx="847750" cy="574476"/>
          </a:xfrm>
        </p:grpSpPr>
        <p:sp>
          <p:nvSpPr>
            <p:cNvPr id="2511" name="Google Shape;2511;p53"/>
            <p:cNvSpPr/>
            <p:nvPr/>
          </p:nvSpPr>
          <p:spPr>
            <a:xfrm>
              <a:off x="5236691" y="1633320"/>
              <a:ext cx="84775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 casos</a:t>
              </a:r>
              <a:endParaRPr/>
            </a:p>
          </p:txBody>
        </p:sp>
        <p:sp>
          <p:nvSpPr>
            <p:cNvPr id="2512" name="Google Shape;2512;p53"/>
            <p:cNvSpPr/>
            <p:nvPr/>
          </p:nvSpPr>
          <p:spPr>
            <a:xfrm>
              <a:off x="5272675" y="1418884"/>
              <a:ext cx="5212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Otros</a:t>
              </a:r>
              <a:endParaRPr b="1" sz="1200" u="sng">
                <a:solidFill>
                  <a:srgbClr val="000000"/>
                </a:solidFill>
                <a:latin typeface="Arial Narrow"/>
                <a:ea typeface="Arial Narrow"/>
                <a:cs typeface="Arial Narrow"/>
                <a:sym typeface="Arial Narrow"/>
              </a:endParaRPr>
            </a:p>
          </p:txBody>
        </p:sp>
      </p:grpSp>
      <p:grpSp>
        <p:nvGrpSpPr>
          <p:cNvPr id="2513" name="Google Shape;2513;p53"/>
          <p:cNvGrpSpPr/>
          <p:nvPr/>
        </p:nvGrpSpPr>
        <p:grpSpPr>
          <a:xfrm>
            <a:off x="5140794" y="4480107"/>
            <a:ext cx="1976198" cy="2061136"/>
            <a:chOff x="2580892" y="3325852"/>
            <a:chExt cx="1976198" cy="2061136"/>
          </a:xfrm>
        </p:grpSpPr>
        <p:pic>
          <p:nvPicPr>
            <p:cNvPr id="2514" name="Google Shape;2514;p53"/>
            <p:cNvPicPr preferRelativeResize="0"/>
            <p:nvPr/>
          </p:nvPicPr>
          <p:blipFill rotWithShape="1">
            <a:blip r:embed="rId5">
              <a:alphaModFix/>
            </a:blip>
            <a:srcRect b="0" l="0" r="0" t="0"/>
            <a:stretch/>
          </p:blipFill>
          <p:spPr>
            <a:xfrm>
              <a:off x="3050954" y="3325852"/>
              <a:ext cx="933450" cy="742950"/>
            </a:xfrm>
            <a:prstGeom prst="rect">
              <a:avLst/>
            </a:prstGeom>
            <a:noFill/>
            <a:ln>
              <a:noFill/>
            </a:ln>
          </p:spPr>
        </p:pic>
        <p:grpSp>
          <p:nvGrpSpPr>
            <p:cNvPr id="2515" name="Google Shape;2515;p53"/>
            <p:cNvGrpSpPr/>
            <p:nvPr/>
          </p:nvGrpSpPr>
          <p:grpSpPr>
            <a:xfrm>
              <a:off x="2580892" y="4168682"/>
              <a:ext cx="1976198" cy="1218306"/>
              <a:chOff x="-115819" y="6910484"/>
              <a:chExt cx="1499407" cy="1218306"/>
            </a:xfrm>
          </p:grpSpPr>
          <p:sp>
            <p:nvSpPr>
              <p:cNvPr id="2516" name="Google Shape;2516;p53"/>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517" name="Google Shape;2517;p53"/>
              <p:cNvSpPr/>
              <p:nvPr/>
            </p:nvSpPr>
            <p:spPr>
              <a:xfrm>
                <a:off x="-115819" y="6910484"/>
                <a:ext cx="1499407" cy="1218306"/>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a:t>
                </a:r>
                <a:r>
                  <a:rPr b="1" lang="es-ES" sz="1400">
                    <a:solidFill>
                      <a:schemeClr val="dk1"/>
                    </a:solidFill>
                    <a:latin typeface="Arial Narrow"/>
                    <a:ea typeface="Arial Narrow"/>
                    <a:cs typeface="Arial Narrow"/>
                    <a:sym typeface="Arial Narrow"/>
                  </a:rPr>
                  <a:t> </a:t>
                </a:r>
                <a:r>
                  <a:rPr b="1" lang="es-ES" sz="1100">
                    <a:solidFill>
                      <a:schemeClr val="dk1"/>
                    </a:solidFill>
                    <a:latin typeface="Arial Narrow"/>
                    <a:ea typeface="Arial Narrow"/>
                    <a:cs typeface="Arial Narrow"/>
                    <a:sym typeface="Arial Narrow"/>
                  </a:rPr>
                  <a:t> subsidiado</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1casos</a:t>
                </a:r>
                <a:endParaRPr b="1" sz="14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No afiliadas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 casos</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grpSp>
        <p:nvGrpSpPr>
          <p:cNvPr id="2518" name="Google Shape;2518;p53"/>
          <p:cNvGrpSpPr/>
          <p:nvPr/>
        </p:nvGrpSpPr>
        <p:grpSpPr>
          <a:xfrm>
            <a:off x="2124145" y="5071695"/>
            <a:ext cx="1260281" cy="628312"/>
            <a:chOff x="2298589" y="3203848"/>
            <a:chExt cx="1260281" cy="628312"/>
          </a:xfrm>
        </p:grpSpPr>
        <p:sp>
          <p:nvSpPr>
            <p:cNvPr id="2519" name="Google Shape;2519;p53"/>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 caso</a:t>
              </a:r>
              <a:endParaRPr/>
            </a:p>
          </p:txBody>
        </p:sp>
        <p:sp>
          <p:nvSpPr>
            <p:cNvPr id="2520" name="Google Shape;2520;p53"/>
            <p:cNvSpPr/>
            <p:nvPr/>
          </p:nvSpPr>
          <p:spPr>
            <a:xfrm>
              <a:off x="2298589" y="3203848"/>
              <a:ext cx="126028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Habitante de calle</a:t>
              </a:r>
              <a:endParaRPr b="1" sz="1200" u="sng">
                <a:solidFill>
                  <a:srgbClr val="000000"/>
                </a:solidFill>
                <a:latin typeface="Arial Narrow"/>
                <a:ea typeface="Arial Narrow"/>
                <a:cs typeface="Arial Narrow"/>
                <a:sym typeface="Arial Narrow"/>
              </a:endParaRPr>
            </a:p>
          </p:txBody>
        </p:sp>
      </p:grpSp>
      <p:grpSp>
        <p:nvGrpSpPr>
          <p:cNvPr id="2521" name="Google Shape;2521;p53"/>
          <p:cNvGrpSpPr/>
          <p:nvPr/>
        </p:nvGrpSpPr>
        <p:grpSpPr>
          <a:xfrm>
            <a:off x="4334561" y="4427984"/>
            <a:ext cx="764855" cy="1238940"/>
            <a:chOff x="3867627" y="2682487"/>
            <a:chExt cx="764855" cy="1238940"/>
          </a:xfrm>
        </p:grpSpPr>
        <p:grpSp>
          <p:nvGrpSpPr>
            <p:cNvPr id="2522" name="Google Shape;2522;p53"/>
            <p:cNvGrpSpPr/>
            <p:nvPr/>
          </p:nvGrpSpPr>
          <p:grpSpPr>
            <a:xfrm>
              <a:off x="3867627" y="3306763"/>
              <a:ext cx="764855" cy="614664"/>
              <a:chOff x="2548770" y="3203848"/>
              <a:chExt cx="764855" cy="614664"/>
            </a:xfrm>
          </p:grpSpPr>
          <p:sp>
            <p:nvSpPr>
              <p:cNvPr id="2523" name="Google Shape;2523;p53"/>
              <p:cNvSpPr/>
              <p:nvPr/>
            </p:nvSpPr>
            <p:spPr>
              <a:xfrm>
                <a:off x="2548770" y="3458472"/>
                <a:ext cx="764855"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 casos</a:t>
                </a:r>
                <a:endParaRPr/>
              </a:p>
            </p:txBody>
          </p:sp>
          <p:sp>
            <p:nvSpPr>
              <p:cNvPr id="2524" name="Google Shape;2524;p53"/>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grpSp>
        <p:pic>
          <p:nvPicPr>
            <p:cNvPr id="2525" name="Google Shape;2525;p53"/>
            <p:cNvPicPr preferRelativeResize="0"/>
            <p:nvPr/>
          </p:nvPicPr>
          <p:blipFill rotWithShape="1">
            <a:blip r:embed="rId6">
              <a:alphaModFix/>
            </a:blip>
            <a:srcRect b="0" l="0" r="0" t="0"/>
            <a:stretch/>
          </p:blipFill>
          <p:spPr>
            <a:xfrm>
              <a:off x="3945025" y="2682487"/>
              <a:ext cx="587628" cy="678570"/>
            </a:xfrm>
            <a:prstGeom prst="rect">
              <a:avLst/>
            </a:prstGeom>
            <a:noFill/>
            <a:ln>
              <a:noFill/>
            </a:ln>
          </p:spPr>
        </p:pic>
      </p:grpSp>
      <p:grpSp>
        <p:nvGrpSpPr>
          <p:cNvPr id="2526" name="Google Shape;2526;p53"/>
          <p:cNvGrpSpPr/>
          <p:nvPr/>
        </p:nvGrpSpPr>
        <p:grpSpPr>
          <a:xfrm>
            <a:off x="3084475" y="5076056"/>
            <a:ext cx="1380071" cy="625937"/>
            <a:chOff x="-285907" y="7056480"/>
            <a:chExt cx="1612468" cy="625937"/>
          </a:xfrm>
        </p:grpSpPr>
        <p:sp>
          <p:nvSpPr>
            <p:cNvPr id="2527" name="Google Shape;2527;p53"/>
            <p:cNvSpPr txBox="1"/>
            <p:nvPr/>
          </p:nvSpPr>
          <p:spPr>
            <a:xfrm>
              <a:off x="-285907" y="7056480"/>
              <a:ext cx="161246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Desplazado</a:t>
              </a:r>
              <a:endParaRPr/>
            </a:p>
          </p:txBody>
        </p:sp>
        <p:sp>
          <p:nvSpPr>
            <p:cNvPr id="2528" name="Google Shape;2528;p53"/>
            <p:cNvSpPr/>
            <p:nvPr/>
          </p:nvSpPr>
          <p:spPr>
            <a:xfrm>
              <a:off x="-36885" y="7322377"/>
              <a:ext cx="109121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 caso</a:t>
              </a:r>
              <a:endParaRPr/>
            </a:p>
          </p:txBody>
        </p:sp>
      </p:grpSp>
      <p:grpSp>
        <p:nvGrpSpPr>
          <p:cNvPr id="2529" name="Google Shape;2529;p53"/>
          <p:cNvGrpSpPr/>
          <p:nvPr/>
        </p:nvGrpSpPr>
        <p:grpSpPr>
          <a:xfrm>
            <a:off x="362827" y="5575319"/>
            <a:ext cx="1847617" cy="436842"/>
            <a:chOff x="3060727" y="484500"/>
            <a:chExt cx="2369636" cy="436842"/>
          </a:xfrm>
        </p:grpSpPr>
        <p:sp>
          <p:nvSpPr>
            <p:cNvPr id="2530" name="Google Shape;2530;p5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31" name="Google Shape;2531;p53"/>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2532" name="Google Shape;2532;p53"/>
          <p:cNvGrpSpPr/>
          <p:nvPr/>
        </p:nvGrpSpPr>
        <p:grpSpPr>
          <a:xfrm>
            <a:off x="2349030" y="4067944"/>
            <a:ext cx="2722458" cy="436842"/>
            <a:chOff x="3060727" y="484500"/>
            <a:chExt cx="2369637" cy="436842"/>
          </a:xfrm>
        </p:grpSpPr>
        <p:sp>
          <p:nvSpPr>
            <p:cNvPr id="2533" name="Google Shape;2533;p53"/>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534" name="Google Shape;2534;p53"/>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2535" name="Google Shape;2535;p53"/>
          <p:cNvSpPr/>
          <p:nvPr/>
        </p:nvSpPr>
        <p:spPr>
          <a:xfrm>
            <a:off x="39551" y="4665396"/>
            <a:ext cx="2062694" cy="13388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Gestantes en seguimiento con diagnóstico de HB.</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Los casos se incrementaron en un 50% respecto al mismo período del año anterior.</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p:txBody>
      </p:sp>
      <p:pic>
        <p:nvPicPr>
          <p:cNvPr id="2536" name="Google Shape;2536;p53"/>
          <p:cNvPicPr preferRelativeResize="0"/>
          <p:nvPr/>
        </p:nvPicPr>
        <p:blipFill rotWithShape="1">
          <a:blip r:embed="rId7">
            <a:alphaModFix/>
          </a:blip>
          <a:srcRect b="0" l="58247" r="0" t="0"/>
          <a:stretch/>
        </p:blipFill>
        <p:spPr>
          <a:xfrm>
            <a:off x="2321053" y="4419368"/>
            <a:ext cx="739337" cy="664026"/>
          </a:xfrm>
          <a:prstGeom prst="rect">
            <a:avLst/>
          </a:prstGeom>
          <a:noFill/>
          <a:ln>
            <a:noFill/>
          </a:ln>
        </p:spPr>
      </p:pic>
      <p:pic>
        <p:nvPicPr>
          <p:cNvPr id="2537" name="Google Shape;2537;p53"/>
          <p:cNvPicPr preferRelativeResize="0"/>
          <p:nvPr/>
        </p:nvPicPr>
        <p:blipFill rotWithShape="1">
          <a:blip r:embed="rId8">
            <a:alphaModFix/>
          </a:blip>
          <a:srcRect b="0" l="0" r="0" t="0"/>
          <a:stretch/>
        </p:blipFill>
        <p:spPr>
          <a:xfrm>
            <a:off x="3383042" y="4538352"/>
            <a:ext cx="694975" cy="599336"/>
          </a:xfrm>
          <a:prstGeom prst="rect">
            <a:avLst/>
          </a:prstGeom>
          <a:noFill/>
          <a:ln>
            <a:noFill/>
          </a:ln>
        </p:spPr>
      </p:pic>
      <p:grpSp>
        <p:nvGrpSpPr>
          <p:cNvPr id="2538" name="Google Shape;2538;p53"/>
          <p:cNvGrpSpPr/>
          <p:nvPr/>
        </p:nvGrpSpPr>
        <p:grpSpPr>
          <a:xfrm>
            <a:off x="144066" y="7037921"/>
            <a:ext cx="6681893" cy="848101"/>
            <a:chOff x="21203" y="7774533"/>
            <a:chExt cx="6681893" cy="848101"/>
          </a:xfrm>
        </p:grpSpPr>
        <p:grpSp>
          <p:nvGrpSpPr>
            <p:cNvPr id="2539" name="Google Shape;2539;p53"/>
            <p:cNvGrpSpPr/>
            <p:nvPr/>
          </p:nvGrpSpPr>
          <p:grpSpPr>
            <a:xfrm>
              <a:off x="1385705" y="8075430"/>
              <a:ext cx="5188226" cy="547204"/>
              <a:chOff x="-1107522" y="9867668"/>
              <a:chExt cx="5866885" cy="547204"/>
            </a:xfrm>
          </p:grpSpPr>
          <p:sp>
            <p:nvSpPr>
              <p:cNvPr id="2540" name="Google Shape;2540;p53"/>
              <p:cNvSpPr/>
              <p:nvPr/>
            </p:nvSpPr>
            <p:spPr>
              <a:xfrm>
                <a:off x="-1107522" y="9867668"/>
                <a:ext cx="5866885" cy="24143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Durante la gestación: 3 casos </a:t>
                </a:r>
                <a:endParaRPr b="1" sz="1050">
                  <a:solidFill>
                    <a:srgbClr val="C00000"/>
                  </a:solidFill>
                  <a:latin typeface="Arial Narrow"/>
                  <a:ea typeface="Arial Narrow"/>
                  <a:cs typeface="Arial Narrow"/>
                  <a:sym typeface="Arial Narrow"/>
                </a:endParaRPr>
              </a:p>
            </p:txBody>
          </p:sp>
          <p:sp>
            <p:nvSpPr>
              <p:cNvPr id="2541" name="Google Shape;2541;p53"/>
              <p:cNvSpPr/>
              <p:nvPr/>
            </p:nvSpPr>
            <p:spPr>
              <a:xfrm>
                <a:off x="-1103625" y="10115184"/>
                <a:ext cx="5862987" cy="299688"/>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Previo a la gestación: 1 casos </a:t>
                </a:r>
                <a:endParaRPr b="1" sz="1050">
                  <a:solidFill>
                    <a:srgbClr val="C00000"/>
                  </a:solidFill>
                  <a:latin typeface="Arial Narrow"/>
                  <a:ea typeface="Arial Narrow"/>
                  <a:cs typeface="Arial Narrow"/>
                  <a:sym typeface="Arial Narrow"/>
                </a:endParaRPr>
              </a:p>
            </p:txBody>
          </p:sp>
        </p:grpSp>
        <p:grpSp>
          <p:nvGrpSpPr>
            <p:cNvPr id="2542" name="Google Shape;2542;p53"/>
            <p:cNvGrpSpPr/>
            <p:nvPr/>
          </p:nvGrpSpPr>
          <p:grpSpPr>
            <a:xfrm>
              <a:off x="21203" y="7774533"/>
              <a:ext cx="6681893" cy="774439"/>
              <a:chOff x="-14626" y="8205752"/>
              <a:chExt cx="6681893" cy="774439"/>
            </a:xfrm>
          </p:grpSpPr>
          <p:sp>
            <p:nvSpPr>
              <p:cNvPr id="2543" name="Google Shape;2543;p53"/>
              <p:cNvSpPr txBox="1"/>
              <p:nvPr/>
            </p:nvSpPr>
            <p:spPr>
              <a:xfrm>
                <a:off x="1445547" y="8205752"/>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Momento de ocurrencia del diagnóstico</a:t>
                </a:r>
                <a:endParaRPr/>
              </a:p>
            </p:txBody>
          </p:sp>
          <p:pic>
            <p:nvPicPr>
              <p:cNvPr id="2544" name="Google Shape;2544;p53"/>
              <p:cNvPicPr preferRelativeResize="0"/>
              <p:nvPr/>
            </p:nvPicPr>
            <p:blipFill rotWithShape="1">
              <a:blip r:embed="rId9">
                <a:alphaModFix/>
              </a:blip>
              <a:srcRect b="0" l="0" r="0" t="0"/>
              <a:stretch/>
            </p:blipFill>
            <p:spPr>
              <a:xfrm>
                <a:off x="-14626" y="8259233"/>
                <a:ext cx="910301" cy="720958"/>
              </a:xfrm>
              <a:prstGeom prst="rect">
                <a:avLst/>
              </a:prstGeom>
              <a:noFill/>
              <a:ln>
                <a:noFill/>
              </a:ln>
            </p:spPr>
          </p:pic>
        </p:grpSp>
        <p:sp>
          <p:nvSpPr>
            <p:cNvPr id="2545" name="Google Shape;2545;p53"/>
            <p:cNvSpPr/>
            <p:nvPr/>
          </p:nvSpPr>
          <p:spPr>
            <a:xfrm>
              <a:off x="980545" y="8100574"/>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546" name="Google Shape;2546;p53"/>
          <p:cNvGrpSpPr/>
          <p:nvPr/>
        </p:nvGrpSpPr>
        <p:grpSpPr>
          <a:xfrm>
            <a:off x="1442712" y="8222349"/>
            <a:ext cx="5689176" cy="656443"/>
            <a:chOff x="2502" y="13686"/>
            <a:chExt cx="5689176" cy="656443"/>
          </a:xfrm>
        </p:grpSpPr>
        <p:sp>
          <p:nvSpPr>
            <p:cNvPr id="2547" name="Google Shape;2547;p53"/>
            <p:cNvSpPr/>
            <p:nvPr/>
          </p:nvSpPr>
          <p:spPr>
            <a:xfrm>
              <a:off x="2502" y="13686"/>
              <a:ext cx="1094072" cy="656443"/>
            </a:xfrm>
            <a:prstGeom prst="roundRect">
              <a:avLst>
                <a:gd fmla="val 10000" name="adj"/>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53"/>
            <p:cNvSpPr txBox="1"/>
            <p:nvPr/>
          </p:nvSpPr>
          <p:spPr>
            <a:xfrm>
              <a:off x="21729"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Primer trimestre: 2 casos </a:t>
              </a:r>
              <a:endParaRPr/>
            </a:p>
          </p:txBody>
        </p:sp>
        <p:sp>
          <p:nvSpPr>
            <p:cNvPr id="2549" name="Google Shape;2549;p53"/>
            <p:cNvSpPr/>
            <p:nvPr/>
          </p:nvSpPr>
          <p:spPr>
            <a:xfrm>
              <a:off x="1205981" y="206243"/>
              <a:ext cx="231943" cy="271329"/>
            </a:xfrm>
            <a:prstGeom prst="rightArrow">
              <a:avLst>
                <a:gd fmla="val 60000" name="adj1"/>
                <a:gd fmla="val 50000" name="adj2"/>
              </a:avLst>
            </a:prstGeom>
            <a:gradFill>
              <a:gsLst>
                <a:gs pos="0">
                  <a:srgbClr val="C8B2E9"/>
                </a:gs>
                <a:gs pos="35000">
                  <a:srgbClr val="D6CAED"/>
                </a:gs>
                <a:gs pos="100000">
                  <a:srgbClr val="EFE8FA"/>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53"/>
            <p:cNvSpPr txBox="1"/>
            <p:nvPr/>
          </p:nvSpPr>
          <p:spPr>
            <a:xfrm>
              <a:off x="1205981"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551" name="Google Shape;2551;p53"/>
            <p:cNvSpPr/>
            <p:nvPr/>
          </p:nvSpPr>
          <p:spPr>
            <a:xfrm>
              <a:off x="1534203" y="13686"/>
              <a:ext cx="1094072" cy="656443"/>
            </a:xfrm>
            <a:prstGeom prst="roundRect">
              <a:avLst>
                <a:gd fmla="val 10000" name="adj"/>
              </a:avLst>
            </a:prstGeom>
            <a:gradFill>
              <a:gsLst>
                <a:gs pos="0">
                  <a:srgbClr val="ACA9F4"/>
                </a:gs>
                <a:gs pos="35000">
                  <a:srgbClr val="C6C3F5"/>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53"/>
            <p:cNvSpPr txBox="1"/>
            <p:nvPr/>
          </p:nvSpPr>
          <p:spPr>
            <a:xfrm>
              <a:off x="1553430"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Segundo trimestre: 1 caso</a:t>
              </a:r>
              <a:endParaRPr/>
            </a:p>
          </p:txBody>
        </p:sp>
        <p:sp>
          <p:nvSpPr>
            <p:cNvPr id="2553" name="Google Shape;2553;p53"/>
            <p:cNvSpPr/>
            <p:nvPr/>
          </p:nvSpPr>
          <p:spPr>
            <a:xfrm>
              <a:off x="2737683" y="206243"/>
              <a:ext cx="231943" cy="271329"/>
            </a:xfrm>
            <a:prstGeom prst="rightArrow">
              <a:avLst>
                <a:gd fmla="val 60000" name="adj1"/>
                <a:gd fmla="val 50000" name="adj2"/>
              </a:avLst>
            </a:prstGeom>
            <a:gradFill>
              <a:gsLst>
                <a:gs pos="0">
                  <a:srgbClr val="A6B0F8"/>
                </a:gs>
                <a:gs pos="35000">
                  <a:srgbClr val="C2C8F7"/>
                </a:gs>
                <a:gs pos="100000">
                  <a:srgbClr val="E7E7F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53"/>
            <p:cNvSpPr txBox="1"/>
            <p:nvPr/>
          </p:nvSpPr>
          <p:spPr>
            <a:xfrm>
              <a:off x="2737683"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555" name="Google Shape;2555;p53"/>
            <p:cNvSpPr/>
            <p:nvPr/>
          </p:nvSpPr>
          <p:spPr>
            <a:xfrm>
              <a:off x="3065904" y="13686"/>
              <a:ext cx="1094072" cy="656443"/>
            </a:xfrm>
            <a:prstGeom prst="roundRect">
              <a:avLst>
                <a:gd fmla="val 10000" name="adj"/>
              </a:avLst>
            </a:prstGeom>
            <a:gradFill>
              <a:gsLst>
                <a:gs pos="0">
                  <a:srgbClr val="A2BDFF"/>
                </a:gs>
                <a:gs pos="35000">
                  <a:srgbClr val="BED0FC"/>
                </a:gs>
                <a:gs pos="100000">
                  <a:srgbClr val="E4EB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53"/>
            <p:cNvSpPr txBox="1"/>
            <p:nvPr/>
          </p:nvSpPr>
          <p:spPr>
            <a:xfrm>
              <a:off x="3085131"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Tercer trimestre: 0 casos </a:t>
              </a:r>
              <a:endParaRPr/>
            </a:p>
          </p:txBody>
        </p:sp>
        <p:sp>
          <p:nvSpPr>
            <p:cNvPr id="2557" name="Google Shape;2557;p53"/>
            <p:cNvSpPr/>
            <p:nvPr/>
          </p:nvSpPr>
          <p:spPr>
            <a:xfrm>
              <a:off x="4269384" y="206243"/>
              <a:ext cx="231943" cy="271329"/>
            </a:xfrm>
            <a:prstGeom prst="rightArrow">
              <a:avLst>
                <a:gd fmla="val 60000" name="adj1"/>
                <a:gd fmla="val 50000" name="adj2"/>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53"/>
            <p:cNvSpPr txBox="1"/>
            <p:nvPr/>
          </p:nvSpPr>
          <p:spPr>
            <a:xfrm>
              <a:off x="4269384" y="260509"/>
              <a:ext cx="162360" cy="162797"/>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None/>
              </a:pPr>
              <a:r>
                <a:t/>
              </a:r>
              <a:endParaRPr b="1" sz="1200">
                <a:solidFill>
                  <a:schemeClr val="dk1"/>
                </a:solidFill>
                <a:latin typeface="Arial Narrow"/>
                <a:ea typeface="Arial Narrow"/>
                <a:cs typeface="Arial Narrow"/>
                <a:sym typeface="Arial Narrow"/>
              </a:endParaRPr>
            </a:p>
          </p:txBody>
        </p:sp>
        <p:sp>
          <p:nvSpPr>
            <p:cNvPr id="2559" name="Google Shape;2559;p53"/>
            <p:cNvSpPr/>
            <p:nvPr/>
          </p:nvSpPr>
          <p:spPr>
            <a:xfrm>
              <a:off x="4597606" y="13686"/>
              <a:ext cx="1094072" cy="656443"/>
            </a:xfrm>
            <a:prstGeom prst="roundRect">
              <a:avLst>
                <a:gd fmla="val 10000" name="adj"/>
              </a:avLst>
            </a:prstGeom>
            <a:gradFill>
              <a:gsLst>
                <a:gs pos="0">
                  <a:srgbClr val="9CE7FF"/>
                </a:gs>
                <a:gs pos="35000">
                  <a:srgbClr val="B8EEFF"/>
                </a:gs>
                <a:gs pos="100000">
                  <a:srgbClr val="E2F7FF"/>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53"/>
            <p:cNvSpPr txBox="1"/>
            <p:nvPr/>
          </p:nvSpPr>
          <p:spPr>
            <a:xfrm>
              <a:off x="4616833" y="32913"/>
              <a:ext cx="1055618" cy="617989"/>
            </a:xfrm>
            <a:prstGeom prst="rect">
              <a:avLst/>
            </a:prstGeom>
            <a:noFill/>
            <a:ln>
              <a:noFill/>
            </a:ln>
          </p:spPr>
          <p:txBody>
            <a:bodyPr anchorCtr="0" anchor="ctr" bIns="41900" lIns="41900" spcFirstLastPara="1" rIns="41900" wrap="square" tIns="41900">
              <a:noAutofit/>
            </a:bodyPr>
            <a:lstStyle/>
            <a:p>
              <a:pPr indent="0" lvl="0" marL="0" marR="0" rtl="0" algn="ctr">
                <a:lnSpc>
                  <a:spcPct val="90000"/>
                </a:lnSpc>
                <a:spcBef>
                  <a:spcPts val="0"/>
                </a:spcBef>
                <a:spcAft>
                  <a:spcPts val="0"/>
                </a:spcAft>
                <a:buNone/>
              </a:pPr>
              <a:r>
                <a:rPr b="1" lang="es-ES" sz="1050">
                  <a:solidFill>
                    <a:schemeClr val="dk1"/>
                  </a:solidFill>
                  <a:latin typeface="Arial Narrow"/>
                  <a:ea typeface="Arial Narrow"/>
                  <a:cs typeface="Arial Narrow"/>
                  <a:sym typeface="Arial Narrow"/>
                </a:rPr>
                <a:t>Sin dato: 1 caso</a:t>
              </a:r>
              <a:endParaRPr/>
            </a:p>
          </p:txBody>
        </p:sp>
      </p:grpSp>
      <p:grpSp>
        <p:nvGrpSpPr>
          <p:cNvPr id="2561" name="Google Shape;2561;p53"/>
          <p:cNvGrpSpPr/>
          <p:nvPr/>
        </p:nvGrpSpPr>
        <p:grpSpPr>
          <a:xfrm>
            <a:off x="50" y="7948670"/>
            <a:ext cx="7065799" cy="1015818"/>
            <a:chOff x="2145310" y="5221006"/>
            <a:chExt cx="6785852" cy="1015818"/>
          </a:xfrm>
        </p:grpSpPr>
        <p:grpSp>
          <p:nvGrpSpPr>
            <p:cNvPr id="2562" name="Google Shape;2562;p53"/>
            <p:cNvGrpSpPr/>
            <p:nvPr/>
          </p:nvGrpSpPr>
          <p:grpSpPr>
            <a:xfrm>
              <a:off x="2145310" y="5221006"/>
              <a:ext cx="6785852" cy="1015818"/>
              <a:chOff x="2109481" y="5652225"/>
              <a:chExt cx="6785852" cy="1015818"/>
            </a:xfrm>
          </p:grpSpPr>
          <p:sp>
            <p:nvSpPr>
              <p:cNvPr id="2563" name="Google Shape;2563;p53"/>
              <p:cNvSpPr txBox="1"/>
              <p:nvPr/>
            </p:nvSpPr>
            <p:spPr>
              <a:xfrm>
                <a:off x="3673613" y="5652225"/>
                <a:ext cx="5221720"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u="sng">
                    <a:solidFill>
                      <a:schemeClr val="dk1"/>
                    </a:solidFill>
                    <a:latin typeface="Arial Narrow"/>
                    <a:ea typeface="Arial Narrow"/>
                    <a:cs typeface="Arial Narrow"/>
                    <a:sym typeface="Arial Narrow"/>
                  </a:rPr>
                  <a:t>Trimestre de ingreso al control prenatal </a:t>
                </a:r>
                <a:endParaRPr/>
              </a:p>
            </p:txBody>
          </p:sp>
          <p:pic>
            <p:nvPicPr>
              <p:cNvPr id="2564" name="Google Shape;2564;p53"/>
              <p:cNvPicPr preferRelativeResize="0"/>
              <p:nvPr/>
            </p:nvPicPr>
            <p:blipFill rotWithShape="1">
              <a:blip r:embed="rId9">
                <a:alphaModFix/>
              </a:blip>
              <a:srcRect b="0" l="0" r="0" t="0"/>
              <a:stretch/>
            </p:blipFill>
            <p:spPr>
              <a:xfrm>
                <a:off x="2109481" y="5947085"/>
                <a:ext cx="910301" cy="720958"/>
              </a:xfrm>
              <a:prstGeom prst="rect">
                <a:avLst/>
              </a:prstGeom>
              <a:noFill/>
              <a:ln>
                <a:noFill/>
              </a:ln>
            </p:spPr>
          </p:pic>
        </p:grpSp>
        <p:sp>
          <p:nvSpPr>
            <p:cNvPr id="2565" name="Google Shape;2565;p53"/>
            <p:cNvSpPr/>
            <p:nvPr/>
          </p:nvSpPr>
          <p:spPr>
            <a:xfrm>
              <a:off x="3105942" y="5731890"/>
              <a:ext cx="356964" cy="372311"/>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2566" name="Google Shape;2566;p53"/>
          <p:cNvPicPr preferRelativeResize="0"/>
          <p:nvPr/>
        </p:nvPicPr>
        <p:blipFill rotWithShape="1">
          <a:blip r:embed="rId10">
            <a:alphaModFix/>
          </a:blip>
          <a:srcRect b="0" l="0" r="0" t="0"/>
          <a:stretch/>
        </p:blipFill>
        <p:spPr>
          <a:xfrm>
            <a:off x="-29713" y="-1"/>
            <a:ext cx="2153858" cy="2846793"/>
          </a:xfrm>
          <a:prstGeom prst="rect">
            <a:avLst/>
          </a:prstGeom>
          <a:noFill/>
          <a:ln>
            <a:noFill/>
          </a:ln>
        </p:spPr>
      </p:pic>
      <p:sp>
        <p:nvSpPr>
          <p:cNvPr id="2567" name="Google Shape;2567;p53"/>
          <p:cNvSpPr txBox="1"/>
          <p:nvPr/>
        </p:nvSpPr>
        <p:spPr>
          <a:xfrm>
            <a:off x="-104131" y="139462"/>
            <a:ext cx="2208885" cy="954107"/>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Clr>
                <a:srgbClr val="C00000"/>
              </a:buClr>
              <a:buSzPts val="1400"/>
              <a:buFont typeface="Arial Narrow"/>
              <a:buNone/>
            </a:pPr>
            <a:r>
              <a:rPr b="1" lang="es-ES" sz="1400">
                <a:solidFill>
                  <a:srgbClr val="C00000"/>
                </a:solidFill>
                <a:latin typeface="Arial Narrow"/>
                <a:ea typeface="Arial Narrow"/>
                <a:cs typeface="Arial Narrow"/>
                <a:sym typeface="Arial Narrow"/>
              </a:rPr>
              <a:t>Gestantes con diagnóstico de Hepatitis B y Trasmisión Materno Infantil TMI de la Hepatitis B. </a:t>
            </a:r>
            <a:endParaRPr/>
          </a:p>
        </p:txBody>
      </p:sp>
      <p:sp>
        <p:nvSpPr>
          <p:cNvPr id="2568" name="Google Shape;2568;p53"/>
          <p:cNvSpPr txBox="1"/>
          <p:nvPr/>
        </p:nvSpPr>
        <p:spPr>
          <a:xfrm>
            <a:off x="-44333" y="2524097"/>
            <a:ext cx="218309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06- 2022</a:t>
            </a:r>
            <a:endParaRPr/>
          </a:p>
        </p:txBody>
      </p:sp>
      <p:pic>
        <p:nvPicPr>
          <p:cNvPr descr="Interfaz de usuario gráfica, Gráfico, Aplicación&#10;&#10;Descripción generada automáticamente" id="2569" name="Google Shape;2569;p53"/>
          <p:cNvPicPr preferRelativeResize="0"/>
          <p:nvPr/>
        </p:nvPicPr>
        <p:blipFill rotWithShape="1">
          <a:blip r:embed="rId11">
            <a:alphaModFix/>
          </a:blip>
          <a:srcRect b="21017" l="8154" r="11676" t="32789"/>
          <a:stretch/>
        </p:blipFill>
        <p:spPr>
          <a:xfrm>
            <a:off x="2212374" y="721513"/>
            <a:ext cx="4772615" cy="1895589"/>
          </a:xfrm>
          <a:prstGeom prst="rect">
            <a:avLst/>
          </a:prstGeom>
          <a:noFill/>
          <a:ln>
            <a:noFill/>
          </a:ln>
        </p:spPr>
      </p:pic>
      <p:sp>
        <p:nvSpPr>
          <p:cNvPr id="2570" name="Google Shape;2570;p53"/>
          <p:cNvSpPr/>
          <p:nvPr/>
        </p:nvSpPr>
        <p:spPr>
          <a:xfrm>
            <a:off x="2321053" y="2943781"/>
            <a:ext cx="4574381"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s-ES" sz="1100">
                <a:solidFill>
                  <a:schemeClr val="dk1"/>
                </a:solidFill>
                <a:latin typeface="Arial"/>
                <a:ea typeface="Arial"/>
                <a:cs typeface="Arial"/>
                <a:sym typeface="Arial"/>
              </a:rPr>
              <a:t>Canal endémico para gestantes con HB, datos preliminares. Residentes en Medellín. Acumulado al sexto periodo epidemiológico de 2022.</a:t>
            </a:r>
            <a:endParaRPr i="1" sz="800">
              <a:solidFill>
                <a:schemeClr val="dk1"/>
              </a:solidFill>
              <a:latin typeface="Calibri"/>
              <a:ea typeface="Calibri"/>
              <a:cs typeface="Calibri"/>
              <a:sym typeface="Calibri"/>
            </a:endParaRPr>
          </a:p>
          <a:p>
            <a:pPr indent="0" lvl="0" marL="0" marR="0" rtl="0" algn="just">
              <a:spcBef>
                <a:spcPts val="0"/>
              </a:spcBef>
              <a:spcAft>
                <a:spcPts val="0"/>
              </a:spcAft>
              <a:buNone/>
            </a:pPr>
            <a:r>
              <a:rPr lang="es-ES" sz="1100">
                <a:solidFill>
                  <a:schemeClr val="dk1"/>
                </a:solidFill>
                <a:latin typeface="Arial"/>
                <a:ea typeface="Arial"/>
                <a:cs typeface="Arial"/>
                <a:sym typeface="Arial"/>
              </a:rPr>
              <a:t>Fuente: Seguimiento de gestantes con HB 2016 - 2022. Medellín. Fecha de corte: 18/06/2022.</a:t>
            </a:r>
            <a:endParaRPr sz="1050">
              <a:solidFill>
                <a:schemeClr val="dk1"/>
              </a:solidFill>
              <a:latin typeface="Calibri"/>
              <a:ea typeface="Calibri"/>
              <a:cs typeface="Calibri"/>
              <a:sym typeface="Calibri"/>
            </a:endParaRPr>
          </a:p>
          <a:p>
            <a:pPr indent="0" lvl="0" marL="0" marR="0" rtl="0" algn="just">
              <a:spcBef>
                <a:spcPts val="0"/>
              </a:spcBef>
              <a:spcAft>
                <a:spcPts val="0"/>
              </a:spcAft>
              <a:buNone/>
            </a:pPr>
            <a:r>
              <a:rPr lang="es-ES" sz="900">
                <a:solidFill>
                  <a:schemeClr val="dk1"/>
                </a:solidFill>
                <a:latin typeface="Arial"/>
                <a:ea typeface="Arial"/>
                <a:cs typeface="Arial"/>
                <a:sym typeface="Arial"/>
              </a:rPr>
              <a:t>Nota: método utilizado MMWR (razones observadas y esperadas).</a:t>
            </a:r>
            <a:endParaRPr i="1" sz="800">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pic>
        <p:nvPicPr>
          <p:cNvPr id="2575" name="Google Shape;2575;p54"/>
          <p:cNvPicPr preferRelativeResize="0"/>
          <p:nvPr/>
        </p:nvPicPr>
        <p:blipFill rotWithShape="1">
          <a:blip r:embed="rId3">
            <a:alphaModFix/>
          </a:blip>
          <a:srcRect b="0" l="0" r="0" t="0"/>
          <a:stretch/>
        </p:blipFill>
        <p:spPr>
          <a:xfrm>
            <a:off x="-628" y="-756"/>
            <a:ext cx="2159959" cy="3492635"/>
          </a:xfrm>
          <a:prstGeom prst="rect">
            <a:avLst/>
          </a:prstGeom>
          <a:noFill/>
          <a:ln>
            <a:noFill/>
          </a:ln>
        </p:spPr>
      </p:pic>
      <p:pic>
        <p:nvPicPr>
          <p:cNvPr id="2576" name="Google Shape;2576;p54"/>
          <p:cNvPicPr preferRelativeResize="0"/>
          <p:nvPr/>
        </p:nvPicPr>
        <p:blipFill rotWithShape="1">
          <a:blip r:embed="rId4">
            <a:alphaModFix/>
          </a:blip>
          <a:srcRect b="0" l="0" r="0" t="51431"/>
          <a:stretch/>
        </p:blipFill>
        <p:spPr>
          <a:xfrm>
            <a:off x="23413" y="4597101"/>
            <a:ext cx="2180731" cy="2666962"/>
          </a:xfrm>
          <a:prstGeom prst="rect">
            <a:avLst/>
          </a:prstGeom>
          <a:noFill/>
          <a:ln>
            <a:noFill/>
          </a:ln>
        </p:spPr>
      </p:pic>
      <p:sp>
        <p:nvSpPr>
          <p:cNvPr id="2577" name="Google Shape;2577;p54"/>
          <p:cNvSpPr txBox="1"/>
          <p:nvPr/>
        </p:nvSpPr>
        <p:spPr>
          <a:xfrm>
            <a:off x="-14017" y="3180550"/>
            <a:ext cx="22209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a:p>
        </p:txBody>
      </p:sp>
      <p:sp>
        <p:nvSpPr>
          <p:cNvPr id="2578" name="Google Shape;2578;p54"/>
          <p:cNvSpPr/>
          <p:nvPr/>
        </p:nvSpPr>
        <p:spPr>
          <a:xfrm>
            <a:off x="2237901" y="3487568"/>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700">
                <a:solidFill>
                  <a:schemeClr val="dk1"/>
                </a:solidFill>
                <a:latin typeface="Arial"/>
                <a:ea typeface="Arial"/>
                <a:cs typeface="Arial"/>
                <a:sym typeface="Arial"/>
              </a:rPr>
              <a:t>Fuente: SIVIGILA. Secretaria de Salud de Medellín.</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Figura. Canal endémico de las violencias. Medellín, a Periodo epidemiológico 06  acumulado  de 2022. </a:t>
            </a:r>
            <a:endParaRPr/>
          </a:p>
          <a:p>
            <a:pPr indent="0" lvl="0" marL="0" marR="0" rtl="0" algn="just">
              <a:spcBef>
                <a:spcPts val="0"/>
              </a:spcBef>
              <a:spcAft>
                <a:spcPts val="0"/>
              </a:spcAft>
              <a:buNone/>
            </a:pPr>
            <a:r>
              <a:rPr lang="es-ES" sz="700">
                <a:solidFill>
                  <a:schemeClr val="dk1"/>
                </a:solidFill>
                <a:latin typeface="Arial"/>
                <a:ea typeface="Arial"/>
                <a:cs typeface="Arial"/>
                <a:sym typeface="Arial"/>
              </a:rPr>
              <a:t>Nota: Desde el año 2018 se incorporó el registro de los comisarias de familia que incrementó los eventos en un 250% respecto a lo habitual.</a:t>
            </a:r>
            <a:endParaRPr/>
          </a:p>
        </p:txBody>
      </p:sp>
      <p:grpSp>
        <p:nvGrpSpPr>
          <p:cNvPr id="2579" name="Google Shape;2579;p54"/>
          <p:cNvGrpSpPr/>
          <p:nvPr/>
        </p:nvGrpSpPr>
        <p:grpSpPr>
          <a:xfrm>
            <a:off x="204943" y="5792409"/>
            <a:ext cx="1892650" cy="488476"/>
            <a:chOff x="2397524" y="3379972"/>
            <a:chExt cx="4508500" cy="904875"/>
          </a:xfrm>
        </p:grpSpPr>
        <p:pic>
          <p:nvPicPr>
            <p:cNvPr id="2580" name="Google Shape;2580;p54"/>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581" name="Google Shape;2581;p54"/>
            <p:cNvSpPr txBox="1"/>
            <p:nvPr/>
          </p:nvSpPr>
          <p:spPr>
            <a:xfrm>
              <a:off x="3213823" y="3478755"/>
              <a:ext cx="1906762" cy="6841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658</a:t>
              </a:r>
              <a:endParaRPr/>
            </a:p>
          </p:txBody>
        </p:sp>
      </p:grpSp>
      <p:sp>
        <p:nvSpPr>
          <p:cNvPr id="2582" name="Google Shape;2582;p54"/>
          <p:cNvSpPr txBox="1"/>
          <p:nvPr/>
        </p:nvSpPr>
        <p:spPr>
          <a:xfrm>
            <a:off x="9231" y="6271096"/>
            <a:ext cx="2194913"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aumento en un 27%</a:t>
            </a:r>
            <a:endParaRPr/>
          </a:p>
        </p:txBody>
      </p:sp>
      <p:sp>
        <p:nvSpPr>
          <p:cNvPr id="2583" name="Google Shape;2583;p54"/>
          <p:cNvSpPr/>
          <p:nvPr/>
        </p:nvSpPr>
        <p:spPr>
          <a:xfrm>
            <a:off x="2174917" y="7417660"/>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100">
                <a:solidFill>
                  <a:schemeClr val="dk1"/>
                </a:solidFill>
                <a:latin typeface="Arial Narrow"/>
                <a:ea typeface="Arial Narrow"/>
                <a:cs typeface="Arial Narrow"/>
                <a:sym typeface="Arial Narrow"/>
              </a:rPr>
              <a:t>Figura. Comportamiento de las violencias. Medellín, a Periodo epidemiológico 06 acumulado de 2018-2022. </a:t>
            </a:r>
            <a:endParaRPr/>
          </a:p>
        </p:txBody>
      </p:sp>
      <p:grpSp>
        <p:nvGrpSpPr>
          <p:cNvPr id="2584" name="Google Shape;2584;p54"/>
          <p:cNvGrpSpPr/>
          <p:nvPr/>
        </p:nvGrpSpPr>
        <p:grpSpPr>
          <a:xfrm>
            <a:off x="2448322" y="74775"/>
            <a:ext cx="3446504" cy="276999"/>
            <a:chOff x="2448322" y="74775"/>
            <a:chExt cx="3446504" cy="276999"/>
          </a:xfrm>
        </p:grpSpPr>
        <p:sp>
          <p:nvSpPr>
            <p:cNvPr id="2585" name="Google Shape;2585;p54"/>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86" name="Google Shape;2586;p54"/>
            <p:cNvCxnSpPr>
              <a:stCxn id="258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587" name="Google Shape;2587;p54"/>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a:p>
          </p:txBody>
        </p:sp>
      </p:grpSp>
      <p:sp>
        <p:nvSpPr>
          <p:cNvPr id="2588" name="Google Shape;2588;p5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54</a:t>
            </a:r>
            <a:endParaRPr b="1" sz="1050">
              <a:solidFill>
                <a:schemeClr val="dk1"/>
              </a:solidFill>
              <a:latin typeface="Arial Narrow"/>
              <a:ea typeface="Arial Narrow"/>
              <a:cs typeface="Arial Narrow"/>
              <a:sym typeface="Arial Narrow"/>
            </a:endParaRPr>
          </a:p>
        </p:txBody>
      </p:sp>
      <p:sp>
        <p:nvSpPr>
          <p:cNvPr id="2589" name="Google Shape;2589;p54"/>
          <p:cNvSpPr txBox="1"/>
          <p:nvPr>
            <p:ph type="ctrTitle"/>
          </p:nvPr>
        </p:nvSpPr>
        <p:spPr>
          <a:xfrm>
            <a:off x="23413" y="-27471"/>
            <a:ext cx="2208885" cy="1400383"/>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000"/>
              <a:buFont typeface="Arial Narrow"/>
              <a:buNone/>
            </a:pPr>
            <a:r>
              <a:rPr b="1" lang="es-ES" sz="2000">
                <a:solidFill>
                  <a:srgbClr val="C00000"/>
                </a:solidFill>
                <a:latin typeface="Arial Narrow"/>
                <a:ea typeface="Arial Narrow"/>
                <a:cs typeface="Arial Narrow"/>
                <a:sym typeface="Arial Narrow"/>
              </a:rPr>
              <a:t>Violencia de género, intrafamiliar y ataques con agentes químicos</a:t>
            </a:r>
            <a:r>
              <a:rPr b="1" lang="es-ES" sz="2500">
                <a:solidFill>
                  <a:srgbClr val="C00000"/>
                </a:solidFill>
                <a:latin typeface="Arial Narrow"/>
                <a:ea typeface="Arial Narrow"/>
                <a:cs typeface="Arial Narrow"/>
                <a:sym typeface="Arial Narrow"/>
              </a:rPr>
              <a:t>. </a:t>
            </a:r>
            <a:endParaRPr/>
          </a:p>
        </p:txBody>
      </p:sp>
      <p:graphicFrame>
        <p:nvGraphicFramePr>
          <p:cNvPr id="2590" name="Google Shape;2590;p54"/>
          <p:cNvGraphicFramePr/>
          <p:nvPr/>
        </p:nvGraphicFramePr>
        <p:xfrm>
          <a:off x="2196817" y="565726"/>
          <a:ext cx="5028180" cy="2782131"/>
        </p:xfrm>
        <a:graphic>
          <a:graphicData uri="http://schemas.openxmlformats.org/drawingml/2006/chart">
            <c:chart r:id="rId6"/>
          </a:graphicData>
        </a:graphic>
      </p:graphicFrame>
      <p:graphicFrame>
        <p:nvGraphicFramePr>
          <p:cNvPr id="2591" name="Google Shape;2591;p54"/>
          <p:cNvGraphicFramePr/>
          <p:nvPr/>
        </p:nvGraphicFramePr>
        <p:xfrm>
          <a:off x="2235859" y="4572001"/>
          <a:ext cx="4885069" cy="2952328"/>
        </p:xfrm>
        <a:graphic>
          <a:graphicData uri="http://schemas.openxmlformats.org/drawingml/2006/chart">
            <c:chart r:id="rId7"/>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5" name="Shape 2595"/>
        <p:cNvGrpSpPr/>
        <p:nvPr/>
      </p:nvGrpSpPr>
      <p:grpSpPr>
        <a:xfrm>
          <a:off x="0" y="0"/>
          <a:ext cx="0" cy="0"/>
          <a:chOff x="0" y="0"/>
          <a:chExt cx="0" cy="0"/>
        </a:xfrm>
      </p:grpSpPr>
      <p:sp>
        <p:nvSpPr>
          <p:cNvPr id="2596" name="Google Shape;2596;p55"/>
          <p:cNvSpPr/>
          <p:nvPr/>
        </p:nvSpPr>
        <p:spPr>
          <a:xfrm>
            <a:off x="-8797" y="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97" name="Google Shape;2597;p55"/>
          <p:cNvGrpSpPr/>
          <p:nvPr/>
        </p:nvGrpSpPr>
        <p:grpSpPr>
          <a:xfrm>
            <a:off x="268607" y="127176"/>
            <a:ext cx="3446504" cy="276999"/>
            <a:chOff x="2448322" y="74775"/>
            <a:chExt cx="3446504" cy="276999"/>
          </a:xfrm>
        </p:grpSpPr>
        <p:sp>
          <p:nvSpPr>
            <p:cNvPr id="2598" name="Google Shape;2598;p5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599" name="Google Shape;2599;p55"/>
            <p:cNvCxnSpPr>
              <a:stCxn id="259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00" name="Google Shape;2600;p5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por territorio</a:t>
              </a:r>
              <a:endParaRPr/>
            </a:p>
          </p:txBody>
        </p:sp>
      </p:grpSp>
      <p:sp>
        <p:nvSpPr>
          <p:cNvPr id="2601" name="Google Shape;2601;p55"/>
          <p:cNvSpPr/>
          <p:nvPr/>
        </p:nvSpPr>
        <p:spPr>
          <a:xfrm>
            <a:off x="-8797" y="5669074"/>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02" name="Google Shape;2602;p55"/>
          <p:cNvGrpSpPr/>
          <p:nvPr/>
        </p:nvGrpSpPr>
        <p:grpSpPr>
          <a:xfrm>
            <a:off x="268607" y="5717420"/>
            <a:ext cx="3446504" cy="276999"/>
            <a:chOff x="2448322" y="74775"/>
            <a:chExt cx="3446504" cy="276999"/>
          </a:xfrm>
        </p:grpSpPr>
        <p:sp>
          <p:nvSpPr>
            <p:cNvPr id="2603" name="Google Shape;2603;p55"/>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04" name="Google Shape;2604;p55"/>
            <p:cNvCxnSpPr>
              <a:stCxn id="260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05" name="Google Shape;2605;p55"/>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2606" name="Google Shape;2606;p55"/>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55</a:t>
            </a:r>
            <a:endParaRPr b="1" sz="1050">
              <a:solidFill>
                <a:schemeClr val="dk1"/>
              </a:solidFill>
              <a:latin typeface="Arial Narrow"/>
              <a:ea typeface="Arial Narrow"/>
              <a:cs typeface="Arial Narrow"/>
              <a:sym typeface="Arial Narrow"/>
            </a:endParaRPr>
          </a:p>
        </p:txBody>
      </p:sp>
      <p:grpSp>
        <p:nvGrpSpPr>
          <p:cNvPr id="2607" name="Google Shape;2607;p55"/>
          <p:cNvGrpSpPr/>
          <p:nvPr/>
        </p:nvGrpSpPr>
        <p:grpSpPr>
          <a:xfrm>
            <a:off x="81902" y="6897132"/>
            <a:ext cx="808178" cy="1628596"/>
            <a:chOff x="1064080" y="553075"/>
            <a:chExt cx="808178" cy="1628596"/>
          </a:xfrm>
        </p:grpSpPr>
        <p:pic>
          <p:nvPicPr>
            <p:cNvPr id="2608" name="Google Shape;2608;p55"/>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2609" name="Google Shape;2609;p55"/>
            <p:cNvSpPr/>
            <p:nvPr/>
          </p:nvSpPr>
          <p:spPr>
            <a:xfrm>
              <a:off x="1064080" y="1520368"/>
              <a:ext cx="791271"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18,7%</a:t>
              </a:r>
              <a:endParaRPr/>
            </a:p>
          </p:txBody>
        </p:sp>
        <p:sp>
          <p:nvSpPr>
            <p:cNvPr id="2610" name="Google Shape;2610;p55"/>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611" name="Google Shape;2611;p55"/>
            <p:cNvSpPr/>
            <p:nvPr/>
          </p:nvSpPr>
          <p:spPr>
            <a:xfrm>
              <a:off x="1064080" y="1904672"/>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54 casos</a:t>
              </a:r>
              <a:endParaRPr sz="1200">
                <a:solidFill>
                  <a:schemeClr val="dk1"/>
                </a:solidFill>
                <a:latin typeface="Calibri"/>
                <a:ea typeface="Calibri"/>
                <a:cs typeface="Calibri"/>
                <a:sym typeface="Calibri"/>
              </a:endParaRPr>
            </a:p>
          </p:txBody>
        </p:sp>
      </p:grpSp>
      <p:grpSp>
        <p:nvGrpSpPr>
          <p:cNvPr id="2612" name="Google Shape;2612;p55"/>
          <p:cNvGrpSpPr/>
          <p:nvPr/>
        </p:nvGrpSpPr>
        <p:grpSpPr>
          <a:xfrm>
            <a:off x="1085280" y="6897132"/>
            <a:ext cx="851515" cy="1596380"/>
            <a:chOff x="1756023" y="1227775"/>
            <a:chExt cx="851515" cy="1596380"/>
          </a:xfrm>
        </p:grpSpPr>
        <p:sp>
          <p:nvSpPr>
            <p:cNvPr id="2613" name="Google Shape;2613;p55"/>
            <p:cNvSpPr/>
            <p:nvPr/>
          </p:nvSpPr>
          <p:spPr>
            <a:xfrm>
              <a:off x="1777835" y="2181420"/>
              <a:ext cx="807884"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81,3%</a:t>
              </a:r>
              <a:endParaRPr/>
            </a:p>
          </p:txBody>
        </p:sp>
        <p:sp>
          <p:nvSpPr>
            <p:cNvPr id="2614" name="Google Shape;2614;p55"/>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615" name="Google Shape;2615;p55"/>
            <p:cNvSpPr/>
            <p:nvPr/>
          </p:nvSpPr>
          <p:spPr>
            <a:xfrm>
              <a:off x="1816937" y="2547156"/>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234 casos</a:t>
              </a:r>
              <a:endParaRPr sz="1200">
                <a:solidFill>
                  <a:schemeClr val="dk1"/>
                </a:solidFill>
                <a:latin typeface="Calibri"/>
                <a:ea typeface="Calibri"/>
                <a:cs typeface="Calibri"/>
                <a:sym typeface="Calibri"/>
              </a:endParaRPr>
            </a:p>
          </p:txBody>
        </p:sp>
        <p:pic>
          <p:nvPicPr>
            <p:cNvPr id="2616" name="Google Shape;2616;p55"/>
            <p:cNvPicPr preferRelativeResize="0"/>
            <p:nvPr/>
          </p:nvPicPr>
          <p:blipFill rotWithShape="1">
            <a:blip r:embed="rId3">
              <a:alphaModFix/>
            </a:blip>
            <a:srcRect b="0" l="29313" r="56038" t="7366"/>
            <a:stretch/>
          </p:blipFill>
          <p:spPr>
            <a:xfrm>
              <a:off x="1782238" y="1227775"/>
              <a:ext cx="696035" cy="748294"/>
            </a:xfrm>
            <a:prstGeom prst="rect">
              <a:avLst/>
            </a:prstGeom>
            <a:noFill/>
            <a:ln>
              <a:noFill/>
            </a:ln>
          </p:spPr>
        </p:pic>
      </p:grpSp>
      <p:grpSp>
        <p:nvGrpSpPr>
          <p:cNvPr id="2617" name="Google Shape;2617;p55"/>
          <p:cNvGrpSpPr/>
          <p:nvPr/>
        </p:nvGrpSpPr>
        <p:grpSpPr>
          <a:xfrm>
            <a:off x="2065611" y="6898504"/>
            <a:ext cx="1152880" cy="1582804"/>
            <a:chOff x="3115290" y="1227775"/>
            <a:chExt cx="1152880" cy="1582804"/>
          </a:xfrm>
        </p:grpSpPr>
        <p:grpSp>
          <p:nvGrpSpPr>
            <p:cNvPr id="2618" name="Google Shape;2618;p55"/>
            <p:cNvGrpSpPr/>
            <p:nvPr/>
          </p:nvGrpSpPr>
          <p:grpSpPr>
            <a:xfrm>
              <a:off x="3115290" y="1951748"/>
              <a:ext cx="1152880" cy="858831"/>
              <a:chOff x="3744466" y="1301912"/>
              <a:chExt cx="1152880" cy="858831"/>
            </a:xfrm>
          </p:grpSpPr>
          <p:sp>
            <p:nvSpPr>
              <p:cNvPr id="2619" name="Google Shape;2619;p55"/>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a:p>
            </p:txBody>
          </p:sp>
          <p:sp>
            <p:nvSpPr>
              <p:cNvPr id="2620" name="Google Shape;2620;p55"/>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621" name="Google Shape;2621;p55"/>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2622" name="Google Shape;2622;p55"/>
            <p:cNvPicPr preferRelativeResize="0"/>
            <p:nvPr/>
          </p:nvPicPr>
          <p:blipFill rotWithShape="1">
            <a:blip r:embed="rId3">
              <a:alphaModFix/>
            </a:blip>
            <a:srcRect b="0" l="59057" r="25145" t="8806"/>
            <a:stretch/>
          </p:blipFill>
          <p:spPr>
            <a:xfrm>
              <a:off x="3328608" y="1227775"/>
              <a:ext cx="750627" cy="775969"/>
            </a:xfrm>
            <a:prstGeom prst="rect">
              <a:avLst/>
            </a:prstGeom>
            <a:noFill/>
            <a:ln>
              <a:noFill/>
            </a:ln>
          </p:spPr>
        </p:pic>
      </p:grpSp>
      <p:grpSp>
        <p:nvGrpSpPr>
          <p:cNvPr id="2623" name="Google Shape;2623;p55"/>
          <p:cNvGrpSpPr/>
          <p:nvPr/>
        </p:nvGrpSpPr>
        <p:grpSpPr>
          <a:xfrm>
            <a:off x="3190443" y="6910780"/>
            <a:ext cx="740068" cy="1574421"/>
            <a:chOff x="4615870" y="1227775"/>
            <a:chExt cx="740068" cy="1574421"/>
          </a:xfrm>
        </p:grpSpPr>
        <p:grpSp>
          <p:nvGrpSpPr>
            <p:cNvPr id="2624" name="Google Shape;2624;p55"/>
            <p:cNvGrpSpPr/>
            <p:nvPr/>
          </p:nvGrpSpPr>
          <p:grpSpPr>
            <a:xfrm>
              <a:off x="4615870" y="1922272"/>
              <a:ext cx="740068" cy="879924"/>
              <a:chOff x="5245046" y="1274868"/>
              <a:chExt cx="740068" cy="879924"/>
            </a:xfrm>
          </p:grpSpPr>
          <p:sp>
            <p:nvSpPr>
              <p:cNvPr id="2625" name="Google Shape;2625;p55"/>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a:p>
            </p:txBody>
          </p:sp>
          <p:sp>
            <p:nvSpPr>
              <p:cNvPr id="2626" name="Google Shape;2626;p55"/>
              <p:cNvSpPr/>
              <p:nvPr/>
            </p:nvSpPr>
            <p:spPr>
              <a:xfrm>
                <a:off x="5272675" y="1274868"/>
                <a:ext cx="6190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rgbClr val="000000"/>
                    </a:solidFill>
                    <a:latin typeface="Arial Narrow"/>
                    <a:ea typeface="Arial Narrow"/>
                    <a:cs typeface="Arial Narrow"/>
                    <a:sym typeface="Arial Narrow"/>
                  </a:rPr>
                  <a:t>Gitano </a:t>
                </a:r>
                <a:endParaRPr/>
              </a:p>
            </p:txBody>
          </p:sp>
          <p:sp>
            <p:nvSpPr>
              <p:cNvPr id="2627" name="Google Shape;2627;p55"/>
              <p:cNvSpPr/>
              <p:nvPr/>
            </p:nvSpPr>
            <p:spPr>
              <a:xfrm>
                <a:off x="5286277" y="1877793"/>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casos</a:t>
                </a:r>
                <a:endParaRPr sz="1200">
                  <a:solidFill>
                    <a:schemeClr val="dk1"/>
                  </a:solidFill>
                  <a:latin typeface="Calibri"/>
                  <a:ea typeface="Calibri"/>
                  <a:cs typeface="Calibri"/>
                  <a:sym typeface="Calibri"/>
                </a:endParaRPr>
              </a:p>
            </p:txBody>
          </p:sp>
        </p:grpSp>
        <p:pic>
          <p:nvPicPr>
            <p:cNvPr id="2628" name="Google Shape;2628;p55"/>
            <p:cNvPicPr preferRelativeResize="0"/>
            <p:nvPr/>
          </p:nvPicPr>
          <p:blipFill rotWithShape="1">
            <a:blip r:embed="rId3">
              <a:alphaModFix/>
            </a:blip>
            <a:srcRect b="0" l="86761" r="0" t="0"/>
            <a:stretch/>
          </p:blipFill>
          <p:spPr>
            <a:xfrm>
              <a:off x="4668287" y="1227775"/>
              <a:ext cx="629046" cy="784558"/>
            </a:xfrm>
            <a:prstGeom prst="rect">
              <a:avLst/>
            </a:prstGeom>
            <a:noFill/>
            <a:ln>
              <a:noFill/>
            </a:ln>
          </p:spPr>
        </p:pic>
      </p:grpSp>
      <p:grpSp>
        <p:nvGrpSpPr>
          <p:cNvPr id="2629" name="Google Shape;2629;p55"/>
          <p:cNvGrpSpPr/>
          <p:nvPr/>
        </p:nvGrpSpPr>
        <p:grpSpPr>
          <a:xfrm>
            <a:off x="4151499" y="6897132"/>
            <a:ext cx="874090" cy="1644841"/>
            <a:chOff x="2507826" y="2454167"/>
            <a:chExt cx="874090" cy="1644841"/>
          </a:xfrm>
        </p:grpSpPr>
        <p:sp>
          <p:nvSpPr>
            <p:cNvPr id="2630" name="Google Shape;2630;p55"/>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5,2%%</a:t>
              </a:r>
              <a:endParaRPr/>
            </a:p>
          </p:txBody>
        </p:sp>
        <p:pic>
          <p:nvPicPr>
            <p:cNvPr id="2631" name="Google Shape;2631;p55"/>
            <p:cNvPicPr preferRelativeResize="0"/>
            <p:nvPr/>
          </p:nvPicPr>
          <p:blipFill rotWithShape="1">
            <a:blip r:embed="rId4">
              <a:alphaModFix/>
            </a:blip>
            <a:srcRect b="0" l="0" r="0" t="0"/>
            <a:stretch/>
          </p:blipFill>
          <p:spPr>
            <a:xfrm>
              <a:off x="2702014" y="2454167"/>
              <a:ext cx="557405" cy="912116"/>
            </a:xfrm>
            <a:prstGeom prst="rect">
              <a:avLst/>
            </a:prstGeom>
            <a:noFill/>
            <a:ln>
              <a:noFill/>
            </a:ln>
          </p:spPr>
        </p:pic>
        <p:sp>
          <p:nvSpPr>
            <p:cNvPr id="2632" name="Google Shape;2632;p55"/>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2633" name="Google Shape;2633;p55"/>
            <p:cNvSpPr/>
            <p:nvPr/>
          </p:nvSpPr>
          <p:spPr>
            <a:xfrm>
              <a:off x="2648170" y="3822009"/>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15 casos</a:t>
              </a:r>
              <a:endParaRPr sz="1200">
                <a:solidFill>
                  <a:schemeClr val="dk1"/>
                </a:solidFill>
                <a:latin typeface="Calibri"/>
                <a:ea typeface="Calibri"/>
                <a:cs typeface="Calibri"/>
                <a:sym typeface="Calibri"/>
              </a:endParaRPr>
            </a:p>
          </p:txBody>
        </p:sp>
      </p:grpSp>
      <p:grpSp>
        <p:nvGrpSpPr>
          <p:cNvPr id="2634" name="Google Shape;2634;p55"/>
          <p:cNvGrpSpPr/>
          <p:nvPr/>
        </p:nvGrpSpPr>
        <p:grpSpPr>
          <a:xfrm>
            <a:off x="5120492" y="6989168"/>
            <a:ext cx="874090" cy="1519436"/>
            <a:chOff x="3826683" y="2822224"/>
            <a:chExt cx="874090" cy="1519436"/>
          </a:xfrm>
        </p:grpSpPr>
        <p:grpSp>
          <p:nvGrpSpPr>
            <p:cNvPr id="2635" name="Google Shape;2635;p55"/>
            <p:cNvGrpSpPr/>
            <p:nvPr/>
          </p:nvGrpSpPr>
          <p:grpSpPr>
            <a:xfrm>
              <a:off x="3826683" y="3446500"/>
              <a:ext cx="874090" cy="895160"/>
              <a:chOff x="2507826" y="3203848"/>
              <a:chExt cx="874090" cy="895160"/>
            </a:xfrm>
          </p:grpSpPr>
          <p:sp>
            <p:nvSpPr>
              <p:cNvPr id="2636" name="Google Shape;2636;p55"/>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2,4%</a:t>
                </a:r>
                <a:endParaRPr/>
              </a:p>
            </p:txBody>
          </p:sp>
          <p:sp>
            <p:nvSpPr>
              <p:cNvPr id="2637" name="Google Shape;2637;p55"/>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2638" name="Google Shape;2638;p55"/>
              <p:cNvSpPr/>
              <p:nvPr/>
            </p:nvSpPr>
            <p:spPr>
              <a:xfrm>
                <a:off x="2648170" y="3822009"/>
                <a:ext cx="68480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7  casos</a:t>
                </a:r>
                <a:endParaRPr sz="1200">
                  <a:solidFill>
                    <a:schemeClr val="dk1"/>
                  </a:solidFill>
                  <a:latin typeface="Calibri"/>
                  <a:ea typeface="Calibri"/>
                  <a:cs typeface="Calibri"/>
                  <a:sym typeface="Calibri"/>
                </a:endParaRPr>
              </a:p>
            </p:txBody>
          </p:sp>
        </p:grpSp>
        <p:pic>
          <p:nvPicPr>
            <p:cNvPr id="2639" name="Google Shape;2639;p55"/>
            <p:cNvPicPr preferRelativeResize="0"/>
            <p:nvPr/>
          </p:nvPicPr>
          <p:blipFill rotWithShape="1">
            <a:blip r:embed="rId5">
              <a:alphaModFix/>
            </a:blip>
            <a:srcRect b="0" l="0" r="0" t="0"/>
            <a:stretch/>
          </p:blipFill>
          <p:spPr>
            <a:xfrm>
              <a:off x="3945025" y="2822224"/>
              <a:ext cx="587628" cy="678570"/>
            </a:xfrm>
            <a:prstGeom prst="rect">
              <a:avLst/>
            </a:prstGeom>
            <a:noFill/>
            <a:ln>
              <a:noFill/>
            </a:ln>
          </p:spPr>
        </p:pic>
      </p:grpSp>
      <p:grpSp>
        <p:nvGrpSpPr>
          <p:cNvPr id="2640" name="Google Shape;2640;p55"/>
          <p:cNvGrpSpPr/>
          <p:nvPr/>
        </p:nvGrpSpPr>
        <p:grpSpPr>
          <a:xfrm>
            <a:off x="5988668" y="6897132"/>
            <a:ext cx="1275167" cy="1584176"/>
            <a:chOff x="2084244" y="2767521"/>
            <a:chExt cx="1275167" cy="1584176"/>
          </a:xfrm>
        </p:grpSpPr>
        <p:pic>
          <p:nvPicPr>
            <p:cNvPr id="2641" name="Google Shape;2641;p55"/>
            <p:cNvPicPr preferRelativeResize="0"/>
            <p:nvPr/>
          </p:nvPicPr>
          <p:blipFill rotWithShape="1">
            <a:blip r:embed="rId6">
              <a:alphaModFix/>
            </a:blip>
            <a:srcRect b="0" l="0" r="48966" t="0"/>
            <a:stretch/>
          </p:blipFill>
          <p:spPr>
            <a:xfrm>
              <a:off x="2244412" y="2767521"/>
              <a:ext cx="973905" cy="715634"/>
            </a:xfrm>
            <a:prstGeom prst="rect">
              <a:avLst/>
            </a:prstGeom>
            <a:noFill/>
            <a:ln>
              <a:noFill/>
            </a:ln>
          </p:spPr>
        </p:pic>
        <p:grpSp>
          <p:nvGrpSpPr>
            <p:cNvPr id="2642" name="Google Shape;2642;p55"/>
            <p:cNvGrpSpPr/>
            <p:nvPr/>
          </p:nvGrpSpPr>
          <p:grpSpPr>
            <a:xfrm>
              <a:off x="2084244" y="3329937"/>
              <a:ext cx="1275167" cy="1021760"/>
              <a:chOff x="-184098" y="6956153"/>
              <a:chExt cx="1489900" cy="1021760"/>
            </a:xfrm>
          </p:grpSpPr>
          <p:sp>
            <p:nvSpPr>
              <p:cNvPr id="2643" name="Google Shape;2643;p55"/>
              <p:cNvSpPr txBox="1"/>
              <p:nvPr/>
            </p:nvSpPr>
            <p:spPr>
              <a:xfrm>
                <a:off x="-184098" y="6956153"/>
                <a:ext cx="14899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2644" name="Google Shape;2644;p55"/>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0,3%</a:t>
                </a:r>
                <a:endParaRPr/>
              </a:p>
            </p:txBody>
          </p:sp>
          <p:sp>
            <p:nvSpPr>
              <p:cNvPr id="2645" name="Google Shape;2645;p55"/>
              <p:cNvSpPr txBox="1"/>
              <p:nvPr/>
            </p:nvSpPr>
            <p:spPr>
              <a:xfrm>
                <a:off x="-16445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 1 caso</a:t>
                </a:r>
                <a:endParaRPr/>
              </a:p>
            </p:txBody>
          </p:sp>
        </p:grpSp>
      </p:grpSp>
      <p:sp>
        <p:nvSpPr>
          <p:cNvPr id="2646" name="Google Shape;2646;p55"/>
          <p:cNvSpPr txBox="1"/>
          <p:nvPr>
            <p:ph type="ctrTitle"/>
          </p:nvPr>
        </p:nvSpPr>
        <p:spPr>
          <a:xfrm>
            <a:off x="377104" y="6204054"/>
            <a:ext cx="6676013" cy="47705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Violencia No sexual: 288 Casos 44,8% del total</a:t>
            </a:r>
            <a:endParaRPr/>
          </a:p>
        </p:txBody>
      </p:sp>
      <p:grpSp>
        <p:nvGrpSpPr>
          <p:cNvPr id="2647" name="Google Shape;2647;p55"/>
          <p:cNvGrpSpPr/>
          <p:nvPr/>
        </p:nvGrpSpPr>
        <p:grpSpPr>
          <a:xfrm>
            <a:off x="2183292" y="6548954"/>
            <a:ext cx="1847617" cy="436842"/>
            <a:chOff x="3060727" y="484500"/>
            <a:chExt cx="2369636" cy="436842"/>
          </a:xfrm>
        </p:grpSpPr>
        <p:sp>
          <p:nvSpPr>
            <p:cNvPr id="2648" name="Google Shape;2648;p5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49" name="Google Shape;2649;p55"/>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2650" name="Google Shape;2650;p55"/>
          <p:cNvGrpSpPr/>
          <p:nvPr/>
        </p:nvGrpSpPr>
        <p:grpSpPr>
          <a:xfrm>
            <a:off x="26784" y="6546407"/>
            <a:ext cx="1852274" cy="436842"/>
            <a:chOff x="3054754" y="484500"/>
            <a:chExt cx="2375609" cy="436842"/>
          </a:xfrm>
        </p:grpSpPr>
        <p:sp>
          <p:nvSpPr>
            <p:cNvPr id="2651" name="Google Shape;2651;p5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52" name="Google Shape;2652;p55"/>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2653" name="Google Shape;2653;p55"/>
          <p:cNvGrpSpPr/>
          <p:nvPr/>
        </p:nvGrpSpPr>
        <p:grpSpPr>
          <a:xfrm>
            <a:off x="4363354" y="6587739"/>
            <a:ext cx="2722458" cy="436841"/>
            <a:chOff x="3060727" y="484500"/>
            <a:chExt cx="2369637" cy="436842"/>
          </a:xfrm>
        </p:grpSpPr>
        <p:sp>
          <p:nvSpPr>
            <p:cNvPr id="2654" name="Google Shape;2654;p55"/>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655" name="Google Shape;2655;p55"/>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sp>
        <p:nvSpPr>
          <p:cNvPr id="2656" name="Google Shape;2656;p55"/>
          <p:cNvSpPr/>
          <p:nvPr/>
        </p:nvSpPr>
        <p:spPr>
          <a:xfrm>
            <a:off x="58986" y="5159535"/>
            <a:ext cx="716715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Figura. Mapa temático de proporción de casos para violencia intrafamiliar y de genero. Medellín, a Periodo epidemiológico 06  acumulado  de  2022. </a:t>
            </a:r>
            <a:endParaRPr/>
          </a:p>
        </p:txBody>
      </p:sp>
      <p:pic>
        <p:nvPicPr>
          <p:cNvPr id="2657" name="Google Shape;2657;p55"/>
          <p:cNvPicPr preferRelativeResize="0"/>
          <p:nvPr/>
        </p:nvPicPr>
        <p:blipFill rotWithShape="1">
          <a:blip r:embed="rId7">
            <a:alphaModFix/>
          </a:blip>
          <a:srcRect b="0" l="0" r="0" t="0"/>
          <a:stretch/>
        </p:blipFill>
        <p:spPr>
          <a:xfrm>
            <a:off x="0" y="517728"/>
            <a:ext cx="7200900" cy="452653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56"/>
          <p:cNvSpPr/>
          <p:nvPr/>
        </p:nvSpPr>
        <p:spPr>
          <a:xfrm>
            <a:off x="22943" y="4211960"/>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63" name="Google Shape;2663;p56"/>
          <p:cNvGrpSpPr/>
          <p:nvPr/>
        </p:nvGrpSpPr>
        <p:grpSpPr>
          <a:xfrm>
            <a:off x="300347" y="4246658"/>
            <a:ext cx="5047355" cy="276999"/>
            <a:chOff x="2448322" y="74775"/>
            <a:chExt cx="5047355" cy="276999"/>
          </a:xfrm>
        </p:grpSpPr>
        <p:sp>
          <p:nvSpPr>
            <p:cNvPr id="2664" name="Google Shape;2664;p5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65" name="Google Shape;2665;p56"/>
            <p:cNvCxnSpPr>
              <a:stCxn id="266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66" name="Google Shape;2666;p56"/>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Modalidades de violencia</a:t>
              </a:r>
              <a:endParaRPr b="1" sz="1200">
                <a:solidFill>
                  <a:schemeClr val="dk1"/>
                </a:solidFill>
                <a:latin typeface="Arial Narrow"/>
                <a:ea typeface="Arial Narrow"/>
                <a:cs typeface="Arial Narrow"/>
                <a:sym typeface="Arial Narrow"/>
              </a:endParaRPr>
            </a:p>
          </p:txBody>
        </p:sp>
      </p:grpSp>
      <p:pic>
        <p:nvPicPr>
          <p:cNvPr id="2667" name="Google Shape;2667;p56"/>
          <p:cNvPicPr preferRelativeResize="0"/>
          <p:nvPr/>
        </p:nvPicPr>
        <p:blipFill rotWithShape="1">
          <a:blip r:embed="rId3">
            <a:alphaModFix/>
          </a:blip>
          <a:srcRect b="0" l="0" r="0" t="0"/>
          <a:stretch/>
        </p:blipFill>
        <p:spPr>
          <a:xfrm>
            <a:off x="22334" y="5086264"/>
            <a:ext cx="796469" cy="865394"/>
          </a:xfrm>
          <a:prstGeom prst="rect">
            <a:avLst/>
          </a:prstGeom>
          <a:noFill/>
          <a:ln>
            <a:noFill/>
          </a:ln>
        </p:spPr>
      </p:pic>
      <p:grpSp>
        <p:nvGrpSpPr>
          <p:cNvPr id="2668" name="Google Shape;2668;p56"/>
          <p:cNvGrpSpPr/>
          <p:nvPr/>
        </p:nvGrpSpPr>
        <p:grpSpPr>
          <a:xfrm>
            <a:off x="827530" y="5050102"/>
            <a:ext cx="1509462" cy="677795"/>
            <a:chOff x="985375" y="4325999"/>
            <a:chExt cx="1509462" cy="478736"/>
          </a:xfrm>
        </p:grpSpPr>
        <p:sp>
          <p:nvSpPr>
            <p:cNvPr id="2669" name="Google Shape;2669;p56"/>
            <p:cNvSpPr/>
            <p:nvPr/>
          </p:nvSpPr>
          <p:spPr>
            <a:xfrm>
              <a:off x="985375" y="4542881"/>
              <a:ext cx="1509462" cy="26185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86,8%</a:t>
              </a:r>
              <a:endParaRPr b="1" sz="1600">
                <a:solidFill>
                  <a:schemeClr val="dk1"/>
                </a:solidFill>
                <a:latin typeface="Arial Narrow"/>
                <a:ea typeface="Arial Narrow"/>
                <a:cs typeface="Arial Narrow"/>
                <a:sym typeface="Arial Narrow"/>
              </a:endParaRPr>
            </a:p>
          </p:txBody>
        </p:sp>
        <p:sp>
          <p:nvSpPr>
            <p:cNvPr id="2670" name="Google Shape;2670;p56"/>
            <p:cNvSpPr/>
            <p:nvPr/>
          </p:nvSpPr>
          <p:spPr>
            <a:xfrm>
              <a:off x="1417423" y="4325999"/>
              <a:ext cx="5437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Física</a:t>
              </a:r>
              <a:endParaRPr b="1" sz="1200" u="sng">
                <a:solidFill>
                  <a:srgbClr val="000000"/>
                </a:solidFill>
                <a:latin typeface="Arial Narrow"/>
                <a:ea typeface="Arial Narrow"/>
                <a:cs typeface="Arial Narrow"/>
                <a:sym typeface="Arial Narrow"/>
              </a:endParaRPr>
            </a:p>
          </p:txBody>
        </p:sp>
      </p:grpSp>
      <p:grpSp>
        <p:nvGrpSpPr>
          <p:cNvPr id="2671" name="Google Shape;2671;p56"/>
          <p:cNvGrpSpPr/>
          <p:nvPr/>
        </p:nvGrpSpPr>
        <p:grpSpPr>
          <a:xfrm>
            <a:off x="3238041" y="5007822"/>
            <a:ext cx="1392424" cy="720079"/>
            <a:chOff x="68358" y="6677206"/>
            <a:chExt cx="1392424" cy="926181"/>
          </a:xfrm>
        </p:grpSpPr>
        <p:sp>
          <p:nvSpPr>
            <p:cNvPr id="2672" name="Google Shape;2672;p56"/>
            <p:cNvSpPr/>
            <p:nvPr/>
          </p:nvSpPr>
          <p:spPr>
            <a:xfrm>
              <a:off x="68358" y="7048318"/>
              <a:ext cx="1392424" cy="555069"/>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5,2%</a:t>
              </a:r>
              <a:endParaRPr b="1" sz="1600">
                <a:solidFill>
                  <a:schemeClr val="dk1"/>
                </a:solidFill>
                <a:latin typeface="Arial Narrow"/>
                <a:ea typeface="Arial Narrow"/>
                <a:cs typeface="Arial Narrow"/>
                <a:sym typeface="Arial Narrow"/>
              </a:endParaRPr>
            </a:p>
          </p:txBody>
        </p:sp>
        <p:sp>
          <p:nvSpPr>
            <p:cNvPr id="2673" name="Google Shape;2673;p56"/>
            <p:cNvSpPr/>
            <p:nvPr/>
          </p:nvSpPr>
          <p:spPr>
            <a:xfrm>
              <a:off x="316093" y="6677206"/>
              <a:ext cx="88838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Psicológica</a:t>
              </a:r>
              <a:endParaRPr b="1" sz="1200" u="sng">
                <a:solidFill>
                  <a:srgbClr val="000000"/>
                </a:solidFill>
                <a:latin typeface="Arial Narrow"/>
                <a:ea typeface="Arial Narrow"/>
                <a:cs typeface="Arial Narrow"/>
                <a:sym typeface="Arial Narrow"/>
              </a:endParaRPr>
            </a:p>
          </p:txBody>
        </p:sp>
      </p:grpSp>
      <p:pic>
        <p:nvPicPr>
          <p:cNvPr id="2674" name="Google Shape;2674;p56"/>
          <p:cNvPicPr preferRelativeResize="0"/>
          <p:nvPr/>
        </p:nvPicPr>
        <p:blipFill rotWithShape="1">
          <a:blip r:embed="rId4">
            <a:alphaModFix/>
          </a:blip>
          <a:srcRect b="0" l="0" r="0" t="0"/>
          <a:stretch/>
        </p:blipFill>
        <p:spPr>
          <a:xfrm>
            <a:off x="2397865" y="5054621"/>
            <a:ext cx="733921" cy="857615"/>
          </a:xfrm>
          <a:prstGeom prst="rect">
            <a:avLst/>
          </a:prstGeom>
          <a:noFill/>
          <a:ln>
            <a:noFill/>
          </a:ln>
        </p:spPr>
      </p:pic>
      <p:pic>
        <p:nvPicPr>
          <p:cNvPr id="2675" name="Google Shape;2675;p56"/>
          <p:cNvPicPr preferRelativeResize="0"/>
          <p:nvPr/>
        </p:nvPicPr>
        <p:blipFill rotWithShape="1">
          <a:blip r:embed="rId5">
            <a:alphaModFix/>
          </a:blip>
          <a:srcRect b="0" l="0" r="0" t="0"/>
          <a:stretch/>
        </p:blipFill>
        <p:spPr>
          <a:xfrm>
            <a:off x="4793436" y="5108866"/>
            <a:ext cx="516293" cy="766112"/>
          </a:xfrm>
          <a:prstGeom prst="rect">
            <a:avLst/>
          </a:prstGeom>
          <a:noFill/>
          <a:ln>
            <a:noFill/>
          </a:ln>
        </p:spPr>
      </p:pic>
      <p:grpSp>
        <p:nvGrpSpPr>
          <p:cNvPr id="2676" name="Google Shape;2676;p56"/>
          <p:cNvGrpSpPr/>
          <p:nvPr/>
        </p:nvGrpSpPr>
        <p:grpSpPr>
          <a:xfrm>
            <a:off x="5287739" y="5095736"/>
            <a:ext cx="1638590" cy="566300"/>
            <a:chOff x="1739715" y="6554323"/>
            <a:chExt cx="1638590" cy="566300"/>
          </a:xfrm>
        </p:grpSpPr>
        <p:sp>
          <p:nvSpPr>
            <p:cNvPr id="2677" name="Google Shape;2677;p56"/>
            <p:cNvSpPr/>
            <p:nvPr/>
          </p:nvSpPr>
          <p:spPr>
            <a:xfrm>
              <a:off x="1878899" y="6827481"/>
              <a:ext cx="1485306" cy="293142"/>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7,9%</a:t>
              </a:r>
              <a:endParaRPr b="1" sz="1600">
                <a:solidFill>
                  <a:schemeClr val="dk1"/>
                </a:solidFill>
                <a:latin typeface="Arial Narrow"/>
                <a:ea typeface="Arial Narrow"/>
                <a:cs typeface="Arial Narrow"/>
                <a:sym typeface="Arial Narrow"/>
              </a:endParaRPr>
            </a:p>
          </p:txBody>
        </p:sp>
        <p:sp>
          <p:nvSpPr>
            <p:cNvPr id="2678" name="Google Shape;2678;p56"/>
            <p:cNvSpPr/>
            <p:nvPr/>
          </p:nvSpPr>
          <p:spPr>
            <a:xfrm>
              <a:off x="1739715" y="6554323"/>
              <a:ext cx="163859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Negligencia y abandono</a:t>
              </a:r>
              <a:endParaRPr b="1" sz="1200" u="sng">
                <a:solidFill>
                  <a:srgbClr val="000000"/>
                </a:solidFill>
                <a:latin typeface="Arial Narrow"/>
                <a:ea typeface="Arial Narrow"/>
                <a:cs typeface="Arial Narrow"/>
                <a:sym typeface="Arial Narrow"/>
              </a:endParaRPr>
            </a:p>
          </p:txBody>
        </p:sp>
      </p:grpSp>
      <p:sp>
        <p:nvSpPr>
          <p:cNvPr id="2679" name="Google Shape;2679;p56"/>
          <p:cNvSpPr/>
          <p:nvPr/>
        </p:nvSpPr>
        <p:spPr>
          <a:xfrm>
            <a:off x="25003" y="6773278"/>
            <a:ext cx="7171815" cy="147732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La violencia de género e intrafamiliar y ataques con agentes químicos, es uno de los eventos de interés en salud pública. En Medellín a diferencia del comportamiento observado en el país, las violencias sexuales ocupan el primer lugar, con un 55,2% del total de violencia reportadas, evidenciado una situación de interés en salud publica que se esta analizando e interviniendo desde la metodología de gestión del riesgo y expuesta ante la sala de análisis de riesgo (SAR) del equipo de vigilancia epidemiológica.. </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Con respecto a la violencia no sexual, éstas constituyen el 44,8% del total de las violencias, la relación hombre, mujer, es aproximadamente de un hombre por cada 4 mujeres, se presenta en todos los cursos de vida, desde la primera infancia, siendo los adultos los mas afectados (29-59 años), seguido por los jóvenes. cabe resaltar que el 5,2% de las víctimas son maternas. Las personas mayores de 18 años padecen más violencia física y psicológica, mientras que los menores de 18 años sufren más violencia por negligencia y abandono; en mas del 60% de cada una de las violencias no sexuales el agresor es familiar de la víctima. La violencia no sexual que más se presenta es la violencia física. </a:t>
            </a:r>
            <a:endParaRPr/>
          </a:p>
        </p:txBody>
      </p:sp>
      <p:sp>
        <p:nvSpPr>
          <p:cNvPr id="2680" name="Google Shape;2680;p56"/>
          <p:cNvSpPr/>
          <p:nvPr/>
        </p:nvSpPr>
        <p:spPr>
          <a:xfrm>
            <a:off x="9885" y="6372200"/>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81" name="Google Shape;2681;p56"/>
          <p:cNvGrpSpPr/>
          <p:nvPr/>
        </p:nvGrpSpPr>
        <p:grpSpPr>
          <a:xfrm>
            <a:off x="201923" y="6421323"/>
            <a:ext cx="3446504" cy="276999"/>
            <a:chOff x="2448322" y="33831"/>
            <a:chExt cx="3446504" cy="276999"/>
          </a:xfrm>
        </p:grpSpPr>
        <p:sp>
          <p:nvSpPr>
            <p:cNvPr id="2682" name="Google Shape;2682;p56"/>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83" name="Google Shape;2683;p56"/>
            <p:cNvCxnSpPr>
              <a:stCxn id="2682"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684" name="Google Shape;2684;p56"/>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Finales</a:t>
              </a:r>
              <a:endParaRPr/>
            </a:p>
          </p:txBody>
        </p:sp>
      </p:grpSp>
      <p:sp>
        <p:nvSpPr>
          <p:cNvPr id="2685" name="Google Shape;2685;p56"/>
          <p:cNvSpPr/>
          <p:nvPr/>
        </p:nvSpPr>
        <p:spPr>
          <a:xfrm>
            <a:off x="1479574" y="3724889"/>
            <a:ext cx="4337706"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de violencia. Periodo epidemiológico 06 2022. </a:t>
            </a:r>
            <a:endParaRPr/>
          </a:p>
        </p:txBody>
      </p:sp>
      <p:pic>
        <p:nvPicPr>
          <p:cNvPr id="2686" name="Google Shape;2686;p56"/>
          <p:cNvPicPr preferRelativeResize="0"/>
          <p:nvPr/>
        </p:nvPicPr>
        <p:blipFill rotWithShape="1">
          <a:blip r:embed="rId6">
            <a:alphaModFix/>
          </a:blip>
          <a:srcRect b="0" l="0" r="0" t="0"/>
          <a:stretch/>
        </p:blipFill>
        <p:spPr>
          <a:xfrm>
            <a:off x="3850461" y="39682"/>
            <a:ext cx="942975" cy="771525"/>
          </a:xfrm>
          <a:prstGeom prst="rect">
            <a:avLst/>
          </a:prstGeom>
          <a:noFill/>
          <a:ln>
            <a:noFill/>
          </a:ln>
        </p:spPr>
      </p:pic>
      <p:grpSp>
        <p:nvGrpSpPr>
          <p:cNvPr id="2687" name="Google Shape;2687;p56"/>
          <p:cNvGrpSpPr/>
          <p:nvPr/>
        </p:nvGrpSpPr>
        <p:grpSpPr>
          <a:xfrm>
            <a:off x="3526645" y="654428"/>
            <a:ext cx="1690560" cy="650645"/>
            <a:chOff x="-14122" y="7072716"/>
            <a:chExt cx="1282684" cy="650645"/>
          </a:xfrm>
        </p:grpSpPr>
        <p:sp>
          <p:nvSpPr>
            <p:cNvPr id="2688" name="Google Shape;2688;p5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689" name="Google Shape;2689;p56"/>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98,9%</a:t>
              </a:r>
              <a:endParaRPr/>
            </a:p>
          </p:txBody>
        </p:sp>
      </p:grpSp>
      <p:pic>
        <p:nvPicPr>
          <p:cNvPr id="2690" name="Google Shape;2690;p56"/>
          <p:cNvPicPr preferRelativeResize="0"/>
          <p:nvPr/>
        </p:nvPicPr>
        <p:blipFill rotWithShape="1">
          <a:blip r:embed="rId7">
            <a:alphaModFix/>
          </a:blip>
          <a:srcRect b="0" l="0" r="0" t="0"/>
          <a:stretch/>
        </p:blipFill>
        <p:spPr>
          <a:xfrm>
            <a:off x="1927331" y="604"/>
            <a:ext cx="933450" cy="742950"/>
          </a:xfrm>
          <a:prstGeom prst="rect">
            <a:avLst/>
          </a:prstGeom>
          <a:noFill/>
          <a:ln>
            <a:noFill/>
          </a:ln>
        </p:spPr>
      </p:pic>
      <p:grpSp>
        <p:nvGrpSpPr>
          <p:cNvPr id="2691" name="Google Shape;2691;p56"/>
          <p:cNvGrpSpPr/>
          <p:nvPr/>
        </p:nvGrpSpPr>
        <p:grpSpPr>
          <a:xfrm>
            <a:off x="1474423" y="647431"/>
            <a:ext cx="1881594" cy="724941"/>
            <a:chOff x="-103304" y="7072716"/>
            <a:chExt cx="1427628" cy="724941"/>
          </a:xfrm>
        </p:grpSpPr>
        <p:sp>
          <p:nvSpPr>
            <p:cNvPr id="2692" name="Google Shape;2692;p56"/>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693" name="Google Shape;2693;p56"/>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63%</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29,1%</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sp>
        <p:nvSpPr>
          <p:cNvPr id="2694" name="Google Shape;2694;p56"/>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56</a:t>
            </a:r>
            <a:endParaRPr b="1" sz="1050">
              <a:solidFill>
                <a:schemeClr val="dk1"/>
              </a:solidFill>
              <a:latin typeface="Arial Narrow"/>
              <a:ea typeface="Arial Narrow"/>
              <a:cs typeface="Arial Narrow"/>
              <a:sym typeface="Arial Narrow"/>
            </a:endParaRPr>
          </a:p>
        </p:txBody>
      </p:sp>
      <p:graphicFrame>
        <p:nvGraphicFramePr>
          <p:cNvPr id="2695" name="Google Shape;2695;p56"/>
          <p:cNvGraphicFramePr/>
          <p:nvPr/>
        </p:nvGraphicFramePr>
        <p:xfrm>
          <a:off x="1474423" y="1642256"/>
          <a:ext cx="3672827" cy="1960099"/>
        </p:xfrm>
        <a:graphic>
          <a:graphicData uri="http://schemas.openxmlformats.org/drawingml/2006/chart">
            <c:chart r:id="rId8"/>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9" name="Shape 2699"/>
        <p:cNvGrpSpPr/>
        <p:nvPr/>
      </p:nvGrpSpPr>
      <p:grpSpPr>
        <a:xfrm>
          <a:off x="0" y="0"/>
          <a:ext cx="0" cy="0"/>
          <a:chOff x="0" y="0"/>
          <a:chExt cx="0" cy="0"/>
        </a:xfrm>
      </p:grpSpPr>
      <p:sp>
        <p:nvSpPr>
          <p:cNvPr id="2700" name="Google Shape;2700;p57"/>
          <p:cNvSpPr/>
          <p:nvPr/>
        </p:nvSpPr>
        <p:spPr>
          <a:xfrm>
            <a:off x="0" y="9973"/>
            <a:ext cx="7200900" cy="40417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01" name="Google Shape;2701;p57"/>
          <p:cNvGrpSpPr/>
          <p:nvPr/>
        </p:nvGrpSpPr>
        <p:grpSpPr>
          <a:xfrm>
            <a:off x="277404" y="58319"/>
            <a:ext cx="3446504" cy="276999"/>
            <a:chOff x="2448322" y="74775"/>
            <a:chExt cx="3446504" cy="276999"/>
          </a:xfrm>
        </p:grpSpPr>
        <p:sp>
          <p:nvSpPr>
            <p:cNvPr id="2702" name="Google Shape;2702;p5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03" name="Google Shape;2703;p57"/>
            <p:cNvCxnSpPr>
              <a:stCxn id="270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04" name="Google Shape;2704;p5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variables de interés</a:t>
              </a:r>
              <a:endParaRPr/>
            </a:p>
          </p:txBody>
        </p:sp>
      </p:grpSp>
      <p:sp>
        <p:nvSpPr>
          <p:cNvPr id="2705" name="Google Shape;2705;p57"/>
          <p:cNvSpPr/>
          <p:nvPr/>
        </p:nvSpPr>
        <p:spPr>
          <a:xfrm>
            <a:off x="18897" y="5168342"/>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06" name="Google Shape;2706;p57"/>
          <p:cNvGrpSpPr/>
          <p:nvPr/>
        </p:nvGrpSpPr>
        <p:grpSpPr>
          <a:xfrm>
            <a:off x="296301" y="5203040"/>
            <a:ext cx="5047355" cy="276999"/>
            <a:chOff x="2448322" y="74775"/>
            <a:chExt cx="5047355" cy="276999"/>
          </a:xfrm>
        </p:grpSpPr>
        <p:sp>
          <p:nvSpPr>
            <p:cNvPr id="2707" name="Google Shape;2707;p5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08" name="Google Shape;2708;p57"/>
            <p:cNvCxnSpPr>
              <a:stCxn id="2707"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09" name="Google Shape;2709;p57"/>
            <p:cNvSpPr txBox="1"/>
            <p:nvPr/>
          </p:nvSpPr>
          <p:spPr>
            <a:xfrm>
              <a:off x="3302537" y="74775"/>
              <a:ext cx="419314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Modalidades de violencia</a:t>
              </a:r>
              <a:endParaRPr b="1" sz="1200">
                <a:solidFill>
                  <a:schemeClr val="dk1"/>
                </a:solidFill>
                <a:latin typeface="Arial Narrow"/>
                <a:ea typeface="Arial Narrow"/>
                <a:cs typeface="Arial Narrow"/>
                <a:sym typeface="Arial Narrow"/>
              </a:endParaRPr>
            </a:p>
          </p:txBody>
        </p:sp>
      </p:grpSp>
      <p:sp>
        <p:nvSpPr>
          <p:cNvPr id="2710" name="Google Shape;2710;p5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57</a:t>
            </a:r>
            <a:endParaRPr b="1" sz="1050">
              <a:solidFill>
                <a:schemeClr val="dk1"/>
              </a:solidFill>
              <a:latin typeface="Arial Narrow"/>
              <a:ea typeface="Arial Narrow"/>
              <a:cs typeface="Arial Narrow"/>
              <a:sym typeface="Arial Narrow"/>
            </a:endParaRPr>
          </a:p>
        </p:txBody>
      </p:sp>
      <p:grpSp>
        <p:nvGrpSpPr>
          <p:cNvPr id="2711" name="Google Shape;2711;p57"/>
          <p:cNvGrpSpPr/>
          <p:nvPr/>
        </p:nvGrpSpPr>
        <p:grpSpPr>
          <a:xfrm>
            <a:off x="109326" y="1043608"/>
            <a:ext cx="850854" cy="1582774"/>
            <a:chOff x="1068833" y="553075"/>
            <a:chExt cx="850854" cy="1582774"/>
          </a:xfrm>
        </p:grpSpPr>
        <p:pic>
          <p:nvPicPr>
            <p:cNvPr id="2712" name="Google Shape;2712;p57"/>
            <p:cNvPicPr preferRelativeResize="0"/>
            <p:nvPr/>
          </p:nvPicPr>
          <p:blipFill rotWithShape="1">
            <a:blip r:embed="rId3">
              <a:alphaModFix/>
            </a:blip>
            <a:srcRect b="0" l="0" r="84474" t="10614"/>
            <a:stretch/>
          </p:blipFill>
          <p:spPr>
            <a:xfrm>
              <a:off x="1131620" y="553075"/>
              <a:ext cx="737696" cy="720656"/>
            </a:xfrm>
            <a:prstGeom prst="rect">
              <a:avLst/>
            </a:prstGeom>
            <a:noFill/>
            <a:ln>
              <a:noFill/>
            </a:ln>
          </p:spPr>
        </p:pic>
        <p:sp>
          <p:nvSpPr>
            <p:cNvPr id="2713" name="Google Shape;2713;p57"/>
            <p:cNvSpPr/>
            <p:nvPr/>
          </p:nvSpPr>
          <p:spPr>
            <a:xfrm>
              <a:off x="1115283" y="1520368"/>
              <a:ext cx="804404"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11,3%</a:t>
              </a:r>
              <a:endParaRPr/>
            </a:p>
          </p:txBody>
        </p:sp>
        <p:sp>
          <p:nvSpPr>
            <p:cNvPr id="2714" name="Google Shape;2714;p57"/>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715" name="Google Shape;2715;p57"/>
            <p:cNvSpPr/>
            <p:nvPr/>
          </p:nvSpPr>
          <p:spPr>
            <a:xfrm>
              <a:off x="1140433" y="1858850"/>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42 casos</a:t>
              </a:r>
              <a:endParaRPr sz="1200">
                <a:solidFill>
                  <a:schemeClr val="dk1"/>
                </a:solidFill>
                <a:latin typeface="Calibri"/>
                <a:ea typeface="Calibri"/>
                <a:cs typeface="Calibri"/>
                <a:sym typeface="Calibri"/>
              </a:endParaRPr>
            </a:p>
          </p:txBody>
        </p:sp>
      </p:grpSp>
      <p:grpSp>
        <p:nvGrpSpPr>
          <p:cNvPr id="2716" name="Google Shape;2716;p57"/>
          <p:cNvGrpSpPr/>
          <p:nvPr/>
        </p:nvGrpSpPr>
        <p:grpSpPr>
          <a:xfrm>
            <a:off x="1104196" y="1043608"/>
            <a:ext cx="811840" cy="1567326"/>
            <a:chOff x="1752268" y="1227775"/>
            <a:chExt cx="811840" cy="1567326"/>
          </a:xfrm>
        </p:grpSpPr>
        <p:sp>
          <p:nvSpPr>
            <p:cNvPr id="2717" name="Google Shape;2717;p57"/>
            <p:cNvSpPr/>
            <p:nvPr/>
          </p:nvSpPr>
          <p:spPr>
            <a:xfrm>
              <a:off x="1752268" y="2181420"/>
              <a:ext cx="811840"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88,7%</a:t>
              </a:r>
              <a:endParaRPr/>
            </a:p>
          </p:txBody>
        </p:sp>
        <p:sp>
          <p:nvSpPr>
            <p:cNvPr id="2718" name="Google Shape;2718;p57"/>
            <p:cNvSpPr/>
            <p:nvPr/>
          </p:nvSpPr>
          <p:spPr>
            <a:xfrm>
              <a:off x="1756023" y="1908120"/>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719" name="Google Shape;2719;p57"/>
            <p:cNvSpPr/>
            <p:nvPr/>
          </p:nvSpPr>
          <p:spPr>
            <a:xfrm>
              <a:off x="1766687" y="2518102"/>
              <a:ext cx="790601"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328 casos</a:t>
              </a:r>
              <a:endParaRPr sz="1200">
                <a:solidFill>
                  <a:schemeClr val="dk1"/>
                </a:solidFill>
                <a:latin typeface="Calibri"/>
                <a:ea typeface="Calibri"/>
                <a:cs typeface="Calibri"/>
                <a:sym typeface="Calibri"/>
              </a:endParaRPr>
            </a:p>
          </p:txBody>
        </p:sp>
        <p:pic>
          <p:nvPicPr>
            <p:cNvPr id="2720" name="Google Shape;2720;p57"/>
            <p:cNvPicPr preferRelativeResize="0"/>
            <p:nvPr/>
          </p:nvPicPr>
          <p:blipFill rotWithShape="1">
            <a:blip r:embed="rId3">
              <a:alphaModFix/>
            </a:blip>
            <a:srcRect b="0" l="29313" r="56038" t="7366"/>
            <a:stretch/>
          </p:blipFill>
          <p:spPr>
            <a:xfrm>
              <a:off x="1782238" y="1227775"/>
              <a:ext cx="696035" cy="748294"/>
            </a:xfrm>
            <a:prstGeom prst="rect">
              <a:avLst/>
            </a:prstGeom>
            <a:noFill/>
            <a:ln>
              <a:noFill/>
            </a:ln>
          </p:spPr>
        </p:pic>
      </p:grpSp>
      <p:grpSp>
        <p:nvGrpSpPr>
          <p:cNvPr id="2721" name="Google Shape;2721;p57"/>
          <p:cNvGrpSpPr/>
          <p:nvPr/>
        </p:nvGrpSpPr>
        <p:grpSpPr>
          <a:xfrm>
            <a:off x="2088282" y="1044980"/>
            <a:ext cx="1152880" cy="1582804"/>
            <a:chOff x="3115290" y="1227775"/>
            <a:chExt cx="1152880" cy="1582804"/>
          </a:xfrm>
        </p:grpSpPr>
        <p:grpSp>
          <p:nvGrpSpPr>
            <p:cNvPr id="2722" name="Google Shape;2722;p57"/>
            <p:cNvGrpSpPr/>
            <p:nvPr/>
          </p:nvGrpSpPr>
          <p:grpSpPr>
            <a:xfrm>
              <a:off x="3115290" y="1951748"/>
              <a:ext cx="1152880" cy="858831"/>
              <a:chOff x="3744466" y="1301912"/>
              <a:chExt cx="1152880" cy="858831"/>
            </a:xfrm>
          </p:grpSpPr>
          <p:sp>
            <p:nvSpPr>
              <p:cNvPr id="2723" name="Google Shape;2723;p57"/>
              <p:cNvSpPr/>
              <p:nvPr/>
            </p:nvSpPr>
            <p:spPr>
              <a:xfrm>
                <a:off x="3912519" y="1553220"/>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0,5%</a:t>
                </a:r>
                <a:endParaRPr/>
              </a:p>
            </p:txBody>
          </p:sp>
          <p:sp>
            <p:nvSpPr>
              <p:cNvPr id="2724" name="Google Shape;2724;p57"/>
              <p:cNvSpPr/>
              <p:nvPr/>
            </p:nvSpPr>
            <p:spPr>
              <a:xfrm>
                <a:off x="3744466" y="1301912"/>
                <a:ext cx="1152880"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rgbClr val="000000"/>
                  </a:solidFill>
                  <a:latin typeface="Arial Narrow"/>
                  <a:ea typeface="Arial Narrow"/>
                  <a:cs typeface="Arial Narrow"/>
                  <a:sym typeface="Arial Narrow"/>
                </a:endParaRPr>
              </a:p>
            </p:txBody>
          </p:sp>
          <p:sp>
            <p:nvSpPr>
              <p:cNvPr id="2725" name="Google Shape;2725;p57"/>
              <p:cNvSpPr/>
              <p:nvPr/>
            </p:nvSpPr>
            <p:spPr>
              <a:xfrm>
                <a:off x="3957784" y="1883744"/>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2 casos</a:t>
                </a:r>
                <a:endParaRPr sz="1200">
                  <a:solidFill>
                    <a:schemeClr val="dk1"/>
                  </a:solidFill>
                  <a:latin typeface="Calibri"/>
                  <a:ea typeface="Calibri"/>
                  <a:cs typeface="Calibri"/>
                  <a:sym typeface="Calibri"/>
                </a:endParaRPr>
              </a:p>
            </p:txBody>
          </p:sp>
        </p:grpSp>
        <p:pic>
          <p:nvPicPr>
            <p:cNvPr id="2726" name="Google Shape;2726;p57"/>
            <p:cNvPicPr preferRelativeResize="0"/>
            <p:nvPr/>
          </p:nvPicPr>
          <p:blipFill rotWithShape="1">
            <a:blip r:embed="rId3">
              <a:alphaModFix/>
            </a:blip>
            <a:srcRect b="0" l="59057" r="25145" t="8806"/>
            <a:stretch/>
          </p:blipFill>
          <p:spPr>
            <a:xfrm>
              <a:off x="3328608" y="1227775"/>
              <a:ext cx="750627" cy="775969"/>
            </a:xfrm>
            <a:prstGeom prst="rect">
              <a:avLst/>
            </a:prstGeom>
            <a:noFill/>
            <a:ln>
              <a:noFill/>
            </a:ln>
          </p:spPr>
        </p:pic>
      </p:grpSp>
      <p:grpSp>
        <p:nvGrpSpPr>
          <p:cNvPr id="2727" name="Google Shape;2727;p57"/>
          <p:cNvGrpSpPr/>
          <p:nvPr/>
        </p:nvGrpSpPr>
        <p:grpSpPr>
          <a:xfrm>
            <a:off x="3213114" y="1057256"/>
            <a:ext cx="740068" cy="1574421"/>
            <a:chOff x="4615870" y="1227775"/>
            <a:chExt cx="740068" cy="1574421"/>
          </a:xfrm>
        </p:grpSpPr>
        <p:grpSp>
          <p:nvGrpSpPr>
            <p:cNvPr id="2728" name="Google Shape;2728;p57"/>
            <p:cNvGrpSpPr/>
            <p:nvPr/>
          </p:nvGrpSpPr>
          <p:grpSpPr>
            <a:xfrm>
              <a:off x="4615870" y="1922272"/>
              <a:ext cx="740068" cy="879924"/>
              <a:chOff x="5245046" y="1274868"/>
              <a:chExt cx="740068" cy="879924"/>
            </a:xfrm>
          </p:grpSpPr>
          <p:sp>
            <p:nvSpPr>
              <p:cNvPr id="2729" name="Google Shape;2729;p57"/>
              <p:cNvSpPr/>
              <p:nvPr/>
            </p:nvSpPr>
            <p:spPr>
              <a:xfrm>
                <a:off x="5245046" y="1561312"/>
                <a:ext cx="740068"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a:p>
            </p:txBody>
          </p:sp>
          <p:sp>
            <p:nvSpPr>
              <p:cNvPr id="2730" name="Google Shape;2730;p57"/>
              <p:cNvSpPr/>
              <p:nvPr/>
            </p:nvSpPr>
            <p:spPr>
              <a:xfrm>
                <a:off x="5272675" y="1274868"/>
                <a:ext cx="70403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rgbClr val="000000"/>
                  </a:solidFill>
                  <a:latin typeface="Arial Narrow"/>
                  <a:ea typeface="Arial Narrow"/>
                  <a:cs typeface="Arial Narrow"/>
                  <a:sym typeface="Arial Narrow"/>
                </a:endParaRPr>
              </a:p>
            </p:txBody>
          </p:sp>
          <p:sp>
            <p:nvSpPr>
              <p:cNvPr id="2731" name="Google Shape;2731;p57"/>
              <p:cNvSpPr/>
              <p:nvPr/>
            </p:nvSpPr>
            <p:spPr>
              <a:xfrm>
                <a:off x="5286277" y="1877793"/>
                <a:ext cx="5790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0 caso</a:t>
                </a:r>
                <a:endParaRPr sz="1200">
                  <a:solidFill>
                    <a:schemeClr val="dk1"/>
                  </a:solidFill>
                  <a:latin typeface="Calibri"/>
                  <a:ea typeface="Calibri"/>
                  <a:cs typeface="Calibri"/>
                  <a:sym typeface="Calibri"/>
                </a:endParaRPr>
              </a:p>
            </p:txBody>
          </p:sp>
        </p:grpSp>
        <p:pic>
          <p:nvPicPr>
            <p:cNvPr id="2732" name="Google Shape;2732;p57"/>
            <p:cNvPicPr preferRelativeResize="0"/>
            <p:nvPr/>
          </p:nvPicPr>
          <p:blipFill rotWithShape="1">
            <a:blip r:embed="rId3">
              <a:alphaModFix/>
            </a:blip>
            <a:srcRect b="0" l="86761" r="0" t="0"/>
            <a:stretch/>
          </p:blipFill>
          <p:spPr>
            <a:xfrm>
              <a:off x="4668287" y="1227775"/>
              <a:ext cx="629046" cy="784558"/>
            </a:xfrm>
            <a:prstGeom prst="rect">
              <a:avLst/>
            </a:prstGeom>
            <a:noFill/>
            <a:ln>
              <a:noFill/>
            </a:ln>
          </p:spPr>
        </p:pic>
      </p:grpSp>
      <p:sp>
        <p:nvSpPr>
          <p:cNvPr id="2733" name="Google Shape;2733;p57"/>
          <p:cNvSpPr/>
          <p:nvPr/>
        </p:nvSpPr>
        <p:spPr>
          <a:xfrm>
            <a:off x="3811459" y="4652676"/>
            <a:ext cx="3403780"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500">
                <a:solidFill>
                  <a:schemeClr val="dk1"/>
                </a:solidFill>
                <a:latin typeface="Arial Narrow"/>
                <a:ea typeface="Arial Narrow"/>
                <a:cs typeface="Arial Narrow"/>
                <a:sym typeface="Arial Narrow"/>
              </a:rPr>
              <a:t>Fuente: SIVIGILA. Secretaria de Salud de Medellín.</a:t>
            </a:r>
            <a:endParaRPr/>
          </a:p>
          <a:p>
            <a:pPr indent="0" lvl="0" marL="0" marR="0" rtl="0" algn="ctr">
              <a:spcBef>
                <a:spcPts val="0"/>
              </a:spcBef>
              <a:spcAft>
                <a:spcPts val="0"/>
              </a:spcAft>
              <a:buNone/>
            </a:pPr>
            <a:r>
              <a:rPr lang="es-ES" sz="1000">
                <a:solidFill>
                  <a:schemeClr val="dk1"/>
                </a:solidFill>
                <a:latin typeface="Arial Narrow"/>
                <a:ea typeface="Arial Narrow"/>
                <a:cs typeface="Arial Narrow"/>
                <a:sym typeface="Arial Narrow"/>
              </a:rPr>
              <a:t>Figura. Curso de vida de los casos  de violencia. Periodo epidemiológico 06. 2022. </a:t>
            </a:r>
            <a:endParaRPr/>
          </a:p>
        </p:txBody>
      </p:sp>
      <p:pic>
        <p:nvPicPr>
          <p:cNvPr id="2734" name="Google Shape;2734;p57"/>
          <p:cNvPicPr preferRelativeResize="0"/>
          <p:nvPr/>
        </p:nvPicPr>
        <p:blipFill rotWithShape="1">
          <a:blip r:embed="rId4">
            <a:alphaModFix/>
          </a:blip>
          <a:srcRect b="0" l="0" r="0" t="0"/>
          <a:stretch/>
        </p:blipFill>
        <p:spPr>
          <a:xfrm>
            <a:off x="2500331" y="2863329"/>
            <a:ext cx="942975" cy="771525"/>
          </a:xfrm>
          <a:prstGeom prst="rect">
            <a:avLst/>
          </a:prstGeom>
          <a:noFill/>
          <a:ln>
            <a:noFill/>
          </a:ln>
        </p:spPr>
      </p:pic>
      <p:grpSp>
        <p:nvGrpSpPr>
          <p:cNvPr id="2735" name="Google Shape;2735;p57"/>
          <p:cNvGrpSpPr/>
          <p:nvPr/>
        </p:nvGrpSpPr>
        <p:grpSpPr>
          <a:xfrm>
            <a:off x="2176515" y="3478075"/>
            <a:ext cx="1690560" cy="650645"/>
            <a:chOff x="-14122" y="7072716"/>
            <a:chExt cx="1282684" cy="650645"/>
          </a:xfrm>
        </p:grpSpPr>
        <p:sp>
          <p:nvSpPr>
            <p:cNvPr id="2736" name="Google Shape;2736;p57"/>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a:p>
          </p:txBody>
        </p:sp>
        <p:sp>
          <p:nvSpPr>
            <p:cNvPr id="2737" name="Google Shape;2737;p57"/>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97%</a:t>
              </a:r>
              <a:endParaRPr/>
            </a:p>
          </p:txBody>
        </p:sp>
      </p:grpSp>
      <p:pic>
        <p:nvPicPr>
          <p:cNvPr id="2738" name="Google Shape;2738;p57"/>
          <p:cNvPicPr preferRelativeResize="0"/>
          <p:nvPr/>
        </p:nvPicPr>
        <p:blipFill rotWithShape="1">
          <a:blip r:embed="rId5">
            <a:alphaModFix/>
          </a:blip>
          <a:srcRect b="0" l="0" r="0" t="0"/>
          <a:stretch/>
        </p:blipFill>
        <p:spPr>
          <a:xfrm>
            <a:off x="508961" y="2799516"/>
            <a:ext cx="933450" cy="742950"/>
          </a:xfrm>
          <a:prstGeom prst="rect">
            <a:avLst/>
          </a:prstGeom>
          <a:noFill/>
          <a:ln>
            <a:noFill/>
          </a:ln>
        </p:spPr>
      </p:pic>
      <p:grpSp>
        <p:nvGrpSpPr>
          <p:cNvPr id="2739" name="Google Shape;2739;p57"/>
          <p:cNvGrpSpPr/>
          <p:nvPr/>
        </p:nvGrpSpPr>
        <p:grpSpPr>
          <a:xfrm>
            <a:off x="56053" y="3432695"/>
            <a:ext cx="1881594" cy="724941"/>
            <a:chOff x="-103304" y="7072716"/>
            <a:chExt cx="1427628" cy="724941"/>
          </a:xfrm>
        </p:grpSpPr>
        <p:sp>
          <p:nvSpPr>
            <p:cNvPr id="2740" name="Google Shape;2740;p57"/>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a:p>
          </p:txBody>
        </p:sp>
        <p:sp>
          <p:nvSpPr>
            <p:cNvPr id="2741" name="Google Shape;2741;p57"/>
            <p:cNvSpPr/>
            <p:nvPr/>
          </p:nvSpPr>
          <p:spPr>
            <a:xfrm>
              <a:off x="-103304" y="7371933"/>
              <a:ext cx="1427628" cy="425724"/>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1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contributivo: 61,3%</a:t>
              </a:r>
              <a:endParaRPr/>
            </a:p>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Régimen subsidiado: 32,1%</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p:txBody>
        </p:sp>
      </p:grpSp>
      <p:grpSp>
        <p:nvGrpSpPr>
          <p:cNvPr id="2742" name="Google Shape;2742;p57"/>
          <p:cNvGrpSpPr/>
          <p:nvPr/>
        </p:nvGrpSpPr>
        <p:grpSpPr>
          <a:xfrm>
            <a:off x="4174170" y="1043608"/>
            <a:ext cx="874090" cy="1631193"/>
            <a:chOff x="2507826" y="2454167"/>
            <a:chExt cx="874090" cy="1631193"/>
          </a:xfrm>
        </p:grpSpPr>
        <p:sp>
          <p:nvSpPr>
            <p:cNvPr id="2743" name="Google Shape;2743;p57"/>
            <p:cNvSpPr/>
            <p:nvPr/>
          </p:nvSpPr>
          <p:spPr>
            <a:xfrm>
              <a:off x="2507826" y="3472120"/>
              <a:ext cx="874090" cy="360040"/>
            </a:xfrm>
            <a:prstGeom prst="roundRect">
              <a:avLst>
                <a:gd fmla="val 16667" name="adj"/>
              </a:avLst>
            </a:prstGeom>
            <a:solidFill>
              <a:srgbClr val="CCC0D9"/>
            </a:solidFill>
            <a:ln cap="flat" cmpd="sng" w="25400">
              <a:solidFill>
                <a:srgbClr val="CCC0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1,6%</a:t>
              </a:r>
              <a:endParaRPr/>
            </a:p>
          </p:txBody>
        </p:sp>
        <p:pic>
          <p:nvPicPr>
            <p:cNvPr id="2744" name="Google Shape;2744;p57"/>
            <p:cNvPicPr preferRelativeResize="0"/>
            <p:nvPr/>
          </p:nvPicPr>
          <p:blipFill rotWithShape="1">
            <a:blip r:embed="rId6">
              <a:alphaModFix/>
            </a:blip>
            <a:srcRect b="0" l="0" r="0" t="0"/>
            <a:stretch/>
          </p:blipFill>
          <p:spPr>
            <a:xfrm>
              <a:off x="2702014" y="2454167"/>
              <a:ext cx="557405" cy="912116"/>
            </a:xfrm>
            <a:prstGeom prst="rect">
              <a:avLst/>
            </a:prstGeom>
            <a:noFill/>
            <a:ln>
              <a:noFill/>
            </a:ln>
          </p:spPr>
        </p:pic>
        <p:sp>
          <p:nvSpPr>
            <p:cNvPr id="2745" name="Google Shape;2745;p57"/>
            <p:cNvSpPr/>
            <p:nvPr/>
          </p:nvSpPr>
          <p:spPr>
            <a:xfrm>
              <a:off x="2558275" y="3203848"/>
              <a:ext cx="740908"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Maternas</a:t>
              </a:r>
              <a:endParaRPr b="1" sz="1200" u="sng">
                <a:solidFill>
                  <a:srgbClr val="000000"/>
                </a:solidFill>
                <a:latin typeface="Arial Narrow"/>
                <a:ea typeface="Arial Narrow"/>
                <a:cs typeface="Arial Narrow"/>
                <a:sym typeface="Arial Narrow"/>
              </a:endParaRPr>
            </a:p>
          </p:txBody>
        </p:sp>
        <p:sp>
          <p:nvSpPr>
            <p:cNvPr id="2746" name="Google Shape;2746;p57"/>
            <p:cNvSpPr/>
            <p:nvPr/>
          </p:nvSpPr>
          <p:spPr>
            <a:xfrm>
              <a:off x="2620874" y="3808361"/>
              <a:ext cx="64953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 casos</a:t>
              </a:r>
              <a:endParaRPr sz="1200">
                <a:solidFill>
                  <a:schemeClr val="dk1"/>
                </a:solidFill>
                <a:latin typeface="Calibri"/>
                <a:ea typeface="Calibri"/>
                <a:cs typeface="Calibri"/>
                <a:sym typeface="Calibri"/>
              </a:endParaRPr>
            </a:p>
          </p:txBody>
        </p:sp>
      </p:grpSp>
      <p:grpSp>
        <p:nvGrpSpPr>
          <p:cNvPr id="2747" name="Google Shape;2747;p57"/>
          <p:cNvGrpSpPr/>
          <p:nvPr/>
        </p:nvGrpSpPr>
        <p:grpSpPr>
          <a:xfrm>
            <a:off x="5143163" y="1135644"/>
            <a:ext cx="895679" cy="1519436"/>
            <a:chOff x="3826683" y="2822224"/>
            <a:chExt cx="895679" cy="1519436"/>
          </a:xfrm>
        </p:grpSpPr>
        <p:grpSp>
          <p:nvGrpSpPr>
            <p:cNvPr id="2748" name="Google Shape;2748;p57"/>
            <p:cNvGrpSpPr/>
            <p:nvPr/>
          </p:nvGrpSpPr>
          <p:grpSpPr>
            <a:xfrm>
              <a:off x="3826683" y="3446500"/>
              <a:ext cx="895679" cy="895160"/>
              <a:chOff x="2507826" y="3203848"/>
              <a:chExt cx="895679" cy="895160"/>
            </a:xfrm>
          </p:grpSpPr>
          <p:sp>
            <p:nvSpPr>
              <p:cNvPr id="2749" name="Google Shape;2749;p57"/>
              <p:cNvSpPr/>
              <p:nvPr/>
            </p:nvSpPr>
            <p:spPr>
              <a:xfrm>
                <a:off x="2507826" y="3472120"/>
                <a:ext cx="874090" cy="360040"/>
              </a:xfrm>
              <a:prstGeom prst="roundRect">
                <a:avLst>
                  <a:gd fmla="val 16667" name="adj"/>
                </a:avLst>
              </a:prstGeom>
              <a:solidFill>
                <a:srgbClr val="FABF8E"/>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3,7%</a:t>
                </a:r>
                <a:endParaRPr/>
              </a:p>
            </p:txBody>
          </p:sp>
          <p:sp>
            <p:nvSpPr>
              <p:cNvPr id="2750" name="Google Shape;2750;p57"/>
              <p:cNvSpPr/>
              <p:nvPr/>
            </p:nvSpPr>
            <p:spPr>
              <a:xfrm>
                <a:off x="2572704" y="3203848"/>
                <a:ext cx="712054"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Migrante</a:t>
                </a:r>
                <a:endParaRPr b="1" sz="1200" u="sng">
                  <a:solidFill>
                    <a:srgbClr val="000000"/>
                  </a:solidFill>
                  <a:latin typeface="Arial Narrow"/>
                  <a:ea typeface="Arial Narrow"/>
                  <a:cs typeface="Arial Narrow"/>
                  <a:sym typeface="Arial Narrow"/>
                </a:endParaRPr>
              </a:p>
            </p:txBody>
          </p:sp>
          <p:sp>
            <p:nvSpPr>
              <p:cNvPr id="2751" name="Google Shape;2751;p57"/>
              <p:cNvSpPr/>
              <p:nvPr/>
            </p:nvSpPr>
            <p:spPr>
              <a:xfrm>
                <a:off x="2648170" y="3822009"/>
                <a:ext cx="75533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14  casos</a:t>
                </a:r>
                <a:endParaRPr sz="1200">
                  <a:solidFill>
                    <a:schemeClr val="dk1"/>
                  </a:solidFill>
                  <a:latin typeface="Calibri"/>
                  <a:ea typeface="Calibri"/>
                  <a:cs typeface="Calibri"/>
                  <a:sym typeface="Calibri"/>
                </a:endParaRPr>
              </a:p>
            </p:txBody>
          </p:sp>
        </p:grpSp>
        <p:pic>
          <p:nvPicPr>
            <p:cNvPr id="2752" name="Google Shape;2752;p57"/>
            <p:cNvPicPr preferRelativeResize="0"/>
            <p:nvPr/>
          </p:nvPicPr>
          <p:blipFill rotWithShape="1">
            <a:blip r:embed="rId7">
              <a:alphaModFix/>
            </a:blip>
            <a:srcRect b="0" l="0" r="0" t="0"/>
            <a:stretch/>
          </p:blipFill>
          <p:spPr>
            <a:xfrm>
              <a:off x="3945025" y="2822224"/>
              <a:ext cx="587628" cy="678570"/>
            </a:xfrm>
            <a:prstGeom prst="rect">
              <a:avLst/>
            </a:prstGeom>
            <a:noFill/>
            <a:ln>
              <a:noFill/>
            </a:ln>
          </p:spPr>
        </p:pic>
      </p:grpSp>
      <p:grpSp>
        <p:nvGrpSpPr>
          <p:cNvPr id="2753" name="Google Shape;2753;p57"/>
          <p:cNvGrpSpPr/>
          <p:nvPr/>
        </p:nvGrpSpPr>
        <p:grpSpPr>
          <a:xfrm>
            <a:off x="6011339" y="1043608"/>
            <a:ext cx="1275167" cy="1584176"/>
            <a:chOff x="2084244" y="2767521"/>
            <a:chExt cx="1275167" cy="1584176"/>
          </a:xfrm>
        </p:grpSpPr>
        <p:pic>
          <p:nvPicPr>
            <p:cNvPr id="2754" name="Google Shape;2754;p57"/>
            <p:cNvPicPr preferRelativeResize="0"/>
            <p:nvPr/>
          </p:nvPicPr>
          <p:blipFill rotWithShape="1">
            <a:blip r:embed="rId8">
              <a:alphaModFix/>
            </a:blip>
            <a:srcRect b="0" l="0" r="48966" t="0"/>
            <a:stretch/>
          </p:blipFill>
          <p:spPr>
            <a:xfrm>
              <a:off x="2244412" y="2767521"/>
              <a:ext cx="973905" cy="715634"/>
            </a:xfrm>
            <a:prstGeom prst="rect">
              <a:avLst/>
            </a:prstGeom>
            <a:noFill/>
            <a:ln>
              <a:noFill/>
            </a:ln>
          </p:spPr>
        </p:pic>
        <p:grpSp>
          <p:nvGrpSpPr>
            <p:cNvPr id="2755" name="Google Shape;2755;p57"/>
            <p:cNvGrpSpPr/>
            <p:nvPr/>
          </p:nvGrpSpPr>
          <p:grpSpPr>
            <a:xfrm>
              <a:off x="2084244" y="3329937"/>
              <a:ext cx="1275167" cy="1021760"/>
              <a:chOff x="-184098" y="6956153"/>
              <a:chExt cx="1489900" cy="1021760"/>
            </a:xfrm>
          </p:grpSpPr>
          <p:sp>
            <p:nvSpPr>
              <p:cNvPr id="2756" name="Google Shape;2756;p57"/>
              <p:cNvSpPr txBox="1"/>
              <p:nvPr/>
            </p:nvSpPr>
            <p:spPr>
              <a:xfrm>
                <a:off x="-184098" y="6956153"/>
                <a:ext cx="148990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Privado de la libertad</a:t>
                </a:r>
                <a:endParaRPr/>
              </a:p>
            </p:txBody>
          </p:sp>
          <p:sp>
            <p:nvSpPr>
              <p:cNvPr id="2757" name="Google Shape;2757;p57"/>
              <p:cNvSpPr/>
              <p:nvPr/>
            </p:nvSpPr>
            <p:spPr>
              <a:xfrm>
                <a:off x="-7627" y="7363321"/>
                <a:ext cx="1067227"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0,0%</a:t>
                </a:r>
                <a:endParaRPr/>
              </a:p>
            </p:txBody>
          </p:sp>
          <p:sp>
            <p:nvSpPr>
              <p:cNvPr id="2758" name="Google Shape;2758;p57"/>
              <p:cNvSpPr txBox="1"/>
              <p:nvPr/>
            </p:nvSpPr>
            <p:spPr>
              <a:xfrm>
                <a:off x="-164454" y="7700914"/>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p:txBody>
          </p:sp>
        </p:grpSp>
      </p:grpSp>
      <p:sp>
        <p:nvSpPr>
          <p:cNvPr id="2759" name="Google Shape;2759;p57"/>
          <p:cNvSpPr/>
          <p:nvPr/>
        </p:nvSpPr>
        <p:spPr>
          <a:xfrm>
            <a:off x="375308" y="7164369"/>
            <a:ext cx="6393494" cy="25391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Tabla. Proporción de casos sospechosos por edad de la víctima y tipo de agresor. Violencia Periodo epidemiológico 06. 2022. </a:t>
            </a:r>
            <a:endParaRPr/>
          </a:p>
        </p:txBody>
      </p:sp>
      <p:sp>
        <p:nvSpPr>
          <p:cNvPr id="2760" name="Google Shape;2760;p57"/>
          <p:cNvSpPr/>
          <p:nvPr/>
        </p:nvSpPr>
        <p:spPr>
          <a:xfrm>
            <a:off x="25935" y="8020833"/>
            <a:ext cx="7171815" cy="101566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La violencia sexual constituye el 56,2% del total de las violencias. La relación hombre, mujer es de 1 hombre por cada 7 mujeres; la padecen personas de todos los cursos de vida, siendo los niños, niñas y adolescentes los más afectados; cabe resaltar que se presentan casos en adultos mayores convirtiéndose en poblaciones altamente vulnerables. El tipo de violencia sexual que más se presenta es el acceso carnal (42,3%) seguido de actos sexuales (29,2%). Las víctimas menores de 18 años representan el 70% de los casos y el agresor se identifica como familiar de la víctima en el 4% de los mismos. </a:t>
            </a:r>
            <a:endParaRPr sz="1200">
              <a:solidFill>
                <a:schemeClr val="dk1"/>
              </a:solidFill>
              <a:latin typeface="Arial Narrow"/>
              <a:ea typeface="Arial Narrow"/>
              <a:cs typeface="Arial Narrow"/>
              <a:sym typeface="Arial Narrow"/>
            </a:endParaRPr>
          </a:p>
        </p:txBody>
      </p:sp>
      <p:sp>
        <p:nvSpPr>
          <p:cNvPr id="2761" name="Google Shape;2761;p57"/>
          <p:cNvSpPr/>
          <p:nvPr/>
        </p:nvSpPr>
        <p:spPr>
          <a:xfrm>
            <a:off x="-1849" y="7601767"/>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62" name="Google Shape;2762;p57"/>
          <p:cNvGrpSpPr/>
          <p:nvPr/>
        </p:nvGrpSpPr>
        <p:grpSpPr>
          <a:xfrm>
            <a:off x="190189" y="7650890"/>
            <a:ext cx="3446504" cy="276999"/>
            <a:chOff x="2448322" y="33831"/>
            <a:chExt cx="3446504" cy="276999"/>
          </a:xfrm>
        </p:grpSpPr>
        <p:sp>
          <p:nvSpPr>
            <p:cNvPr id="2763" name="Google Shape;2763;p57"/>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64" name="Google Shape;2764;p57"/>
            <p:cNvCxnSpPr>
              <a:stCxn id="2763"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765" name="Google Shape;2765;p57"/>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a:p>
          </p:txBody>
        </p:sp>
      </p:grpSp>
      <p:sp>
        <p:nvSpPr>
          <p:cNvPr id="2766" name="Google Shape;2766;p57"/>
          <p:cNvSpPr txBox="1"/>
          <p:nvPr>
            <p:ph type="ctrTitle"/>
          </p:nvPr>
        </p:nvSpPr>
        <p:spPr>
          <a:xfrm>
            <a:off x="432098" y="376749"/>
            <a:ext cx="6225011" cy="46166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Violencia Sexual: 370 Casos 56,2% del total</a:t>
            </a:r>
            <a:endParaRPr/>
          </a:p>
        </p:txBody>
      </p:sp>
      <p:grpSp>
        <p:nvGrpSpPr>
          <p:cNvPr id="2767" name="Google Shape;2767;p57"/>
          <p:cNvGrpSpPr/>
          <p:nvPr/>
        </p:nvGrpSpPr>
        <p:grpSpPr>
          <a:xfrm>
            <a:off x="2205963" y="695430"/>
            <a:ext cx="1847617" cy="436842"/>
            <a:chOff x="3060727" y="484500"/>
            <a:chExt cx="2369636" cy="436842"/>
          </a:xfrm>
        </p:grpSpPr>
        <p:sp>
          <p:nvSpPr>
            <p:cNvPr id="2768" name="Google Shape;2768;p57"/>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69" name="Google Shape;2769;p57"/>
            <p:cNvSpPr txBox="1"/>
            <p:nvPr/>
          </p:nvSpPr>
          <p:spPr>
            <a:xfrm>
              <a:off x="3600450" y="484500"/>
              <a:ext cx="1477125"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Etnia</a:t>
              </a:r>
              <a:endParaRPr/>
            </a:p>
          </p:txBody>
        </p:sp>
      </p:grpSp>
      <p:grpSp>
        <p:nvGrpSpPr>
          <p:cNvPr id="2770" name="Google Shape;2770;p57"/>
          <p:cNvGrpSpPr/>
          <p:nvPr/>
        </p:nvGrpSpPr>
        <p:grpSpPr>
          <a:xfrm>
            <a:off x="54374" y="683568"/>
            <a:ext cx="1852274" cy="436842"/>
            <a:chOff x="3054754" y="484500"/>
            <a:chExt cx="2375609" cy="436842"/>
          </a:xfrm>
        </p:grpSpPr>
        <p:sp>
          <p:nvSpPr>
            <p:cNvPr id="2771" name="Google Shape;2771;p57"/>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72" name="Google Shape;2772;p57"/>
            <p:cNvSpPr txBox="1"/>
            <p:nvPr/>
          </p:nvSpPr>
          <p:spPr>
            <a:xfrm>
              <a:off x="3054754" y="484500"/>
              <a:ext cx="2339087"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Sexo</a:t>
              </a:r>
              <a:endParaRPr/>
            </a:p>
          </p:txBody>
        </p:sp>
      </p:grpSp>
      <p:grpSp>
        <p:nvGrpSpPr>
          <p:cNvPr id="2773" name="Google Shape;2773;p57"/>
          <p:cNvGrpSpPr/>
          <p:nvPr/>
        </p:nvGrpSpPr>
        <p:grpSpPr>
          <a:xfrm>
            <a:off x="4385407" y="714128"/>
            <a:ext cx="2722458" cy="436842"/>
            <a:chOff x="3060727" y="484500"/>
            <a:chExt cx="2369637" cy="436842"/>
          </a:xfrm>
        </p:grpSpPr>
        <p:sp>
          <p:nvSpPr>
            <p:cNvPr id="2774" name="Google Shape;2774;p57"/>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775" name="Google Shape;2775;p57"/>
            <p:cNvSpPr txBox="1"/>
            <p:nvPr/>
          </p:nvSpPr>
          <p:spPr>
            <a:xfrm>
              <a:off x="3060727" y="484500"/>
              <a:ext cx="2369636" cy="30777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Poblaciones especiales</a:t>
              </a:r>
              <a:endParaRPr/>
            </a:p>
          </p:txBody>
        </p:sp>
      </p:grpSp>
      <p:pic>
        <p:nvPicPr>
          <p:cNvPr id="2776" name="Google Shape;2776;p57"/>
          <p:cNvPicPr preferRelativeResize="0"/>
          <p:nvPr/>
        </p:nvPicPr>
        <p:blipFill rotWithShape="1">
          <a:blip r:embed="rId9">
            <a:alphaModFix/>
          </a:blip>
          <a:srcRect b="0" l="0" r="0" t="0"/>
          <a:stretch/>
        </p:blipFill>
        <p:spPr>
          <a:xfrm>
            <a:off x="375308" y="5944673"/>
            <a:ext cx="838200" cy="895350"/>
          </a:xfrm>
          <a:prstGeom prst="rect">
            <a:avLst/>
          </a:prstGeom>
          <a:noFill/>
          <a:ln>
            <a:noFill/>
          </a:ln>
        </p:spPr>
      </p:pic>
      <p:graphicFrame>
        <p:nvGraphicFramePr>
          <p:cNvPr id="2777" name="Google Shape;2777;p57"/>
          <p:cNvGraphicFramePr/>
          <p:nvPr/>
        </p:nvGraphicFramePr>
        <p:xfrm>
          <a:off x="1584226" y="5630385"/>
          <a:ext cx="3000000" cy="3000000"/>
        </p:xfrm>
        <a:graphic>
          <a:graphicData uri="http://schemas.openxmlformats.org/drawingml/2006/table">
            <a:tbl>
              <a:tblPr>
                <a:noFill/>
                <a:tableStyleId>{E618BED3-1679-4A3A-9EDA-06C2ED1B2502}</a:tableStyleId>
              </a:tblPr>
              <a:tblGrid>
                <a:gridCol w="1491325"/>
                <a:gridCol w="1491325"/>
                <a:gridCol w="1913875"/>
              </a:tblGrid>
              <a:tr h="161925">
                <a:tc>
                  <a:txBody>
                    <a:bodyPr/>
                    <a:lstStyle/>
                    <a:p>
                      <a:pPr indent="0" lvl="0" marL="0" marR="0" rtl="0" algn="ctr">
                        <a:spcBef>
                          <a:spcPts val="0"/>
                        </a:spcBef>
                        <a:spcAft>
                          <a:spcPts val="0"/>
                        </a:spcAft>
                        <a:buNone/>
                      </a:pPr>
                      <a:r>
                        <a:rPr b="1" lang="es-ES" sz="1000" u="none" strike="noStrike">
                          <a:latin typeface="Calibri"/>
                          <a:ea typeface="Calibri"/>
                          <a:cs typeface="Calibri"/>
                          <a:sym typeface="Calibri"/>
                        </a:rPr>
                        <a:t>Naturaleza</a:t>
                      </a:r>
                      <a:endParaRPr b="1" i="0" sz="1000" u="none" strike="noStrike">
                        <a:latin typeface="Calibri"/>
                        <a:ea typeface="Calibri"/>
                        <a:cs typeface="Calibri"/>
                        <a:sym typeface="Calibri"/>
                      </a:endParaRPr>
                    </a:p>
                  </a:txBody>
                  <a:tcPr marT="9525" marB="0" marR="9525" marL="9525" anchor="b">
                    <a:solidFill>
                      <a:srgbClr val="8CB3E3"/>
                    </a:solidFill>
                  </a:tcPr>
                </a:tc>
                <a:tc>
                  <a:txBody>
                    <a:bodyPr/>
                    <a:lstStyle/>
                    <a:p>
                      <a:pPr indent="0" lvl="0" marL="0" marR="0" rtl="0" algn="ctr">
                        <a:spcBef>
                          <a:spcPts val="0"/>
                        </a:spcBef>
                        <a:spcAft>
                          <a:spcPts val="0"/>
                        </a:spcAft>
                        <a:buNone/>
                      </a:pPr>
                      <a:r>
                        <a:rPr b="1" lang="es-ES" sz="1000" u="none" strike="noStrike">
                          <a:latin typeface="Calibri"/>
                          <a:ea typeface="Calibri"/>
                          <a:cs typeface="Calibri"/>
                          <a:sym typeface="Calibri"/>
                        </a:rPr>
                        <a:t>Frecuencia</a:t>
                      </a:r>
                      <a:endParaRPr b="1" i="0" sz="1000" u="none" strike="noStrike">
                        <a:latin typeface="Calibri"/>
                        <a:ea typeface="Calibri"/>
                        <a:cs typeface="Calibri"/>
                        <a:sym typeface="Calibri"/>
                      </a:endParaRPr>
                    </a:p>
                  </a:txBody>
                  <a:tcPr marT="9525" marB="0" marR="9525" marL="9525" anchor="b">
                    <a:solidFill>
                      <a:srgbClr val="8CB3E3"/>
                    </a:solidFill>
                  </a:tcPr>
                </a:tc>
                <a:tc>
                  <a:txBody>
                    <a:bodyPr/>
                    <a:lstStyle/>
                    <a:p>
                      <a:pPr indent="0" lvl="0" marL="0" marR="0" rtl="0" algn="ctr">
                        <a:spcBef>
                          <a:spcPts val="0"/>
                        </a:spcBef>
                        <a:spcAft>
                          <a:spcPts val="0"/>
                        </a:spcAft>
                        <a:buNone/>
                      </a:pPr>
                      <a:r>
                        <a:rPr b="1" lang="es-ES" sz="1000" u="none" strike="noStrike">
                          <a:latin typeface="Calibri"/>
                          <a:ea typeface="Calibri"/>
                          <a:cs typeface="Calibri"/>
                          <a:sym typeface="Calibri"/>
                        </a:rPr>
                        <a:t>%</a:t>
                      </a:r>
                      <a:endParaRPr b="1" i="0" sz="1000" u="none" strike="noStrike">
                        <a:latin typeface="Calibri"/>
                        <a:ea typeface="Calibri"/>
                        <a:cs typeface="Calibri"/>
                        <a:sym typeface="Calibri"/>
                      </a:endParaRPr>
                    </a:p>
                  </a:txBody>
                  <a:tcPr marT="9525" marB="0" marR="9525" marL="9525" anchor="b">
                    <a:solidFill>
                      <a:srgbClr val="8CB3E3"/>
                    </a:solidFill>
                  </a:tcPr>
                </a:tc>
              </a:tr>
              <a:tr h="161925">
                <a:tc>
                  <a:txBody>
                    <a:bodyPr/>
                    <a:lstStyle/>
                    <a:p>
                      <a:pPr indent="0" lvl="0" marL="0" marR="0" rtl="0" algn="l">
                        <a:spcBef>
                          <a:spcPts val="0"/>
                        </a:spcBef>
                        <a:spcAft>
                          <a:spcPts val="0"/>
                        </a:spcAft>
                        <a:buNone/>
                      </a:pPr>
                      <a:r>
                        <a:rPr b="1" lang="es-ES" sz="1000" u="none" strike="noStrike">
                          <a:latin typeface="Calibri"/>
                          <a:ea typeface="Calibri"/>
                          <a:cs typeface="Calibri"/>
                          <a:sym typeface="Calibri"/>
                        </a:rPr>
                        <a:t>Acoso sexual</a:t>
                      </a:r>
                      <a:endParaRPr b="1" i="0" sz="1000" u="none" strike="noStrike">
                        <a:latin typeface="Calibri"/>
                        <a:ea typeface="Calibri"/>
                        <a:cs typeface="Calibri"/>
                        <a:sym typeface="Calibri"/>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69</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18,6</a:t>
                      </a:r>
                      <a:endParaRPr/>
                    </a:p>
                  </a:txBody>
                  <a:tcPr marT="9525" marB="0" marR="9525" marL="9525" anchor="b"/>
                </a:tc>
              </a:tr>
              <a:tr h="161925">
                <a:tc>
                  <a:txBody>
                    <a:bodyPr/>
                    <a:lstStyle/>
                    <a:p>
                      <a:pPr indent="0" lvl="0" marL="0" marR="0" rtl="0" algn="l">
                        <a:spcBef>
                          <a:spcPts val="0"/>
                        </a:spcBef>
                        <a:spcAft>
                          <a:spcPts val="0"/>
                        </a:spcAft>
                        <a:buNone/>
                      </a:pPr>
                      <a:r>
                        <a:rPr b="1" lang="es-ES" sz="1000" u="none" strike="noStrike">
                          <a:latin typeface="Calibri"/>
                          <a:ea typeface="Calibri"/>
                          <a:cs typeface="Calibri"/>
                          <a:sym typeface="Calibri"/>
                        </a:rPr>
                        <a:t>Acceso carnal</a:t>
                      </a:r>
                      <a:endParaRPr b="1" i="0" sz="1000" u="none" strike="noStrike">
                        <a:latin typeface="Calibri"/>
                        <a:ea typeface="Calibri"/>
                        <a:cs typeface="Calibri"/>
                        <a:sym typeface="Calibri"/>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156</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42,3</a:t>
                      </a:r>
                      <a:endParaRPr/>
                    </a:p>
                  </a:txBody>
                  <a:tcPr marT="9525" marB="0" marR="9525" marL="9525" anchor="b"/>
                </a:tc>
              </a:tr>
              <a:tr h="161925">
                <a:tc>
                  <a:txBody>
                    <a:bodyPr/>
                    <a:lstStyle/>
                    <a:p>
                      <a:pPr indent="0" lvl="0" marL="0" marR="0" rtl="0" algn="l">
                        <a:spcBef>
                          <a:spcPts val="0"/>
                        </a:spcBef>
                        <a:spcAft>
                          <a:spcPts val="0"/>
                        </a:spcAft>
                        <a:buNone/>
                      </a:pPr>
                      <a:r>
                        <a:rPr b="1" i="0" lang="es-ES" sz="1000" u="none" strike="noStrike">
                          <a:latin typeface="Calibri"/>
                          <a:ea typeface="Calibri"/>
                          <a:cs typeface="Calibri"/>
                          <a:sym typeface="Calibri"/>
                        </a:rPr>
                        <a:t>Trata de personas </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0</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0,0</a:t>
                      </a:r>
                      <a:endParaRPr/>
                    </a:p>
                  </a:txBody>
                  <a:tcPr marT="9525" marB="0" marR="9525" marL="9525" anchor="b"/>
                </a:tc>
              </a:tr>
              <a:tr h="161925">
                <a:tc>
                  <a:txBody>
                    <a:bodyPr/>
                    <a:lstStyle/>
                    <a:p>
                      <a:pPr indent="0" lvl="0" marL="0" marR="0" rtl="0" algn="l">
                        <a:spcBef>
                          <a:spcPts val="0"/>
                        </a:spcBef>
                        <a:spcAft>
                          <a:spcPts val="0"/>
                        </a:spcAft>
                        <a:buNone/>
                      </a:pPr>
                      <a:r>
                        <a:rPr b="1" lang="es-ES" sz="1000" u="none" strike="noStrike">
                          <a:latin typeface="Calibri"/>
                          <a:ea typeface="Calibri"/>
                          <a:cs typeface="Calibri"/>
                          <a:sym typeface="Calibri"/>
                        </a:rPr>
                        <a:t>Explotación sexual </a:t>
                      </a:r>
                      <a:endParaRPr b="1" i="0" sz="1000" u="none" strike="noStrike">
                        <a:latin typeface="Calibri"/>
                        <a:ea typeface="Calibri"/>
                        <a:cs typeface="Calibri"/>
                        <a:sym typeface="Calibri"/>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4</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1,0</a:t>
                      </a:r>
                      <a:endParaRPr/>
                    </a:p>
                  </a:txBody>
                  <a:tcPr marT="9525" marB="0" marR="9525" marL="9525" anchor="b"/>
                </a:tc>
              </a:tr>
              <a:tr h="161925">
                <a:tc>
                  <a:txBody>
                    <a:bodyPr/>
                    <a:lstStyle/>
                    <a:p>
                      <a:pPr indent="0" lvl="0" marL="0" marR="0" rtl="0" algn="l">
                        <a:spcBef>
                          <a:spcPts val="0"/>
                        </a:spcBef>
                        <a:spcAft>
                          <a:spcPts val="0"/>
                        </a:spcAft>
                        <a:buNone/>
                      </a:pPr>
                      <a:r>
                        <a:rPr b="1" i="0" lang="es-ES" sz="1000" u="none" strike="noStrike">
                          <a:latin typeface="Calibri"/>
                          <a:ea typeface="Calibri"/>
                          <a:cs typeface="Calibri"/>
                          <a:sym typeface="Calibri"/>
                        </a:rPr>
                        <a:t>Actos sexuales </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108</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29,2</a:t>
                      </a:r>
                      <a:endParaRPr/>
                    </a:p>
                  </a:txBody>
                  <a:tcPr marT="9525" marB="0" marR="9525" marL="9525" anchor="b"/>
                </a:tc>
              </a:tr>
              <a:tr h="161925">
                <a:tc>
                  <a:txBody>
                    <a:bodyPr/>
                    <a:lstStyle/>
                    <a:p>
                      <a:pPr indent="0" lvl="0" marL="0" marR="0" rtl="0" algn="l">
                        <a:spcBef>
                          <a:spcPts val="0"/>
                        </a:spcBef>
                        <a:spcAft>
                          <a:spcPts val="0"/>
                        </a:spcAft>
                        <a:buNone/>
                      </a:pPr>
                      <a:r>
                        <a:rPr b="1" i="0" lang="es-ES" sz="1000" u="none" strike="noStrike">
                          <a:latin typeface="Calibri"/>
                          <a:ea typeface="Calibri"/>
                          <a:cs typeface="Calibri"/>
                          <a:sym typeface="Calibri"/>
                        </a:rPr>
                        <a:t>Otras violencias sexuales </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33</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8,9</a:t>
                      </a:r>
                      <a:endParaRPr/>
                    </a:p>
                  </a:txBody>
                  <a:tcPr marT="9525" marB="0" marR="9525" marL="9525" anchor="b"/>
                </a:tc>
              </a:tr>
              <a:tr h="161925">
                <a:tc>
                  <a:txBody>
                    <a:bodyPr/>
                    <a:lstStyle/>
                    <a:p>
                      <a:pPr indent="0" lvl="0" marL="0" marR="0" rtl="0" algn="l">
                        <a:spcBef>
                          <a:spcPts val="0"/>
                        </a:spcBef>
                        <a:spcAft>
                          <a:spcPts val="0"/>
                        </a:spcAft>
                        <a:buNone/>
                      </a:pPr>
                      <a:r>
                        <a:rPr b="1" i="0" lang="es-ES" sz="1000" u="none" strike="noStrike">
                          <a:latin typeface="Calibri"/>
                          <a:ea typeface="Calibri"/>
                          <a:cs typeface="Calibri"/>
                          <a:sym typeface="Calibri"/>
                        </a:rPr>
                        <a:t>Mutilación genital</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0</a:t>
                      </a:r>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0,0</a:t>
                      </a:r>
                      <a:endParaRPr/>
                    </a:p>
                  </a:txBody>
                  <a:tcPr marT="9525" marB="0" marR="9525" marL="9525" anchor="b"/>
                </a:tc>
              </a:tr>
              <a:tr h="161925">
                <a:tc>
                  <a:txBody>
                    <a:bodyPr/>
                    <a:lstStyle/>
                    <a:p>
                      <a:pPr indent="0" lvl="0" marL="0" marR="0" rtl="0" algn="l">
                        <a:spcBef>
                          <a:spcPts val="0"/>
                        </a:spcBef>
                        <a:spcAft>
                          <a:spcPts val="0"/>
                        </a:spcAft>
                        <a:buNone/>
                      </a:pPr>
                      <a:r>
                        <a:rPr b="1" lang="es-ES" sz="1000" u="none" strike="noStrike">
                          <a:latin typeface="Calibri"/>
                          <a:ea typeface="Calibri"/>
                          <a:cs typeface="Calibri"/>
                          <a:sym typeface="Calibri"/>
                        </a:rPr>
                        <a:t>Total</a:t>
                      </a:r>
                      <a:endParaRPr b="1" i="0" sz="1000" u="none" strike="noStrike">
                        <a:latin typeface="Calibri"/>
                        <a:ea typeface="Calibri"/>
                        <a:cs typeface="Calibri"/>
                        <a:sym typeface="Calibri"/>
                      </a:endParaRPr>
                    </a:p>
                  </a:txBody>
                  <a:tcPr marT="9525" marB="0" marR="9525" marL="9525" anchor="b"/>
                </a:tc>
                <a:tc>
                  <a:txBody>
                    <a:bodyPr/>
                    <a:lstStyle/>
                    <a:p>
                      <a:pPr indent="0" lvl="0" marL="0" marR="0" rtl="0" algn="ctr">
                        <a:spcBef>
                          <a:spcPts val="0"/>
                        </a:spcBef>
                        <a:spcAft>
                          <a:spcPts val="0"/>
                        </a:spcAft>
                        <a:buNone/>
                      </a:pPr>
                      <a:r>
                        <a:rPr b="1" i="0" lang="es-ES" sz="1000" u="none" strike="noStrike">
                          <a:latin typeface="Calibri"/>
                          <a:ea typeface="Calibri"/>
                          <a:cs typeface="Calibri"/>
                          <a:sym typeface="Calibri"/>
                        </a:rPr>
                        <a:t>370</a:t>
                      </a:r>
                      <a:endParaRPr/>
                    </a:p>
                  </a:txBody>
                  <a:tcPr marT="9525" marB="0" marR="9525" marL="9525" anchor="b"/>
                </a:tc>
                <a:tc>
                  <a:txBody>
                    <a:bodyPr/>
                    <a:lstStyle/>
                    <a:p>
                      <a:pPr indent="0" lvl="0" marL="0" marR="0" rtl="0" algn="ctr">
                        <a:spcBef>
                          <a:spcPts val="0"/>
                        </a:spcBef>
                        <a:spcAft>
                          <a:spcPts val="0"/>
                        </a:spcAft>
                        <a:buNone/>
                      </a:pPr>
                      <a:r>
                        <a:rPr b="1" lang="es-ES" sz="1000" u="none" strike="noStrike">
                          <a:latin typeface="Calibri"/>
                          <a:ea typeface="Calibri"/>
                          <a:cs typeface="Calibri"/>
                          <a:sym typeface="Calibri"/>
                        </a:rPr>
                        <a:t>100,0</a:t>
                      </a:r>
                      <a:endParaRPr b="1" i="0" sz="1000" u="none" strike="noStrike">
                        <a:latin typeface="Calibri"/>
                        <a:ea typeface="Calibri"/>
                        <a:cs typeface="Calibri"/>
                        <a:sym typeface="Calibri"/>
                      </a:endParaRPr>
                    </a:p>
                  </a:txBody>
                  <a:tcPr marT="9525" marB="0" marR="9525" marL="9525" anchor="b"/>
                </a:tc>
              </a:tr>
            </a:tbl>
          </a:graphicData>
        </a:graphic>
      </p:graphicFrame>
      <p:graphicFrame>
        <p:nvGraphicFramePr>
          <p:cNvPr id="2778" name="Google Shape;2778;p57"/>
          <p:cNvGraphicFramePr/>
          <p:nvPr/>
        </p:nvGraphicFramePr>
        <p:xfrm>
          <a:off x="3867075" y="2896701"/>
          <a:ext cx="3251544" cy="1755975"/>
        </p:xfrm>
        <a:graphic>
          <a:graphicData uri="http://schemas.openxmlformats.org/drawingml/2006/chart">
            <c:chart r:id="rId10"/>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2" name="Shape 2782"/>
        <p:cNvGrpSpPr/>
        <p:nvPr/>
      </p:nvGrpSpPr>
      <p:grpSpPr>
        <a:xfrm>
          <a:off x="0" y="0"/>
          <a:ext cx="0" cy="0"/>
          <a:chOff x="0" y="0"/>
          <a:chExt cx="0" cy="0"/>
        </a:xfrm>
      </p:grpSpPr>
      <p:pic>
        <p:nvPicPr>
          <p:cNvPr id="2783" name="Google Shape;2783;p58"/>
          <p:cNvPicPr preferRelativeResize="0"/>
          <p:nvPr/>
        </p:nvPicPr>
        <p:blipFill rotWithShape="1">
          <a:blip r:embed="rId3">
            <a:alphaModFix/>
          </a:blip>
          <a:srcRect b="0" l="0" r="0" t="0"/>
          <a:stretch/>
        </p:blipFill>
        <p:spPr>
          <a:xfrm>
            <a:off x="12920" y="312297"/>
            <a:ext cx="2286000" cy="2832347"/>
          </a:xfrm>
          <a:prstGeom prst="rect">
            <a:avLst/>
          </a:prstGeom>
          <a:noFill/>
          <a:ln>
            <a:noFill/>
          </a:ln>
        </p:spPr>
      </p:pic>
      <p:sp>
        <p:nvSpPr>
          <p:cNvPr id="2784" name="Google Shape;2784;p58"/>
          <p:cNvSpPr txBox="1"/>
          <p:nvPr/>
        </p:nvSpPr>
        <p:spPr>
          <a:xfrm>
            <a:off x="-77391" y="3947854"/>
            <a:ext cx="291981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a:solidFill>
                  <a:schemeClr val="dk1"/>
                </a:solidFill>
                <a:latin typeface="Arial Narrow"/>
                <a:ea typeface="Arial Narrow"/>
                <a:cs typeface="Arial Narrow"/>
                <a:sym typeface="Arial Narrow"/>
              </a:rPr>
              <a:t>Periodo epidemiológico 06 -2022</a:t>
            </a:r>
            <a:endParaRPr b="1" sz="1800">
              <a:solidFill>
                <a:schemeClr val="dk1"/>
              </a:solidFill>
              <a:latin typeface="Arial Narrow"/>
              <a:ea typeface="Arial Narrow"/>
              <a:cs typeface="Arial Narrow"/>
              <a:sym typeface="Arial Narrow"/>
            </a:endParaRPr>
          </a:p>
        </p:txBody>
      </p:sp>
      <p:grpSp>
        <p:nvGrpSpPr>
          <p:cNvPr id="2785" name="Google Shape;2785;p58"/>
          <p:cNvGrpSpPr/>
          <p:nvPr/>
        </p:nvGrpSpPr>
        <p:grpSpPr>
          <a:xfrm>
            <a:off x="94503" y="3279280"/>
            <a:ext cx="2259752" cy="552552"/>
            <a:chOff x="2397524" y="3379972"/>
            <a:chExt cx="4508500" cy="904875"/>
          </a:xfrm>
        </p:grpSpPr>
        <p:pic>
          <p:nvPicPr>
            <p:cNvPr id="2786" name="Google Shape;2786;p58"/>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787" name="Google Shape;2787;p58"/>
            <p:cNvSpPr txBox="1"/>
            <p:nvPr/>
          </p:nvSpPr>
          <p:spPr>
            <a:xfrm>
              <a:off x="3317544" y="3478755"/>
              <a:ext cx="1593563" cy="6552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7</a:t>
              </a:r>
              <a:endParaRPr b="1" sz="2000">
                <a:solidFill>
                  <a:schemeClr val="dk1"/>
                </a:solidFill>
                <a:latin typeface="Arial Narrow"/>
                <a:ea typeface="Arial Narrow"/>
                <a:cs typeface="Arial Narrow"/>
                <a:sym typeface="Arial Narrow"/>
              </a:endParaRPr>
            </a:p>
          </p:txBody>
        </p:sp>
      </p:grpSp>
      <p:sp>
        <p:nvSpPr>
          <p:cNvPr id="2788" name="Google Shape;2788;p58"/>
          <p:cNvSpPr/>
          <p:nvPr/>
        </p:nvSpPr>
        <p:spPr>
          <a:xfrm>
            <a:off x="15749" y="4748913"/>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89" name="Google Shape;2789;p5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 </a:t>
            </a:r>
            <a:endParaRPr b="1" sz="1050">
              <a:solidFill>
                <a:schemeClr val="dk1"/>
              </a:solidFill>
              <a:latin typeface="Arial Narrow"/>
              <a:ea typeface="Arial Narrow"/>
              <a:cs typeface="Arial Narrow"/>
              <a:sym typeface="Arial Narrow"/>
            </a:endParaRPr>
          </a:p>
        </p:txBody>
      </p:sp>
      <p:sp>
        <p:nvSpPr>
          <p:cNvPr id="2790" name="Google Shape;2790;p58"/>
          <p:cNvSpPr txBox="1"/>
          <p:nvPr>
            <p:ph type="ctrTitle"/>
          </p:nvPr>
        </p:nvSpPr>
        <p:spPr>
          <a:xfrm>
            <a:off x="27635" y="660411"/>
            <a:ext cx="2208885" cy="58477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1600"/>
              <a:buFont typeface="Arial Narrow"/>
              <a:buNone/>
            </a:pPr>
            <a:r>
              <a:rPr b="1" lang="es-ES" sz="1600">
                <a:solidFill>
                  <a:srgbClr val="C00000"/>
                </a:solidFill>
                <a:latin typeface="Arial Narrow"/>
                <a:ea typeface="Arial Narrow"/>
                <a:cs typeface="Arial Narrow"/>
                <a:sym typeface="Arial Narrow"/>
              </a:rPr>
              <a:t>Cáncer en menor de 18 años</a:t>
            </a:r>
            <a:endParaRPr b="1" sz="1600">
              <a:solidFill>
                <a:srgbClr val="C00000"/>
              </a:solidFill>
              <a:latin typeface="Arial Narrow"/>
              <a:ea typeface="Arial Narrow"/>
              <a:cs typeface="Arial Narrow"/>
              <a:sym typeface="Arial Narrow"/>
            </a:endParaRPr>
          </a:p>
        </p:txBody>
      </p:sp>
      <p:pic>
        <p:nvPicPr>
          <p:cNvPr id="2791" name="Google Shape;2791;p58"/>
          <p:cNvPicPr preferRelativeResize="0"/>
          <p:nvPr/>
        </p:nvPicPr>
        <p:blipFill rotWithShape="1">
          <a:blip r:embed="rId5">
            <a:alphaModFix/>
          </a:blip>
          <a:srcRect b="0" l="0" r="0" t="0"/>
          <a:stretch/>
        </p:blipFill>
        <p:spPr>
          <a:xfrm>
            <a:off x="2894396" y="555931"/>
            <a:ext cx="933450" cy="742950"/>
          </a:xfrm>
          <a:prstGeom prst="rect">
            <a:avLst/>
          </a:prstGeom>
          <a:noFill/>
          <a:ln>
            <a:noFill/>
          </a:ln>
        </p:spPr>
      </p:pic>
      <p:grpSp>
        <p:nvGrpSpPr>
          <p:cNvPr id="2792" name="Google Shape;2792;p58"/>
          <p:cNvGrpSpPr/>
          <p:nvPr/>
        </p:nvGrpSpPr>
        <p:grpSpPr>
          <a:xfrm>
            <a:off x="2555081" y="1352433"/>
            <a:ext cx="2042327" cy="2273801"/>
            <a:chOff x="-188025" y="6880952"/>
            <a:chExt cx="1352682" cy="1164568"/>
          </a:xfrm>
        </p:grpSpPr>
        <p:sp>
          <p:nvSpPr>
            <p:cNvPr id="2793" name="Google Shape;2793;p58"/>
            <p:cNvSpPr txBox="1"/>
            <p:nvPr/>
          </p:nvSpPr>
          <p:spPr>
            <a:xfrm>
              <a:off x="-188025" y="6880952"/>
              <a:ext cx="1229607" cy="15763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Afiliación al SGSS</a:t>
              </a:r>
              <a:endParaRPr b="1" sz="1400" u="sng">
                <a:solidFill>
                  <a:schemeClr val="dk1"/>
                </a:solidFill>
                <a:latin typeface="Arial Narrow"/>
                <a:ea typeface="Arial Narrow"/>
                <a:cs typeface="Arial Narrow"/>
                <a:sym typeface="Arial Narrow"/>
              </a:endParaRPr>
            </a:p>
          </p:txBody>
        </p:sp>
        <p:sp>
          <p:nvSpPr>
            <p:cNvPr id="2794" name="Google Shape;2794;p58"/>
            <p:cNvSpPr/>
            <p:nvPr/>
          </p:nvSpPr>
          <p:spPr>
            <a:xfrm>
              <a:off x="-171517" y="7080978"/>
              <a:ext cx="1336174" cy="964542"/>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contributivo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4 casos </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Régimen Subsidiado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 </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 Asegurado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 </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Indeterminado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p:txBody>
        </p:sp>
      </p:grpSp>
      <p:pic>
        <p:nvPicPr>
          <p:cNvPr id="2795" name="Google Shape;2795;p58"/>
          <p:cNvPicPr preferRelativeResize="0"/>
          <p:nvPr/>
        </p:nvPicPr>
        <p:blipFill rotWithShape="1">
          <a:blip r:embed="rId6">
            <a:alphaModFix/>
          </a:blip>
          <a:srcRect b="0" l="0" r="0" t="0"/>
          <a:stretch/>
        </p:blipFill>
        <p:spPr>
          <a:xfrm>
            <a:off x="3443685" y="3908730"/>
            <a:ext cx="942975" cy="771525"/>
          </a:xfrm>
          <a:prstGeom prst="rect">
            <a:avLst/>
          </a:prstGeom>
          <a:noFill/>
          <a:ln>
            <a:noFill/>
          </a:ln>
        </p:spPr>
      </p:pic>
      <p:grpSp>
        <p:nvGrpSpPr>
          <p:cNvPr id="2796" name="Google Shape;2796;p58"/>
          <p:cNvGrpSpPr/>
          <p:nvPr/>
        </p:nvGrpSpPr>
        <p:grpSpPr>
          <a:xfrm>
            <a:off x="4765859" y="3856412"/>
            <a:ext cx="2286436" cy="665204"/>
            <a:chOff x="-242022" y="7132916"/>
            <a:chExt cx="1734795" cy="665204"/>
          </a:xfrm>
        </p:grpSpPr>
        <p:sp>
          <p:nvSpPr>
            <p:cNvPr id="2797" name="Google Shape;2797;p58"/>
            <p:cNvSpPr txBox="1"/>
            <p:nvPr/>
          </p:nvSpPr>
          <p:spPr>
            <a:xfrm>
              <a:off x="-13133" y="71329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798" name="Google Shape;2798;p58"/>
            <p:cNvSpPr/>
            <p:nvPr/>
          </p:nvSpPr>
          <p:spPr>
            <a:xfrm>
              <a:off x="-242022" y="7438080"/>
              <a:ext cx="1734795"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 98</a:t>
              </a:r>
              <a:r>
                <a:rPr b="1" lang="es-ES" sz="1600">
                  <a:solidFill>
                    <a:schemeClr val="dk1"/>
                  </a:solidFill>
                  <a:latin typeface="Arial Narrow"/>
                  <a:ea typeface="Arial Narrow"/>
                  <a:cs typeface="Arial Narrow"/>
                  <a:sym typeface="Arial Narrow"/>
                </a:rPr>
                <a:t>%</a:t>
              </a:r>
              <a:endParaRPr b="1" sz="1600">
                <a:solidFill>
                  <a:schemeClr val="dk1"/>
                </a:solidFill>
                <a:latin typeface="Arial Narrow"/>
                <a:ea typeface="Arial Narrow"/>
                <a:cs typeface="Arial Narrow"/>
                <a:sym typeface="Arial Narrow"/>
              </a:endParaRPr>
            </a:p>
          </p:txBody>
        </p:sp>
      </p:grpSp>
      <p:grpSp>
        <p:nvGrpSpPr>
          <p:cNvPr id="2799" name="Google Shape;2799;p58"/>
          <p:cNvGrpSpPr/>
          <p:nvPr/>
        </p:nvGrpSpPr>
        <p:grpSpPr>
          <a:xfrm>
            <a:off x="2977626" y="7977668"/>
            <a:ext cx="1619781" cy="1014718"/>
            <a:chOff x="-148584" y="6881307"/>
            <a:chExt cx="1548655" cy="1014718"/>
          </a:xfrm>
        </p:grpSpPr>
        <p:sp>
          <p:nvSpPr>
            <p:cNvPr id="2800" name="Google Shape;2800;p58"/>
            <p:cNvSpPr txBox="1"/>
            <p:nvPr/>
          </p:nvSpPr>
          <p:spPr>
            <a:xfrm>
              <a:off x="-9638" y="6881307"/>
              <a:ext cx="1409709"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Segunda Neoplasia</a:t>
              </a:r>
              <a:endParaRPr b="1" sz="1200" u="sng">
                <a:solidFill>
                  <a:schemeClr val="dk1"/>
                </a:solidFill>
                <a:latin typeface="Arial Narrow"/>
                <a:ea typeface="Arial Narrow"/>
                <a:cs typeface="Arial Narrow"/>
                <a:sym typeface="Arial Narrow"/>
              </a:endParaRPr>
            </a:p>
          </p:txBody>
        </p:sp>
        <p:sp>
          <p:nvSpPr>
            <p:cNvPr id="2801" name="Google Shape;2801;p58"/>
            <p:cNvSpPr/>
            <p:nvPr/>
          </p:nvSpPr>
          <p:spPr>
            <a:xfrm>
              <a:off x="67879" y="7258986"/>
              <a:ext cx="1274197"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NO</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600">
                <a:solidFill>
                  <a:schemeClr val="dk1"/>
                </a:solidFill>
                <a:latin typeface="Arial Narrow"/>
                <a:ea typeface="Arial Narrow"/>
                <a:cs typeface="Arial Narrow"/>
                <a:sym typeface="Arial Narrow"/>
              </a:endParaRPr>
            </a:p>
          </p:txBody>
        </p:sp>
        <p:sp>
          <p:nvSpPr>
            <p:cNvPr id="2802" name="Google Shape;2802;p58"/>
            <p:cNvSpPr txBox="1"/>
            <p:nvPr/>
          </p:nvSpPr>
          <p:spPr>
            <a:xfrm>
              <a:off x="-148584" y="761902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a:t>
              </a:r>
              <a:endParaRPr b="1" sz="1200">
                <a:solidFill>
                  <a:schemeClr val="dk1"/>
                </a:solidFill>
                <a:latin typeface="Arial Narrow"/>
                <a:ea typeface="Arial Narrow"/>
                <a:cs typeface="Arial Narrow"/>
                <a:sym typeface="Arial Narrow"/>
              </a:endParaRPr>
            </a:p>
          </p:txBody>
        </p:sp>
      </p:grpSp>
      <p:pic>
        <p:nvPicPr>
          <p:cNvPr id="2803" name="Google Shape;2803;p58"/>
          <p:cNvPicPr preferRelativeResize="0"/>
          <p:nvPr/>
        </p:nvPicPr>
        <p:blipFill rotWithShape="1">
          <a:blip r:embed="rId7">
            <a:alphaModFix/>
          </a:blip>
          <a:srcRect b="0" l="0" r="0" t="0"/>
          <a:stretch/>
        </p:blipFill>
        <p:spPr>
          <a:xfrm>
            <a:off x="68309" y="7692205"/>
            <a:ext cx="2230611" cy="1393670"/>
          </a:xfrm>
          <a:prstGeom prst="rect">
            <a:avLst/>
          </a:prstGeom>
          <a:noFill/>
          <a:ln>
            <a:noFill/>
          </a:ln>
        </p:spPr>
      </p:pic>
      <p:sp>
        <p:nvSpPr>
          <p:cNvPr id="2804" name="Google Shape;2804;p58"/>
          <p:cNvSpPr txBox="1"/>
          <p:nvPr/>
        </p:nvSpPr>
        <p:spPr>
          <a:xfrm>
            <a:off x="3901515" y="7496150"/>
            <a:ext cx="172868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800" u="sng">
                <a:solidFill>
                  <a:schemeClr val="dk1"/>
                </a:solidFill>
                <a:latin typeface="Arial Narrow"/>
                <a:ea typeface="Arial Narrow"/>
                <a:cs typeface="Arial Narrow"/>
                <a:sym typeface="Arial Narrow"/>
              </a:rPr>
              <a:t>Tipo de casos</a:t>
            </a:r>
            <a:endParaRPr b="1" sz="1800" u="sng">
              <a:solidFill>
                <a:schemeClr val="dk1"/>
              </a:solidFill>
              <a:latin typeface="Arial Narrow"/>
              <a:ea typeface="Arial Narrow"/>
              <a:cs typeface="Arial Narrow"/>
              <a:sym typeface="Arial Narrow"/>
            </a:endParaRPr>
          </a:p>
        </p:txBody>
      </p:sp>
      <p:sp>
        <p:nvSpPr>
          <p:cNvPr id="2805" name="Google Shape;2805;p58"/>
          <p:cNvSpPr/>
          <p:nvPr/>
        </p:nvSpPr>
        <p:spPr>
          <a:xfrm flipH="1" rot="-5400000">
            <a:off x="4616313" y="7962928"/>
            <a:ext cx="361404" cy="381614"/>
          </a:xfrm>
          <a:prstGeom prst="rightArrow">
            <a:avLst>
              <a:gd fmla="val 50000" name="adj1"/>
              <a:gd fmla="val 50000" name="adj2"/>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06" name="Google Shape;2806;p58"/>
          <p:cNvGrpSpPr/>
          <p:nvPr/>
        </p:nvGrpSpPr>
        <p:grpSpPr>
          <a:xfrm>
            <a:off x="4941956" y="1330974"/>
            <a:ext cx="2114116" cy="2226441"/>
            <a:chOff x="-130904" y="6862673"/>
            <a:chExt cx="1418034" cy="1140311"/>
          </a:xfrm>
        </p:grpSpPr>
        <p:sp>
          <p:nvSpPr>
            <p:cNvPr id="2807" name="Google Shape;2807;p58"/>
            <p:cNvSpPr txBox="1"/>
            <p:nvPr/>
          </p:nvSpPr>
          <p:spPr>
            <a:xfrm>
              <a:off x="-97015" y="6862673"/>
              <a:ext cx="1229607" cy="15763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Edad</a:t>
              </a:r>
              <a:endParaRPr b="1" sz="1400" u="sng">
                <a:solidFill>
                  <a:schemeClr val="dk1"/>
                </a:solidFill>
                <a:latin typeface="Arial Narrow"/>
                <a:ea typeface="Arial Narrow"/>
                <a:cs typeface="Arial Narrow"/>
                <a:sym typeface="Arial Narrow"/>
              </a:endParaRPr>
            </a:p>
          </p:txBody>
        </p:sp>
        <p:sp>
          <p:nvSpPr>
            <p:cNvPr id="2808" name="Google Shape;2808;p58"/>
            <p:cNvSpPr/>
            <p:nvPr/>
          </p:nvSpPr>
          <p:spPr>
            <a:xfrm>
              <a:off x="-130904" y="7087354"/>
              <a:ext cx="1418034" cy="91563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Menores de 1año</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Entre 1 y 5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Entre 6 y 11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Mayores de 12 años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3 Casos</a:t>
              </a:r>
              <a:endParaRPr b="1" sz="16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t/>
              </a:r>
              <a:endParaRPr b="1" sz="1600">
                <a:solidFill>
                  <a:schemeClr val="dk1"/>
                </a:solidFill>
                <a:latin typeface="Arial Narrow"/>
                <a:ea typeface="Arial Narrow"/>
                <a:cs typeface="Arial Narrow"/>
                <a:sym typeface="Arial Narrow"/>
              </a:endParaRPr>
            </a:p>
          </p:txBody>
        </p:sp>
      </p:grpSp>
      <p:pic>
        <p:nvPicPr>
          <p:cNvPr id="2809" name="Google Shape;2809;p58"/>
          <p:cNvPicPr preferRelativeResize="0"/>
          <p:nvPr/>
        </p:nvPicPr>
        <p:blipFill rotWithShape="1">
          <a:blip r:embed="rId8">
            <a:alphaModFix/>
          </a:blip>
          <a:srcRect b="0" l="0" r="0" t="0"/>
          <a:stretch/>
        </p:blipFill>
        <p:spPr>
          <a:xfrm>
            <a:off x="5616659" y="549948"/>
            <a:ext cx="616420" cy="664439"/>
          </a:xfrm>
          <a:prstGeom prst="rect">
            <a:avLst/>
          </a:prstGeom>
          <a:noFill/>
          <a:ln>
            <a:noFill/>
          </a:ln>
        </p:spPr>
      </p:pic>
      <p:pic>
        <p:nvPicPr>
          <p:cNvPr id="2810" name="Google Shape;2810;p58"/>
          <p:cNvPicPr preferRelativeResize="0"/>
          <p:nvPr/>
        </p:nvPicPr>
        <p:blipFill rotWithShape="1">
          <a:blip r:embed="rId9">
            <a:alphaModFix/>
          </a:blip>
          <a:srcRect b="0" l="0" r="0" t="0"/>
          <a:stretch/>
        </p:blipFill>
        <p:spPr>
          <a:xfrm>
            <a:off x="162927" y="4811542"/>
            <a:ext cx="3456732" cy="472298"/>
          </a:xfrm>
          <a:prstGeom prst="rect">
            <a:avLst/>
          </a:prstGeom>
          <a:noFill/>
          <a:ln>
            <a:noFill/>
          </a:ln>
        </p:spPr>
      </p:pic>
      <p:pic>
        <p:nvPicPr>
          <p:cNvPr id="2811" name="Google Shape;2811;p58"/>
          <p:cNvPicPr preferRelativeResize="0"/>
          <p:nvPr/>
        </p:nvPicPr>
        <p:blipFill rotWithShape="1">
          <a:blip r:embed="rId10">
            <a:alphaModFix/>
          </a:blip>
          <a:srcRect b="0" l="0" r="0" t="0"/>
          <a:stretch/>
        </p:blipFill>
        <p:spPr>
          <a:xfrm>
            <a:off x="555636" y="5262048"/>
            <a:ext cx="1996798" cy="487722"/>
          </a:xfrm>
          <a:prstGeom prst="rect">
            <a:avLst/>
          </a:prstGeom>
          <a:noFill/>
          <a:ln>
            <a:noFill/>
          </a:ln>
        </p:spPr>
      </p:pic>
      <p:pic>
        <p:nvPicPr>
          <p:cNvPr id="2812" name="Google Shape;2812;p58"/>
          <p:cNvPicPr preferRelativeResize="0"/>
          <p:nvPr/>
        </p:nvPicPr>
        <p:blipFill rotWithShape="1">
          <a:blip r:embed="rId11">
            <a:alphaModFix/>
          </a:blip>
          <a:srcRect b="0" l="0" r="0" t="0"/>
          <a:stretch/>
        </p:blipFill>
        <p:spPr>
          <a:xfrm>
            <a:off x="4418643" y="5302551"/>
            <a:ext cx="1883827" cy="475529"/>
          </a:xfrm>
          <a:prstGeom prst="rect">
            <a:avLst/>
          </a:prstGeom>
          <a:noFill/>
          <a:ln>
            <a:noFill/>
          </a:ln>
        </p:spPr>
      </p:pic>
      <p:pic>
        <p:nvPicPr>
          <p:cNvPr id="2813" name="Google Shape;2813;p58"/>
          <p:cNvPicPr preferRelativeResize="0"/>
          <p:nvPr/>
        </p:nvPicPr>
        <p:blipFill rotWithShape="1">
          <a:blip r:embed="rId12">
            <a:alphaModFix/>
          </a:blip>
          <a:srcRect b="0" l="0" r="0" t="0"/>
          <a:stretch/>
        </p:blipFill>
        <p:spPr>
          <a:xfrm>
            <a:off x="512547" y="5815149"/>
            <a:ext cx="573074" cy="664522"/>
          </a:xfrm>
          <a:prstGeom prst="rect">
            <a:avLst/>
          </a:prstGeom>
          <a:noFill/>
          <a:ln>
            <a:noFill/>
          </a:ln>
        </p:spPr>
      </p:pic>
      <p:pic>
        <p:nvPicPr>
          <p:cNvPr id="2814" name="Google Shape;2814;p58"/>
          <p:cNvPicPr preferRelativeResize="0"/>
          <p:nvPr/>
        </p:nvPicPr>
        <p:blipFill rotWithShape="1">
          <a:blip r:embed="rId13">
            <a:alphaModFix/>
          </a:blip>
          <a:srcRect b="0" l="0" r="0" t="0"/>
          <a:stretch/>
        </p:blipFill>
        <p:spPr>
          <a:xfrm>
            <a:off x="2147164" y="5830335"/>
            <a:ext cx="457240" cy="634151"/>
          </a:xfrm>
          <a:prstGeom prst="rect">
            <a:avLst/>
          </a:prstGeom>
          <a:noFill/>
          <a:ln>
            <a:noFill/>
          </a:ln>
        </p:spPr>
      </p:pic>
      <p:pic>
        <p:nvPicPr>
          <p:cNvPr id="2815" name="Google Shape;2815;p58"/>
          <p:cNvPicPr preferRelativeResize="0"/>
          <p:nvPr/>
        </p:nvPicPr>
        <p:blipFill rotWithShape="1">
          <a:blip r:embed="rId14">
            <a:alphaModFix/>
          </a:blip>
          <a:srcRect b="0" l="0" r="0" t="0"/>
          <a:stretch/>
        </p:blipFill>
        <p:spPr>
          <a:xfrm>
            <a:off x="4317178" y="5749198"/>
            <a:ext cx="694218" cy="662067"/>
          </a:xfrm>
          <a:prstGeom prst="rect">
            <a:avLst/>
          </a:prstGeom>
          <a:noFill/>
          <a:ln>
            <a:noFill/>
          </a:ln>
        </p:spPr>
      </p:pic>
      <p:pic>
        <p:nvPicPr>
          <p:cNvPr id="2816" name="Google Shape;2816;p58"/>
          <p:cNvPicPr preferRelativeResize="0"/>
          <p:nvPr/>
        </p:nvPicPr>
        <p:blipFill rotWithShape="1">
          <a:blip r:embed="rId15">
            <a:alphaModFix/>
          </a:blip>
          <a:srcRect b="0" l="0" r="0" t="0"/>
          <a:stretch/>
        </p:blipFill>
        <p:spPr>
          <a:xfrm>
            <a:off x="5960182" y="5745059"/>
            <a:ext cx="592595" cy="638452"/>
          </a:xfrm>
          <a:prstGeom prst="rect">
            <a:avLst/>
          </a:prstGeom>
          <a:noFill/>
          <a:ln>
            <a:noFill/>
          </a:ln>
        </p:spPr>
      </p:pic>
      <p:sp>
        <p:nvSpPr>
          <p:cNvPr id="2817" name="Google Shape;2817;p58"/>
          <p:cNvSpPr/>
          <p:nvPr/>
        </p:nvSpPr>
        <p:spPr>
          <a:xfrm>
            <a:off x="310823" y="6370214"/>
            <a:ext cx="1276472"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Masculino</a:t>
            </a:r>
            <a:endParaRPr/>
          </a:p>
        </p:txBody>
      </p:sp>
      <p:sp>
        <p:nvSpPr>
          <p:cNvPr id="2818" name="Google Shape;2818;p58"/>
          <p:cNvSpPr/>
          <p:nvPr/>
        </p:nvSpPr>
        <p:spPr>
          <a:xfrm>
            <a:off x="1847904" y="6400334"/>
            <a:ext cx="1029641"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Femenino</a:t>
            </a:r>
            <a:endParaRPr/>
          </a:p>
        </p:txBody>
      </p:sp>
      <p:sp>
        <p:nvSpPr>
          <p:cNvPr id="2819" name="Google Shape;2819;p58"/>
          <p:cNvSpPr/>
          <p:nvPr/>
        </p:nvSpPr>
        <p:spPr>
          <a:xfrm>
            <a:off x="4033408" y="6372470"/>
            <a:ext cx="1562928"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Afrocolombiano</a:t>
            </a:r>
            <a:endParaRPr b="1" sz="1400">
              <a:solidFill>
                <a:schemeClr val="dk1"/>
              </a:solidFill>
              <a:latin typeface="Calibri"/>
              <a:ea typeface="Calibri"/>
              <a:cs typeface="Calibri"/>
              <a:sym typeface="Calibri"/>
            </a:endParaRPr>
          </a:p>
        </p:txBody>
      </p:sp>
      <p:pic>
        <p:nvPicPr>
          <p:cNvPr id="2820" name="Google Shape;2820;p58"/>
          <p:cNvPicPr preferRelativeResize="0"/>
          <p:nvPr/>
        </p:nvPicPr>
        <p:blipFill rotWithShape="1">
          <a:blip r:embed="rId16">
            <a:alphaModFix/>
          </a:blip>
          <a:srcRect b="0" l="0" r="0" t="0"/>
          <a:stretch/>
        </p:blipFill>
        <p:spPr>
          <a:xfrm>
            <a:off x="-23486" y="-122"/>
            <a:ext cx="7224386" cy="530398"/>
          </a:xfrm>
          <a:prstGeom prst="rect">
            <a:avLst/>
          </a:prstGeom>
          <a:noFill/>
          <a:ln>
            <a:noFill/>
          </a:ln>
        </p:spPr>
      </p:pic>
      <p:pic>
        <p:nvPicPr>
          <p:cNvPr id="2821" name="Google Shape;2821;p58"/>
          <p:cNvPicPr preferRelativeResize="0"/>
          <p:nvPr/>
        </p:nvPicPr>
        <p:blipFill rotWithShape="1">
          <a:blip r:embed="rId17">
            <a:alphaModFix/>
          </a:blip>
          <a:srcRect b="0" l="0" r="0" t="0"/>
          <a:stretch/>
        </p:blipFill>
        <p:spPr>
          <a:xfrm>
            <a:off x="110393" y="50064"/>
            <a:ext cx="3475021" cy="451143"/>
          </a:xfrm>
          <a:prstGeom prst="rect">
            <a:avLst/>
          </a:prstGeom>
          <a:noFill/>
          <a:ln>
            <a:noFill/>
          </a:ln>
        </p:spPr>
      </p:pic>
      <p:sp>
        <p:nvSpPr>
          <p:cNvPr id="2822" name="Google Shape;2822;p58"/>
          <p:cNvSpPr/>
          <p:nvPr/>
        </p:nvSpPr>
        <p:spPr>
          <a:xfrm>
            <a:off x="5835597" y="6383511"/>
            <a:ext cx="91986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600">
                <a:solidFill>
                  <a:schemeClr val="dk1"/>
                </a:solidFill>
                <a:latin typeface="Calibri"/>
                <a:ea typeface="Calibri"/>
                <a:cs typeface="Calibri"/>
                <a:sym typeface="Calibri"/>
              </a:rPr>
              <a:t>Indígena</a:t>
            </a:r>
            <a:endParaRPr/>
          </a:p>
        </p:txBody>
      </p:sp>
      <p:sp>
        <p:nvSpPr>
          <p:cNvPr id="2823" name="Google Shape;2823;p58"/>
          <p:cNvSpPr/>
          <p:nvPr/>
        </p:nvSpPr>
        <p:spPr>
          <a:xfrm>
            <a:off x="373048" y="6746334"/>
            <a:ext cx="967986" cy="329737"/>
          </a:xfrm>
          <a:prstGeom prst="roundRect">
            <a:avLst>
              <a:gd fmla="val 16667" name="adj"/>
            </a:avLst>
          </a:prstGeom>
          <a:solidFill>
            <a:srgbClr val="D99593"/>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800">
                <a:solidFill>
                  <a:schemeClr val="lt1"/>
                </a:solidFill>
                <a:latin typeface="Calibri"/>
                <a:ea typeface="Calibri"/>
                <a:cs typeface="Calibri"/>
                <a:sym typeface="Calibri"/>
              </a:rPr>
              <a:t>5</a:t>
            </a:r>
            <a:endParaRPr b="1" sz="1800">
              <a:solidFill>
                <a:schemeClr val="lt1"/>
              </a:solidFill>
              <a:latin typeface="Calibri"/>
              <a:ea typeface="Calibri"/>
              <a:cs typeface="Calibri"/>
              <a:sym typeface="Calibri"/>
            </a:endParaRPr>
          </a:p>
        </p:txBody>
      </p:sp>
      <p:pic>
        <p:nvPicPr>
          <p:cNvPr id="2824" name="Google Shape;2824;p58"/>
          <p:cNvPicPr preferRelativeResize="0"/>
          <p:nvPr/>
        </p:nvPicPr>
        <p:blipFill rotWithShape="1">
          <a:blip r:embed="rId18">
            <a:alphaModFix/>
          </a:blip>
          <a:srcRect b="0" l="0" r="0" t="0"/>
          <a:stretch/>
        </p:blipFill>
        <p:spPr>
          <a:xfrm>
            <a:off x="1860436" y="6717914"/>
            <a:ext cx="987638" cy="353599"/>
          </a:xfrm>
          <a:prstGeom prst="rect">
            <a:avLst/>
          </a:prstGeom>
          <a:noFill/>
          <a:ln>
            <a:noFill/>
          </a:ln>
        </p:spPr>
      </p:pic>
      <p:pic>
        <p:nvPicPr>
          <p:cNvPr id="2825" name="Google Shape;2825;p58"/>
          <p:cNvPicPr preferRelativeResize="0"/>
          <p:nvPr/>
        </p:nvPicPr>
        <p:blipFill rotWithShape="1">
          <a:blip r:embed="rId19">
            <a:alphaModFix/>
          </a:blip>
          <a:srcRect b="0" l="0" r="0" t="0"/>
          <a:stretch/>
        </p:blipFill>
        <p:spPr>
          <a:xfrm>
            <a:off x="5801711" y="6740758"/>
            <a:ext cx="987638" cy="353599"/>
          </a:xfrm>
          <a:prstGeom prst="rect">
            <a:avLst/>
          </a:prstGeom>
          <a:noFill/>
          <a:ln>
            <a:noFill/>
          </a:ln>
        </p:spPr>
      </p:pic>
      <p:pic>
        <p:nvPicPr>
          <p:cNvPr id="2826" name="Google Shape;2826;p58"/>
          <p:cNvPicPr preferRelativeResize="0"/>
          <p:nvPr/>
        </p:nvPicPr>
        <p:blipFill rotWithShape="1">
          <a:blip r:embed="rId20">
            <a:alphaModFix/>
          </a:blip>
          <a:srcRect b="0" l="0" r="0" t="0"/>
          <a:stretch/>
        </p:blipFill>
        <p:spPr>
          <a:xfrm>
            <a:off x="4268992" y="6732892"/>
            <a:ext cx="993734" cy="359695"/>
          </a:xfrm>
          <a:prstGeom prst="rect">
            <a:avLst/>
          </a:prstGeom>
          <a:noFill/>
          <a:ln>
            <a:noFill/>
          </a:ln>
        </p:spPr>
      </p:pic>
      <p:sp>
        <p:nvSpPr>
          <p:cNvPr id="2827" name="Google Shape;2827;p58"/>
          <p:cNvSpPr txBox="1"/>
          <p:nvPr/>
        </p:nvSpPr>
        <p:spPr>
          <a:xfrm>
            <a:off x="2195211" y="6717120"/>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800">
                <a:solidFill>
                  <a:srgbClr val="F2F2F2"/>
                </a:solidFill>
                <a:latin typeface="Calibri"/>
                <a:ea typeface="Calibri"/>
                <a:cs typeface="Calibri"/>
                <a:sym typeface="Calibri"/>
              </a:rPr>
              <a:t>2</a:t>
            </a:r>
            <a:endParaRPr b="1" sz="1800">
              <a:solidFill>
                <a:srgbClr val="F2F2F2"/>
              </a:solidFill>
              <a:latin typeface="Calibri"/>
              <a:ea typeface="Calibri"/>
              <a:cs typeface="Calibri"/>
              <a:sym typeface="Calibri"/>
            </a:endParaRPr>
          </a:p>
        </p:txBody>
      </p:sp>
      <p:sp>
        <p:nvSpPr>
          <p:cNvPr id="2828" name="Google Shape;2828;p58"/>
          <p:cNvSpPr txBox="1"/>
          <p:nvPr/>
        </p:nvSpPr>
        <p:spPr>
          <a:xfrm>
            <a:off x="4597408" y="6738888"/>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829" name="Google Shape;2829;p58"/>
          <p:cNvSpPr txBox="1"/>
          <p:nvPr/>
        </p:nvSpPr>
        <p:spPr>
          <a:xfrm>
            <a:off x="6105636" y="6732892"/>
            <a:ext cx="30168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800">
                <a:solidFill>
                  <a:schemeClr val="dk1"/>
                </a:solidFill>
                <a:latin typeface="Calibri"/>
                <a:ea typeface="Calibri"/>
                <a:cs typeface="Calibri"/>
                <a:sym typeface="Calibri"/>
              </a:rPr>
              <a:t>0</a:t>
            </a:r>
            <a:endParaRPr sz="1800">
              <a:solidFill>
                <a:schemeClr val="dk1"/>
              </a:solidFill>
              <a:latin typeface="Calibri"/>
              <a:ea typeface="Calibri"/>
              <a:cs typeface="Calibri"/>
              <a:sym typeface="Calibri"/>
            </a:endParaRPr>
          </a:p>
        </p:txBody>
      </p:sp>
      <p:pic>
        <p:nvPicPr>
          <p:cNvPr id="2830" name="Google Shape;2830;p58"/>
          <p:cNvPicPr preferRelativeResize="0"/>
          <p:nvPr/>
        </p:nvPicPr>
        <p:blipFill rotWithShape="1">
          <a:blip r:embed="rId21">
            <a:alphaModFix/>
          </a:blip>
          <a:srcRect b="0" l="0" r="0" t="0"/>
          <a:stretch/>
        </p:blipFill>
        <p:spPr>
          <a:xfrm>
            <a:off x="5002369" y="8331754"/>
            <a:ext cx="1353429" cy="384081"/>
          </a:xfrm>
          <a:prstGeom prst="rect">
            <a:avLst/>
          </a:prstGeom>
          <a:noFill/>
          <a:ln>
            <a:noFill/>
          </a:ln>
        </p:spPr>
      </p:pic>
      <p:sp>
        <p:nvSpPr>
          <p:cNvPr id="2831" name="Google Shape;2831;p58"/>
          <p:cNvSpPr txBox="1"/>
          <p:nvPr/>
        </p:nvSpPr>
        <p:spPr>
          <a:xfrm>
            <a:off x="5159863" y="7962278"/>
            <a:ext cx="94067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Arial Narrow"/>
                <a:ea typeface="Arial Narrow"/>
                <a:cs typeface="Arial Narrow"/>
                <a:sym typeface="Arial Narrow"/>
              </a:rPr>
              <a:t>Recaídas</a:t>
            </a:r>
            <a:endParaRPr sz="1400">
              <a:solidFill>
                <a:schemeClr val="dk1"/>
              </a:solidFill>
              <a:latin typeface="Calibri"/>
              <a:ea typeface="Calibri"/>
              <a:cs typeface="Calibri"/>
              <a:sym typeface="Calibri"/>
            </a:endParaRPr>
          </a:p>
        </p:txBody>
      </p:sp>
      <p:sp>
        <p:nvSpPr>
          <p:cNvPr id="2832" name="Google Shape;2832;p58"/>
          <p:cNvSpPr txBox="1"/>
          <p:nvPr/>
        </p:nvSpPr>
        <p:spPr>
          <a:xfrm>
            <a:off x="6465288" y="37295"/>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58</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sp>
        <p:nvSpPr>
          <p:cNvPr id="2837" name="Google Shape;2837;p59"/>
          <p:cNvSpPr/>
          <p:nvPr/>
        </p:nvSpPr>
        <p:spPr>
          <a:xfrm>
            <a:off x="0" y="10661"/>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38" name="Google Shape;2838;p59"/>
          <p:cNvGrpSpPr/>
          <p:nvPr/>
        </p:nvGrpSpPr>
        <p:grpSpPr>
          <a:xfrm>
            <a:off x="140669" y="143282"/>
            <a:ext cx="5047355" cy="307777"/>
            <a:chOff x="2448322" y="74775"/>
            <a:chExt cx="5047355" cy="307777"/>
          </a:xfrm>
        </p:grpSpPr>
        <p:sp>
          <p:nvSpPr>
            <p:cNvPr id="2839" name="Google Shape;2839;p59"/>
            <p:cNvSpPr/>
            <p:nvPr/>
          </p:nvSpPr>
          <p:spPr>
            <a:xfrm>
              <a:off x="2448322" y="74775"/>
              <a:ext cx="288032" cy="252254"/>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840" name="Google Shape;2840;p59"/>
            <p:cNvCxnSpPr>
              <a:stCxn id="2839" idx="6"/>
            </p:cNvCxnSpPr>
            <p:nvPr/>
          </p:nvCxnSpPr>
          <p:spPr>
            <a:xfrm>
              <a:off x="2736354" y="200902"/>
              <a:ext cx="648000" cy="4800"/>
            </a:xfrm>
            <a:prstGeom prst="straightConnector1">
              <a:avLst/>
            </a:prstGeom>
            <a:noFill/>
            <a:ln cap="flat" cmpd="sng" w="28575">
              <a:solidFill>
                <a:srgbClr val="C00000"/>
              </a:solidFill>
              <a:prstDash val="solid"/>
              <a:round/>
              <a:headEnd len="sm" w="sm" type="none"/>
              <a:tailEnd len="sm" w="sm" type="none"/>
            </a:ln>
          </p:spPr>
        </p:cxnSp>
        <p:sp>
          <p:nvSpPr>
            <p:cNvPr id="2841" name="Google Shape;2841;p59"/>
            <p:cNvSpPr txBox="1"/>
            <p:nvPr/>
          </p:nvSpPr>
          <p:spPr>
            <a:xfrm>
              <a:off x="3302537" y="74775"/>
              <a:ext cx="419314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 </a:t>
              </a:r>
              <a:r>
                <a:rPr b="1" lang="es-ES" sz="1400">
                  <a:solidFill>
                    <a:schemeClr val="dk1"/>
                  </a:solidFill>
                  <a:latin typeface="Arial Narrow"/>
                  <a:ea typeface="Arial Narrow"/>
                  <a:cs typeface="Arial Narrow"/>
                  <a:sym typeface="Arial Narrow"/>
                </a:rPr>
                <a:t>Variables de diagnóstico clínico</a:t>
              </a:r>
              <a:endParaRPr b="1" sz="1400">
                <a:solidFill>
                  <a:schemeClr val="dk1"/>
                </a:solidFill>
                <a:latin typeface="Arial Narrow"/>
                <a:ea typeface="Arial Narrow"/>
                <a:cs typeface="Arial Narrow"/>
                <a:sym typeface="Arial Narrow"/>
              </a:endParaRPr>
            </a:p>
          </p:txBody>
        </p:sp>
      </p:grpSp>
      <p:grpSp>
        <p:nvGrpSpPr>
          <p:cNvPr id="2842" name="Google Shape;2842;p59"/>
          <p:cNvGrpSpPr/>
          <p:nvPr/>
        </p:nvGrpSpPr>
        <p:grpSpPr>
          <a:xfrm>
            <a:off x="4915959" y="841218"/>
            <a:ext cx="2320906" cy="1859156"/>
            <a:chOff x="-669142" y="3066921"/>
            <a:chExt cx="3083226" cy="2119028"/>
          </a:xfrm>
        </p:grpSpPr>
        <p:grpSp>
          <p:nvGrpSpPr>
            <p:cNvPr id="2843" name="Google Shape;2843;p59"/>
            <p:cNvGrpSpPr/>
            <p:nvPr/>
          </p:nvGrpSpPr>
          <p:grpSpPr>
            <a:xfrm>
              <a:off x="-173712" y="3066921"/>
              <a:ext cx="2587796" cy="2107620"/>
              <a:chOff x="-383224" y="2902507"/>
              <a:chExt cx="2587796" cy="2107620"/>
            </a:xfrm>
          </p:grpSpPr>
          <p:pic>
            <p:nvPicPr>
              <p:cNvPr id="2844" name="Google Shape;2844;p59"/>
              <p:cNvPicPr preferRelativeResize="0"/>
              <p:nvPr/>
            </p:nvPicPr>
            <p:blipFill rotWithShape="1">
              <a:blip r:embed="rId3">
                <a:alphaModFix/>
              </a:blip>
              <a:srcRect b="0" l="0" r="0" t="0"/>
              <a:stretch/>
            </p:blipFill>
            <p:spPr>
              <a:xfrm>
                <a:off x="85191" y="2902507"/>
                <a:ext cx="1438910" cy="1315347"/>
              </a:xfrm>
              <a:prstGeom prst="rect">
                <a:avLst/>
              </a:prstGeom>
              <a:noFill/>
              <a:ln>
                <a:noFill/>
              </a:ln>
            </p:spPr>
          </p:pic>
          <p:sp>
            <p:nvSpPr>
              <p:cNvPr id="2845" name="Google Shape;2845;p59"/>
              <p:cNvSpPr/>
              <p:nvPr/>
            </p:nvSpPr>
            <p:spPr>
              <a:xfrm>
                <a:off x="-383224" y="4413772"/>
                <a:ext cx="2587796" cy="59635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Principales pruebas </a:t>
                </a:r>
                <a:endParaRPr/>
              </a:p>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De criterios diagnósticos</a:t>
                </a:r>
                <a:endParaRPr b="1" sz="1400" u="sng">
                  <a:solidFill>
                    <a:srgbClr val="000000"/>
                  </a:solidFill>
                  <a:latin typeface="Arial Narrow"/>
                  <a:ea typeface="Arial Narrow"/>
                  <a:cs typeface="Arial Narrow"/>
                  <a:sym typeface="Arial Narrow"/>
                </a:endParaRPr>
              </a:p>
            </p:txBody>
          </p:sp>
        </p:grpSp>
        <p:sp>
          <p:nvSpPr>
            <p:cNvPr id="2846" name="Google Shape;2846;p59"/>
            <p:cNvSpPr/>
            <p:nvPr/>
          </p:nvSpPr>
          <p:spPr>
            <a:xfrm flipH="1">
              <a:off x="-669142" y="4900034"/>
              <a:ext cx="351688" cy="285915"/>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2847" name="Google Shape;2847;p59"/>
          <p:cNvGrpSpPr/>
          <p:nvPr/>
        </p:nvGrpSpPr>
        <p:grpSpPr>
          <a:xfrm>
            <a:off x="4919291" y="3156647"/>
            <a:ext cx="1659210" cy="2120669"/>
            <a:chOff x="650017" y="4950876"/>
            <a:chExt cx="2674786" cy="2170394"/>
          </a:xfrm>
        </p:grpSpPr>
        <p:grpSp>
          <p:nvGrpSpPr>
            <p:cNvPr id="2848" name="Google Shape;2848;p59"/>
            <p:cNvGrpSpPr/>
            <p:nvPr/>
          </p:nvGrpSpPr>
          <p:grpSpPr>
            <a:xfrm>
              <a:off x="1364170" y="4950876"/>
              <a:ext cx="1960633" cy="2083405"/>
              <a:chOff x="4791388" y="1183624"/>
              <a:chExt cx="1960633" cy="2083405"/>
            </a:xfrm>
          </p:grpSpPr>
          <p:pic>
            <p:nvPicPr>
              <p:cNvPr id="2849" name="Google Shape;2849;p59"/>
              <p:cNvPicPr preferRelativeResize="0"/>
              <p:nvPr/>
            </p:nvPicPr>
            <p:blipFill rotWithShape="1">
              <a:blip r:embed="rId4">
                <a:alphaModFix/>
              </a:blip>
              <a:srcRect b="0" l="0" r="0" t="0"/>
              <a:stretch/>
            </p:blipFill>
            <p:spPr>
              <a:xfrm>
                <a:off x="4791388" y="1183624"/>
                <a:ext cx="1635427" cy="973935"/>
              </a:xfrm>
              <a:prstGeom prst="rect">
                <a:avLst/>
              </a:prstGeom>
              <a:noFill/>
              <a:ln>
                <a:noFill/>
              </a:ln>
            </p:spPr>
          </p:pic>
          <p:sp>
            <p:nvSpPr>
              <p:cNvPr id="2850" name="Google Shape;2850;p59"/>
              <p:cNvSpPr/>
              <p:nvPr/>
            </p:nvSpPr>
            <p:spPr>
              <a:xfrm>
                <a:off x="4835648" y="2290551"/>
                <a:ext cx="1916373" cy="97647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Principales pruebas </a:t>
                </a:r>
                <a:endParaRPr/>
              </a:p>
              <a:p>
                <a:pPr indent="0" lvl="0" marL="0" marR="0" rtl="0" algn="ctr">
                  <a:spcBef>
                    <a:spcPts val="0"/>
                  </a:spcBef>
                  <a:spcAft>
                    <a:spcPts val="0"/>
                  </a:spcAft>
                  <a:buNone/>
                </a:pPr>
                <a:r>
                  <a:rPr b="1" lang="es-ES" sz="1400" u="sng">
                    <a:solidFill>
                      <a:schemeClr val="dk1"/>
                    </a:solidFill>
                    <a:latin typeface="Arial Narrow"/>
                    <a:ea typeface="Arial Narrow"/>
                    <a:cs typeface="Arial Narrow"/>
                    <a:sym typeface="Arial Narrow"/>
                  </a:rPr>
                  <a:t>diagnósticas confirmatoria</a:t>
                </a:r>
                <a:endParaRPr b="1" sz="1400" u="sng">
                  <a:solidFill>
                    <a:srgbClr val="000000"/>
                  </a:solidFill>
                  <a:latin typeface="Arial Narrow"/>
                  <a:ea typeface="Arial Narrow"/>
                  <a:cs typeface="Arial Narrow"/>
                  <a:sym typeface="Arial Narrow"/>
                </a:endParaRPr>
              </a:p>
            </p:txBody>
          </p:sp>
        </p:grpSp>
        <p:sp>
          <p:nvSpPr>
            <p:cNvPr id="2851" name="Google Shape;2851;p59"/>
            <p:cNvSpPr/>
            <p:nvPr/>
          </p:nvSpPr>
          <p:spPr>
            <a:xfrm flipH="1">
              <a:off x="650017" y="6835355"/>
              <a:ext cx="477818" cy="285915"/>
            </a:xfrm>
            <a:prstGeom prst="right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852" name="Google Shape;2852;p59"/>
          <p:cNvSpPr txBox="1"/>
          <p:nvPr/>
        </p:nvSpPr>
        <p:spPr>
          <a:xfrm>
            <a:off x="532938" y="3507269"/>
            <a:ext cx="1726361"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Tipo de cáncer</a:t>
            </a:r>
            <a:endParaRPr b="1" sz="1200" u="sng">
              <a:solidFill>
                <a:schemeClr val="dk1"/>
              </a:solidFill>
              <a:latin typeface="Arial Narrow"/>
              <a:ea typeface="Arial Narrow"/>
              <a:cs typeface="Arial Narrow"/>
              <a:sym typeface="Arial Narrow"/>
            </a:endParaRPr>
          </a:p>
        </p:txBody>
      </p:sp>
      <p:sp>
        <p:nvSpPr>
          <p:cNvPr id="2853" name="Google Shape;2853;p59"/>
          <p:cNvSpPr/>
          <p:nvPr/>
        </p:nvSpPr>
        <p:spPr>
          <a:xfrm>
            <a:off x="117775" y="1018034"/>
            <a:ext cx="2699096" cy="4154724"/>
          </a:xfrm>
          <a:prstGeom prst="roundRect">
            <a:avLst>
              <a:gd fmla="val 16667" name="adj"/>
            </a:avLst>
          </a:prstGeom>
          <a:solidFill>
            <a:srgbClr val="CCC0D9"/>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ctr">
              <a:spcBef>
                <a:spcPts val="0"/>
              </a:spcBef>
              <a:spcAft>
                <a:spcPts val="0"/>
              </a:spcAft>
              <a:buClr>
                <a:schemeClr val="dk1"/>
              </a:buClr>
              <a:buSzPts val="1400"/>
              <a:buFont typeface="Arial"/>
              <a:buChar char="•"/>
            </a:pPr>
            <a:r>
              <a:rPr b="1" lang="es-ES" sz="1400">
                <a:solidFill>
                  <a:schemeClr val="dk1"/>
                </a:solidFill>
                <a:latin typeface="Arial Narrow"/>
                <a:ea typeface="Arial Narrow"/>
                <a:cs typeface="Arial Narrow"/>
                <a:sym typeface="Arial Narrow"/>
              </a:rPr>
              <a:t>Leucemia Mieloide Aguda</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a:p>
            <a:pPr indent="-285750" lvl="0" marL="285750" marR="0" rtl="0" algn="ctr">
              <a:spcBef>
                <a:spcPts val="0"/>
              </a:spcBef>
              <a:spcAft>
                <a:spcPts val="0"/>
              </a:spcAft>
              <a:buClr>
                <a:schemeClr val="dk1"/>
              </a:buClr>
              <a:buSzPts val="1400"/>
              <a:buFont typeface="Arial"/>
              <a:buChar char="•"/>
            </a:pPr>
            <a:r>
              <a:rPr b="1" lang="es-ES" sz="1400">
                <a:solidFill>
                  <a:schemeClr val="dk1"/>
                </a:solidFill>
                <a:latin typeface="Arial Narrow"/>
                <a:ea typeface="Arial Narrow"/>
                <a:cs typeface="Arial Narrow"/>
                <a:sym typeface="Arial Narrow"/>
              </a:rPr>
              <a:t>Otras leucemias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a:p>
            <a:pPr indent="-285750" lvl="0" marL="285750" marR="0" rtl="0" algn="ctr">
              <a:spcBef>
                <a:spcPts val="0"/>
              </a:spcBef>
              <a:spcAft>
                <a:spcPts val="0"/>
              </a:spcAft>
              <a:buClr>
                <a:schemeClr val="dk1"/>
              </a:buClr>
              <a:buSzPts val="1400"/>
              <a:buFont typeface="Arial"/>
              <a:buChar char="•"/>
            </a:pPr>
            <a:r>
              <a:rPr b="1" lang="es-ES" sz="1400">
                <a:solidFill>
                  <a:schemeClr val="dk1"/>
                </a:solidFill>
                <a:latin typeface="Arial Narrow"/>
                <a:ea typeface="Arial Narrow"/>
                <a:cs typeface="Arial Narrow"/>
                <a:sym typeface="Arial Narrow"/>
              </a:rPr>
              <a:t>Linfomas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a:p>
            <a:pPr indent="-285750" lvl="0" marL="285750" marR="0" rtl="0" algn="ctr">
              <a:spcBef>
                <a:spcPts val="0"/>
              </a:spcBef>
              <a:spcAft>
                <a:spcPts val="0"/>
              </a:spcAft>
              <a:buClr>
                <a:schemeClr val="dk1"/>
              </a:buClr>
              <a:buSzPts val="1400"/>
              <a:buFont typeface="Arial"/>
              <a:buChar char="•"/>
            </a:pPr>
            <a:r>
              <a:rPr b="1" lang="es-ES" sz="1400">
                <a:solidFill>
                  <a:schemeClr val="dk1"/>
                </a:solidFill>
                <a:latin typeface="Arial Narrow"/>
                <a:ea typeface="Arial Narrow"/>
                <a:cs typeface="Arial Narrow"/>
                <a:sym typeface="Arial Narrow"/>
              </a:rPr>
              <a:t>Linfomas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casos</a:t>
            </a:r>
            <a:endParaRPr/>
          </a:p>
          <a:p>
            <a:pPr indent="0" lvl="0" marL="0" marR="0" rtl="0" algn="ctr">
              <a:spcBef>
                <a:spcPts val="0"/>
              </a:spcBef>
              <a:spcAft>
                <a:spcPts val="0"/>
              </a:spcAft>
              <a:buNone/>
            </a:pPr>
            <a:r>
              <a:t/>
            </a:r>
            <a:endParaRPr b="1" sz="1400">
              <a:solidFill>
                <a:schemeClr val="dk1"/>
              </a:solidFill>
              <a:latin typeface="Arial Narrow"/>
              <a:ea typeface="Arial Narrow"/>
              <a:cs typeface="Arial Narrow"/>
              <a:sym typeface="Arial Narrow"/>
            </a:endParaRPr>
          </a:p>
          <a:p>
            <a:pPr indent="-285750" lvl="0" marL="285750" marR="0" rtl="0" algn="ctr">
              <a:spcBef>
                <a:spcPts val="0"/>
              </a:spcBef>
              <a:spcAft>
                <a:spcPts val="0"/>
              </a:spcAft>
              <a:buClr>
                <a:schemeClr val="dk1"/>
              </a:buClr>
              <a:buSzPts val="1400"/>
              <a:buFont typeface="Arial"/>
              <a:buChar char="•"/>
            </a:pPr>
            <a:r>
              <a:rPr b="1" lang="es-ES" sz="1400">
                <a:solidFill>
                  <a:schemeClr val="dk1"/>
                </a:solidFill>
                <a:latin typeface="Arial Narrow"/>
                <a:ea typeface="Arial Narrow"/>
                <a:cs typeface="Arial Narrow"/>
                <a:sym typeface="Arial Narrow"/>
              </a:rPr>
              <a:t>Tumores del sistema Nervioso</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 caso</a:t>
            </a:r>
            <a:endParaRPr/>
          </a:p>
          <a:p>
            <a:pPr indent="0" lvl="0" marL="0" marR="0" rtl="0" algn="ctr">
              <a:spcBef>
                <a:spcPts val="0"/>
              </a:spcBef>
              <a:spcAft>
                <a:spcPts val="0"/>
              </a:spcAft>
              <a:buNone/>
            </a:pPr>
            <a:r>
              <a:t/>
            </a:r>
            <a:endParaRPr b="1" sz="1200">
              <a:solidFill>
                <a:schemeClr val="dk1"/>
              </a:solidFill>
              <a:latin typeface="Arial Narrow"/>
              <a:ea typeface="Arial Narrow"/>
              <a:cs typeface="Arial Narrow"/>
              <a:sym typeface="Arial Narrow"/>
            </a:endParaRPr>
          </a:p>
          <a:p>
            <a:pPr indent="-285750" lvl="0" marL="285750" marR="0" rtl="0" algn="ctr">
              <a:spcBef>
                <a:spcPts val="0"/>
              </a:spcBef>
              <a:spcAft>
                <a:spcPts val="0"/>
              </a:spcAft>
              <a:buClr>
                <a:schemeClr val="dk1"/>
              </a:buClr>
              <a:buSzPts val="1400"/>
              <a:buFont typeface="Arial"/>
              <a:buChar char="•"/>
            </a:pPr>
            <a:r>
              <a:rPr b="1" lang="es-ES" sz="1400">
                <a:solidFill>
                  <a:schemeClr val="dk1"/>
                </a:solidFill>
                <a:latin typeface="Arial Narrow"/>
                <a:ea typeface="Arial Narrow"/>
                <a:cs typeface="Arial Narrow"/>
                <a:sym typeface="Arial Narrow"/>
              </a:rPr>
              <a:t>Otras Neoplasias Malignas no especificadas</a:t>
            </a:r>
            <a:endParaRPr/>
          </a:p>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 casos</a:t>
            </a:r>
            <a:endParaRPr b="1" sz="1200">
              <a:solidFill>
                <a:schemeClr val="dk1"/>
              </a:solidFill>
              <a:latin typeface="Arial Narrow"/>
              <a:ea typeface="Arial Narrow"/>
              <a:cs typeface="Arial Narrow"/>
              <a:sym typeface="Arial Narrow"/>
            </a:endParaRPr>
          </a:p>
        </p:txBody>
      </p:sp>
      <p:sp>
        <p:nvSpPr>
          <p:cNvPr id="2854" name="Google Shape;2854;p59"/>
          <p:cNvSpPr/>
          <p:nvPr/>
        </p:nvSpPr>
        <p:spPr>
          <a:xfrm>
            <a:off x="-10012" y="5454687"/>
            <a:ext cx="7200900" cy="362695"/>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55" name="Google Shape;2855;p59"/>
          <p:cNvGrpSpPr/>
          <p:nvPr/>
        </p:nvGrpSpPr>
        <p:grpSpPr>
          <a:xfrm>
            <a:off x="140669" y="5489130"/>
            <a:ext cx="3668990" cy="307777"/>
            <a:chOff x="2478324" y="-326030"/>
            <a:chExt cx="3668990" cy="307777"/>
          </a:xfrm>
        </p:grpSpPr>
        <p:sp>
          <p:nvSpPr>
            <p:cNvPr id="2856" name="Google Shape;2856;p59"/>
            <p:cNvSpPr/>
            <p:nvPr/>
          </p:nvSpPr>
          <p:spPr>
            <a:xfrm>
              <a:off x="2478324" y="-315342"/>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857" name="Google Shape;2857;p59"/>
            <p:cNvCxnSpPr>
              <a:stCxn id="2856" idx="6"/>
            </p:cNvCxnSpPr>
            <p:nvPr/>
          </p:nvCxnSpPr>
          <p:spPr>
            <a:xfrm flipH="1" rot="10800000">
              <a:off x="2766356" y="-188137"/>
              <a:ext cx="795600" cy="3600"/>
            </a:xfrm>
            <a:prstGeom prst="straightConnector1">
              <a:avLst/>
            </a:prstGeom>
            <a:noFill/>
            <a:ln cap="flat" cmpd="sng" w="28575">
              <a:solidFill>
                <a:srgbClr val="C00000"/>
              </a:solidFill>
              <a:prstDash val="solid"/>
              <a:round/>
              <a:headEnd len="sm" w="sm" type="none"/>
              <a:tailEnd len="sm" w="sm" type="none"/>
            </a:ln>
          </p:spPr>
        </p:cxnSp>
        <p:sp>
          <p:nvSpPr>
            <p:cNvPr id="2858" name="Google Shape;2858;p59"/>
            <p:cNvSpPr txBox="1"/>
            <p:nvPr/>
          </p:nvSpPr>
          <p:spPr>
            <a:xfrm>
              <a:off x="3555026" y="-326030"/>
              <a:ext cx="2592288"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400">
                  <a:solidFill>
                    <a:schemeClr val="dk1"/>
                  </a:solidFill>
                  <a:latin typeface="Arial Narrow"/>
                  <a:ea typeface="Arial Narrow"/>
                  <a:cs typeface="Arial Narrow"/>
                  <a:sym typeface="Arial Narrow"/>
                </a:rPr>
                <a:t>Consideraciones técnicas</a:t>
              </a:r>
              <a:endParaRPr b="1" sz="1400">
                <a:solidFill>
                  <a:schemeClr val="dk1"/>
                </a:solidFill>
                <a:latin typeface="Arial Narrow"/>
                <a:ea typeface="Arial Narrow"/>
                <a:cs typeface="Arial Narrow"/>
                <a:sym typeface="Arial Narrow"/>
              </a:endParaRPr>
            </a:p>
          </p:txBody>
        </p:sp>
      </p:grpSp>
      <p:sp>
        <p:nvSpPr>
          <p:cNvPr id="2859" name="Google Shape;2859;p59"/>
          <p:cNvSpPr txBox="1"/>
          <p:nvPr/>
        </p:nvSpPr>
        <p:spPr>
          <a:xfrm>
            <a:off x="-10012" y="6362628"/>
            <a:ext cx="7069621" cy="33855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600">
              <a:solidFill>
                <a:schemeClr val="dk1"/>
              </a:solidFill>
              <a:latin typeface="Arial Narrow"/>
              <a:ea typeface="Arial Narrow"/>
              <a:cs typeface="Arial Narrow"/>
              <a:sym typeface="Arial Narrow"/>
            </a:endParaRPr>
          </a:p>
        </p:txBody>
      </p:sp>
      <p:sp>
        <p:nvSpPr>
          <p:cNvPr id="2860" name="Google Shape;2860;p59"/>
          <p:cNvSpPr/>
          <p:nvPr/>
        </p:nvSpPr>
        <p:spPr>
          <a:xfrm>
            <a:off x="2990207" y="1087200"/>
            <a:ext cx="1853865" cy="803983"/>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Radiología</a:t>
            </a:r>
            <a:endParaRPr/>
          </a:p>
          <a:p>
            <a:pPr indent="0" lvl="0" marL="0" marR="0" rtl="0" algn="ctr">
              <a:spcBef>
                <a:spcPts val="0"/>
              </a:spcBef>
              <a:spcAft>
                <a:spcPts val="0"/>
              </a:spcAft>
              <a:buNone/>
            </a:pPr>
            <a:r>
              <a:rPr b="1" lang="es-ES" sz="1400">
                <a:solidFill>
                  <a:schemeClr val="lt1"/>
                </a:solidFill>
                <a:latin typeface="Calibri"/>
                <a:ea typeface="Calibri"/>
                <a:cs typeface="Calibri"/>
                <a:sym typeface="Calibri"/>
              </a:rPr>
              <a:t>Diagnostica</a:t>
            </a:r>
            <a:endParaRPr b="1" sz="1400">
              <a:solidFill>
                <a:schemeClr val="lt1"/>
              </a:solidFill>
              <a:latin typeface="Calibri"/>
              <a:ea typeface="Calibri"/>
              <a:cs typeface="Calibri"/>
              <a:sym typeface="Calibri"/>
            </a:endParaRPr>
          </a:p>
        </p:txBody>
      </p:sp>
      <p:pic>
        <p:nvPicPr>
          <p:cNvPr id="2861" name="Google Shape;2861;p59"/>
          <p:cNvPicPr preferRelativeResize="0"/>
          <p:nvPr/>
        </p:nvPicPr>
        <p:blipFill rotWithShape="1">
          <a:blip r:embed="rId5">
            <a:alphaModFix/>
          </a:blip>
          <a:srcRect b="0" l="0" r="0" t="0"/>
          <a:stretch/>
        </p:blipFill>
        <p:spPr>
          <a:xfrm>
            <a:off x="4864436" y="3876176"/>
            <a:ext cx="329213" cy="335309"/>
          </a:xfrm>
          <a:prstGeom prst="rect">
            <a:avLst/>
          </a:prstGeom>
          <a:noFill/>
          <a:ln>
            <a:noFill/>
          </a:ln>
        </p:spPr>
      </p:pic>
      <p:pic>
        <p:nvPicPr>
          <p:cNvPr id="2862" name="Google Shape;2862;p59"/>
          <p:cNvPicPr preferRelativeResize="0"/>
          <p:nvPr/>
        </p:nvPicPr>
        <p:blipFill rotWithShape="1">
          <a:blip r:embed="rId6">
            <a:alphaModFix/>
          </a:blip>
          <a:srcRect b="0" l="0" r="0" t="0"/>
          <a:stretch/>
        </p:blipFill>
        <p:spPr>
          <a:xfrm>
            <a:off x="3037545" y="2011445"/>
            <a:ext cx="1852638" cy="631438"/>
          </a:xfrm>
          <a:prstGeom prst="rect">
            <a:avLst/>
          </a:prstGeom>
          <a:noFill/>
          <a:ln>
            <a:noFill/>
          </a:ln>
        </p:spPr>
      </p:pic>
      <p:sp>
        <p:nvSpPr>
          <p:cNvPr id="2863" name="Google Shape;2863;p59"/>
          <p:cNvSpPr txBox="1"/>
          <p:nvPr/>
        </p:nvSpPr>
        <p:spPr>
          <a:xfrm>
            <a:off x="3285381" y="1939038"/>
            <a:ext cx="1230646" cy="73866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Extendido Periférico de Sangre</a:t>
            </a:r>
            <a:endParaRPr b="1" sz="1400">
              <a:solidFill>
                <a:schemeClr val="lt1"/>
              </a:solidFill>
              <a:latin typeface="Calibri"/>
              <a:ea typeface="Calibri"/>
              <a:cs typeface="Calibri"/>
              <a:sym typeface="Calibri"/>
            </a:endParaRPr>
          </a:p>
        </p:txBody>
      </p:sp>
      <p:pic>
        <p:nvPicPr>
          <p:cNvPr id="2864" name="Google Shape;2864;p59"/>
          <p:cNvPicPr preferRelativeResize="0"/>
          <p:nvPr/>
        </p:nvPicPr>
        <p:blipFill rotWithShape="1">
          <a:blip r:embed="rId7">
            <a:alphaModFix/>
          </a:blip>
          <a:srcRect b="0" l="0" r="0" t="0"/>
          <a:stretch/>
        </p:blipFill>
        <p:spPr>
          <a:xfrm>
            <a:off x="4914739" y="1739667"/>
            <a:ext cx="292633" cy="311672"/>
          </a:xfrm>
          <a:prstGeom prst="rect">
            <a:avLst/>
          </a:prstGeom>
          <a:noFill/>
          <a:ln>
            <a:noFill/>
          </a:ln>
        </p:spPr>
      </p:pic>
      <p:sp>
        <p:nvSpPr>
          <p:cNvPr id="2865" name="Google Shape;2865;p59"/>
          <p:cNvSpPr txBox="1"/>
          <p:nvPr/>
        </p:nvSpPr>
        <p:spPr>
          <a:xfrm>
            <a:off x="23874" y="6128253"/>
            <a:ext cx="7166732" cy="224676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400">
                <a:solidFill>
                  <a:schemeClr val="dk1"/>
                </a:solidFill>
                <a:latin typeface="Calibri"/>
                <a:ea typeface="Calibri"/>
                <a:cs typeface="Calibri"/>
                <a:sym typeface="Calibri"/>
              </a:rPr>
              <a:t>El acumulado De casos reportados al Sivigila al Sexto Periodo, es de (36) casos. </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La mayor proporción de casos se presentó en niños (20) casos, y las niñas (16) de estos la mayoría pertenecen al régimen contributivo.</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Teniendo en cuenta la Importancia del diagnostico, y tratamiento oportuno, las pruebas mas utilizadas para presunción diagnóstica, esta la Radiología Dx, seguido del extendido periférico de sangre; y en la confirmación diagnóstica, el Mielograma y la histopatología fueron las mas usadas.</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Es Importante Fortalecer la articulación en la prestación de los servicios, para el</a:t>
            </a:r>
            <a:endParaRPr/>
          </a:p>
          <a:p>
            <a:pPr indent="0" lvl="0" marL="0" marR="0" rtl="0" algn="l">
              <a:spcBef>
                <a:spcPts val="0"/>
              </a:spcBef>
              <a:spcAft>
                <a:spcPts val="0"/>
              </a:spcAft>
              <a:buNone/>
            </a:pPr>
            <a:r>
              <a:rPr lang="es-ES" sz="1400">
                <a:solidFill>
                  <a:schemeClr val="dk1"/>
                </a:solidFill>
                <a:latin typeface="Calibri"/>
                <a:ea typeface="Calibri"/>
                <a:cs typeface="Calibri"/>
                <a:sym typeface="Calibri"/>
              </a:rPr>
              <a:t>mejoramiento de la oportunidad diagnóstica, y de tratamiento continuo y oportuno, con miras a favorecer la sobrevida de los niños y niñas.</a:t>
            </a:r>
            <a:endParaRPr sz="1400">
              <a:solidFill>
                <a:schemeClr val="dk1"/>
              </a:solidFill>
              <a:latin typeface="Calibri"/>
              <a:ea typeface="Calibri"/>
              <a:cs typeface="Calibri"/>
              <a:sym typeface="Calibri"/>
            </a:endParaRPr>
          </a:p>
        </p:txBody>
      </p:sp>
      <p:sp>
        <p:nvSpPr>
          <p:cNvPr id="2866" name="Google Shape;2866;p59"/>
          <p:cNvSpPr/>
          <p:nvPr/>
        </p:nvSpPr>
        <p:spPr>
          <a:xfrm>
            <a:off x="3091454" y="3250185"/>
            <a:ext cx="1671259" cy="361793"/>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Mielograma</a:t>
            </a:r>
            <a:endParaRPr b="1" sz="1400">
              <a:solidFill>
                <a:schemeClr val="lt1"/>
              </a:solidFill>
              <a:latin typeface="Calibri"/>
              <a:ea typeface="Calibri"/>
              <a:cs typeface="Calibri"/>
              <a:sym typeface="Calibri"/>
            </a:endParaRPr>
          </a:p>
        </p:txBody>
      </p:sp>
      <p:sp>
        <p:nvSpPr>
          <p:cNvPr id="2867" name="Google Shape;2867;p59"/>
          <p:cNvSpPr/>
          <p:nvPr/>
        </p:nvSpPr>
        <p:spPr>
          <a:xfrm>
            <a:off x="3091453" y="3829534"/>
            <a:ext cx="1671259" cy="364436"/>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Histopatología</a:t>
            </a:r>
            <a:endParaRPr b="1" sz="1400">
              <a:solidFill>
                <a:schemeClr val="lt1"/>
              </a:solidFill>
              <a:latin typeface="Calibri"/>
              <a:ea typeface="Calibri"/>
              <a:cs typeface="Calibri"/>
              <a:sym typeface="Calibri"/>
            </a:endParaRPr>
          </a:p>
        </p:txBody>
      </p:sp>
      <p:sp>
        <p:nvSpPr>
          <p:cNvPr id="2868" name="Google Shape;2868;p59"/>
          <p:cNvSpPr/>
          <p:nvPr/>
        </p:nvSpPr>
        <p:spPr>
          <a:xfrm>
            <a:off x="3085353" y="4393862"/>
            <a:ext cx="1683458" cy="338573"/>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Inmunotipificación</a:t>
            </a:r>
            <a:endParaRPr b="1" sz="1400">
              <a:solidFill>
                <a:schemeClr val="lt1"/>
              </a:solidFill>
              <a:latin typeface="Calibri"/>
              <a:ea typeface="Calibri"/>
              <a:cs typeface="Calibri"/>
              <a:sym typeface="Calibri"/>
            </a:endParaRPr>
          </a:p>
        </p:txBody>
      </p:sp>
      <p:sp>
        <p:nvSpPr>
          <p:cNvPr id="2869" name="Google Shape;2869;p59"/>
          <p:cNvSpPr/>
          <p:nvPr/>
        </p:nvSpPr>
        <p:spPr>
          <a:xfrm>
            <a:off x="3095897" y="4961979"/>
            <a:ext cx="1662370" cy="297607"/>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lt1"/>
                </a:solidFill>
                <a:latin typeface="Calibri"/>
                <a:ea typeface="Calibri"/>
                <a:cs typeface="Calibri"/>
                <a:sym typeface="Calibri"/>
              </a:rPr>
              <a:t>Radiología Dx</a:t>
            </a:r>
            <a:endParaRPr b="1" sz="1400">
              <a:solidFill>
                <a:schemeClr val="lt1"/>
              </a:solidFill>
              <a:latin typeface="Calibri"/>
              <a:ea typeface="Calibri"/>
              <a:cs typeface="Calibri"/>
              <a:sym typeface="Calibri"/>
            </a:endParaRPr>
          </a:p>
        </p:txBody>
      </p:sp>
      <p:pic>
        <p:nvPicPr>
          <p:cNvPr id="2870" name="Google Shape;2870;p59"/>
          <p:cNvPicPr preferRelativeResize="0"/>
          <p:nvPr/>
        </p:nvPicPr>
        <p:blipFill rotWithShape="1">
          <a:blip r:embed="rId5">
            <a:alphaModFix/>
          </a:blip>
          <a:srcRect b="0" l="0" r="0" t="0"/>
          <a:stretch/>
        </p:blipFill>
        <p:spPr>
          <a:xfrm>
            <a:off x="4854434" y="3352825"/>
            <a:ext cx="329213" cy="335309"/>
          </a:xfrm>
          <a:prstGeom prst="rect">
            <a:avLst/>
          </a:prstGeom>
          <a:noFill/>
          <a:ln>
            <a:noFill/>
          </a:ln>
        </p:spPr>
      </p:pic>
      <p:pic>
        <p:nvPicPr>
          <p:cNvPr id="2871" name="Google Shape;2871;p59"/>
          <p:cNvPicPr preferRelativeResize="0"/>
          <p:nvPr/>
        </p:nvPicPr>
        <p:blipFill rotWithShape="1">
          <a:blip r:embed="rId5">
            <a:alphaModFix/>
          </a:blip>
          <a:srcRect b="0" l="0" r="0" t="0"/>
          <a:stretch/>
        </p:blipFill>
        <p:spPr>
          <a:xfrm>
            <a:off x="4872526" y="4424642"/>
            <a:ext cx="329213" cy="335309"/>
          </a:xfrm>
          <a:prstGeom prst="rect">
            <a:avLst/>
          </a:prstGeom>
          <a:noFill/>
          <a:ln>
            <a:noFill/>
          </a:ln>
        </p:spPr>
      </p:pic>
      <p:sp>
        <p:nvSpPr>
          <p:cNvPr id="2872" name="Google Shape;2872;p5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59</a:t>
            </a:r>
            <a:endParaRPr b="1" sz="1050">
              <a:solidFill>
                <a:schemeClr val="dk1"/>
              </a:solidFill>
              <a:latin typeface="Arial Narrow"/>
              <a:ea typeface="Arial Narrow"/>
              <a:cs typeface="Arial Narrow"/>
              <a:sym typeface="Arial Narr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6"/>
          <p:cNvSpPr/>
          <p:nvPr/>
        </p:nvSpPr>
        <p:spPr>
          <a:xfrm>
            <a:off x="0" y="18080"/>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24" name="Google Shape;224;p6"/>
          <p:cNvGrpSpPr/>
          <p:nvPr/>
        </p:nvGrpSpPr>
        <p:grpSpPr>
          <a:xfrm>
            <a:off x="277404" y="131608"/>
            <a:ext cx="3446504" cy="276999"/>
            <a:chOff x="2448322" y="74775"/>
            <a:chExt cx="3446504" cy="276999"/>
          </a:xfrm>
        </p:grpSpPr>
        <p:sp>
          <p:nvSpPr>
            <p:cNvPr id="225" name="Google Shape;225;p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26" name="Google Shape;226;p6"/>
            <p:cNvCxnSpPr>
              <a:stCxn id="22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27" name="Google Shape;227;p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Análisis de resistencia</a:t>
              </a:r>
              <a:endParaRPr b="1" sz="1200">
                <a:solidFill>
                  <a:schemeClr val="dk1"/>
                </a:solidFill>
                <a:latin typeface="Arial Narrow"/>
                <a:ea typeface="Arial Narrow"/>
                <a:cs typeface="Arial Narrow"/>
                <a:sym typeface="Arial Narrow"/>
              </a:endParaRPr>
            </a:p>
          </p:txBody>
        </p:sp>
      </p:grpSp>
      <p:grpSp>
        <p:nvGrpSpPr>
          <p:cNvPr id="228" name="Google Shape;228;p6"/>
          <p:cNvGrpSpPr/>
          <p:nvPr/>
        </p:nvGrpSpPr>
        <p:grpSpPr>
          <a:xfrm>
            <a:off x="627150" y="645427"/>
            <a:ext cx="1698105" cy="1972170"/>
            <a:chOff x="5222211" y="5004048"/>
            <a:chExt cx="1698105" cy="1972170"/>
          </a:xfrm>
        </p:grpSpPr>
        <p:pic>
          <p:nvPicPr>
            <p:cNvPr id="229" name="Google Shape;229;p6"/>
            <p:cNvPicPr preferRelativeResize="0"/>
            <p:nvPr/>
          </p:nvPicPr>
          <p:blipFill rotWithShape="1">
            <a:blip r:embed="rId3">
              <a:alphaModFix/>
            </a:blip>
            <a:srcRect b="0" l="0" r="0" t="0"/>
            <a:stretch/>
          </p:blipFill>
          <p:spPr>
            <a:xfrm>
              <a:off x="5222211" y="5004048"/>
              <a:ext cx="1698105" cy="1107232"/>
            </a:xfrm>
            <a:prstGeom prst="rect">
              <a:avLst/>
            </a:prstGeom>
            <a:noFill/>
            <a:ln>
              <a:noFill/>
            </a:ln>
          </p:spPr>
        </p:pic>
        <p:sp>
          <p:nvSpPr>
            <p:cNvPr id="230" name="Google Shape;230;p6"/>
            <p:cNvSpPr txBox="1"/>
            <p:nvPr/>
          </p:nvSpPr>
          <p:spPr>
            <a:xfrm>
              <a:off x="5437921" y="6063050"/>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Resistencia</a:t>
              </a:r>
              <a:endParaRPr/>
            </a:p>
          </p:txBody>
        </p:sp>
        <p:sp>
          <p:nvSpPr>
            <p:cNvPr id="231" name="Google Shape;231;p6"/>
            <p:cNvSpPr/>
            <p:nvPr/>
          </p:nvSpPr>
          <p:spPr>
            <a:xfrm>
              <a:off x="5701229" y="6368312"/>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2,61%</a:t>
              </a:r>
              <a:endParaRPr b="1" sz="1600">
                <a:solidFill>
                  <a:schemeClr val="dk1"/>
                </a:solidFill>
                <a:latin typeface="Arial Narrow"/>
                <a:ea typeface="Arial Narrow"/>
                <a:cs typeface="Arial Narrow"/>
                <a:sym typeface="Arial Narrow"/>
              </a:endParaRPr>
            </a:p>
          </p:txBody>
        </p:sp>
        <p:sp>
          <p:nvSpPr>
            <p:cNvPr id="232" name="Google Shape;232;p6"/>
            <p:cNvSpPr txBox="1"/>
            <p:nvPr/>
          </p:nvSpPr>
          <p:spPr>
            <a:xfrm>
              <a:off x="5485630" y="669921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27 casos</a:t>
              </a:r>
              <a:endParaRPr b="1" sz="1200">
                <a:solidFill>
                  <a:schemeClr val="dk1"/>
                </a:solidFill>
                <a:latin typeface="Arial Narrow"/>
                <a:ea typeface="Arial Narrow"/>
                <a:cs typeface="Arial Narrow"/>
                <a:sym typeface="Arial Narrow"/>
              </a:endParaRPr>
            </a:p>
          </p:txBody>
        </p:sp>
      </p:grpSp>
      <p:cxnSp>
        <p:nvCxnSpPr>
          <p:cNvPr id="233" name="Google Shape;233;p6"/>
          <p:cNvCxnSpPr>
            <a:stCxn id="231" idx="3"/>
          </p:cNvCxnSpPr>
          <p:nvPr/>
        </p:nvCxnSpPr>
        <p:spPr>
          <a:xfrm>
            <a:off x="1846236" y="2189711"/>
            <a:ext cx="273900" cy="1580100"/>
          </a:xfrm>
          <a:prstGeom prst="bentConnector2">
            <a:avLst/>
          </a:prstGeom>
          <a:noFill/>
          <a:ln cap="flat" cmpd="sng" w="9525">
            <a:solidFill>
              <a:srgbClr val="002060"/>
            </a:solidFill>
            <a:prstDash val="solid"/>
            <a:round/>
            <a:headEnd len="sm" w="sm" type="none"/>
            <a:tailEnd len="med" w="med" type="stealth"/>
          </a:ln>
        </p:spPr>
      </p:cxnSp>
      <p:cxnSp>
        <p:nvCxnSpPr>
          <p:cNvPr id="234" name="Google Shape;234;p6"/>
          <p:cNvCxnSpPr>
            <a:stCxn id="231" idx="1"/>
            <a:endCxn id="235" idx="0"/>
          </p:cNvCxnSpPr>
          <p:nvPr/>
        </p:nvCxnSpPr>
        <p:spPr>
          <a:xfrm flipH="1">
            <a:off x="900968" y="2189711"/>
            <a:ext cx="205200" cy="777600"/>
          </a:xfrm>
          <a:prstGeom prst="bentConnector2">
            <a:avLst/>
          </a:prstGeom>
          <a:noFill/>
          <a:ln cap="flat" cmpd="sng" w="9525">
            <a:solidFill>
              <a:srgbClr val="002060"/>
            </a:solidFill>
            <a:prstDash val="solid"/>
            <a:round/>
            <a:headEnd len="sm" w="sm" type="none"/>
            <a:tailEnd len="med" w="med" type="stealth"/>
          </a:ln>
        </p:spPr>
      </p:cxnSp>
      <p:sp>
        <p:nvSpPr>
          <p:cNvPr id="235" name="Google Shape;235;p6"/>
          <p:cNvSpPr/>
          <p:nvPr/>
        </p:nvSpPr>
        <p:spPr>
          <a:xfrm>
            <a:off x="142691" y="2967450"/>
            <a:ext cx="1516721" cy="586251"/>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Casos Nuevos </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20 Casos </a:t>
            </a:r>
            <a:endParaRPr b="1" sz="1400">
              <a:solidFill>
                <a:schemeClr val="dk1"/>
              </a:solidFill>
              <a:latin typeface="Arial Narrow"/>
              <a:ea typeface="Arial Narrow"/>
              <a:cs typeface="Arial Narrow"/>
              <a:sym typeface="Arial Narrow"/>
            </a:endParaRPr>
          </a:p>
        </p:txBody>
      </p:sp>
      <p:sp>
        <p:nvSpPr>
          <p:cNvPr id="236" name="Google Shape;236;p6"/>
          <p:cNvSpPr/>
          <p:nvPr/>
        </p:nvSpPr>
        <p:spPr>
          <a:xfrm>
            <a:off x="1003609" y="3769725"/>
            <a:ext cx="1516721" cy="586251"/>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Previamente tratados</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7 Casos </a:t>
            </a:r>
            <a:endParaRPr b="1" sz="1400">
              <a:solidFill>
                <a:schemeClr val="dk1"/>
              </a:solidFill>
              <a:latin typeface="Arial Narrow"/>
              <a:ea typeface="Arial Narrow"/>
              <a:cs typeface="Arial Narrow"/>
              <a:sym typeface="Arial Narrow"/>
            </a:endParaRPr>
          </a:p>
        </p:txBody>
      </p:sp>
      <p:sp>
        <p:nvSpPr>
          <p:cNvPr id="237" name="Google Shape;237;p6"/>
          <p:cNvSpPr txBox="1"/>
          <p:nvPr/>
        </p:nvSpPr>
        <p:spPr>
          <a:xfrm>
            <a:off x="6284910" y="131608"/>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a:t>
            </a:r>
            <a:endParaRPr b="1" sz="1050">
              <a:solidFill>
                <a:schemeClr val="dk1"/>
              </a:solidFill>
              <a:latin typeface="Arial Narrow"/>
              <a:ea typeface="Arial Narrow"/>
              <a:cs typeface="Arial Narrow"/>
              <a:sym typeface="Arial Narrow"/>
            </a:endParaRPr>
          </a:p>
        </p:txBody>
      </p:sp>
      <p:sp>
        <p:nvSpPr>
          <p:cNvPr id="238" name="Google Shape;238;p6"/>
          <p:cNvSpPr/>
          <p:nvPr/>
        </p:nvSpPr>
        <p:spPr>
          <a:xfrm>
            <a:off x="0" y="4878112"/>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9" name="Google Shape;239;p6"/>
          <p:cNvGrpSpPr/>
          <p:nvPr/>
        </p:nvGrpSpPr>
        <p:grpSpPr>
          <a:xfrm>
            <a:off x="277404" y="4991640"/>
            <a:ext cx="3446504" cy="276999"/>
            <a:chOff x="2448322" y="74775"/>
            <a:chExt cx="3446504" cy="276999"/>
          </a:xfrm>
        </p:grpSpPr>
        <p:sp>
          <p:nvSpPr>
            <p:cNvPr id="240" name="Google Shape;240;p6"/>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41" name="Google Shape;241;p6"/>
            <p:cNvCxnSpPr>
              <a:stCxn id="24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42" name="Google Shape;242;p6"/>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43" name="Google Shape;243;p6"/>
          <p:cNvSpPr txBox="1"/>
          <p:nvPr/>
        </p:nvSpPr>
        <p:spPr>
          <a:xfrm>
            <a:off x="142691" y="5508104"/>
            <a:ext cx="6914143"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Persiste un aumento en la notificación de casos de tuberculosis con respecto al mismo período del año anterior (30,86). En promedio se notifican 43 casos de tuberculosis semanalmente. La semana con mayor número de casos fue la 16 con 55 casos y la de menor número fue la 9 con 27 casos.</a:t>
            </a:r>
            <a:endParaRPr/>
          </a:p>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3 de cada 4 personas con tuberculosis (77%) son mayores de 27 años. La población migrante aportó 34 casos del total de los casos notificados.</a:t>
            </a:r>
            <a:endParaRPr/>
          </a:p>
          <a:p>
            <a:pPr indent="0" lvl="0" marL="0" marR="0" rtl="0" algn="just">
              <a:spcBef>
                <a:spcPts val="0"/>
              </a:spcBef>
              <a:spcAft>
                <a:spcPts val="0"/>
              </a:spcAft>
              <a:buNone/>
            </a:pPr>
            <a:r>
              <a:t/>
            </a:r>
            <a:endParaRPr sz="14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400">
                <a:solidFill>
                  <a:schemeClr val="dk1"/>
                </a:solidFill>
                <a:latin typeface="Arial Narrow"/>
                <a:ea typeface="Arial Narrow"/>
                <a:cs typeface="Arial Narrow"/>
                <a:sym typeface="Arial Narrow"/>
              </a:rPr>
              <a:t>Aunque la mortalidad reportada es de 1,95 por 100.000 habitantes, esta cifra solo representa los casos fallecidos al momento de la notificación pero no durante el seguimiento. Este indicador se verá reflejado de manera más precisa al realizar el análisis de la cohorte que se calcula de forma anualizada. En cuanto a la resistencia, El 74,07% de los casos se presentan en personas sin antecedentes de tratamiento previo para tuberculosis lo que sugiere transmisión activa comunitaria. Igualmente el 48% corresponden a multidrogorresisitenca o resistencia a rifampicina.</a:t>
            </a:r>
            <a:endParaRPr/>
          </a:p>
        </p:txBody>
      </p:sp>
      <p:sp>
        <p:nvSpPr>
          <p:cNvPr id="244" name="Google Shape;244;p6"/>
          <p:cNvSpPr/>
          <p:nvPr/>
        </p:nvSpPr>
        <p:spPr>
          <a:xfrm>
            <a:off x="2356100" y="1367755"/>
            <a:ext cx="4700733"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 Clasificación según tipo de Resistencia y antecedente de tratamiento previo de la tuberculosis. Período epidemiológico 06 Medellín 2022</a:t>
            </a:r>
            <a:endParaRPr sz="1050">
              <a:solidFill>
                <a:schemeClr val="dk1"/>
              </a:solidFill>
              <a:latin typeface="Arial Narrow"/>
              <a:ea typeface="Arial Narrow"/>
              <a:cs typeface="Arial Narrow"/>
              <a:sym typeface="Arial Narrow"/>
            </a:endParaRPr>
          </a:p>
        </p:txBody>
      </p:sp>
      <p:pic>
        <p:nvPicPr>
          <p:cNvPr id="245" name="Google Shape;245;p6"/>
          <p:cNvPicPr preferRelativeResize="0"/>
          <p:nvPr/>
        </p:nvPicPr>
        <p:blipFill rotWithShape="1">
          <a:blip r:embed="rId4">
            <a:alphaModFix/>
          </a:blip>
          <a:srcRect b="0" l="0" r="0" t="0"/>
          <a:stretch/>
        </p:blipFill>
        <p:spPr>
          <a:xfrm>
            <a:off x="2800611" y="1828793"/>
            <a:ext cx="4256221" cy="2023127"/>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6" name="Shape 2876"/>
        <p:cNvGrpSpPr/>
        <p:nvPr/>
      </p:nvGrpSpPr>
      <p:grpSpPr>
        <a:xfrm>
          <a:off x="0" y="0"/>
          <a:ext cx="0" cy="0"/>
          <a:chOff x="0" y="0"/>
          <a:chExt cx="0" cy="0"/>
        </a:xfrm>
      </p:grpSpPr>
      <p:pic>
        <p:nvPicPr>
          <p:cNvPr id="2877" name="Google Shape;2877;p60"/>
          <p:cNvPicPr preferRelativeResize="0"/>
          <p:nvPr/>
        </p:nvPicPr>
        <p:blipFill rotWithShape="1">
          <a:blip r:embed="rId3">
            <a:alphaModFix/>
          </a:blip>
          <a:srcRect b="0" l="0" r="0" t="51431"/>
          <a:stretch/>
        </p:blipFill>
        <p:spPr>
          <a:xfrm>
            <a:off x="0" y="2824179"/>
            <a:ext cx="2232223" cy="2666962"/>
          </a:xfrm>
          <a:prstGeom prst="rect">
            <a:avLst/>
          </a:prstGeom>
          <a:noFill/>
          <a:ln>
            <a:noFill/>
          </a:ln>
        </p:spPr>
      </p:pic>
      <p:sp>
        <p:nvSpPr>
          <p:cNvPr id="2878" name="Google Shape;2878;p60"/>
          <p:cNvSpPr txBox="1"/>
          <p:nvPr/>
        </p:nvSpPr>
        <p:spPr>
          <a:xfrm>
            <a:off x="-9187" y="894075"/>
            <a:ext cx="224022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grpSp>
        <p:nvGrpSpPr>
          <p:cNvPr id="2879" name="Google Shape;2879;p60"/>
          <p:cNvGrpSpPr/>
          <p:nvPr/>
        </p:nvGrpSpPr>
        <p:grpSpPr>
          <a:xfrm>
            <a:off x="179214" y="4211960"/>
            <a:ext cx="1892650" cy="488476"/>
            <a:chOff x="2397524" y="3379972"/>
            <a:chExt cx="4508500" cy="904875"/>
          </a:xfrm>
        </p:grpSpPr>
        <p:pic>
          <p:nvPicPr>
            <p:cNvPr id="2880" name="Google Shape;2880;p60"/>
            <p:cNvPicPr preferRelativeResize="0"/>
            <p:nvPr/>
          </p:nvPicPr>
          <p:blipFill rotWithShape="1">
            <a:blip r:embed="rId4">
              <a:alphaModFix/>
            </a:blip>
            <a:srcRect b="0" l="0" r="0" t="0"/>
            <a:stretch/>
          </p:blipFill>
          <p:spPr>
            <a:xfrm>
              <a:off x="2397524" y="3379972"/>
              <a:ext cx="4508500" cy="904875"/>
            </a:xfrm>
            <a:prstGeom prst="rect">
              <a:avLst/>
            </a:prstGeom>
            <a:noFill/>
            <a:ln>
              <a:noFill/>
            </a:ln>
          </p:spPr>
        </p:pic>
        <p:sp>
          <p:nvSpPr>
            <p:cNvPr id="2881" name="Google Shape;2881;p60"/>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116</a:t>
              </a:r>
              <a:endParaRPr b="1" sz="2000">
                <a:solidFill>
                  <a:schemeClr val="dk1"/>
                </a:solidFill>
                <a:latin typeface="Arial Narrow"/>
                <a:ea typeface="Arial Narrow"/>
                <a:cs typeface="Arial Narrow"/>
                <a:sym typeface="Arial Narrow"/>
              </a:endParaRPr>
            </a:p>
          </p:txBody>
        </p:sp>
      </p:grpSp>
      <p:sp>
        <p:nvSpPr>
          <p:cNvPr id="2882" name="Google Shape;2882;p60"/>
          <p:cNvSpPr txBox="1"/>
          <p:nvPr/>
        </p:nvSpPr>
        <p:spPr>
          <a:xfrm>
            <a:off x="-15637" y="4700436"/>
            <a:ext cx="2180731"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La variación porcentual con respecto al mismo periodo del año anterior aumento en un 2,8%</a:t>
            </a:r>
            <a:endParaRPr b="1" sz="1200">
              <a:solidFill>
                <a:schemeClr val="dk1"/>
              </a:solidFill>
              <a:latin typeface="Arial Narrow"/>
              <a:ea typeface="Arial Narrow"/>
              <a:cs typeface="Arial Narrow"/>
              <a:sym typeface="Arial Narrow"/>
            </a:endParaRPr>
          </a:p>
        </p:txBody>
      </p:sp>
      <p:sp>
        <p:nvSpPr>
          <p:cNvPr id="2883" name="Google Shape;2883;p60"/>
          <p:cNvSpPr/>
          <p:nvPr/>
        </p:nvSpPr>
        <p:spPr>
          <a:xfrm>
            <a:off x="2305713" y="2708749"/>
            <a:ext cx="4946011" cy="40780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a:t>
            </a:r>
            <a:r>
              <a:rPr lang="es-ES" sz="1000">
                <a:solidFill>
                  <a:schemeClr val="dk1"/>
                </a:solidFill>
                <a:latin typeface="Arial Narrow"/>
                <a:ea typeface="Arial Narrow"/>
                <a:cs typeface="Arial Narrow"/>
                <a:sym typeface="Arial Narrow"/>
              </a:rPr>
              <a:t>Datos UPGD Número de reportes por semana epidemiológica 2019-2022</a:t>
            </a:r>
            <a:endParaRPr sz="1000">
              <a:solidFill>
                <a:schemeClr val="dk1"/>
              </a:solidFill>
              <a:latin typeface="Arial Narrow"/>
              <a:ea typeface="Arial Narrow"/>
              <a:cs typeface="Arial Narrow"/>
              <a:sym typeface="Arial Narrow"/>
            </a:endParaRPr>
          </a:p>
        </p:txBody>
      </p:sp>
      <p:grpSp>
        <p:nvGrpSpPr>
          <p:cNvPr id="2884" name="Google Shape;2884;p60"/>
          <p:cNvGrpSpPr/>
          <p:nvPr/>
        </p:nvGrpSpPr>
        <p:grpSpPr>
          <a:xfrm>
            <a:off x="2448322" y="74775"/>
            <a:ext cx="3446504" cy="276999"/>
            <a:chOff x="2448322" y="74775"/>
            <a:chExt cx="3446504" cy="276999"/>
          </a:xfrm>
        </p:grpSpPr>
        <p:sp>
          <p:nvSpPr>
            <p:cNvPr id="2885" name="Google Shape;2885;p6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886" name="Google Shape;2886;p60"/>
            <p:cNvCxnSpPr>
              <a:stCxn id="2885"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887" name="Google Shape;2887;p6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888" name="Google Shape;2888;p60"/>
          <p:cNvSpPr/>
          <p:nvPr/>
        </p:nvSpPr>
        <p:spPr>
          <a:xfrm>
            <a:off x="0" y="5494456"/>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889" name="Google Shape;2889;p60"/>
          <p:cNvGrpSpPr/>
          <p:nvPr/>
        </p:nvGrpSpPr>
        <p:grpSpPr>
          <a:xfrm>
            <a:off x="277404" y="5621632"/>
            <a:ext cx="3446504" cy="276999"/>
            <a:chOff x="2448322" y="74775"/>
            <a:chExt cx="3446504" cy="276999"/>
          </a:xfrm>
        </p:grpSpPr>
        <p:sp>
          <p:nvSpPr>
            <p:cNvPr id="2890" name="Google Shape;2890;p6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891" name="Google Shape;2891;p60"/>
            <p:cNvCxnSpPr>
              <a:stCxn id="289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892" name="Google Shape;2892;p6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grpSp>
        <p:nvGrpSpPr>
          <p:cNvPr id="2893" name="Google Shape;2893;p60"/>
          <p:cNvGrpSpPr/>
          <p:nvPr/>
        </p:nvGrpSpPr>
        <p:grpSpPr>
          <a:xfrm>
            <a:off x="3888482" y="5635532"/>
            <a:ext cx="3446504" cy="276999"/>
            <a:chOff x="2448322" y="74775"/>
            <a:chExt cx="3446504" cy="276999"/>
          </a:xfrm>
        </p:grpSpPr>
        <p:sp>
          <p:nvSpPr>
            <p:cNvPr id="2894" name="Google Shape;2894;p60"/>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895" name="Google Shape;2895;p60"/>
            <p:cNvCxnSpPr>
              <a:stCxn id="2894"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896" name="Google Shape;2896;p60"/>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Ingesta de crema dental</a:t>
              </a:r>
              <a:endParaRPr b="1" sz="1200">
                <a:solidFill>
                  <a:schemeClr val="dk1"/>
                </a:solidFill>
                <a:latin typeface="Arial Narrow"/>
                <a:ea typeface="Arial Narrow"/>
                <a:cs typeface="Arial Narrow"/>
                <a:sym typeface="Arial Narrow"/>
              </a:endParaRPr>
            </a:p>
          </p:txBody>
        </p:sp>
      </p:grpSp>
      <p:sp>
        <p:nvSpPr>
          <p:cNvPr id="2897" name="Google Shape;2897;p60"/>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60 </a:t>
            </a:r>
            <a:endParaRPr b="1" sz="1050">
              <a:solidFill>
                <a:schemeClr val="dk1"/>
              </a:solidFill>
              <a:latin typeface="Arial Narrow"/>
              <a:ea typeface="Arial Narrow"/>
              <a:cs typeface="Arial Narrow"/>
              <a:sym typeface="Arial Narrow"/>
            </a:endParaRPr>
          </a:p>
        </p:txBody>
      </p:sp>
      <p:sp>
        <p:nvSpPr>
          <p:cNvPr id="2898" name="Google Shape;2898;p60"/>
          <p:cNvSpPr txBox="1"/>
          <p:nvPr>
            <p:ph type="ctrTitle"/>
          </p:nvPr>
        </p:nvSpPr>
        <p:spPr>
          <a:xfrm>
            <a:off x="-29713" y="24402"/>
            <a:ext cx="2208885" cy="861774"/>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500"/>
              <a:buFont typeface="Arial Narrow"/>
              <a:buNone/>
            </a:pPr>
            <a:r>
              <a:rPr b="1" lang="es-ES" sz="2500">
                <a:solidFill>
                  <a:srgbClr val="C00000"/>
                </a:solidFill>
                <a:latin typeface="Arial Narrow"/>
                <a:ea typeface="Arial Narrow"/>
                <a:cs typeface="Arial Narrow"/>
                <a:sym typeface="Arial Narrow"/>
              </a:rPr>
              <a:t>Exposición a flúor</a:t>
            </a:r>
            <a:endParaRPr b="1" sz="2500">
              <a:solidFill>
                <a:srgbClr val="C00000"/>
              </a:solidFill>
              <a:latin typeface="Arial Narrow"/>
              <a:ea typeface="Arial Narrow"/>
              <a:cs typeface="Arial Narrow"/>
              <a:sym typeface="Arial Narrow"/>
            </a:endParaRPr>
          </a:p>
        </p:txBody>
      </p:sp>
      <p:pic>
        <p:nvPicPr>
          <p:cNvPr id="2899" name="Google Shape;2899;p60"/>
          <p:cNvPicPr preferRelativeResize="0"/>
          <p:nvPr/>
        </p:nvPicPr>
        <p:blipFill rotWithShape="1">
          <a:blip r:embed="rId5">
            <a:alphaModFix/>
          </a:blip>
          <a:srcRect b="0" l="0" r="0" t="0"/>
          <a:stretch/>
        </p:blipFill>
        <p:spPr>
          <a:xfrm>
            <a:off x="517448" y="6017658"/>
            <a:ext cx="933450" cy="742950"/>
          </a:xfrm>
          <a:prstGeom prst="rect">
            <a:avLst/>
          </a:prstGeom>
          <a:noFill/>
          <a:ln>
            <a:noFill/>
          </a:ln>
        </p:spPr>
      </p:pic>
      <p:grpSp>
        <p:nvGrpSpPr>
          <p:cNvPr id="2900" name="Google Shape;2900;p60"/>
          <p:cNvGrpSpPr/>
          <p:nvPr/>
        </p:nvGrpSpPr>
        <p:grpSpPr>
          <a:xfrm>
            <a:off x="64540" y="6650837"/>
            <a:ext cx="1761059" cy="918845"/>
            <a:chOff x="-103304" y="7072716"/>
            <a:chExt cx="1336174" cy="918845"/>
          </a:xfrm>
        </p:grpSpPr>
        <p:sp>
          <p:nvSpPr>
            <p:cNvPr id="2901" name="Google Shape;2901;p6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Afiliación al SGSS</a:t>
              </a:r>
              <a:endParaRPr b="1" sz="1200" u="sng">
                <a:solidFill>
                  <a:schemeClr val="dk1"/>
                </a:solidFill>
                <a:latin typeface="Arial Narrow"/>
                <a:ea typeface="Arial Narrow"/>
                <a:cs typeface="Arial Narrow"/>
                <a:sym typeface="Arial Narrow"/>
              </a:endParaRPr>
            </a:p>
          </p:txBody>
        </p:sp>
        <p:sp>
          <p:nvSpPr>
            <p:cNvPr id="2902" name="Google Shape;2902;p60"/>
            <p:cNvSpPr/>
            <p:nvPr/>
          </p:nvSpPr>
          <p:spPr>
            <a:xfrm>
              <a:off x="-103304" y="7363321"/>
              <a:ext cx="1336174" cy="6282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Régimen contributivo</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80,20%</a:t>
              </a:r>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Régimen subsidiado</a:t>
              </a:r>
              <a:endParaRPr b="1" sz="10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000">
                  <a:solidFill>
                    <a:schemeClr val="dk1"/>
                  </a:solidFill>
                  <a:latin typeface="Arial Narrow"/>
                  <a:ea typeface="Arial Narrow"/>
                  <a:cs typeface="Arial Narrow"/>
                  <a:sym typeface="Arial Narrow"/>
                </a:rPr>
                <a:t>19,80%</a:t>
              </a:r>
              <a:endParaRPr b="1" sz="1400">
                <a:solidFill>
                  <a:schemeClr val="dk1"/>
                </a:solidFill>
                <a:latin typeface="Arial Narrow"/>
                <a:ea typeface="Arial Narrow"/>
                <a:cs typeface="Arial Narrow"/>
                <a:sym typeface="Arial Narrow"/>
              </a:endParaRPr>
            </a:p>
          </p:txBody>
        </p:sp>
      </p:grpSp>
      <p:pic>
        <p:nvPicPr>
          <p:cNvPr id="2903" name="Google Shape;2903;p60"/>
          <p:cNvPicPr preferRelativeResize="0"/>
          <p:nvPr/>
        </p:nvPicPr>
        <p:blipFill rotWithShape="1">
          <a:blip r:embed="rId6">
            <a:alphaModFix/>
          </a:blip>
          <a:srcRect b="0" l="0" r="0" t="0"/>
          <a:stretch/>
        </p:blipFill>
        <p:spPr>
          <a:xfrm>
            <a:off x="2305714" y="6031681"/>
            <a:ext cx="942975" cy="771525"/>
          </a:xfrm>
          <a:prstGeom prst="rect">
            <a:avLst/>
          </a:prstGeom>
          <a:noFill/>
          <a:ln>
            <a:noFill/>
          </a:ln>
        </p:spPr>
      </p:pic>
      <p:grpSp>
        <p:nvGrpSpPr>
          <p:cNvPr id="2904" name="Google Shape;2904;p60"/>
          <p:cNvGrpSpPr/>
          <p:nvPr/>
        </p:nvGrpSpPr>
        <p:grpSpPr>
          <a:xfrm>
            <a:off x="1951898" y="6646427"/>
            <a:ext cx="1720560" cy="877901"/>
            <a:chOff x="-36884" y="7072716"/>
            <a:chExt cx="1305446" cy="877901"/>
          </a:xfrm>
        </p:grpSpPr>
        <p:sp>
          <p:nvSpPr>
            <p:cNvPr id="2905" name="Google Shape;2905;p60"/>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Área de ocurrencia</a:t>
              </a:r>
              <a:endParaRPr b="1" sz="1200" u="sng">
                <a:solidFill>
                  <a:schemeClr val="dk1"/>
                </a:solidFill>
                <a:latin typeface="Arial Narrow"/>
                <a:ea typeface="Arial Narrow"/>
                <a:cs typeface="Arial Narrow"/>
                <a:sym typeface="Arial Narrow"/>
              </a:endParaRPr>
            </a:p>
          </p:txBody>
        </p:sp>
        <p:sp>
          <p:nvSpPr>
            <p:cNvPr id="2906" name="Google Shape;2906;p60"/>
            <p:cNvSpPr/>
            <p:nvPr/>
          </p:nvSpPr>
          <p:spPr>
            <a:xfrm>
              <a:off x="-14122" y="7363321"/>
              <a:ext cx="1282684"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Cabecera municipal</a:t>
              </a:r>
              <a:endParaRPr b="1" sz="1200">
                <a:solidFill>
                  <a:schemeClr val="dk1"/>
                </a:solidFill>
                <a:latin typeface="Arial Narrow"/>
                <a:ea typeface="Arial Narrow"/>
                <a:cs typeface="Arial Narrow"/>
                <a:sym typeface="Arial Narrow"/>
              </a:endParaRPr>
            </a:p>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100%</a:t>
              </a:r>
              <a:endParaRPr b="1" sz="1600">
                <a:solidFill>
                  <a:schemeClr val="dk1"/>
                </a:solidFill>
                <a:latin typeface="Arial Narrow"/>
                <a:ea typeface="Arial Narrow"/>
                <a:cs typeface="Arial Narrow"/>
                <a:sym typeface="Arial Narrow"/>
              </a:endParaRPr>
            </a:p>
          </p:txBody>
        </p:sp>
        <p:sp>
          <p:nvSpPr>
            <p:cNvPr id="2907" name="Google Shape;2907;p60"/>
            <p:cNvSpPr txBox="1"/>
            <p:nvPr/>
          </p:nvSpPr>
          <p:spPr>
            <a:xfrm>
              <a:off x="-36884" y="7673618"/>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116 casos</a:t>
              </a:r>
              <a:endParaRPr b="1" sz="1200">
                <a:solidFill>
                  <a:schemeClr val="dk1"/>
                </a:solidFill>
                <a:latin typeface="Arial Narrow"/>
                <a:ea typeface="Arial Narrow"/>
                <a:cs typeface="Arial Narrow"/>
                <a:sym typeface="Arial Narrow"/>
              </a:endParaRPr>
            </a:p>
          </p:txBody>
        </p:sp>
      </p:grpSp>
      <p:sp>
        <p:nvSpPr>
          <p:cNvPr id="2908" name="Google Shape;2908;p60"/>
          <p:cNvSpPr/>
          <p:nvPr/>
        </p:nvSpPr>
        <p:spPr>
          <a:xfrm>
            <a:off x="2305714" y="5036698"/>
            <a:ext cx="4946011" cy="26161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Tabla. Casos de exposición a flúor por UPGD. </a:t>
            </a:r>
            <a:endParaRPr sz="1100">
              <a:solidFill>
                <a:schemeClr val="dk1"/>
              </a:solidFill>
              <a:latin typeface="Arial Narrow"/>
              <a:ea typeface="Arial Narrow"/>
              <a:cs typeface="Arial Narrow"/>
              <a:sym typeface="Arial Narrow"/>
            </a:endParaRPr>
          </a:p>
        </p:txBody>
      </p:sp>
      <p:sp>
        <p:nvSpPr>
          <p:cNvPr id="2909" name="Google Shape;2909;p60"/>
          <p:cNvSpPr/>
          <p:nvPr/>
        </p:nvSpPr>
        <p:spPr>
          <a:xfrm>
            <a:off x="1101982" y="8535741"/>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56,90%</a:t>
            </a:r>
            <a:endParaRPr b="1" sz="1400">
              <a:solidFill>
                <a:schemeClr val="dk1"/>
              </a:solidFill>
              <a:latin typeface="Arial Narrow"/>
              <a:ea typeface="Arial Narrow"/>
              <a:cs typeface="Arial Narrow"/>
              <a:sym typeface="Arial Narrow"/>
            </a:endParaRPr>
          </a:p>
        </p:txBody>
      </p:sp>
      <p:grpSp>
        <p:nvGrpSpPr>
          <p:cNvPr id="2910" name="Google Shape;2910;p60"/>
          <p:cNvGrpSpPr/>
          <p:nvPr/>
        </p:nvGrpSpPr>
        <p:grpSpPr>
          <a:xfrm>
            <a:off x="72058" y="8272390"/>
            <a:ext cx="803425" cy="882974"/>
            <a:chOff x="1068833" y="1243369"/>
            <a:chExt cx="803425" cy="882974"/>
          </a:xfrm>
        </p:grpSpPr>
        <p:sp>
          <p:nvSpPr>
            <p:cNvPr id="2911" name="Google Shape;2911;p60"/>
            <p:cNvSpPr/>
            <p:nvPr/>
          </p:nvSpPr>
          <p:spPr>
            <a:xfrm>
              <a:off x="1115283" y="1520368"/>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43,10%</a:t>
              </a:r>
              <a:endParaRPr b="1" sz="1400">
                <a:solidFill>
                  <a:schemeClr val="dk1"/>
                </a:solidFill>
                <a:latin typeface="Arial Narrow"/>
                <a:ea typeface="Arial Narrow"/>
                <a:cs typeface="Arial Narrow"/>
                <a:sym typeface="Arial Narrow"/>
              </a:endParaRPr>
            </a:p>
          </p:txBody>
        </p:sp>
        <p:sp>
          <p:nvSpPr>
            <p:cNvPr id="2912" name="Google Shape;2912;p60"/>
            <p:cNvSpPr/>
            <p:nvPr/>
          </p:nvSpPr>
          <p:spPr>
            <a:xfrm>
              <a:off x="1068833" y="1243369"/>
              <a:ext cx="80342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rgbClr val="000000"/>
                </a:solidFill>
                <a:latin typeface="Arial Narrow"/>
                <a:ea typeface="Arial Narrow"/>
                <a:cs typeface="Arial Narrow"/>
                <a:sym typeface="Arial Narrow"/>
              </a:endParaRPr>
            </a:p>
          </p:txBody>
        </p:sp>
        <p:sp>
          <p:nvSpPr>
            <p:cNvPr id="2913" name="Google Shape;2913;p60"/>
            <p:cNvSpPr/>
            <p:nvPr/>
          </p:nvSpPr>
          <p:spPr>
            <a:xfrm>
              <a:off x="1141927" y="1849344"/>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50 casos</a:t>
              </a:r>
              <a:endParaRPr sz="1200">
                <a:solidFill>
                  <a:schemeClr val="dk1"/>
                </a:solidFill>
                <a:latin typeface="Calibri"/>
                <a:ea typeface="Calibri"/>
                <a:cs typeface="Calibri"/>
                <a:sym typeface="Calibri"/>
              </a:endParaRPr>
            </a:p>
          </p:txBody>
        </p:sp>
      </p:grpSp>
      <p:sp>
        <p:nvSpPr>
          <p:cNvPr id="2914" name="Google Shape;2914;p60"/>
          <p:cNvSpPr/>
          <p:nvPr/>
        </p:nvSpPr>
        <p:spPr>
          <a:xfrm>
            <a:off x="1080170" y="8262441"/>
            <a:ext cx="78098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rgbClr val="000000"/>
              </a:solidFill>
              <a:latin typeface="Arial Narrow"/>
              <a:ea typeface="Arial Narrow"/>
              <a:cs typeface="Arial Narrow"/>
              <a:sym typeface="Arial Narrow"/>
            </a:endParaRPr>
          </a:p>
        </p:txBody>
      </p:sp>
      <p:sp>
        <p:nvSpPr>
          <p:cNvPr id="2915" name="Google Shape;2915;p60"/>
          <p:cNvSpPr/>
          <p:nvPr/>
        </p:nvSpPr>
        <p:spPr>
          <a:xfrm>
            <a:off x="1099687" y="8868485"/>
            <a:ext cx="72006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66 casos</a:t>
            </a:r>
            <a:endParaRPr sz="1200">
              <a:solidFill>
                <a:schemeClr val="dk1"/>
              </a:solidFill>
              <a:latin typeface="Calibri"/>
              <a:ea typeface="Calibri"/>
              <a:cs typeface="Calibri"/>
              <a:sym typeface="Calibri"/>
            </a:endParaRPr>
          </a:p>
        </p:txBody>
      </p:sp>
      <p:pic>
        <p:nvPicPr>
          <p:cNvPr id="2916" name="Google Shape;2916;p60"/>
          <p:cNvPicPr preferRelativeResize="0"/>
          <p:nvPr/>
        </p:nvPicPr>
        <p:blipFill rotWithShape="1">
          <a:blip r:embed="rId7">
            <a:alphaModFix/>
          </a:blip>
          <a:srcRect b="0" l="0" r="0" t="0"/>
          <a:stretch/>
        </p:blipFill>
        <p:spPr>
          <a:xfrm>
            <a:off x="1219810" y="7635608"/>
            <a:ext cx="460169" cy="694026"/>
          </a:xfrm>
          <a:prstGeom prst="rect">
            <a:avLst/>
          </a:prstGeom>
          <a:noFill/>
          <a:ln>
            <a:noFill/>
          </a:ln>
        </p:spPr>
      </p:pic>
      <p:pic>
        <p:nvPicPr>
          <p:cNvPr id="2917" name="Google Shape;2917;p60"/>
          <p:cNvPicPr preferRelativeResize="0"/>
          <p:nvPr/>
        </p:nvPicPr>
        <p:blipFill rotWithShape="1">
          <a:blip r:embed="rId8">
            <a:alphaModFix/>
          </a:blip>
          <a:srcRect b="0" l="0" r="84474" t="10614"/>
          <a:stretch/>
        </p:blipFill>
        <p:spPr>
          <a:xfrm>
            <a:off x="118508" y="7585413"/>
            <a:ext cx="737696" cy="720656"/>
          </a:xfrm>
          <a:prstGeom prst="rect">
            <a:avLst/>
          </a:prstGeom>
          <a:noFill/>
          <a:ln>
            <a:noFill/>
          </a:ln>
        </p:spPr>
      </p:pic>
      <p:sp>
        <p:nvSpPr>
          <p:cNvPr id="2918" name="Google Shape;2918;p60"/>
          <p:cNvSpPr/>
          <p:nvPr/>
        </p:nvSpPr>
        <p:spPr>
          <a:xfrm>
            <a:off x="3744465" y="7092280"/>
            <a:ext cx="3456433" cy="326499"/>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919" name="Google Shape;2919;p60"/>
          <p:cNvGrpSpPr/>
          <p:nvPr/>
        </p:nvGrpSpPr>
        <p:grpSpPr>
          <a:xfrm>
            <a:off x="3947570" y="7125637"/>
            <a:ext cx="3446504" cy="276999"/>
            <a:chOff x="2448322" y="33831"/>
            <a:chExt cx="3446504" cy="276999"/>
          </a:xfrm>
        </p:grpSpPr>
        <p:sp>
          <p:nvSpPr>
            <p:cNvPr id="2920" name="Google Shape;2920;p60"/>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921" name="Google Shape;2921;p60"/>
            <p:cNvCxnSpPr>
              <a:stCxn id="2920"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2922" name="Google Shape;2922;p60"/>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2923" name="Google Shape;2923;p60"/>
          <p:cNvSpPr txBox="1"/>
          <p:nvPr/>
        </p:nvSpPr>
        <p:spPr>
          <a:xfrm>
            <a:off x="3600083" y="7485030"/>
            <a:ext cx="3456434" cy="12772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Entre los 116 casos incluidos, 76 presentaron una clasificación normal con un 66% (sin presencia de fluorosis), y 40 presentaron algún grado de severidad según la clasificación de DEAN (34%). Para los 6 años, Muy leve (2,59%) fue la clasificación que más se presentó. Para los 12 años leve con el (4,31%), en los 15 años hay 1 caso moderado con el (0,86%) y para los 18 años moderado 2 casos con el (1,72%) </a:t>
            </a:r>
            <a:endParaRPr sz="1100">
              <a:solidFill>
                <a:schemeClr val="dk1"/>
              </a:solidFill>
              <a:latin typeface="Arial Narrow"/>
              <a:ea typeface="Arial Narrow"/>
              <a:cs typeface="Arial Narrow"/>
              <a:sym typeface="Arial Narrow"/>
            </a:endParaRPr>
          </a:p>
        </p:txBody>
      </p:sp>
      <p:pic>
        <p:nvPicPr>
          <p:cNvPr descr="La salud bucal es sinónimo de calidad de vida | Andalucía Información.  Todas las noticias de Sociedad" id="2924" name="Google Shape;2924;p60"/>
          <p:cNvPicPr preferRelativeResize="0"/>
          <p:nvPr/>
        </p:nvPicPr>
        <p:blipFill rotWithShape="1">
          <a:blip r:embed="rId9">
            <a:alphaModFix/>
          </a:blip>
          <a:srcRect b="0" l="0" r="0" t="0"/>
          <a:stretch/>
        </p:blipFill>
        <p:spPr>
          <a:xfrm>
            <a:off x="593379" y="1377539"/>
            <a:ext cx="1086600" cy="1086600"/>
          </a:xfrm>
          <a:prstGeom prst="rect">
            <a:avLst/>
          </a:prstGeom>
          <a:noFill/>
          <a:ln>
            <a:noFill/>
          </a:ln>
        </p:spPr>
      </p:pic>
      <p:sp>
        <p:nvSpPr>
          <p:cNvPr id="2925" name="Google Shape;2925;p60"/>
          <p:cNvSpPr txBox="1"/>
          <p:nvPr/>
        </p:nvSpPr>
        <p:spPr>
          <a:xfrm>
            <a:off x="2197179" y="7672392"/>
            <a:ext cx="137532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900">
                <a:solidFill>
                  <a:schemeClr val="dk1"/>
                </a:solidFill>
                <a:latin typeface="Arial Narrow"/>
                <a:ea typeface="Arial Narrow"/>
                <a:cs typeface="Arial Narrow"/>
                <a:sym typeface="Arial Narrow"/>
              </a:rPr>
              <a:t>Clasificación según DEAN </a:t>
            </a:r>
            <a:endParaRPr b="1" sz="900">
              <a:solidFill>
                <a:schemeClr val="dk1"/>
              </a:solidFill>
              <a:latin typeface="Arial Narrow"/>
              <a:ea typeface="Arial Narrow"/>
              <a:cs typeface="Arial Narrow"/>
              <a:sym typeface="Arial Narrow"/>
            </a:endParaRPr>
          </a:p>
        </p:txBody>
      </p:sp>
      <p:pic>
        <p:nvPicPr>
          <p:cNvPr id="2926" name="Google Shape;2926;p60"/>
          <p:cNvPicPr preferRelativeResize="0"/>
          <p:nvPr/>
        </p:nvPicPr>
        <p:blipFill rotWithShape="1">
          <a:blip r:embed="rId10">
            <a:alphaModFix/>
          </a:blip>
          <a:srcRect b="23522" l="22275" r="27762" t="38579"/>
          <a:stretch/>
        </p:blipFill>
        <p:spPr>
          <a:xfrm>
            <a:off x="2179172" y="369554"/>
            <a:ext cx="4623366" cy="2353255"/>
          </a:xfrm>
          <a:prstGeom prst="rect">
            <a:avLst/>
          </a:prstGeom>
          <a:noFill/>
          <a:ln>
            <a:noFill/>
          </a:ln>
        </p:spPr>
      </p:pic>
      <p:pic>
        <p:nvPicPr>
          <p:cNvPr id="2927" name="Google Shape;2927;p60"/>
          <p:cNvPicPr preferRelativeResize="0"/>
          <p:nvPr/>
        </p:nvPicPr>
        <p:blipFill rotWithShape="1">
          <a:blip r:embed="rId11">
            <a:alphaModFix/>
          </a:blip>
          <a:srcRect b="31298" l="4066" r="62728" t="33266"/>
          <a:stretch/>
        </p:blipFill>
        <p:spPr>
          <a:xfrm>
            <a:off x="2022944" y="7906212"/>
            <a:ext cx="1439911" cy="856091"/>
          </a:xfrm>
          <a:prstGeom prst="rect">
            <a:avLst/>
          </a:prstGeom>
          <a:noFill/>
          <a:ln>
            <a:noFill/>
          </a:ln>
        </p:spPr>
      </p:pic>
      <p:pic>
        <p:nvPicPr>
          <p:cNvPr id="2928" name="Google Shape;2928;p60"/>
          <p:cNvPicPr preferRelativeResize="0"/>
          <p:nvPr/>
        </p:nvPicPr>
        <p:blipFill rotWithShape="1">
          <a:blip r:embed="rId12">
            <a:alphaModFix/>
          </a:blip>
          <a:srcRect b="56890" l="4064" r="52767" t="27360"/>
          <a:stretch/>
        </p:blipFill>
        <p:spPr>
          <a:xfrm>
            <a:off x="3723908" y="6101559"/>
            <a:ext cx="3476990" cy="876334"/>
          </a:xfrm>
          <a:prstGeom prst="rect">
            <a:avLst/>
          </a:prstGeom>
          <a:noFill/>
          <a:ln>
            <a:noFill/>
          </a:ln>
        </p:spPr>
      </p:pic>
      <p:pic>
        <p:nvPicPr>
          <p:cNvPr id="2929" name="Google Shape;2929;p60"/>
          <p:cNvPicPr preferRelativeResize="0"/>
          <p:nvPr/>
        </p:nvPicPr>
        <p:blipFill rotWithShape="1">
          <a:blip r:embed="rId13">
            <a:alphaModFix/>
          </a:blip>
          <a:srcRect b="37203" l="4066" r="52767" t="36219"/>
          <a:stretch/>
        </p:blipFill>
        <p:spPr>
          <a:xfrm>
            <a:off x="2369413" y="3130159"/>
            <a:ext cx="4837056" cy="188739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4" name="Shape 2934"/>
        <p:cNvGrpSpPr/>
        <p:nvPr/>
      </p:nvGrpSpPr>
      <p:grpSpPr>
        <a:xfrm>
          <a:off x="0" y="0"/>
          <a:ext cx="0" cy="0"/>
          <a:chOff x="0" y="0"/>
          <a:chExt cx="0" cy="0"/>
        </a:xfrm>
      </p:grpSpPr>
      <p:sp>
        <p:nvSpPr>
          <p:cNvPr id="2935" name="Google Shape;2935;p61"/>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61</a:t>
            </a:r>
            <a:endParaRPr b="1" sz="1050">
              <a:solidFill>
                <a:schemeClr val="dk1"/>
              </a:solidFill>
              <a:latin typeface="Arial Narrow"/>
              <a:ea typeface="Arial Narrow"/>
              <a:cs typeface="Arial Narrow"/>
              <a:sym typeface="Arial Narrow"/>
            </a:endParaRPr>
          </a:p>
        </p:txBody>
      </p:sp>
      <p:sp>
        <p:nvSpPr>
          <p:cNvPr id="2936" name="Google Shape;2936;p61"/>
          <p:cNvSpPr txBox="1"/>
          <p:nvPr>
            <p:ph type="title"/>
          </p:nvPr>
        </p:nvSpPr>
        <p:spPr>
          <a:xfrm>
            <a:off x="0" y="2066169"/>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Narrow"/>
              <a:buNone/>
            </a:pPr>
            <a:r>
              <a:rPr b="1" lang="es-ES" sz="1600">
                <a:latin typeface="Arial Narrow"/>
                <a:ea typeface="Arial Narrow"/>
                <a:cs typeface="Arial Narrow"/>
                <a:sym typeface="Arial Narrow"/>
              </a:rPr>
              <a:t>Búsqueda activa institucional</a:t>
            </a:r>
            <a:endParaRPr b="1" sz="1600">
              <a:latin typeface="Arial Narrow"/>
              <a:ea typeface="Arial Narrow"/>
              <a:cs typeface="Arial Narrow"/>
              <a:sym typeface="Arial Narrow"/>
            </a:endParaRPr>
          </a:p>
        </p:txBody>
      </p:sp>
      <p:sp>
        <p:nvSpPr>
          <p:cNvPr id="2937" name="Google Shape;2937;p61"/>
          <p:cNvSpPr/>
          <p:nvPr/>
        </p:nvSpPr>
        <p:spPr>
          <a:xfrm>
            <a:off x="-2" y="2426682"/>
            <a:ext cx="7200900" cy="249299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El promedio en la ejecución de la Búsqueda Activa Institucional (BAI) en 166 Unidades Primarias Generadoras de Datos (UPGD) para el mes de mayo, semanas 18 a la 21, fue del 78.4%, por encima de la línea base para el distrito. </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Para la ejecución de la BRI para el mes de mayo, la Líder de Programa Unidad de Vigilancia Epidemiológica de la Secretaría Distrital de Salud de Medellín realizó ajuste al protocolo BRI para el distrito, definiendo como eventos de interés en salud pública (EISP) objeto BAI a los eventos en eliminación/erradicación (sarampión, rubéola, rubéola congénita, parálisis flácida aguda en menores de 15  años y tétanos neonatal), dengue, dengue grave – ya que Medellín es zona endémica y por lineamientos Instituto Nacional de Salud 2022, se debe fortalecer la BAI de estos eventos - por lineamiento nacional, cáncer de mama, cáncer de cuello uterino, morbilidad materna extrema y mortalidad perinatal por lineamiento departamental, y tosferina por necesidad del distrito. Se realizó Búsqueda Retrospectiva Institucional (BRI) con adaptación del documento técnico Metodología de Búsqueda Activa Institucional por RIPS, desde la Secretaría Distrital de Salud de Medellín.  El detalle de hallazgos de estos criterios por UPGD y su correlación con los hallazgos BRI, se aprecia a continuación:</a:t>
            </a:r>
            <a:endParaRPr/>
          </a:p>
          <a:p>
            <a:pPr indent="0" lvl="0" marL="0" marR="0" rtl="0" algn="just">
              <a:spcBef>
                <a:spcPts val="0"/>
              </a:spcBef>
              <a:spcAft>
                <a:spcPts val="0"/>
              </a:spcAft>
              <a:buNone/>
            </a:pPr>
            <a:r>
              <a:t/>
            </a:r>
            <a:endParaRPr sz="1200">
              <a:solidFill>
                <a:schemeClr val="dk1"/>
              </a:solidFill>
              <a:latin typeface="Arial Narrow"/>
              <a:ea typeface="Arial Narrow"/>
              <a:cs typeface="Arial Narrow"/>
              <a:sym typeface="Arial Narrow"/>
            </a:endParaRPr>
          </a:p>
        </p:txBody>
      </p:sp>
      <p:sp>
        <p:nvSpPr>
          <p:cNvPr id="2938" name="Google Shape;2938;p61"/>
          <p:cNvSpPr/>
          <p:nvPr/>
        </p:nvSpPr>
        <p:spPr>
          <a:xfrm>
            <a:off x="521584" y="4699961"/>
            <a:ext cx="6111494"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1050">
                <a:solidFill>
                  <a:schemeClr val="dk1"/>
                </a:solidFill>
                <a:latin typeface="Arial Narrow"/>
                <a:ea typeface="Arial Narrow"/>
                <a:cs typeface="Arial Narrow"/>
                <a:sym typeface="Arial Narrow"/>
              </a:rPr>
              <a:t>Tabla 1. Número de UPGD según criterio para realización de Búsqueda Activa Institucional, BRI SSM, mayo de 2022</a:t>
            </a:r>
            <a:endParaRPr sz="1050">
              <a:solidFill>
                <a:schemeClr val="dk1"/>
              </a:solidFill>
              <a:latin typeface="Arial Narrow"/>
              <a:ea typeface="Arial Narrow"/>
              <a:cs typeface="Arial Narrow"/>
              <a:sym typeface="Arial Narrow"/>
            </a:endParaRPr>
          </a:p>
        </p:txBody>
      </p:sp>
      <p:pic>
        <p:nvPicPr>
          <p:cNvPr id="2939" name="Google Shape;2939;p61"/>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940" name="Google Shape;2940;p61"/>
          <p:cNvGrpSpPr/>
          <p:nvPr/>
        </p:nvGrpSpPr>
        <p:grpSpPr>
          <a:xfrm>
            <a:off x="0" y="14519"/>
            <a:ext cx="7200898" cy="2078231"/>
            <a:chOff x="0" y="14519"/>
            <a:chExt cx="7200898" cy="2078231"/>
          </a:xfrm>
        </p:grpSpPr>
        <p:sp>
          <p:nvSpPr>
            <p:cNvPr id="2941" name="Google Shape;2941;p61"/>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Mayo de 2022 -  Reporte Semanas 01 a 20</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sp>
          <p:nvSpPr>
            <p:cNvPr id="2942" name="Google Shape;2942;p61"/>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43" name="Google Shape;2943;p61"/>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944" name="Google Shape;2944;p61"/>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pic>
        <p:nvPicPr>
          <p:cNvPr id="2945" name="Google Shape;2945;p61"/>
          <p:cNvPicPr preferRelativeResize="0"/>
          <p:nvPr/>
        </p:nvPicPr>
        <p:blipFill rotWithShape="1">
          <a:blip r:embed="rId5">
            <a:alphaModFix/>
          </a:blip>
          <a:srcRect b="0" l="0" r="0" t="0"/>
          <a:stretch/>
        </p:blipFill>
        <p:spPr>
          <a:xfrm>
            <a:off x="688963" y="4953877"/>
            <a:ext cx="5944115" cy="314580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0" name="Shape 2950"/>
        <p:cNvGrpSpPr/>
        <p:nvPr/>
      </p:nvGrpSpPr>
      <p:grpSpPr>
        <a:xfrm>
          <a:off x="0" y="0"/>
          <a:ext cx="0" cy="0"/>
          <a:chOff x="0" y="0"/>
          <a:chExt cx="0" cy="0"/>
        </a:xfrm>
      </p:grpSpPr>
      <p:sp>
        <p:nvSpPr>
          <p:cNvPr id="2951" name="Google Shape;2951;p62"/>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62</a:t>
            </a:r>
            <a:endParaRPr b="1" sz="1050">
              <a:solidFill>
                <a:schemeClr val="dk1"/>
              </a:solidFill>
              <a:latin typeface="Arial Narrow"/>
              <a:ea typeface="Arial Narrow"/>
              <a:cs typeface="Arial Narrow"/>
              <a:sym typeface="Arial Narrow"/>
            </a:endParaRPr>
          </a:p>
        </p:txBody>
      </p:sp>
      <p:sp>
        <p:nvSpPr>
          <p:cNvPr id="2952" name="Google Shape;2952;p62"/>
          <p:cNvSpPr txBox="1"/>
          <p:nvPr>
            <p:ph type="title"/>
          </p:nvPr>
        </p:nvSpPr>
        <p:spPr>
          <a:xfrm>
            <a:off x="149005" y="2339752"/>
            <a:ext cx="6727831" cy="432048"/>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600"/>
              <a:buFont typeface="Arial Narrow"/>
              <a:buNone/>
            </a:pPr>
            <a:r>
              <a:rPr b="1" lang="es-ES" sz="1600">
                <a:latin typeface="Arial Narrow"/>
                <a:ea typeface="Arial Narrow"/>
                <a:cs typeface="Arial Narrow"/>
                <a:sym typeface="Arial Narrow"/>
              </a:rPr>
              <a:t>Búsqueda activa institucional</a:t>
            </a:r>
            <a:endParaRPr b="1" sz="1600">
              <a:latin typeface="Arial Narrow"/>
              <a:ea typeface="Arial Narrow"/>
              <a:cs typeface="Arial Narrow"/>
              <a:sym typeface="Arial Narrow"/>
            </a:endParaRPr>
          </a:p>
        </p:txBody>
      </p:sp>
      <p:sp>
        <p:nvSpPr>
          <p:cNvPr id="2953" name="Google Shape;2953;p62"/>
          <p:cNvSpPr/>
          <p:nvPr/>
        </p:nvSpPr>
        <p:spPr>
          <a:xfrm>
            <a:off x="355255" y="2995154"/>
            <a:ext cx="6523829"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050">
                <a:solidFill>
                  <a:schemeClr val="dk1"/>
                </a:solidFill>
                <a:latin typeface="Arial Narrow"/>
                <a:ea typeface="Arial Narrow"/>
                <a:cs typeface="Arial Narrow"/>
                <a:sym typeface="Arial Narrow"/>
              </a:rPr>
              <a:t>Tabla 2. Correlación  de UPGD con silencio en la notificación/ UPGD con casos no notificados para el criterio,  BRI SSM, mayo de 2022</a:t>
            </a:r>
            <a:endParaRPr sz="1050">
              <a:solidFill>
                <a:schemeClr val="dk1"/>
              </a:solidFill>
              <a:latin typeface="Arial Narrow"/>
              <a:ea typeface="Arial Narrow"/>
              <a:cs typeface="Arial Narrow"/>
              <a:sym typeface="Arial Narrow"/>
            </a:endParaRPr>
          </a:p>
        </p:txBody>
      </p:sp>
      <p:pic>
        <p:nvPicPr>
          <p:cNvPr id="2954" name="Google Shape;2954;p62"/>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955" name="Google Shape;2955;p62"/>
          <p:cNvGrpSpPr/>
          <p:nvPr/>
        </p:nvGrpSpPr>
        <p:grpSpPr>
          <a:xfrm>
            <a:off x="0" y="14519"/>
            <a:ext cx="7200898" cy="2078230"/>
            <a:chOff x="0" y="14519"/>
            <a:chExt cx="7200898" cy="2078230"/>
          </a:xfrm>
        </p:grpSpPr>
        <p:sp>
          <p:nvSpPr>
            <p:cNvPr id="2956" name="Google Shape;2956;p62"/>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57" name="Google Shape;2957;p62"/>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958" name="Google Shape;2958;p62"/>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959" name="Google Shape;2959;p62"/>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Mayo de 2022 -  Reporte Semanas 01 a 20</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60" name="Google Shape;2960;p62"/>
          <p:cNvPicPr preferRelativeResize="0"/>
          <p:nvPr/>
        </p:nvPicPr>
        <p:blipFill rotWithShape="1">
          <a:blip r:embed="rId5">
            <a:alphaModFix/>
          </a:blip>
          <a:srcRect b="0" l="0" r="0" t="0"/>
          <a:stretch/>
        </p:blipFill>
        <p:spPr>
          <a:xfrm>
            <a:off x="440877" y="3634006"/>
            <a:ext cx="6352583" cy="265808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5" name="Shape 2965"/>
        <p:cNvGrpSpPr/>
        <p:nvPr/>
      </p:nvGrpSpPr>
      <p:grpSpPr>
        <a:xfrm>
          <a:off x="0" y="0"/>
          <a:ext cx="0" cy="0"/>
          <a:chOff x="0" y="0"/>
          <a:chExt cx="0" cy="0"/>
        </a:xfrm>
      </p:grpSpPr>
      <p:sp>
        <p:nvSpPr>
          <p:cNvPr id="2966" name="Google Shape;2966;p63"/>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63</a:t>
            </a:r>
            <a:endParaRPr b="1" sz="1050">
              <a:solidFill>
                <a:schemeClr val="dk1"/>
              </a:solidFill>
              <a:latin typeface="Arial Narrow"/>
              <a:ea typeface="Arial Narrow"/>
              <a:cs typeface="Arial Narrow"/>
              <a:sym typeface="Arial Narrow"/>
            </a:endParaRPr>
          </a:p>
        </p:txBody>
      </p:sp>
      <p:sp>
        <p:nvSpPr>
          <p:cNvPr id="2967" name="Google Shape;2967;p63"/>
          <p:cNvSpPr/>
          <p:nvPr/>
        </p:nvSpPr>
        <p:spPr>
          <a:xfrm>
            <a:off x="1728242" y="3874119"/>
            <a:ext cx="3403172"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Tabla 3. EISP no notificados,  BRI SSM, mayo de 2022</a:t>
            </a:r>
            <a:endParaRPr b="1" sz="1050">
              <a:solidFill>
                <a:schemeClr val="dk1"/>
              </a:solidFill>
              <a:latin typeface="Arial Narrow"/>
              <a:ea typeface="Arial Narrow"/>
              <a:cs typeface="Arial Narrow"/>
              <a:sym typeface="Arial Narrow"/>
            </a:endParaRPr>
          </a:p>
        </p:txBody>
      </p:sp>
      <p:sp>
        <p:nvSpPr>
          <p:cNvPr id="2968" name="Google Shape;2968;p63"/>
          <p:cNvSpPr/>
          <p:nvPr/>
        </p:nvSpPr>
        <p:spPr>
          <a:xfrm>
            <a:off x="288082" y="2119793"/>
            <a:ext cx="6794731" cy="175432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En línea con el ajuste al protocolo BRI para el distrito, el análisis de los criterios para la realización de la BAI, la correlación entre el silencio en la notificación y la identificación de UPGD con casos por fuera del sistema arrojó 14 instituciones prestadoras de servicios de salud con eventos priorizados como indicadores BAI sin notificar: 4 para cáncer de cuello uterino, 3 para sarampión y rubéola congénita respectivamente, 2 para cáncer de mama y 1 para dengue y morbilidad materna extrema, respectivamente.</a:t>
            </a:r>
            <a:endParaRPr sz="12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rPr lang="es-ES" sz="1200">
                <a:solidFill>
                  <a:schemeClr val="dk1"/>
                </a:solidFill>
                <a:latin typeface="Arial Narrow"/>
                <a:ea typeface="Arial Narrow"/>
                <a:cs typeface="Arial Narrow"/>
                <a:sym typeface="Arial Narrow"/>
              </a:rPr>
              <a:t>Se captaron 31 EISP sin notificar. De éstos, morbilidad materna extrema se encontró con mayor incidencia en la ausencia de la notificación con 14 casos (45.16%). Llama la atención, los eventos en eliminación se encontraron con una incidencia en la ausencia de notificación en 7 casos (22.58%) -3 de sarampión y 4 de rubéola congénita -, situación que aumenta el riesgo de estos eventos vuelvan a instalarse en el territorio</a:t>
            </a:r>
            <a:endParaRPr/>
          </a:p>
        </p:txBody>
      </p:sp>
      <p:pic>
        <p:nvPicPr>
          <p:cNvPr id="2969" name="Google Shape;2969;p63"/>
          <p:cNvPicPr preferRelativeResize="0"/>
          <p:nvPr/>
        </p:nvPicPr>
        <p:blipFill rotWithShape="1">
          <a:blip r:embed="rId3">
            <a:alphaModFix/>
          </a:blip>
          <a:srcRect b="0" l="0" r="0" t="0"/>
          <a:stretch/>
        </p:blipFill>
        <p:spPr>
          <a:xfrm>
            <a:off x="6552777" y="8834366"/>
            <a:ext cx="620293" cy="280609"/>
          </a:xfrm>
          <a:prstGeom prst="rect">
            <a:avLst/>
          </a:prstGeom>
          <a:noFill/>
          <a:ln>
            <a:noFill/>
          </a:ln>
        </p:spPr>
      </p:pic>
      <p:grpSp>
        <p:nvGrpSpPr>
          <p:cNvPr id="2970" name="Google Shape;2970;p63"/>
          <p:cNvGrpSpPr/>
          <p:nvPr/>
        </p:nvGrpSpPr>
        <p:grpSpPr>
          <a:xfrm>
            <a:off x="0" y="14519"/>
            <a:ext cx="7200898" cy="2078230"/>
            <a:chOff x="0" y="14519"/>
            <a:chExt cx="7200898" cy="2078230"/>
          </a:xfrm>
        </p:grpSpPr>
        <p:sp>
          <p:nvSpPr>
            <p:cNvPr id="2971" name="Google Shape;2971;p63"/>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72" name="Google Shape;2972;p63"/>
            <p:cNvPicPr preferRelativeResize="0"/>
            <p:nvPr/>
          </p:nvPicPr>
          <p:blipFill rotWithShape="1">
            <a:blip r:embed="rId4">
              <a:alphaModFix/>
            </a:blip>
            <a:srcRect b="0" l="0" r="0" t="0"/>
            <a:stretch/>
          </p:blipFill>
          <p:spPr>
            <a:xfrm>
              <a:off x="4752578" y="321103"/>
              <a:ext cx="2448320" cy="1771646"/>
            </a:xfrm>
            <a:prstGeom prst="rect">
              <a:avLst/>
            </a:prstGeom>
            <a:noFill/>
            <a:ln>
              <a:noFill/>
            </a:ln>
          </p:spPr>
        </p:pic>
        <p:sp>
          <p:nvSpPr>
            <p:cNvPr id="2973" name="Google Shape;2973;p63"/>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974" name="Google Shape;2974;p63"/>
          <p:cNvSpPr txBox="1"/>
          <p:nvPr/>
        </p:nvSpPr>
        <p:spPr>
          <a:xfrm>
            <a:off x="576114" y="1744252"/>
            <a:ext cx="3672408" cy="34849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Mes de Mayo de 2022 -  Reporte Semanas 01 a 20</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75" name="Google Shape;2975;p63"/>
          <p:cNvPicPr preferRelativeResize="0"/>
          <p:nvPr/>
        </p:nvPicPr>
        <p:blipFill rotWithShape="1">
          <a:blip r:embed="rId5">
            <a:alphaModFix/>
          </a:blip>
          <a:srcRect b="0" l="0" r="0" t="0"/>
          <a:stretch/>
        </p:blipFill>
        <p:spPr>
          <a:xfrm>
            <a:off x="1194356" y="4385063"/>
            <a:ext cx="4688230" cy="196917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0" name="Shape 2980"/>
        <p:cNvGrpSpPr/>
        <p:nvPr/>
      </p:nvGrpSpPr>
      <p:grpSpPr>
        <a:xfrm>
          <a:off x="0" y="0"/>
          <a:ext cx="0" cy="0"/>
          <a:chOff x="0" y="0"/>
          <a:chExt cx="0" cy="0"/>
        </a:xfrm>
      </p:grpSpPr>
      <p:sp>
        <p:nvSpPr>
          <p:cNvPr id="2981" name="Google Shape;2981;p64"/>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64</a:t>
            </a:r>
            <a:endParaRPr b="1" sz="1050">
              <a:solidFill>
                <a:schemeClr val="dk1"/>
              </a:solidFill>
              <a:latin typeface="Arial Narrow"/>
              <a:ea typeface="Arial Narrow"/>
              <a:cs typeface="Arial Narrow"/>
              <a:sym typeface="Arial Narrow"/>
            </a:endParaRPr>
          </a:p>
        </p:txBody>
      </p:sp>
      <p:pic>
        <p:nvPicPr>
          <p:cNvPr id="2982" name="Google Shape;2982;p64"/>
          <p:cNvPicPr preferRelativeResize="0"/>
          <p:nvPr/>
        </p:nvPicPr>
        <p:blipFill rotWithShape="1">
          <a:blip r:embed="rId3">
            <a:alphaModFix/>
          </a:blip>
          <a:srcRect b="0" l="0" r="0" t="0"/>
          <a:stretch/>
        </p:blipFill>
        <p:spPr>
          <a:xfrm>
            <a:off x="6712302" y="8695344"/>
            <a:ext cx="436191" cy="337944"/>
          </a:xfrm>
          <a:prstGeom prst="rect">
            <a:avLst/>
          </a:prstGeom>
          <a:noFill/>
          <a:ln>
            <a:noFill/>
          </a:ln>
        </p:spPr>
      </p:pic>
      <p:pic>
        <p:nvPicPr>
          <p:cNvPr id="2983" name="Google Shape;2983;p64"/>
          <p:cNvPicPr preferRelativeResize="0"/>
          <p:nvPr/>
        </p:nvPicPr>
        <p:blipFill rotWithShape="1">
          <a:blip r:embed="rId4">
            <a:alphaModFix/>
          </a:blip>
          <a:srcRect b="0" l="-2" r="40938" t="0"/>
          <a:stretch/>
        </p:blipFill>
        <p:spPr>
          <a:xfrm>
            <a:off x="0" y="2275443"/>
            <a:ext cx="7200900" cy="6880924"/>
          </a:xfrm>
          <a:prstGeom prst="rect">
            <a:avLst/>
          </a:prstGeom>
          <a:noFill/>
          <a:ln>
            <a:noFill/>
          </a:ln>
        </p:spPr>
      </p:pic>
      <p:grpSp>
        <p:nvGrpSpPr>
          <p:cNvPr id="2984" name="Google Shape;2984;p64"/>
          <p:cNvGrpSpPr/>
          <p:nvPr/>
        </p:nvGrpSpPr>
        <p:grpSpPr>
          <a:xfrm>
            <a:off x="1728242" y="2275443"/>
            <a:ext cx="5305921" cy="6880924"/>
            <a:chOff x="7461810" y="-36659"/>
            <a:chExt cx="4447883" cy="6903934"/>
          </a:xfrm>
        </p:grpSpPr>
        <p:sp>
          <p:nvSpPr>
            <p:cNvPr id="2985" name="Google Shape;2985;p64"/>
            <p:cNvSpPr/>
            <p:nvPr/>
          </p:nvSpPr>
          <p:spPr>
            <a:xfrm>
              <a:off x="7461810" y="-27296"/>
              <a:ext cx="4315226" cy="6894571"/>
            </a:xfrm>
            <a:custGeom>
              <a:rect b="b" l="l" r="r" t="t"/>
              <a:pathLst>
                <a:path extrusionOk="0" h="6894571" w="4315226">
                  <a:moveTo>
                    <a:pt x="614150" y="0"/>
                  </a:moveTo>
                  <a:lnTo>
                    <a:pt x="4315226" y="27295"/>
                  </a:lnTo>
                  <a:lnTo>
                    <a:pt x="3673781" y="6894571"/>
                  </a:lnTo>
                  <a:lnTo>
                    <a:pt x="0" y="6894571"/>
                  </a:lnTo>
                  <a:lnTo>
                    <a:pt x="614150" y="0"/>
                  </a:lnTo>
                  <a:close/>
                </a:path>
              </a:pathLst>
            </a:custGeom>
            <a:solidFill>
              <a:srgbClr val="0099CC">
                <a:alpha val="77647"/>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986" name="Google Shape;2986;p64"/>
            <p:cNvCxnSpPr/>
            <p:nvPr/>
          </p:nvCxnSpPr>
          <p:spPr>
            <a:xfrm flipH="1">
              <a:off x="11280577" y="-36659"/>
              <a:ext cx="629116" cy="6890287"/>
            </a:xfrm>
            <a:prstGeom prst="straightConnector1">
              <a:avLst/>
            </a:prstGeom>
            <a:noFill/>
            <a:ln cap="flat" cmpd="sng" w="38100">
              <a:solidFill>
                <a:schemeClr val="lt1"/>
              </a:solidFill>
              <a:prstDash val="solid"/>
              <a:round/>
              <a:headEnd len="sm" w="sm" type="none"/>
              <a:tailEnd len="sm" w="sm" type="none"/>
            </a:ln>
          </p:spPr>
        </p:cxnSp>
      </p:grpSp>
      <p:sp>
        <p:nvSpPr>
          <p:cNvPr id="2987" name="Google Shape;2987;p64"/>
          <p:cNvSpPr txBox="1"/>
          <p:nvPr/>
        </p:nvSpPr>
        <p:spPr>
          <a:xfrm>
            <a:off x="2520330" y="4554942"/>
            <a:ext cx="3502566" cy="34163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s-ES" sz="3600">
                <a:solidFill>
                  <a:schemeClr val="lt1"/>
                </a:solidFill>
                <a:latin typeface="Libre Franklin Black"/>
                <a:ea typeface="Libre Franklin Black"/>
                <a:cs typeface="Libre Franklin Black"/>
                <a:sym typeface="Libre Franklin Black"/>
              </a:rPr>
              <a:t>Gracias</a:t>
            </a:r>
            <a:endParaRPr/>
          </a:p>
          <a:p>
            <a:pPr indent="0" lvl="0" marL="0" marR="0" rtl="0" algn="ctr">
              <a:spcBef>
                <a:spcPts val="0"/>
              </a:spcBef>
              <a:spcAft>
                <a:spcPts val="0"/>
              </a:spcAft>
              <a:buNone/>
            </a:pPr>
            <a:r>
              <a:rPr i="1" lang="es-ES" sz="3600">
                <a:solidFill>
                  <a:schemeClr val="lt1"/>
                </a:solidFill>
                <a:latin typeface="Libre Franklin Black"/>
                <a:ea typeface="Libre Franklin Black"/>
                <a:cs typeface="Libre Franklin Black"/>
                <a:sym typeface="Libre Franklin Black"/>
              </a:rPr>
              <a:t>Equipo de Vigilancia epidemiológica y Sistemas de información</a:t>
            </a:r>
            <a:endParaRPr i="1" sz="5400">
              <a:solidFill>
                <a:schemeClr val="lt1"/>
              </a:solidFill>
              <a:latin typeface="Libre Franklin Black"/>
              <a:ea typeface="Libre Franklin Black"/>
              <a:cs typeface="Libre Franklin Black"/>
              <a:sym typeface="Libre Franklin Black"/>
            </a:endParaRPr>
          </a:p>
        </p:txBody>
      </p:sp>
      <p:sp>
        <p:nvSpPr>
          <p:cNvPr id="2988" name="Google Shape;2988;p64"/>
          <p:cNvSpPr txBox="1"/>
          <p:nvPr/>
        </p:nvSpPr>
        <p:spPr>
          <a:xfrm>
            <a:off x="2502805" y="6876256"/>
            <a:ext cx="3598545" cy="4514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s-ES" sz="9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8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nvGrpSpPr>
          <p:cNvPr id="2989" name="Google Shape;2989;p64"/>
          <p:cNvGrpSpPr/>
          <p:nvPr/>
        </p:nvGrpSpPr>
        <p:grpSpPr>
          <a:xfrm>
            <a:off x="0" y="14519"/>
            <a:ext cx="7200898" cy="2078230"/>
            <a:chOff x="0" y="14519"/>
            <a:chExt cx="7200898" cy="2078230"/>
          </a:xfrm>
        </p:grpSpPr>
        <p:sp>
          <p:nvSpPr>
            <p:cNvPr id="2990" name="Google Shape;2990;p64"/>
            <p:cNvSpPr txBox="1"/>
            <p:nvPr/>
          </p:nvSpPr>
          <p:spPr>
            <a:xfrm>
              <a:off x="1162804" y="992927"/>
              <a:ext cx="2734310" cy="6267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1600">
                  <a:solidFill>
                    <a:srgbClr val="000000"/>
                  </a:solidFill>
                  <a:latin typeface="Arial Narrow"/>
                  <a:ea typeface="Arial Narrow"/>
                  <a:cs typeface="Arial Narrow"/>
                  <a:sym typeface="Arial Narrow"/>
                </a:rPr>
                <a:t>Boletín de Periodo Epidemiológico Medellín </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pic>
          <p:nvPicPr>
            <p:cNvPr id="2991" name="Google Shape;2991;p64"/>
            <p:cNvPicPr preferRelativeResize="0"/>
            <p:nvPr/>
          </p:nvPicPr>
          <p:blipFill rotWithShape="1">
            <a:blip r:embed="rId5">
              <a:alphaModFix/>
            </a:blip>
            <a:srcRect b="0" l="0" r="0" t="0"/>
            <a:stretch/>
          </p:blipFill>
          <p:spPr>
            <a:xfrm>
              <a:off x="4752578" y="321103"/>
              <a:ext cx="2448320" cy="1771646"/>
            </a:xfrm>
            <a:prstGeom prst="rect">
              <a:avLst/>
            </a:prstGeom>
            <a:noFill/>
            <a:ln>
              <a:noFill/>
            </a:ln>
          </p:spPr>
        </p:pic>
        <p:sp>
          <p:nvSpPr>
            <p:cNvPr id="2992" name="Google Shape;2992;p64"/>
            <p:cNvSpPr txBox="1"/>
            <p:nvPr/>
          </p:nvSpPr>
          <p:spPr>
            <a:xfrm>
              <a:off x="0" y="14519"/>
              <a:ext cx="4536554" cy="99694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3200">
                  <a:solidFill>
                    <a:srgbClr val="00B050"/>
                  </a:solidFill>
                  <a:latin typeface="Arial Narrow"/>
                  <a:ea typeface="Arial Narrow"/>
                  <a:cs typeface="Arial Narrow"/>
                  <a:sym typeface="Arial Narrow"/>
                </a:rPr>
                <a:t>Secretaría de Salud de Medellín</a:t>
              </a: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b="1" lang="es-ES" sz="11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a:p>
              <a:pPr indent="0" lvl="0" marL="0" marR="0" rtl="0" algn="l">
                <a:spcBef>
                  <a:spcPts val="0"/>
                </a:spcBef>
                <a:spcAft>
                  <a:spcPts val="0"/>
                </a:spcAft>
                <a:buNone/>
              </a:pPr>
              <a:r>
                <a:rPr lang="es-ES" sz="1000">
                  <a:solidFill>
                    <a:srgbClr val="000000"/>
                  </a:solidFill>
                  <a:latin typeface="Calibri"/>
                  <a:ea typeface="Calibri"/>
                  <a:cs typeface="Calibri"/>
                  <a:sym typeface="Calibri"/>
                </a:rPr>
                <a:t> </a:t>
              </a:r>
              <a:endParaRPr sz="1200">
                <a:solidFill>
                  <a:schemeClr val="dk1"/>
                </a:solidFill>
                <a:latin typeface="Times New Roman"/>
                <a:ea typeface="Times New Roman"/>
                <a:cs typeface="Times New Roman"/>
                <a:sym typeface="Times New Roman"/>
              </a:endParaRPr>
            </a:p>
          </p:txBody>
        </p:sp>
      </p:grpSp>
      <p:sp>
        <p:nvSpPr>
          <p:cNvPr id="2993" name="Google Shape;2993;p64"/>
          <p:cNvSpPr txBox="1"/>
          <p:nvPr/>
        </p:nvSpPr>
        <p:spPr>
          <a:xfrm>
            <a:off x="576114" y="1684583"/>
            <a:ext cx="3816424" cy="45148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Programa Vigilancia Epidemiológica – Subsecretaría de Salud Pública</a:t>
            </a:r>
            <a:endParaRPr sz="1200">
              <a:solidFill>
                <a:schemeClr val="dk1"/>
              </a:solidFill>
              <a:latin typeface="Times New Roman"/>
              <a:ea typeface="Times New Roman"/>
              <a:cs typeface="Times New Roman"/>
              <a:sym typeface="Times New Roman"/>
            </a:endParaRPr>
          </a:p>
          <a:p>
            <a:pPr indent="0" lvl="0" marL="0" marR="0" rtl="0" algn="ctr">
              <a:spcBef>
                <a:spcPts val="0"/>
              </a:spcBef>
              <a:spcAft>
                <a:spcPts val="0"/>
              </a:spcAft>
              <a:buNone/>
            </a:pPr>
            <a:r>
              <a:rPr b="1" lang="es-ES" sz="800">
                <a:solidFill>
                  <a:srgbClr val="000000"/>
                </a:solidFill>
                <a:latin typeface="Arial Narrow"/>
                <a:ea typeface="Arial Narrow"/>
                <a:cs typeface="Arial Narrow"/>
                <a:sym typeface="Arial Narrow"/>
              </a:rPr>
              <a:t>Periodo epidemiológico 06 de 2022 - Reporte Semanas 1 a 24 (Hasta Junio 18 de 2022)</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7"/>
          <p:cNvPicPr preferRelativeResize="0"/>
          <p:nvPr/>
        </p:nvPicPr>
        <p:blipFill rotWithShape="1">
          <a:blip r:embed="rId3">
            <a:alphaModFix/>
          </a:blip>
          <a:srcRect b="0" l="0" r="0" t="0"/>
          <a:stretch/>
        </p:blipFill>
        <p:spPr>
          <a:xfrm>
            <a:off x="-4808" y="1"/>
            <a:ext cx="2223924" cy="2824178"/>
          </a:xfrm>
          <a:prstGeom prst="rect">
            <a:avLst/>
          </a:prstGeom>
          <a:noFill/>
          <a:ln>
            <a:noFill/>
          </a:ln>
        </p:spPr>
      </p:pic>
      <p:pic>
        <p:nvPicPr>
          <p:cNvPr id="252" name="Google Shape;252;p7"/>
          <p:cNvPicPr preferRelativeResize="0"/>
          <p:nvPr/>
        </p:nvPicPr>
        <p:blipFill rotWithShape="1">
          <a:blip r:embed="rId4">
            <a:alphaModFix/>
          </a:blip>
          <a:srcRect b="0" l="0" r="0" t="51431"/>
          <a:stretch/>
        </p:blipFill>
        <p:spPr>
          <a:xfrm>
            <a:off x="-23716" y="2841141"/>
            <a:ext cx="2232223" cy="2666962"/>
          </a:xfrm>
          <a:prstGeom prst="rect">
            <a:avLst/>
          </a:prstGeom>
          <a:noFill/>
          <a:ln>
            <a:noFill/>
          </a:ln>
        </p:spPr>
      </p:pic>
      <p:sp>
        <p:nvSpPr>
          <p:cNvPr id="253" name="Google Shape;253;p7"/>
          <p:cNvSpPr txBox="1"/>
          <p:nvPr/>
        </p:nvSpPr>
        <p:spPr>
          <a:xfrm>
            <a:off x="-4809" y="623805"/>
            <a:ext cx="223110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6- 2022</a:t>
            </a:r>
            <a:endParaRPr b="1" sz="1200">
              <a:solidFill>
                <a:schemeClr val="dk1"/>
              </a:solidFill>
              <a:latin typeface="Arial Narrow"/>
              <a:ea typeface="Arial Narrow"/>
              <a:cs typeface="Arial Narrow"/>
              <a:sym typeface="Arial Narrow"/>
            </a:endParaRPr>
          </a:p>
        </p:txBody>
      </p:sp>
      <p:sp>
        <p:nvSpPr>
          <p:cNvPr id="254" name="Google Shape;254;p7"/>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tosferina. Medellín, a Periodo epidemiológico 6 acumulado  de 2022. </a:t>
            </a:r>
            <a:endParaRPr sz="1100">
              <a:solidFill>
                <a:schemeClr val="dk1"/>
              </a:solidFill>
              <a:latin typeface="Arial Narrow"/>
              <a:ea typeface="Arial Narrow"/>
              <a:cs typeface="Arial Narrow"/>
              <a:sym typeface="Arial Narrow"/>
            </a:endParaRPr>
          </a:p>
        </p:txBody>
      </p:sp>
      <p:grpSp>
        <p:nvGrpSpPr>
          <p:cNvPr id="255" name="Google Shape;255;p7"/>
          <p:cNvGrpSpPr/>
          <p:nvPr/>
        </p:nvGrpSpPr>
        <p:grpSpPr>
          <a:xfrm>
            <a:off x="179214" y="4211960"/>
            <a:ext cx="1892650" cy="488476"/>
            <a:chOff x="2397524" y="3379972"/>
            <a:chExt cx="4508500" cy="904875"/>
          </a:xfrm>
        </p:grpSpPr>
        <p:pic>
          <p:nvPicPr>
            <p:cNvPr id="256" name="Google Shape;256;p7"/>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257" name="Google Shape;257;p7"/>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48</a:t>
              </a:r>
              <a:endParaRPr b="1" sz="2000">
                <a:solidFill>
                  <a:schemeClr val="dk1"/>
                </a:solidFill>
                <a:latin typeface="Arial Narrow"/>
                <a:ea typeface="Arial Narrow"/>
                <a:cs typeface="Arial Narrow"/>
                <a:sym typeface="Arial Narrow"/>
              </a:endParaRPr>
            </a:p>
          </p:txBody>
        </p:sp>
      </p:grpSp>
      <p:sp>
        <p:nvSpPr>
          <p:cNvPr id="258" name="Google Shape;258;p7"/>
          <p:cNvSpPr/>
          <p:nvPr/>
        </p:nvSpPr>
        <p:spPr>
          <a:xfrm>
            <a:off x="58294"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7"/>
          <p:cNvSpPr/>
          <p:nvPr/>
        </p:nvSpPr>
        <p:spPr>
          <a:xfrm>
            <a:off x="2295484" y="4890908"/>
            <a:ext cx="49041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tosferina. Medellín, a Periodo epidemiológico 6 de 2022, acumulado  de 2022. </a:t>
            </a:r>
            <a:endParaRPr sz="1100">
              <a:solidFill>
                <a:schemeClr val="dk1"/>
              </a:solidFill>
              <a:latin typeface="Arial Narrow"/>
              <a:ea typeface="Arial Narrow"/>
              <a:cs typeface="Arial Narrow"/>
              <a:sym typeface="Arial Narrow"/>
            </a:endParaRPr>
          </a:p>
        </p:txBody>
      </p:sp>
      <p:grpSp>
        <p:nvGrpSpPr>
          <p:cNvPr id="260" name="Google Shape;260;p7"/>
          <p:cNvGrpSpPr/>
          <p:nvPr/>
        </p:nvGrpSpPr>
        <p:grpSpPr>
          <a:xfrm>
            <a:off x="2448322" y="74775"/>
            <a:ext cx="3446504" cy="276999"/>
            <a:chOff x="2448322" y="74775"/>
            <a:chExt cx="3446504" cy="276999"/>
          </a:xfrm>
        </p:grpSpPr>
        <p:sp>
          <p:nvSpPr>
            <p:cNvPr id="261" name="Google Shape;261;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2" name="Google Shape;262;p7"/>
            <p:cNvCxnSpPr>
              <a:stCxn id="261"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3" name="Google Shape;263;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264" name="Google Shape;264;p7"/>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65" name="Google Shape;265;p7"/>
          <p:cNvGrpSpPr/>
          <p:nvPr/>
        </p:nvGrpSpPr>
        <p:grpSpPr>
          <a:xfrm>
            <a:off x="277404" y="5621632"/>
            <a:ext cx="3446504" cy="276999"/>
            <a:chOff x="2448322" y="74775"/>
            <a:chExt cx="3446504" cy="276999"/>
          </a:xfrm>
        </p:grpSpPr>
        <p:sp>
          <p:nvSpPr>
            <p:cNvPr id="266" name="Google Shape;266;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67" name="Google Shape;267;p7"/>
            <p:cNvCxnSpPr>
              <a:stCxn id="266"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68" name="Google Shape;268;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a:p>
          </p:txBody>
        </p:sp>
      </p:grpSp>
      <p:grpSp>
        <p:nvGrpSpPr>
          <p:cNvPr id="269" name="Google Shape;269;p7"/>
          <p:cNvGrpSpPr/>
          <p:nvPr/>
        </p:nvGrpSpPr>
        <p:grpSpPr>
          <a:xfrm>
            <a:off x="5114767" y="5635532"/>
            <a:ext cx="3446504" cy="276999"/>
            <a:chOff x="2448322" y="74775"/>
            <a:chExt cx="3446504" cy="276999"/>
          </a:xfrm>
        </p:grpSpPr>
        <p:sp>
          <p:nvSpPr>
            <p:cNvPr id="270" name="Google Shape;270;p7"/>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71" name="Google Shape;271;p7"/>
            <p:cNvCxnSpPr>
              <a:stCxn id="270"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72" name="Google Shape;272;p7"/>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273" name="Google Shape;273;p7"/>
          <p:cNvSpPr txBox="1"/>
          <p:nvPr/>
        </p:nvSpPr>
        <p:spPr>
          <a:xfrm>
            <a:off x="4869555" y="6125495"/>
            <a:ext cx="2331345"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Letalidad</a:t>
            </a:r>
            <a:endParaRPr/>
          </a:p>
        </p:txBody>
      </p:sp>
      <p:cxnSp>
        <p:nvCxnSpPr>
          <p:cNvPr id="274" name="Google Shape;274;p7"/>
          <p:cNvCxnSpPr/>
          <p:nvPr/>
        </p:nvCxnSpPr>
        <p:spPr>
          <a:xfrm>
            <a:off x="4910607" y="7980994"/>
            <a:ext cx="2222505" cy="0"/>
          </a:xfrm>
          <a:prstGeom prst="straightConnector1">
            <a:avLst/>
          </a:prstGeom>
          <a:noFill/>
          <a:ln cap="flat" cmpd="sng" w="9525">
            <a:solidFill>
              <a:srgbClr val="002060"/>
            </a:solidFill>
            <a:prstDash val="solid"/>
            <a:round/>
            <a:headEnd len="sm" w="sm" type="none"/>
            <a:tailEnd len="med" w="med" type="oval"/>
          </a:ln>
        </p:spPr>
      </p:cxnSp>
      <p:cxnSp>
        <p:nvCxnSpPr>
          <p:cNvPr id="275" name="Google Shape;275;p7"/>
          <p:cNvCxnSpPr/>
          <p:nvPr/>
        </p:nvCxnSpPr>
        <p:spPr>
          <a:xfrm rot="10800000">
            <a:off x="5005790" y="6835158"/>
            <a:ext cx="2259337" cy="0"/>
          </a:xfrm>
          <a:prstGeom prst="straightConnector1">
            <a:avLst/>
          </a:prstGeom>
          <a:noFill/>
          <a:ln cap="flat" cmpd="sng" w="9525">
            <a:solidFill>
              <a:srgbClr val="002060"/>
            </a:solidFill>
            <a:prstDash val="solid"/>
            <a:round/>
            <a:headEnd len="sm" w="sm" type="none"/>
            <a:tailEnd len="med" w="med" type="oval"/>
          </a:ln>
        </p:spPr>
      </p:cxnSp>
      <p:sp>
        <p:nvSpPr>
          <p:cNvPr id="276" name="Google Shape;276;p7"/>
          <p:cNvSpPr txBox="1"/>
          <p:nvPr/>
        </p:nvSpPr>
        <p:spPr>
          <a:xfrm>
            <a:off x="5672788" y="6256300"/>
            <a:ext cx="724878"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casos</a:t>
            </a:r>
            <a:endParaRPr b="1" sz="1400">
              <a:solidFill>
                <a:schemeClr val="dk1"/>
              </a:solidFill>
              <a:latin typeface="Arial Narrow"/>
              <a:ea typeface="Arial Narrow"/>
              <a:cs typeface="Arial Narrow"/>
              <a:sym typeface="Arial Narrow"/>
            </a:endParaRPr>
          </a:p>
        </p:txBody>
      </p:sp>
      <p:sp>
        <p:nvSpPr>
          <p:cNvPr id="277" name="Google Shape;277;p7"/>
          <p:cNvSpPr/>
          <p:nvPr/>
        </p:nvSpPr>
        <p:spPr>
          <a:xfrm>
            <a:off x="35816" y="8449122"/>
            <a:ext cx="4417817" cy="4924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tosferina. Medellín, a Periodo epidemiológico 6 acumulado  de 2022. </a:t>
            </a:r>
            <a:endParaRPr sz="1000">
              <a:solidFill>
                <a:schemeClr val="dk1"/>
              </a:solidFill>
              <a:latin typeface="Arial Narrow"/>
              <a:ea typeface="Arial Narrow"/>
              <a:cs typeface="Arial Narrow"/>
              <a:sym typeface="Arial Narrow"/>
            </a:endParaRPr>
          </a:p>
        </p:txBody>
      </p:sp>
      <p:sp>
        <p:nvSpPr>
          <p:cNvPr id="278" name="Google Shape;278;p7"/>
          <p:cNvSpPr txBox="1"/>
          <p:nvPr/>
        </p:nvSpPr>
        <p:spPr>
          <a:xfrm>
            <a:off x="4722604" y="6835158"/>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Porcentaje de investigación de campo oportuna</a:t>
            </a:r>
            <a:endParaRPr/>
          </a:p>
        </p:txBody>
      </p:sp>
      <p:sp>
        <p:nvSpPr>
          <p:cNvPr id="279" name="Google Shape;279;p7"/>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280" name="Google Shape;280;p7"/>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7</a:t>
            </a:r>
            <a:endParaRPr b="1" sz="1050">
              <a:solidFill>
                <a:schemeClr val="dk1"/>
              </a:solidFill>
              <a:latin typeface="Arial Narrow"/>
              <a:ea typeface="Arial Narrow"/>
              <a:cs typeface="Arial Narrow"/>
              <a:sym typeface="Arial Narrow"/>
            </a:endParaRPr>
          </a:p>
        </p:txBody>
      </p:sp>
      <p:sp>
        <p:nvSpPr>
          <p:cNvPr id="281" name="Google Shape;281;p7"/>
          <p:cNvSpPr txBox="1"/>
          <p:nvPr>
            <p:ph type="ctrTitle"/>
          </p:nvPr>
        </p:nvSpPr>
        <p:spPr>
          <a:xfrm>
            <a:off x="85115" y="74775"/>
            <a:ext cx="2075175" cy="52322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800"/>
              <a:buFont typeface="Arial Narrow"/>
              <a:buNone/>
            </a:pPr>
            <a:r>
              <a:rPr b="1" lang="es-ES" sz="2800">
                <a:solidFill>
                  <a:srgbClr val="C00000"/>
                </a:solidFill>
                <a:latin typeface="Arial Narrow"/>
                <a:ea typeface="Arial Narrow"/>
                <a:cs typeface="Arial Narrow"/>
                <a:sym typeface="Arial Narrow"/>
              </a:rPr>
              <a:t>Tosferina</a:t>
            </a:r>
            <a:endParaRPr b="1" sz="2800">
              <a:solidFill>
                <a:srgbClr val="C00000"/>
              </a:solidFill>
              <a:latin typeface="Arial Narrow"/>
              <a:ea typeface="Arial Narrow"/>
              <a:cs typeface="Arial Narrow"/>
              <a:sym typeface="Arial Narrow"/>
            </a:endParaRPr>
          </a:p>
        </p:txBody>
      </p:sp>
      <p:sp>
        <p:nvSpPr>
          <p:cNvPr id="282" name="Google Shape;282;p7"/>
          <p:cNvSpPr txBox="1"/>
          <p:nvPr/>
        </p:nvSpPr>
        <p:spPr>
          <a:xfrm>
            <a:off x="5011860" y="7250656"/>
            <a:ext cx="2247196"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64,8%</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83/128 </a:t>
            </a:r>
            <a:r>
              <a:rPr b="1" lang="es-ES" sz="1050">
                <a:solidFill>
                  <a:schemeClr val="dk1"/>
                </a:solidFill>
                <a:latin typeface="Arial Narrow"/>
                <a:ea typeface="Arial Narrow"/>
                <a:cs typeface="Arial Narrow"/>
                <a:sym typeface="Arial Narrow"/>
              </a:rPr>
              <a:t>casos probables notificados</a:t>
            </a:r>
            <a:endParaRPr b="1" sz="1050">
              <a:solidFill>
                <a:schemeClr val="dk1"/>
              </a:solidFill>
              <a:latin typeface="Arial Narrow"/>
              <a:ea typeface="Arial Narrow"/>
              <a:cs typeface="Arial Narrow"/>
              <a:sym typeface="Arial Narrow"/>
            </a:endParaRPr>
          </a:p>
        </p:txBody>
      </p:sp>
      <p:sp>
        <p:nvSpPr>
          <p:cNvPr id="283" name="Google Shape;283;p7"/>
          <p:cNvSpPr/>
          <p:nvPr/>
        </p:nvSpPr>
        <p:spPr>
          <a:xfrm>
            <a:off x="498153" y="4831859"/>
            <a:ext cx="168733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Respecto al mismo periodo del año anterior.</a:t>
            </a:r>
            <a:endParaRPr sz="1200">
              <a:solidFill>
                <a:schemeClr val="dk1"/>
              </a:solidFill>
              <a:latin typeface="Calibri"/>
              <a:ea typeface="Calibri"/>
              <a:cs typeface="Calibri"/>
              <a:sym typeface="Calibri"/>
            </a:endParaRPr>
          </a:p>
        </p:txBody>
      </p:sp>
      <p:pic>
        <p:nvPicPr>
          <p:cNvPr id="284" name="Google Shape;284;p7"/>
          <p:cNvPicPr preferRelativeResize="0"/>
          <p:nvPr/>
        </p:nvPicPr>
        <p:blipFill rotWithShape="1">
          <a:blip r:embed="rId6">
            <a:alphaModFix/>
          </a:blip>
          <a:srcRect b="0" l="0" r="0" t="0"/>
          <a:stretch/>
        </p:blipFill>
        <p:spPr>
          <a:xfrm>
            <a:off x="2168216" y="384017"/>
            <a:ext cx="4964896" cy="1744939"/>
          </a:xfrm>
          <a:prstGeom prst="rect">
            <a:avLst/>
          </a:prstGeom>
          <a:noFill/>
          <a:ln>
            <a:noFill/>
          </a:ln>
        </p:spPr>
      </p:pic>
      <p:pic>
        <p:nvPicPr>
          <p:cNvPr id="285" name="Google Shape;285;p7"/>
          <p:cNvPicPr preferRelativeResize="0"/>
          <p:nvPr/>
        </p:nvPicPr>
        <p:blipFill rotWithShape="1">
          <a:blip r:embed="rId7">
            <a:alphaModFix/>
          </a:blip>
          <a:srcRect b="0" l="0" r="0" t="0"/>
          <a:stretch/>
        </p:blipFill>
        <p:spPr>
          <a:xfrm>
            <a:off x="723" y="6106136"/>
            <a:ext cx="4721881" cy="2498312"/>
          </a:xfrm>
          <a:prstGeom prst="rect">
            <a:avLst/>
          </a:prstGeom>
          <a:noFill/>
          <a:ln>
            <a:noFill/>
          </a:ln>
        </p:spPr>
      </p:pic>
      <p:pic>
        <p:nvPicPr>
          <p:cNvPr id="286" name="Google Shape;286;p7"/>
          <p:cNvPicPr preferRelativeResize="0"/>
          <p:nvPr/>
        </p:nvPicPr>
        <p:blipFill rotWithShape="1">
          <a:blip r:embed="rId8">
            <a:alphaModFix/>
          </a:blip>
          <a:srcRect b="0" l="0" r="0" t="0"/>
          <a:stretch/>
        </p:blipFill>
        <p:spPr>
          <a:xfrm>
            <a:off x="2191471" y="2694760"/>
            <a:ext cx="4982176" cy="21775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8"/>
          <p:cNvSpPr/>
          <p:nvPr/>
        </p:nvSpPr>
        <p:spPr>
          <a:xfrm>
            <a:off x="8231" y="776"/>
            <a:ext cx="7200900" cy="375138"/>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92" name="Google Shape;292;p8"/>
          <p:cNvGrpSpPr/>
          <p:nvPr/>
        </p:nvGrpSpPr>
        <p:grpSpPr>
          <a:xfrm>
            <a:off x="285635" y="51240"/>
            <a:ext cx="3446504" cy="276999"/>
            <a:chOff x="2448322" y="74775"/>
            <a:chExt cx="3446504" cy="276999"/>
          </a:xfrm>
        </p:grpSpPr>
        <p:sp>
          <p:nvSpPr>
            <p:cNvPr id="293" name="Google Shape;293;p8"/>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294" name="Google Shape;294;p8"/>
            <p:cNvCxnSpPr>
              <a:stCxn id="29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295" name="Google Shape;295;p8"/>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Variables de interés</a:t>
              </a:r>
              <a:endParaRPr b="1" sz="1200">
                <a:solidFill>
                  <a:schemeClr val="dk1"/>
                </a:solidFill>
                <a:latin typeface="Arial Narrow"/>
                <a:ea typeface="Arial Narrow"/>
                <a:cs typeface="Arial Narrow"/>
                <a:sym typeface="Arial Narrow"/>
              </a:endParaRPr>
            </a:p>
          </p:txBody>
        </p:sp>
      </p:grpSp>
      <p:grpSp>
        <p:nvGrpSpPr>
          <p:cNvPr id="296" name="Google Shape;296;p8"/>
          <p:cNvGrpSpPr/>
          <p:nvPr/>
        </p:nvGrpSpPr>
        <p:grpSpPr>
          <a:xfrm>
            <a:off x="-114154" y="1672452"/>
            <a:ext cx="1252369" cy="955332"/>
            <a:chOff x="-36884" y="7072716"/>
            <a:chExt cx="1252369" cy="955332"/>
          </a:xfrm>
        </p:grpSpPr>
        <p:sp>
          <p:nvSpPr>
            <p:cNvPr id="297" name="Google Shape;297;p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Masculino</a:t>
              </a:r>
              <a:endParaRPr b="1" sz="1200" u="sng">
                <a:solidFill>
                  <a:schemeClr val="dk1"/>
                </a:solidFill>
                <a:latin typeface="Arial Narrow"/>
                <a:ea typeface="Arial Narrow"/>
                <a:cs typeface="Arial Narrow"/>
                <a:sym typeface="Arial Narrow"/>
              </a:endParaRPr>
            </a:p>
          </p:txBody>
        </p:sp>
        <p:sp>
          <p:nvSpPr>
            <p:cNvPr id="298" name="Google Shape;298;p8"/>
            <p:cNvSpPr/>
            <p:nvPr/>
          </p:nvSpPr>
          <p:spPr>
            <a:xfrm>
              <a:off x="209546" y="7363321"/>
              <a:ext cx="740068" cy="360040"/>
            </a:xfrm>
            <a:prstGeom prst="roundRect">
              <a:avLst>
                <a:gd fmla="val 16667" name="adj"/>
              </a:avLst>
            </a:prstGeom>
            <a:solidFill>
              <a:srgbClr val="92CCDC"/>
            </a:solidFill>
            <a:ln cap="flat" cmpd="sng" w="25400">
              <a:solidFill>
                <a:srgbClr val="92CCD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52%</a:t>
              </a:r>
              <a:endParaRPr b="1" sz="1600">
                <a:solidFill>
                  <a:schemeClr val="dk1"/>
                </a:solidFill>
                <a:latin typeface="Arial Narrow"/>
                <a:ea typeface="Arial Narrow"/>
                <a:cs typeface="Arial Narrow"/>
                <a:sym typeface="Arial Narrow"/>
              </a:endParaRPr>
            </a:p>
          </p:txBody>
        </p:sp>
        <p:sp>
          <p:nvSpPr>
            <p:cNvPr id="299" name="Google Shape;299;p8"/>
            <p:cNvSpPr txBox="1"/>
            <p:nvPr/>
          </p:nvSpPr>
          <p:spPr>
            <a:xfrm>
              <a:off x="-36884" y="775104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25 Casos</a:t>
              </a:r>
              <a:endParaRPr b="1" sz="1200">
                <a:solidFill>
                  <a:schemeClr val="dk1"/>
                </a:solidFill>
                <a:latin typeface="Arial Narrow"/>
                <a:ea typeface="Arial Narrow"/>
                <a:cs typeface="Arial Narrow"/>
                <a:sym typeface="Arial Narrow"/>
              </a:endParaRPr>
            </a:p>
          </p:txBody>
        </p:sp>
      </p:grpSp>
      <p:pic>
        <p:nvPicPr>
          <p:cNvPr id="300" name="Google Shape;300;p8"/>
          <p:cNvPicPr preferRelativeResize="0"/>
          <p:nvPr/>
        </p:nvPicPr>
        <p:blipFill rotWithShape="1">
          <a:blip r:embed="rId3">
            <a:alphaModFix/>
          </a:blip>
          <a:srcRect b="0" l="0" r="83073" t="0"/>
          <a:stretch/>
        </p:blipFill>
        <p:spPr>
          <a:xfrm>
            <a:off x="102936" y="899592"/>
            <a:ext cx="804283" cy="850900"/>
          </a:xfrm>
          <a:prstGeom prst="rect">
            <a:avLst/>
          </a:prstGeom>
          <a:noFill/>
          <a:ln>
            <a:noFill/>
          </a:ln>
        </p:spPr>
      </p:pic>
      <p:pic>
        <p:nvPicPr>
          <p:cNvPr id="301" name="Google Shape;301;p8"/>
          <p:cNvPicPr preferRelativeResize="0"/>
          <p:nvPr/>
        </p:nvPicPr>
        <p:blipFill rotWithShape="1">
          <a:blip r:embed="rId3">
            <a:alphaModFix/>
          </a:blip>
          <a:srcRect b="1382" l="28990" r="53580" t="-1382"/>
          <a:stretch/>
        </p:blipFill>
        <p:spPr>
          <a:xfrm>
            <a:off x="936672" y="900304"/>
            <a:ext cx="828105" cy="850900"/>
          </a:xfrm>
          <a:prstGeom prst="rect">
            <a:avLst/>
          </a:prstGeom>
          <a:noFill/>
          <a:ln>
            <a:noFill/>
          </a:ln>
        </p:spPr>
      </p:pic>
      <p:grpSp>
        <p:nvGrpSpPr>
          <p:cNvPr id="302" name="Google Shape;302;p8"/>
          <p:cNvGrpSpPr/>
          <p:nvPr/>
        </p:nvGrpSpPr>
        <p:grpSpPr>
          <a:xfrm>
            <a:off x="751194" y="1672452"/>
            <a:ext cx="1229607" cy="955332"/>
            <a:chOff x="-14122" y="7072716"/>
            <a:chExt cx="1229607" cy="955332"/>
          </a:xfrm>
        </p:grpSpPr>
        <p:sp>
          <p:nvSpPr>
            <p:cNvPr id="303" name="Google Shape;303;p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Femenino</a:t>
              </a:r>
              <a:endParaRPr b="1" sz="1200" u="sng">
                <a:solidFill>
                  <a:schemeClr val="dk1"/>
                </a:solidFill>
                <a:latin typeface="Arial Narrow"/>
                <a:ea typeface="Arial Narrow"/>
                <a:cs typeface="Arial Narrow"/>
                <a:sym typeface="Arial Narrow"/>
              </a:endParaRPr>
            </a:p>
          </p:txBody>
        </p:sp>
        <p:sp>
          <p:nvSpPr>
            <p:cNvPr id="304" name="Google Shape;304;p8"/>
            <p:cNvSpPr/>
            <p:nvPr/>
          </p:nvSpPr>
          <p:spPr>
            <a:xfrm>
              <a:off x="209546" y="7363321"/>
              <a:ext cx="740068" cy="360040"/>
            </a:xfrm>
            <a:prstGeom prst="roundRect">
              <a:avLst>
                <a:gd fmla="val 16667" name="adj"/>
              </a:avLst>
            </a:prstGeom>
            <a:solidFill>
              <a:srgbClr val="D99593"/>
            </a:solidFill>
            <a:ln cap="flat" cmpd="sng" w="25400">
              <a:solidFill>
                <a:srgbClr val="D9959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48%</a:t>
              </a:r>
              <a:endParaRPr b="1" sz="1600">
                <a:solidFill>
                  <a:schemeClr val="dk1"/>
                </a:solidFill>
                <a:latin typeface="Arial Narrow"/>
                <a:ea typeface="Arial Narrow"/>
                <a:cs typeface="Arial Narrow"/>
                <a:sym typeface="Arial Narrow"/>
              </a:endParaRPr>
            </a:p>
          </p:txBody>
        </p:sp>
        <p:sp>
          <p:nvSpPr>
            <p:cNvPr id="305" name="Google Shape;305;p8"/>
            <p:cNvSpPr txBox="1"/>
            <p:nvPr/>
          </p:nvSpPr>
          <p:spPr>
            <a:xfrm>
              <a:off x="-14122" y="7751049"/>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23 Casos</a:t>
              </a:r>
              <a:endParaRPr b="1" sz="1200">
                <a:solidFill>
                  <a:schemeClr val="dk1"/>
                </a:solidFill>
                <a:latin typeface="Arial Narrow"/>
                <a:ea typeface="Arial Narrow"/>
                <a:cs typeface="Arial Narrow"/>
                <a:sym typeface="Arial Narrow"/>
              </a:endParaRPr>
            </a:p>
          </p:txBody>
        </p:sp>
      </p:grpSp>
      <p:pic>
        <p:nvPicPr>
          <p:cNvPr id="306" name="Google Shape;306;p8"/>
          <p:cNvPicPr preferRelativeResize="0"/>
          <p:nvPr/>
        </p:nvPicPr>
        <p:blipFill rotWithShape="1">
          <a:blip r:embed="rId3">
            <a:alphaModFix/>
          </a:blip>
          <a:srcRect b="0" l="58079" r="24686" t="0"/>
          <a:stretch/>
        </p:blipFill>
        <p:spPr>
          <a:xfrm>
            <a:off x="2864657" y="903360"/>
            <a:ext cx="784559" cy="815252"/>
          </a:xfrm>
          <a:prstGeom prst="rect">
            <a:avLst/>
          </a:prstGeom>
          <a:noFill/>
          <a:ln>
            <a:noFill/>
          </a:ln>
        </p:spPr>
      </p:pic>
      <p:pic>
        <p:nvPicPr>
          <p:cNvPr id="307" name="Google Shape;307;p8"/>
          <p:cNvPicPr preferRelativeResize="0"/>
          <p:nvPr/>
        </p:nvPicPr>
        <p:blipFill rotWithShape="1">
          <a:blip r:embed="rId3">
            <a:alphaModFix/>
          </a:blip>
          <a:srcRect b="0" l="86717" r="0" t="0"/>
          <a:stretch/>
        </p:blipFill>
        <p:spPr>
          <a:xfrm>
            <a:off x="2130927" y="971600"/>
            <a:ext cx="578262" cy="779604"/>
          </a:xfrm>
          <a:prstGeom prst="rect">
            <a:avLst/>
          </a:prstGeom>
          <a:noFill/>
          <a:ln>
            <a:noFill/>
          </a:ln>
        </p:spPr>
      </p:pic>
      <p:grpSp>
        <p:nvGrpSpPr>
          <p:cNvPr id="308" name="Google Shape;308;p8"/>
          <p:cNvGrpSpPr/>
          <p:nvPr/>
        </p:nvGrpSpPr>
        <p:grpSpPr>
          <a:xfrm>
            <a:off x="2636113" y="1645995"/>
            <a:ext cx="1252369" cy="981789"/>
            <a:chOff x="-36884" y="7072716"/>
            <a:chExt cx="1252369" cy="981789"/>
          </a:xfrm>
        </p:grpSpPr>
        <p:sp>
          <p:nvSpPr>
            <p:cNvPr id="309" name="Google Shape;309;p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Afrocolombiano</a:t>
              </a:r>
              <a:endParaRPr b="1" sz="1200" u="sng">
                <a:solidFill>
                  <a:schemeClr val="dk1"/>
                </a:solidFill>
                <a:latin typeface="Arial Narrow"/>
                <a:ea typeface="Arial Narrow"/>
                <a:cs typeface="Arial Narrow"/>
                <a:sym typeface="Arial Narrow"/>
              </a:endParaRPr>
            </a:p>
          </p:txBody>
        </p:sp>
        <p:sp>
          <p:nvSpPr>
            <p:cNvPr id="310" name="Google Shape;310;p8"/>
            <p:cNvSpPr/>
            <p:nvPr/>
          </p:nvSpPr>
          <p:spPr>
            <a:xfrm>
              <a:off x="209546" y="7363321"/>
              <a:ext cx="740068" cy="360040"/>
            </a:xfrm>
            <a:prstGeom prst="roundRect">
              <a:avLst>
                <a:gd fmla="val 16667" name="adj"/>
              </a:avLst>
            </a:prstGeom>
            <a:solidFill>
              <a:srgbClr val="B2A0C7"/>
            </a:solidFill>
            <a:ln cap="flat" cmpd="sng" w="25400">
              <a:solidFill>
                <a:srgbClr val="B2A0C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311" name="Google Shape;311;p8"/>
            <p:cNvSpPr txBox="1"/>
            <p:nvPr/>
          </p:nvSpPr>
          <p:spPr>
            <a:xfrm>
              <a:off x="-36884" y="777750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grpSp>
        <p:nvGrpSpPr>
          <p:cNvPr id="312" name="Google Shape;312;p8"/>
          <p:cNvGrpSpPr/>
          <p:nvPr/>
        </p:nvGrpSpPr>
        <p:grpSpPr>
          <a:xfrm>
            <a:off x="1806835" y="1669035"/>
            <a:ext cx="1252369" cy="958749"/>
            <a:chOff x="-36884" y="7072716"/>
            <a:chExt cx="1252369" cy="958749"/>
          </a:xfrm>
        </p:grpSpPr>
        <p:sp>
          <p:nvSpPr>
            <p:cNvPr id="313" name="Google Shape;313;p8"/>
            <p:cNvSpPr txBox="1"/>
            <p:nvPr/>
          </p:nvSpPr>
          <p:spPr>
            <a:xfrm>
              <a:off x="-14122" y="707271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u="sng">
                  <a:solidFill>
                    <a:schemeClr val="dk1"/>
                  </a:solidFill>
                  <a:latin typeface="Arial Narrow"/>
                  <a:ea typeface="Arial Narrow"/>
                  <a:cs typeface="Arial Narrow"/>
                  <a:sym typeface="Arial Narrow"/>
                </a:rPr>
                <a:t>Indígena</a:t>
              </a:r>
              <a:endParaRPr b="1" sz="1200" u="sng">
                <a:solidFill>
                  <a:schemeClr val="dk1"/>
                </a:solidFill>
                <a:latin typeface="Arial Narrow"/>
                <a:ea typeface="Arial Narrow"/>
                <a:cs typeface="Arial Narrow"/>
                <a:sym typeface="Arial Narrow"/>
              </a:endParaRPr>
            </a:p>
          </p:txBody>
        </p:sp>
        <p:sp>
          <p:nvSpPr>
            <p:cNvPr id="314" name="Google Shape;314;p8"/>
            <p:cNvSpPr/>
            <p:nvPr/>
          </p:nvSpPr>
          <p:spPr>
            <a:xfrm>
              <a:off x="209546" y="7363321"/>
              <a:ext cx="740068" cy="360040"/>
            </a:xfrm>
            <a:prstGeom prst="roundRect">
              <a:avLst>
                <a:gd fmla="val 16667" name="adj"/>
              </a:avLst>
            </a:prstGeom>
            <a:solidFill>
              <a:srgbClr val="92D050"/>
            </a:solidFill>
            <a:ln cap="flat" cmpd="sng" w="254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0%</a:t>
              </a:r>
              <a:endParaRPr b="1" sz="1600">
                <a:solidFill>
                  <a:schemeClr val="dk1"/>
                </a:solidFill>
                <a:latin typeface="Arial Narrow"/>
                <a:ea typeface="Arial Narrow"/>
                <a:cs typeface="Arial Narrow"/>
                <a:sym typeface="Arial Narrow"/>
              </a:endParaRPr>
            </a:p>
          </p:txBody>
        </p:sp>
        <p:sp>
          <p:nvSpPr>
            <p:cNvPr id="315" name="Google Shape;315;p8"/>
            <p:cNvSpPr txBox="1"/>
            <p:nvPr/>
          </p:nvSpPr>
          <p:spPr>
            <a:xfrm>
              <a:off x="-36884" y="7754466"/>
              <a:ext cx="1229607" cy="27699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200">
                  <a:solidFill>
                    <a:schemeClr val="dk1"/>
                  </a:solidFill>
                  <a:latin typeface="Arial Narrow"/>
                  <a:ea typeface="Arial Narrow"/>
                  <a:cs typeface="Arial Narrow"/>
                  <a:sym typeface="Arial Narrow"/>
                </a:rPr>
                <a:t>0 Casos</a:t>
              </a:r>
              <a:endParaRPr b="1" sz="1200">
                <a:solidFill>
                  <a:schemeClr val="dk1"/>
                </a:solidFill>
                <a:latin typeface="Arial Narrow"/>
                <a:ea typeface="Arial Narrow"/>
                <a:cs typeface="Arial Narrow"/>
                <a:sym typeface="Arial Narrow"/>
              </a:endParaRPr>
            </a:p>
          </p:txBody>
        </p:sp>
      </p:grpSp>
      <p:sp>
        <p:nvSpPr>
          <p:cNvPr id="316" name="Google Shape;316;p8"/>
          <p:cNvSpPr/>
          <p:nvPr/>
        </p:nvSpPr>
        <p:spPr>
          <a:xfrm>
            <a:off x="3699228" y="2342741"/>
            <a:ext cx="3533034" cy="41549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050">
                <a:solidFill>
                  <a:schemeClr val="dk1"/>
                </a:solidFill>
                <a:latin typeface="Arial Narrow"/>
                <a:ea typeface="Arial Narrow"/>
                <a:cs typeface="Arial Narrow"/>
                <a:sym typeface="Arial Narrow"/>
              </a:rPr>
              <a:t>Figura . Comparativo según edad de la tosferina. Medellín, a Período epidemiológico 6 acumulado  de  2022. </a:t>
            </a:r>
            <a:endParaRPr sz="1050">
              <a:solidFill>
                <a:schemeClr val="dk1"/>
              </a:solidFill>
              <a:latin typeface="Arial Narrow"/>
              <a:ea typeface="Arial Narrow"/>
              <a:cs typeface="Arial Narrow"/>
              <a:sym typeface="Arial Narrow"/>
            </a:endParaRPr>
          </a:p>
        </p:txBody>
      </p:sp>
      <p:sp>
        <p:nvSpPr>
          <p:cNvPr id="317" name="Google Shape;317;p8"/>
          <p:cNvSpPr/>
          <p:nvPr/>
        </p:nvSpPr>
        <p:spPr>
          <a:xfrm>
            <a:off x="8231" y="2754384"/>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18" name="Google Shape;318;p8"/>
          <p:cNvGrpSpPr/>
          <p:nvPr/>
        </p:nvGrpSpPr>
        <p:grpSpPr>
          <a:xfrm>
            <a:off x="200269" y="2819273"/>
            <a:ext cx="3446504" cy="276999"/>
            <a:chOff x="2448322" y="33831"/>
            <a:chExt cx="3446504" cy="276999"/>
          </a:xfrm>
        </p:grpSpPr>
        <p:sp>
          <p:nvSpPr>
            <p:cNvPr id="319" name="Google Shape;319;p8"/>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20" name="Google Shape;320;p8"/>
            <p:cNvCxnSpPr>
              <a:stCxn id="319"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321" name="Google Shape;321;p8"/>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Características clínicas</a:t>
              </a:r>
              <a:endParaRPr b="1" sz="1200">
                <a:solidFill>
                  <a:schemeClr val="dk1"/>
                </a:solidFill>
                <a:latin typeface="Arial Narrow"/>
                <a:ea typeface="Arial Narrow"/>
                <a:cs typeface="Arial Narrow"/>
                <a:sym typeface="Arial Narrow"/>
              </a:endParaRPr>
            </a:p>
          </p:txBody>
        </p:sp>
      </p:grpSp>
      <p:sp>
        <p:nvSpPr>
          <p:cNvPr id="322" name="Google Shape;322;p8"/>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8</a:t>
            </a:r>
            <a:endParaRPr b="1" sz="1050">
              <a:solidFill>
                <a:schemeClr val="dk1"/>
              </a:solidFill>
              <a:latin typeface="Arial Narrow"/>
              <a:ea typeface="Arial Narrow"/>
              <a:cs typeface="Arial Narrow"/>
              <a:sym typeface="Arial Narrow"/>
            </a:endParaRPr>
          </a:p>
        </p:txBody>
      </p:sp>
      <p:sp>
        <p:nvSpPr>
          <p:cNvPr id="323" name="Google Shape;323;p8"/>
          <p:cNvSpPr/>
          <p:nvPr/>
        </p:nvSpPr>
        <p:spPr>
          <a:xfrm>
            <a:off x="285635" y="3108312"/>
            <a:ext cx="6809466"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ES" sz="1050">
                <a:solidFill>
                  <a:schemeClr val="dk1"/>
                </a:solidFill>
                <a:latin typeface="Arial Narrow"/>
                <a:ea typeface="Arial Narrow"/>
                <a:cs typeface="Arial Narrow"/>
                <a:sym typeface="Arial Narrow"/>
              </a:rPr>
              <a:t>Tabla . Características clínicas de la enfermedad de tosferina. Medellín, a Periodo epidemiológico 6 acumulado  de 2022. </a:t>
            </a:r>
            <a:endParaRPr sz="1050">
              <a:solidFill>
                <a:schemeClr val="dk1"/>
              </a:solidFill>
              <a:latin typeface="Arial Narrow"/>
              <a:ea typeface="Arial Narrow"/>
              <a:cs typeface="Arial Narrow"/>
              <a:sym typeface="Arial Narrow"/>
            </a:endParaRPr>
          </a:p>
        </p:txBody>
      </p:sp>
      <p:sp>
        <p:nvSpPr>
          <p:cNvPr id="324" name="Google Shape;324;p8"/>
          <p:cNvSpPr/>
          <p:nvPr/>
        </p:nvSpPr>
        <p:spPr>
          <a:xfrm>
            <a:off x="8231" y="6788309"/>
            <a:ext cx="7200900" cy="382832"/>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25" name="Google Shape;325;p8"/>
          <p:cNvGrpSpPr/>
          <p:nvPr/>
        </p:nvGrpSpPr>
        <p:grpSpPr>
          <a:xfrm>
            <a:off x="162177" y="6861401"/>
            <a:ext cx="3446504" cy="276999"/>
            <a:chOff x="2448322" y="33831"/>
            <a:chExt cx="3446504" cy="276999"/>
          </a:xfrm>
        </p:grpSpPr>
        <p:sp>
          <p:nvSpPr>
            <p:cNvPr id="326" name="Google Shape;326;p8"/>
            <p:cNvSpPr/>
            <p:nvPr/>
          </p:nvSpPr>
          <p:spPr>
            <a:xfrm>
              <a:off x="2448322" y="33831"/>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27" name="Google Shape;327;p8"/>
            <p:cNvCxnSpPr>
              <a:stCxn id="326" idx="6"/>
            </p:cNvCxnSpPr>
            <p:nvPr/>
          </p:nvCxnSpPr>
          <p:spPr>
            <a:xfrm>
              <a:off x="2736354" y="164636"/>
              <a:ext cx="648000" cy="0"/>
            </a:xfrm>
            <a:prstGeom prst="straightConnector1">
              <a:avLst/>
            </a:prstGeom>
            <a:noFill/>
            <a:ln cap="flat" cmpd="sng" w="28575">
              <a:solidFill>
                <a:srgbClr val="C00000"/>
              </a:solidFill>
              <a:prstDash val="solid"/>
              <a:round/>
              <a:headEnd len="sm" w="sm" type="none"/>
              <a:tailEnd len="sm" w="sm" type="none"/>
            </a:ln>
          </p:spPr>
        </p:cxnSp>
        <p:sp>
          <p:nvSpPr>
            <p:cNvPr id="328" name="Google Shape;328;p8"/>
            <p:cNvSpPr txBox="1"/>
            <p:nvPr/>
          </p:nvSpPr>
          <p:spPr>
            <a:xfrm>
              <a:off x="3302538" y="33831"/>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Consideraciones técnicas</a:t>
              </a:r>
              <a:endParaRPr b="1" sz="1200">
                <a:solidFill>
                  <a:schemeClr val="dk1"/>
                </a:solidFill>
                <a:latin typeface="Arial Narrow"/>
                <a:ea typeface="Arial Narrow"/>
                <a:cs typeface="Arial Narrow"/>
                <a:sym typeface="Arial Narrow"/>
              </a:endParaRPr>
            </a:p>
          </p:txBody>
        </p:sp>
      </p:grpSp>
      <p:sp>
        <p:nvSpPr>
          <p:cNvPr id="329" name="Google Shape;329;p8"/>
          <p:cNvSpPr txBox="1"/>
          <p:nvPr/>
        </p:nvSpPr>
        <p:spPr>
          <a:xfrm>
            <a:off x="8231" y="7238044"/>
            <a:ext cx="7200899" cy="127727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El comportamiento de la tosferina según el canal endémico se observa con un comportamiento con predominio en zona de éxito, hasta la semana 19, se observa aumentado comparado con el año 2021 en donde la notificación por la pandemia de SARS CoV2 disminuyó notablemente la notificación de casos. En total hasta el periodo epidemiológico ocho (6) se notificaron 168 casos como probables de los cuales, 40 (23,80%) fueron de otros municipios, 80 (48,21%) fueron descartados por laboratorio, 7 (4,16) con muestra inadecuada, y 41 (24,40%) pendientes de clasificación. Esto representa un porcentaje de positividad bajo y nos afirma la importancia y necesidad de la confirmación por laboratorio de todos los casos probables para conocer la incidencia real. Los datos seguirán en aumento gracias a la sensibilización y asesoría a las IPS para continuar con no bajar la guardia frente a la  vigilancia del evento.</a:t>
            </a:r>
            <a:endParaRPr sz="1100">
              <a:solidFill>
                <a:schemeClr val="dk1"/>
              </a:solidFill>
              <a:latin typeface="Arial Narrow"/>
              <a:ea typeface="Arial Narrow"/>
              <a:cs typeface="Arial Narrow"/>
              <a:sym typeface="Arial Narrow"/>
            </a:endParaRPr>
          </a:p>
        </p:txBody>
      </p:sp>
      <p:grpSp>
        <p:nvGrpSpPr>
          <p:cNvPr id="330" name="Google Shape;330;p8"/>
          <p:cNvGrpSpPr/>
          <p:nvPr/>
        </p:nvGrpSpPr>
        <p:grpSpPr>
          <a:xfrm>
            <a:off x="72058" y="460370"/>
            <a:ext cx="1642872" cy="453798"/>
            <a:chOff x="402094" y="486270"/>
            <a:chExt cx="2369636" cy="453798"/>
          </a:xfrm>
        </p:grpSpPr>
        <p:sp>
          <p:nvSpPr>
            <p:cNvPr id="331" name="Google Shape;331;p8"/>
            <p:cNvSpPr/>
            <p:nvPr/>
          </p:nvSpPr>
          <p:spPr>
            <a:xfrm rot="-5400000">
              <a:off x="1469899" y="-361764"/>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8"/>
            <p:cNvSpPr txBox="1"/>
            <p:nvPr/>
          </p:nvSpPr>
          <p:spPr>
            <a:xfrm>
              <a:off x="1065276" y="48627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Sexo</a:t>
              </a:r>
              <a:endParaRPr b="1" sz="1600">
                <a:solidFill>
                  <a:schemeClr val="dk1"/>
                </a:solidFill>
                <a:latin typeface="Arial Narrow"/>
                <a:ea typeface="Arial Narrow"/>
                <a:cs typeface="Arial Narrow"/>
                <a:sym typeface="Arial Narrow"/>
              </a:endParaRPr>
            </a:p>
          </p:txBody>
        </p:sp>
      </p:grpSp>
      <p:grpSp>
        <p:nvGrpSpPr>
          <p:cNvPr id="333" name="Google Shape;333;p8"/>
          <p:cNvGrpSpPr/>
          <p:nvPr/>
        </p:nvGrpSpPr>
        <p:grpSpPr>
          <a:xfrm>
            <a:off x="1935120" y="513131"/>
            <a:ext cx="1809346" cy="436842"/>
            <a:chOff x="3060727" y="484500"/>
            <a:chExt cx="2369636" cy="436842"/>
          </a:xfrm>
        </p:grpSpPr>
        <p:sp>
          <p:nvSpPr>
            <p:cNvPr id="334" name="Google Shape;334;p8"/>
            <p:cNvSpPr/>
            <p:nvPr/>
          </p:nvSpPr>
          <p:spPr>
            <a:xfrm rot="-5400000">
              <a:off x="4128531" y="-380490"/>
              <a:ext cx="234027" cy="2369636"/>
            </a:xfrm>
            <a:prstGeom prst="leftBrace">
              <a:avLst>
                <a:gd fmla="val 8333" name="adj1"/>
                <a:gd fmla="val 50000" name="adj2"/>
              </a:avLst>
            </a:prstGeom>
            <a:noFill/>
            <a:ln cap="flat" cmpd="sng" w="38100">
              <a:solidFill>
                <a:srgbClr val="0C0C0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8"/>
            <p:cNvSpPr txBox="1"/>
            <p:nvPr/>
          </p:nvSpPr>
          <p:spPr>
            <a:xfrm>
              <a:off x="3600450" y="484500"/>
              <a:ext cx="12296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chemeClr val="dk1"/>
                  </a:solidFill>
                  <a:latin typeface="Arial Narrow"/>
                  <a:ea typeface="Arial Narrow"/>
                  <a:cs typeface="Arial Narrow"/>
                  <a:sym typeface="Arial Narrow"/>
                </a:rPr>
                <a:t>Etnia</a:t>
              </a:r>
              <a:endParaRPr b="1" sz="1600">
                <a:solidFill>
                  <a:schemeClr val="dk1"/>
                </a:solidFill>
                <a:latin typeface="Arial Narrow"/>
                <a:ea typeface="Arial Narrow"/>
                <a:cs typeface="Arial Narrow"/>
                <a:sym typeface="Arial Narrow"/>
              </a:endParaRPr>
            </a:p>
          </p:txBody>
        </p:sp>
      </p:grpSp>
      <p:pic>
        <p:nvPicPr>
          <p:cNvPr id="336" name="Google Shape;336;p8"/>
          <p:cNvPicPr preferRelativeResize="0"/>
          <p:nvPr/>
        </p:nvPicPr>
        <p:blipFill rotWithShape="1">
          <a:blip r:embed="rId4">
            <a:alphaModFix/>
          </a:blip>
          <a:srcRect b="0" l="0" r="0" t="0"/>
          <a:stretch/>
        </p:blipFill>
        <p:spPr>
          <a:xfrm>
            <a:off x="3926192" y="459605"/>
            <a:ext cx="3180293" cy="1891180"/>
          </a:xfrm>
          <a:prstGeom prst="rect">
            <a:avLst/>
          </a:prstGeom>
          <a:noFill/>
          <a:ln>
            <a:noFill/>
          </a:ln>
        </p:spPr>
      </p:pic>
      <p:pic>
        <p:nvPicPr>
          <p:cNvPr id="337" name="Google Shape;337;p8"/>
          <p:cNvPicPr preferRelativeResize="0"/>
          <p:nvPr/>
        </p:nvPicPr>
        <p:blipFill rotWithShape="1">
          <a:blip r:embed="rId5">
            <a:alphaModFix/>
          </a:blip>
          <a:srcRect b="0" l="0" r="0" t="0"/>
          <a:stretch/>
        </p:blipFill>
        <p:spPr>
          <a:xfrm>
            <a:off x="1109110" y="3362228"/>
            <a:ext cx="5075326" cy="31947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9"/>
          <p:cNvPicPr preferRelativeResize="0"/>
          <p:nvPr/>
        </p:nvPicPr>
        <p:blipFill rotWithShape="1">
          <a:blip r:embed="rId3">
            <a:alphaModFix/>
          </a:blip>
          <a:srcRect b="0" l="0" r="0" t="0"/>
          <a:stretch/>
        </p:blipFill>
        <p:spPr>
          <a:xfrm>
            <a:off x="-5546" y="-1"/>
            <a:ext cx="2210926" cy="2823537"/>
          </a:xfrm>
          <a:prstGeom prst="rect">
            <a:avLst/>
          </a:prstGeom>
          <a:noFill/>
          <a:ln>
            <a:noFill/>
          </a:ln>
        </p:spPr>
      </p:pic>
      <p:pic>
        <p:nvPicPr>
          <p:cNvPr id="343" name="Google Shape;343;p9"/>
          <p:cNvPicPr preferRelativeResize="0"/>
          <p:nvPr/>
        </p:nvPicPr>
        <p:blipFill rotWithShape="1">
          <a:blip r:embed="rId4">
            <a:alphaModFix/>
          </a:blip>
          <a:srcRect b="0" l="0" r="0" t="51431"/>
          <a:stretch/>
        </p:blipFill>
        <p:spPr>
          <a:xfrm>
            <a:off x="0" y="2824179"/>
            <a:ext cx="2232223" cy="2666962"/>
          </a:xfrm>
          <a:prstGeom prst="rect">
            <a:avLst/>
          </a:prstGeom>
          <a:noFill/>
          <a:ln>
            <a:noFill/>
          </a:ln>
        </p:spPr>
      </p:pic>
      <p:sp>
        <p:nvSpPr>
          <p:cNvPr id="344" name="Google Shape;344;p9"/>
          <p:cNvSpPr txBox="1"/>
          <p:nvPr/>
        </p:nvSpPr>
        <p:spPr>
          <a:xfrm>
            <a:off x="-31483" y="623805"/>
            <a:ext cx="223217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Periodo epidemiológico 06 - 2022</a:t>
            </a:r>
            <a:endParaRPr b="1" sz="1200">
              <a:solidFill>
                <a:schemeClr val="dk1"/>
              </a:solidFill>
              <a:latin typeface="Arial Narrow"/>
              <a:ea typeface="Arial Narrow"/>
              <a:cs typeface="Arial Narrow"/>
              <a:sym typeface="Arial Narrow"/>
            </a:endParaRPr>
          </a:p>
        </p:txBody>
      </p:sp>
      <p:sp>
        <p:nvSpPr>
          <p:cNvPr id="345" name="Google Shape;345;p9"/>
          <p:cNvSpPr/>
          <p:nvPr/>
        </p:nvSpPr>
        <p:spPr>
          <a:xfrm>
            <a:off x="2274078" y="2167727"/>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Canal endémico de parotiditis. Medellín, a Periodo epidemiológico 06 acumulado  de 2022. </a:t>
            </a:r>
            <a:endParaRPr sz="1100">
              <a:solidFill>
                <a:schemeClr val="dk1"/>
              </a:solidFill>
              <a:latin typeface="Arial Narrow"/>
              <a:ea typeface="Arial Narrow"/>
              <a:cs typeface="Arial Narrow"/>
              <a:sym typeface="Arial Narrow"/>
            </a:endParaRPr>
          </a:p>
        </p:txBody>
      </p:sp>
      <p:grpSp>
        <p:nvGrpSpPr>
          <p:cNvPr id="346" name="Google Shape;346;p9"/>
          <p:cNvGrpSpPr/>
          <p:nvPr/>
        </p:nvGrpSpPr>
        <p:grpSpPr>
          <a:xfrm>
            <a:off x="169786" y="4201577"/>
            <a:ext cx="1892650" cy="488476"/>
            <a:chOff x="2397524" y="3379972"/>
            <a:chExt cx="4508500" cy="904875"/>
          </a:xfrm>
        </p:grpSpPr>
        <p:pic>
          <p:nvPicPr>
            <p:cNvPr id="347" name="Google Shape;347;p9"/>
            <p:cNvPicPr preferRelativeResize="0"/>
            <p:nvPr/>
          </p:nvPicPr>
          <p:blipFill rotWithShape="1">
            <a:blip r:embed="rId5">
              <a:alphaModFix/>
            </a:blip>
            <a:srcRect b="0" l="0" r="0" t="0"/>
            <a:stretch/>
          </p:blipFill>
          <p:spPr>
            <a:xfrm>
              <a:off x="2397524" y="3379972"/>
              <a:ext cx="4508500" cy="904875"/>
            </a:xfrm>
            <a:prstGeom prst="rect">
              <a:avLst/>
            </a:prstGeom>
            <a:noFill/>
            <a:ln>
              <a:noFill/>
            </a:ln>
          </p:spPr>
        </p:pic>
        <p:sp>
          <p:nvSpPr>
            <p:cNvPr id="348" name="Google Shape;348;p9"/>
            <p:cNvSpPr txBox="1"/>
            <p:nvPr/>
          </p:nvSpPr>
          <p:spPr>
            <a:xfrm>
              <a:off x="3317545" y="3478755"/>
              <a:ext cx="1593562" cy="74118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2000">
                  <a:solidFill>
                    <a:schemeClr val="dk1"/>
                  </a:solidFill>
                  <a:latin typeface="Arial Narrow"/>
                  <a:ea typeface="Arial Narrow"/>
                  <a:cs typeface="Arial Narrow"/>
                  <a:sym typeface="Arial Narrow"/>
                </a:rPr>
                <a:t>264</a:t>
              </a:r>
              <a:endParaRPr b="1" sz="2000">
                <a:solidFill>
                  <a:schemeClr val="dk1"/>
                </a:solidFill>
                <a:latin typeface="Arial Narrow"/>
                <a:ea typeface="Arial Narrow"/>
                <a:cs typeface="Arial Narrow"/>
                <a:sym typeface="Arial Narrow"/>
              </a:endParaRPr>
            </a:p>
          </p:txBody>
        </p:sp>
      </p:grpSp>
      <p:sp>
        <p:nvSpPr>
          <p:cNvPr id="349" name="Google Shape;349;p9"/>
          <p:cNvSpPr txBox="1"/>
          <p:nvPr/>
        </p:nvSpPr>
        <p:spPr>
          <a:xfrm>
            <a:off x="421420" y="4716908"/>
            <a:ext cx="1686306"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s-ES" sz="1200">
                <a:solidFill>
                  <a:schemeClr val="dk1"/>
                </a:solidFill>
                <a:latin typeface="Arial Narrow"/>
                <a:ea typeface="Arial Narrow"/>
                <a:cs typeface="Arial Narrow"/>
                <a:sym typeface="Arial Narrow"/>
              </a:rPr>
              <a:t>Variación porcentual de 70,32% más respecto al mismo periodo del año anterior</a:t>
            </a:r>
            <a:endParaRPr b="1" sz="1200">
              <a:solidFill>
                <a:schemeClr val="dk1"/>
              </a:solidFill>
              <a:latin typeface="Arial Narrow"/>
              <a:ea typeface="Arial Narrow"/>
              <a:cs typeface="Arial Narrow"/>
              <a:sym typeface="Arial Narrow"/>
            </a:endParaRPr>
          </a:p>
        </p:txBody>
      </p:sp>
      <p:sp>
        <p:nvSpPr>
          <p:cNvPr id="350" name="Google Shape;350;p9"/>
          <p:cNvSpPr/>
          <p:nvPr/>
        </p:nvSpPr>
        <p:spPr>
          <a:xfrm>
            <a:off x="99238" y="4875421"/>
            <a:ext cx="395188" cy="538707"/>
          </a:xfrm>
          <a:prstGeom prst="upArrow">
            <a:avLst>
              <a:gd fmla="val 50000" name="adj1"/>
              <a:gd fmla="val 5000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9"/>
          <p:cNvSpPr/>
          <p:nvPr/>
        </p:nvSpPr>
        <p:spPr>
          <a:xfrm>
            <a:off x="2295483" y="4912876"/>
            <a:ext cx="49460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100">
                <a:solidFill>
                  <a:schemeClr val="dk1"/>
                </a:solidFill>
                <a:latin typeface="Arial Narrow"/>
                <a:ea typeface="Arial Narrow"/>
                <a:cs typeface="Arial Narrow"/>
                <a:sym typeface="Arial Narrow"/>
              </a:rPr>
              <a:t>Figura. Comportamiento de la parotiditis. Medellín, a Periodo epidemiológico 07 acumulado de 2020-2022. </a:t>
            </a:r>
            <a:endParaRPr sz="1100">
              <a:solidFill>
                <a:schemeClr val="dk1"/>
              </a:solidFill>
              <a:latin typeface="Arial Narrow"/>
              <a:ea typeface="Arial Narrow"/>
              <a:cs typeface="Arial Narrow"/>
              <a:sym typeface="Arial Narrow"/>
            </a:endParaRPr>
          </a:p>
        </p:txBody>
      </p:sp>
      <p:grpSp>
        <p:nvGrpSpPr>
          <p:cNvPr id="352" name="Google Shape;352;p9"/>
          <p:cNvGrpSpPr/>
          <p:nvPr/>
        </p:nvGrpSpPr>
        <p:grpSpPr>
          <a:xfrm>
            <a:off x="2448322" y="74775"/>
            <a:ext cx="3446504" cy="276999"/>
            <a:chOff x="2448322" y="74775"/>
            <a:chExt cx="3446504" cy="276999"/>
          </a:xfrm>
        </p:grpSpPr>
        <p:sp>
          <p:nvSpPr>
            <p:cNvPr id="353" name="Google Shape;353;p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54" name="Google Shape;354;p9"/>
            <p:cNvCxnSpPr>
              <a:stCxn id="353"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55" name="Google Shape;355;p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de la notificación</a:t>
              </a:r>
              <a:endParaRPr b="1" sz="1200">
                <a:solidFill>
                  <a:schemeClr val="dk1"/>
                </a:solidFill>
                <a:latin typeface="Arial Narrow"/>
                <a:ea typeface="Arial Narrow"/>
                <a:cs typeface="Arial Narrow"/>
                <a:sym typeface="Arial Narrow"/>
              </a:endParaRPr>
            </a:p>
          </p:txBody>
        </p:sp>
      </p:grpSp>
      <p:sp>
        <p:nvSpPr>
          <p:cNvPr id="356" name="Google Shape;356;p9"/>
          <p:cNvSpPr/>
          <p:nvPr/>
        </p:nvSpPr>
        <p:spPr>
          <a:xfrm>
            <a:off x="0" y="5508104"/>
            <a:ext cx="7200900" cy="504056"/>
          </a:xfrm>
          <a:prstGeom prst="rect">
            <a:avLst/>
          </a:prstGeom>
          <a:solidFill>
            <a:srgbClr val="DDD9C3"/>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357" name="Google Shape;357;p9"/>
          <p:cNvGrpSpPr/>
          <p:nvPr/>
        </p:nvGrpSpPr>
        <p:grpSpPr>
          <a:xfrm>
            <a:off x="277404" y="5621632"/>
            <a:ext cx="3446504" cy="276999"/>
            <a:chOff x="2448322" y="74775"/>
            <a:chExt cx="3446504" cy="276999"/>
          </a:xfrm>
        </p:grpSpPr>
        <p:sp>
          <p:nvSpPr>
            <p:cNvPr id="358" name="Google Shape;358;p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59" name="Google Shape;359;p9"/>
            <p:cNvCxnSpPr>
              <a:stCxn id="358"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60" name="Google Shape;360;p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Comportamiento inusual</a:t>
              </a:r>
              <a:endParaRPr/>
            </a:p>
          </p:txBody>
        </p:sp>
      </p:grpSp>
      <p:grpSp>
        <p:nvGrpSpPr>
          <p:cNvPr id="361" name="Google Shape;361;p9"/>
          <p:cNvGrpSpPr/>
          <p:nvPr/>
        </p:nvGrpSpPr>
        <p:grpSpPr>
          <a:xfrm>
            <a:off x="5114767" y="5635532"/>
            <a:ext cx="3446504" cy="276999"/>
            <a:chOff x="2448322" y="74775"/>
            <a:chExt cx="3446504" cy="276999"/>
          </a:xfrm>
        </p:grpSpPr>
        <p:sp>
          <p:nvSpPr>
            <p:cNvPr id="362" name="Google Shape;362;p9"/>
            <p:cNvSpPr/>
            <p:nvPr/>
          </p:nvSpPr>
          <p:spPr>
            <a:xfrm>
              <a:off x="2448322" y="74775"/>
              <a:ext cx="288032" cy="261610"/>
            </a:xfrm>
            <a:prstGeom prst="ellipse">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Narrow"/>
                <a:ea typeface="Arial Narrow"/>
                <a:cs typeface="Arial Narrow"/>
                <a:sym typeface="Arial Narrow"/>
              </a:endParaRPr>
            </a:p>
          </p:txBody>
        </p:sp>
        <p:cxnSp>
          <p:nvCxnSpPr>
            <p:cNvPr id="363" name="Google Shape;363;p9"/>
            <p:cNvCxnSpPr>
              <a:stCxn id="362" idx="6"/>
            </p:cNvCxnSpPr>
            <p:nvPr/>
          </p:nvCxnSpPr>
          <p:spPr>
            <a:xfrm>
              <a:off x="2736354" y="205580"/>
              <a:ext cx="648000" cy="0"/>
            </a:xfrm>
            <a:prstGeom prst="straightConnector1">
              <a:avLst/>
            </a:prstGeom>
            <a:noFill/>
            <a:ln cap="flat" cmpd="sng" w="28575">
              <a:solidFill>
                <a:srgbClr val="C00000"/>
              </a:solidFill>
              <a:prstDash val="solid"/>
              <a:round/>
              <a:headEnd len="sm" w="sm" type="none"/>
              <a:tailEnd len="sm" w="sm" type="none"/>
            </a:ln>
          </p:spPr>
        </p:cxnSp>
        <p:sp>
          <p:nvSpPr>
            <p:cNvPr id="364" name="Google Shape;364;p9"/>
            <p:cNvSpPr txBox="1"/>
            <p:nvPr/>
          </p:nvSpPr>
          <p:spPr>
            <a:xfrm>
              <a:off x="3302538" y="74775"/>
              <a:ext cx="2592288"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200">
                  <a:solidFill>
                    <a:schemeClr val="dk1"/>
                  </a:solidFill>
                  <a:latin typeface="Arial Narrow"/>
                  <a:ea typeface="Arial Narrow"/>
                  <a:cs typeface="Arial Narrow"/>
                  <a:sym typeface="Arial Narrow"/>
                </a:rPr>
                <a:t>Indicadores</a:t>
              </a:r>
              <a:endParaRPr b="1" sz="1200">
                <a:solidFill>
                  <a:schemeClr val="dk1"/>
                </a:solidFill>
                <a:latin typeface="Arial Narrow"/>
                <a:ea typeface="Arial Narrow"/>
                <a:cs typeface="Arial Narrow"/>
                <a:sym typeface="Arial Narrow"/>
              </a:endParaRPr>
            </a:p>
          </p:txBody>
        </p:sp>
      </p:grpSp>
      <p:sp>
        <p:nvSpPr>
          <p:cNvPr id="365" name="Google Shape;365;p9"/>
          <p:cNvSpPr txBox="1"/>
          <p:nvPr/>
        </p:nvSpPr>
        <p:spPr>
          <a:xfrm>
            <a:off x="4869555" y="6070903"/>
            <a:ext cx="2331345" cy="4308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Proporción de incidencia en población general</a:t>
            </a:r>
            <a:endParaRPr/>
          </a:p>
        </p:txBody>
      </p:sp>
      <p:cxnSp>
        <p:nvCxnSpPr>
          <p:cNvPr id="366" name="Google Shape;366;p9"/>
          <p:cNvCxnSpPr/>
          <p:nvPr/>
        </p:nvCxnSpPr>
        <p:spPr>
          <a:xfrm>
            <a:off x="4910607" y="7980994"/>
            <a:ext cx="2222505" cy="0"/>
          </a:xfrm>
          <a:prstGeom prst="straightConnector1">
            <a:avLst/>
          </a:prstGeom>
          <a:noFill/>
          <a:ln cap="flat" cmpd="sng" w="9525">
            <a:solidFill>
              <a:srgbClr val="002060"/>
            </a:solidFill>
            <a:prstDash val="solid"/>
            <a:round/>
            <a:headEnd len="sm" w="sm" type="none"/>
            <a:tailEnd len="med" w="med" type="oval"/>
          </a:ln>
        </p:spPr>
      </p:cxnSp>
      <p:cxnSp>
        <p:nvCxnSpPr>
          <p:cNvPr id="367" name="Google Shape;367;p9"/>
          <p:cNvCxnSpPr/>
          <p:nvPr/>
        </p:nvCxnSpPr>
        <p:spPr>
          <a:xfrm rot="10800000">
            <a:off x="4959641" y="6977751"/>
            <a:ext cx="2259337" cy="0"/>
          </a:xfrm>
          <a:prstGeom prst="straightConnector1">
            <a:avLst/>
          </a:prstGeom>
          <a:noFill/>
          <a:ln cap="flat" cmpd="sng" w="9525">
            <a:solidFill>
              <a:srgbClr val="002060"/>
            </a:solidFill>
            <a:prstDash val="solid"/>
            <a:round/>
            <a:headEnd len="sm" w="sm" type="none"/>
            <a:tailEnd len="med" w="med" type="oval"/>
          </a:ln>
        </p:spPr>
      </p:cxnSp>
      <p:sp>
        <p:nvSpPr>
          <p:cNvPr id="368" name="Google Shape;368;p9"/>
          <p:cNvSpPr txBox="1"/>
          <p:nvPr/>
        </p:nvSpPr>
        <p:spPr>
          <a:xfrm>
            <a:off x="5354812" y="6412570"/>
            <a:ext cx="128272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10,10*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264 casos</a:t>
            </a:r>
            <a:endParaRPr b="1" sz="1400">
              <a:solidFill>
                <a:schemeClr val="dk1"/>
              </a:solidFill>
              <a:latin typeface="Arial Narrow"/>
              <a:ea typeface="Arial Narrow"/>
              <a:cs typeface="Arial Narrow"/>
              <a:sym typeface="Arial Narrow"/>
            </a:endParaRPr>
          </a:p>
        </p:txBody>
      </p:sp>
      <p:sp>
        <p:nvSpPr>
          <p:cNvPr id="369" name="Google Shape;369;p9"/>
          <p:cNvSpPr/>
          <p:nvPr/>
        </p:nvSpPr>
        <p:spPr>
          <a:xfrm>
            <a:off x="99238" y="8372178"/>
            <a:ext cx="4417817"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s-ES" sz="600">
                <a:solidFill>
                  <a:schemeClr val="dk1"/>
                </a:solidFill>
                <a:latin typeface="Arial Narrow"/>
                <a:ea typeface="Arial Narrow"/>
                <a:cs typeface="Arial Narrow"/>
                <a:sym typeface="Arial Narrow"/>
              </a:rPr>
              <a:t>Fuente: SIVIGILA. Secretaria de Salud de Medellín.</a:t>
            </a:r>
            <a:endParaRPr/>
          </a:p>
          <a:p>
            <a:pPr indent="0" lvl="0" marL="0" marR="0" rtl="0" algn="just">
              <a:spcBef>
                <a:spcPts val="0"/>
              </a:spcBef>
              <a:spcAft>
                <a:spcPts val="0"/>
              </a:spcAft>
              <a:buNone/>
            </a:pPr>
            <a:r>
              <a:rPr lang="es-ES" sz="1000">
                <a:solidFill>
                  <a:schemeClr val="dk1"/>
                </a:solidFill>
                <a:latin typeface="Arial Narrow"/>
                <a:ea typeface="Arial Narrow"/>
                <a:cs typeface="Arial Narrow"/>
                <a:sym typeface="Arial Narrow"/>
              </a:rPr>
              <a:t>Figura. Comportamiento inusual de la parotiditis. Medellín, a Periodo epidemiológico 07 acumulado  de 2022. </a:t>
            </a:r>
            <a:endParaRPr sz="1000">
              <a:solidFill>
                <a:schemeClr val="dk1"/>
              </a:solidFill>
              <a:latin typeface="Arial Narrow"/>
              <a:ea typeface="Arial Narrow"/>
              <a:cs typeface="Arial Narrow"/>
              <a:sym typeface="Arial Narrow"/>
            </a:endParaRPr>
          </a:p>
          <a:p>
            <a:pPr indent="0" lvl="0" marL="0" marR="0" rtl="0" algn="just">
              <a:spcBef>
                <a:spcPts val="0"/>
              </a:spcBef>
              <a:spcAft>
                <a:spcPts val="0"/>
              </a:spcAft>
              <a:buNone/>
            </a:pPr>
            <a:r>
              <a:t/>
            </a:r>
            <a:endParaRPr sz="1000">
              <a:solidFill>
                <a:schemeClr val="dk1"/>
              </a:solidFill>
              <a:latin typeface="Arial Narrow"/>
              <a:ea typeface="Arial Narrow"/>
              <a:cs typeface="Arial Narrow"/>
              <a:sym typeface="Arial Narrow"/>
            </a:endParaRPr>
          </a:p>
        </p:txBody>
      </p:sp>
      <p:sp>
        <p:nvSpPr>
          <p:cNvPr id="370" name="Google Shape;370;p9"/>
          <p:cNvSpPr txBox="1"/>
          <p:nvPr/>
        </p:nvSpPr>
        <p:spPr>
          <a:xfrm>
            <a:off x="4712465" y="7982798"/>
            <a:ext cx="2487186" cy="2616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100">
                <a:solidFill>
                  <a:schemeClr val="dk1"/>
                </a:solidFill>
                <a:latin typeface="Arial Narrow"/>
                <a:ea typeface="Arial Narrow"/>
                <a:cs typeface="Arial Narrow"/>
                <a:sym typeface="Arial Narrow"/>
              </a:rPr>
              <a:t>Brotes con investigación de campo</a:t>
            </a:r>
            <a:endParaRPr/>
          </a:p>
        </p:txBody>
      </p:sp>
      <p:sp>
        <p:nvSpPr>
          <p:cNvPr id="371" name="Google Shape;371;p9"/>
          <p:cNvSpPr txBox="1"/>
          <p:nvPr/>
        </p:nvSpPr>
        <p:spPr>
          <a:xfrm>
            <a:off x="5642590" y="8275018"/>
            <a:ext cx="75854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0 brotes</a:t>
            </a:r>
            <a:endParaRPr b="1" sz="1400">
              <a:solidFill>
                <a:schemeClr val="dk1"/>
              </a:solidFill>
              <a:latin typeface="Arial Narrow"/>
              <a:ea typeface="Arial Narrow"/>
              <a:cs typeface="Arial Narrow"/>
              <a:sym typeface="Arial Narrow"/>
            </a:endParaRPr>
          </a:p>
        </p:txBody>
      </p:sp>
      <p:sp>
        <p:nvSpPr>
          <p:cNvPr id="372" name="Google Shape;372;p9"/>
          <p:cNvSpPr txBox="1"/>
          <p:nvPr/>
        </p:nvSpPr>
        <p:spPr>
          <a:xfrm>
            <a:off x="4722604" y="7014239"/>
            <a:ext cx="2598512"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050">
                <a:solidFill>
                  <a:schemeClr val="dk1"/>
                </a:solidFill>
                <a:latin typeface="Arial Narrow"/>
                <a:ea typeface="Arial Narrow"/>
                <a:cs typeface="Arial Narrow"/>
                <a:sym typeface="Arial Narrow"/>
              </a:rPr>
              <a:t>Proporción de incidencia en menores de 5 años</a:t>
            </a:r>
            <a:endParaRPr b="1" sz="1050">
              <a:solidFill>
                <a:schemeClr val="dk1"/>
              </a:solidFill>
              <a:latin typeface="Arial Narrow"/>
              <a:ea typeface="Arial Narrow"/>
              <a:cs typeface="Arial Narrow"/>
              <a:sym typeface="Arial Narrow"/>
            </a:endParaRPr>
          </a:p>
        </p:txBody>
      </p:sp>
      <p:sp>
        <p:nvSpPr>
          <p:cNvPr id="373" name="Google Shape;373;p9"/>
          <p:cNvSpPr txBox="1"/>
          <p:nvPr/>
        </p:nvSpPr>
        <p:spPr>
          <a:xfrm>
            <a:off x="494426" y="2843808"/>
            <a:ext cx="122020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0% </a:t>
            </a:r>
            <a:r>
              <a:rPr b="1" lang="es-ES" sz="1400">
                <a:solidFill>
                  <a:schemeClr val="dk1"/>
                </a:solidFill>
                <a:latin typeface="Arial Narrow"/>
                <a:ea typeface="Arial Narrow"/>
                <a:cs typeface="Arial Narrow"/>
                <a:sym typeface="Arial Narrow"/>
              </a:rPr>
              <a:t>Mortalidad</a:t>
            </a:r>
            <a:endParaRPr b="1" sz="1400">
              <a:solidFill>
                <a:schemeClr val="dk1"/>
              </a:solidFill>
              <a:latin typeface="Arial Narrow"/>
              <a:ea typeface="Arial Narrow"/>
              <a:cs typeface="Arial Narrow"/>
              <a:sym typeface="Arial Narrow"/>
            </a:endParaRPr>
          </a:p>
        </p:txBody>
      </p:sp>
      <p:sp>
        <p:nvSpPr>
          <p:cNvPr id="374" name="Google Shape;374;p9"/>
          <p:cNvSpPr txBox="1"/>
          <p:nvPr/>
        </p:nvSpPr>
        <p:spPr>
          <a:xfrm>
            <a:off x="6552777" y="12504"/>
            <a:ext cx="648121"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ES" sz="1050">
                <a:solidFill>
                  <a:schemeClr val="dk1"/>
                </a:solidFill>
                <a:latin typeface="Arial Narrow"/>
                <a:ea typeface="Arial Narrow"/>
                <a:cs typeface="Arial Narrow"/>
                <a:sym typeface="Arial Narrow"/>
              </a:rPr>
              <a:t>Pág.. 9</a:t>
            </a:r>
            <a:endParaRPr b="1" sz="1050">
              <a:solidFill>
                <a:schemeClr val="dk1"/>
              </a:solidFill>
              <a:latin typeface="Arial Narrow"/>
              <a:ea typeface="Arial Narrow"/>
              <a:cs typeface="Arial Narrow"/>
              <a:sym typeface="Arial Narrow"/>
            </a:endParaRPr>
          </a:p>
        </p:txBody>
      </p:sp>
      <p:sp>
        <p:nvSpPr>
          <p:cNvPr id="375" name="Google Shape;375;p9"/>
          <p:cNvSpPr txBox="1"/>
          <p:nvPr>
            <p:ph type="ctrTitle"/>
          </p:nvPr>
        </p:nvSpPr>
        <p:spPr>
          <a:xfrm>
            <a:off x="85115" y="105553"/>
            <a:ext cx="2075175" cy="461665"/>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Clr>
                <a:srgbClr val="C00000"/>
              </a:buClr>
              <a:buSzPts val="2400"/>
              <a:buFont typeface="Arial Narrow"/>
              <a:buNone/>
            </a:pPr>
            <a:r>
              <a:rPr b="1" lang="es-ES" sz="2400">
                <a:solidFill>
                  <a:srgbClr val="C00000"/>
                </a:solidFill>
                <a:latin typeface="Arial Narrow"/>
                <a:ea typeface="Arial Narrow"/>
                <a:cs typeface="Arial Narrow"/>
                <a:sym typeface="Arial Narrow"/>
              </a:rPr>
              <a:t>Parotiditis</a:t>
            </a:r>
            <a:endParaRPr b="1" sz="2400">
              <a:solidFill>
                <a:srgbClr val="C00000"/>
              </a:solidFill>
              <a:latin typeface="Arial Narrow"/>
              <a:ea typeface="Arial Narrow"/>
              <a:cs typeface="Arial Narrow"/>
              <a:sym typeface="Arial Narrow"/>
            </a:endParaRPr>
          </a:p>
        </p:txBody>
      </p:sp>
      <p:sp>
        <p:nvSpPr>
          <p:cNvPr id="376" name="Google Shape;376;p9"/>
          <p:cNvSpPr txBox="1"/>
          <p:nvPr/>
        </p:nvSpPr>
        <p:spPr>
          <a:xfrm>
            <a:off x="5558090" y="7420568"/>
            <a:ext cx="1329211"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ES" sz="1600">
                <a:solidFill>
                  <a:srgbClr val="C00000"/>
                </a:solidFill>
                <a:latin typeface="Arial Narrow"/>
                <a:ea typeface="Arial Narrow"/>
                <a:cs typeface="Arial Narrow"/>
                <a:sym typeface="Arial Narrow"/>
              </a:rPr>
              <a:t>36,97 * 100 mil</a:t>
            </a:r>
            <a:endParaRPr/>
          </a:p>
          <a:p>
            <a:pPr indent="0" lvl="0" marL="0" marR="0" rtl="0" algn="ctr">
              <a:spcBef>
                <a:spcPts val="0"/>
              </a:spcBef>
              <a:spcAft>
                <a:spcPts val="0"/>
              </a:spcAft>
              <a:buNone/>
            </a:pPr>
            <a:r>
              <a:rPr b="1" lang="es-ES" sz="1400">
                <a:solidFill>
                  <a:schemeClr val="dk1"/>
                </a:solidFill>
                <a:latin typeface="Arial Narrow"/>
                <a:ea typeface="Arial Narrow"/>
                <a:cs typeface="Arial Narrow"/>
                <a:sym typeface="Arial Narrow"/>
              </a:rPr>
              <a:t>55 casos</a:t>
            </a:r>
            <a:endParaRPr b="1" sz="1400">
              <a:solidFill>
                <a:schemeClr val="dk1"/>
              </a:solidFill>
              <a:latin typeface="Arial Narrow"/>
              <a:ea typeface="Arial Narrow"/>
              <a:cs typeface="Arial Narrow"/>
              <a:sym typeface="Arial Narrow"/>
            </a:endParaRPr>
          </a:p>
        </p:txBody>
      </p:sp>
      <p:pic>
        <p:nvPicPr>
          <p:cNvPr id="377" name="Google Shape;377;p9"/>
          <p:cNvPicPr preferRelativeResize="0"/>
          <p:nvPr/>
        </p:nvPicPr>
        <p:blipFill rotWithShape="1">
          <a:blip r:embed="rId6">
            <a:alphaModFix/>
          </a:blip>
          <a:srcRect b="0" l="0" r="0" t="0"/>
          <a:stretch/>
        </p:blipFill>
        <p:spPr>
          <a:xfrm>
            <a:off x="41255" y="6029123"/>
            <a:ext cx="4671210" cy="2335939"/>
          </a:xfrm>
          <a:prstGeom prst="rect">
            <a:avLst/>
          </a:prstGeom>
          <a:noFill/>
          <a:ln>
            <a:noFill/>
          </a:ln>
        </p:spPr>
      </p:pic>
      <p:pic>
        <p:nvPicPr>
          <p:cNvPr id="378" name="Google Shape;378;p9"/>
          <p:cNvPicPr preferRelativeResize="0"/>
          <p:nvPr/>
        </p:nvPicPr>
        <p:blipFill rotWithShape="1">
          <a:blip r:embed="rId7">
            <a:alphaModFix/>
          </a:blip>
          <a:srcRect b="0" l="0" r="0" t="0"/>
          <a:stretch/>
        </p:blipFill>
        <p:spPr>
          <a:xfrm>
            <a:off x="2233714" y="401363"/>
            <a:ext cx="4899398" cy="1788431"/>
          </a:xfrm>
          <a:prstGeom prst="rect">
            <a:avLst/>
          </a:prstGeom>
          <a:noFill/>
          <a:ln>
            <a:noFill/>
          </a:ln>
        </p:spPr>
      </p:pic>
      <p:pic>
        <p:nvPicPr>
          <p:cNvPr id="379" name="Google Shape;379;p9"/>
          <p:cNvPicPr preferRelativeResize="0"/>
          <p:nvPr/>
        </p:nvPicPr>
        <p:blipFill rotWithShape="1">
          <a:blip r:embed="rId8">
            <a:alphaModFix/>
          </a:blip>
          <a:srcRect b="0" l="0" r="0" t="0"/>
          <a:stretch/>
        </p:blipFill>
        <p:spPr>
          <a:xfrm>
            <a:off x="2210969" y="2659517"/>
            <a:ext cx="4937524" cy="225335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Personalizado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2019-03-11T16:04:20Z</dcterms:created>
  <dc:creator>Silvana Zapata Bedoya</dc:creator>
</cp:coreProperties>
</file>