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charts/chart5.xml" ContentType="application/vnd.openxmlformats-officedocument.drawingml.chart+xml"/>
  <Override PartName="/ppt/charts/chart6.xml" ContentType="application/vnd.openxmlformats-officedocument.drawingml.chart+xml"/>
  <Override PartName="/ppt/drawings/drawing1.xml" ContentType="application/vnd.openxmlformats-officedocument.drawingml.chartshapes+xml"/>
  <Override PartName="/ppt/charts/chart7.xml" ContentType="application/vnd.openxmlformats-officedocument.drawingml.chart+xml"/>
  <Override PartName="/ppt/charts/chart8.xml" ContentType="application/vnd.openxmlformats-officedocument.drawingml.chart+xml"/>
  <Override PartName="/ppt/drawings/drawing2.xml" ContentType="application/vnd.openxmlformats-officedocument.drawingml.chartshapes+xml"/>
  <Override PartName="/ppt/charts/chart9.xml" ContentType="application/vnd.openxmlformats-officedocument.drawingml.chart+xml"/>
  <Override PartName="/ppt/theme/themeOverride2.xml" ContentType="application/vnd.openxmlformats-officedocument.themeOverride+xml"/>
  <Override PartName="/ppt/charts/chart10.xml" ContentType="application/vnd.openxmlformats-officedocument.drawingml.chart+xml"/>
  <Override PartName="/ppt/drawings/drawing3.xml" ContentType="application/vnd.openxmlformats-officedocument.drawingml.chartshapes+xml"/>
  <Override PartName="/ppt/charts/chart11.xml" ContentType="application/vnd.openxmlformats-officedocument.drawingml.chart+xml"/>
  <Override PartName="/ppt/drawings/drawing4.xml" ContentType="application/vnd.openxmlformats-officedocument.drawingml.chartshapes+xml"/>
  <Override PartName="/ppt/charts/chart12.xml" ContentType="application/vnd.openxmlformats-officedocument.drawingml.chart+xml"/>
  <Override PartName="/ppt/theme/themeOverride3.xml" ContentType="application/vnd.openxmlformats-officedocument.themeOverride+xml"/>
  <Override PartName="/ppt/charts/chart1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4.xml" ContentType="application/vnd.openxmlformats-officedocument.themeOverride+xml"/>
  <Override PartName="/ppt/charts/chart1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5.xml" ContentType="application/vnd.openxmlformats-officedocument.themeOverride+xml"/>
  <Override PartName="/ppt/charts/chart1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6.xml" ContentType="application/vnd.openxmlformats-officedocument.themeOverride+xml"/>
  <Override PartName="/ppt/charts/chart16.xml" ContentType="application/vnd.openxmlformats-officedocument.drawingml.chart+xml"/>
  <Override PartName="/ppt/charts/style6.xml" ContentType="application/vnd.ms-office.chartstyle+xml"/>
  <Override PartName="/ppt/charts/colors6.xml" ContentType="application/vnd.ms-office.chartcolorstyle+xml"/>
  <Override PartName="/ppt/charts/chart17.xml" ContentType="application/vnd.openxmlformats-officedocument.drawingml.chart+xml"/>
  <Override PartName="/ppt/theme/themeOverride7.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8" r:id="rId2"/>
    <p:sldId id="259" r:id="rId3"/>
    <p:sldId id="596" r:id="rId4"/>
    <p:sldId id="597" r:id="rId5"/>
    <p:sldId id="598" r:id="rId6"/>
    <p:sldId id="638" r:id="rId7"/>
    <p:sldId id="600" r:id="rId8"/>
    <p:sldId id="699" r:id="rId9"/>
    <p:sldId id="703" r:id="rId10"/>
    <p:sldId id="704" r:id="rId11"/>
    <p:sldId id="705" r:id="rId12"/>
    <p:sldId id="263" r:id="rId13"/>
    <p:sldId id="713" r:id="rId14"/>
    <p:sldId id="265" r:id="rId15"/>
    <p:sldId id="319" r:id="rId16"/>
  </p:sldIdLst>
  <p:sldSz cx="7200900" cy="9144000"/>
  <p:notesSz cx="7010400" cy="92964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26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uz Denise Gonzalez Ortiz" initials="LDGO" lastIdx="5" clrIdx="0"/>
  <p:cmAuthor id="1" name="PC" initials="P"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F7A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FD0F851-EC5A-4D38-B0AD-8093EC10F338}" styleName="Estilo claro 1 - Acento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Estilo claro 1 - Acento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7AC3CCA-C797-4891-BE02-D94E43425B78}" styleName="Estilo medio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9" autoAdjust="0"/>
  </p:normalViewPr>
  <p:slideViewPr>
    <p:cSldViewPr>
      <p:cViewPr varScale="1">
        <p:scale>
          <a:sx n="87" d="100"/>
          <a:sy n="87" d="100"/>
        </p:scale>
        <p:origin x="2814" y="102"/>
      </p:cViewPr>
      <p:guideLst>
        <p:guide orient="horz" pos="2880"/>
        <p:guide pos="2268"/>
      </p:guideLst>
    </p:cSldViewPr>
  </p:slideViewPr>
  <p:outlineViewPr>
    <p:cViewPr>
      <p:scale>
        <a:sx n="33" d="100"/>
        <a:sy n="33" d="100"/>
      </p:scale>
      <p:origin x="0" y="2976"/>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F:\IRA%20SEMANAL\SEMANA%2024\GRAFICO%20VIRUS%20RESPIRATORIO%20POR%20SE%20%20%2024.xlsx" TargetMode="External"/></Relationships>
</file>

<file path=ppt/charts/_rels/chart11.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embeddings/oleObject3.bin"/></Relationships>
</file>

<file path=ppt/charts/_rels/chart12.xml.rels><?xml version="1.0" encoding="UTF-8" standalone="yes"?>
<Relationships xmlns="http://schemas.openxmlformats.org/package/2006/relationships"><Relationship Id="rId2" Type="http://schemas.openxmlformats.org/officeDocument/2006/relationships/package" Target="../embeddings/Hoja_de_c_lculo_de_Microsoft_Excel.xlsx"/><Relationship Id="rId1" Type="http://schemas.openxmlformats.org/officeDocument/2006/relationships/themeOverride" Target="../theme/themeOverride3.xml"/></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Hoja_de_c_lculo_de_Microsoft_Excel1.xlsx"/></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Hoja_de_c_lculo_de_Microsoft_Excel2.xlsx"/></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Hoja_de_c_lculo_de_Microsoft_Excel3.xlsx"/></Relationships>
</file>

<file path=ppt/charts/_rels/chart16.xml.rels><?xml version="1.0" encoding="UTF-8" standalone="yes"?>
<Relationships xmlns="http://schemas.openxmlformats.org/package/2006/relationships"><Relationship Id="rId3" Type="http://schemas.openxmlformats.org/officeDocument/2006/relationships/oleObject" Target="file:///E:\INFORME%20EPIDEMIOL&#211;GICO%20SSM\Periodo%2005%20de%202020\ADIELA\CONSOLIDADO%20SEMANA%2020%202020.xlsx" TargetMode="External"/><Relationship Id="rId2" Type="http://schemas.microsoft.com/office/2011/relationships/chartColorStyle" Target="colors6.xml"/><Relationship Id="rId1" Type="http://schemas.microsoft.com/office/2011/relationships/chartStyle" Target="style6.xml"/></Relationships>
</file>

<file path=ppt/charts/_rels/chart17.xml.rels><?xml version="1.0" encoding="UTF-8" standalone="yes"?>
<Relationships xmlns="http://schemas.openxmlformats.org/package/2006/relationships"><Relationship Id="rId2" Type="http://schemas.openxmlformats.org/officeDocument/2006/relationships/package" Target="../embeddings/Hoja_de_c_lculo_de_Microsoft_Excel4.xlsx"/><Relationship Id="rId1" Type="http://schemas.openxmlformats.org/officeDocument/2006/relationships/themeOverride" Target="../theme/themeOverride7.xml"/></Relationships>
</file>

<file path=ppt/charts/_rels/chart2.xml.rels><?xml version="1.0" encoding="UTF-8" standalone="yes"?>
<Relationships xmlns="http://schemas.openxmlformats.org/package/2006/relationships"><Relationship Id="rId3" Type="http://schemas.openxmlformats.org/officeDocument/2006/relationships/oleObject" Target="file:///E:\IRA%20SEMANAL\SEMANA%2024\evento%20995%20INDICADORES%202020%20semana%2024.xlsx" TargetMode="External"/><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1" Type="http://schemas.openxmlformats.org/officeDocument/2006/relationships/oleObject" Target="file:///E:\IRA%20SEMANAL\SEMANA%2024\2-Canal%20end&#233;mico%20IRA%20medellin%202020%20Bortman%20y%20MMWR%20(1).xlsx" TargetMode="External"/></Relationships>
</file>

<file path=ppt/charts/_rels/chart4.xml.rels><?xml version="1.0" encoding="UTF-8" standalone="yes"?>
<Relationships xmlns="http://schemas.openxmlformats.org/package/2006/relationships"><Relationship Id="rId3" Type="http://schemas.openxmlformats.org/officeDocument/2006/relationships/oleObject" Target="file:///E:\IRA%20SEMANAL\SEMANA%2024\evento%20995%20INDICADORES%202020%20semana%2024.xlsx" TargetMode="External"/><Relationship Id="rId2" Type="http://schemas.microsoft.com/office/2011/relationships/chartColorStyle" Target="colors2.xml"/><Relationship Id="rId1" Type="http://schemas.microsoft.com/office/2011/relationships/chartStyle" Target="style2.xml"/></Relationships>
</file>

<file path=ppt/charts/_rels/chart5.xml.rels><?xml version="1.0" encoding="UTF-8" standalone="yes"?>
<Relationships xmlns="http://schemas.openxmlformats.org/package/2006/relationships"><Relationship Id="rId1" Type="http://schemas.openxmlformats.org/officeDocument/2006/relationships/oleObject" Target="file:///E:\IRA%20SEMANAL\SEMANA%2024\2-Canal%20end&#233;mico%20IRA%20medellin%202020%20Bortman%20y%20MMWR%20(1).xlsx" TargetMode="External"/></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E:\IRA%20SEMANAL\SEMANA%2024\evento%20995%20INDICADORES%202020%20semana%2024.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E:\IRA%20SEMANAL\SEMANA%2024\3-evento%20995%20INDICADORES%20Grupos%20edad%20semana%2024.xlsx" TargetMode="External"/></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E:\IRA%20SEMANAL\SEMANA%2024\evento%20995%20INDICADORES%202020%20semana%2024.xlsx" TargetMode="External"/></Relationships>
</file>

<file path=ppt/charts/_rels/chart9.xml.rels><?xml version="1.0" encoding="UTF-8" standalone="yes"?>
<Relationships xmlns="http://schemas.openxmlformats.org/package/2006/relationships"><Relationship Id="rId2" Type="http://schemas.openxmlformats.org/officeDocument/2006/relationships/oleObject" Target="../embeddings/oleObject2.bin"/><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355503705687032"/>
          <c:y val="3.6990546084652041E-2"/>
          <c:w val="0.8378490075971593"/>
          <c:h val="0.76200353310366775"/>
        </c:manualLayout>
      </c:layout>
      <c:areaChart>
        <c:grouping val="standard"/>
        <c:varyColors val="0"/>
        <c:ser>
          <c:idx val="3"/>
          <c:order val="1"/>
          <c:tx>
            <c:strRef>
              <c:f>IRA!$A$70</c:f>
              <c:strCache>
                <c:ptCount val="1"/>
                <c:pt idx="0">
                  <c:v>Percentil 75</c:v>
                </c:pt>
              </c:strCache>
            </c:strRef>
          </c:tx>
          <c:spPr>
            <a:solidFill>
              <a:srgbClr val="FF0000"/>
            </a:solidFill>
            <a:ln w="12700">
              <a:solidFill>
                <a:srgbClr val="FF0000"/>
              </a:solidFill>
              <a:prstDash val="solid"/>
            </a:ln>
          </c:spPr>
          <c:val>
            <c:numRef>
              <c:f>IRA!$B$70:$BA$70</c:f>
              <c:numCache>
                <c:formatCode>0.0</c:formatCode>
                <c:ptCount val="52"/>
                <c:pt idx="0">
                  <c:v>12311.75</c:v>
                </c:pt>
                <c:pt idx="1">
                  <c:v>11807.75</c:v>
                </c:pt>
                <c:pt idx="2">
                  <c:v>10014.5</c:v>
                </c:pt>
                <c:pt idx="3">
                  <c:v>10716.25</c:v>
                </c:pt>
                <c:pt idx="4">
                  <c:v>11038.5</c:v>
                </c:pt>
                <c:pt idx="5">
                  <c:v>13232.75</c:v>
                </c:pt>
                <c:pt idx="6">
                  <c:v>11651</c:v>
                </c:pt>
                <c:pt idx="7">
                  <c:v>14124</c:v>
                </c:pt>
                <c:pt idx="8">
                  <c:v>13113.5</c:v>
                </c:pt>
                <c:pt idx="9">
                  <c:v>12696.25</c:v>
                </c:pt>
                <c:pt idx="10">
                  <c:v>12593</c:v>
                </c:pt>
                <c:pt idx="11">
                  <c:v>11443</c:v>
                </c:pt>
                <c:pt idx="12">
                  <c:v>13317.5</c:v>
                </c:pt>
                <c:pt idx="13">
                  <c:v>13000.5</c:v>
                </c:pt>
                <c:pt idx="14">
                  <c:v>11845.75</c:v>
                </c:pt>
                <c:pt idx="15">
                  <c:v>11684.5</c:v>
                </c:pt>
                <c:pt idx="16">
                  <c:v>11441.25</c:v>
                </c:pt>
                <c:pt idx="17">
                  <c:v>12032.25</c:v>
                </c:pt>
                <c:pt idx="18">
                  <c:v>13525.25</c:v>
                </c:pt>
                <c:pt idx="19">
                  <c:v>15271</c:v>
                </c:pt>
                <c:pt idx="20">
                  <c:v>13754.75</c:v>
                </c:pt>
                <c:pt idx="21">
                  <c:v>11705</c:v>
                </c:pt>
                <c:pt idx="22">
                  <c:v>13947.25</c:v>
                </c:pt>
                <c:pt idx="23">
                  <c:v>14984.75</c:v>
                </c:pt>
                <c:pt idx="24">
                  <c:v>12511</c:v>
                </c:pt>
                <c:pt idx="25">
                  <c:v>10835.75</c:v>
                </c:pt>
                <c:pt idx="26">
                  <c:v>12719.25</c:v>
                </c:pt>
                <c:pt idx="27">
                  <c:v>11804.75</c:v>
                </c:pt>
                <c:pt idx="28">
                  <c:v>11544.5</c:v>
                </c:pt>
                <c:pt idx="29">
                  <c:v>13120.25</c:v>
                </c:pt>
                <c:pt idx="30">
                  <c:v>13741.25</c:v>
                </c:pt>
                <c:pt idx="31">
                  <c:v>11849.25</c:v>
                </c:pt>
                <c:pt idx="32">
                  <c:v>13326.5</c:v>
                </c:pt>
                <c:pt idx="33">
                  <c:v>14662.75</c:v>
                </c:pt>
                <c:pt idx="34">
                  <c:v>13236.75</c:v>
                </c:pt>
                <c:pt idx="35">
                  <c:v>13933</c:v>
                </c:pt>
                <c:pt idx="36">
                  <c:v>13328</c:v>
                </c:pt>
                <c:pt idx="37">
                  <c:v>14975.5</c:v>
                </c:pt>
                <c:pt idx="38">
                  <c:v>14911.5</c:v>
                </c:pt>
                <c:pt idx="39">
                  <c:v>13346.5</c:v>
                </c:pt>
                <c:pt idx="40">
                  <c:v>12111</c:v>
                </c:pt>
                <c:pt idx="41">
                  <c:v>15718.25</c:v>
                </c:pt>
                <c:pt idx="42">
                  <c:v>12936.5</c:v>
                </c:pt>
                <c:pt idx="43">
                  <c:v>10638.75</c:v>
                </c:pt>
                <c:pt idx="44">
                  <c:v>12261.5</c:v>
                </c:pt>
                <c:pt idx="45">
                  <c:v>14346.25</c:v>
                </c:pt>
                <c:pt idx="46">
                  <c:v>15132.75</c:v>
                </c:pt>
                <c:pt idx="47">
                  <c:v>14037.75</c:v>
                </c:pt>
                <c:pt idx="48">
                  <c:v>15665.75</c:v>
                </c:pt>
                <c:pt idx="49">
                  <c:v>14540.5</c:v>
                </c:pt>
                <c:pt idx="50">
                  <c:v>12542.75</c:v>
                </c:pt>
                <c:pt idx="51">
                  <c:v>11201.5</c:v>
                </c:pt>
              </c:numCache>
            </c:numRef>
          </c:val>
          <c:extLst>
            <c:ext xmlns:c16="http://schemas.microsoft.com/office/drawing/2014/chart" uri="{C3380CC4-5D6E-409C-BE32-E72D297353CC}">
              <c16:uniqueId val="{00000000-9CD5-42E0-8942-0BF6A4399F10}"/>
            </c:ext>
          </c:extLst>
        </c:ser>
        <c:ser>
          <c:idx val="1"/>
          <c:order val="2"/>
          <c:tx>
            <c:strRef>
              <c:f>IRA!$A$68</c:f>
              <c:strCache>
                <c:ptCount val="1"/>
                <c:pt idx="0">
                  <c:v>Mediana</c:v>
                </c:pt>
              </c:strCache>
            </c:strRef>
          </c:tx>
          <c:spPr>
            <a:solidFill>
              <a:srgbClr val="FFFF00"/>
            </a:solidFill>
            <a:ln w="12700" cap="rnd">
              <a:solidFill>
                <a:srgbClr val="FFFF00"/>
              </a:solidFill>
              <a:round/>
            </a:ln>
            <a:effectLst/>
          </c:spPr>
          <c:val>
            <c:numRef>
              <c:f>IRA!$B$68:$BA$68</c:f>
              <c:numCache>
                <c:formatCode>0.0</c:formatCode>
                <c:ptCount val="52"/>
                <c:pt idx="0">
                  <c:v>9731.5</c:v>
                </c:pt>
                <c:pt idx="1">
                  <c:v>11470.5</c:v>
                </c:pt>
                <c:pt idx="2">
                  <c:v>9818</c:v>
                </c:pt>
                <c:pt idx="3">
                  <c:v>9413</c:v>
                </c:pt>
                <c:pt idx="4">
                  <c:v>10195.5</c:v>
                </c:pt>
                <c:pt idx="5">
                  <c:v>11295</c:v>
                </c:pt>
                <c:pt idx="6">
                  <c:v>11288.5</c:v>
                </c:pt>
                <c:pt idx="7">
                  <c:v>12905.5</c:v>
                </c:pt>
                <c:pt idx="8">
                  <c:v>12364.5</c:v>
                </c:pt>
                <c:pt idx="9">
                  <c:v>12139.5</c:v>
                </c:pt>
                <c:pt idx="10">
                  <c:v>11117</c:v>
                </c:pt>
                <c:pt idx="11">
                  <c:v>10971</c:v>
                </c:pt>
                <c:pt idx="12">
                  <c:v>11279</c:v>
                </c:pt>
                <c:pt idx="13">
                  <c:v>11154</c:v>
                </c:pt>
                <c:pt idx="14">
                  <c:v>10599.5</c:v>
                </c:pt>
                <c:pt idx="15">
                  <c:v>11034</c:v>
                </c:pt>
                <c:pt idx="16">
                  <c:v>10627</c:v>
                </c:pt>
                <c:pt idx="17">
                  <c:v>11061</c:v>
                </c:pt>
                <c:pt idx="18">
                  <c:v>11523.5</c:v>
                </c:pt>
                <c:pt idx="19">
                  <c:v>14039</c:v>
                </c:pt>
                <c:pt idx="20">
                  <c:v>12050.5</c:v>
                </c:pt>
                <c:pt idx="21">
                  <c:v>11361</c:v>
                </c:pt>
                <c:pt idx="22">
                  <c:v>13307</c:v>
                </c:pt>
                <c:pt idx="23">
                  <c:v>12997.5</c:v>
                </c:pt>
                <c:pt idx="24">
                  <c:v>10884.5</c:v>
                </c:pt>
                <c:pt idx="25">
                  <c:v>10373</c:v>
                </c:pt>
                <c:pt idx="26">
                  <c:v>11556</c:v>
                </c:pt>
                <c:pt idx="27">
                  <c:v>11484</c:v>
                </c:pt>
                <c:pt idx="28">
                  <c:v>10864</c:v>
                </c:pt>
                <c:pt idx="29">
                  <c:v>12687.5</c:v>
                </c:pt>
                <c:pt idx="30">
                  <c:v>12534</c:v>
                </c:pt>
                <c:pt idx="31">
                  <c:v>11205</c:v>
                </c:pt>
                <c:pt idx="32">
                  <c:v>10579.5</c:v>
                </c:pt>
                <c:pt idx="33">
                  <c:v>14000</c:v>
                </c:pt>
                <c:pt idx="34">
                  <c:v>12400.5</c:v>
                </c:pt>
                <c:pt idx="35">
                  <c:v>12019.5</c:v>
                </c:pt>
                <c:pt idx="36">
                  <c:v>12674</c:v>
                </c:pt>
                <c:pt idx="37">
                  <c:v>13081.5</c:v>
                </c:pt>
                <c:pt idx="38">
                  <c:v>13789</c:v>
                </c:pt>
                <c:pt idx="39">
                  <c:v>12269.5</c:v>
                </c:pt>
                <c:pt idx="40">
                  <c:v>11757.5</c:v>
                </c:pt>
                <c:pt idx="41">
                  <c:v>13441.5</c:v>
                </c:pt>
                <c:pt idx="42">
                  <c:v>12175.5</c:v>
                </c:pt>
                <c:pt idx="43">
                  <c:v>9983</c:v>
                </c:pt>
                <c:pt idx="44">
                  <c:v>11811.5</c:v>
                </c:pt>
                <c:pt idx="45">
                  <c:v>13506</c:v>
                </c:pt>
                <c:pt idx="46">
                  <c:v>13880</c:v>
                </c:pt>
                <c:pt idx="47">
                  <c:v>12984.5</c:v>
                </c:pt>
                <c:pt idx="48">
                  <c:v>13151</c:v>
                </c:pt>
                <c:pt idx="49">
                  <c:v>13725</c:v>
                </c:pt>
                <c:pt idx="50">
                  <c:v>12154.5</c:v>
                </c:pt>
                <c:pt idx="51">
                  <c:v>11067.5</c:v>
                </c:pt>
              </c:numCache>
            </c:numRef>
          </c:val>
          <c:extLst>
            <c:ext xmlns:c16="http://schemas.microsoft.com/office/drawing/2014/chart" uri="{C3380CC4-5D6E-409C-BE32-E72D297353CC}">
              <c16:uniqueId val="{00000001-9CD5-42E0-8942-0BF6A4399F10}"/>
            </c:ext>
          </c:extLst>
        </c:ser>
        <c:ser>
          <c:idx val="2"/>
          <c:order val="3"/>
          <c:tx>
            <c:strRef>
              <c:f>IRA!$A$69</c:f>
              <c:strCache>
                <c:ptCount val="1"/>
                <c:pt idx="0">
                  <c:v>Percentil 25</c:v>
                </c:pt>
              </c:strCache>
            </c:strRef>
          </c:tx>
          <c:spPr>
            <a:solidFill>
              <a:srgbClr val="92D050"/>
            </a:solidFill>
            <a:ln w="28575" cap="rnd">
              <a:solidFill>
                <a:srgbClr val="92D050"/>
              </a:solidFill>
              <a:round/>
            </a:ln>
            <a:effectLst/>
          </c:spPr>
          <c:val>
            <c:numRef>
              <c:f>IRA!$B$69:$BA$69</c:f>
              <c:numCache>
                <c:formatCode>0.0</c:formatCode>
                <c:ptCount val="52"/>
                <c:pt idx="0">
                  <c:v>9476.25</c:v>
                </c:pt>
                <c:pt idx="1">
                  <c:v>11014</c:v>
                </c:pt>
                <c:pt idx="2">
                  <c:v>9578</c:v>
                </c:pt>
                <c:pt idx="3">
                  <c:v>9194.25</c:v>
                </c:pt>
                <c:pt idx="4">
                  <c:v>9631.5</c:v>
                </c:pt>
                <c:pt idx="5">
                  <c:v>10915.75</c:v>
                </c:pt>
                <c:pt idx="6">
                  <c:v>10926</c:v>
                </c:pt>
                <c:pt idx="7">
                  <c:v>11670.5</c:v>
                </c:pt>
                <c:pt idx="8">
                  <c:v>11955.25</c:v>
                </c:pt>
                <c:pt idx="9">
                  <c:v>12013.25</c:v>
                </c:pt>
                <c:pt idx="10">
                  <c:v>9695.75</c:v>
                </c:pt>
                <c:pt idx="11">
                  <c:v>10679</c:v>
                </c:pt>
                <c:pt idx="12">
                  <c:v>9127.25</c:v>
                </c:pt>
                <c:pt idx="13">
                  <c:v>10137.75</c:v>
                </c:pt>
                <c:pt idx="14">
                  <c:v>10276.5</c:v>
                </c:pt>
                <c:pt idx="15">
                  <c:v>9908</c:v>
                </c:pt>
                <c:pt idx="16">
                  <c:v>10213.25</c:v>
                </c:pt>
                <c:pt idx="17">
                  <c:v>10242.75</c:v>
                </c:pt>
                <c:pt idx="18">
                  <c:v>10413.5</c:v>
                </c:pt>
                <c:pt idx="19">
                  <c:v>12024.75</c:v>
                </c:pt>
                <c:pt idx="20">
                  <c:v>11326.5</c:v>
                </c:pt>
                <c:pt idx="21">
                  <c:v>10528</c:v>
                </c:pt>
                <c:pt idx="22">
                  <c:v>13071</c:v>
                </c:pt>
                <c:pt idx="23">
                  <c:v>10606.75</c:v>
                </c:pt>
                <c:pt idx="24">
                  <c:v>8676</c:v>
                </c:pt>
                <c:pt idx="25">
                  <c:v>8855.75</c:v>
                </c:pt>
                <c:pt idx="26">
                  <c:v>10722.75</c:v>
                </c:pt>
                <c:pt idx="27">
                  <c:v>10929.25</c:v>
                </c:pt>
                <c:pt idx="28">
                  <c:v>10419</c:v>
                </c:pt>
                <c:pt idx="29">
                  <c:v>11576</c:v>
                </c:pt>
                <c:pt idx="30">
                  <c:v>10595.5</c:v>
                </c:pt>
                <c:pt idx="31">
                  <c:v>10854</c:v>
                </c:pt>
                <c:pt idx="32">
                  <c:v>10087.75</c:v>
                </c:pt>
                <c:pt idx="33">
                  <c:v>11517.75</c:v>
                </c:pt>
                <c:pt idx="34">
                  <c:v>11564.25</c:v>
                </c:pt>
                <c:pt idx="35">
                  <c:v>11318.75</c:v>
                </c:pt>
                <c:pt idx="36">
                  <c:v>11228</c:v>
                </c:pt>
                <c:pt idx="37">
                  <c:v>11622.5</c:v>
                </c:pt>
                <c:pt idx="38">
                  <c:v>11987</c:v>
                </c:pt>
                <c:pt idx="39">
                  <c:v>10960</c:v>
                </c:pt>
                <c:pt idx="40">
                  <c:v>9890.5</c:v>
                </c:pt>
                <c:pt idx="41">
                  <c:v>12475</c:v>
                </c:pt>
                <c:pt idx="42">
                  <c:v>11076.25</c:v>
                </c:pt>
                <c:pt idx="43">
                  <c:v>9278.5</c:v>
                </c:pt>
                <c:pt idx="44">
                  <c:v>11382.5</c:v>
                </c:pt>
                <c:pt idx="45">
                  <c:v>12497</c:v>
                </c:pt>
                <c:pt idx="46">
                  <c:v>13585.75</c:v>
                </c:pt>
                <c:pt idx="47">
                  <c:v>12282.25</c:v>
                </c:pt>
                <c:pt idx="48">
                  <c:v>12323.75</c:v>
                </c:pt>
                <c:pt idx="49">
                  <c:v>12847.25</c:v>
                </c:pt>
                <c:pt idx="50">
                  <c:v>11671</c:v>
                </c:pt>
                <c:pt idx="51">
                  <c:v>10773</c:v>
                </c:pt>
              </c:numCache>
            </c:numRef>
          </c:val>
          <c:extLst>
            <c:ext xmlns:c16="http://schemas.microsoft.com/office/drawing/2014/chart" uri="{C3380CC4-5D6E-409C-BE32-E72D297353CC}">
              <c16:uniqueId val="{00000002-9CD5-42E0-8942-0BF6A4399F10}"/>
            </c:ext>
          </c:extLst>
        </c:ser>
        <c:dLbls>
          <c:showLegendKey val="0"/>
          <c:showVal val="0"/>
          <c:showCatName val="0"/>
          <c:showSerName val="0"/>
          <c:showPercent val="0"/>
          <c:showBubbleSize val="0"/>
        </c:dLbls>
        <c:axId val="95589504"/>
        <c:axId val="95591808"/>
      </c:areaChart>
      <c:scatterChart>
        <c:scatterStyle val="lineMarker"/>
        <c:varyColors val="0"/>
        <c:ser>
          <c:idx val="0"/>
          <c:order val="0"/>
          <c:tx>
            <c:strRef>
              <c:f>IRA!$A$67</c:f>
              <c:strCache>
                <c:ptCount val="1"/>
                <c:pt idx="0">
                  <c:v>2020</c:v>
                </c:pt>
              </c:strCache>
            </c:strRef>
          </c:tx>
          <c:spPr>
            <a:ln w="12700">
              <a:solidFill>
                <a:sysClr val="windowText" lastClr="000000"/>
              </a:solidFill>
            </a:ln>
          </c:spPr>
          <c:marker>
            <c:symbol val="circle"/>
            <c:size val="5"/>
            <c:spPr>
              <a:solidFill>
                <a:schemeClr val="tx1"/>
              </a:solidFill>
              <a:ln w="9525">
                <a:solidFill>
                  <a:schemeClr val="tx1"/>
                </a:solidFill>
                <a:prstDash val="sysDash"/>
              </a:ln>
              <a:effectLst/>
            </c:spPr>
          </c:marker>
          <c:yVal>
            <c:numRef>
              <c:f>IRA!$B$67:$BA$67</c:f>
              <c:numCache>
                <c:formatCode>General</c:formatCode>
                <c:ptCount val="52"/>
                <c:pt idx="0">
                  <c:v>9323</c:v>
                </c:pt>
                <c:pt idx="1">
                  <c:v>16365</c:v>
                </c:pt>
                <c:pt idx="2">
                  <c:v>12239</c:v>
                </c:pt>
                <c:pt idx="3">
                  <c:v>9779</c:v>
                </c:pt>
                <c:pt idx="4">
                  <c:v>10160</c:v>
                </c:pt>
                <c:pt idx="5">
                  <c:v>14005</c:v>
                </c:pt>
                <c:pt idx="6">
                  <c:v>12859</c:v>
                </c:pt>
                <c:pt idx="7">
                  <c:v>11905</c:v>
                </c:pt>
                <c:pt idx="8">
                  <c:v>12314</c:v>
                </c:pt>
                <c:pt idx="9">
                  <c:v>13527</c:v>
                </c:pt>
                <c:pt idx="10">
                  <c:v>19316</c:v>
                </c:pt>
                <c:pt idx="11">
                  <c:v>17724</c:v>
                </c:pt>
                <c:pt idx="12">
                  <c:v>6660</c:v>
                </c:pt>
                <c:pt idx="13">
                  <c:v>4755</c:v>
                </c:pt>
                <c:pt idx="14">
                  <c:v>2607</c:v>
                </c:pt>
                <c:pt idx="15">
                  <c:v>2466</c:v>
                </c:pt>
                <c:pt idx="16">
                  <c:v>2019</c:v>
                </c:pt>
                <c:pt idx="17">
                  <c:v>1886</c:v>
                </c:pt>
                <c:pt idx="18">
                  <c:v>2319</c:v>
                </c:pt>
                <c:pt idx="19">
                  <c:v>2323</c:v>
                </c:pt>
                <c:pt idx="20">
                  <c:v>4038</c:v>
                </c:pt>
                <c:pt idx="21">
                  <c:v>2800</c:v>
                </c:pt>
                <c:pt idx="22">
                  <c:v>2639</c:v>
                </c:pt>
                <c:pt idx="23">
                  <c:v>2939</c:v>
                </c:pt>
              </c:numCache>
            </c:numRef>
          </c:yVal>
          <c:smooth val="0"/>
          <c:extLst>
            <c:ext xmlns:c16="http://schemas.microsoft.com/office/drawing/2014/chart" uri="{C3380CC4-5D6E-409C-BE32-E72D297353CC}">
              <c16:uniqueId val="{00000003-9CD5-42E0-8942-0BF6A4399F10}"/>
            </c:ext>
          </c:extLst>
        </c:ser>
        <c:dLbls>
          <c:showLegendKey val="0"/>
          <c:showVal val="0"/>
          <c:showCatName val="0"/>
          <c:showSerName val="0"/>
          <c:showPercent val="0"/>
          <c:showBubbleSize val="0"/>
        </c:dLbls>
        <c:axId val="95589504"/>
        <c:axId val="95591808"/>
      </c:scatterChart>
      <c:catAx>
        <c:axId val="95589504"/>
        <c:scaling>
          <c:orientation val="minMax"/>
        </c:scaling>
        <c:delete val="0"/>
        <c:axPos val="b"/>
        <c:title>
          <c:tx>
            <c:rich>
              <a:bodyPr/>
              <a:lstStyle/>
              <a:p>
                <a:pPr>
                  <a:defRPr/>
                </a:pPr>
                <a:r>
                  <a:rPr lang="en-US"/>
                  <a:t>Semana Epidemiológica</a:t>
                </a:r>
              </a:p>
            </c:rich>
          </c:tx>
          <c:layout>
            <c:manualLayout>
              <c:xMode val="edge"/>
              <c:yMode val="edge"/>
              <c:x val="0.42515268676131551"/>
              <c:y val="0.85040239852953226"/>
            </c:manualLayout>
          </c:layout>
          <c:overlay val="0"/>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sz="800" b="1" baseline="0"/>
            </a:pPr>
            <a:endParaRPr lang="en-US"/>
          </a:p>
        </c:txPr>
        <c:crossAx val="95591808"/>
        <c:crosses val="autoZero"/>
        <c:auto val="1"/>
        <c:lblAlgn val="ctr"/>
        <c:lblOffset val="100"/>
        <c:noMultiLvlLbl val="0"/>
      </c:catAx>
      <c:valAx>
        <c:axId val="95591808"/>
        <c:scaling>
          <c:orientation val="minMax"/>
        </c:scaling>
        <c:delete val="0"/>
        <c:axPos val="l"/>
        <c:title>
          <c:tx>
            <c:rich>
              <a:bodyPr/>
              <a:lstStyle/>
              <a:p>
                <a:pPr>
                  <a:defRPr/>
                </a:pPr>
                <a:r>
                  <a:rPr lang="es-CO"/>
                  <a:t>Número de casos</a:t>
                </a:r>
              </a:p>
            </c:rich>
          </c:tx>
          <c:layout/>
          <c:overlay val="0"/>
        </c:title>
        <c:numFmt formatCode="0" sourceLinked="0"/>
        <c:majorTickMark val="none"/>
        <c:minorTickMark val="none"/>
        <c:tickLblPos val="nextTo"/>
        <c:spPr>
          <a:ln w="6350">
            <a:noFill/>
          </a:ln>
        </c:spPr>
        <c:txPr>
          <a:bodyPr rot="-60000000" vert="horz"/>
          <a:lstStyle/>
          <a:p>
            <a:pPr>
              <a:defRPr b="1"/>
            </a:pPr>
            <a:endParaRPr lang="en-US"/>
          </a:p>
        </c:txPr>
        <c:crossAx val="95589504"/>
        <c:crosses val="autoZero"/>
        <c:crossBetween val="between"/>
      </c:valAx>
      <c:spPr>
        <a:noFill/>
        <a:ln w="25400">
          <a:noFill/>
        </a:ln>
      </c:spPr>
    </c:plotArea>
    <c:legend>
      <c:legendPos val="b"/>
      <c:layout/>
      <c:overlay val="0"/>
      <c:spPr>
        <a:noFill/>
        <a:ln w="25400">
          <a:noFill/>
        </a:ln>
      </c:spPr>
      <c:txPr>
        <a:bodyPr rot="0" vert="horz"/>
        <a:lstStyle/>
        <a:p>
          <a:pPr>
            <a:defRPr b="1"/>
          </a:pPr>
          <a:endParaRPr lang="en-US"/>
        </a:p>
      </c:txPr>
    </c:legend>
    <c:plotVisOnly val="1"/>
    <c:dispBlanksAs val="gap"/>
    <c:showDLblsOverMax val="0"/>
  </c:chart>
  <c:spPr>
    <a:noFill/>
    <a:ln w="9525" cap="flat" cmpd="sng" algn="ctr">
      <a:noFill/>
      <a:round/>
    </a:ln>
    <a:effectLst/>
  </c:spPr>
  <c:txPr>
    <a:bodyPr/>
    <a:lstStyle/>
    <a:p>
      <a:pPr>
        <a:defRPr>
          <a:solidFill>
            <a:sysClr val="windowText" lastClr="000000"/>
          </a:solidFill>
          <a:latin typeface="Arial Narrow" panose="020B0606020202030204" pitchFamily="34" charset="0"/>
        </a:defRPr>
      </a:pPr>
      <a:endParaRPr lang="en-US"/>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8449129315511105E-2"/>
          <c:y val="0.16964315741315933"/>
          <c:w val="0.90360697131007417"/>
          <c:h val="0.75125162532443734"/>
        </c:manualLayout>
      </c:layout>
      <c:barChart>
        <c:barDir val="col"/>
        <c:grouping val="stacked"/>
        <c:varyColors val="0"/>
        <c:ser>
          <c:idx val="2"/>
          <c:order val="0"/>
          <c:tx>
            <c:strRef>
              <c:f>RITA!$C$2</c:f>
              <c:strCache>
                <c:ptCount val="1"/>
                <c:pt idx="0">
                  <c:v> Influenza A H3 estacional</c:v>
                </c:pt>
              </c:strCache>
            </c:strRef>
          </c:tx>
          <c:spPr>
            <a:solidFill>
              <a:srgbClr val="990099"/>
            </a:solidFill>
            <a:ln w="25400">
              <a:noFill/>
            </a:ln>
          </c:spPr>
          <c:invertIfNegative val="0"/>
          <c:cat>
            <c:numRef>
              <c:f>RITA!$A$3:$A$94</c:f>
              <c:numCache>
                <c:formatCode>General</c:formatCode>
                <c:ptCount val="53"/>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RITA!$C$3:$C$93</c:f>
              <c:numCache>
                <c:formatCode>General</c:formatCode>
                <c:ptCount val="52"/>
                <c:pt idx="2">
                  <c:v>1</c:v>
                </c:pt>
              </c:numCache>
            </c:numRef>
          </c:val>
          <c:extLst>
            <c:ext xmlns:c16="http://schemas.microsoft.com/office/drawing/2014/chart" uri="{C3380CC4-5D6E-409C-BE32-E72D297353CC}">
              <c16:uniqueId val="{00000000-E4C4-4E4F-A170-EA7AEB872C9A}"/>
            </c:ext>
          </c:extLst>
        </c:ser>
        <c:ser>
          <c:idx val="3"/>
          <c:order val="1"/>
          <c:tx>
            <c:strRef>
              <c:f>RITA!$D$2</c:f>
              <c:strCache>
                <c:ptCount val="1"/>
                <c:pt idx="0">
                  <c:v> Influenza A(H1N1)/09</c:v>
                </c:pt>
              </c:strCache>
            </c:strRef>
          </c:tx>
          <c:spPr>
            <a:solidFill>
              <a:srgbClr val="FF0000"/>
            </a:solidFill>
            <a:ln w="25400">
              <a:noFill/>
            </a:ln>
          </c:spPr>
          <c:invertIfNegative val="0"/>
          <c:cat>
            <c:numRef>
              <c:f>RITA!$A$3:$A$94</c:f>
              <c:numCache>
                <c:formatCode>General</c:formatCode>
                <c:ptCount val="53"/>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RITA!$D$3:$D$93</c:f>
              <c:numCache>
                <c:formatCode>General</c:formatCode>
                <c:ptCount val="52"/>
                <c:pt idx="0">
                  <c:v>2</c:v>
                </c:pt>
                <c:pt idx="1">
                  <c:v>5</c:v>
                </c:pt>
                <c:pt idx="2">
                  <c:v>1</c:v>
                </c:pt>
                <c:pt idx="3">
                  <c:v>1</c:v>
                </c:pt>
                <c:pt idx="9">
                  <c:v>3</c:v>
                </c:pt>
                <c:pt idx="10">
                  <c:v>1</c:v>
                </c:pt>
              </c:numCache>
            </c:numRef>
          </c:val>
          <c:extLst>
            <c:ext xmlns:c16="http://schemas.microsoft.com/office/drawing/2014/chart" uri="{C3380CC4-5D6E-409C-BE32-E72D297353CC}">
              <c16:uniqueId val="{00000001-E4C4-4E4F-A170-EA7AEB872C9A}"/>
            </c:ext>
          </c:extLst>
        </c:ser>
        <c:ser>
          <c:idx val="5"/>
          <c:order val="2"/>
          <c:tx>
            <c:strRef>
              <c:f>RITA!$E$2</c:f>
              <c:strCache>
                <c:ptCount val="1"/>
                <c:pt idx="0">
                  <c:v> Parainfluenza </c:v>
                </c:pt>
              </c:strCache>
            </c:strRef>
          </c:tx>
          <c:spPr>
            <a:solidFill>
              <a:srgbClr val="FFFF00"/>
            </a:solidFill>
            <a:ln w="25400">
              <a:noFill/>
            </a:ln>
          </c:spPr>
          <c:invertIfNegative val="0"/>
          <c:cat>
            <c:numRef>
              <c:f>RITA!$A$3:$A$94</c:f>
              <c:numCache>
                <c:formatCode>General</c:formatCode>
                <c:ptCount val="53"/>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RITA!$E$3:$E$93</c:f>
              <c:numCache>
                <c:formatCode>General</c:formatCode>
                <c:ptCount val="52"/>
                <c:pt idx="0">
                  <c:v>1</c:v>
                </c:pt>
                <c:pt idx="1">
                  <c:v>3</c:v>
                </c:pt>
                <c:pt idx="3">
                  <c:v>2</c:v>
                </c:pt>
                <c:pt idx="4">
                  <c:v>1</c:v>
                </c:pt>
                <c:pt idx="8">
                  <c:v>1</c:v>
                </c:pt>
                <c:pt idx="9">
                  <c:v>1</c:v>
                </c:pt>
                <c:pt idx="10">
                  <c:v>1</c:v>
                </c:pt>
                <c:pt idx="11">
                  <c:v>2</c:v>
                </c:pt>
                <c:pt idx="12">
                  <c:v>4</c:v>
                </c:pt>
                <c:pt idx="13">
                  <c:v>2</c:v>
                </c:pt>
                <c:pt idx="14">
                  <c:v>4</c:v>
                </c:pt>
                <c:pt idx="15">
                  <c:v>2</c:v>
                </c:pt>
                <c:pt idx="19">
                  <c:v>1</c:v>
                </c:pt>
              </c:numCache>
            </c:numRef>
          </c:val>
          <c:extLst>
            <c:ext xmlns:c16="http://schemas.microsoft.com/office/drawing/2014/chart" uri="{C3380CC4-5D6E-409C-BE32-E72D297353CC}">
              <c16:uniqueId val="{00000002-E4C4-4E4F-A170-EA7AEB872C9A}"/>
            </c:ext>
          </c:extLst>
        </c:ser>
        <c:ser>
          <c:idx val="6"/>
          <c:order val="3"/>
          <c:tx>
            <c:strRef>
              <c:f>RITA!$F$2</c:f>
              <c:strCache>
                <c:ptCount val="1"/>
                <c:pt idx="0">
                  <c:v> Virus Influenza A</c:v>
                </c:pt>
              </c:strCache>
            </c:strRef>
          </c:tx>
          <c:spPr>
            <a:solidFill>
              <a:srgbClr val="999933"/>
            </a:solidFill>
            <a:ln w="25400">
              <a:noFill/>
            </a:ln>
          </c:spPr>
          <c:invertIfNegative val="0"/>
          <c:cat>
            <c:numRef>
              <c:f>RITA!$A$3:$A$94</c:f>
              <c:numCache>
                <c:formatCode>General</c:formatCode>
                <c:ptCount val="53"/>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RITA!$F$3:$F$93</c:f>
              <c:numCache>
                <c:formatCode>General</c:formatCode>
                <c:ptCount val="52"/>
                <c:pt idx="0">
                  <c:v>1</c:v>
                </c:pt>
                <c:pt idx="2">
                  <c:v>1</c:v>
                </c:pt>
                <c:pt idx="3">
                  <c:v>2</c:v>
                </c:pt>
                <c:pt idx="4">
                  <c:v>2</c:v>
                </c:pt>
                <c:pt idx="6">
                  <c:v>1</c:v>
                </c:pt>
                <c:pt idx="7">
                  <c:v>2</c:v>
                </c:pt>
                <c:pt idx="8">
                  <c:v>1</c:v>
                </c:pt>
                <c:pt idx="10">
                  <c:v>3</c:v>
                </c:pt>
                <c:pt idx="11">
                  <c:v>2</c:v>
                </c:pt>
                <c:pt idx="14">
                  <c:v>3</c:v>
                </c:pt>
                <c:pt idx="16">
                  <c:v>1</c:v>
                </c:pt>
                <c:pt idx="17">
                  <c:v>2</c:v>
                </c:pt>
              </c:numCache>
            </c:numRef>
          </c:val>
          <c:extLst>
            <c:ext xmlns:c16="http://schemas.microsoft.com/office/drawing/2014/chart" uri="{C3380CC4-5D6E-409C-BE32-E72D297353CC}">
              <c16:uniqueId val="{00000003-E4C4-4E4F-A170-EA7AEB872C9A}"/>
            </c:ext>
          </c:extLst>
        </c:ser>
        <c:ser>
          <c:idx val="7"/>
          <c:order val="4"/>
          <c:tx>
            <c:strRef>
              <c:f>RITA!$G$2</c:f>
              <c:strCache>
                <c:ptCount val="1"/>
                <c:pt idx="0">
                  <c:v> Virus Influenza B</c:v>
                </c:pt>
              </c:strCache>
            </c:strRef>
          </c:tx>
          <c:spPr>
            <a:solidFill>
              <a:schemeClr val="tx1"/>
            </a:solidFill>
            <a:ln w="25400">
              <a:noFill/>
            </a:ln>
          </c:spPr>
          <c:invertIfNegative val="0"/>
          <c:cat>
            <c:numRef>
              <c:f>RITA!$A$3:$A$94</c:f>
              <c:numCache>
                <c:formatCode>General</c:formatCode>
                <c:ptCount val="53"/>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RITA!$G$15:$G$93</c:f>
              <c:numCache>
                <c:formatCode>General</c:formatCode>
                <c:ptCount val="52"/>
                <c:pt idx="6">
                  <c:v>1</c:v>
                </c:pt>
                <c:pt idx="9">
                  <c:v>1</c:v>
                </c:pt>
                <c:pt idx="11">
                  <c:v>1</c:v>
                </c:pt>
              </c:numCache>
            </c:numRef>
          </c:val>
          <c:extLst>
            <c:ext xmlns:c16="http://schemas.microsoft.com/office/drawing/2014/chart" uri="{C3380CC4-5D6E-409C-BE32-E72D297353CC}">
              <c16:uniqueId val="{00000004-E4C4-4E4F-A170-EA7AEB872C9A}"/>
            </c:ext>
          </c:extLst>
        </c:ser>
        <c:ser>
          <c:idx val="9"/>
          <c:order val="5"/>
          <c:tx>
            <c:strRef>
              <c:f>RITA!$I$2</c:f>
              <c:strCache>
                <c:ptCount val="1"/>
                <c:pt idx="0">
                  <c:v>VRS</c:v>
                </c:pt>
              </c:strCache>
            </c:strRef>
          </c:tx>
          <c:spPr>
            <a:solidFill>
              <a:srgbClr val="0080C0"/>
            </a:solidFill>
            <a:ln w="25400">
              <a:noFill/>
            </a:ln>
          </c:spPr>
          <c:invertIfNegative val="0"/>
          <c:cat>
            <c:numRef>
              <c:f>RITA!$A$3:$A$94</c:f>
              <c:numCache>
                <c:formatCode>General</c:formatCode>
                <c:ptCount val="53"/>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RITA!$I$3:$I$93</c:f>
              <c:numCache>
                <c:formatCode>General</c:formatCode>
                <c:ptCount val="52"/>
                <c:pt idx="0">
                  <c:v>12</c:v>
                </c:pt>
                <c:pt idx="1">
                  <c:v>15</c:v>
                </c:pt>
                <c:pt idx="2">
                  <c:v>11</c:v>
                </c:pt>
                <c:pt idx="3">
                  <c:v>10</c:v>
                </c:pt>
                <c:pt idx="4">
                  <c:v>8</c:v>
                </c:pt>
                <c:pt idx="5">
                  <c:v>10</c:v>
                </c:pt>
                <c:pt idx="6">
                  <c:v>12</c:v>
                </c:pt>
                <c:pt idx="7">
                  <c:v>6</c:v>
                </c:pt>
                <c:pt idx="8">
                  <c:v>11</c:v>
                </c:pt>
                <c:pt idx="9">
                  <c:v>13</c:v>
                </c:pt>
                <c:pt idx="10">
                  <c:v>13</c:v>
                </c:pt>
                <c:pt idx="11">
                  <c:v>13</c:v>
                </c:pt>
                <c:pt idx="12">
                  <c:v>9</c:v>
                </c:pt>
                <c:pt idx="13">
                  <c:v>8</c:v>
                </c:pt>
                <c:pt idx="14">
                  <c:v>5</c:v>
                </c:pt>
                <c:pt idx="15">
                  <c:v>3</c:v>
                </c:pt>
                <c:pt idx="16">
                  <c:v>1</c:v>
                </c:pt>
                <c:pt idx="17">
                  <c:v>1</c:v>
                </c:pt>
                <c:pt idx="18">
                  <c:v>2</c:v>
                </c:pt>
              </c:numCache>
            </c:numRef>
          </c:val>
          <c:extLst>
            <c:ext xmlns:c16="http://schemas.microsoft.com/office/drawing/2014/chart" uri="{C3380CC4-5D6E-409C-BE32-E72D297353CC}">
              <c16:uniqueId val="{00000005-E4C4-4E4F-A170-EA7AEB872C9A}"/>
            </c:ext>
          </c:extLst>
        </c:ser>
        <c:ser>
          <c:idx val="0"/>
          <c:order val="6"/>
          <c:tx>
            <c:strRef>
              <c:f>RITA!$B$2</c:f>
              <c:strCache>
                <c:ptCount val="1"/>
                <c:pt idx="0">
                  <c:v> Adenovirus</c:v>
                </c:pt>
              </c:strCache>
            </c:strRef>
          </c:tx>
          <c:spPr>
            <a:solidFill>
              <a:srgbClr val="03EB1F"/>
            </a:solidFill>
            <a:ln w="25400">
              <a:noFill/>
            </a:ln>
          </c:spPr>
          <c:invertIfNegative val="0"/>
          <c:cat>
            <c:numRef>
              <c:f>RITA!$A$3:$A$94</c:f>
              <c:numCache>
                <c:formatCode>General</c:formatCode>
                <c:ptCount val="53"/>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RITA!$B$42:$B$93</c:f>
              <c:numCache>
                <c:formatCode>General</c:formatCode>
                <c:ptCount val="52"/>
                <c:pt idx="0">
                  <c:v>1</c:v>
                </c:pt>
                <c:pt idx="2">
                  <c:v>1</c:v>
                </c:pt>
                <c:pt idx="4">
                  <c:v>1</c:v>
                </c:pt>
                <c:pt idx="7">
                  <c:v>1</c:v>
                </c:pt>
                <c:pt idx="10">
                  <c:v>5</c:v>
                </c:pt>
                <c:pt idx="11">
                  <c:v>5</c:v>
                </c:pt>
                <c:pt idx="12">
                  <c:v>1</c:v>
                </c:pt>
                <c:pt idx="13">
                  <c:v>2</c:v>
                </c:pt>
                <c:pt idx="14">
                  <c:v>2</c:v>
                </c:pt>
                <c:pt idx="15">
                  <c:v>0</c:v>
                </c:pt>
                <c:pt idx="16">
                  <c:v>2</c:v>
                </c:pt>
                <c:pt idx="20">
                  <c:v>1</c:v>
                </c:pt>
              </c:numCache>
            </c:numRef>
          </c:val>
          <c:extLst>
            <c:ext xmlns:c16="http://schemas.microsoft.com/office/drawing/2014/chart" uri="{C3380CC4-5D6E-409C-BE32-E72D297353CC}">
              <c16:uniqueId val="{00000006-E4C4-4E4F-A170-EA7AEB872C9A}"/>
            </c:ext>
          </c:extLst>
        </c:ser>
        <c:ser>
          <c:idx val="1"/>
          <c:order val="7"/>
          <c:tx>
            <c:strRef>
              <c:f>RITA!$H$2</c:f>
              <c:strCache>
                <c:ptCount val="1"/>
                <c:pt idx="0">
                  <c:v>Metaneumovirus</c:v>
                </c:pt>
              </c:strCache>
            </c:strRef>
          </c:tx>
          <c:spPr>
            <a:solidFill>
              <a:srgbClr val="007A37"/>
            </a:solidFill>
          </c:spPr>
          <c:invertIfNegative val="0"/>
          <c:dPt>
            <c:idx val="7"/>
            <c:invertIfNegative val="0"/>
            <c:bubble3D val="0"/>
            <c:extLst>
              <c:ext xmlns:c16="http://schemas.microsoft.com/office/drawing/2014/chart" uri="{C3380CC4-5D6E-409C-BE32-E72D297353CC}">
                <c16:uniqueId val="{00000007-E4C4-4E4F-A170-EA7AEB872C9A}"/>
              </c:ext>
            </c:extLst>
          </c:dPt>
          <c:dPt>
            <c:idx val="23"/>
            <c:invertIfNegative val="0"/>
            <c:bubble3D val="0"/>
            <c:extLst>
              <c:ext xmlns:c16="http://schemas.microsoft.com/office/drawing/2014/chart" uri="{C3380CC4-5D6E-409C-BE32-E72D297353CC}">
                <c16:uniqueId val="{00000008-E4C4-4E4F-A170-EA7AEB872C9A}"/>
              </c:ext>
            </c:extLst>
          </c:dPt>
          <c:val>
            <c:numRef>
              <c:f>RITA!$H$42:$H$93</c:f>
              <c:numCache>
                <c:formatCode>General</c:formatCode>
                <c:ptCount val="52"/>
                <c:pt idx="0">
                  <c:v>3</c:v>
                </c:pt>
                <c:pt idx="1">
                  <c:v>4</c:v>
                </c:pt>
                <c:pt idx="6">
                  <c:v>1</c:v>
                </c:pt>
                <c:pt idx="7">
                  <c:v>2</c:v>
                </c:pt>
                <c:pt idx="8">
                  <c:v>1</c:v>
                </c:pt>
                <c:pt idx="11">
                  <c:v>5</c:v>
                </c:pt>
                <c:pt idx="12">
                  <c:v>3</c:v>
                </c:pt>
                <c:pt idx="13">
                  <c:v>2</c:v>
                </c:pt>
                <c:pt idx="14">
                  <c:v>2</c:v>
                </c:pt>
                <c:pt idx="16">
                  <c:v>1</c:v>
                </c:pt>
                <c:pt idx="17">
                  <c:v>2</c:v>
                </c:pt>
                <c:pt idx="18">
                  <c:v>2</c:v>
                </c:pt>
              </c:numCache>
            </c:numRef>
          </c:val>
          <c:extLst>
            <c:ext xmlns:c16="http://schemas.microsoft.com/office/drawing/2014/chart" uri="{C3380CC4-5D6E-409C-BE32-E72D297353CC}">
              <c16:uniqueId val="{00000009-E4C4-4E4F-A170-EA7AEB872C9A}"/>
            </c:ext>
          </c:extLst>
        </c:ser>
        <c:ser>
          <c:idx val="4"/>
          <c:order val="8"/>
          <c:tx>
            <c:strRef>
              <c:f>RITA!$J$2</c:f>
              <c:strCache>
                <c:ptCount val="1"/>
                <c:pt idx="0">
                  <c:v>Covid -19</c:v>
                </c:pt>
              </c:strCache>
            </c:strRef>
          </c:tx>
          <c:spPr>
            <a:solidFill>
              <a:schemeClr val="accent6">
                <a:lumMod val="75000"/>
              </a:schemeClr>
            </a:solidFill>
          </c:spPr>
          <c:invertIfNegative val="0"/>
          <c:val>
            <c:numRef>
              <c:f>RITA!$J$42:$J$93</c:f>
              <c:numCache>
                <c:formatCode>General</c:formatCode>
                <c:ptCount val="52"/>
                <c:pt idx="8">
                  <c:v>1</c:v>
                </c:pt>
                <c:pt idx="9">
                  <c:v>3</c:v>
                </c:pt>
                <c:pt idx="10">
                  <c:v>32</c:v>
                </c:pt>
                <c:pt idx="11">
                  <c:v>62</c:v>
                </c:pt>
                <c:pt idx="12">
                  <c:v>47</c:v>
                </c:pt>
                <c:pt idx="13">
                  <c:v>36</c:v>
                </c:pt>
                <c:pt idx="14">
                  <c:v>35</c:v>
                </c:pt>
                <c:pt idx="15">
                  <c:v>31</c:v>
                </c:pt>
                <c:pt idx="16">
                  <c:v>29</c:v>
                </c:pt>
                <c:pt idx="17">
                  <c:v>16</c:v>
                </c:pt>
                <c:pt idx="18">
                  <c:v>15</c:v>
                </c:pt>
                <c:pt idx="19">
                  <c:v>70</c:v>
                </c:pt>
                <c:pt idx="20">
                  <c:v>103</c:v>
                </c:pt>
                <c:pt idx="21">
                  <c:v>71</c:v>
                </c:pt>
                <c:pt idx="22">
                  <c:v>353</c:v>
                </c:pt>
                <c:pt idx="23">
                  <c:v>269</c:v>
                </c:pt>
              </c:numCache>
            </c:numRef>
          </c:val>
          <c:extLst>
            <c:ext xmlns:c16="http://schemas.microsoft.com/office/drawing/2014/chart" uri="{C3380CC4-5D6E-409C-BE32-E72D297353CC}">
              <c16:uniqueId val="{0000000A-E4C4-4E4F-A170-EA7AEB872C9A}"/>
            </c:ext>
          </c:extLst>
        </c:ser>
        <c:dLbls>
          <c:showLegendKey val="0"/>
          <c:showVal val="0"/>
          <c:showCatName val="0"/>
          <c:showSerName val="0"/>
          <c:showPercent val="0"/>
          <c:showBubbleSize val="0"/>
        </c:dLbls>
        <c:gapWidth val="150"/>
        <c:overlap val="100"/>
        <c:axId val="43741184"/>
        <c:axId val="43742720"/>
      </c:barChart>
      <c:catAx>
        <c:axId val="43741184"/>
        <c:scaling>
          <c:orientation val="minMax"/>
        </c:scaling>
        <c:delete val="0"/>
        <c:axPos val="b"/>
        <c:numFmt formatCode="General" sourceLinked="1"/>
        <c:majorTickMark val="out"/>
        <c:minorTickMark val="none"/>
        <c:tickLblPos val="nextTo"/>
        <c:spPr>
          <a:ln w="3175">
            <a:solidFill>
              <a:srgbClr val="808080"/>
            </a:solidFill>
            <a:prstDash val="solid"/>
          </a:ln>
        </c:spPr>
        <c:txPr>
          <a:bodyPr rot="0" vert="horz"/>
          <a:lstStyle/>
          <a:p>
            <a:pPr>
              <a:defRPr sz="800" b="1" i="0" u="none" strike="noStrike" baseline="50000">
                <a:solidFill>
                  <a:srgbClr val="000000"/>
                </a:solidFill>
                <a:latin typeface="Calibri"/>
                <a:ea typeface="Calibri"/>
                <a:cs typeface="Calibri"/>
              </a:defRPr>
            </a:pPr>
            <a:endParaRPr lang="en-US"/>
          </a:p>
        </c:txPr>
        <c:crossAx val="43742720"/>
        <c:crosses val="autoZero"/>
        <c:auto val="0"/>
        <c:lblAlgn val="ctr"/>
        <c:lblOffset val="100"/>
        <c:tickLblSkip val="2"/>
        <c:tickMarkSkip val="1"/>
        <c:noMultiLvlLbl val="0"/>
      </c:catAx>
      <c:valAx>
        <c:axId val="43742720"/>
        <c:scaling>
          <c:orientation val="minMax"/>
          <c:max val="90"/>
        </c:scaling>
        <c:delete val="0"/>
        <c:axPos val="l"/>
        <c:majorGridlines>
          <c:spPr>
            <a:ln w="3175">
              <a:noFill/>
              <a:prstDash val="solid"/>
            </a:ln>
          </c:spPr>
        </c:majorGridlines>
        <c:title>
          <c:tx>
            <c:rich>
              <a:bodyPr/>
              <a:lstStyle/>
              <a:p>
                <a:pPr>
                  <a:defRPr sz="700" b="1" i="0" u="none" strike="noStrike" baseline="0">
                    <a:solidFill>
                      <a:srgbClr val="000000"/>
                    </a:solidFill>
                    <a:latin typeface="Calibri"/>
                    <a:ea typeface="Calibri"/>
                    <a:cs typeface="Calibri"/>
                  </a:defRPr>
                </a:pPr>
                <a:r>
                  <a:rPr lang="es-CO" sz="700" baseline="0"/>
                  <a:t>Casos</a:t>
                </a:r>
              </a:p>
            </c:rich>
          </c:tx>
          <c:layout>
            <c:manualLayout>
              <c:xMode val="edge"/>
              <c:yMode val="edge"/>
              <c:x val="5.2410901467505261E-3"/>
              <c:y val="0.36998254799301933"/>
            </c:manualLayout>
          </c:layout>
          <c:overlay val="0"/>
          <c:spPr>
            <a:noFill/>
            <a:ln w="25400">
              <a:noFill/>
            </a:ln>
          </c:spPr>
        </c:title>
        <c:numFmt formatCode="General" sourceLinked="1"/>
        <c:majorTickMark val="out"/>
        <c:minorTickMark val="none"/>
        <c:tickLblPos val="nextTo"/>
        <c:txPr>
          <a:bodyPr rot="0" vert="horz"/>
          <a:lstStyle/>
          <a:p>
            <a:pPr>
              <a:defRPr sz="700" baseline="0"/>
            </a:pPr>
            <a:endParaRPr lang="en-US"/>
          </a:p>
        </c:txPr>
        <c:crossAx val="43741184"/>
        <c:crosses val="autoZero"/>
        <c:crossBetween val="between"/>
      </c:valAx>
    </c:plotArea>
    <c:legend>
      <c:legendPos val="b"/>
      <c:layout>
        <c:manualLayout>
          <c:xMode val="edge"/>
          <c:yMode val="edge"/>
          <c:x val="4.9036162146398367E-2"/>
          <c:y val="0"/>
          <c:w val="0.95030390458652769"/>
          <c:h val="0.15510813751714753"/>
        </c:manualLayout>
      </c:layout>
      <c:overlay val="0"/>
      <c:spPr>
        <a:noFill/>
        <a:ln w="25400">
          <a:noFill/>
        </a:ln>
      </c:spPr>
      <c:txPr>
        <a:bodyPr/>
        <a:lstStyle/>
        <a:p>
          <a:pPr>
            <a:defRPr sz="700" b="1" i="0" u="none" strike="noStrike" baseline="0">
              <a:solidFill>
                <a:srgbClr val="000000"/>
              </a:solidFill>
              <a:latin typeface="Calibri"/>
              <a:ea typeface="Calibri"/>
              <a:cs typeface="Calibri"/>
            </a:defRPr>
          </a:pPr>
          <a:endParaRPr lang="en-US"/>
        </a:p>
      </c:txPr>
    </c:legend>
    <c:plotVisOnly val="1"/>
    <c:dispBlanksAs val="gap"/>
    <c:showDLblsOverMax val="0"/>
  </c:chart>
  <c:spPr>
    <a:solidFill>
      <a:srgbClr val="FFFFFF"/>
    </a:solidFill>
    <a:ln w="12700">
      <a:solidFill>
        <a:srgbClr val="000000"/>
      </a:solidFill>
      <a:prstDash val="solid"/>
    </a:ln>
  </c:spPr>
  <c:txPr>
    <a:bodyPr/>
    <a:lstStyle/>
    <a:p>
      <a:pPr>
        <a:defRPr sz="1000" b="1" i="0" u="none" strike="noStrike" baseline="0">
          <a:solidFill>
            <a:srgbClr val="000000"/>
          </a:solidFill>
          <a:latin typeface="Calibri"/>
          <a:ea typeface="Calibri"/>
          <a:cs typeface="Calibri"/>
        </a:defRPr>
      </a:pPr>
      <a:endParaRPr lang="en-US"/>
    </a:p>
  </c:txPr>
  <c:externalData r:id="rId1">
    <c:autoUpdate val="0"/>
  </c:externalData>
  <c:userShapes r:id="rId2"/>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7764410596216456E-2"/>
          <c:y val="0.10174415863812757"/>
          <c:w val="0.93981463254593178"/>
          <c:h val="0.73119391785128174"/>
        </c:manualLayout>
      </c:layout>
      <c:barChart>
        <c:barDir val="col"/>
        <c:grouping val="stacked"/>
        <c:varyColors val="0"/>
        <c:ser>
          <c:idx val="2"/>
          <c:order val="0"/>
          <c:tx>
            <c:strRef>
              <c:f>RITA!$C$2</c:f>
              <c:strCache>
                <c:ptCount val="1"/>
                <c:pt idx="0">
                  <c:v> Influenza A H3 estacional</c:v>
                </c:pt>
              </c:strCache>
            </c:strRef>
          </c:tx>
          <c:spPr>
            <a:solidFill>
              <a:srgbClr val="990099"/>
            </a:solidFill>
            <a:ln w="25400">
              <a:noFill/>
            </a:ln>
          </c:spPr>
          <c:invertIfNegative val="0"/>
          <c:cat>
            <c:numRef>
              <c:f>RITA!$A$3:$A$94</c:f>
              <c:numCache>
                <c:formatCode>General</c:formatCode>
                <c:ptCount val="53"/>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RITA!$C$3:$C$93</c:f>
              <c:numCache>
                <c:formatCode>General</c:formatCode>
                <c:ptCount val="52"/>
                <c:pt idx="0">
                  <c:v>5</c:v>
                </c:pt>
                <c:pt idx="1">
                  <c:v>2</c:v>
                </c:pt>
                <c:pt idx="2">
                  <c:v>3</c:v>
                </c:pt>
                <c:pt idx="3">
                  <c:v>1</c:v>
                </c:pt>
                <c:pt idx="6">
                  <c:v>1</c:v>
                </c:pt>
                <c:pt idx="13">
                  <c:v>1</c:v>
                </c:pt>
                <c:pt idx="19">
                  <c:v>2</c:v>
                </c:pt>
                <c:pt idx="22">
                  <c:v>1</c:v>
                </c:pt>
                <c:pt idx="23">
                  <c:v>1</c:v>
                </c:pt>
                <c:pt idx="25">
                  <c:v>2</c:v>
                </c:pt>
                <c:pt idx="28">
                  <c:v>1</c:v>
                </c:pt>
                <c:pt idx="29">
                  <c:v>2</c:v>
                </c:pt>
                <c:pt idx="31">
                  <c:v>1</c:v>
                </c:pt>
                <c:pt idx="33">
                  <c:v>1</c:v>
                </c:pt>
                <c:pt idx="35">
                  <c:v>1</c:v>
                </c:pt>
                <c:pt idx="36">
                  <c:v>1</c:v>
                </c:pt>
                <c:pt idx="37">
                  <c:v>3</c:v>
                </c:pt>
                <c:pt idx="38">
                  <c:v>2</c:v>
                </c:pt>
                <c:pt idx="40">
                  <c:v>1</c:v>
                </c:pt>
                <c:pt idx="41">
                  <c:v>1</c:v>
                </c:pt>
                <c:pt idx="43">
                  <c:v>5</c:v>
                </c:pt>
                <c:pt idx="45">
                  <c:v>1</c:v>
                </c:pt>
                <c:pt idx="48">
                  <c:v>2</c:v>
                </c:pt>
              </c:numCache>
            </c:numRef>
          </c:val>
          <c:extLst>
            <c:ext xmlns:c16="http://schemas.microsoft.com/office/drawing/2014/chart" uri="{C3380CC4-5D6E-409C-BE32-E72D297353CC}">
              <c16:uniqueId val="{00000000-922D-4289-BF4A-9CD50DD477CA}"/>
            </c:ext>
          </c:extLst>
        </c:ser>
        <c:ser>
          <c:idx val="3"/>
          <c:order val="1"/>
          <c:tx>
            <c:strRef>
              <c:f>RITA!$D$2</c:f>
              <c:strCache>
                <c:ptCount val="1"/>
                <c:pt idx="0">
                  <c:v> Influenza A(H1N1)/09</c:v>
                </c:pt>
              </c:strCache>
            </c:strRef>
          </c:tx>
          <c:spPr>
            <a:solidFill>
              <a:srgbClr val="FF0000"/>
            </a:solidFill>
            <a:ln w="25400">
              <a:noFill/>
            </a:ln>
          </c:spPr>
          <c:invertIfNegative val="0"/>
          <c:cat>
            <c:numRef>
              <c:f>RITA!$A$3:$A$94</c:f>
              <c:numCache>
                <c:formatCode>General</c:formatCode>
                <c:ptCount val="53"/>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RITA!$D$3:$D$93</c:f>
              <c:numCache>
                <c:formatCode>General</c:formatCode>
                <c:ptCount val="52"/>
                <c:pt idx="0">
                  <c:v>7</c:v>
                </c:pt>
                <c:pt idx="1">
                  <c:v>3</c:v>
                </c:pt>
                <c:pt idx="2">
                  <c:v>4</c:v>
                </c:pt>
                <c:pt idx="3">
                  <c:v>1</c:v>
                </c:pt>
                <c:pt idx="6">
                  <c:v>2</c:v>
                </c:pt>
                <c:pt idx="9">
                  <c:v>1</c:v>
                </c:pt>
                <c:pt idx="10">
                  <c:v>1</c:v>
                </c:pt>
                <c:pt idx="13">
                  <c:v>1</c:v>
                </c:pt>
                <c:pt idx="14">
                  <c:v>1</c:v>
                </c:pt>
                <c:pt idx="15">
                  <c:v>1</c:v>
                </c:pt>
                <c:pt idx="18">
                  <c:v>1</c:v>
                </c:pt>
                <c:pt idx="19">
                  <c:v>5</c:v>
                </c:pt>
                <c:pt idx="20">
                  <c:v>4</c:v>
                </c:pt>
                <c:pt idx="21">
                  <c:v>3</c:v>
                </c:pt>
                <c:pt idx="22">
                  <c:v>2</c:v>
                </c:pt>
                <c:pt idx="23">
                  <c:v>3</c:v>
                </c:pt>
                <c:pt idx="24">
                  <c:v>1</c:v>
                </c:pt>
                <c:pt idx="25">
                  <c:v>3</c:v>
                </c:pt>
                <c:pt idx="26">
                  <c:v>1</c:v>
                </c:pt>
                <c:pt idx="27">
                  <c:v>3</c:v>
                </c:pt>
                <c:pt idx="28">
                  <c:v>1</c:v>
                </c:pt>
                <c:pt idx="29">
                  <c:v>1</c:v>
                </c:pt>
                <c:pt idx="30">
                  <c:v>5</c:v>
                </c:pt>
                <c:pt idx="31">
                  <c:v>2</c:v>
                </c:pt>
                <c:pt idx="32">
                  <c:v>4</c:v>
                </c:pt>
                <c:pt idx="33">
                  <c:v>4</c:v>
                </c:pt>
                <c:pt idx="35">
                  <c:v>1</c:v>
                </c:pt>
                <c:pt idx="36">
                  <c:v>2</c:v>
                </c:pt>
                <c:pt idx="38">
                  <c:v>2</c:v>
                </c:pt>
                <c:pt idx="39">
                  <c:v>5</c:v>
                </c:pt>
                <c:pt idx="40">
                  <c:v>4</c:v>
                </c:pt>
                <c:pt idx="41">
                  <c:v>1</c:v>
                </c:pt>
                <c:pt idx="42">
                  <c:v>1</c:v>
                </c:pt>
                <c:pt idx="43">
                  <c:v>2</c:v>
                </c:pt>
                <c:pt idx="44">
                  <c:v>1</c:v>
                </c:pt>
                <c:pt idx="45">
                  <c:v>4</c:v>
                </c:pt>
                <c:pt idx="46">
                  <c:v>2</c:v>
                </c:pt>
                <c:pt idx="47">
                  <c:v>1</c:v>
                </c:pt>
                <c:pt idx="48">
                  <c:v>1</c:v>
                </c:pt>
              </c:numCache>
            </c:numRef>
          </c:val>
          <c:extLst>
            <c:ext xmlns:c16="http://schemas.microsoft.com/office/drawing/2014/chart" uri="{C3380CC4-5D6E-409C-BE32-E72D297353CC}">
              <c16:uniqueId val="{00000001-922D-4289-BF4A-9CD50DD477CA}"/>
            </c:ext>
          </c:extLst>
        </c:ser>
        <c:ser>
          <c:idx val="5"/>
          <c:order val="2"/>
          <c:tx>
            <c:strRef>
              <c:f>RITA!$E$2</c:f>
              <c:strCache>
                <c:ptCount val="1"/>
                <c:pt idx="0">
                  <c:v> Parainfluenza </c:v>
                </c:pt>
              </c:strCache>
            </c:strRef>
          </c:tx>
          <c:spPr>
            <a:solidFill>
              <a:srgbClr val="FFFF00"/>
            </a:solidFill>
            <a:ln w="25400">
              <a:noFill/>
            </a:ln>
          </c:spPr>
          <c:invertIfNegative val="0"/>
          <c:cat>
            <c:numRef>
              <c:f>RITA!$A$3:$A$94</c:f>
              <c:numCache>
                <c:formatCode>General</c:formatCode>
                <c:ptCount val="53"/>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RITA!$E$3:$E$93</c:f>
              <c:numCache>
                <c:formatCode>General</c:formatCode>
                <c:ptCount val="52"/>
                <c:pt idx="0">
                  <c:v>3</c:v>
                </c:pt>
                <c:pt idx="1">
                  <c:v>3</c:v>
                </c:pt>
                <c:pt idx="2">
                  <c:v>3</c:v>
                </c:pt>
                <c:pt idx="3">
                  <c:v>1</c:v>
                </c:pt>
                <c:pt idx="4">
                  <c:v>3</c:v>
                </c:pt>
                <c:pt idx="5">
                  <c:v>4</c:v>
                </c:pt>
                <c:pt idx="6">
                  <c:v>2</c:v>
                </c:pt>
                <c:pt idx="7">
                  <c:v>1</c:v>
                </c:pt>
                <c:pt idx="8">
                  <c:v>2</c:v>
                </c:pt>
                <c:pt idx="9">
                  <c:v>3</c:v>
                </c:pt>
                <c:pt idx="10">
                  <c:v>3</c:v>
                </c:pt>
                <c:pt idx="11">
                  <c:v>2</c:v>
                </c:pt>
                <c:pt idx="12">
                  <c:v>5</c:v>
                </c:pt>
                <c:pt idx="13">
                  <c:v>3</c:v>
                </c:pt>
                <c:pt idx="14">
                  <c:v>1</c:v>
                </c:pt>
                <c:pt idx="15">
                  <c:v>4</c:v>
                </c:pt>
                <c:pt idx="16">
                  <c:v>1</c:v>
                </c:pt>
                <c:pt idx="18">
                  <c:v>3</c:v>
                </c:pt>
                <c:pt idx="19">
                  <c:v>2</c:v>
                </c:pt>
                <c:pt idx="24">
                  <c:v>2</c:v>
                </c:pt>
                <c:pt idx="27">
                  <c:v>4</c:v>
                </c:pt>
                <c:pt idx="29">
                  <c:v>2</c:v>
                </c:pt>
                <c:pt idx="36">
                  <c:v>2</c:v>
                </c:pt>
                <c:pt idx="40">
                  <c:v>1</c:v>
                </c:pt>
                <c:pt idx="41">
                  <c:v>1</c:v>
                </c:pt>
                <c:pt idx="46">
                  <c:v>3</c:v>
                </c:pt>
                <c:pt idx="47">
                  <c:v>1</c:v>
                </c:pt>
                <c:pt idx="51">
                  <c:v>1</c:v>
                </c:pt>
              </c:numCache>
            </c:numRef>
          </c:val>
          <c:extLst>
            <c:ext xmlns:c16="http://schemas.microsoft.com/office/drawing/2014/chart" uri="{C3380CC4-5D6E-409C-BE32-E72D297353CC}">
              <c16:uniqueId val="{00000002-922D-4289-BF4A-9CD50DD477CA}"/>
            </c:ext>
          </c:extLst>
        </c:ser>
        <c:ser>
          <c:idx val="6"/>
          <c:order val="3"/>
          <c:tx>
            <c:strRef>
              <c:f>RITA!$F$2</c:f>
              <c:strCache>
                <c:ptCount val="1"/>
                <c:pt idx="0">
                  <c:v> Virus Influenza A</c:v>
                </c:pt>
              </c:strCache>
            </c:strRef>
          </c:tx>
          <c:spPr>
            <a:solidFill>
              <a:srgbClr val="999933"/>
            </a:solidFill>
            <a:ln w="25400">
              <a:noFill/>
            </a:ln>
          </c:spPr>
          <c:invertIfNegative val="0"/>
          <c:cat>
            <c:numRef>
              <c:f>RITA!$A$3:$A$94</c:f>
              <c:numCache>
                <c:formatCode>General</c:formatCode>
                <c:ptCount val="53"/>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RITA!$F$3:$F$93</c:f>
              <c:numCache>
                <c:formatCode>General</c:formatCode>
                <c:ptCount val="52"/>
                <c:pt idx="1">
                  <c:v>1</c:v>
                </c:pt>
                <c:pt idx="6">
                  <c:v>1</c:v>
                </c:pt>
                <c:pt idx="7">
                  <c:v>1</c:v>
                </c:pt>
                <c:pt idx="13">
                  <c:v>1</c:v>
                </c:pt>
                <c:pt idx="14">
                  <c:v>1</c:v>
                </c:pt>
                <c:pt idx="17">
                  <c:v>1</c:v>
                </c:pt>
                <c:pt idx="18">
                  <c:v>1</c:v>
                </c:pt>
                <c:pt idx="22">
                  <c:v>1</c:v>
                </c:pt>
                <c:pt idx="23">
                  <c:v>1</c:v>
                </c:pt>
                <c:pt idx="24">
                  <c:v>3</c:v>
                </c:pt>
                <c:pt idx="25">
                  <c:v>3</c:v>
                </c:pt>
                <c:pt idx="28">
                  <c:v>2</c:v>
                </c:pt>
                <c:pt idx="29">
                  <c:v>1</c:v>
                </c:pt>
                <c:pt idx="31">
                  <c:v>1</c:v>
                </c:pt>
                <c:pt idx="40">
                  <c:v>1</c:v>
                </c:pt>
                <c:pt idx="42">
                  <c:v>3</c:v>
                </c:pt>
                <c:pt idx="43">
                  <c:v>2</c:v>
                </c:pt>
                <c:pt idx="45">
                  <c:v>1</c:v>
                </c:pt>
                <c:pt idx="49">
                  <c:v>1</c:v>
                </c:pt>
                <c:pt idx="51">
                  <c:v>1</c:v>
                </c:pt>
              </c:numCache>
            </c:numRef>
          </c:val>
          <c:extLst>
            <c:ext xmlns:c16="http://schemas.microsoft.com/office/drawing/2014/chart" uri="{C3380CC4-5D6E-409C-BE32-E72D297353CC}">
              <c16:uniqueId val="{00000003-922D-4289-BF4A-9CD50DD477CA}"/>
            </c:ext>
          </c:extLst>
        </c:ser>
        <c:ser>
          <c:idx val="7"/>
          <c:order val="4"/>
          <c:tx>
            <c:strRef>
              <c:f>RITA!$G$2</c:f>
              <c:strCache>
                <c:ptCount val="1"/>
                <c:pt idx="0">
                  <c:v> Virus Influenza B</c:v>
                </c:pt>
              </c:strCache>
            </c:strRef>
          </c:tx>
          <c:spPr>
            <a:solidFill>
              <a:schemeClr val="tx1"/>
            </a:solidFill>
            <a:ln w="25400">
              <a:noFill/>
            </a:ln>
          </c:spPr>
          <c:invertIfNegative val="0"/>
          <c:cat>
            <c:numRef>
              <c:f>RITA!$A$3:$A$94</c:f>
              <c:numCache>
                <c:formatCode>General</c:formatCode>
                <c:ptCount val="53"/>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RITA!$G$15:$G$93</c:f>
              <c:numCache>
                <c:formatCode>General</c:formatCode>
                <c:ptCount val="52"/>
                <c:pt idx="0">
                  <c:v>1</c:v>
                </c:pt>
                <c:pt idx="1">
                  <c:v>2</c:v>
                </c:pt>
                <c:pt idx="6">
                  <c:v>1</c:v>
                </c:pt>
                <c:pt idx="14">
                  <c:v>1</c:v>
                </c:pt>
                <c:pt idx="21">
                  <c:v>2</c:v>
                </c:pt>
                <c:pt idx="22">
                  <c:v>1</c:v>
                </c:pt>
                <c:pt idx="26">
                  <c:v>1</c:v>
                </c:pt>
                <c:pt idx="35">
                  <c:v>1</c:v>
                </c:pt>
                <c:pt idx="36">
                  <c:v>1</c:v>
                </c:pt>
                <c:pt idx="37">
                  <c:v>1</c:v>
                </c:pt>
                <c:pt idx="40">
                  <c:v>2</c:v>
                </c:pt>
                <c:pt idx="41">
                  <c:v>1</c:v>
                </c:pt>
                <c:pt idx="42">
                  <c:v>1</c:v>
                </c:pt>
                <c:pt idx="43">
                  <c:v>1</c:v>
                </c:pt>
                <c:pt idx="46">
                  <c:v>2</c:v>
                </c:pt>
                <c:pt idx="49">
                  <c:v>1</c:v>
                </c:pt>
                <c:pt idx="51">
                  <c:v>1</c:v>
                </c:pt>
              </c:numCache>
            </c:numRef>
          </c:val>
          <c:extLst>
            <c:ext xmlns:c16="http://schemas.microsoft.com/office/drawing/2014/chart" uri="{C3380CC4-5D6E-409C-BE32-E72D297353CC}">
              <c16:uniqueId val="{00000004-922D-4289-BF4A-9CD50DD477CA}"/>
            </c:ext>
          </c:extLst>
        </c:ser>
        <c:ser>
          <c:idx val="9"/>
          <c:order val="5"/>
          <c:tx>
            <c:strRef>
              <c:f>RITA!$I$2</c:f>
              <c:strCache>
                <c:ptCount val="1"/>
                <c:pt idx="0">
                  <c:v>VRS</c:v>
                </c:pt>
              </c:strCache>
            </c:strRef>
          </c:tx>
          <c:spPr>
            <a:solidFill>
              <a:srgbClr val="0080C0"/>
            </a:solidFill>
            <a:ln w="25400">
              <a:noFill/>
            </a:ln>
          </c:spPr>
          <c:invertIfNegative val="0"/>
          <c:cat>
            <c:numRef>
              <c:f>RITA!$A$3:$A$94</c:f>
              <c:numCache>
                <c:formatCode>General</c:formatCode>
                <c:ptCount val="53"/>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RITA!$I$3:$I$93</c:f>
              <c:numCache>
                <c:formatCode>General</c:formatCode>
                <c:ptCount val="52"/>
                <c:pt idx="0">
                  <c:v>6</c:v>
                </c:pt>
                <c:pt idx="1">
                  <c:v>7</c:v>
                </c:pt>
                <c:pt idx="2">
                  <c:v>7</c:v>
                </c:pt>
                <c:pt idx="3">
                  <c:v>4</c:v>
                </c:pt>
                <c:pt idx="4">
                  <c:v>4</c:v>
                </c:pt>
                <c:pt idx="5">
                  <c:v>8</c:v>
                </c:pt>
                <c:pt idx="6">
                  <c:v>7</c:v>
                </c:pt>
                <c:pt idx="7">
                  <c:v>5</c:v>
                </c:pt>
                <c:pt idx="8">
                  <c:v>3</c:v>
                </c:pt>
                <c:pt idx="9">
                  <c:v>6</c:v>
                </c:pt>
                <c:pt idx="10">
                  <c:v>12</c:v>
                </c:pt>
                <c:pt idx="11">
                  <c:v>8</c:v>
                </c:pt>
                <c:pt idx="12">
                  <c:v>10</c:v>
                </c:pt>
                <c:pt idx="13">
                  <c:v>7</c:v>
                </c:pt>
                <c:pt idx="14">
                  <c:v>12</c:v>
                </c:pt>
                <c:pt idx="15">
                  <c:v>13</c:v>
                </c:pt>
                <c:pt idx="16">
                  <c:v>17</c:v>
                </c:pt>
                <c:pt idx="17">
                  <c:v>14</c:v>
                </c:pt>
                <c:pt idx="18">
                  <c:v>10</c:v>
                </c:pt>
                <c:pt idx="19">
                  <c:v>23</c:v>
                </c:pt>
                <c:pt idx="20">
                  <c:v>19</c:v>
                </c:pt>
                <c:pt idx="21">
                  <c:v>16</c:v>
                </c:pt>
                <c:pt idx="22">
                  <c:v>14</c:v>
                </c:pt>
                <c:pt idx="23">
                  <c:v>12</c:v>
                </c:pt>
                <c:pt idx="24">
                  <c:v>20</c:v>
                </c:pt>
                <c:pt idx="25">
                  <c:v>16</c:v>
                </c:pt>
                <c:pt idx="26">
                  <c:v>12</c:v>
                </c:pt>
                <c:pt idx="27">
                  <c:v>4</c:v>
                </c:pt>
                <c:pt idx="28">
                  <c:v>12</c:v>
                </c:pt>
                <c:pt idx="29">
                  <c:v>11</c:v>
                </c:pt>
                <c:pt idx="30">
                  <c:v>8</c:v>
                </c:pt>
                <c:pt idx="31">
                  <c:v>10</c:v>
                </c:pt>
                <c:pt idx="32">
                  <c:v>3</c:v>
                </c:pt>
                <c:pt idx="33">
                  <c:v>7</c:v>
                </c:pt>
                <c:pt idx="34">
                  <c:v>7</c:v>
                </c:pt>
                <c:pt idx="35">
                  <c:v>3</c:v>
                </c:pt>
                <c:pt idx="36">
                  <c:v>2</c:v>
                </c:pt>
                <c:pt idx="37">
                  <c:v>0</c:v>
                </c:pt>
                <c:pt idx="38">
                  <c:v>4</c:v>
                </c:pt>
                <c:pt idx="39">
                  <c:v>5</c:v>
                </c:pt>
                <c:pt idx="40">
                  <c:v>3</c:v>
                </c:pt>
                <c:pt idx="41">
                  <c:v>2</c:v>
                </c:pt>
                <c:pt idx="42">
                  <c:v>1</c:v>
                </c:pt>
                <c:pt idx="43">
                  <c:v>6</c:v>
                </c:pt>
                <c:pt idx="44">
                  <c:v>5</c:v>
                </c:pt>
                <c:pt idx="45">
                  <c:v>5</c:v>
                </c:pt>
                <c:pt idx="46">
                  <c:v>3</c:v>
                </c:pt>
                <c:pt idx="47">
                  <c:v>6</c:v>
                </c:pt>
                <c:pt idx="48">
                  <c:v>9</c:v>
                </c:pt>
                <c:pt idx="49">
                  <c:v>11</c:v>
                </c:pt>
                <c:pt idx="50">
                  <c:v>14</c:v>
                </c:pt>
                <c:pt idx="51">
                  <c:v>8</c:v>
                </c:pt>
              </c:numCache>
            </c:numRef>
          </c:val>
          <c:extLst>
            <c:ext xmlns:c16="http://schemas.microsoft.com/office/drawing/2014/chart" uri="{C3380CC4-5D6E-409C-BE32-E72D297353CC}">
              <c16:uniqueId val="{00000005-922D-4289-BF4A-9CD50DD477CA}"/>
            </c:ext>
          </c:extLst>
        </c:ser>
        <c:ser>
          <c:idx val="0"/>
          <c:order val="6"/>
          <c:tx>
            <c:strRef>
              <c:f>RITA!$B$2</c:f>
              <c:strCache>
                <c:ptCount val="1"/>
                <c:pt idx="0">
                  <c:v> Adenovirus</c:v>
                </c:pt>
              </c:strCache>
            </c:strRef>
          </c:tx>
          <c:spPr>
            <a:solidFill>
              <a:srgbClr val="03EB1F"/>
            </a:solidFill>
            <a:ln w="25400">
              <a:noFill/>
            </a:ln>
          </c:spPr>
          <c:invertIfNegative val="0"/>
          <c:cat>
            <c:numRef>
              <c:f>RITA!$A$3:$A$94</c:f>
              <c:numCache>
                <c:formatCode>General</c:formatCode>
                <c:ptCount val="53"/>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RITA!$B$42:$B$93</c:f>
              <c:numCache>
                <c:formatCode>General</c:formatCode>
                <c:ptCount val="52"/>
                <c:pt idx="1">
                  <c:v>1</c:v>
                </c:pt>
                <c:pt idx="6">
                  <c:v>1</c:v>
                </c:pt>
                <c:pt idx="8">
                  <c:v>1</c:v>
                </c:pt>
                <c:pt idx="9">
                  <c:v>1</c:v>
                </c:pt>
                <c:pt idx="13">
                  <c:v>1</c:v>
                </c:pt>
                <c:pt idx="14">
                  <c:v>1</c:v>
                </c:pt>
                <c:pt idx="15">
                  <c:v>2</c:v>
                </c:pt>
                <c:pt idx="18">
                  <c:v>1</c:v>
                </c:pt>
                <c:pt idx="21">
                  <c:v>1</c:v>
                </c:pt>
                <c:pt idx="24">
                  <c:v>1</c:v>
                </c:pt>
                <c:pt idx="25">
                  <c:v>1</c:v>
                </c:pt>
                <c:pt idx="26">
                  <c:v>2</c:v>
                </c:pt>
                <c:pt idx="27">
                  <c:v>1</c:v>
                </c:pt>
                <c:pt idx="30">
                  <c:v>1</c:v>
                </c:pt>
                <c:pt idx="38">
                  <c:v>1</c:v>
                </c:pt>
                <c:pt idx="39">
                  <c:v>1</c:v>
                </c:pt>
                <c:pt idx="42">
                  <c:v>1</c:v>
                </c:pt>
                <c:pt idx="43">
                  <c:v>1</c:v>
                </c:pt>
              </c:numCache>
            </c:numRef>
          </c:val>
          <c:extLst>
            <c:ext xmlns:c16="http://schemas.microsoft.com/office/drawing/2014/chart" uri="{C3380CC4-5D6E-409C-BE32-E72D297353CC}">
              <c16:uniqueId val="{00000006-922D-4289-BF4A-9CD50DD477CA}"/>
            </c:ext>
          </c:extLst>
        </c:ser>
        <c:ser>
          <c:idx val="1"/>
          <c:order val="7"/>
          <c:tx>
            <c:strRef>
              <c:f>RITA!$H$2</c:f>
              <c:strCache>
                <c:ptCount val="1"/>
                <c:pt idx="0">
                  <c:v>Metaneumovirus</c:v>
                </c:pt>
              </c:strCache>
            </c:strRef>
          </c:tx>
          <c:invertIfNegative val="0"/>
          <c:dPt>
            <c:idx val="7"/>
            <c:invertIfNegative val="0"/>
            <c:bubble3D val="0"/>
            <c:spPr>
              <a:solidFill>
                <a:schemeClr val="accent6">
                  <a:lumMod val="75000"/>
                </a:schemeClr>
              </a:solidFill>
            </c:spPr>
            <c:extLst>
              <c:ext xmlns:c16="http://schemas.microsoft.com/office/drawing/2014/chart" uri="{C3380CC4-5D6E-409C-BE32-E72D297353CC}">
                <c16:uniqueId val="{00000008-922D-4289-BF4A-9CD50DD477CA}"/>
              </c:ext>
            </c:extLst>
          </c:dPt>
          <c:dPt>
            <c:idx val="23"/>
            <c:invertIfNegative val="0"/>
            <c:bubble3D val="0"/>
            <c:spPr>
              <a:solidFill>
                <a:schemeClr val="accent1"/>
              </a:solidFill>
            </c:spPr>
            <c:extLst>
              <c:ext xmlns:c16="http://schemas.microsoft.com/office/drawing/2014/chart" uri="{C3380CC4-5D6E-409C-BE32-E72D297353CC}">
                <c16:uniqueId val="{0000000A-922D-4289-BF4A-9CD50DD477CA}"/>
              </c:ext>
            </c:extLst>
          </c:dPt>
          <c:val>
            <c:numRef>
              <c:f>RITA!$H$42:$H$93</c:f>
              <c:numCache>
                <c:formatCode>General</c:formatCode>
                <c:ptCount val="52"/>
                <c:pt idx="0">
                  <c:v>4</c:v>
                </c:pt>
                <c:pt idx="1">
                  <c:v>1</c:v>
                </c:pt>
                <c:pt idx="2">
                  <c:v>3</c:v>
                </c:pt>
                <c:pt idx="5">
                  <c:v>2</c:v>
                </c:pt>
                <c:pt idx="7">
                  <c:v>1</c:v>
                </c:pt>
                <c:pt idx="8">
                  <c:v>1</c:v>
                </c:pt>
                <c:pt idx="11">
                  <c:v>1</c:v>
                </c:pt>
                <c:pt idx="15">
                  <c:v>1</c:v>
                </c:pt>
                <c:pt idx="20">
                  <c:v>3</c:v>
                </c:pt>
                <c:pt idx="23">
                  <c:v>1</c:v>
                </c:pt>
                <c:pt idx="24">
                  <c:v>1</c:v>
                </c:pt>
                <c:pt idx="27">
                  <c:v>1</c:v>
                </c:pt>
                <c:pt idx="30">
                  <c:v>1</c:v>
                </c:pt>
                <c:pt idx="31">
                  <c:v>2</c:v>
                </c:pt>
                <c:pt idx="36">
                  <c:v>1</c:v>
                </c:pt>
                <c:pt idx="43">
                  <c:v>2</c:v>
                </c:pt>
                <c:pt idx="45">
                  <c:v>1</c:v>
                </c:pt>
                <c:pt idx="46">
                  <c:v>3</c:v>
                </c:pt>
                <c:pt idx="47">
                  <c:v>1</c:v>
                </c:pt>
                <c:pt idx="48">
                  <c:v>1</c:v>
                </c:pt>
                <c:pt idx="50">
                  <c:v>3</c:v>
                </c:pt>
                <c:pt idx="51">
                  <c:v>1</c:v>
                </c:pt>
              </c:numCache>
            </c:numRef>
          </c:val>
          <c:extLst>
            <c:ext xmlns:c16="http://schemas.microsoft.com/office/drawing/2014/chart" uri="{C3380CC4-5D6E-409C-BE32-E72D297353CC}">
              <c16:uniqueId val="{0000000B-922D-4289-BF4A-9CD50DD477CA}"/>
            </c:ext>
          </c:extLst>
        </c:ser>
        <c:dLbls>
          <c:showLegendKey val="0"/>
          <c:showVal val="0"/>
          <c:showCatName val="0"/>
          <c:showSerName val="0"/>
          <c:showPercent val="0"/>
          <c:showBubbleSize val="0"/>
        </c:dLbls>
        <c:gapWidth val="55"/>
        <c:overlap val="100"/>
        <c:axId val="95979776"/>
        <c:axId val="96002048"/>
      </c:barChart>
      <c:catAx>
        <c:axId val="95979776"/>
        <c:scaling>
          <c:orientation val="minMax"/>
        </c:scaling>
        <c:delete val="0"/>
        <c:axPos val="b"/>
        <c:numFmt formatCode="General" sourceLinked="1"/>
        <c:majorTickMark val="none"/>
        <c:minorTickMark val="none"/>
        <c:tickLblPos val="nextTo"/>
        <c:spPr>
          <a:ln w="3175">
            <a:solidFill>
              <a:srgbClr val="808080"/>
            </a:solidFill>
            <a:prstDash val="solid"/>
          </a:ln>
        </c:spPr>
        <c:txPr>
          <a:bodyPr rot="0" vert="horz"/>
          <a:lstStyle/>
          <a:p>
            <a:pPr>
              <a:defRPr sz="900" b="1" i="0" u="none" strike="noStrike" baseline="0">
                <a:solidFill>
                  <a:srgbClr val="000000"/>
                </a:solidFill>
                <a:latin typeface="Calibri"/>
                <a:ea typeface="Calibri"/>
                <a:cs typeface="Calibri"/>
              </a:defRPr>
            </a:pPr>
            <a:endParaRPr lang="en-US"/>
          </a:p>
        </c:txPr>
        <c:crossAx val="96002048"/>
        <c:crosses val="autoZero"/>
        <c:auto val="0"/>
        <c:lblAlgn val="ctr"/>
        <c:lblOffset val="100"/>
        <c:noMultiLvlLbl val="0"/>
      </c:catAx>
      <c:valAx>
        <c:axId val="96002048"/>
        <c:scaling>
          <c:orientation val="minMax"/>
        </c:scaling>
        <c:delete val="0"/>
        <c:axPos val="l"/>
        <c:numFmt formatCode="General" sourceLinked="1"/>
        <c:majorTickMark val="none"/>
        <c:minorTickMark val="none"/>
        <c:tickLblPos val="nextTo"/>
        <c:txPr>
          <a:bodyPr rot="0" vert="horz"/>
          <a:lstStyle/>
          <a:p>
            <a:pPr>
              <a:defRPr sz="1000" b="1" i="0" u="none" strike="noStrike" baseline="0">
                <a:solidFill>
                  <a:srgbClr val="000000"/>
                </a:solidFill>
                <a:latin typeface="Calibri"/>
                <a:ea typeface="Calibri"/>
                <a:cs typeface="Calibri"/>
              </a:defRPr>
            </a:pPr>
            <a:endParaRPr lang="en-US"/>
          </a:p>
        </c:txPr>
        <c:crossAx val="95979776"/>
        <c:crosses val="autoZero"/>
        <c:crossBetween val="between"/>
      </c:valAx>
    </c:plotArea>
    <c:legend>
      <c:legendPos val="r"/>
      <c:layout>
        <c:manualLayout>
          <c:xMode val="edge"/>
          <c:yMode val="edge"/>
          <c:x val="2.0176983085447613E-2"/>
          <c:y val="1.1221388024171472E-3"/>
          <c:w val="0.97982301691455231"/>
          <c:h val="0.15843673061994015"/>
        </c:manualLayout>
      </c:layout>
      <c:overlay val="0"/>
      <c:spPr>
        <a:noFill/>
        <a:ln w="25400">
          <a:noFill/>
        </a:ln>
      </c:spPr>
      <c:txPr>
        <a:bodyPr/>
        <a:lstStyle/>
        <a:p>
          <a:pPr>
            <a:defRPr sz="800" b="1" i="0" u="none" strike="noStrike" baseline="0">
              <a:solidFill>
                <a:srgbClr val="000000"/>
              </a:solidFill>
              <a:latin typeface="Calibri"/>
              <a:ea typeface="Calibri"/>
              <a:cs typeface="Calibri"/>
            </a:defRPr>
          </a:pPr>
          <a:endParaRPr lang="en-US"/>
        </a:p>
      </c:txPr>
    </c:legend>
    <c:plotVisOnly val="1"/>
    <c:dispBlanksAs val="gap"/>
    <c:showDLblsOverMax val="0"/>
  </c:chart>
  <c:spPr>
    <a:noFill/>
    <a:ln w="12700">
      <a:noFill/>
      <a:prstDash val="solid"/>
    </a:ln>
  </c:spPr>
  <c:txPr>
    <a:bodyPr/>
    <a:lstStyle/>
    <a:p>
      <a:pPr>
        <a:defRPr sz="1000" b="1" i="0" u="none" strike="noStrike" baseline="0">
          <a:solidFill>
            <a:srgbClr val="000000"/>
          </a:solidFill>
          <a:latin typeface="Calibri"/>
          <a:ea typeface="Calibri"/>
          <a:cs typeface="Calibri"/>
        </a:defRPr>
      </a:pPr>
      <a:endParaRPr lang="en-US"/>
    </a:p>
  </c:txPr>
  <c:externalData r:id="rId1">
    <c:autoUpdate val="0"/>
  </c:externalData>
  <c:userShapes r:id="rId2"/>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9.9666756306136736E-2"/>
          <c:y val="0.14619079508800484"/>
          <c:w val="0.87027892217501213"/>
          <c:h val="0.64606397466754495"/>
        </c:manualLayout>
      </c:layout>
      <c:barChart>
        <c:barDir val="col"/>
        <c:grouping val="clustered"/>
        <c:varyColors val="0"/>
        <c:ser>
          <c:idx val="2"/>
          <c:order val="2"/>
          <c:tx>
            <c:strRef>
              <c:f>Intoxicaciones!$A$66</c:f>
              <c:strCache>
                <c:ptCount val="1"/>
                <c:pt idx="0">
                  <c:v>2020</c:v>
                </c:pt>
              </c:strCache>
            </c:strRef>
          </c:tx>
          <c:spPr>
            <a:solidFill>
              <a:srgbClr val="0070C0"/>
            </a:solidFill>
          </c:spPr>
          <c:invertIfNegative val="0"/>
          <c:val>
            <c:numRef>
              <c:f>Intoxicaciones!$B$66:$BA$66</c:f>
              <c:numCache>
                <c:formatCode>General</c:formatCode>
                <c:ptCount val="52"/>
                <c:pt idx="0">
                  <c:v>50</c:v>
                </c:pt>
                <c:pt idx="1">
                  <c:v>26</c:v>
                </c:pt>
                <c:pt idx="2">
                  <c:v>36</c:v>
                </c:pt>
                <c:pt idx="3">
                  <c:v>28</c:v>
                </c:pt>
                <c:pt idx="4">
                  <c:v>33</c:v>
                </c:pt>
                <c:pt idx="5">
                  <c:v>22</c:v>
                </c:pt>
                <c:pt idx="6">
                  <c:v>28</c:v>
                </c:pt>
                <c:pt idx="7">
                  <c:v>31</c:v>
                </c:pt>
                <c:pt idx="8">
                  <c:v>28</c:v>
                </c:pt>
                <c:pt idx="9">
                  <c:v>35</c:v>
                </c:pt>
                <c:pt idx="10">
                  <c:v>30</c:v>
                </c:pt>
                <c:pt idx="11">
                  <c:v>27</c:v>
                </c:pt>
                <c:pt idx="12">
                  <c:v>9</c:v>
                </c:pt>
                <c:pt idx="13">
                  <c:v>13</c:v>
                </c:pt>
                <c:pt idx="14">
                  <c:v>17</c:v>
                </c:pt>
                <c:pt idx="15">
                  <c:v>10</c:v>
                </c:pt>
                <c:pt idx="16">
                  <c:v>23</c:v>
                </c:pt>
                <c:pt idx="17">
                  <c:v>22</c:v>
                </c:pt>
                <c:pt idx="18">
                  <c:v>25</c:v>
                </c:pt>
                <c:pt idx="19">
                  <c:v>19</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numCache>
            </c:numRef>
          </c:val>
          <c:extLst>
            <c:ext xmlns:c16="http://schemas.microsoft.com/office/drawing/2014/chart" uri="{C3380CC4-5D6E-409C-BE32-E72D297353CC}">
              <c16:uniqueId val="{00000000-0524-458F-9775-164589D1E61C}"/>
            </c:ext>
          </c:extLst>
        </c:ser>
        <c:dLbls>
          <c:showLegendKey val="0"/>
          <c:showVal val="0"/>
          <c:showCatName val="0"/>
          <c:showSerName val="0"/>
          <c:showPercent val="0"/>
          <c:showBubbleSize val="0"/>
        </c:dLbls>
        <c:gapWidth val="0"/>
        <c:overlap val="100"/>
        <c:axId val="152730168"/>
        <c:axId val="152733696"/>
      </c:barChart>
      <c:lineChart>
        <c:grouping val="standard"/>
        <c:varyColors val="0"/>
        <c:ser>
          <c:idx val="0"/>
          <c:order val="0"/>
          <c:tx>
            <c:strRef>
              <c:f>Intoxicaciones!$A$64</c:f>
              <c:strCache>
                <c:ptCount val="1"/>
                <c:pt idx="0">
                  <c:v>2018</c:v>
                </c:pt>
              </c:strCache>
            </c:strRef>
          </c:tx>
          <c:spPr>
            <a:ln w="28575">
              <a:solidFill>
                <a:srgbClr val="C00000"/>
              </a:solidFill>
            </a:ln>
          </c:spPr>
          <c:marker>
            <c:symbol val="none"/>
          </c:marker>
          <c:val>
            <c:numRef>
              <c:f>Intoxicaciones!$B$64:$BA$64</c:f>
              <c:numCache>
                <c:formatCode>General</c:formatCode>
                <c:ptCount val="52"/>
                <c:pt idx="0">
                  <c:v>51</c:v>
                </c:pt>
                <c:pt idx="1">
                  <c:v>62</c:v>
                </c:pt>
                <c:pt idx="2">
                  <c:v>49</c:v>
                </c:pt>
                <c:pt idx="3">
                  <c:v>47</c:v>
                </c:pt>
                <c:pt idx="4">
                  <c:v>68</c:v>
                </c:pt>
                <c:pt idx="5">
                  <c:v>46</c:v>
                </c:pt>
                <c:pt idx="6">
                  <c:v>47</c:v>
                </c:pt>
                <c:pt idx="7">
                  <c:v>47</c:v>
                </c:pt>
                <c:pt idx="8">
                  <c:v>55</c:v>
                </c:pt>
                <c:pt idx="9">
                  <c:v>54</c:v>
                </c:pt>
                <c:pt idx="10">
                  <c:v>56</c:v>
                </c:pt>
                <c:pt idx="11">
                  <c:v>38</c:v>
                </c:pt>
                <c:pt idx="12">
                  <c:v>50</c:v>
                </c:pt>
                <c:pt idx="13">
                  <c:v>40</c:v>
                </c:pt>
                <c:pt idx="14">
                  <c:v>44</c:v>
                </c:pt>
                <c:pt idx="15">
                  <c:v>36</c:v>
                </c:pt>
                <c:pt idx="16">
                  <c:v>43</c:v>
                </c:pt>
                <c:pt idx="17">
                  <c:v>37</c:v>
                </c:pt>
                <c:pt idx="18">
                  <c:v>48</c:v>
                </c:pt>
                <c:pt idx="19">
                  <c:v>32</c:v>
                </c:pt>
                <c:pt idx="20">
                  <c:v>34</c:v>
                </c:pt>
                <c:pt idx="21">
                  <c:v>24</c:v>
                </c:pt>
                <c:pt idx="22">
                  <c:v>24</c:v>
                </c:pt>
                <c:pt idx="23">
                  <c:v>24</c:v>
                </c:pt>
                <c:pt idx="24">
                  <c:v>24</c:v>
                </c:pt>
                <c:pt idx="25">
                  <c:v>32</c:v>
                </c:pt>
                <c:pt idx="26">
                  <c:v>26</c:v>
                </c:pt>
                <c:pt idx="27">
                  <c:v>28</c:v>
                </c:pt>
                <c:pt idx="28">
                  <c:v>20</c:v>
                </c:pt>
                <c:pt idx="29">
                  <c:v>30</c:v>
                </c:pt>
                <c:pt idx="30">
                  <c:v>21</c:v>
                </c:pt>
                <c:pt idx="31">
                  <c:v>33</c:v>
                </c:pt>
                <c:pt idx="32">
                  <c:v>30</c:v>
                </c:pt>
                <c:pt idx="33">
                  <c:v>30</c:v>
                </c:pt>
                <c:pt idx="34">
                  <c:v>22</c:v>
                </c:pt>
                <c:pt idx="35">
                  <c:v>28</c:v>
                </c:pt>
                <c:pt idx="36">
                  <c:v>29</c:v>
                </c:pt>
                <c:pt idx="37">
                  <c:v>50</c:v>
                </c:pt>
                <c:pt idx="38">
                  <c:v>29</c:v>
                </c:pt>
                <c:pt idx="39">
                  <c:v>28</c:v>
                </c:pt>
                <c:pt idx="40">
                  <c:v>25</c:v>
                </c:pt>
                <c:pt idx="41">
                  <c:v>37</c:v>
                </c:pt>
                <c:pt idx="42">
                  <c:v>21</c:v>
                </c:pt>
                <c:pt idx="43">
                  <c:v>28</c:v>
                </c:pt>
                <c:pt idx="44">
                  <c:v>25</c:v>
                </c:pt>
                <c:pt idx="45">
                  <c:v>18</c:v>
                </c:pt>
                <c:pt idx="46">
                  <c:v>13</c:v>
                </c:pt>
                <c:pt idx="47">
                  <c:v>25</c:v>
                </c:pt>
                <c:pt idx="48">
                  <c:v>31</c:v>
                </c:pt>
                <c:pt idx="49">
                  <c:v>34</c:v>
                </c:pt>
                <c:pt idx="50">
                  <c:v>20</c:v>
                </c:pt>
                <c:pt idx="51">
                  <c:v>21</c:v>
                </c:pt>
              </c:numCache>
            </c:numRef>
          </c:val>
          <c:smooth val="0"/>
          <c:extLst>
            <c:ext xmlns:c16="http://schemas.microsoft.com/office/drawing/2014/chart" uri="{C3380CC4-5D6E-409C-BE32-E72D297353CC}">
              <c16:uniqueId val="{00000001-0524-458F-9775-164589D1E61C}"/>
            </c:ext>
          </c:extLst>
        </c:ser>
        <c:ser>
          <c:idx val="1"/>
          <c:order val="1"/>
          <c:tx>
            <c:strRef>
              <c:f>Intoxicaciones!$A$65</c:f>
              <c:strCache>
                <c:ptCount val="1"/>
                <c:pt idx="0">
                  <c:v>2019</c:v>
                </c:pt>
              </c:strCache>
            </c:strRef>
          </c:tx>
          <c:spPr>
            <a:ln w="28575">
              <a:solidFill>
                <a:srgbClr val="00B050"/>
              </a:solidFill>
            </a:ln>
          </c:spPr>
          <c:marker>
            <c:symbol val="none"/>
          </c:marker>
          <c:val>
            <c:numRef>
              <c:f>Intoxicaciones!$B$65:$BA$65</c:f>
              <c:numCache>
                <c:formatCode>General</c:formatCode>
                <c:ptCount val="52"/>
                <c:pt idx="0">
                  <c:v>29</c:v>
                </c:pt>
                <c:pt idx="1">
                  <c:v>20</c:v>
                </c:pt>
                <c:pt idx="2">
                  <c:v>34</c:v>
                </c:pt>
                <c:pt idx="3">
                  <c:v>20</c:v>
                </c:pt>
                <c:pt idx="4">
                  <c:v>25</c:v>
                </c:pt>
                <c:pt idx="5">
                  <c:v>31</c:v>
                </c:pt>
                <c:pt idx="6">
                  <c:v>40</c:v>
                </c:pt>
                <c:pt idx="7">
                  <c:v>25</c:v>
                </c:pt>
                <c:pt idx="8">
                  <c:v>28</c:v>
                </c:pt>
                <c:pt idx="9">
                  <c:v>44</c:v>
                </c:pt>
                <c:pt idx="10">
                  <c:v>34</c:v>
                </c:pt>
                <c:pt idx="11">
                  <c:v>38</c:v>
                </c:pt>
                <c:pt idx="12">
                  <c:v>32</c:v>
                </c:pt>
                <c:pt idx="13">
                  <c:v>31</c:v>
                </c:pt>
                <c:pt idx="14">
                  <c:v>32</c:v>
                </c:pt>
                <c:pt idx="15">
                  <c:v>31</c:v>
                </c:pt>
                <c:pt idx="16">
                  <c:v>28</c:v>
                </c:pt>
                <c:pt idx="17">
                  <c:v>33</c:v>
                </c:pt>
                <c:pt idx="18">
                  <c:v>38</c:v>
                </c:pt>
                <c:pt idx="19">
                  <c:v>30</c:v>
                </c:pt>
                <c:pt idx="20">
                  <c:v>27</c:v>
                </c:pt>
                <c:pt idx="21">
                  <c:v>31</c:v>
                </c:pt>
                <c:pt idx="22">
                  <c:v>20</c:v>
                </c:pt>
                <c:pt idx="23">
                  <c:v>31</c:v>
                </c:pt>
                <c:pt idx="24">
                  <c:v>41</c:v>
                </c:pt>
                <c:pt idx="25">
                  <c:v>22</c:v>
                </c:pt>
                <c:pt idx="26">
                  <c:v>32</c:v>
                </c:pt>
                <c:pt idx="27">
                  <c:v>33</c:v>
                </c:pt>
                <c:pt idx="28">
                  <c:v>34</c:v>
                </c:pt>
                <c:pt idx="29">
                  <c:v>36</c:v>
                </c:pt>
                <c:pt idx="30">
                  <c:v>33</c:v>
                </c:pt>
                <c:pt idx="31">
                  <c:v>36</c:v>
                </c:pt>
                <c:pt idx="32">
                  <c:v>43</c:v>
                </c:pt>
                <c:pt idx="33">
                  <c:v>26</c:v>
                </c:pt>
                <c:pt idx="34">
                  <c:v>26</c:v>
                </c:pt>
                <c:pt idx="35">
                  <c:v>37</c:v>
                </c:pt>
                <c:pt idx="36">
                  <c:v>37</c:v>
                </c:pt>
                <c:pt idx="37">
                  <c:v>25</c:v>
                </c:pt>
                <c:pt idx="38">
                  <c:v>39</c:v>
                </c:pt>
                <c:pt idx="39">
                  <c:v>34</c:v>
                </c:pt>
                <c:pt idx="40">
                  <c:v>24</c:v>
                </c:pt>
                <c:pt idx="41">
                  <c:v>22</c:v>
                </c:pt>
                <c:pt idx="42">
                  <c:v>22</c:v>
                </c:pt>
                <c:pt idx="43">
                  <c:v>29</c:v>
                </c:pt>
                <c:pt idx="44">
                  <c:v>41</c:v>
                </c:pt>
                <c:pt idx="45">
                  <c:v>29</c:v>
                </c:pt>
                <c:pt idx="46">
                  <c:v>25</c:v>
                </c:pt>
                <c:pt idx="47">
                  <c:v>33</c:v>
                </c:pt>
                <c:pt idx="48">
                  <c:v>38</c:v>
                </c:pt>
                <c:pt idx="49">
                  <c:v>38</c:v>
                </c:pt>
                <c:pt idx="50">
                  <c:v>20</c:v>
                </c:pt>
                <c:pt idx="51">
                  <c:v>14</c:v>
                </c:pt>
              </c:numCache>
            </c:numRef>
          </c:val>
          <c:smooth val="0"/>
          <c:extLst>
            <c:ext xmlns:c16="http://schemas.microsoft.com/office/drawing/2014/chart" uri="{C3380CC4-5D6E-409C-BE32-E72D297353CC}">
              <c16:uniqueId val="{00000002-0524-458F-9775-164589D1E61C}"/>
            </c:ext>
          </c:extLst>
        </c:ser>
        <c:ser>
          <c:idx val="3"/>
          <c:order val="3"/>
          <c:tx>
            <c:strRef>
              <c:f>Intoxicaciones!$A$63</c:f>
              <c:strCache>
                <c:ptCount val="1"/>
                <c:pt idx="0">
                  <c:v>2017</c:v>
                </c:pt>
              </c:strCache>
            </c:strRef>
          </c:tx>
          <c:marker>
            <c:symbol val="none"/>
          </c:marker>
          <c:val>
            <c:numRef>
              <c:f>Intoxicaciones!$B$63:$BA$63</c:f>
              <c:numCache>
                <c:formatCode>General</c:formatCode>
                <c:ptCount val="52"/>
                <c:pt idx="0">
                  <c:v>59</c:v>
                </c:pt>
                <c:pt idx="1">
                  <c:v>50</c:v>
                </c:pt>
                <c:pt idx="2">
                  <c:v>35</c:v>
                </c:pt>
                <c:pt idx="3">
                  <c:v>46</c:v>
                </c:pt>
                <c:pt idx="4">
                  <c:v>60</c:v>
                </c:pt>
                <c:pt idx="5">
                  <c:v>61</c:v>
                </c:pt>
                <c:pt idx="6">
                  <c:v>45</c:v>
                </c:pt>
                <c:pt idx="7">
                  <c:v>55</c:v>
                </c:pt>
                <c:pt idx="8">
                  <c:v>51</c:v>
                </c:pt>
                <c:pt idx="9">
                  <c:v>79</c:v>
                </c:pt>
                <c:pt idx="10">
                  <c:v>55</c:v>
                </c:pt>
                <c:pt idx="11">
                  <c:v>48</c:v>
                </c:pt>
                <c:pt idx="12">
                  <c:v>55</c:v>
                </c:pt>
                <c:pt idx="13">
                  <c:v>89</c:v>
                </c:pt>
                <c:pt idx="14">
                  <c:v>39</c:v>
                </c:pt>
                <c:pt idx="15">
                  <c:v>59</c:v>
                </c:pt>
                <c:pt idx="16">
                  <c:v>63</c:v>
                </c:pt>
                <c:pt idx="17">
                  <c:v>69</c:v>
                </c:pt>
                <c:pt idx="18">
                  <c:v>40</c:v>
                </c:pt>
                <c:pt idx="19">
                  <c:v>39</c:v>
                </c:pt>
                <c:pt idx="20">
                  <c:v>45</c:v>
                </c:pt>
                <c:pt idx="21">
                  <c:v>59</c:v>
                </c:pt>
                <c:pt idx="22">
                  <c:v>58</c:v>
                </c:pt>
                <c:pt idx="23">
                  <c:v>43</c:v>
                </c:pt>
                <c:pt idx="24">
                  <c:v>67</c:v>
                </c:pt>
                <c:pt idx="25">
                  <c:v>52</c:v>
                </c:pt>
                <c:pt idx="26">
                  <c:v>52</c:v>
                </c:pt>
                <c:pt idx="27">
                  <c:v>82</c:v>
                </c:pt>
                <c:pt idx="28">
                  <c:v>53</c:v>
                </c:pt>
                <c:pt idx="29">
                  <c:v>66</c:v>
                </c:pt>
                <c:pt idx="30">
                  <c:v>68</c:v>
                </c:pt>
                <c:pt idx="31">
                  <c:v>61</c:v>
                </c:pt>
                <c:pt idx="32">
                  <c:v>53</c:v>
                </c:pt>
                <c:pt idx="33">
                  <c:v>62</c:v>
                </c:pt>
                <c:pt idx="34">
                  <c:v>48</c:v>
                </c:pt>
                <c:pt idx="35">
                  <c:v>59</c:v>
                </c:pt>
                <c:pt idx="36">
                  <c:v>48</c:v>
                </c:pt>
                <c:pt idx="37">
                  <c:v>66</c:v>
                </c:pt>
                <c:pt idx="38">
                  <c:v>61</c:v>
                </c:pt>
                <c:pt idx="39">
                  <c:v>57</c:v>
                </c:pt>
                <c:pt idx="40">
                  <c:v>53</c:v>
                </c:pt>
                <c:pt idx="41">
                  <c:v>57</c:v>
                </c:pt>
                <c:pt idx="42">
                  <c:v>45</c:v>
                </c:pt>
                <c:pt idx="43">
                  <c:v>62</c:v>
                </c:pt>
                <c:pt idx="44">
                  <c:v>52</c:v>
                </c:pt>
                <c:pt idx="45">
                  <c:v>62</c:v>
                </c:pt>
                <c:pt idx="46">
                  <c:v>54</c:v>
                </c:pt>
                <c:pt idx="47">
                  <c:v>62</c:v>
                </c:pt>
                <c:pt idx="48">
                  <c:v>59</c:v>
                </c:pt>
                <c:pt idx="49">
                  <c:v>64</c:v>
                </c:pt>
                <c:pt idx="50">
                  <c:v>49</c:v>
                </c:pt>
                <c:pt idx="51">
                  <c:v>55</c:v>
                </c:pt>
              </c:numCache>
            </c:numRef>
          </c:val>
          <c:smooth val="0"/>
          <c:extLst>
            <c:ext xmlns:c16="http://schemas.microsoft.com/office/drawing/2014/chart" uri="{C3380CC4-5D6E-409C-BE32-E72D297353CC}">
              <c16:uniqueId val="{00000003-0524-458F-9775-164589D1E61C}"/>
            </c:ext>
          </c:extLst>
        </c:ser>
        <c:ser>
          <c:idx val="4"/>
          <c:order val="4"/>
          <c:tx>
            <c:strRef>
              <c:f>Intoxicaciones!$A$62</c:f>
              <c:strCache>
                <c:ptCount val="1"/>
                <c:pt idx="0">
                  <c:v>2016</c:v>
                </c:pt>
              </c:strCache>
            </c:strRef>
          </c:tx>
          <c:marker>
            <c:symbol val="none"/>
          </c:marker>
          <c:val>
            <c:numRef>
              <c:f>Intoxicaciones!$B$62:$BA$62</c:f>
              <c:numCache>
                <c:formatCode>General</c:formatCode>
                <c:ptCount val="52"/>
                <c:pt idx="0">
                  <c:v>24</c:v>
                </c:pt>
                <c:pt idx="1">
                  <c:v>39</c:v>
                </c:pt>
                <c:pt idx="2">
                  <c:v>39</c:v>
                </c:pt>
                <c:pt idx="3">
                  <c:v>38</c:v>
                </c:pt>
                <c:pt idx="4">
                  <c:v>30</c:v>
                </c:pt>
                <c:pt idx="5">
                  <c:v>47</c:v>
                </c:pt>
                <c:pt idx="6">
                  <c:v>43</c:v>
                </c:pt>
                <c:pt idx="7">
                  <c:v>41</c:v>
                </c:pt>
                <c:pt idx="8">
                  <c:v>36</c:v>
                </c:pt>
                <c:pt idx="9">
                  <c:v>58</c:v>
                </c:pt>
                <c:pt idx="10">
                  <c:v>55</c:v>
                </c:pt>
                <c:pt idx="11">
                  <c:v>58</c:v>
                </c:pt>
                <c:pt idx="12">
                  <c:v>39</c:v>
                </c:pt>
                <c:pt idx="13">
                  <c:v>54</c:v>
                </c:pt>
                <c:pt idx="14">
                  <c:v>51</c:v>
                </c:pt>
                <c:pt idx="15">
                  <c:v>66</c:v>
                </c:pt>
                <c:pt idx="16">
                  <c:v>52</c:v>
                </c:pt>
                <c:pt idx="17">
                  <c:v>52</c:v>
                </c:pt>
                <c:pt idx="18">
                  <c:v>61</c:v>
                </c:pt>
                <c:pt idx="19">
                  <c:v>54</c:v>
                </c:pt>
                <c:pt idx="20">
                  <c:v>39</c:v>
                </c:pt>
                <c:pt idx="21">
                  <c:v>36</c:v>
                </c:pt>
                <c:pt idx="22">
                  <c:v>46</c:v>
                </c:pt>
                <c:pt idx="23">
                  <c:v>52</c:v>
                </c:pt>
                <c:pt idx="24">
                  <c:v>44</c:v>
                </c:pt>
                <c:pt idx="25">
                  <c:v>40</c:v>
                </c:pt>
                <c:pt idx="26">
                  <c:v>39</c:v>
                </c:pt>
                <c:pt idx="27">
                  <c:v>50</c:v>
                </c:pt>
                <c:pt idx="28">
                  <c:v>49</c:v>
                </c:pt>
                <c:pt idx="29">
                  <c:v>64</c:v>
                </c:pt>
                <c:pt idx="30">
                  <c:v>59</c:v>
                </c:pt>
                <c:pt idx="31">
                  <c:v>44</c:v>
                </c:pt>
                <c:pt idx="32">
                  <c:v>60</c:v>
                </c:pt>
                <c:pt idx="33">
                  <c:v>45</c:v>
                </c:pt>
                <c:pt idx="34">
                  <c:v>44</c:v>
                </c:pt>
                <c:pt idx="35">
                  <c:v>46</c:v>
                </c:pt>
                <c:pt idx="36">
                  <c:v>58</c:v>
                </c:pt>
                <c:pt idx="37">
                  <c:v>75</c:v>
                </c:pt>
                <c:pt idx="38">
                  <c:v>58</c:v>
                </c:pt>
                <c:pt idx="39">
                  <c:v>53</c:v>
                </c:pt>
                <c:pt idx="40">
                  <c:v>57</c:v>
                </c:pt>
                <c:pt idx="41">
                  <c:v>52</c:v>
                </c:pt>
                <c:pt idx="42">
                  <c:v>58</c:v>
                </c:pt>
                <c:pt idx="43">
                  <c:v>68</c:v>
                </c:pt>
                <c:pt idx="44">
                  <c:v>50</c:v>
                </c:pt>
                <c:pt idx="45">
                  <c:v>49</c:v>
                </c:pt>
                <c:pt idx="46">
                  <c:v>65</c:v>
                </c:pt>
                <c:pt idx="47">
                  <c:v>84</c:v>
                </c:pt>
                <c:pt idx="48">
                  <c:v>63</c:v>
                </c:pt>
                <c:pt idx="49">
                  <c:v>70</c:v>
                </c:pt>
                <c:pt idx="50">
                  <c:v>49</c:v>
                </c:pt>
                <c:pt idx="51">
                  <c:v>37</c:v>
                </c:pt>
              </c:numCache>
            </c:numRef>
          </c:val>
          <c:smooth val="0"/>
          <c:extLst>
            <c:ext xmlns:c16="http://schemas.microsoft.com/office/drawing/2014/chart" uri="{C3380CC4-5D6E-409C-BE32-E72D297353CC}">
              <c16:uniqueId val="{00000004-0524-458F-9775-164589D1E61C}"/>
            </c:ext>
          </c:extLst>
        </c:ser>
        <c:dLbls>
          <c:showLegendKey val="0"/>
          <c:showVal val="0"/>
          <c:showCatName val="0"/>
          <c:showSerName val="0"/>
          <c:showPercent val="0"/>
          <c:showBubbleSize val="0"/>
        </c:dLbls>
        <c:marker val="1"/>
        <c:smooth val="0"/>
        <c:axId val="152730168"/>
        <c:axId val="152733696"/>
      </c:lineChart>
      <c:catAx>
        <c:axId val="152730168"/>
        <c:scaling>
          <c:orientation val="minMax"/>
        </c:scaling>
        <c:delete val="0"/>
        <c:axPos val="b"/>
        <c:title>
          <c:tx>
            <c:rich>
              <a:bodyPr/>
              <a:lstStyle/>
              <a:p>
                <a:pPr>
                  <a:defRPr sz="700" baseline="0"/>
                </a:pPr>
                <a:r>
                  <a:rPr lang="en-US" sz="700" baseline="0"/>
                  <a:t>Semana Epidemiológica</a:t>
                </a:r>
              </a:p>
            </c:rich>
          </c:tx>
          <c:layout>
            <c:manualLayout>
              <c:xMode val="edge"/>
              <c:yMode val="edge"/>
              <c:x val="0.45418555370300651"/>
              <c:y val="0.87613264017001846"/>
            </c:manualLayout>
          </c:layout>
          <c:overlay val="0"/>
        </c:title>
        <c:majorTickMark val="out"/>
        <c:minorTickMark val="none"/>
        <c:tickLblPos val="nextTo"/>
        <c:txPr>
          <a:bodyPr/>
          <a:lstStyle/>
          <a:p>
            <a:pPr>
              <a:defRPr sz="600" baseline="0"/>
            </a:pPr>
            <a:endParaRPr lang="en-US"/>
          </a:p>
        </c:txPr>
        <c:crossAx val="152733696"/>
        <c:crosses val="autoZero"/>
        <c:auto val="1"/>
        <c:lblAlgn val="ctr"/>
        <c:lblOffset val="100"/>
        <c:noMultiLvlLbl val="0"/>
      </c:catAx>
      <c:valAx>
        <c:axId val="152733696"/>
        <c:scaling>
          <c:orientation val="minMax"/>
        </c:scaling>
        <c:delete val="0"/>
        <c:axPos val="l"/>
        <c:majorGridlines>
          <c:spPr>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c:spPr>
        </c:majorGridlines>
        <c:title>
          <c:tx>
            <c:rich>
              <a:bodyPr rot="-5400000" vert="horz"/>
              <a:lstStyle/>
              <a:p>
                <a:pPr>
                  <a:defRPr/>
                </a:pPr>
                <a:r>
                  <a:rPr lang="en-US"/>
                  <a:t>Casos</a:t>
                </a:r>
              </a:p>
            </c:rich>
          </c:tx>
          <c:layout>
            <c:manualLayout>
              <c:xMode val="edge"/>
              <c:yMode val="edge"/>
              <c:x val="1.6393266283009734E-2"/>
              <c:y val="0.3509945214794864"/>
            </c:manualLayout>
          </c:layout>
          <c:overlay val="0"/>
        </c:title>
        <c:numFmt formatCode="General" sourceLinked="1"/>
        <c:majorTickMark val="out"/>
        <c:minorTickMark val="none"/>
        <c:tickLblPos val="nextTo"/>
        <c:txPr>
          <a:bodyPr/>
          <a:lstStyle/>
          <a:p>
            <a:pPr>
              <a:defRPr sz="700" baseline="0"/>
            </a:pPr>
            <a:endParaRPr lang="en-US"/>
          </a:p>
        </c:txPr>
        <c:crossAx val="152730168"/>
        <c:crosses val="autoZero"/>
        <c:crossBetween val="between"/>
      </c:valAx>
    </c:plotArea>
    <c:legend>
      <c:legendPos val="t"/>
      <c:layout/>
      <c:overlay val="0"/>
      <c:txPr>
        <a:bodyPr/>
        <a:lstStyle/>
        <a:p>
          <a:pPr>
            <a:defRPr sz="700" baseline="0"/>
          </a:pPr>
          <a:endParaRPr lang="en-US"/>
        </a:p>
      </c:txPr>
    </c:legend>
    <c:plotVisOnly val="1"/>
    <c:dispBlanksAs val="gap"/>
    <c:showDLblsOverMax val="0"/>
  </c:chart>
  <c:spPr>
    <a:noFill/>
    <a:ln>
      <a:noFill/>
    </a:ln>
  </c:spPr>
  <c:txPr>
    <a:bodyPr/>
    <a:lstStyle/>
    <a:p>
      <a:pPr>
        <a:defRPr b="1">
          <a:latin typeface="Arial Narrow" panose="020B0606020202030204" pitchFamily="34" charset="0"/>
        </a:defRPr>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Convenciones!$D$2:$D$9</c:f>
              <c:strCache>
                <c:ptCount val="8"/>
                <c:pt idx="0">
                  <c:v>Psicoactivas</c:v>
                </c:pt>
                <c:pt idx="1">
                  <c:v>Medicamento</c:v>
                </c:pt>
                <c:pt idx="2">
                  <c:v>Otra Sustancia</c:v>
                </c:pt>
                <c:pt idx="3">
                  <c:v>Plaguicida</c:v>
                </c:pt>
                <c:pt idx="4">
                  <c:v>Solventes</c:v>
                </c:pt>
                <c:pt idx="5">
                  <c:v>Gases</c:v>
                </c:pt>
                <c:pt idx="6">
                  <c:v>Metales</c:v>
                </c:pt>
                <c:pt idx="7">
                  <c:v>Metanol</c:v>
                </c:pt>
              </c:strCache>
            </c:strRef>
          </c:cat>
          <c:val>
            <c:numRef>
              <c:f>Convenciones!$C$2:$C$9</c:f>
              <c:numCache>
                <c:formatCode>0.00</c:formatCode>
                <c:ptCount val="8"/>
                <c:pt idx="0">
                  <c:v>50.1953125</c:v>
                </c:pt>
                <c:pt idx="1">
                  <c:v>25.78125</c:v>
                </c:pt>
                <c:pt idx="2">
                  <c:v>12.6953125</c:v>
                </c:pt>
                <c:pt idx="3">
                  <c:v>6.640625</c:v>
                </c:pt>
                <c:pt idx="4">
                  <c:v>2.5390625</c:v>
                </c:pt>
                <c:pt idx="5">
                  <c:v>1.7578125</c:v>
                </c:pt>
                <c:pt idx="6">
                  <c:v>0.390625</c:v>
                </c:pt>
                <c:pt idx="7">
                  <c:v>0</c:v>
                </c:pt>
              </c:numCache>
            </c:numRef>
          </c:val>
          <c:extLst>
            <c:ext xmlns:c16="http://schemas.microsoft.com/office/drawing/2014/chart" uri="{C3380CC4-5D6E-409C-BE32-E72D297353CC}">
              <c16:uniqueId val="{00000000-9DC9-4698-AC77-47009AF7F6F9}"/>
            </c:ext>
          </c:extLst>
        </c:ser>
        <c:dLbls>
          <c:showLegendKey val="0"/>
          <c:showVal val="0"/>
          <c:showCatName val="0"/>
          <c:showSerName val="0"/>
          <c:showPercent val="0"/>
          <c:showBubbleSize val="0"/>
        </c:dLbls>
        <c:gapWidth val="182"/>
        <c:axId val="2066891567"/>
        <c:axId val="2066889071"/>
      </c:barChart>
      <c:catAx>
        <c:axId val="2066891567"/>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66889071"/>
        <c:crosses val="autoZero"/>
        <c:auto val="1"/>
        <c:lblAlgn val="ctr"/>
        <c:lblOffset val="100"/>
        <c:noMultiLvlLbl val="0"/>
      </c:catAx>
      <c:valAx>
        <c:axId val="2066889071"/>
        <c:scaling>
          <c:orientation val="minMax"/>
        </c:scaling>
        <c:delete val="0"/>
        <c:axPos val="b"/>
        <c:majorGridlines>
          <c:spPr>
            <a:ln w="9525" cap="flat" cmpd="sng" algn="ctr">
              <a:no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66891567"/>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CO"/>
              <a:t>Número</a:t>
            </a:r>
            <a:r>
              <a:rPr lang="es-CO" baseline="0"/>
              <a:t> de Casos de ETA por Grupo Etario Acumulado Semana 20 2020</a:t>
            </a:r>
            <a:endParaRPr lang="es-CO"/>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2"/>
          <c:order val="0"/>
          <c:spPr>
            <a:solidFill>
              <a:srgbClr val="4F81BD"/>
            </a:solidFill>
            <a:ln>
              <a:solidFill>
                <a:srgbClr val="4F81BD"/>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[1]Consolidado!$F$1:$K$1</c:f>
              <c:strCache>
                <c:ptCount val="6"/>
                <c:pt idx="0">
                  <c:v>1-4 años</c:v>
                </c:pt>
                <c:pt idx="1">
                  <c:v>5-9 años</c:v>
                </c:pt>
                <c:pt idx="2">
                  <c:v>10-19 años</c:v>
                </c:pt>
                <c:pt idx="3">
                  <c:v>20-49-años</c:v>
                </c:pt>
                <c:pt idx="4">
                  <c:v>50-74 años</c:v>
                </c:pt>
                <c:pt idx="5">
                  <c:v>&gt;75 años</c:v>
                </c:pt>
              </c:strCache>
            </c:strRef>
          </c:cat>
          <c:val>
            <c:numRef>
              <c:f>[1]Consolidado!$F$4:$K$4</c:f>
              <c:numCache>
                <c:formatCode>General</c:formatCode>
                <c:ptCount val="6"/>
                <c:pt idx="0">
                  <c:v>7</c:v>
                </c:pt>
                <c:pt idx="1">
                  <c:v>7</c:v>
                </c:pt>
                <c:pt idx="2">
                  <c:v>23</c:v>
                </c:pt>
                <c:pt idx="3">
                  <c:v>166</c:v>
                </c:pt>
                <c:pt idx="4">
                  <c:v>27</c:v>
                </c:pt>
                <c:pt idx="5">
                  <c:v>6</c:v>
                </c:pt>
              </c:numCache>
            </c:numRef>
          </c:val>
          <c:extLst>
            <c:ext xmlns:c16="http://schemas.microsoft.com/office/drawing/2014/chart" uri="{C3380CC4-5D6E-409C-BE32-E72D297353CC}">
              <c16:uniqueId val="{00000000-86F8-4BA0-AF8F-6B5908121457}"/>
            </c:ext>
          </c:extLst>
        </c:ser>
        <c:dLbls>
          <c:dLblPos val="outEnd"/>
          <c:showLegendKey val="0"/>
          <c:showVal val="1"/>
          <c:showCatName val="0"/>
          <c:showSerName val="0"/>
          <c:showPercent val="0"/>
          <c:showBubbleSize val="0"/>
        </c:dLbls>
        <c:gapWidth val="219"/>
        <c:overlap val="-27"/>
        <c:axId val="164033048"/>
        <c:axId val="164027560"/>
      </c:barChart>
      <c:catAx>
        <c:axId val="1640330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4027560"/>
        <c:crosses val="autoZero"/>
        <c:auto val="1"/>
        <c:lblAlgn val="ctr"/>
        <c:lblOffset val="100"/>
        <c:noMultiLvlLbl val="0"/>
      </c:catAx>
      <c:valAx>
        <c:axId val="164027560"/>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4033048"/>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4">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2"/>
          <c:order val="0"/>
          <c:spPr>
            <a:solidFill>
              <a:srgbClr val="4F81BD"/>
            </a:solidFill>
            <a:ln>
              <a:solidFill>
                <a:srgbClr val="4F81BD"/>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[1]Consolidado!$N$1:$Z$1</c:f>
              <c:strCache>
                <c:ptCount val="13"/>
                <c:pt idx="0">
                  <c:v>nauseas</c:v>
                </c:pt>
                <c:pt idx="1">
                  <c:v>vomito</c:v>
                </c:pt>
                <c:pt idx="2">
                  <c:v>diarrea</c:v>
                </c:pt>
                <c:pt idx="3">
                  <c:v>Dolor Abd</c:v>
                </c:pt>
                <c:pt idx="4">
                  <c:v>fiebre</c:v>
                </c:pt>
                <c:pt idx="5">
                  <c:v>cefalea</c:v>
                </c:pt>
                <c:pt idx="6">
                  <c:v>deshid</c:v>
                </c:pt>
                <c:pt idx="7">
                  <c:v>mialgias</c:v>
                </c:pt>
                <c:pt idx="8">
                  <c:v>escalof</c:v>
                </c:pt>
                <c:pt idx="9">
                  <c:v>mareo</c:v>
                </c:pt>
                <c:pt idx="10">
                  <c:v>Calambres </c:v>
                </c:pt>
                <c:pt idx="11">
                  <c:v>Artralgias</c:v>
                </c:pt>
                <c:pt idx="12">
                  <c:v>inmaculop</c:v>
                </c:pt>
              </c:strCache>
            </c:strRef>
          </c:cat>
          <c:val>
            <c:numRef>
              <c:f>[1]Consolidado!$N$4:$Z$4</c:f>
              <c:numCache>
                <c:formatCode>General</c:formatCode>
                <c:ptCount val="13"/>
                <c:pt idx="0">
                  <c:v>140</c:v>
                </c:pt>
                <c:pt idx="1">
                  <c:v>150</c:v>
                </c:pt>
                <c:pt idx="2">
                  <c:v>191</c:v>
                </c:pt>
                <c:pt idx="3">
                  <c:v>112</c:v>
                </c:pt>
                <c:pt idx="4">
                  <c:v>29</c:v>
                </c:pt>
                <c:pt idx="5">
                  <c:v>45</c:v>
                </c:pt>
                <c:pt idx="6">
                  <c:v>18</c:v>
                </c:pt>
                <c:pt idx="7">
                  <c:v>8</c:v>
                </c:pt>
                <c:pt idx="8">
                  <c:v>25</c:v>
                </c:pt>
                <c:pt idx="9">
                  <c:v>50</c:v>
                </c:pt>
                <c:pt idx="10">
                  <c:v>23</c:v>
                </c:pt>
                <c:pt idx="11">
                  <c:v>8</c:v>
                </c:pt>
                <c:pt idx="12">
                  <c:v>5</c:v>
                </c:pt>
              </c:numCache>
            </c:numRef>
          </c:val>
          <c:extLst>
            <c:ext xmlns:c16="http://schemas.microsoft.com/office/drawing/2014/chart" uri="{C3380CC4-5D6E-409C-BE32-E72D297353CC}">
              <c16:uniqueId val="{00000000-048F-43D3-BA51-200849645023}"/>
            </c:ext>
          </c:extLst>
        </c:ser>
        <c:dLbls>
          <c:dLblPos val="outEnd"/>
          <c:showLegendKey val="0"/>
          <c:showVal val="1"/>
          <c:showCatName val="0"/>
          <c:showSerName val="0"/>
          <c:showPercent val="0"/>
          <c:showBubbleSize val="0"/>
        </c:dLbls>
        <c:gapWidth val="182"/>
        <c:axId val="164026384"/>
        <c:axId val="164025208"/>
      </c:barChart>
      <c:catAx>
        <c:axId val="16402638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164025208"/>
        <c:crosses val="autoZero"/>
        <c:auto val="1"/>
        <c:lblAlgn val="ctr"/>
        <c:lblOffset val="100"/>
        <c:noMultiLvlLbl val="0"/>
      </c:catAx>
      <c:valAx>
        <c:axId val="16402520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4026384"/>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4">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2"/>
          <c:order val="0"/>
          <c:spPr>
            <a:solidFill>
              <a:schemeClr val="accent1"/>
            </a:solidFill>
            <a:ln>
              <a:solidFill>
                <a:srgbClr val="4F81BD"/>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[1]Consolidado!$A$17:$A$28</c:f>
              <c:numCache>
                <c:formatCode>General</c:formatCode>
                <c:ptCount val="7"/>
                <c:pt idx="0">
                  <c:v>0</c:v>
                </c:pt>
                <c:pt idx="1">
                  <c:v>0</c:v>
                </c:pt>
                <c:pt idx="2">
                  <c:v>0</c:v>
                </c:pt>
                <c:pt idx="3">
                  <c:v>0</c:v>
                </c:pt>
                <c:pt idx="4">
                  <c:v>0</c:v>
                </c:pt>
                <c:pt idx="5">
                  <c:v>0</c:v>
                </c:pt>
                <c:pt idx="6">
                  <c:v>0</c:v>
                </c:pt>
              </c:numCache>
            </c:numRef>
          </c:cat>
          <c:val>
            <c:numRef>
              <c:f>[1]Consolidado!$D$17:$D$28</c:f>
              <c:numCache>
                <c:formatCode>General</c:formatCode>
                <c:ptCount val="7"/>
                <c:pt idx="0">
                  <c:v>0</c:v>
                </c:pt>
                <c:pt idx="1">
                  <c:v>0</c:v>
                </c:pt>
                <c:pt idx="2">
                  <c:v>0</c:v>
                </c:pt>
                <c:pt idx="3">
                  <c:v>0</c:v>
                </c:pt>
                <c:pt idx="4">
                  <c:v>0</c:v>
                </c:pt>
                <c:pt idx="5">
                  <c:v>0</c:v>
                </c:pt>
                <c:pt idx="6">
                  <c:v>0</c:v>
                </c:pt>
              </c:numCache>
            </c:numRef>
          </c:val>
          <c:extLst>
            <c:ext xmlns:c16="http://schemas.microsoft.com/office/drawing/2014/chart" uri="{C3380CC4-5D6E-409C-BE32-E72D297353CC}">
              <c16:uniqueId val="{00000000-DDB6-4C1D-B722-510DAD0D996F}"/>
            </c:ext>
          </c:extLst>
        </c:ser>
        <c:dLbls>
          <c:dLblPos val="outEnd"/>
          <c:showLegendKey val="0"/>
          <c:showVal val="1"/>
          <c:showCatName val="0"/>
          <c:showSerName val="0"/>
          <c:showPercent val="0"/>
          <c:showBubbleSize val="0"/>
        </c:dLbls>
        <c:gapWidth val="182"/>
        <c:axId val="164022856"/>
        <c:axId val="164032656"/>
      </c:barChart>
      <c:catAx>
        <c:axId val="16402285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4032656"/>
        <c:crosses val="autoZero"/>
        <c:auto val="1"/>
        <c:lblAlgn val="ctr"/>
        <c:lblOffset val="100"/>
        <c:noMultiLvlLbl val="0"/>
      </c:catAx>
      <c:valAx>
        <c:axId val="16403265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4022856"/>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2"/>
          <c:order val="2"/>
          <c:tx>
            <c:strRef>
              <c:f>ETA!$A$66</c:f>
              <c:strCache>
                <c:ptCount val="1"/>
                <c:pt idx="0">
                  <c:v>2020</c:v>
                </c:pt>
              </c:strCache>
            </c:strRef>
          </c:tx>
          <c:spPr>
            <a:solidFill>
              <a:srgbClr val="0070C0"/>
            </a:solidFill>
          </c:spPr>
          <c:invertIfNegative val="0"/>
          <c:val>
            <c:numRef>
              <c:f>ETA!$B$66:$U$66</c:f>
              <c:numCache>
                <c:formatCode>General</c:formatCode>
                <c:ptCount val="20"/>
                <c:pt idx="0">
                  <c:v>7</c:v>
                </c:pt>
                <c:pt idx="1">
                  <c:v>4</c:v>
                </c:pt>
                <c:pt idx="2">
                  <c:v>8</c:v>
                </c:pt>
                <c:pt idx="3">
                  <c:v>10</c:v>
                </c:pt>
                <c:pt idx="4">
                  <c:v>12</c:v>
                </c:pt>
                <c:pt idx="5">
                  <c:v>8</c:v>
                </c:pt>
                <c:pt idx="6">
                  <c:v>5</c:v>
                </c:pt>
                <c:pt idx="7">
                  <c:v>53</c:v>
                </c:pt>
                <c:pt idx="8">
                  <c:v>7</c:v>
                </c:pt>
                <c:pt idx="9">
                  <c:v>34</c:v>
                </c:pt>
                <c:pt idx="10">
                  <c:v>31</c:v>
                </c:pt>
                <c:pt idx="11">
                  <c:v>2</c:v>
                </c:pt>
                <c:pt idx="12">
                  <c:v>0</c:v>
                </c:pt>
                <c:pt idx="13">
                  <c:v>0</c:v>
                </c:pt>
                <c:pt idx="14">
                  <c:v>21</c:v>
                </c:pt>
                <c:pt idx="15">
                  <c:v>1</c:v>
                </c:pt>
                <c:pt idx="16">
                  <c:v>2</c:v>
                </c:pt>
                <c:pt idx="17">
                  <c:v>6</c:v>
                </c:pt>
                <c:pt idx="18">
                  <c:v>2</c:v>
                </c:pt>
                <c:pt idx="19">
                  <c:v>21</c:v>
                </c:pt>
              </c:numCache>
            </c:numRef>
          </c:val>
          <c:extLst>
            <c:ext xmlns:c16="http://schemas.microsoft.com/office/drawing/2014/chart" uri="{C3380CC4-5D6E-409C-BE32-E72D297353CC}">
              <c16:uniqueId val="{00000000-57A3-41CC-91AF-E3F8F8C54393}"/>
            </c:ext>
          </c:extLst>
        </c:ser>
        <c:dLbls>
          <c:showLegendKey val="0"/>
          <c:showVal val="0"/>
          <c:showCatName val="0"/>
          <c:showSerName val="0"/>
          <c:showPercent val="0"/>
          <c:showBubbleSize val="0"/>
        </c:dLbls>
        <c:gapWidth val="0"/>
        <c:overlap val="100"/>
        <c:axId val="580464152"/>
        <c:axId val="580470816"/>
      </c:barChart>
      <c:lineChart>
        <c:grouping val="standard"/>
        <c:varyColors val="0"/>
        <c:ser>
          <c:idx val="0"/>
          <c:order val="0"/>
          <c:tx>
            <c:strRef>
              <c:f>ETA!$A$64</c:f>
              <c:strCache>
                <c:ptCount val="1"/>
                <c:pt idx="0">
                  <c:v>2018</c:v>
                </c:pt>
              </c:strCache>
            </c:strRef>
          </c:tx>
          <c:spPr>
            <a:ln w="28575">
              <a:solidFill>
                <a:srgbClr val="C00000"/>
              </a:solidFill>
            </a:ln>
          </c:spPr>
          <c:marker>
            <c:symbol val="none"/>
          </c:marker>
          <c:cat>
            <c:numRef>
              <c:f>ETA!$B$54:$BA$54</c:f>
              <c:numCache>
                <c:formatCode>General</c:formatCode>
                <c:ptCount val="5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ETA!$B$64:$BA$64</c:f>
              <c:numCache>
                <c:formatCode>General</c:formatCode>
                <c:ptCount val="52"/>
                <c:pt idx="0">
                  <c:v>9</c:v>
                </c:pt>
                <c:pt idx="1">
                  <c:v>11</c:v>
                </c:pt>
                <c:pt idx="2">
                  <c:v>14</c:v>
                </c:pt>
                <c:pt idx="3">
                  <c:v>25</c:v>
                </c:pt>
                <c:pt idx="4">
                  <c:v>6</c:v>
                </c:pt>
                <c:pt idx="5">
                  <c:v>8</c:v>
                </c:pt>
                <c:pt idx="6">
                  <c:v>13</c:v>
                </c:pt>
                <c:pt idx="7">
                  <c:v>6</c:v>
                </c:pt>
                <c:pt idx="8">
                  <c:v>15</c:v>
                </c:pt>
                <c:pt idx="9">
                  <c:v>39</c:v>
                </c:pt>
                <c:pt idx="10">
                  <c:v>35</c:v>
                </c:pt>
                <c:pt idx="11">
                  <c:v>15</c:v>
                </c:pt>
                <c:pt idx="12">
                  <c:v>5</c:v>
                </c:pt>
                <c:pt idx="13">
                  <c:v>12</c:v>
                </c:pt>
                <c:pt idx="14">
                  <c:v>32</c:v>
                </c:pt>
                <c:pt idx="15">
                  <c:v>6</c:v>
                </c:pt>
                <c:pt idx="16">
                  <c:v>27</c:v>
                </c:pt>
                <c:pt idx="17">
                  <c:v>6</c:v>
                </c:pt>
                <c:pt idx="18">
                  <c:v>30</c:v>
                </c:pt>
                <c:pt idx="19">
                  <c:v>10</c:v>
                </c:pt>
                <c:pt idx="20">
                  <c:v>9</c:v>
                </c:pt>
                <c:pt idx="21">
                  <c:v>7</c:v>
                </c:pt>
                <c:pt idx="22">
                  <c:v>10</c:v>
                </c:pt>
                <c:pt idx="23">
                  <c:v>4</c:v>
                </c:pt>
                <c:pt idx="24">
                  <c:v>5</c:v>
                </c:pt>
                <c:pt idx="25">
                  <c:v>5</c:v>
                </c:pt>
                <c:pt idx="26">
                  <c:v>5</c:v>
                </c:pt>
                <c:pt idx="27">
                  <c:v>51</c:v>
                </c:pt>
                <c:pt idx="28">
                  <c:v>2</c:v>
                </c:pt>
                <c:pt idx="29">
                  <c:v>258</c:v>
                </c:pt>
                <c:pt idx="30">
                  <c:v>8</c:v>
                </c:pt>
                <c:pt idx="31">
                  <c:v>6</c:v>
                </c:pt>
                <c:pt idx="32">
                  <c:v>21</c:v>
                </c:pt>
                <c:pt idx="33">
                  <c:v>5</c:v>
                </c:pt>
                <c:pt idx="34">
                  <c:v>1406</c:v>
                </c:pt>
                <c:pt idx="35">
                  <c:v>4</c:v>
                </c:pt>
                <c:pt idx="36">
                  <c:v>4</c:v>
                </c:pt>
                <c:pt idx="37">
                  <c:v>613</c:v>
                </c:pt>
                <c:pt idx="38">
                  <c:v>21</c:v>
                </c:pt>
                <c:pt idx="39">
                  <c:v>16</c:v>
                </c:pt>
                <c:pt idx="40">
                  <c:v>4</c:v>
                </c:pt>
                <c:pt idx="41">
                  <c:v>7</c:v>
                </c:pt>
                <c:pt idx="42">
                  <c:v>5</c:v>
                </c:pt>
                <c:pt idx="43">
                  <c:v>14</c:v>
                </c:pt>
                <c:pt idx="44">
                  <c:v>4</c:v>
                </c:pt>
                <c:pt idx="45">
                  <c:v>9</c:v>
                </c:pt>
                <c:pt idx="46">
                  <c:v>63</c:v>
                </c:pt>
                <c:pt idx="47">
                  <c:v>3</c:v>
                </c:pt>
                <c:pt idx="48">
                  <c:v>5</c:v>
                </c:pt>
                <c:pt idx="49">
                  <c:v>13</c:v>
                </c:pt>
                <c:pt idx="50">
                  <c:v>31</c:v>
                </c:pt>
                <c:pt idx="51">
                  <c:v>75</c:v>
                </c:pt>
              </c:numCache>
            </c:numRef>
          </c:val>
          <c:smooth val="0"/>
          <c:extLst>
            <c:ext xmlns:c16="http://schemas.microsoft.com/office/drawing/2014/chart" uri="{C3380CC4-5D6E-409C-BE32-E72D297353CC}">
              <c16:uniqueId val="{00000001-57A3-41CC-91AF-E3F8F8C54393}"/>
            </c:ext>
          </c:extLst>
        </c:ser>
        <c:ser>
          <c:idx val="1"/>
          <c:order val="1"/>
          <c:tx>
            <c:strRef>
              <c:f>ETA!$A$65</c:f>
              <c:strCache>
                <c:ptCount val="1"/>
                <c:pt idx="0">
                  <c:v>2019</c:v>
                </c:pt>
              </c:strCache>
            </c:strRef>
          </c:tx>
          <c:spPr>
            <a:ln w="28575">
              <a:solidFill>
                <a:srgbClr val="00B050"/>
              </a:solidFill>
            </a:ln>
          </c:spPr>
          <c:marker>
            <c:symbol val="none"/>
          </c:marker>
          <c:cat>
            <c:numRef>
              <c:f>ETA!$B$54:$BA$54</c:f>
              <c:numCache>
                <c:formatCode>General</c:formatCode>
                <c:ptCount val="5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ETA!$B$65:$BA$65</c:f>
              <c:numCache>
                <c:formatCode>General</c:formatCode>
                <c:ptCount val="52"/>
                <c:pt idx="0">
                  <c:v>8</c:v>
                </c:pt>
                <c:pt idx="1">
                  <c:v>55</c:v>
                </c:pt>
                <c:pt idx="2">
                  <c:v>111</c:v>
                </c:pt>
                <c:pt idx="3">
                  <c:v>21</c:v>
                </c:pt>
                <c:pt idx="4">
                  <c:v>48</c:v>
                </c:pt>
                <c:pt idx="5">
                  <c:v>11</c:v>
                </c:pt>
                <c:pt idx="6">
                  <c:v>8</c:v>
                </c:pt>
                <c:pt idx="7">
                  <c:v>174</c:v>
                </c:pt>
                <c:pt idx="8">
                  <c:v>53</c:v>
                </c:pt>
                <c:pt idx="9">
                  <c:v>37</c:v>
                </c:pt>
                <c:pt idx="10">
                  <c:v>95</c:v>
                </c:pt>
                <c:pt idx="11">
                  <c:v>16</c:v>
                </c:pt>
                <c:pt idx="12">
                  <c:v>42</c:v>
                </c:pt>
                <c:pt idx="13">
                  <c:v>5</c:v>
                </c:pt>
                <c:pt idx="14">
                  <c:v>136</c:v>
                </c:pt>
                <c:pt idx="15">
                  <c:v>7</c:v>
                </c:pt>
                <c:pt idx="16">
                  <c:v>28</c:v>
                </c:pt>
                <c:pt idx="17">
                  <c:v>26</c:v>
                </c:pt>
                <c:pt idx="18">
                  <c:v>3</c:v>
                </c:pt>
                <c:pt idx="19">
                  <c:v>21</c:v>
                </c:pt>
                <c:pt idx="20">
                  <c:v>86</c:v>
                </c:pt>
                <c:pt idx="21">
                  <c:v>4</c:v>
                </c:pt>
                <c:pt idx="22">
                  <c:v>6</c:v>
                </c:pt>
                <c:pt idx="23">
                  <c:v>5</c:v>
                </c:pt>
                <c:pt idx="24">
                  <c:v>6</c:v>
                </c:pt>
                <c:pt idx="25">
                  <c:v>7</c:v>
                </c:pt>
                <c:pt idx="26">
                  <c:v>9</c:v>
                </c:pt>
                <c:pt idx="27">
                  <c:v>89</c:v>
                </c:pt>
                <c:pt idx="28">
                  <c:v>10</c:v>
                </c:pt>
                <c:pt idx="29">
                  <c:v>32</c:v>
                </c:pt>
                <c:pt idx="30">
                  <c:v>8</c:v>
                </c:pt>
                <c:pt idx="31">
                  <c:v>12</c:v>
                </c:pt>
                <c:pt idx="32">
                  <c:v>18</c:v>
                </c:pt>
                <c:pt idx="33">
                  <c:v>26</c:v>
                </c:pt>
                <c:pt idx="34">
                  <c:v>74</c:v>
                </c:pt>
                <c:pt idx="35">
                  <c:v>98</c:v>
                </c:pt>
                <c:pt idx="36">
                  <c:v>17</c:v>
                </c:pt>
                <c:pt idx="37">
                  <c:v>24</c:v>
                </c:pt>
                <c:pt idx="38">
                  <c:v>15</c:v>
                </c:pt>
                <c:pt idx="39">
                  <c:v>9</c:v>
                </c:pt>
                <c:pt idx="40">
                  <c:v>58</c:v>
                </c:pt>
                <c:pt idx="41">
                  <c:v>10</c:v>
                </c:pt>
                <c:pt idx="42">
                  <c:v>7</c:v>
                </c:pt>
                <c:pt idx="43">
                  <c:v>5</c:v>
                </c:pt>
                <c:pt idx="44">
                  <c:v>1</c:v>
                </c:pt>
                <c:pt idx="45">
                  <c:v>10</c:v>
                </c:pt>
                <c:pt idx="46">
                  <c:v>7</c:v>
                </c:pt>
                <c:pt idx="47">
                  <c:v>59</c:v>
                </c:pt>
                <c:pt idx="48">
                  <c:v>9</c:v>
                </c:pt>
                <c:pt idx="49">
                  <c:v>11</c:v>
                </c:pt>
                <c:pt idx="50">
                  <c:v>217</c:v>
                </c:pt>
                <c:pt idx="51">
                  <c:v>9</c:v>
                </c:pt>
              </c:numCache>
            </c:numRef>
          </c:val>
          <c:smooth val="0"/>
          <c:extLst>
            <c:ext xmlns:c16="http://schemas.microsoft.com/office/drawing/2014/chart" uri="{C3380CC4-5D6E-409C-BE32-E72D297353CC}">
              <c16:uniqueId val="{00000002-57A3-41CC-91AF-E3F8F8C54393}"/>
            </c:ext>
          </c:extLst>
        </c:ser>
        <c:ser>
          <c:idx val="3"/>
          <c:order val="3"/>
          <c:tx>
            <c:strRef>
              <c:f>ETA!$A$62</c:f>
              <c:strCache>
                <c:ptCount val="1"/>
                <c:pt idx="0">
                  <c:v>2016</c:v>
                </c:pt>
              </c:strCache>
            </c:strRef>
          </c:tx>
          <c:marker>
            <c:symbol val="none"/>
          </c:marker>
          <c:cat>
            <c:numRef>
              <c:f>ETA!$B$54:$BA$54</c:f>
              <c:numCache>
                <c:formatCode>General</c:formatCode>
                <c:ptCount val="5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ETA!$B$62:$BA$62</c:f>
              <c:numCache>
                <c:formatCode>General</c:formatCode>
                <c:ptCount val="52"/>
                <c:pt idx="0">
                  <c:v>10</c:v>
                </c:pt>
                <c:pt idx="1">
                  <c:v>24</c:v>
                </c:pt>
                <c:pt idx="2">
                  <c:v>8</c:v>
                </c:pt>
                <c:pt idx="3">
                  <c:v>14</c:v>
                </c:pt>
                <c:pt idx="4">
                  <c:v>11</c:v>
                </c:pt>
                <c:pt idx="5">
                  <c:v>457</c:v>
                </c:pt>
                <c:pt idx="6">
                  <c:v>153</c:v>
                </c:pt>
                <c:pt idx="7">
                  <c:v>10</c:v>
                </c:pt>
                <c:pt idx="8">
                  <c:v>25</c:v>
                </c:pt>
                <c:pt idx="9">
                  <c:v>12</c:v>
                </c:pt>
                <c:pt idx="10">
                  <c:v>10</c:v>
                </c:pt>
                <c:pt idx="11">
                  <c:v>8</c:v>
                </c:pt>
                <c:pt idx="12">
                  <c:v>9</c:v>
                </c:pt>
                <c:pt idx="13">
                  <c:v>40</c:v>
                </c:pt>
                <c:pt idx="14">
                  <c:v>20</c:v>
                </c:pt>
                <c:pt idx="15">
                  <c:v>7</c:v>
                </c:pt>
                <c:pt idx="16">
                  <c:v>9</c:v>
                </c:pt>
                <c:pt idx="17">
                  <c:v>11</c:v>
                </c:pt>
                <c:pt idx="18">
                  <c:v>14</c:v>
                </c:pt>
                <c:pt idx="19">
                  <c:v>96</c:v>
                </c:pt>
                <c:pt idx="20">
                  <c:v>7</c:v>
                </c:pt>
                <c:pt idx="21">
                  <c:v>7</c:v>
                </c:pt>
                <c:pt idx="22">
                  <c:v>5</c:v>
                </c:pt>
                <c:pt idx="23">
                  <c:v>12</c:v>
                </c:pt>
                <c:pt idx="24">
                  <c:v>9</c:v>
                </c:pt>
                <c:pt idx="25">
                  <c:v>13</c:v>
                </c:pt>
                <c:pt idx="26">
                  <c:v>28</c:v>
                </c:pt>
                <c:pt idx="27">
                  <c:v>11</c:v>
                </c:pt>
                <c:pt idx="28">
                  <c:v>52</c:v>
                </c:pt>
                <c:pt idx="29">
                  <c:v>20</c:v>
                </c:pt>
                <c:pt idx="30">
                  <c:v>13</c:v>
                </c:pt>
                <c:pt idx="31">
                  <c:v>7</c:v>
                </c:pt>
                <c:pt idx="32">
                  <c:v>36</c:v>
                </c:pt>
                <c:pt idx="33">
                  <c:v>11</c:v>
                </c:pt>
                <c:pt idx="34">
                  <c:v>37</c:v>
                </c:pt>
                <c:pt idx="35">
                  <c:v>17</c:v>
                </c:pt>
                <c:pt idx="36">
                  <c:v>9</c:v>
                </c:pt>
                <c:pt idx="37">
                  <c:v>9</c:v>
                </c:pt>
                <c:pt idx="38">
                  <c:v>13</c:v>
                </c:pt>
                <c:pt idx="39">
                  <c:v>17</c:v>
                </c:pt>
                <c:pt idx="40">
                  <c:v>10</c:v>
                </c:pt>
                <c:pt idx="41">
                  <c:v>11</c:v>
                </c:pt>
                <c:pt idx="42">
                  <c:v>9</c:v>
                </c:pt>
                <c:pt idx="43">
                  <c:v>6</c:v>
                </c:pt>
                <c:pt idx="44">
                  <c:v>6</c:v>
                </c:pt>
                <c:pt idx="45">
                  <c:v>5</c:v>
                </c:pt>
                <c:pt idx="46">
                  <c:v>6</c:v>
                </c:pt>
                <c:pt idx="47">
                  <c:v>68</c:v>
                </c:pt>
                <c:pt idx="48">
                  <c:v>13</c:v>
                </c:pt>
                <c:pt idx="49">
                  <c:v>114</c:v>
                </c:pt>
                <c:pt idx="50">
                  <c:v>12</c:v>
                </c:pt>
                <c:pt idx="51">
                  <c:v>16</c:v>
                </c:pt>
              </c:numCache>
            </c:numRef>
          </c:val>
          <c:smooth val="0"/>
          <c:extLst>
            <c:ext xmlns:c16="http://schemas.microsoft.com/office/drawing/2014/chart" uri="{C3380CC4-5D6E-409C-BE32-E72D297353CC}">
              <c16:uniqueId val="{00000003-57A3-41CC-91AF-E3F8F8C54393}"/>
            </c:ext>
          </c:extLst>
        </c:ser>
        <c:ser>
          <c:idx val="4"/>
          <c:order val="4"/>
          <c:tx>
            <c:strRef>
              <c:f>ETA!$A$63</c:f>
              <c:strCache>
                <c:ptCount val="1"/>
                <c:pt idx="0">
                  <c:v>2017</c:v>
                </c:pt>
              </c:strCache>
            </c:strRef>
          </c:tx>
          <c:marker>
            <c:symbol val="none"/>
          </c:marker>
          <c:cat>
            <c:numRef>
              <c:f>ETA!$B$54:$BA$54</c:f>
              <c:numCache>
                <c:formatCode>General</c:formatCode>
                <c:ptCount val="5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ETA!$B$63:$BA$63</c:f>
              <c:numCache>
                <c:formatCode>General</c:formatCode>
                <c:ptCount val="52"/>
                <c:pt idx="0">
                  <c:v>13</c:v>
                </c:pt>
                <c:pt idx="1">
                  <c:v>6</c:v>
                </c:pt>
                <c:pt idx="2">
                  <c:v>7</c:v>
                </c:pt>
                <c:pt idx="3">
                  <c:v>7</c:v>
                </c:pt>
                <c:pt idx="4">
                  <c:v>5</c:v>
                </c:pt>
                <c:pt idx="5">
                  <c:v>11</c:v>
                </c:pt>
                <c:pt idx="6">
                  <c:v>6</c:v>
                </c:pt>
                <c:pt idx="7">
                  <c:v>15</c:v>
                </c:pt>
                <c:pt idx="8">
                  <c:v>51</c:v>
                </c:pt>
                <c:pt idx="9">
                  <c:v>17</c:v>
                </c:pt>
                <c:pt idx="10">
                  <c:v>11</c:v>
                </c:pt>
                <c:pt idx="11">
                  <c:v>2</c:v>
                </c:pt>
                <c:pt idx="12">
                  <c:v>10</c:v>
                </c:pt>
                <c:pt idx="13">
                  <c:v>7</c:v>
                </c:pt>
                <c:pt idx="14">
                  <c:v>11</c:v>
                </c:pt>
                <c:pt idx="15">
                  <c:v>43</c:v>
                </c:pt>
                <c:pt idx="16">
                  <c:v>15</c:v>
                </c:pt>
                <c:pt idx="17">
                  <c:v>16</c:v>
                </c:pt>
                <c:pt idx="18">
                  <c:v>12</c:v>
                </c:pt>
                <c:pt idx="19">
                  <c:v>180</c:v>
                </c:pt>
                <c:pt idx="20">
                  <c:v>4</c:v>
                </c:pt>
                <c:pt idx="21">
                  <c:v>9</c:v>
                </c:pt>
                <c:pt idx="22">
                  <c:v>9</c:v>
                </c:pt>
                <c:pt idx="23">
                  <c:v>120</c:v>
                </c:pt>
                <c:pt idx="24">
                  <c:v>23</c:v>
                </c:pt>
                <c:pt idx="25">
                  <c:v>157</c:v>
                </c:pt>
                <c:pt idx="26">
                  <c:v>26</c:v>
                </c:pt>
                <c:pt idx="27">
                  <c:v>5</c:v>
                </c:pt>
                <c:pt idx="28">
                  <c:v>10</c:v>
                </c:pt>
                <c:pt idx="29">
                  <c:v>10</c:v>
                </c:pt>
                <c:pt idx="30">
                  <c:v>46</c:v>
                </c:pt>
                <c:pt idx="31">
                  <c:v>59</c:v>
                </c:pt>
                <c:pt idx="32">
                  <c:v>12</c:v>
                </c:pt>
                <c:pt idx="33">
                  <c:v>5</c:v>
                </c:pt>
                <c:pt idx="34">
                  <c:v>8</c:v>
                </c:pt>
                <c:pt idx="35">
                  <c:v>19</c:v>
                </c:pt>
                <c:pt idx="36">
                  <c:v>8</c:v>
                </c:pt>
                <c:pt idx="37">
                  <c:v>14</c:v>
                </c:pt>
                <c:pt idx="38">
                  <c:v>8</c:v>
                </c:pt>
                <c:pt idx="39">
                  <c:v>31</c:v>
                </c:pt>
                <c:pt idx="40">
                  <c:v>13</c:v>
                </c:pt>
                <c:pt idx="41">
                  <c:v>7</c:v>
                </c:pt>
                <c:pt idx="42">
                  <c:v>14</c:v>
                </c:pt>
                <c:pt idx="43">
                  <c:v>10</c:v>
                </c:pt>
                <c:pt idx="44">
                  <c:v>26</c:v>
                </c:pt>
                <c:pt idx="45">
                  <c:v>14</c:v>
                </c:pt>
                <c:pt idx="46">
                  <c:v>5</c:v>
                </c:pt>
                <c:pt idx="47">
                  <c:v>15</c:v>
                </c:pt>
                <c:pt idx="48">
                  <c:v>47</c:v>
                </c:pt>
                <c:pt idx="49">
                  <c:v>90</c:v>
                </c:pt>
                <c:pt idx="50">
                  <c:v>14</c:v>
                </c:pt>
                <c:pt idx="51">
                  <c:v>11</c:v>
                </c:pt>
              </c:numCache>
            </c:numRef>
          </c:val>
          <c:smooth val="0"/>
          <c:extLst>
            <c:ext xmlns:c16="http://schemas.microsoft.com/office/drawing/2014/chart" uri="{C3380CC4-5D6E-409C-BE32-E72D297353CC}">
              <c16:uniqueId val="{00000004-57A3-41CC-91AF-E3F8F8C54393}"/>
            </c:ext>
          </c:extLst>
        </c:ser>
        <c:dLbls>
          <c:showLegendKey val="0"/>
          <c:showVal val="0"/>
          <c:showCatName val="0"/>
          <c:showSerName val="0"/>
          <c:showPercent val="0"/>
          <c:showBubbleSize val="0"/>
        </c:dLbls>
        <c:marker val="1"/>
        <c:smooth val="0"/>
        <c:axId val="580464152"/>
        <c:axId val="580470816"/>
      </c:lineChart>
      <c:catAx>
        <c:axId val="580464152"/>
        <c:scaling>
          <c:orientation val="minMax"/>
        </c:scaling>
        <c:delete val="0"/>
        <c:axPos val="b"/>
        <c:title>
          <c:tx>
            <c:rich>
              <a:bodyPr/>
              <a:lstStyle/>
              <a:p>
                <a:pPr>
                  <a:defRPr sz="700" baseline="0"/>
                </a:pPr>
                <a:r>
                  <a:rPr lang="en-US" sz="700" baseline="0" dirty="0" err="1"/>
                  <a:t>Semana</a:t>
                </a:r>
                <a:r>
                  <a:rPr lang="en-US" sz="700" baseline="0" dirty="0"/>
                  <a:t> </a:t>
                </a:r>
                <a:r>
                  <a:rPr lang="en-US" sz="700" baseline="0" dirty="0" err="1"/>
                  <a:t>Epidemiológica</a:t>
                </a:r>
                <a:endParaRPr lang="en-US" sz="700" baseline="0" dirty="0"/>
              </a:p>
            </c:rich>
          </c:tx>
          <c:layout>
            <c:manualLayout>
              <c:xMode val="edge"/>
              <c:yMode val="edge"/>
              <c:x val="0.43773098187297393"/>
              <c:y val="0.90960349021689801"/>
            </c:manualLayout>
          </c:layout>
          <c:overlay val="0"/>
        </c:title>
        <c:majorTickMark val="out"/>
        <c:minorTickMark val="none"/>
        <c:tickLblPos val="nextTo"/>
        <c:txPr>
          <a:bodyPr/>
          <a:lstStyle/>
          <a:p>
            <a:pPr>
              <a:defRPr sz="700" baseline="0"/>
            </a:pPr>
            <a:endParaRPr lang="en-US"/>
          </a:p>
        </c:txPr>
        <c:crossAx val="580470816"/>
        <c:crosses val="autoZero"/>
        <c:auto val="1"/>
        <c:lblAlgn val="ctr"/>
        <c:lblOffset val="100"/>
        <c:noMultiLvlLbl val="0"/>
      </c:catAx>
      <c:valAx>
        <c:axId val="580470816"/>
        <c:scaling>
          <c:orientation val="minMax"/>
          <c:max val="1500"/>
          <c:min val="0"/>
        </c:scaling>
        <c:delete val="0"/>
        <c:axPos val="l"/>
        <c:title>
          <c:tx>
            <c:rich>
              <a:bodyPr rot="-5400000" vert="horz"/>
              <a:lstStyle/>
              <a:p>
                <a:pPr>
                  <a:defRPr/>
                </a:pPr>
                <a:r>
                  <a:rPr lang="en-US" dirty="0" err="1"/>
                  <a:t>Casos</a:t>
                </a:r>
                <a:endParaRPr lang="en-US" dirty="0"/>
              </a:p>
            </c:rich>
          </c:tx>
          <c:layout/>
          <c:overlay val="0"/>
        </c:title>
        <c:numFmt formatCode="General" sourceLinked="1"/>
        <c:majorTickMark val="out"/>
        <c:minorTickMark val="none"/>
        <c:tickLblPos val="nextTo"/>
        <c:txPr>
          <a:bodyPr/>
          <a:lstStyle/>
          <a:p>
            <a:pPr>
              <a:defRPr sz="700" baseline="0"/>
            </a:pPr>
            <a:endParaRPr lang="en-US"/>
          </a:p>
        </c:txPr>
        <c:crossAx val="580464152"/>
        <c:crosses val="autoZero"/>
        <c:crossBetween val="between"/>
        <c:majorUnit val="200"/>
        <c:minorUnit val="10"/>
      </c:valAx>
    </c:plotArea>
    <c:legend>
      <c:legendPos val="t"/>
      <c:layout/>
      <c:overlay val="0"/>
      <c:txPr>
        <a:bodyPr/>
        <a:lstStyle/>
        <a:p>
          <a:pPr>
            <a:defRPr sz="1200"/>
          </a:pPr>
          <a:endParaRPr lang="en-US"/>
        </a:p>
      </c:txPr>
    </c:legend>
    <c:plotVisOnly val="1"/>
    <c:dispBlanksAs val="gap"/>
    <c:showDLblsOverMax val="0"/>
  </c:chart>
  <c:spPr>
    <a:noFill/>
    <a:ln>
      <a:noFill/>
    </a:ln>
  </c:spPr>
  <c:txPr>
    <a:bodyPr/>
    <a:lstStyle/>
    <a:p>
      <a:pPr>
        <a:defRPr b="1">
          <a:latin typeface="Arial Narrow" panose="020B0606020202030204" pitchFamily="34" charset="0"/>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997170971157039"/>
          <c:y val="9.7828608976395365E-2"/>
          <c:w val="0.79019873711599442"/>
          <c:h val="0.74818124103136185"/>
        </c:manualLayout>
      </c:layout>
      <c:barChart>
        <c:barDir val="col"/>
        <c:grouping val="clustered"/>
        <c:varyColors val="0"/>
        <c:ser>
          <c:idx val="1"/>
          <c:order val="1"/>
          <c:tx>
            <c:strRef>
              <c:f>Hoja4!$I$1</c:f>
              <c:strCache>
                <c:ptCount val="1"/>
                <c:pt idx="0">
                  <c:v>CON EXTER 2020
</c:v>
                </c:pt>
              </c:strCache>
            </c:strRef>
          </c:tx>
          <c:spPr>
            <a:solidFill>
              <a:schemeClr val="accent1"/>
            </a:solidFill>
            <a:ln w="9525" cap="flat" cmpd="sng" algn="ctr">
              <a:solidFill>
                <a:schemeClr val="tx1"/>
              </a:solidFill>
              <a:round/>
            </a:ln>
            <a:effectLst>
              <a:outerShdw blurRad="40000" dist="20000" dir="5400000" rotWithShape="0">
                <a:srgbClr val="000000">
                  <a:alpha val="38000"/>
                </a:srgbClr>
              </a:outerShdw>
            </a:effectLst>
          </c:spPr>
          <c:invertIfNegative val="0"/>
          <c:val>
            <c:numRef>
              <c:f>Hoja4!$I$2:$I$53</c:f>
              <c:numCache>
                <c:formatCode>General</c:formatCode>
                <c:ptCount val="52"/>
                <c:pt idx="0">
                  <c:v>9323</c:v>
                </c:pt>
                <c:pt idx="1">
                  <c:v>16365</c:v>
                </c:pt>
                <c:pt idx="2">
                  <c:v>12239</c:v>
                </c:pt>
                <c:pt idx="3">
                  <c:v>9779</c:v>
                </c:pt>
                <c:pt idx="4">
                  <c:v>10160</c:v>
                </c:pt>
                <c:pt idx="5">
                  <c:v>14005</c:v>
                </c:pt>
                <c:pt idx="6">
                  <c:v>12859</c:v>
                </c:pt>
                <c:pt idx="7">
                  <c:v>11905</c:v>
                </c:pt>
                <c:pt idx="8">
                  <c:v>12314</c:v>
                </c:pt>
                <c:pt idx="9">
                  <c:v>13527</c:v>
                </c:pt>
                <c:pt idx="10">
                  <c:v>19316</c:v>
                </c:pt>
                <c:pt idx="11">
                  <c:v>17724</c:v>
                </c:pt>
                <c:pt idx="12">
                  <c:v>6660</c:v>
                </c:pt>
                <c:pt idx="13">
                  <c:v>4755</c:v>
                </c:pt>
                <c:pt idx="14">
                  <c:v>2607</c:v>
                </c:pt>
                <c:pt idx="15">
                  <c:v>2466</c:v>
                </c:pt>
                <c:pt idx="16">
                  <c:v>2019</c:v>
                </c:pt>
                <c:pt idx="17">
                  <c:v>1886</c:v>
                </c:pt>
                <c:pt idx="18">
                  <c:v>2319</c:v>
                </c:pt>
                <c:pt idx="19">
                  <c:v>2323</c:v>
                </c:pt>
                <c:pt idx="20">
                  <c:v>4038</c:v>
                </c:pt>
                <c:pt idx="21">
                  <c:v>2800</c:v>
                </c:pt>
                <c:pt idx="22">
                  <c:v>2639</c:v>
                </c:pt>
                <c:pt idx="23">
                  <c:v>2939</c:v>
                </c:pt>
              </c:numCache>
            </c:numRef>
          </c:val>
          <c:extLst>
            <c:ext xmlns:c16="http://schemas.microsoft.com/office/drawing/2014/chart" uri="{C3380CC4-5D6E-409C-BE32-E72D297353CC}">
              <c16:uniqueId val="{00000000-23B3-426E-A986-2629700F131A}"/>
            </c:ext>
          </c:extLst>
        </c:ser>
        <c:dLbls>
          <c:showLegendKey val="0"/>
          <c:showVal val="0"/>
          <c:showCatName val="0"/>
          <c:showSerName val="0"/>
          <c:showPercent val="0"/>
          <c:showBubbleSize val="0"/>
        </c:dLbls>
        <c:gapWidth val="15"/>
        <c:overlap val="40"/>
        <c:axId val="94737536"/>
        <c:axId val="94739456"/>
      </c:barChart>
      <c:lineChart>
        <c:grouping val="standard"/>
        <c:varyColors val="0"/>
        <c:ser>
          <c:idx val="0"/>
          <c:order val="0"/>
          <c:tx>
            <c:strRef>
              <c:f>Hoja4!$H$1</c:f>
              <c:strCache>
                <c:ptCount val="1"/>
                <c:pt idx="0">
                  <c:v>CON EXTER 2019
 </c:v>
                </c:pt>
              </c:strCache>
            </c:strRef>
          </c:tx>
          <c:spPr>
            <a:ln w="19050" cap="rnd">
              <a:solidFill>
                <a:schemeClr val="tx1"/>
              </a:solidFill>
              <a:round/>
            </a:ln>
            <a:effectLst>
              <a:outerShdw blurRad="40000" dist="20000" dir="5400000" rotWithShape="0">
                <a:srgbClr val="000000">
                  <a:alpha val="38000"/>
                </a:srgbClr>
              </a:outerShdw>
            </a:effectLst>
          </c:spPr>
          <c:marker>
            <c:symbol val="none"/>
          </c:marker>
          <c:cat>
            <c:numRef>
              <c:f>Hoja4!$A$2:$A$56</c:f>
              <c:numCache>
                <c:formatCode>General</c:formatCode>
                <c:ptCount val="55"/>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Hoja4!$H$2:$H$53</c:f>
              <c:numCache>
                <c:formatCode>General</c:formatCode>
                <c:ptCount val="52"/>
                <c:pt idx="0">
                  <c:v>9962</c:v>
                </c:pt>
                <c:pt idx="1">
                  <c:v>11844</c:v>
                </c:pt>
                <c:pt idx="2">
                  <c:v>9947</c:v>
                </c:pt>
                <c:pt idx="3">
                  <c:v>9478</c:v>
                </c:pt>
                <c:pt idx="4">
                  <c:v>11170</c:v>
                </c:pt>
                <c:pt idx="5">
                  <c:v>11558</c:v>
                </c:pt>
                <c:pt idx="6">
                  <c:v>11690</c:v>
                </c:pt>
                <c:pt idx="7">
                  <c:v>15139</c:v>
                </c:pt>
                <c:pt idx="8">
                  <c:v>11892</c:v>
                </c:pt>
                <c:pt idx="9">
                  <c:v>12879</c:v>
                </c:pt>
                <c:pt idx="10">
                  <c:v>13000</c:v>
                </c:pt>
                <c:pt idx="11">
                  <c:v>11585</c:v>
                </c:pt>
                <c:pt idx="12">
                  <c:v>11357</c:v>
                </c:pt>
                <c:pt idx="13">
                  <c:v>11814</c:v>
                </c:pt>
                <c:pt idx="14">
                  <c:v>10150</c:v>
                </c:pt>
                <c:pt idx="15">
                  <c:v>8917</c:v>
                </c:pt>
                <c:pt idx="16">
                  <c:v>10100</c:v>
                </c:pt>
                <c:pt idx="17">
                  <c:v>10782</c:v>
                </c:pt>
                <c:pt idx="18">
                  <c:v>12011</c:v>
                </c:pt>
                <c:pt idx="19">
                  <c:v>11577</c:v>
                </c:pt>
                <c:pt idx="20">
                  <c:v>14170</c:v>
                </c:pt>
                <c:pt idx="21">
                  <c:v>11275</c:v>
                </c:pt>
                <c:pt idx="22">
                  <c:v>14133</c:v>
                </c:pt>
                <c:pt idx="23">
                  <c:v>15115</c:v>
                </c:pt>
                <c:pt idx="24">
                  <c:v>11704</c:v>
                </c:pt>
                <c:pt idx="25">
                  <c:v>10592</c:v>
                </c:pt>
                <c:pt idx="26">
                  <c:v>10598</c:v>
                </c:pt>
                <c:pt idx="27">
                  <c:v>11783</c:v>
                </c:pt>
                <c:pt idx="28">
                  <c:v>11636</c:v>
                </c:pt>
                <c:pt idx="29">
                  <c:v>13160</c:v>
                </c:pt>
                <c:pt idx="30">
                  <c:v>13511</c:v>
                </c:pt>
                <c:pt idx="31">
                  <c:v>10761</c:v>
                </c:pt>
                <c:pt idx="32">
                  <c:v>10976</c:v>
                </c:pt>
                <c:pt idx="33">
                  <c:v>13869</c:v>
                </c:pt>
                <c:pt idx="34">
                  <c:v>12696</c:v>
                </c:pt>
                <c:pt idx="35">
                  <c:v>12331</c:v>
                </c:pt>
                <c:pt idx="36">
                  <c:v>12287</c:v>
                </c:pt>
                <c:pt idx="37">
                  <c:v>11663</c:v>
                </c:pt>
                <c:pt idx="38">
                  <c:v>11505</c:v>
                </c:pt>
                <c:pt idx="39">
                  <c:v>10761</c:v>
                </c:pt>
                <c:pt idx="40">
                  <c:v>9360</c:v>
                </c:pt>
                <c:pt idx="41">
                  <c:v>12239</c:v>
                </c:pt>
                <c:pt idx="42">
                  <c:v>12209</c:v>
                </c:pt>
                <c:pt idx="43">
                  <c:v>9862</c:v>
                </c:pt>
                <c:pt idx="44">
                  <c:v>11305</c:v>
                </c:pt>
                <c:pt idx="45">
                  <c:v>13711</c:v>
                </c:pt>
                <c:pt idx="46">
                  <c:v>13044</c:v>
                </c:pt>
                <c:pt idx="47">
                  <c:v>12275</c:v>
                </c:pt>
                <c:pt idx="48">
                  <c:v>13139</c:v>
                </c:pt>
                <c:pt idx="49">
                  <c:v>13451</c:v>
                </c:pt>
                <c:pt idx="50">
                  <c:v>11794</c:v>
                </c:pt>
                <c:pt idx="51">
                  <c:v>11237</c:v>
                </c:pt>
              </c:numCache>
            </c:numRef>
          </c:val>
          <c:smooth val="0"/>
          <c:extLst>
            <c:ext xmlns:c16="http://schemas.microsoft.com/office/drawing/2014/chart" uri="{C3380CC4-5D6E-409C-BE32-E72D297353CC}">
              <c16:uniqueId val="{00000001-23B3-426E-A986-2629700F131A}"/>
            </c:ext>
          </c:extLst>
        </c:ser>
        <c:dLbls>
          <c:showLegendKey val="0"/>
          <c:showVal val="0"/>
          <c:showCatName val="0"/>
          <c:showSerName val="0"/>
          <c:showPercent val="0"/>
          <c:showBubbleSize val="0"/>
        </c:dLbls>
        <c:marker val="1"/>
        <c:smooth val="0"/>
        <c:axId val="94737536"/>
        <c:axId val="94739456"/>
      </c:lineChart>
      <c:catAx>
        <c:axId val="94737536"/>
        <c:scaling>
          <c:orientation val="minMax"/>
        </c:scaling>
        <c:delete val="0"/>
        <c:axPos val="b"/>
        <c:title>
          <c:tx>
            <c:rich>
              <a:bodyPr rot="0" spcFirstLastPara="1" vertOverflow="ellipsis" vert="horz" wrap="square" anchor="ctr" anchorCtr="1"/>
              <a:lstStyle/>
              <a:p>
                <a:pPr>
                  <a:defRPr sz="700" b="0" i="0" u="none" strike="noStrike" kern="1200" cap="all" baseline="0">
                    <a:solidFill>
                      <a:schemeClr val="tx1">
                        <a:lumMod val="50000"/>
                        <a:lumOff val="50000"/>
                      </a:schemeClr>
                    </a:solidFill>
                    <a:latin typeface="+mn-lt"/>
                    <a:ea typeface="+mn-ea"/>
                    <a:cs typeface="+mn-cs"/>
                  </a:defRPr>
                </a:pPr>
                <a:r>
                  <a:rPr lang="en-US" sz="700" baseline="0"/>
                  <a:t>Semana Epidemiologica</a:t>
                </a:r>
              </a:p>
            </c:rich>
          </c:tx>
          <c:layout>
            <c:manualLayout>
              <c:xMode val="edge"/>
              <c:yMode val="edge"/>
              <c:x val="0.43563153205882726"/>
              <c:y val="0.91710065387159401"/>
            </c:manualLayout>
          </c:layout>
          <c:overlay val="0"/>
          <c:spPr>
            <a:noFill/>
            <a:ln>
              <a:noFill/>
            </a:ln>
            <a:effectLst/>
          </c:spPr>
          <c:txPr>
            <a:bodyPr rot="0" spcFirstLastPara="1" vertOverflow="ellipsis" vert="horz" wrap="square" anchor="ctr" anchorCtr="1"/>
            <a:lstStyle/>
            <a:p>
              <a:pPr>
                <a:defRPr sz="700" b="0" i="0" u="none" strike="noStrike" kern="1200" cap="all" baseline="0">
                  <a:solidFill>
                    <a:schemeClr val="tx1">
                      <a:lumMod val="50000"/>
                      <a:lumOff val="50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baseline="0">
                <a:solidFill>
                  <a:schemeClr val="tx1">
                    <a:lumMod val="50000"/>
                    <a:lumOff val="50000"/>
                  </a:schemeClr>
                </a:solidFill>
                <a:latin typeface="+mn-lt"/>
                <a:ea typeface="+mn-ea"/>
                <a:cs typeface="+mn-cs"/>
              </a:defRPr>
            </a:pPr>
            <a:endParaRPr lang="en-US"/>
          </a:p>
        </c:txPr>
        <c:crossAx val="94739456"/>
        <c:crosses val="autoZero"/>
        <c:auto val="1"/>
        <c:lblAlgn val="ctr"/>
        <c:lblOffset val="100"/>
        <c:noMultiLvlLbl val="0"/>
      </c:catAx>
      <c:valAx>
        <c:axId val="94739456"/>
        <c:scaling>
          <c:orientation val="minMax"/>
        </c:scaling>
        <c:delete val="0"/>
        <c:axPos val="l"/>
        <c:majorGridlines>
          <c:spPr>
            <a:ln w="19050"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700" b="0" i="0" u="none" strike="noStrike" kern="1200" cap="all" baseline="0">
                    <a:solidFill>
                      <a:schemeClr val="tx1">
                        <a:lumMod val="50000"/>
                        <a:lumOff val="50000"/>
                      </a:schemeClr>
                    </a:solidFill>
                    <a:latin typeface="+mn-lt"/>
                    <a:ea typeface="+mn-ea"/>
                    <a:cs typeface="+mn-cs"/>
                  </a:defRPr>
                </a:pPr>
                <a:r>
                  <a:rPr lang="en-US" sz="700" baseline="0"/>
                  <a:t>Total de casos</a:t>
                </a:r>
              </a:p>
            </c:rich>
          </c:tx>
          <c:layout/>
          <c:overlay val="0"/>
          <c:spPr>
            <a:noFill/>
            <a:ln>
              <a:noFill/>
            </a:ln>
            <a:effectLst/>
          </c:spPr>
          <c:txPr>
            <a:bodyPr rot="-5400000" spcFirstLastPara="1" vertOverflow="ellipsis" vert="horz" wrap="square" anchor="ctr" anchorCtr="1"/>
            <a:lstStyle/>
            <a:p>
              <a:pPr>
                <a:defRPr sz="700" b="0" i="0" u="none" strike="noStrike" kern="1200" cap="all" baseline="0">
                  <a:solidFill>
                    <a:schemeClr val="tx1">
                      <a:lumMod val="50000"/>
                      <a:lumOff val="50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tx1">
                    <a:lumMod val="50000"/>
                    <a:lumOff val="50000"/>
                  </a:schemeClr>
                </a:solidFill>
                <a:latin typeface="+mn-lt"/>
                <a:ea typeface="+mn-ea"/>
                <a:cs typeface="+mn-cs"/>
              </a:defRPr>
            </a:pPr>
            <a:endParaRPr lang="en-US"/>
          </a:p>
        </c:txPr>
        <c:crossAx val="94737536"/>
        <c:crosses val="autoZero"/>
        <c:crossBetween val="between"/>
      </c:valAx>
      <c:spPr>
        <a:noFill/>
        <a:ln>
          <a:noFill/>
        </a:ln>
        <a:effectLst/>
      </c:spPr>
    </c:plotArea>
    <c:legend>
      <c:legendPos val="b"/>
      <c:layout>
        <c:manualLayout>
          <c:xMode val="edge"/>
          <c:yMode val="edge"/>
          <c:x val="0.15748854277227886"/>
          <c:y val="2.0262467191601092E-2"/>
          <c:w val="0.63843801334868255"/>
          <c:h val="0.12982561870401299"/>
        </c:manualLayout>
      </c:layout>
      <c:overlay val="0"/>
      <c:spPr>
        <a:noFill/>
        <a:ln>
          <a:noFill/>
        </a:ln>
        <a:effectLst/>
      </c:spPr>
      <c:txPr>
        <a:bodyPr rot="0" spcFirstLastPara="1" vertOverflow="ellipsis" vert="horz" wrap="square" anchor="ctr" anchorCtr="1"/>
        <a:lstStyle/>
        <a:p>
          <a:pPr>
            <a:defRPr lang="es-CO" sz="900" b="0" i="0" u="none" strike="noStrike" kern="1200" baseline="0">
              <a:solidFill>
                <a:sysClr val="windowText" lastClr="000000">
                  <a:lumMod val="65000"/>
                  <a:lumOff val="35000"/>
                </a:sys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445390977758592"/>
          <c:y val="3.7797879431737701E-2"/>
          <c:w val="0.85894546838827657"/>
          <c:h val="0.73332651585654318"/>
        </c:manualLayout>
      </c:layout>
      <c:areaChart>
        <c:grouping val="standard"/>
        <c:varyColors val="0"/>
        <c:ser>
          <c:idx val="3"/>
          <c:order val="1"/>
          <c:tx>
            <c:strRef>
              <c:f>HOSP!$A$71</c:f>
              <c:strCache>
                <c:ptCount val="1"/>
                <c:pt idx="0">
                  <c:v>Percentil 75</c:v>
                </c:pt>
              </c:strCache>
            </c:strRef>
          </c:tx>
          <c:spPr>
            <a:solidFill>
              <a:srgbClr val="FF0000"/>
            </a:solidFill>
            <a:ln w="12700">
              <a:solidFill>
                <a:srgbClr val="FF0000"/>
              </a:solidFill>
              <a:prstDash val="solid"/>
            </a:ln>
          </c:spPr>
          <c:val>
            <c:numRef>
              <c:f>HOSP!$B$71:$BA$71</c:f>
              <c:numCache>
                <c:formatCode>0.0</c:formatCode>
                <c:ptCount val="52"/>
                <c:pt idx="0">
                  <c:v>360.25</c:v>
                </c:pt>
                <c:pt idx="1">
                  <c:v>436</c:v>
                </c:pt>
                <c:pt idx="2">
                  <c:v>379</c:v>
                </c:pt>
                <c:pt idx="3">
                  <c:v>336</c:v>
                </c:pt>
                <c:pt idx="4">
                  <c:v>249</c:v>
                </c:pt>
                <c:pt idx="5">
                  <c:v>336</c:v>
                </c:pt>
                <c:pt idx="6">
                  <c:v>376</c:v>
                </c:pt>
                <c:pt idx="7">
                  <c:v>393</c:v>
                </c:pt>
                <c:pt idx="8">
                  <c:v>394</c:v>
                </c:pt>
                <c:pt idx="9">
                  <c:v>410</c:v>
                </c:pt>
                <c:pt idx="10">
                  <c:v>329</c:v>
                </c:pt>
                <c:pt idx="11">
                  <c:v>292</c:v>
                </c:pt>
                <c:pt idx="12">
                  <c:v>408</c:v>
                </c:pt>
                <c:pt idx="13">
                  <c:v>327</c:v>
                </c:pt>
                <c:pt idx="14">
                  <c:v>359</c:v>
                </c:pt>
                <c:pt idx="15">
                  <c:v>407</c:v>
                </c:pt>
                <c:pt idx="16">
                  <c:v>349</c:v>
                </c:pt>
                <c:pt idx="17">
                  <c:v>407</c:v>
                </c:pt>
                <c:pt idx="18">
                  <c:v>357</c:v>
                </c:pt>
                <c:pt idx="19">
                  <c:v>457</c:v>
                </c:pt>
                <c:pt idx="20">
                  <c:v>434</c:v>
                </c:pt>
                <c:pt idx="21">
                  <c:v>500</c:v>
                </c:pt>
                <c:pt idx="22">
                  <c:v>459</c:v>
                </c:pt>
                <c:pt idx="23">
                  <c:v>451</c:v>
                </c:pt>
                <c:pt idx="24">
                  <c:v>419</c:v>
                </c:pt>
                <c:pt idx="25">
                  <c:v>424</c:v>
                </c:pt>
                <c:pt idx="26">
                  <c:v>424</c:v>
                </c:pt>
                <c:pt idx="27">
                  <c:v>418</c:v>
                </c:pt>
                <c:pt idx="28">
                  <c:v>344</c:v>
                </c:pt>
                <c:pt idx="29">
                  <c:v>374</c:v>
                </c:pt>
                <c:pt idx="30">
                  <c:v>421</c:v>
                </c:pt>
                <c:pt idx="31">
                  <c:v>423</c:v>
                </c:pt>
                <c:pt idx="32">
                  <c:v>344</c:v>
                </c:pt>
                <c:pt idx="33">
                  <c:v>424</c:v>
                </c:pt>
                <c:pt idx="34">
                  <c:v>371</c:v>
                </c:pt>
                <c:pt idx="35">
                  <c:v>367</c:v>
                </c:pt>
                <c:pt idx="36">
                  <c:v>304</c:v>
                </c:pt>
                <c:pt idx="37">
                  <c:v>369</c:v>
                </c:pt>
                <c:pt idx="38">
                  <c:v>341</c:v>
                </c:pt>
                <c:pt idx="39">
                  <c:v>325</c:v>
                </c:pt>
                <c:pt idx="40">
                  <c:v>282</c:v>
                </c:pt>
                <c:pt idx="41">
                  <c:v>397</c:v>
                </c:pt>
                <c:pt idx="42">
                  <c:v>312</c:v>
                </c:pt>
                <c:pt idx="43">
                  <c:v>283</c:v>
                </c:pt>
                <c:pt idx="44">
                  <c:v>368</c:v>
                </c:pt>
                <c:pt idx="45">
                  <c:v>438</c:v>
                </c:pt>
                <c:pt idx="46">
                  <c:v>371</c:v>
                </c:pt>
                <c:pt idx="47">
                  <c:v>401</c:v>
                </c:pt>
                <c:pt idx="48">
                  <c:v>391</c:v>
                </c:pt>
                <c:pt idx="49">
                  <c:v>408</c:v>
                </c:pt>
                <c:pt idx="50">
                  <c:v>394</c:v>
                </c:pt>
                <c:pt idx="51">
                  <c:v>321</c:v>
                </c:pt>
              </c:numCache>
            </c:numRef>
          </c:val>
          <c:extLst>
            <c:ext xmlns:c16="http://schemas.microsoft.com/office/drawing/2014/chart" uri="{C3380CC4-5D6E-409C-BE32-E72D297353CC}">
              <c16:uniqueId val="{00000000-0BB4-42CF-BCDE-2EA0ED133A49}"/>
            </c:ext>
          </c:extLst>
        </c:ser>
        <c:ser>
          <c:idx val="1"/>
          <c:order val="2"/>
          <c:tx>
            <c:strRef>
              <c:f>HOSP!$A$69</c:f>
              <c:strCache>
                <c:ptCount val="1"/>
                <c:pt idx="0">
                  <c:v>Mediana</c:v>
                </c:pt>
              </c:strCache>
            </c:strRef>
          </c:tx>
          <c:spPr>
            <a:solidFill>
              <a:srgbClr val="FFFF00"/>
            </a:solidFill>
            <a:ln w="12700" cap="rnd">
              <a:solidFill>
                <a:srgbClr val="FFFF00"/>
              </a:solidFill>
              <a:round/>
            </a:ln>
            <a:effectLst/>
          </c:spPr>
          <c:val>
            <c:numRef>
              <c:f>HOSP!$B$69:$BA$69</c:f>
              <c:numCache>
                <c:formatCode>0.0</c:formatCode>
                <c:ptCount val="52"/>
                <c:pt idx="0">
                  <c:v>298.5</c:v>
                </c:pt>
                <c:pt idx="1">
                  <c:v>382</c:v>
                </c:pt>
                <c:pt idx="2">
                  <c:v>295.5</c:v>
                </c:pt>
                <c:pt idx="3">
                  <c:v>289</c:v>
                </c:pt>
                <c:pt idx="4">
                  <c:v>215</c:v>
                </c:pt>
                <c:pt idx="5">
                  <c:v>262</c:v>
                </c:pt>
                <c:pt idx="6">
                  <c:v>333.5</c:v>
                </c:pt>
                <c:pt idx="7">
                  <c:v>355</c:v>
                </c:pt>
                <c:pt idx="8">
                  <c:v>349.5</c:v>
                </c:pt>
                <c:pt idx="9">
                  <c:v>314.5</c:v>
                </c:pt>
                <c:pt idx="10">
                  <c:v>316.5</c:v>
                </c:pt>
                <c:pt idx="11">
                  <c:v>268.5</c:v>
                </c:pt>
                <c:pt idx="12">
                  <c:v>394.5</c:v>
                </c:pt>
                <c:pt idx="13">
                  <c:v>297</c:v>
                </c:pt>
                <c:pt idx="14">
                  <c:v>274</c:v>
                </c:pt>
                <c:pt idx="15">
                  <c:v>311.5</c:v>
                </c:pt>
                <c:pt idx="16">
                  <c:v>278.5</c:v>
                </c:pt>
                <c:pt idx="17">
                  <c:v>383.5</c:v>
                </c:pt>
                <c:pt idx="18">
                  <c:v>346.5</c:v>
                </c:pt>
                <c:pt idx="19">
                  <c:v>422</c:v>
                </c:pt>
                <c:pt idx="20">
                  <c:v>337.5</c:v>
                </c:pt>
                <c:pt idx="21">
                  <c:v>334.5</c:v>
                </c:pt>
                <c:pt idx="22">
                  <c:v>439</c:v>
                </c:pt>
                <c:pt idx="23">
                  <c:v>399.5</c:v>
                </c:pt>
                <c:pt idx="24">
                  <c:v>363.5</c:v>
                </c:pt>
                <c:pt idx="25">
                  <c:v>340.5</c:v>
                </c:pt>
                <c:pt idx="26">
                  <c:v>391.5</c:v>
                </c:pt>
                <c:pt idx="27">
                  <c:v>404</c:v>
                </c:pt>
                <c:pt idx="28">
                  <c:v>311.5</c:v>
                </c:pt>
                <c:pt idx="29">
                  <c:v>371.5</c:v>
                </c:pt>
                <c:pt idx="30">
                  <c:v>393</c:v>
                </c:pt>
                <c:pt idx="31">
                  <c:v>356.5</c:v>
                </c:pt>
                <c:pt idx="32">
                  <c:v>269</c:v>
                </c:pt>
                <c:pt idx="33">
                  <c:v>377.5</c:v>
                </c:pt>
                <c:pt idx="34">
                  <c:v>319</c:v>
                </c:pt>
                <c:pt idx="35">
                  <c:v>318</c:v>
                </c:pt>
                <c:pt idx="36">
                  <c:v>255</c:v>
                </c:pt>
                <c:pt idx="37">
                  <c:v>315</c:v>
                </c:pt>
                <c:pt idx="38">
                  <c:v>308</c:v>
                </c:pt>
                <c:pt idx="39">
                  <c:v>269.5</c:v>
                </c:pt>
                <c:pt idx="40">
                  <c:v>242.5</c:v>
                </c:pt>
                <c:pt idx="41">
                  <c:v>309</c:v>
                </c:pt>
                <c:pt idx="42">
                  <c:v>280</c:v>
                </c:pt>
                <c:pt idx="43">
                  <c:v>269.5</c:v>
                </c:pt>
                <c:pt idx="44">
                  <c:v>270</c:v>
                </c:pt>
                <c:pt idx="45">
                  <c:v>310.5</c:v>
                </c:pt>
                <c:pt idx="46">
                  <c:v>338</c:v>
                </c:pt>
                <c:pt idx="47">
                  <c:v>317.5</c:v>
                </c:pt>
                <c:pt idx="48">
                  <c:v>343.5</c:v>
                </c:pt>
                <c:pt idx="49">
                  <c:v>374.5</c:v>
                </c:pt>
                <c:pt idx="50">
                  <c:v>334.5</c:v>
                </c:pt>
                <c:pt idx="51">
                  <c:v>294.5</c:v>
                </c:pt>
              </c:numCache>
            </c:numRef>
          </c:val>
          <c:extLst>
            <c:ext xmlns:c16="http://schemas.microsoft.com/office/drawing/2014/chart" uri="{C3380CC4-5D6E-409C-BE32-E72D297353CC}">
              <c16:uniqueId val="{00000001-0BB4-42CF-BCDE-2EA0ED133A49}"/>
            </c:ext>
          </c:extLst>
        </c:ser>
        <c:ser>
          <c:idx val="2"/>
          <c:order val="3"/>
          <c:tx>
            <c:strRef>
              <c:f>HOSP!$A$70</c:f>
              <c:strCache>
                <c:ptCount val="1"/>
                <c:pt idx="0">
                  <c:v>Percentil 25</c:v>
                </c:pt>
              </c:strCache>
            </c:strRef>
          </c:tx>
          <c:spPr>
            <a:solidFill>
              <a:srgbClr val="92D050"/>
            </a:solidFill>
            <a:ln w="12700" cap="rnd">
              <a:solidFill>
                <a:srgbClr val="92D050"/>
              </a:solidFill>
              <a:round/>
            </a:ln>
            <a:effectLst/>
          </c:spPr>
          <c:val>
            <c:numRef>
              <c:f>HOSP!$B$70:$BA$70</c:f>
              <c:numCache>
                <c:formatCode>0.0</c:formatCode>
                <c:ptCount val="52"/>
                <c:pt idx="0">
                  <c:v>265.25</c:v>
                </c:pt>
                <c:pt idx="1">
                  <c:v>277.75</c:v>
                </c:pt>
                <c:pt idx="2">
                  <c:v>199</c:v>
                </c:pt>
                <c:pt idx="3">
                  <c:v>182</c:v>
                </c:pt>
                <c:pt idx="4">
                  <c:v>180.25</c:v>
                </c:pt>
                <c:pt idx="5">
                  <c:v>171.75</c:v>
                </c:pt>
                <c:pt idx="6">
                  <c:v>209.25</c:v>
                </c:pt>
                <c:pt idx="7">
                  <c:v>231.25</c:v>
                </c:pt>
                <c:pt idx="8">
                  <c:v>222.5</c:v>
                </c:pt>
                <c:pt idx="9">
                  <c:v>235.25</c:v>
                </c:pt>
                <c:pt idx="10">
                  <c:v>224.5</c:v>
                </c:pt>
                <c:pt idx="11">
                  <c:v>236.75</c:v>
                </c:pt>
                <c:pt idx="12">
                  <c:v>242.25</c:v>
                </c:pt>
                <c:pt idx="13">
                  <c:v>237.75</c:v>
                </c:pt>
                <c:pt idx="14">
                  <c:v>193</c:v>
                </c:pt>
                <c:pt idx="15">
                  <c:v>192.75</c:v>
                </c:pt>
                <c:pt idx="16">
                  <c:v>197.5</c:v>
                </c:pt>
                <c:pt idx="17">
                  <c:v>272.25</c:v>
                </c:pt>
                <c:pt idx="18">
                  <c:v>235.5</c:v>
                </c:pt>
                <c:pt idx="19">
                  <c:v>268.75</c:v>
                </c:pt>
                <c:pt idx="20">
                  <c:v>203.5</c:v>
                </c:pt>
                <c:pt idx="21">
                  <c:v>229</c:v>
                </c:pt>
                <c:pt idx="22">
                  <c:v>276.5</c:v>
                </c:pt>
                <c:pt idx="23">
                  <c:v>253.5</c:v>
                </c:pt>
                <c:pt idx="24">
                  <c:v>192.75</c:v>
                </c:pt>
                <c:pt idx="25">
                  <c:v>223.25</c:v>
                </c:pt>
                <c:pt idx="26">
                  <c:v>209</c:v>
                </c:pt>
                <c:pt idx="27">
                  <c:v>180.25</c:v>
                </c:pt>
                <c:pt idx="28">
                  <c:v>183</c:v>
                </c:pt>
                <c:pt idx="29">
                  <c:v>208.5</c:v>
                </c:pt>
                <c:pt idx="30">
                  <c:v>186</c:v>
                </c:pt>
                <c:pt idx="31">
                  <c:v>255.5</c:v>
                </c:pt>
                <c:pt idx="32">
                  <c:v>160.25</c:v>
                </c:pt>
                <c:pt idx="33">
                  <c:v>200.75</c:v>
                </c:pt>
                <c:pt idx="34">
                  <c:v>205</c:v>
                </c:pt>
                <c:pt idx="35">
                  <c:v>245.75</c:v>
                </c:pt>
                <c:pt idx="36">
                  <c:v>156.5</c:v>
                </c:pt>
                <c:pt idx="37">
                  <c:v>215.75</c:v>
                </c:pt>
                <c:pt idx="38">
                  <c:v>231.75</c:v>
                </c:pt>
                <c:pt idx="39">
                  <c:v>213.25</c:v>
                </c:pt>
                <c:pt idx="40">
                  <c:v>189.25</c:v>
                </c:pt>
                <c:pt idx="41">
                  <c:v>205.5</c:v>
                </c:pt>
                <c:pt idx="42">
                  <c:v>183.5</c:v>
                </c:pt>
                <c:pt idx="43">
                  <c:v>215.5</c:v>
                </c:pt>
                <c:pt idx="44">
                  <c:v>189.75</c:v>
                </c:pt>
                <c:pt idx="45">
                  <c:v>278.5</c:v>
                </c:pt>
                <c:pt idx="46">
                  <c:v>253</c:v>
                </c:pt>
                <c:pt idx="47">
                  <c:v>250.75</c:v>
                </c:pt>
                <c:pt idx="48">
                  <c:v>236</c:v>
                </c:pt>
                <c:pt idx="49">
                  <c:v>245.75</c:v>
                </c:pt>
                <c:pt idx="50">
                  <c:v>290.25</c:v>
                </c:pt>
                <c:pt idx="51">
                  <c:v>205</c:v>
                </c:pt>
              </c:numCache>
            </c:numRef>
          </c:val>
          <c:extLst>
            <c:ext xmlns:c16="http://schemas.microsoft.com/office/drawing/2014/chart" uri="{C3380CC4-5D6E-409C-BE32-E72D297353CC}">
              <c16:uniqueId val="{00000002-0BB4-42CF-BCDE-2EA0ED133A49}"/>
            </c:ext>
          </c:extLst>
        </c:ser>
        <c:dLbls>
          <c:showLegendKey val="0"/>
          <c:showVal val="0"/>
          <c:showCatName val="0"/>
          <c:showSerName val="0"/>
          <c:showPercent val="0"/>
          <c:showBubbleSize val="0"/>
        </c:dLbls>
        <c:axId val="95420416"/>
        <c:axId val="95422720"/>
      </c:areaChart>
      <c:scatterChart>
        <c:scatterStyle val="lineMarker"/>
        <c:varyColors val="0"/>
        <c:ser>
          <c:idx val="0"/>
          <c:order val="0"/>
          <c:tx>
            <c:strRef>
              <c:f>HOSP!$A$68</c:f>
              <c:strCache>
                <c:ptCount val="1"/>
                <c:pt idx="0">
                  <c:v>2020</c:v>
                </c:pt>
              </c:strCache>
            </c:strRef>
          </c:tx>
          <c:spPr>
            <a:ln w="12700">
              <a:solidFill>
                <a:schemeClr val="tx1"/>
              </a:solidFill>
            </a:ln>
          </c:spPr>
          <c:marker>
            <c:symbol val="circle"/>
            <c:size val="5"/>
            <c:spPr>
              <a:solidFill>
                <a:schemeClr val="tx1"/>
              </a:solidFill>
              <a:ln w="9525">
                <a:solidFill>
                  <a:schemeClr val="tx1"/>
                </a:solidFill>
                <a:prstDash val="sysDash"/>
              </a:ln>
              <a:effectLst/>
            </c:spPr>
          </c:marker>
          <c:yVal>
            <c:numRef>
              <c:f>HOSP!$B$68:$BA$68</c:f>
              <c:numCache>
                <c:formatCode>General</c:formatCode>
                <c:ptCount val="52"/>
                <c:pt idx="0">
                  <c:v>318</c:v>
                </c:pt>
                <c:pt idx="1">
                  <c:v>354</c:v>
                </c:pt>
                <c:pt idx="2">
                  <c:v>302</c:v>
                </c:pt>
                <c:pt idx="3">
                  <c:v>291</c:v>
                </c:pt>
                <c:pt idx="4">
                  <c:v>273</c:v>
                </c:pt>
                <c:pt idx="5">
                  <c:v>314</c:v>
                </c:pt>
                <c:pt idx="6">
                  <c:v>342</c:v>
                </c:pt>
                <c:pt idx="7">
                  <c:v>338</c:v>
                </c:pt>
                <c:pt idx="8">
                  <c:v>355</c:v>
                </c:pt>
                <c:pt idx="9">
                  <c:v>360</c:v>
                </c:pt>
                <c:pt idx="10">
                  <c:v>505</c:v>
                </c:pt>
                <c:pt idx="11">
                  <c:v>354</c:v>
                </c:pt>
                <c:pt idx="12">
                  <c:v>305</c:v>
                </c:pt>
                <c:pt idx="13">
                  <c:v>214</c:v>
                </c:pt>
                <c:pt idx="14">
                  <c:v>182</c:v>
                </c:pt>
                <c:pt idx="15">
                  <c:v>146</c:v>
                </c:pt>
                <c:pt idx="16">
                  <c:v>112</c:v>
                </c:pt>
                <c:pt idx="17">
                  <c:v>111</c:v>
                </c:pt>
                <c:pt idx="18">
                  <c:v>122</c:v>
                </c:pt>
                <c:pt idx="19">
                  <c:v>137</c:v>
                </c:pt>
                <c:pt idx="20">
                  <c:v>91</c:v>
                </c:pt>
                <c:pt idx="21">
                  <c:v>144</c:v>
                </c:pt>
                <c:pt idx="22">
                  <c:v>140</c:v>
                </c:pt>
                <c:pt idx="23">
                  <c:v>74</c:v>
                </c:pt>
              </c:numCache>
            </c:numRef>
          </c:yVal>
          <c:smooth val="0"/>
          <c:extLst>
            <c:ext xmlns:c16="http://schemas.microsoft.com/office/drawing/2014/chart" uri="{C3380CC4-5D6E-409C-BE32-E72D297353CC}">
              <c16:uniqueId val="{00000003-0BB4-42CF-BCDE-2EA0ED133A49}"/>
            </c:ext>
          </c:extLst>
        </c:ser>
        <c:dLbls>
          <c:showLegendKey val="0"/>
          <c:showVal val="0"/>
          <c:showCatName val="0"/>
          <c:showSerName val="0"/>
          <c:showPercent val="0"/>
          <c:showBubbleSize val="0"/>
        </c:dLbls>
        <c:axId val="95420416"/>
        <c:axId val="95422720"/>
      </c:scatterChart>
      <c:catAx>
        <c:axId val="95420416"/>
        <c:scaling>
          <c:orientation val="minMax"/>
        </c:scaling>
        <c:delete val="0"/>
        <c:axPos val="b"/>
        <c:title>
          <c:tx>
            <c:rich>
              <a:bodyPr/>
              <a:lstStyle/>
              <a:p>
                <a:pPr>
                  <a:defRPr sz="700" baseline="0"/>
                </a:pPr>
                <a:r>
                  <a:rPr lang="en-US" sz="700" baseline="0"/>
                  <a:t>Semana Epidemiológica</a:t>
                </a:r>
              </a:p>
            </c:rich>
          </c:tx>
          <c:layout>
            <c:manualLayout>
              <c:xMode val="edge"/>
              <c:yMode val="edge"/>
              <c:x val="0.4531565232511332"/>
              <c:y val="0.80283086302575724"/>
            </c:manualLayout>
          </c:layout>
          <c:overlay val="0"/>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sz="600" b="1" baseline="0"/>
            </a:pPr>
            <a:endParaRPr lang="en-US"/>
          </a:p>
        </c:txPr>
        <c:crossAx val="95422720"/>
        <c:crosses val="autoZero"/>
        <c:auto val="1"/>
        <c:lblAlgn val="ctr"/>
        <c:lblOffset val="100"/>
        <c:noMultiLvlLbl val="0"/>
      </c:catAx>
      <c:valAx>
        <c:axId val="95422720"/>
        <c:scaling>
          <c:orientation val="minMax"/>
        </c:scaling>
        <c:delete val="0"/>
        <c:axPos val="l"/>
        <c:title>
          <c:tx>
            <c:rich>
              <a:bodyPr/>
              <a:lstStyle/>
              <a:p>
                <a:pPr>
                  <a:defRPr sz="700" baseline="0"/>
                </a:pPr>
                <a:r>
                  <a:rPr lang="es-CO" sz="700" baseline="0"/>
                  <a:t>Número de casos</a:t>
                </a:r>
              </a:p>
            </c:rich>
          </c:tx>
          <c:layout/>
          <c:overlay val="0"/>
        </c:title>
        <c:numFmt formatCode="0" sourceLinked="0"/>
        <c:majorTickMark val="none"/>
        <c:minorTickMark val="none"/>
        <c:tickLblPos val="nextTo"/>
        <c:spPr>
          <a:ln w="6350">
            <a:noFill/>
          </a:ln>
        </c:spPr>
        <c:txPr>
          <a:bodyPr rot="-60000000" vert="horz"/>
          <a:lstStyle/>
          <a:p>
            <a:pPr>
              <a:defRPr sz="700" b="1" baseline="0"/>
            </a:pPr>
            <a:endParaRPr lang="en-US"/>
          </a:p>
        </c:txPr>
        <c:crossAx val="95420416"/>
        <c:crosses val="autoZero"/>
        <c:crossBetween val="between"/>
      </c:valAx>
      <c:spPr>
        <a:noFill/>
        <a:ln w="25400">
          <a:noFill/>
        </a:ln>
      </c:spPr>
    </c:plotArea>
    <c:legend>
      <c:legendPos val="b"/>
      <c:layout/>
      <c:overlay val="0"/>
      <c:spPr>
        <a:noFill/>
        <a:ln w="25400">
          <a:noFill/>
        </a:ln>
      </c:spPr>
      <c:txPr>
        <a:bodyPr rot="0" vert="horz"/>
        <a:lstStyle/>
        <a:p>
          <a:pPr>
            <a:defRPr sz="700" b="1" baseline="0"/>
          </a:pPr>
          <a:endParaRPr lang="en-US"/>
        </a:p>
      </c:txPr>
    </c:legend>
    <c:plotVisOnly val="1"/>
    <c:dispBlanksAs val="gap"/>
    <c:showDLblsOverMax val="0"/>
  </c:chart>
  <c:spPr>
    <a:noFill/>
    <a:ln w="9525" cap="flat" cmpd="sng" algn="ctr">
      <a:noFill/>
      <a:round/>
    </a:ln>
    <a:effectLst/>
  </c:spPr>
  <c:txPr>
    <a:bodyPr/>
    <a:lstStyle/>
    <a:p>
      <a:pPr>
        <a:defRPr>
          <a:solidFill>
            <a:sysClr val="windowText" lastClr="000000"/>
          </a:solidFill>
          <a:latin typeface="Arial Narrow" panose="020B0606020202030204" pitchFamily="34" charset="0"/>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457918501983179"/>
          <c:y val="0.10813806663896859"/>
          <c:w val="0.82892809924312638"/>
          <c:h val="0.73700129078371024"/>
        </c:manualLayout>
      </c:layout>
      <c:barChart>
        <c:barDir val="col"/>
        <c:grouping val="clustered"/>
        <c:varyColors val="0"/>
        <c:ser>
          <c:idx val="1"/>
          <c:order val="1"/>
          <c:tx>
            <c:strRef>
              <c:f>Hoja4!$C$1</c:f>
              <c:strCache>
                <c:ptCount val="1"/>
                <c:pt idx="0">
                  <c:v>IRA HOSP  2020</c:v>
                </c:pt>
              </c:strCache>
            </c:strRef>
          </c:tx>
          <c:spPr>
            <a:solidFill>
              <a:schemeClr val="accent1"/>
            </a:solidFill>
            <a:ln>
              <a:solidFill>
                <a:schemeClr val="tx1"/>
              </a:solidFill>
            </a:ln>
            <a:effectLst/>
          </c:spPr>
          <c:invertIfNegative val="0"/>
          <c:val>
            <c:numRef>
              <c:f>Hoja4!$C$2:$C$53</c:f>
              <c:numCache>
                <c:formatCode>General</c:formatCode>
                <c:ptCount val="52"/>
                <c:pt idx="0">
                  <c:v>318</c:v>
                </c:pt>
                <c:pt idx="1">
                  <c:v>354</c:v>
                </c:pt>
                <c:pt idx="2">
                  <c:v>302</c:v>
                </c:pt>
                <c:pt idx="3">
                  <c:v>291</c:v>
                </c:pt>
                <c:pt idx="4">
                  <c:v>273</c:v>
                </c:pt>
                <c:pt idx="5">
                  <c:v>314</c:v>
                </c:pt>
                <c:pt idx="6">
                  <c:v>342</c:v>
                </c:pt>
                <c:pt idx="7">
                  <c:v>338</c:v>
                </c:pt>
                <c:pt idx="8">
                  <c:v>355</c:v>
                </c:pt>
                <c:pt idx="9">
                  <c:v>360</c:v>
                </c:pt>
                <c:pt idx="10">
                  <c:v>505</c:v>
                </c:pt>
                <c:pt idx="11">
                  <c:v>354</c:v>
                </c:pt>
                <c:pt idx="12">
                  <c:v>305</c:v>
                </c:pt>
                <c:pt idx="13">
                  <c:v>214</c:v>
                </c:pt>
                <c:pt idx="14">
                  <c:v>182</c:v>
                </c:pt>
                <c:pt idx="15">
                  <c:v>146</c:v>
                </c:pt>
                <c:pt idx="16">
                  <c:v>112</c:v>
                </c:pt>
                <c:pt idx="17">
                  <c:v>111</c:v>
                </c:pt>
                <c:pt idx="18">
                  <c:v>122</c:v>
                </c:pt>
                <c:pt idx="19">
                  <c:v>137</c:v>
                </c:pt>
                <c:pt idx="20">
                  <c:v>91</c:v>
                </c:pt>
                <c:pt idx="21">
                  <c:v>144</c:v>
                </c:pt>
                <c:pt idx="22">
                  <c:v>140</c:v>
                </c:pt>
                <c:pt idx="23">
                  <c:v>74</c:v>
                </c:pt>
              </c:numCache>
            </c:numRef>
          </c:val>
          <c:extLst>
            <c:ext xmlns:c16="http://schemas.microsoft.com/office/drawing/2014/chart" uri="{C3380CC4-5D6E-409C-BE32-E72D297353CC}">
              <c16:uniqueId val="{00000000-F06D-459A-B631-2B4A34DBD3E3}"/>
            </c:ext>
          </c:extLst>
        </c:ser>
        <c:dLbls>
          <c:showLegendKey val="0"/>
          <c:showVal val="0"/>
          <c:showCatName val="0"/>
          <c:showSerName val="0"/>
          <c:showPercent val="0"/>
          <c:showBubbleSize val="0"/>
        </c:dLbls>
        <c:gapWidth val="15"/>
        <c:overlap val="40"/>
        <c:axId val="95326208"/>
        <c:axId val="95308032"/>
      </c:barChart>
      <c:lineChart>
        <c:grouping val="standard"/>
        <c:varyColors val="0"/>
        <c:ser>
          <c:idx val="0"/>
          <c:order val="0"/>
          <c:tx>
            <c:strRef>
              <c:f>Hoja4!$B$1</c:f>
              <c:strCache>
                <c:ptCount val="1"/>
                <c:pt idx="0">
                  <c:v>IRA HOSP  2019</c:v>
                </c:pt>
              </c:strCache>
            </c:strRef>
          </c:tx>
          <c:spPr>
            <a:ln w="19050" cap="rnd">
              <a:solidFill>
                <a:schemeClr val="tx1"/>
              </a:solidFill>
              <a:round/>
            </a:ln>
            <a:effectLst/>
          </c:spPr>
          <c:marker>
            <c:symbol val="none"/>
          </c:marker>
          <c:cat>
            <c:numRef>
              <c:f>Hoja4!$A$2:$A$53</c:f>
              <c:numCache>
                <c:formatCode>General</c:formatCode>
                <c:ptCount val="5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Hoja4!$B$2:$B$53</c:f>
              <c:numCache>
                <c:formatCode>General</c:formatCode>
                <c:ptCount val="52"/>
                <c:pt idx="0">
                  <c:v>386</c:v>
                </c:pt>
                <c:pt idx="1">
                  <c:v>449</c:v>
                </c:pt>
                <c:pt idx="2">
                  <c:v>377</c:v>
                </c:pt>
                <c:pt idx="3">
                  <c:v>404</c:v>
                </c:pt>
                <c:pt idx="4">
                  <c:v>305</c:v>
                </c:pt>
                <c:pt idx="5">
                  <c:v>332</c:v>
                </c:pt>
                <c:pt idx="6">
                  <c:v>407</c:v>
                </c:pt>
                <c:pt idx="7">
                  <c:v>355</c:v>
                </c:pt>
                <c:pt idx="8">
                  <c:v>394</c:v>
                </c:pt>
                <c:pt idx="9">
                  <c:v>284</c:v>
                </c:pt>
                <c:pt idx="10">
                  <c:v>407</c:v>
                </c:pt>
                <c:pt idx="11">
                  <c:v>310</c:v>
                </c:pt>
                <c:pt idx="12">
                  <c:v>453</c:v>
                </c:pt>
                <c:pt idx="13">
                  <c:v>421</c:v>
                </c:pt>
                <c:pt idx="14">
                  <c:v>331</c:v>
                </c:pt>
                <c:pt idx="15">
                  <c:v>474</c:v>
                </c:pt>
                <c:pt idx="16">
                  <c:v>425</c:v>
                </c:pt>
                <c:pt idx="17">
                  <c:v>443</c:v>
                </c:pt>
                <c:pt idx="18">
                  <c:v>448</c:v>
                </c:pt>
                <c:pt idx="19">
                  <c:v>388</c:v>
                </c:pt>
                <c:pt idx="20">
                  <c:v>466</c:v>
                </c:pt>
                <c:pt idx="21">
                  <c:v>338</c:v>
                </c:pt>
                <c:pt idx="22">
                  <c:v>491</c:v>
                </c:pt>
                <c:pt idx="23">
                  <c:v>506</c:v>
                </c:pt>
                <c:pt idx="24">
                  <c:v>397</c:v>
                </c:pt>
                <c:pt idx="25">
                  <c:v>433</c:v>
                </c:pt>
                <c:pt idx="26">
                  <c:v>505</c:v>
                </c:pt>
                <c:pt idx="27">
                  <c:v>417</c:v>
                </c:pt>
                <c:pt idx="28">
                  <c:v>366</c:v>
                </c:pt>
                <c:pt idx="29">
                  <c:v>443</c:v>
                </c:pt>
                <c:pt idx="30">
                  <c:v>378</c:v>
                </c:pt>
                <c:pt idx="31">
                  <c:v>363</c:v>
                </c:pt>
                <c:pt idx="32">
                  <c:v>362</c:v>
                </c:pt>
                <c:pt idx="33">
                  <c:v>332</c:v>
                </c:pt>
                <c:pt idx="34">
                  <c:v>334</c:v>
                </c:pt>
                <c:pt idx="35">
                  <c:v>319</c:v>
                </c:pt>
                <c:pt idx="36">
                  <c:v>339</c:v>
                </c:pt>
                <c:pt idx="37">
                  <c:v>305</c:v>
                </c:pt>
                <c:pt idx="38">
                  <c:v>303</c:v>
                </c:pt>
                <c:pt idx="39">
                  <c:v>292</c:v>
                </c:pt>
                <c:pt idx="40">
                  <c:v>256</c:v>
                </c:pt>
                <c:pt idx="41">
                  <c:v>342</c:v>
                </c:pt>
                <c:pt idx="42">
                  <c:v>285</c:v>
                </c:pt>
                <c:pt idx="43">
                  <c:v>325</c:v>
                </c:pt>
                <c:pt idx="44">
                  <c:v>339</c:v>
                </c:pt>
                <c:pt idx="45">
                  <c:v>317</c:v>
                </c:pt>
                <c:pt idx="46">
                  <c:v>331</c:v>
                </c:pt>
                <c:pt idx="47">
                  <c:v>343</c:v>
                </c:pt>
                <c:pt idx="48">
                  <c:v>341</c:v>
                </c:pt>
                <c:pt idx="49">
                  <c:v>365</c:v>
                </c:pt>
                <c:pt idx="50">
                  <c:v>312</c:v>
                </c:pt>
                <c:pt idx="51">
                  <c:v>376</c:v>
                </c:pt>
              </c:numCache>
            </c:numRef>
          </c:val>
          <c:smooth val="0"/>
          <c:extLst>
            <c:ext xmlns:c16="http://schemas.microsoft.com/office/drawing/2014/chart" uri="{C3380CC4-5D6E-409C-BE32-E72D297353CC}">
              <c16:uniqueId val="{00000001-F06D-459A-B631-2B4A34DBD3E3}"/>
            </c:ext>
          </c:extLst>
        </c:ser>
        <c:dLbls>
          <c:showLegendKey val="0"/>
          <c:showVal val="0"/>
          <c:showCatName val="0"/>
          <c:showSerName val="0"/>
          <c:showPercent val="0"/>
          <c:showBubbleSize val="0"/>
        </c:dLbls>
        <c:marker val="1"/>
        <c:smooth val="0"/>
        <c:axId val="95303936"/>
        <c:axId val="95306112"/>
      </c:lineChart>
      <c:catAx>
        <c:axId val="95303936"/>
        <c:scaling>
          <c:orientation val="minMax"/>
        </c:scaling>
        <c:delete val="0"/>
        <c:axPos val="b"/>
        <c:title>
          <c:tx>
            <c:rich>
              <a:bodyPr rot="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r>
                  <a:rPr lang="es-CO" sz="700" baseline="0"/>
                  <a:t>Semana Epidemiológica</a:t>
                </a:r>
              </a:p>
            </c:rich>
          </c:tx>
          <c:layout>
            <c:manualLayout>
              <c:xMode val="edge"/>
              <c:yMode val="edge"/>
              <c:x val="0.38525703973086667"/>
              <c:y val="0.90667140032398896"/>
            </c:manualLayout>
          </c:layout>
          <c:overlay val="0"/>
          <c:spPr>
            <a:noFill/>
            <a:ln>
              <a:noFill/>
            </a:ln>
            <a:effectLst/>
          </c:spPr>
          <c:txPr>
            <a:bodyPr rot="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en-US"/>
          </a:p>
        </c:txPr>
        <c:crossAx val="95306112"/>
        <c:crosses val="autoZero"/>
        <c:auto val="1"/>
        <c:lblAlgn val="ctr"/>
        <c:lblOffset val="100"/>
        <c:noMultiLvlLbl val="0"/>
      </c:catAx>
      <c:valAx>
        <c:axId val="95306112"/>
        <c:scaling>
          <c:orientation val="minMax"/>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r>
                  <a:rPr lang="es-CO" sz="700" baseline="0"/>
                  <a:t>Total de casos</a:t>
                </a:r>
              </a:p>
            </c:rich>
          </c:tx>
          <c:layout>
            <c:manualLayout>
              <c:xMode val="edge"/>
              <c:yMode val="edge"/>
              <c:x val="2.14530216585988E-2"/>
              <c:y val="0.33861230170952428"/>
            </c:manualLayout>
          </c:layout>
          <c:overlay val="0"/>
          <c:spPr>
            <a:noFill/>
            <a:ln>
              <a:noFill/>
            </a:ln>
            <a:effectLst/>
          </c:spPr>
          <c:txPr>
            <a:bodyPr rot="-54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en-US"/>
          </a:p>
        </c:txPr>
        <c:crossAx val="95303936"/>
        <c:crosses val="autoZero"/>
        <c:crossBetween val="between"/>
      </c:valAx>
      <c:valAx>
        <c:axId val="95308032"/>
        <c:scaling>
          <c:orientation val="minMax"/>
        </c:scaling>
        <c:delete val="1"/>
        <c:axPos val="r"/>
        <c:numFmt formatCode="General" sourceLinked="1"/>
        <c:majorTickMark val="out"/>
        <c:minorTickMark val="none"/>
        <c:tickLblPos val="nextTo"/>
        <c:crossAx val="95326208"/>
        <c:crosses val="max"/>
        <c:crossBetween val="between"/>
      </c:valAx>
      <c:catAx>
        <c:axId val="95326208"/>
        <c:scaling>
          <c:orientation val="minMax"/>
        </c:scaling>
        <c:delete val="1"/>
        <c:axPos val="b"/>
        <c:majorTickMark val="out"/>
        <c:minorTickMark val="none"/>
        <c:tickLblPos val="nextTo"/>
        <c:crossAx val="95308032"/>
        <c:crosses val="autoZero"/>
        <c:auto val="1"/>
        <c:lblAlgn val="ctr"/>
        <c:lblOffset val="100"/>
        <c:noMultiLvlLbl val="0"/>
      </c:catAx>
      <c:spPr>
        <a:noFill/>
        <a:ln>
          <a:noFill/>
        </a:ln>
        <a:effectLst/>
      </c:spPr>
    </c:plotArea>
    <c:legend>
      <c:legendPos val="b"/>
      <c:layout>
        <c:manualLayout>
          <c:xMode val="edge"/>
          <c:yMode val="edge"/>
          <c:x val="0.22367115241487681"/>
          <c:y val="0"/>
          <c:w val="0.56785541446958765"/>
          <c:h val="9.4181896230133677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0604524248549289E-2"/>
          <c:y val="3.4324560781253698E-2"/>
          <c:w val="0.89279490025676078"/>
          <c:h val="0.67925788350588789"/>
        </c:manualLayout>
      </c:layout>
      <c:areaChart>
        <c:grouping val="standard"/>
        <c:varyColors val="0"/>
        <c:ser>
          <c:idx val="3"/>
          <c:order val="1"/>
          <c:tx>
            <c:strRef>
              <c:f>UCI!$A$71</c:f>
              <c:strCache>
                <c:ptCount val="1"/>
                <c:pt idx="0">
                  <c:v>Percentil 75</c:v>
                </c:pt>
              </c:strCache>
            </c:strRef>
          </c:tx>
          <c:spPr>
            <a:solidFill>
              <a:srgbClr val="FF0000"/>
            </a:solidFill>
            <a:ln w="12700">
              <a:solidFill>
                <a:srgbClr val="FF0000"/>
              </a:solidFill>
              <a:prstDash val="solid"/>
            </a:ln>
          </c:spPr>
          <c:val>
            <c:numRef>
              <c:f>UCI!$B$71:$BA$71</c:f>
              <c:numCache>
                <c:formatCode>0.0</c:formatCode>
                <c:ptCount val="52"/>
                <c:pt idx="0">
                  <c:v>13</c:v>
                </c:pt>
                <c:pt idx="1">
                  <c:v>24</c:v>
                </c:pt>
                <c:pt idx="2">
                  <c:v>17</c:v>
                </c:pt>
                <c:pt idx="3">
                  <c:v>8</c:v>
                </c:pt>
                <c:pt idx="4">
                  <c:v>11</c:v>
                </c:pt>
                <c:pt idx="5">
                  <c:v>21</c:v>
                </c:pt>
                <c:pt idx="6">
                  <c:v>16</c:v>
                </c:pt>
                <c:pt idx="7">
                  <c:v>16</c:v>
                </c:pt>
                <c:pt idx="8">
                  <c:v>16</c:v>
                </c:pt>
                <c:pt idx="9">
                  <c:v>14</c:v>
                </c:pt>
                <c:pt idx="10">
                  <c:v>11</c:v>
                </c:pt>
                <c:pt idx="11">
                  <c:v>14</c:v>
                </c:pt>
                <c:pt idx="12">
                  <c:v>15</c:v>
                </c:pt>
                <c:pt idx="13">
                  <c:v>15</c:v>
                </c:pt>
                <c:pt idx="14">
                  <c:v>12</c:v>
                </c:pt>
                <c:pt idx="15">
                  <c:v>10</c:v>
                </c:pt>
                <c:pt idx="16">
                  <c:v>9</c:v>
                </c:pt>
                <c:pt idx="17">
                  <c:v>11</c:v>
                </c:pt>
                <c:pt idx="18">
                  <c:v>15</c:v>
                </c:pt>
                <c:pt idx="19">
                  <c:v>13</c:v>
                </c:pt>
                <c:pt idx="20">
                  <c:v>12</c:v>
                </c:pt>
                <c:pt idx="21">
                  <c:v>12</c:v>
                </c:pt>
                <c:pt idx="22">
                  <c:v>19</c:v>
                </c:pt>
                <c:pt idx="23">
                  <c:v>15</c:v>
                </c:pt>
                <c:pt idx="24">
                  <c:v>15</c:v>
                </c:pt>
                <c:pt idx="25">
                  <c:v>18</c:v>
                </c:pt>
                <c:pt idx="26">
                  <c:v>15</c:v>
                </c:pt>
                <c:pt idx="27">
                  <c:v>14</c:v>
                </c:pt>
                <c:pt idx="28">
                  <c:v>11</c:v>
                </c:pt>
                <c:pt idx="29">
                  <c:v>27</c:v>
                </c:pt>
                <c:pt idx="30">
                  <c:v>22</c:v>
                </c:pt>
                <c:pt idx="31">
                  <c:v>17</c:v>
                </c:pt>
                <c:pt idx="32">
                  <c:v>10</c:v>
                </c:pt>
                <c:pt idx="33">
                  <c:v>9</c:v>
                </c:pt>
                <c:pt idx="34">
                  <c:v>11</c:v>
                </c:pt>
                <c:pt idx="35">
                  <c:v>12</c:v>
                </c:pt>
                <c:pt idx="36">
                  <c:v>14</c:v>
                </c:pt>
                <c:pt idx="37">
                  <c:v>14</c:v>
                </c:pt>
                <c:pt idx="38">
                  <c:v>15</c:v>
                </c:pt>
                <c:pt idx="39">
                  <c:v>16</c:v>
                </c:pt>
                <c:pt idx="40">
                  <c:v>19</c:v>
                </c:pt>
                <c:pt idx="41">
                  <c:v>13</c:v>
                </c:pt>
                <c:pt idx="42">
                  <c:v>16</c:v>
                </c:pt>
                <c:pt idx="43">
                  <c:v>11</c:v>
                </c:pt>
                <c:pt idx="44">
                  <c:v>12</c:v>
                </c:pt>
                <c:pt idx="45">
                  <c:v>21</c:v>
                </c:pt>
                <c:pt idx="46">
                  <c:v>17</c:v>
                </c:pt>
                <c:pt idx="47">
                  <c:v>14</c:v>
                </c:pt>
                <c:pt idx="48">
                  <c:v>18</c:v>
                </c:pt>
                <c:pt idx="49">
                  <c:v>11</c:v>
                </c:pt>
                <c:pt idx="50">
                  <c:v>13</c:v>
                </c:pt>
                <c:pt idx="51">
                  <c:v>15</c:v>
                </c:pt>
              </c:numCache>
            </c:numRef>
          </c:val>
          <c:extLst>
            <c:ext xmlns:c16="http://schemas.microsoft.com/office/drawing/2014/chart" uri="{C3380CC4-5D6E-409C-BE32-E72D297353CC}">
              <c16:uniqueId val="{00000000-A1D9-4412-B0A2-F528B4B5C2A4}"/>
            </c:ext>
          </c:extLst>
        </c:ser>
        <c:ser>
          <c:idx val="1"/>
          <c:order val="2"/>
          <c:tx>
            <c:strRef>
              <c:f>UCI!$A$69</c:f>
              <c:strCache>
                <c:ptCount val="1"/>
                <c:pt idx="0">
                  <c:v>Mediana</c:v>
                </c:pt>
              </c:strCache>
            </c:strRef>
          </c:tx>
          <c:spPr>
            <a:solidFill>
              <a:srgbClr val="FFFF00"/>
            </a:solidFill>
            <a:ln w="12700" cap="rnd">
              <a:solidFill>
                <a:srgbClr val="FFFF00"/>
              </a:solidFill>
              <a:round/>
            </a:ln>
            <a:effectLst/>
          </c:spPr>
          <c:val>
            <c:numRef>
              <c:f>UCI!$B$69:$BA$69</c:f>
              <c:numCache>
                <c:formatCode>0.0</c:formatCode>
                <c:ptCount val="52"/>
                <c:pt idx="0">
                  <c:v>12.5</c:v>
                </c:pt>
                <c:pt idx="1">
                  <c:v>22</c:v>
                </c:pt>
                <c:pt idx="2">
                  <c:v>16</c:v>
                </c:pt>
                <c:pt idx="3">
                  <c:v>7</c:v>
                </c:pt>
                <c:pt idx="4">
                  <c:v>10</c:v>
                </c:pt>
                <c:pt idx="5">
                  <c:v>10</c:v>
                </c:pt>
                <c:pt idx="6">
                  <c:v>13</c:v>
                </c:pt>
                <c:pt idx="7">
                  <c:v>15</c:v>
                </c:pt>
                <c:pt idx="8">
                  <c:v>16</c:v>
                </c:pt>
                <c:pt idx="9">
                  <c:v>9</c:v>
                </c:pt>
                <c:pt idx="10">
                  <c:v>10</c:v>
                </c:pt>
                <c:pt idx="11">
                  <c:v>10</c:v>
                </c:pt>
                <c:pt idx="12">
                  <c:v>14</c:v>
                </c:pt>
                <c:pt idx="13">
                  <c:v>9</c:v>
                </c:pt>
                <c:pt idx="14">
                  <c:v>7</c:v>
                </c:pt>
                <c:pt idx="15">
                  <c:v>8</c:v>
                </c:pt>
                <c:pt idx="16">
                  <c:v>5</c:v>
                </c:pt>
                <c:pt idx="17">
                  <c:v>8</c:v>
                </c:pt>
                <c:pt idx="18">
                  <c:v>14</c:v>
                </c:pt>
                <c:pt idx="19">
                  <c:v>10</c:v>
                </c:pt>
                <c:pt idx="20">
                  <c:v>9</c:v>
                </c:pt>
                <c:pt idx="21">
                  <c:v>10</c:v>
                </c:pt>
                <c:pt idx="22">
                  <c:v>11</c:v>
                </c:pt>
                <c:pt idx="23">
                  <c:v>4</c:v>
                </c:pt>
                <c:pt idx="24">
                  <c:v>14</c:v>
                </c:pt>
                <c:pt idx="25">
                  <c:v>14</c:v>
                </c:pt>
                <c:pt idx="26">
                  <c:v>12</c:v>
                </c:pt>
                <c:pt idx="27">
                  <c:v>12</c:v>
                </c:pt>
                <c:pt idx="28">
                  <c:v>8</c:v>
                </c:pt>
                <c:pt idx="29">
                  <c:v>24</c:v>
                </c:pt>
                <c:pt idx="30">
                  <c:v>13</c:v>
                </c:pt>
                <c:pt idx="31">
                  <c:v>6</c:v>
                </c:pt>
                <c:pt idx="32">
                  <c:v>8</c:v>
                </c:pt>
                <c:pt idx="33">
                  <c:v>8</c:v>
                </c:pt>
                <c:pt idx="34">
                  <c:v>11</c:v>
                </c:pt>
                <c:pt idx="35">
                  <c:v>9</c:v>
                </c:pt>
                <c:pt idx="36">
                  <c:v>12</c:v>
                </c:pt>
                <c:pt idx="37">
                  <c:v>11</c:v>
                </c:pt>
                <c:pt idx="38">
                  <c:v>12</c:v>
                </c:pt>
                <c:pt idx="39">
                  <c:v>7</c:v>
                </c:pt>
                <c:pt idx="40">
                  <c:v>11</c:v>
                </c:pt>
                <c:pt idx="41">
                  <c:v>11</c:v>
                </c:pt>
                <c:pt idx="42">
                  <c:v>14</c:v>
                </c:pt>
                <c:pt idx="43">
                  <c:v>8</c:v>
                </c:pt>
                <c:pt idx="44">
                  <c:v>10</c:v>
                </c:pt>
                <c:pt idx="45">
                  <c:v>13</c:v>
                </c:pt>
                <c:pt idx="46">
                  <c:v>14</c:v>
                </c:pt>
                <c:pt idx="47">
                  <c:v>8</c:v>
                </c:pt>
                <c:pt idx="48">
                  <c:v>17</c:v>
                </c:pt>
                <c:pt idx="49">
                  <c:v>8</c:v>
                </c:pt>
                <c:pt idx="50">
                  <c:v>10</c:v>
                </c:pt>
                <c:pt idx="51">
                  <c:v>11</c:v>
                </c:pt>
              </c:numCache>
            </c:numRef>
          </c:val>
          <c:extLst>
            <c:ext xmlns:c16="http://schemas.microsoft.com/office/drawing/2014/chart" uri="{C3380CC4-5D6E-409C-BE32-E72D297353CC}">
              <c16:uniqueId val="{00000001-A1D9-4412-B0A2-F528B4B5C2A4}"/>
            </c:ext>
          </c:extLst>
        </c:ser>
        <c:ser>
          <c:idx val="2"/>
          <c:order val="3"/>
          <c:tx>
            <c:strRef>
              <c:f>UCI!$A$70</c:f>
              <c:strCache>
                <c:ptCount val="1"/>
                <c:pt idx="0">
                  <c:v>Percentil 25</c:v>
                </c:pt>
              </c:strCache>
            </c:strRef>
          </c:tx>
          <c:spPr>
            <a:solidFill>
              <a:srgbClr val="92D050"/>
            </a:solidFill>
            <a:ln w="12700" cap="rnd">
              <a:solidFill>
                <a:srgbClr val="92D050"/>
              </a:solidFill>
              <a:round/>
            </a:ln>
            <a:effectLst/>
          </c:spPr>
          <c:val>
            <c:numRef>
              <c:f>UCI!$B$70:$BA$70</c:f>
              <c:numCache>
                <c:formatCode>0.0</c:formatCode>
                <c:ptCount val="52"/>
                <c:pt idx="0">
                  <c:v>9</c:v>
                </c:pt>
                <c:pt idx="1">
                  <c:v>17</c:v>
                </c:pt>
                <c:pt idx="2">
                  <c:v>8</c:v>
                </c:pt>
                <c:pt idx="3">
                  <c:v>6</c:v>
                </c:pt>
                <c:pt idx="4">
                  <c:v>9</c:v>
                </c:pt>
                <c:pt idx="5">
                  <c:v>8</c:v>
                </c:pt>
                <c:pt idx="6">
                  <c:v>7</c:v>
                </c:pt>
                <c:pt idx="7">
                  <c:v>8</c:v>
                </c:pt>
                <c:pt idx="8">
                  <c:v>6</c:v>
                </c:pt>
                <c:pt idx="9">
                  <c:v>7</c:v>
                </c:pt>
                <c:pt idx="10">
                  <c:v>9</c:v>
                </c:pt>
                <c:pt idx="11">
                  <c:v>10</c:v>
                </c:pt>
                <c:pt idx="12">
                  <c:v>8</c:v>
                </c:pt>
                <c:pt idx="13">
                  <c:v>8</c:v>
                </c:pt>
                <c:pt idx="14">
                  <c:v>5</c:v>
                </c:pt>
                <c:pt idx="15">
                  <c:v>6</c:v>
                </c:pt>
                <c:pt idx="16">
                  <c:v>3</c:v>
                </c:pt>
                <c:pt idx="17">
                  <c:v>5</c:v>
                </c:pt>
                <c:pt idx="18">
                  <c:v>5</c:v>
                </c:pt>
                <c:pt idx="19">
                  <c:v>9</c:v>
                </c:pt>
                <c:pt idx="20">
                  <c:v>7</c:v>
                </c:pt>
                <c:pt idx="21">
                  <c:v>5</c:v>
                </c:pt>
                <c:pt idx="22">
                  <c:v>4</c:v>
                </c:pt>
                <c:pt idx="23">
                  <c:v>4</c:v>
                </c:pt>
                <c:pt idx="24">
                  <c:v>8</c:v>
                </c:pt>
                <c:pt idx="25">
                  <c:v>8</c:v>
                </c:pt>
                <c:pt idx="26">
                  <c:v>6</c:v>
                </c:pt>
                <c:pt idx="27">
                  <c:v>7</c:v>
                </c:pt>
                <c:pt idx="28">
                  <c:v>1</c:v>
                </c:pt>
                <c:pt idx="29">
                  <c:v>2</c:v>
                </c:pt>
                <c:pt idx="30">
                  <c:v>2</c:v>
                </c:pt>
                <c:pt idx="31">
                  <c:v>5</c:v>
                </c:pt>
                <c:pt idx="32">
                  <c:v>8</c:v>
                </c:pt>
                <c:pt idx="33">
                  <c:v>5</c:v>
                </c:pt>
                <c:pt idx="34">
                  <c:v>6</c:v>
                </c:pt>
                <c:pt idx="35">
                  <c:v>8</c:v>
                </c:pt>
                <c:pt idx="36">
                  <c:v>10</c:v>
                </c:pt>
                <c:pt idx="37">
                  <c:v>7</c:v>
                </c:pt>
                <c:pt idx="38">
                  <c:v>12</c:v>
                </c:pt>
                <c:pt idx="39">
                  <c:v>7</c:v>
                </c:pt>
                <c:pt idx="40">
                  <c:v>9</c:v>
                </c:pt>
                <c:pt idx="41">
                  <c:v>7</c:v>
                </c:pt>
                <c:pt idx="42">
                  <c:v>5</c:v>
                </c:pt>
                <c:pt idx="43">
                  <c:v>6</c:v>
                </c:pt>
                <c:pt idx="44">
                  <c:v>8</c:v>
                </c:pt>
                <c:pt idx="45">
                  <c:v>8</c:v>
                </c:pt>
                <c:pt idx="46">
                  <c:v>6</c:v>
                </c:pt>
                <c:pt idx="47">
                  <c:v>2</c:v>
                </c:pt>
                <c:pt idx="48">
                  <c:v>9</c:v>
                </c:pt>
                <c:pt idx="49">
                  <c:v>7</c:v>
                </c:pt>
                <c:pt idx="50">
                  <c:v>10</c:v>
                </c:pt>
                <c:pt idx="51">
                  <c:v>9</c:v>
                </c:pt>
              </c:numCache>
            </c:numRef>
          </c:val>
          <c:extLst>
            <c:ext xmlns:c16="http://schemas.microsoft.com/office/drawing/2014/chart" uri="{C3380CC4-5D6E-409C-BE32-E72D297353CC}">
              <c16:uniqueId val="{00000002-A1D9-4412-B0A2-F528B4B5C2A4}"/>
            </c:ext>
          </c:extLst>
        </c:ser>
        <c:dLbls>
          <c:showLegendKey val="0"/>
          <c:showVal val="0"/>
          <c:showCatName val="0"/>
          <c:showSerName val="0"/>
          <c:showPercent val="0"/>
          <c:showBubbleSize val="0"/>
        </c:dLbls>
        <c:axId val="95823360"/>
        <c:axId val="95834112"/>
      </c:areaChart>
      <c:scatterChart>
        <c:scatterStyle val="lineMarker"/>
        <c:varyColors val="0"/>
        <c:ser>
          <c:idx val="0"/>
          <c:order val="0"/>
          <c:tx>
            <c:strRef>
              <c:f>UCI!$A$68</c:f>
              <c:strCache>
                <c:ptCount val="1"/>
                <c:pt idx="0">
                  <c:v>2020</c:v>
                </c:pt>
              </c:strCache>
            </c:strRef>
          </c:tx>
          <c:spPr>
            <a:ln w="12700">
              <a:solidFill>
                <a:sysClr val="windowText" lastClr="000000"/>
              </a:solidFill>
            </a:ln>
          </c:spPr>
          <c:marker>
            <c:symbol val="circle"/>
            <c:size val="5"/>
            <c:spPr>
              <a:solidFill>
                <a:schemeClr val="tx1"/>
              </a:solidFill>
              <a:ln w="9525">
                <a:solidFill>
                  <a:sysClr val="windowText" lastClr="000000"/>
                </a:solidFill>
                <a:prstDash val="sysDash"/>
              </a:ln>
              <a:effectLst/>
            </c:spPr>
          </c:marker>
          <c:yVal>
            <c:numRef>
              <c:f>UCI!$B$68:$BA$68</c:f>
              <c:numCache>
                <c:formatCode>General</c:formatCode>
                <c:ptCount val="52"/>
                <c:pt idx="0">
                  <c:v>15</c:v>
                </c:pt>
                <c:pt idx="1">
                  <c:v>16</c:v>
                </c:pt>
                <c:pt idx="2">
                  <c:v>16</c:v>
                </c:pt>
                <c:pt idx="3">
                  <c:v>12</c:v>
                </c:pt>
                <c:pt idx="4">
                  <c:v>12</c:v>
                </c:pt>
                <c:pt idx="5">
                  <c:v>14</c:v>
                </c:pt>
                <c:pt idx="6">
                  <c:v>13</c:v>
                </c:pt>
                <c:pt idx="7">
                  <c:v>16</c:v>
                </c:pt>
                <c:pt idx="8">
                  <c:v>19</c:v>
                </c:pt>
                <c:pt idx="9">
                  <c:v>16</c:v>
                </c:pt>
                <c:pt idx="10">
                  <c:v>17</c:v>
                </c:pt>
                <c:pt idx="11">
                  <c:v>15</c:v>
                </c:pt>
                <c:pt idx="12">
                  <c:v>24</c:v>
                </c:pt>
                <c:pt idx="13">
                  <c:v>8</c:v>
                </c:pt>
                <c:pt idx="14">
                  <c:v>15</c:v>
                </c:pt>
                <c:pt idx="15">
                  <c:v>12</c:v>
                </c:pt>
                <c:pt idx="16">
                  <c:v>7</c:v>
                </c:pt>
                <c:pt idx="17">
                  <c:v>14</c:v>
                </c:pt>
                <c:pt idx="18">
                  <c:v>13</c:v>
                </c:pt>
                <c:pt idx="19">
                  <c:v>7</c:v>
                </c:pt>
                <c:pt idx="20">
                  <c:v>10</c:v>
                </c:pt>
                <c:pt idx="21">
                  <c:v>10</c:v>
                </c:pt>
                <c:pt idx="22">
                  <c:v>9</c:v>
                </c:pt>
                <c:pt idx="23">
                  <c:v>17</c:v>
                </c:pt>
              </c:numCache>
            </c:numRef>
          </c:yVal>
          <c:smooth val="0"/>
          <c:extLst>
            <c:ext xmlns:c16="http://schemas.microsoft.com/office/drawing/2014/chart" uri="{C3380CC4-5D6E-409C-BE32-E72D297353CC}">
              <c16:uniqueId val="{00000003-A1D9-4412-B0A2-F528B4B5C2A4}"/>
            </c:ext>
          </c:extLst>
        </c:ser>
        <c:dLbls>
          <c:showLegendKey val="0"/>
          <c:showVal val="0"/>
          <c:showCatName val="0"/>
          <c:showSerName val="0"/>
          <c:showPercent val="0"/>
          <c:showBubbleSize val="0"/>
        </c:dLbls>
        <c:axId val="95823360"/>
        <c:axId val="95834112"/>
      </c:scatterChart>
      <c:catAx>
        <c:axId val="95823360"/>
        <c:scaling>
          <c:orientation val="minMax"/>
        </c:scaling>
        <c:delete val="0"/>
        <c:axPos val="b"/>
        <c:title>
          <c:tx>
            <c:rich>
              <a:bodyPr/>
              <a:lstStyle/>
              <a:p>
                <a:pPr>
                  <a:defRPr sz="700" baseline="0"/>
                </a:pPr>
                <a:r>
                  <a:rPr lang="en-US" sz="700" baseline="0"/>
                  <a:t>Semana Epidemiológica</a:t>
                </a:r>
              </a:p>
            </c:rich>
          </c:tx>
          <c:layout>
            <c:manualLayout>
              <c:xMode val="edge"/>
              <c:yMode val="edge"/>
              <c:x val="0.43377805230824745"/>
              <c:y val="0.78169851023472703"/>
            </c:manualLayout>
          </c:layout>
          <c:overlay val="0"/>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sz="600" b="1" baseline="0"/>
            </a:pPr>
            <a:endParaRPr lang="en-US"/>
          </a:p>
        </c:txPr>
        <c:crossAx val="95834112"/>
        <c:crosses val="autoZero"/>
        <c:auto val="1"/>
        <c:lblAlgn val="ctr"/>
        <c:lblOffset val="100"/>
        <c:noMultiLvlLbl val="0"/>
      </c:catAx>
      <c:valAx>
        <c:axId val="95834112"/>
        <c:scaling>
          <c:orientation val="minMax"/>
        </c:scaling>
        <c:delete val="0"/>
        <c:axPos val="l"/>
        <c:majorGridlines>
          <c:spPr>
            <a:ln w="9525" cap="flat" cmpd="sng" algn="ctr">
              <a:noFill/>
              <a:round/>
            </a:ln>
            <a:effectLst/>
          </c:spPr>
        </c:majorGridlines>
        <c:title>
          <c:tx>
            <c:rich>
              <a:bodyPr/>
              <a:lstStyle/>
              <a:p>
                <a:pPr>
                  <a:defRPr sz="700" baseline="0"/>
                </a:pPr>
                <a:r>
                  <a:rPr lang="es-CO" sz="700" baseline="0"/>
                  <a:t>Número de casos</a:t>
                </a:r>
              </a:p>
            </c:rich>
          </c:tx>
          <c:layout>
            <c:manualLayout>
              <c:xMode val="edge"/>
              <c:yMode val="edge"/>
              <c:x val="2.0813418831906828E-2"/>
              <c:y val="0.16747016517821861"/>
            </c:manualLayout>
          </c:layout>
          <c:overlay val="0"/>
        </c:title>
        <c:numFmt formatCode="0" sourceLinked="0"/>
        <c:majorTickMark val="none"/>
        <c:minorTickMark val="none"/>
        <c:tickLblPos val="nextTo"/>
        <c:spPr>
          <a:ln w="6350">
            <a:noFill/>
          </a:ln>
        </c:spPr>
        <c:txPr>
          <a:bodyPr rot="-60000000" vert="horz"/>
          <a:lstStyle/>
          <a:p>
            <a:pPr>
              <a:defRPr sz="700" b="1" baseline="0"/>
            </a:pPr>
            <a:endParaRPr lang="en-US"/>
          </a:p>
        </c:txPr>
        <c:crossAx val="95823360"/>
        <c:crosses val="autoZero"/>
        <c:crossBetween val="between"/>
      </c:valAx>
      <c:spPr>
        <a:noFill/>
        <a:ln w="25400">
          <a:noFill/>
        </a:ln>
      </c:spPr>
    </c:plotArea>
    <c:legend>
      <c:legendPos val="b"/>
      <c:layout/>
      <c:overlay val="0"/>
      <c:spPr>
        <a:noFill/>
        <a:ln w="25400">
          <a:noFill/>
        </a:ln>
      </c:spPr>
      <c:txPr>
        <a:bodyPr rot="0" vert="horz"/>
        <a:lstStyle/>
        <a:p>
          <a:pPr>
            <a:defRPr b="1"/>
          </a:pPr>
          <a:endParaRPr lang="en-US"/>
        </a:p>
      </c:txPr>
    </c:legend>
    <c:plotVisOnly val="1"/>
    <c:dispBlanksAs val="gap"/>
    <c:showDLblsOverMax val="0"/>
  </c:chart>
  <c:spPr>
    <a:noFill/>
    <a:ln w="9525" cap="flat" cmpd="sng" algn="ctr">
      <a:noFill/>
      <a:round/>
    </a:ln>
    <a:effectLst/>
  </c:spPr>
  <c:txPr>
    <a:bodyPr/>
    <a:lstStyle/>
    <a:p>
      <a:pPr>
        <a:defRPr>
          <a:solidFill>
            <a:sysClr val="windowText" lastClr="000000"/>
          </a:solidFill>
          <a:latin typeface="Arial Narrow" panose="020B0606020202030204" pitchFamily="34" charset="0"/>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6445243620340128E-2"/>
          <c:y val="9.9886293874282661E-2"/>
          <c:w val="0.88501113428802669"/>
          <c:h val="0.73930165850011786"/>
        </c:manualLayout>
      </c:layout>
      <c:barChart>
        <c:barDir val="col"/>
        <c:grouping val="clustered"/>
        <c:varyColors val="0"/>
        <c:ser>
          <c:idx val="1"/>
          <c:order val="1"/>
          <c:tx>
            <c:strRef>
              <c:f>Hoja4!$E$1</c:f>
              <c:strCache>
                <c:ptCount val="1"/>
                <c:pt idx="0">
                  <c:v>IRA UCI 2020</c:v>
                </c:pt>
              </c:strCache>
            </c:strRef>
          </c:tx>
          <c:spPr>
            <a:solidFill>
              <a:schemeClr val="accent1"/>
            </a:solidFill>
            <a:ln w="12700">
              <a:solidFill>
                <a:schemeClr val="tx1"/>
              </a:solidFill>
            </a:ln>
          </c:spPr>
          <c:invertIfNegative val="0"/>
          <c:val>
            <c:numRef>
              <c:f>Hoja4!$E$2:$E$53</c:f>
              <c:numCache>
                <c:formatCode>General</c:formatCode>
                <c:ptCount val="52"/>
                <c:pt idx="0">
                  <c:v>15</c:v>
                </c:pt>
                <c:pt idx="1">
                  <c:v>16</c:v>
                </c:pt>
                <c:pt idx="2">
                  <c:v>16</c:v>
                </c:pt>
                <c:pt idx="3">
                  <c:v>12</c:v>
                </c:pt>
                <c:pt idx="4">
                  <c:v>12</c:v>
                </c:pt>
                <c:pt idx="5">
                  <c:v>14</c:v>
                </c:pt>
                <c:pt idx="6">
                  <c:v>13</c:v>
                </c:pt>
                <c:pt idx="7">
                  <c:v>16</c:v>
                </c:pt>
                <c:pt idx="8">
                  <c:v>19</c:v>
                </c:pt>
                <c:pt idx="9">
                  <c:v>16</c:v>
                </c:pt>
                <c:pt idx="10">
                  <c:v>17</c:v>
                </c:pt>
                <c:pt idx="11">
                  <c:v>15</c:v>
                </c:pt>
                <c:pt idx="12">
                  <c:v>22</c:v>
                </c:pt>
                <c:pt idx="13">
                  <c:v>8</c:v>
                </c:pt>
                <c:pt idx="14">
                  <c:v>15</c:v>
                </c:pt>
                <c:pt idx="15">
                  <c:v>12</c:v>
                </c:pt>
                <c:pt idx="16">
                  <c:v>17</c:v>
                </c:pt>
                <c:pt idx="17">
                  <c:v>14</c:v>
                </c:pt>
                <c:pt idx="18">
                  <c:v>13</c:v>
                </c:pt>
                <c:pt idx="19">
                  <c:v>7</c:v>
                </c:pt>
                <c:pt idx="20">
                  <c:v>10</c:v>
                </c:pt>
                <c:pt idx="21">
                  <c:v>10</c:v>
                </c:pt>
                <c:pt idx="22">
                  <c:v>9</c:v>
                </c:pt>
                <c:pt idx="23">
                  <c:v>17</c:v>
                </c:pt>
              </c:numCache>
            </c:numRef>
          </c:val>
          <c:extLst>
            <c:ext xmlns:c16="http://schemas.microsoft.com/office/drawing/2014/chart" uri="{C3380CC4-5D6E-409C-BE32-E72D297353CC}">
              <c16:uniqueId val="{00000000-3D18-4B68-A4EC-B11FE637A485}"/>
            </c:ext>
          </c:extLst>
        </c:ser>
        <c:dLbls>
          <c:showLegendKey val="0"/>
          <c:showVal val="0"/>
          <c:showCatName val="0"/>
          <c:showSerName val="0"/>
          <c:showPercent val="0"/>
          <c:showBubbleSize val="0"/>
        </c:dLbls>
        <c:gapWidth val="0"/>
        <c:overlap val="100"/>
        <c:axId val="95471872"/>
        <c:axId val="95470336"/>
      </c:barChart>
      <c:lineChart>
        <c:grouping val="standard"/>
        <c:varyColors val="0"/>
        <c:ser>
          <c:idx val="0"/>
          <c:order val="0"/>
          <c:tx>
            <c:strRef>
              <c:f>Hoja4!$D$1</c:f>
              <c:strCache>
                <c:ptCount val="1"/>
                <c:pt idx="0">
                  <c:v>IRA UCI 2019</c:v>
                </c:pt>
              </c:strCache>
            </c:strRef>
          </c:tx>
          <c:spPr>
            <a:ln w="19050">
              <a:solidFill>
                <a:schemeClr val="tx1"/>
              </a:solidFill>
            </a:ln>
          </c:spPr>
          <c:marker>
            <c:symbol val="none"/>
          </c:marker>
          <c:cat>
            <c:numRef>
              <c:f>Hoja4!$A$2:$A$53</c:f>
              <c:numCache>
                <c:formatCode>General</c:formatCode>
                <c:ptCount val="5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Hoja4!$D$2:$D$53</c:f>
              <c:numCache>
                <c:formatCode>General</c:formatCode>
                <c:ptCount val="52"/>
                <c:pt idx="0">
                  <c:v>8</c:v>
                </c:pt>
                <c:pt idx="1">
                  <c:v>12</c:v>
                </c:pt>
                <c:pt idx="2">
                  <c:v>13</c:v>
                </c:pt>
                <c:pt idx="3">
                  <c:v>12</c:v>
                </c:pt>
                <c:pt idx="4">
                  <c:v>15</c:v>
                </c:pt>
                <c:pt idx="5">
                  <c:v>8</c:v>
                </c:pt>
                <c:pt idx="6">
                  <c:v>11</c:v>
                </c:pt>
                <c:pt idx="7">
                  <c:v>8</c:v>
                </c:pt>
                <c:pt idx="8">
                  <c:v>9</c:v>
                </c:pt>
                <c:pt idx="9">
                  <c:v>14</c:v>
                </c:pt>
                <c:pt idx="10">
                  <c:v>15</c:v>
                </c:pt>
                <c:pt idx="11">
                  <c:v>13</c:v>
                </c:pt>
                <c:pt idx="12">
                  <c:v>16</c:v>
                </c:pt>
                <c:pt idx="13">
                  <c:v>10</c:v>
                </c:pt>
                <c:pt idx="14">
                  <c:v>9</c:v>
                </c:pt>
                <c:pt idx="15">
                  <c:v>13</c:v>
                </c:pt>
                <c:pt idx="16">
                  <c:v>14</c:v>
                </c:pt>
                <c:pt idx="17">
                  <c:v>15</c:v>
                </c:pt>
                <c:pt idx="18">
                  <c:v>17</c:v>
                </c:pt>
                <c:pt idx="19">
                  <c:v>17</c:v>
                </c:pt>
                <c:pt idx="20">
                  <c:v>13</c:v>
                </c:pt>
                <c:pt idx="21">
                  <c:v>16</c:v>
                </c:pt>
                <c:pt idx="22">
                  <c:v>23</c:v>
                </c:pt>
                <c:pt idx="23">
                  <c:v>18</c:v>
                </c:pt>
                <c:pt idx="24">
                  <c:v>19</c:v>
                </c:pt>
                <c:pt idx="25">
                  <c:v>14</c:v>
                </c:pt>
                <c:pt idx="26">
                  <c:v>23</c:v>
                </c:pt>
                <c:pt idx="27">
                  <c:v>21</c:v>
                </c:pt>
                <c:pt idx="28">
                  <c:v>30</c:v>
                </c:pt>
                <c:pt idx="29">
                  <c:v>19</c:v>
                </c:pt>
                <c:pt idx="30">
                  <c:v>8</c:v>
                </c:pt>
                <c:pt idx="31">
                  <c:v>15</c:v>
                </c:pt>
                <c:pt idx="32">
                  <c:v>21</c:v>
                </c:pt>
                <c:pt idx="33">
                  <c:v>9</c:v>
                </c:pt>
                <c:pt idx="34">
                  <c:v>20</c:v>
                </c:pt>
                <c:pt idx="35">
                  <c:v>13</c:v>
                </c:pt>
                <c:pt idx="36">
                  <c:v>9</c:v>
                </c:pt>
                <c:pt idx="37">
                  <c:v>12</c:v>
                </c:pt>
                <c:pt idx="38">
                  <c:v>18</c:v>
                </c:pt>
                <c:pt idx="39">
                  <c:v>12</c:v>
                </c:pt>
                <c:pt idx="40">
                  <c:v>14</c:v>
                </c:pt>
                <c:pt idx="41">
                  <c:v>13</c:v>
                </c:pt>
                <c:pt idx="42">
                  <c:v>12</c:v>
                </c:pt>
                <c:pt idx="43">
                  <c:v>12</c:v>
                </c:pt>
                <c:pt idx="44">
                  <c:v>16</c:v>
                </c:pt>
                <c:pt idx="45">
                  <c:v>10</c:v>
                </c:pt>
                <c:pt idx="46">
                  <c:v>23</c:v>
                </c:pt>
                <c:pt idx="47">
                  <c:v>20</c:v>
                </c:pt>
                <c:pt idx="48">
                  <c:v>19</c:v>
                </c:pt>
                <c:pt idx="49">
                  <c:v>15</c:v>
                </c:pt>
                <c:pt idx="50">
                  <c:v>19</c:v>
                </c:pt>
                <c:pt idx="51">
                  <c:v>13</c:v>
                </c:pt>
              </c:numCache>
            </c:numRef>
          </c:val>
          <c:smooth val="0"/>
          <c:extLst>
            <c:ext xmlns:c16="http://schemas.microsoft.com/office/drawing/2014/chart" uri="{C3380CC4-5D6E-409C-BE32-E72D297353CC}">
              <c16:uniqueId val="{00000001-3D18-4B68-A4EC-B11FE637A485}"/>
            </c:ext>
          </c:extLst>
        </c:ser>
        <c:dLbls>
          <c:showLegendKey val="0"/>
          <c:showVal val="0"/>
          <c:showCatName val="0"/>
          <c:showSerName val="0"/>
          <c:showPercent val="0"/>
          <c:showBubbleSize val="0"/>
        </c:dLbls>
        <c:marker val="1"/>
        <c:smooth val="0"/>
        <c:axId val="95462528"/>
        <c:axId val="95464064"/>
      </c:lineChart>
      <c:catAx>
        <c:axId val="95462528"/>
        <c:scaling>
          <c:orientation val="minMax"/>
        </c:scaling>
        <c:delete val="0"/>
        <c:axPos val="b"/>
        <c:numFmt formatCode="General" sourceLinked="1"/>
        <c:majorTickMark val="none"/>
        <c:minorTickMark val="none"/>
        <c:tickLblPos val="nextTo"/>
        <c:txPr>
          <a:bodyPr/>
          <a:lstStyle/>
          <a:p>
            <a:pPr>
              <a:defRPr sz="700" baseline="0"/>
            </a:pPr>
            <a:endParaRPr lang="en-US"/>
          </a:p>
        </c:txPr>
        <c:crossAx val="95464064"/>
        <c:crosses val="autoZero"/>
        <c:auto val="1"/>
        <c:lblAlgn val="ctr"/>
        <c:lblOffset val="100"/>
        <c:noMultiLvlLbl val="0"/>
      </c:catAx>
      <c:valAx>
        <c:axId val="95464064"/>
        <c:scaling>
          <c:orientation val="minMax"/>
        </c:scaling>
        <c:delete val="0"/>
        <c:axPos val="l"/>
        <c:majorGridlines>
          <c:spPr>
            <a:ln>
              <a:noFill/>
            </a:ln>
          </c:spPr>
        </c:majorGridlines>
        <c:title>
          <c:tx>
            <c:rich>
              <a:bodyPr/>
              <a:lstStyle/>
              <a:p>
                <a:pPr>
                  <a:defRPr sz="700" baseline="0"/>
                </a:pPr>
                <a:r>
                  <a:rPr lang="en-US" sz="700" b="1" i="0" baseline="0">
                    <a:effectLst/>
                  </a:rPr>
                  <a:t>Total de casos</a:t>
                </a:r>
                <a:endParaRPr lang="es-CO" sz="700" baseline="0">
                  <a:effectLst/>
                </a:endParaRPr>
              </a:p>
            </c:rich>
          </c:tx>
          <c:layout>
            <c:manualLayout>
              <c:xMode val="edge"/>
              <c:yMode val="edge"/>
              <c:x val="2.7152428749314169E-3"/>
              <c:y val="0.32906172316947718"/>
            </c:manualLayout>
          </c:layout>
          <c:overlay val="0"/>
        </c:title>
        <c:numFmt formatCode="General" sourceLinked="1"/>
        <c:majorTickMark val="none"/>
        <c:minorTickMark val="none"/>
        <c:tickLblPos val="nextTo"/>
        <c:txPr>
          <a:bodyPr/>
          <a:lstStyle/>
          <a:p>
            <a:pPr>
              <a:defRPr sz="700" baseline="0"/>
            </a:pPr>
            <a:endParaRPr lang="en-US"/>
          </a:p>
        </c:txPr>
        <c:crossAx val="95462528"/>
        <c:crosses val="autoZero"/>
        <c:crossBetween val="between"/>
      </c:valAx>
      <c:valAx>
        <c:axId val="95470336"/>
        <c:scaling>
          <c:orientation val="minMax"/>
        </c:scaling>
        <c:delete val="1"/>
        <c:axPos val="r"/>
        <c:numFmt formatCode="General" sourceLinked="1"/>
        <c:majorTickMark val="out"/>
        <c:minorTickMark val="none"/>
        <c:tickLblPos val="nextTo"/>
        <c:crossAx val="95471872"/>
        <c:crosses val="max"/>
        <c:crossBetween val="between"/>
      </c:valAx>
      <c:catAx>
        <c:axId val="95471872"/>
        <c:scaling>
          <c:orientation val="minMax"/>
        </c:scaling>
        <c:delete val="1"/>
        <c:axPos val="b"/>
        <c:majorTickMark val="out"/>
        <c:minorTickMark val="none"/>
        <c:tickLblPos val="nextTo"/>
        <c:crossAx val="95470336"/>
        <c:crosses val="autoZero"/>
        <c:auto val="1"/>
        <c:lblAlgn val="ctr"/>
        <c:lblOffset val="100"/>
        <c:noMultiLvlLbl val="0"/>
      </c:catAx>
    </c:plotArea>
    <c:legend>
      <c:legendPos val="r"/>
      <c:layout>
        <c:manualLayout>
          <c:xMode val="edge"/>
          <c:yMode val="edge"/>
          <c:x val="0.20426418588130732"/>
          <c:y val="1.2557657846758061E-2"/>
          <c:w val="0.64252696839291024"/>
          <c:h val="0.11213963579629946"/>
        </c:manualLayout>
      </c:layout>
      <c:overlay val="0"/>
      <c:txPr>
        <a:bodyPr/>
        <a:lstStyle/>
        <a:p>
          <a:pPr>
            <a:defRPr sz="700" baseline="0"/>
          </a:pPr>
          <a:endParaRPr lang="en-US"/>
        </a:p>
      </c:txPr>
    </c:legend>
    <c:plotVisOnly val="1"/>
    <c:dispBlanksAs val="gap"/>
    <c:showDLblsOverMax val="0"/>
  </c:chart>
  <c:spPr>
    <a:ln>
      <a:noFill/>
    </a:ln>
  </c:spPr>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444706316472347"/>
          <c:y val="4.3233595800524938E-2"/>
          <c:w val="0.8322630125779733"/>
          <c:h val="0.74123357540884116"/>
        </c:manualLayout>
      </c:layout>
      <c:barChart>
        <c:barDir val="col"/>
        <c:grouping val="clustered"/>
        <c:varyColors val="0"/>
        <c:ser>
          <c:idx val="1"/>
          <c:order val="0"/>
          <c:spPr>
            <a:solidFill>
              <a:srgbClr val="007FDE"/>
            </a:solidFill>
          </c:spPr>
          <c:invertIfNegative val="0"/>
          <c:cat>
            <c:strRef>
              <c:f>Hoja1!$E$31:$K$31</c:f>
              <c:strCache>
                <c:ptCount val="7"/>
                <c:pt idx="0">
                  <c:v>&lt; 1 AÑO</c:v>
                </c:pt>
                <c:pt idx="1">
                  <c:v>1</c:v>
                </c:pt>
                <c:pt idx="2">
                  <c:v>2-4</c:v>
                </c:pt>
                <c:pt idx="3">
                  <c:v>5 - 19</c:v>
                </c:pt>
                <c:pt idx="4">
                  <c:v>20 - 39</c:v>
                </c:pt>
                <c:pt idx="5">
                  <c:v>40 - 59 </c:v>
                </c:pt>
                <c:pt idx="6">
                  <c:v>60 y más</c:v>
                </c:pt>
              </c:strCache>
            </c:strRef>
          </c:cat>
          <c:val>
            <c:numRef>
              <c:f>Hoja1!$E$32:$K$32</c:f>
              <c:numCache>
                <c:formatCode>0%</c:formatCode>
                <c:ptCount val="7"/>
                <c:pt idx="0">
                  <c:v>0.39104477611940297</c:v>
                </c:pt>
                <c:pt idx="1">
                  <c:v>5.6716417910447764E-2</c:v>
                </c:pt>
                <c:pt idx="2">
                  <c:v>8.9552238805970154E-3</c:v>
                </c:pt>
                <c:pt idx="3">
                  <c:v>2.3880597014925373E-2</c:v>
                </c:pt>
                <c:pt idx="4">
                  <c:v>8.9552238805970144E-2</c:v>
                </c:pt>
                <c:pt idx="5">
                  <c:v>0.1253731343283582</c:v>
                </c:pt>
                <c:pt idx="6">
                  <c:v>0.30447761194029849</c:v>
                </c:pt>
              </c:numCache>
            </c:numRef>
          </c:val>
          <c:extLst>
            <c:ext xmlns:c16="http://schemas.microsoft.com/office/drawing/2014/chart" uri="{C3380CC4-5D6E-409C-BE32-E72D297353CC}">
              <c16:uniqueId val="{00000000-FCF7-4082-ADD4-3EED9DBB6166}"/>
            </c:ext>
          </c:extLst>
        </c:ser>
        <c:ser>
          <c:idx val="0"/>
          <c:order val="1"/>
          <c:spPr>
            <a:solidFill>
              <a:srgbClr val="007FDE"/>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Hoja1!$E$31:$K$31</c:f>
              <c:strCache>
                <c:ptCount val="7"/>
                <c:pt idx="0">
                  <c:v>&lt; 1 AÑO</c:v>
                </c:pt>
                <c:pt idx="1">
                  <c:v>1</c:v>
                </c:pt>
                <c:pt idx="2">
                  <c:v>2-4</c:v>
                </c:pt>
                <c:pt idx="3">
                  <c:v>5 - 19</c:v>
                </c:pt>
                <c:pt idx="4">
                  <c:v>20 - 39</c:v>
                </c:pt>
                <c:pt idx="5">
                  <c:v>40 - 59 </c:v>
                </c:pt>
                <c:pt idx="6">
                  <c:v>60 y más</c:v>
                </c:pt>
              </c:strCache>
            </c:strRef>
          </c:cat>
          <c:val>
            <c:numRef>
              <c:f>Hoja1!$E$32:$K$32</c:f>
              <c:numCache>
                <c:formatCode>0%</c:formatCode>
                <c:ptCount val="7"/>
                <c:pt idx="0">
                  <c:v>0.39104477611940297</c:v>
                </c:pt>
                <c:pt idx="1">
                  <c:v>5.6716417910447764E-2</c:v>
                </c:pt>
                <c:pt idx="2">
                  <c:v>8.9552238805970154E-3</c:v>
                </c:pt>
                <c:pt idx="3">
                  <c:v>2.3880597014925373E-2</c:v>
                </c:pt>
                <c:pt idx="4">
                  <c:v>8.9552238805970144E-2</c:v>
                </c:pt>
                <c:pt idx="5">
                  <c:v>0.1253731343283582</c:v>
                </c:pt>
                <c:pt idx="6">
                  <c:v>0.30447761194029849</c:v>
                </c:pt>
              </c:numCache>
            </c:numRef>
          </c:val>
          <c:extLst>
            <c:ext xmlns:c16="http://schemas.microsoft.com/office/drawing/2014/chart" uri="{C3380CC4-5D6E-409C-BE32-E72D297353CC}">
              <c16:uniqueId val="{00000001-FCF7-4082-ADD4-3EED9DBB6166}"/>
            </c:ext>
          </c:extLst>
        </c:ser>
        <c:dLbls>
          <c:showLegendKey val="0"/>
          <c:showVal val="0"/>
          <c:showCatName val="0"/>
          <c:showSerName val="0"/>
          <c:showPercent val="0"/>
          <c:showBubbleSize val="0"/>
        </c:dLbls>
        <c:gapWidth val="0"/>
        <c:overlap val="100"/>
        <c:axId val="95515008"/>
        <c:axId val="95516928"/>
      </c:barChart>
      <c:catAx>
        <c:axId val="95515008"/>
        <c:scaling>
          <c:orientation val="minMax"/>
        </c:scaling>
        <c:delete val="0"/>
        <c:axPos val="b"/>
        <c:title>
          <c:tx>
            <c:rich>
              <a:bodyPr/>
              <a:lstStyle/>
              <a:p>
                <a:pPr>
                  <a:defRPr sz="700" baseline="0"/>
                </a:pPr>
                <a:r>
                  <a:rPr lang="en-US" sz="700" baseline="0"/>
                  <a:t>Grupo de Edad</a:t>
                </a:r>
              </a:p>
            </c:rich>
          </c:tx>
          <c:layout>
            <c:manualLayout>
              <c:xMode val="edge"/>
              <c:yMode val="edge"/>
              <c:x val="0.43685706915312456"/>
              <c:y val="0.88474435402187912"/>
            </c:manualLayout>
          </c:layout>
          <c:overlay val="0"/>
        </c:title>
        <c:numFmt formatCode="General" sourceLinked="0"/>
        <c:majorTickMark val="none"/>
        <c:minorTickMark val="none"/>
        <c:tickLblPos val="nextTo"/>
        <c:txPr>
          <a:bodyPr/>
          <a:lstStyle/>
          <a:p>
            <a:pPr>
              <a:defRPr sz="700" baseline="0"/>
            </a:pPr>
            <a:endParaRPr lang="en-US"/>
          </a:p>
        </c:txPr>
        <c:crossAx val="95516928"/>
        <c:crosses val="autoZero"/>
        <c:auto val="1"/>
        <c:lblAlgn val="ctr"/>
        <c:lblOffset val="100"/>
        <c:noMultiLvlLbl val="0"/>
      </c:catAx>
      <c:valAx>
        <c:axId val="95516928"/>
        <c:scaling>
          <c:orientation val="minMax"/>
        </c:scaling>
        <c:delete val="0"/>
        <c:axPos val="l"/>
        <c:title>
          <c:tx>
            <c:rich>
              <a:bodyPr/>
              <a:lstStyle/>
              <a:p>
                <a:pPr>
                  <a:defRPr sz="700" baseline="0"/>
                </a:pPr>
                <a:r>
                  <a:rPr lang="en-US" sz="700" baseline="0"/>
                  <a:t>Porcentaje</a:t>
                </a:r>
              </a:p>
            </c:rich>
          </c:tx>
          <c:layout/>
          <c:overlay val="0"/>
        </c:title>
        <c:numFmt formatCode="0%" sourceLinked="1"/>
        <c:majorTickMark val="out"/>
        <c:minorTickMark val="none"/>
        <c:tickLblPos val="nextTo"/>
        <c:txPr>
          <a:bodyPr/>
          <a:lstStyle/>
          <a:p>
            <a:pPr>
              <a:defRPr sz="700" baseline="0"/>
            </a:pPr>
            <a:endParaRPr lang="en-US"/>
          </a:p>
        </c:txPr>
        <c:crossAx val="95515008"/>
        <c:crosses val="autoZero"/>
        <c:crossBetween val="between"/>
      </c:valAx>
    </c:plotArea>
    <c:plotVisOnly val="1"/>
    <c:dispBlanksAs val="gap"/>
    <c:showDLblsOverMax val="0"/>
  </c:chart>
  <c:spPr>
    <a:noFill/>
    <a:ln>
      <a:noFill/>
    </a:ln>
  </c:spPr>
  <c:txPr>
    <a:bodyPr/>
    <a:lstStyle/>
    <a:p>
      <a:pPr>
        <a:defRPr sz="800" b="1">
          <a:latin typeface="Arial Narrow" panose="020B0606020202030204" pitchFamily="34" charset="0"/>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4173244991161836E-2"/>
          <c:y val="6.2189084135285073E-2"/>
          <c:w val="0.8574302707619097"/>
          <c:h val="0.80641359224698295"/>
        </c:manualLayout>
      </c:layout>
      <c:barChart>
        <c:barDir val="col"/>
        <c:grouping val="clustered"/>
        <c:varyColors val="0"/>
        <c:ser>
          <c:idx val="1"/>
          <c:order val="1"/>
          <c:tx>
            <c:strRef>
              <c:f>Hoja4!$G$1</c:f>
              <c:strCache>
                <c:ptCount val="1"/>
                <c:pt idx="0">
                  <c:v>MUERTE IRA 2020</c:v>
                </c:pt>
              </c:strCache>
            </c:strRef>
          </c:tx>
          <c:spPr>
            <a:solidFill>
              <a:schemeClr val="accent1"/>
            </a:solidFill>
            <a:ln>
              <a:solidFill>
                <a:schemeClr val="tx1"/>
              </a:solidFill>
            </a:ln>
          </c:spPr>
          <c:invertIfNegative val="0"/>
          <c:val>
            <c:numRef>
              <c:f>Hoja4!$G$2:$G$53</c:f>
              <c:numCache>
                <c:formatCode>General</c:formatCode>
                <c:ptCount val="52"/>
                <c:pt idx="0">
                  <c:v>8</c:v>
                </c:pt>
                <c:pt idx="1">
                  <c:v>4</c:v>
                </c:pt>
                <c:pt idx="2">
                  <c:v>12</c:v>
                </c:pt>
                <c:pt idx="3">
                  <c:v>6</c:v>
                </c:pt>
                <c:pt idx="4">
                  <c:v>9</c:v>
                </c:pt>
                <c:pt idx="5">
                  <c:v>9</c:v>
                </c:pt>
                <c:pt idx="6">
                  <c:v>19</c:v>
                </c:pt>
                <c:pt idx="7">
                  <c:v>9</c:v>
                </c:pt>
                <c:pt idx="8">
                  <c:v>4</c:v>
                </c:pt>
                <c:pt idx="9">
                  <c:v>8</c:v>
                </c:pt>
                <c:pt idx="10">
                  <c:v>10</c:v>
                </c:pt>
                <c:pt idx="11">
                  <c:v>2</c:v>
                </c:pt>
                <c:pt idx="12">
                  <c:v>7</c:v>
                </c:pt>
                <c:pt idx="13">
                  <c:v>7</c:v>
                </c:pt>
                <c:pt idx="14">
                  <c:v>11</c:v>
                </c:pt>
                <c:pt idx="15">
                  <c:v>6</c:v>
                </c:pt>
                <c:pt idx="16">
                  <c:v>9</c:v>
                </c:pt>
                <c:pt idx="17">
                  <c:v>9</c:v>
                </c:pt>
                <c:pt idx="18">
                  <c:v>5</c:v>
                </c:pt>
                <c:pt idx="19">
                  <c:v>6</c:v>
                </c:pt>
                <c:pt idx="20">
                  <c:v>2</c:v>
                </c:pt>
                <c:pt idx="21">
                  <c:v>6</c:v>
                </c:pt>
                <c:pt idx="22">
                  <c:v>8</c:v>
                </c:pt>
                <c:pt idx="23">
                  <c:v>3</c:v>
                </c:pt>
              </c:numCache>
            </c:numRef>
          </c:val>
          <c:extLst>
            <c:ext xmlns:c16="http://schemas.microsoft.com/office/drawing/2014/chart" uri="{C3380CC4-5D6E-409C-BE32-E72D297353CC}">
              <c16:uniqueId val="{00000000-EDAC-4F3F-9073-98111DC0D85D}"/>
            </c:ext>
          </c:extLst>
        </c:ser>
        <c:dLbls>
          <c:showLegendKey val="0"/>
          <c:showVal val="0"/>
          <c:showCatName val="0"/>
          <c:showSerName val="0"/>
          <c:showPercent val="0"/>
          <c:showBubbleSize val="0"/>
        </c:dLbls>
        <c:gapWidth val="6"/>
        <c:overlap val="46"/>
        <c:axId val="95848320"/>
        <c:axId val="95849856"/>
      </c:barChart>
      <c:lineChart>
        <c:grouping val="standard"/>
        <c:varyColors val="0"/>
        <c:ser>
          <c:idx val="0"/>
          <c:order val="0"/>
          <c:tx>
            <c:strRef>
              <c:f>Hoja4!$F$1</c:f>
              <c:strCache>
                <c:ptCount val="1"/>
                <c:pt idx="0">
                  <c:v>MUERTE IRA 2019</c:v>
                </c:pt>
              </c:strCache>
            </c:strRef>
          </c:tx>
          <c:spPr>
            <a:ln w="19050">
              <a:solidFill>
                <a:schemeClr val="tx1"/>
              </a:solidFill>
            </a:ln>
          </c:spPr>
          <c:marker>
            <c:symbol val="none"/>
          </c:marker>
          <c:cat>
            <c:numRef>
              <c:f>Hoja4!$A$2:$A$53</c:f>
              <c:numCache>
                <c:formatCode>General</c:formatCode>
                <c:ptCount val="5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Hoja4!$F$2:$F$53</c:f>
              <c:numCache>
                <c:formatCode>General</c:formatCode>
                <c:ptCount val="52"/>
                <c:pt idx="0">
                  <c:v>12</c:v>
                </c:pt>
                <c:pt idx="1">
                  <c:v>10</c:v>
                </c:pt>
                <c:pt idx="2">
                  <c:v>15</c:v>
                </c:pt>
                <c:pt idx="3">
                  <c:v>13</c:v>
                </c:pt>
                <c:pt idx="4">
                  <c:v>9</c:v>
                </c:pt>
                <c:pt idx="5">
                  <c:v>6</c:v>
                </c:pt>
                <c:pt idx="6">
                  <c:v>11</c:v>
                </c:pt>
                <c:pt idx="7">
                  <c:v>16</c:v>
                </c:pt>
                <c:pt idx="8">
                  <c:v>8</c:v>
                </c:pt>
                <c:pt idx="9">
                  <c:v>5</c:v>
                </c:pt>
                <c:pt idx="10">
                  <c:v>15</c:v>
                </c:pt>
                <c:pt idx="11">
                  <c:v>9</c:v>
                </c:pt>
                <c:pt idx="12">
                  <c:v>11</c:v>
                </c:pt>
                <c:pt idx="13">
                  <c:v>7</c:v>
                </c:pt>
                <c:pt idx="14">
                  <c:v>9</c:v>
                </c:pt>
                <c:pt idx="15">
                  <c:v>8</c:v>
                </c:pt>
                <c:pt idx="16">
                  <c:v>9</c:v>
                </c:pt>
                <c:pt idx="17">
                  <c:v>11</c:v>
                </c:pt>
                <c:pt idx="18">
                  <c:v>9</c:v>
                </c:pt>
                <c:pt idx="19">
                  <c:v>7</c:v>
                </c:pt>
                <c:pt idx="20">
                  <c:v>5</c:v>
                </c:pt>
                <c:pt idx="21">
                  <c:v>8</c:v>
                </c:pt>
                <c:pt idx="22">
                  <c:v>12</c:v>
                </c:pt>
                <c:pt idx="23">
                  <c:v>10</c:v>
                </c:pt>
                <c:pt idx="24">
                  <c:v>4</c:v>
                </c:pt>
                <c:pt idx="25">
                  <c:v>13</c:v>
                </c:pt>
                <c:pt idx="26">
                  <c:v>9</c:v>
                </c:pt>
                <c:pt idx="27">
                  <c:v>12</c:v>
                </c:pt>
                <c:pt idx="28">
                  <c:v>9</c:v>
                </c:pt>
                <c:pt idx="29">
                  <c:v>8</c:v>
                </c:pt>
                <c:pt idx="30">
                  <c:v>6</c:v>
                </c:pt>
                <c:pt idx="31">
                  <c:v>9</c:v>
                </c:pt>
                <c:pt idx="32">
                  <c:v>8</c:v>
                </c:pt>
                <c:pt idx="33">
                  <c:v>11</c:v>
                </c:pt>
                <c:pt idx="34">
                  <c:v>10</c:v>
                </c:pt>
                <c:pt idx="35">
                  <c:v>4</c:v>
                </c:pt>
                <c:pt idx="36">
                  <c:v>8</c:v>
                </c:pt>
                <c:pt idx="37">
                  <c:v>7</c:v>
                </c:pt>
                <c:pt idx="38">
                  <c:v>9</c:v>
                </c:pt>
                <c:pt idx="39">
                  <c:v>7</c:v>
                </c:pt>
                <c:pt idx="40">
                  <c:v>5</c:v>
                </c:pt>
                <c:pt idx="41">
                  <c:v>9</c:v>
                </c:pt>
                <c:pt idx="42">
                  <c:v>11</c:v>
                </c:pt>
                <c:pt idx="43">
                  <c:v>11</c:v>
                </c:pt>
                <c:pt idx="44">
                  <c:v>8</c:v>
                </c:pt>
                <c:pt idx="45">
                  <c:v>3</c:v>
                </c:pt>
                <c:pt idx="46">
                  <c:v>7</c:v>
                </c:pt>
                <c:pt idx="47">
                  <c:v>8</c:v>
                </c:pt>
                <c:pt idx="48">
                  <c:v>5</c:v>
                </c:pt>
                <c:pt idx="49">
                  <c:v>5</c:v>
                </c:pt>
                <c:pt idx="50">
                  <c:v>8</c:v>
                </c:pt>
                <c:pt idx="51">
                  <c:v>6</c:v>
                </c:pt>
              </c:numCache>
            </c:numRef>
          </c:val>
          <c:smooth val="0"/>
          <c:extLst>
            <c:ext xmlns:c16="http://schemas.microsoft.com/office/drawing/2014/chart" uri="{C3380CC4-5D6E-409C-BE32-E72D297353CC}">
              <c16:uniqueId val="{00000001-EDAC-4F3F-9073-98111DC0D85D}"/>
            </c:ext>
          </c:extLst>
        </c:ser>
        <c:dLbls>
          <c:showLegendKey val="0"/>
          <c:showVal val="0"/>
          <c:showCatName val="0"/>
          <c:showSerName val="0"/>
          <c:showPercent val="0"/>
          <c:showBubbleSize val="0"/>
        </c:dLbls>
        <c:marker val="1"/>
        <c:smooth val="0"/>
        <c:axId val="95848320"/>
        <c:axId val="95849856"/>
      </c:lineChart>
      <c:catAx>
        <c:axId val="95848320"/>
        <c:scaling>
          <c:orientation val="minMax"/>
        </c:scaling>
        <c:delete val="0"/>
        <c:axPos val="b"/>
        <c:numFmt formatCode="General" sourceLinked="1"/>
        <c:majorTickMark val="none"/>
        <c:minorTickMark val="none"/>
        <c:tickLblPos val="nextTo"/>
        <c:txPr>
          <a:bodyPr/>
          <a:lstStyle/>
          <a:p>
            <a:pPr>
              <a:defRPr sz="700" baseline="0"/>
            </a:pPr>
            <a:endParaRPr lang="en-US"/>
          </a:p>
        </c:txPr>
        <c:crossAx val="95849856"/>
        <c:crosses val="autoZero"/>
        <c:auto val="1"/>
        <c:lblAlgn val="ctr"/>
        <c:lblOffset val="100"/>
        <c:noMultiLvlLbl val="0"/>
      </c:catAx>
      <c:valAx>
        <c:axId val="95849856"/>
        <c:scaling>
          <c:orientation val="minMax"/>
        </c:scaling>
        <c:delete val="0"/>
        <c:axPos val="l"/>
        <c:majorGridlines>
          <c:spPr>
            <a:ln>
              <a:noFill/>
            </a:ln>
          </c:spPr>
        </c:majorGridlines>
        <c:title>
          <c:tx>
            <c:rich>
              <a:bodyPr/>
              <a:lstStyle/>
              <a:p>
                <a:pPr>
                  <a:defRPr/>
                </a:pPr>
                <a:r>
                  <a:rPr lang="en-US" sz="900" b="1" i="0" baseline="0">
                    <a:effectLst/>
                  </a:rPr>
                  <a:t>Total de casos</a:t>
                </a:r>
                <a:endParaRPr lang="es-CO" sz="900">
                  <a:effectLst/>
                </a:endParaRPr>
              </a:p>
            </c:rich>
          </c:tx>
          <c:layout/>
          <c:overlay val="0"/>
        </c:title>
        <c:numFmt formatCode="General" sourceLinked="1"/>
        <c:majorTickMark val="none"/>
        <c:minorTickMark val="none"/>
        <c:tickLblPos val="nextTo"/>
        <c:crossAx val="95848320"/>
        <c:crosses val="autoZero"/>
        <c:crossBetween val="between"/>
      </c:valAx>
      <c:spPr>
        <a:noFill/>
      </c:spPr>
    </c:plotArea>
    <c:legend>
      <c:legendPos val="r"/>
      <c:layout>
        <c:manualLayout>
          <c:xMode val="edge"/>
          <c:yMode val="edge"/>
          <c:x val="8.4421615592627369E-2"/>
          <c:y val="2.0087773495447267E-3"/>
          <c:w val="0.82284009347015097"/>
          <c:h val="5.9016572927150478E-2"/>
        </c:manualLayout>
      </c:layout>
      <c:overlay val="0"/>
      <c:txPr>
        <a:bodyPr/>
        <a:lstStyle/>
        <a:p>
          <a:pPr>
            <a:defRPr b="1"/>
          </a:pPr>
          <a:endParaRPr lang="en-US"/>
        </a:p>
      </c:txPr>
    </c:legend>
    <c:plotVisOnly val="1"/>
    <c:dispBlanksAs val="gap"/>
    <c:showDLblsOverMax val="0"/>
  </c:chart>
  <c:spPr>
    <a:ln>
      <a:noFill/>
    </a:ln>
  </c:spPr>
  <c:txPr>
    <a:bodyPr/>
    <a:lstStyle/>
    <a:p>
      <a:pPr>
        <a:defRPr sz="900"/>
      </a:pPr>
      <a:endParaRPr lang="en-US"/>
    </a:p>
  </c:txPr>
  <c:externalData r:id="rId1">
    <c:autoUpdate val="0"/>
  </c:externalData>
  <c:userShapes r:id="rId2"/>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410685363340457"/>
          <c:y val="3.313066301494922E-2"/>
          <c:w val="0.84265080217426214"/>
          <c:h val="0.80981033892502552"/>
        </c:manualLayout>
      </c:layout>
      <c:barChart>
        <c:barDir val="col"/>
        <c:grouping val="clustered"/>
        <c:varyColors val="0"/>
        <c:ser>
          <c:idx val="0"/>
          <c:order val="0"/>
          <c:spPr>
            <a:solidFill>
              <a:srgbClr val="0070C0"/>
            </a:solidFill>
          </c:spPr>
          <c:invertIfNegative val="0"/>
          <c:dLbls>
            <c:spPr>
              <a:noFill/>
              <a:ln>
                <a:noFill/>
              </a:ln>
              <a:effectLst/>
            </c:spPr>
            <c:txPr>
              <a:bodyPr wrap="square" lIns="38100" tIns="19050" rIns="38100" bIns="19050" anchor="ctr">
                <a:spAutoFit/>
              </a:bodyPr>
              <a:lstStyle/>
              <a:p>
                <a:pPr>
                  <a:defRPr sz="700" baseline="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Hoja1!$E$51:$K$51</c:f>
              <c:strCache>
                <c:ptCount val="7"/>
                <c:pt idx="0">
                  <c:v>&lt; 1 AÑO</c:v>
                </c:pt>
                <c:pt idx="1">
                  <c:v>1</c:v>
                </c:pt>
                <c:pt idx="2">
                  <c:v>2-4</c:v>
                </c:pt>
                <c:pt idx="3">
                  <c:v>5 - 19</c:v>
                </c:pt>
                <c:pt idx="4">
                  <c:v>20 - 39</c:v>
                </c:pt>
                <c:pt idx="5">
                  <c:v>40 - 59 </c:v>
                </c:pt>
                <c:pt idx="6">
                  <c:v>60 y más</c:v>
                </c:pt>
              </c:strCache>
            </c:strRef>
          </c:cat>
          <c:val>
            <c:numRef>
              <c:f>Hoja1!$E$52:$K$52</c:f>
              <c:numCache>
                <c:formatCode>0%</c:formatCode>
                <c:ptCount val="7"/>
                <c:pt idx="0">
                  <c:v>2.23463687150838E-2</c:v>
                </c:pt>
                <c:pt idx="1">
                  <c:v>5.5865921787709499E-3</c:v>
                </c:pt>
                <c:pt idx="2">
                  <c:v>1.11731843575419E-2</c:v>
                </c:pt>
                <c:pt idx="3">
                  <c:v>2.23463687150838E-2</c:v>
                </c:pt>
                <c:pt idx="4">
                  <c:v>7.8212290502793297E-2</c:v>
                </c:pt>
                <c:pt idx="5">
                  <c:v>0.16201117318435754</c:v>
                </c:pt>
                <c:pt idx="6">
                  <c:v>0.6983240223463687</c:v>
                </c:pt>
              </c:numCache>
            </c:numRef>
          </c:val>
          <c:extLst>
            <c:ext xmlns:c16="http://schemas.microsoft.com/office/drawing/2014/chart" uri="{C3380CC4-5D6E-409C-BE32-E72D297353CC}">
              <c16:uniqueId val="{00000000-BD6F-47AF-8AA3-4AF78FAFA273}"/>
            </c:ext>
          </c:extLst>
        </c:ser>
        <c:dLbls>
          <c:showLegendKey val="0"/>
          <c:showVal val="0"/>
          <c:showCatName val="0"/>
          <c:showSerName val="0"/>
          <c:showPercent val="0"/>
          <c:showBubbleSize val="0"/>
        </c:dLbls>
        <c:gapWidth val="0"/>
        <c:overlap val="100"/>
        <c:axId val="95901184"/>
        <c:axId val="95903104"/>
      </c:barChart>
      <c:catAx>
        <c:axId val="95901184"/>
        <c:scaling>
          <c:orientation val="minMax"/>
        </c:scaling>
        <c:delete val="0"/>
        <c:axPos val="b"/>
        <c:title>
          <c:tx>
            <c:rich>
              <a:bodyPr/>
              <a:lstStyle/>
              <a:p>
                <a:pPr>
                  <a:defRPr/>
                </a:pPr>
                <a:r>
                  <a:rPr lang="en-US"/>
                  <a:t>Grupo de Edad</a:t>
                </a:r>
                <a:endParaRPr lang="es-CO"/>
              </a:p>
            </c:rich>
          </c:tx>
          <c:layout>
            <c:manualLayout>
              <c:xMode val="edge"/>
              <c:yMode val="edge"/>
              <c:x val="0.44148489381702771"/>
              <c:y val="0.90009038000684694"/>
            </c:manualLayout>
          </c:layout>
          <c:overlay val="0"/>
        </c:title>
        <c:numFmt formatCode="General" sourceLinked="0"/>
        <c:majorTickMark val="none"/>
        <c:minorTickMark val="none"/>
        <c:tickLblPos val="nextTo"/>
        <c:txPr>
          <a:bodyPr/>
          <a:lstStyle/>
          <a:p>
            <a:pPr>
              <a:defRPr sz="700" baseline="0"/>
            </a:pPr>
            <a:endParaRPr lang="en-US"/>
          </a:p>
        </c:txPr>
        <c:crossAx val="95903104"/>
        <c:crosses val="autoZero"/>
        <c:auto val="1"/>
        <c:lblAlgn val="ctr"/>
        <c:lblOffset val="100"/>
        <c:noMultiLvlLbl val="0"/>
      </c:catAx>
      <c:valAx>
        <c:axId val="95903104"/>
        <c:scaling>
          <c:orientation val="minMax"/>
        </c:scaling>
        <c:delete val="0"/>
        <c:axPos val="l"/>
        <c:title>
          <c:tx>
            <c:rich>
              <a:bodyPr/>
              <a:lstStyle/>
              <a:p>
                <a:pPr>
                  <a:defRPr/>
                </a:pPr>
                <a:r>
                  <a:rPr lang="en-US" sz="700" baseline="0" dirty="0" err="1" smtClean="0"/>
                  <a:t>Porcentaje</a:t>
                </a:r>
                <a:endParaRPr lang="en-US" sz="700" baseline="0" dirty="0"/>
              </a:p>
            </c:rich>
          </c:tx>
          <c:layout/>
          <c:overlay val="0"/>
        </c:title>
        <c:numFmt formatCode="0%" sourceLinked="1"/>
        <c:majorTickMark val="out"/>
        <c:minorTickMark val="none"/>
        <c:tickLblPos val="nextTo"/>
        <c:txPr>
          <a:bodyPr/>
          <a:lstStyle/>
          <a:p>
            <a:pPr>
              <a:defRPr sz="700" baseline="0"/>
            </a:pPr>
            <a:endParaRPr lang="en-US"/>
          </a:p>
        </c:txPr>
        <c:crossAx val="95901184"/>
        <c:crosses val="autoZero"/>
        <c:crossBetween val="between"/>
      </c:valAx>
    </c:plotArea>
    <c:plotVisOnly val="1"/>
    <c:dispBlanksAs val="gap"/>
    <c:showDLblsOverMax val="0"/>
  </c:chart>
  <c:spPr>
    <a:noFill/>
    <a:ln>
      <a:noFill/>
    </a:ln>
  </c:spPr>
  <c:txPr>
    <a:bodyPr/>
    <a:lstStyle/>
    <a:p>
      <a:pPr>
        <a:defRPr b="1">
          <a:latin typeface="Arial Narrow" panose="020B0606020202030204" pitchFamily="34" charset="0"/>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25">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5"/>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75000"/>
            <a:lumOff val="25000"/>
          </a:schemeClr>
        </a:solidFill>
      </a:ln>
    </cs:spPr>
  </cs:downBar>
  <cs:dropLine>
    <cs:lnRef idx="0"/>
    <cs:fillRef idx="0"/>
    <cs:effectRef idx="0"/>
    <cs:fontRef idx="minor">
      <a:schemeClr val="dk1"/>
    </cs:fontRef>
    <cs:spPr>
      <a:ln w="9525">
        <a:solidFill>
          <a:schemeClr val="tx1">
            <a:lumMod val="75000"/>
            <a:lumOff val="25000"/>
          </a:schemeClr>
        </a:solidFill>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75000"/>
            <a:lumOff val="25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drawing1.xml.rels><?xml version="1.0" encoding="UTF-8" standalone="yes"?>
<Relationships xmlns="http://schemas.openxmlformats.org/package/2006/relationships"><Relationship Id="rId1" Type="http://schemas.openxmlformats.org/officeDocument/2006/relationships/image" Target="../media/image6.png"/></Relationships>
</file>

<file path=ppt/drawings/_rels/drawing2.xml.rels><?xml version="1.0" encoding="UTF-8" standalone="yes"?>
<Relationships xmlns="http://schemas.openxmlformats.org/package/2006/relationships"><Relationship Id="rId1" Type="http://schemas.openxmlformats.org/officeDocument/2006/relationships/image" Target="../media/image6.png"/></Relationships>
</file>

<file path=ppt/drawings/drawing1.xml><?xml version="1.0" encoding="utf-8"?>
<c:userShapes xmlns:c="http://schemas.openxmlformats.org/drawingml/2006/chart">
  <cdr:relSizeAnchor xmlns:cdr="http://schemas.openxmlformats.org/drawingml/2006/chartDrawing">
    <cdr:from>
      <cdr:x>0.24376</cdr:x>
      <cdr:y>0.91385</cdr:y>
    </cdr:from>
    <cdr:to>
      <cdr:x>0.60714</cdr:x>
      <cdr:y>1</cdr:y>
    </cdr:to>
    <cdr:pic>
      <cdr:nvPicPr>
        <cdr:cNvPr id="3" name="chart">
          <a:extLst xmlns:a="http://schemas.openxmlformats.org/drawingml/2006/main">
            <a:ext uri="{FF2B5EF4-FFF2-40B4-BE49-F238E27FC236}">
              <a16:creationId xmlns:a16="http://schemas.microsoft.com/office/drawing/2014/main" id="{5C024DA2-1BD8-4AA9-8FE9-92FF7EBBB33D}"/>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1372192" y="2811526"/>
          <a:ext cx="2045566" cy="265049"/>
        </a:xfrm>
        <a:prstGeom xmlns:a="http://schemas.openxmlformats.org/drawingml/2006/main" prst="rect">
          <a:avLst/>
        </a:prstGeom>
      </cdr:spPr>
    </cdr:pic>
  </cdr:relSizeAnchor>
</c:userShapes>
</file>

<file path=ppt/drawings/drawing2.xml><?xml version="1.0" encoding="utf-8"?>
<c:userShapes xmlns:c="http://schemas.openxmlformats.org/drawingml/2006/chart">
  <cdr:relSizeAnchor xmlns:cdr="http://schemas.openxmlformats.org/drawingml/2006/chartDrawing">
    <cdr:from>
      <cdr:x>0.3025</cdr:x>
      <cdr:y>0.90674</cdr:y>
    </cdr:from>
    <cdr:to>
      <cdr:x>0.6767</cdr:x>
      <cdr:y>1</cdr:y>
    </cdr:to>
    <cdr:pic>
      <cdr:nvPicPr>
        <cdr:cNvPr id="2" name="chart">
          <a:extLst xmlns:a="http://schemas.openxmlformats.org/drawingml/2006/main">
            <a:ext uri="{FF2B5EF4-FFF2-40B4-BE49-F238E27FC236}">
              <a16:creationId xmlns:a16="http://schemas.microsoft.com/office/drawing/2014/main" id="{173CFB51-50B1-4574-9CD4-D4D284E35554}"/>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1507928" y="3528056"/>
          <a:ext cx="1865357" cy="362868"/>
        </a:xfrm>
        <a:prstGeom xmlns:a="http://schemas.openxmlformats.org/drawingml/2006/main" prst="rect">
          <a:avLst/>
        </a:prstGeom>
      </cdr:spPr>
    </cdr:pic>
  </cdr:relSizeAnchor>
</c:userShapes>
</file>

<file path=ppt/drawings/drawing3.xml><?xml version="1.0" encoding="utf-8"?>
<c:userShapes xmlns:c="http://schemas.openxmlformats.org/drawingml/2006/chart">
  <cdr:relSizeAnchor xmlns:cdr="http://schemas.openxmlformats.org/drawingml/2006/chartDrawing">
    <cdr:from>
      <cdr:x>0.19743</cdr:x>
      <cdr:y>0.9322</cdr:y>
    </cdr:from>
    <cdr:to>
      <cdr:x>0.7948</cdr:x>
      <cdr:y>1</cdr:y>
    </cdr:to>
    <cdr:sp macro="" textlink="">
      <cdr:nvSpPr>
        <cdr:cNvPr id="5121" name="5 CuadroTexto"/>
        <cdr:cNvSpPr txBox="1">
          <a:spLocks xmlns:a="http://schemas.openxmlformats.org/drawingml/2006/main" noChangeArrowheads="1"/>
        </cdr:cNvSpPr>
      </cdr:nvSpPr>
      <cdr:spPr bwMode="auto">
        <a:xfrm xmlns:a="http://schemas.openxmlformats.org/drawingml/2006/main">
          <a:off x="920478" y="2970974"/>
          <a:ext cx="2785055" cy="216082"/>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9"/>
              </a:solidFill>
            </a14:hiddenFill>
          </a:ext>
          <a:ext uri="{91240B29-F687-4F45-9708-019B960494DF}">
            <a14:hiddenLine xmlns:a14="http://schemas.microsoft.com/office/drawing/2010/main" w="9525">
              <a:solidFill>
                <a:srgbClr xmlns:mc="http://schemas.openxmlformats.org/markup-compatibility/2006" val="000000" mc:Ignorable="a14" a14:legacySpreadsheetColorIndex="8"/>
              </a:solidFill>
              <a:miter lim="800000"/>
              <a:headEnd/>
              <a:tailEnd/>
            </a14:hiddenLine>
          </a:ext>
        </a:extLst>
      </cdr:spPr>
      <cdr:txBody>
        <a:bodyPr xmlns:a="http://schemas.openxmlformats.org/drawingml/2006/main" vertOverflow="clip" wrap="square" lIns="27432" tIns="22860" rIns="27432" bIns="0" anchor="t" upright="1"/>
        <a:lstStyle xmlns:a="http://schemas.openxmlformats.org/drawingml/2006/main"/>
        <a:p xmlns:a="http://schemas.openxmlformats.org/drawingml/2006/main">
          <a:pPr algn="ctr" rtl="0">
            <a:defRPr sz="1000"/>
          </a:pPr>
          <a:r>
            <a:rPr lang="es-CO" sz="1000" b="1" i="0" u="none" strike="noStrike" baseline="0" dirty="0">
              <a:solidFill>
                <a:srgbClr val="000000"/>
              </a:solidFill>
              <a:latin typeface="Calibri"/>
            </a:rPr>
            <a:t> </a:t>
          </a:r>
          <a:r>
            <a:rPr lang="es-CO" sz="800" b="1" i="0" u="none" strike="noStrike" baseline="0" dirty="0">
              <a:solidFill>
                <a:srgbClr val="000000"/>
              </a:solidFill>
              <a:latin typeface="Calibri"/>
            </a:rPr>
            <a:t>Semana </a:t>
          </a:r>
          <a:r>
            <a:rPr lang="es-CO" sz="800" b="1" i="0" u="none" strike="noStrike" baseline="0" dirty="0" err="1">
              <a:solidFill>
                <a:srgbClr val="000000"/>
              </a:solidFill>
              <a:latin typeface="Calibri"/>
            </a:rPr>
            <a:t>Epidemiologica</a:t>
          </a:r>
          <a:r>
            <a:rPr lang="es-CO" sz="800" b="1" i="0" u="none" strike="noStrike" baseline="0" dirty="0">
              <a:solidFill>
                <a:srgbClr val="000000"/>
              </a:solidFill>
              <a:latin typeface="Calibri"/>
            </a:rPr>
            <a:t>    2020</a:t>
          </a:r>
          <a:endParaRPr lang="es-CO" sz="800" b="0" i="0" u="none" strike="noStrike" baseline="0" dirty="0">
            <a:solidFill>
              <a:srgbClr val="000000"/>
            </a:solidFill>
            <a:latin typeface="Calibri"/>
          </a:endParaRPr>
        </a:p>
        <a:p xmlns:a="http://schemas.openxmlformats.org/drawingml/2006/main">
          <a:pPr algn="ctr" rtl="0">
            <a:defRPr sz="1000"/>
          </a:pPr>
          <a:endParaRPr lang="es-CO" sz="1000" b="0" i="0" u="none" strike="noStrike" baseline="0" dirty="0">
            <a:solidFill>
              <a:srgbClr val="000000"/>
            </a:solidFill>
            <a:latin typeface="Calibri"/>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0.16716</cdr:x>
      <cdr:y>0.91846</cdr:y>
    </cdr:from>
    <cdr:to>
      <cdr:x>0.77624</cdr:x>
      <cdr:y>0.98038</cdr:y>
    </cdr:to>
    <cdr:sp macro="" textlink="">
      <cdr:nvSpPr>
        <cdr:cNvPr id="2" name="5 CuadroTexto"/>
        <cdr:cNvSpPr txBox="1">
          <a:spLocks xmlns:a="http://schemas.openxmlformats.org/drawingml/2006/main" noChangeArrowheads="1"/>
        </cdr:cNvSpPr>
      </cdr:nvSpPr>
      <cdr:spPr bwMode="auto">
        <a:xfrm xmlns:a="http://schemas.openxmlformats.org/drawingml/2006/main">
          <a:off x="1022163" y="3312039"/>
          <a:ext cx="3724555" cy="223289"/>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9"/>
              </a:solidFill>
            </a14:hiddenFill>
          </a:ext>
          <a:ext uri="{91240B29-F687-4F45-9708-019B960494DF}">
            <a14:hiddenLine xmlns:a14="http://schemas.microsoft.com/office/drawing/2010/main" w="9525">
              <a:solidFill>
                <a:srgbClr xmlns:mc="http://schemas.openxmlformats.org/markup-compatibility/2006" val="000000" mc:Ignorable="a14" a14:legacySpreadsheetColorIndex="8"/>
              </a:solidFill>
              <a:miter lim="800000"/>
              <a:headEnd/>
              <a:tailEnd/>
            </a14:hiddenLine>
          </a:ext>
        </a:extLst>
      </cdr:spPr>
      <cdr:txBody>
        <a:bodyPr xmlns:a="http://schemas.openxmlformats.org/drawingml/2006/main" vertOverflow="clip" wrap="square" lIns="27432" tIns="22860" rIns="27432" bIns="0" anchor="t" upright="1"/>
        <a:lstStyle xmlns:a="http://schemas.openxmlformats.org/drawingml/2006/main"/>
        <a:p xmlns:a="http://schemas.openxmlformats.org/drawingml/2006/main">
          <a:pPr algn="ctr" rtl="0">
            <a:defRPr sz="1000"/>
          </a:pPr>
          <a:r>
            <a:rPr lang="es-CO" sz="1000" b="1" i="0" u="none" strike="noStrike" baseline="0" dirty="0">
              <a:solidFill>
                <a:srgbClr val="000000"/>
              </a:solidFill>
              <a:latin typeface="Calibri"/>
            </a:rPr>
            <a:t> Semana </a:t>
          </a:r>
          <a:r>
            <a:rPr lang="es-CO" sz="1000" b="1" i="0" u="none" strike="noStrike" baseline="0" dirty="0" smtClean="0">
              <a:solidFill>
                <a:srgbClr val="000000"/>
              </a:solidFill>
              <a:latin typeface="Calibri"/>
            </a:rPr>
            <a:t>Epidemiológica</a:t>
          </a:r>
          <a:r>
            <a:rPr lang="es-CO" sz="1000" b="1" i="0" u="none" strike="noStrike" dirty="0" smtClean="0">
              <a:solidFill>
                <a:srgbClr val="000000"/>
              </a:solidFill>
              <a:latin typeface="Calibri"/>
            </a:rPr>
            <a:t> </a:t>
          </a:r>
          <a:r>
            <a:rPr lang="es-CO" sz="1200" b="1" i="0" u="none" strike="noStrike" baseline="0" dirty="0" smtClean="0">
              <a:solidFill>
                <a:srgbClr val="000000"/>
              </a:solidFill>
              <a:latin typeface="Calibri"/>
            </a:rPr>
            <a:t>2019</a:t>
          </a:r>
          <a:endParaRPr lang="es-CO" sz="1200" b="0" i="0" u="none" strike="noStrike" baseline="0" dirty="0">
            <a:solidFill>
              <a:srgbClr val="000000"/>
            </a:solidFill>
            <a:latin typeface="Calibri"/>
          </a:endParaRPr>
        </a:p>
        <a:p xmlns:a="http://schemas.openxmlformats.org/drawingml/2006/main">
          <a:pPr algn="ctr" rtl="0">
            <a:defRPr sz="1000"/>
          </a:pPr>
          <a:endParaRPr lang="es-CO" sz="1000" b="0" i="0" u="none" strike="noStrike" baseline="0" dirty="0">
            <a:solidFill>
              <a:srgbClr val="000000"/>
            </a:solidFill>
            <a:latin typeface="Calibri"/>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s-ES"/>
          </a:p>
        </p:txBody>
      </p:sp>
      <p:sp>
        <p:nvSpPr>
          <p:cNvPr id="3" name="2 Marcador de fecha"/>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D103E848-6D60-4B3D-BBB3-09EEA7D9CC86}" type="datetimeFigureOut">
              <a:rPr lang="es-ES" smtClean="0"/>
              <a:t>17/09/2020</a:t>
            </a:fld>
            <a:endParaRPr lang="es-ES"/>
          </a:p>
        </p:txBody>
      </p:sp>
      <p:sp>
        <p:nvSpPr>
          <p:cNvPr id="4" name="3 Marcador de imagen de diapositiva"/>
          <p:cNvSpPr>
            <a:spLocks noGrp="1" noRot="1" noChangeAspect="1"/>
          </p:cNvSpPr>
          <p:nvPr>
            <p:ph type="sldImg" idx="2"/>
          </p:nvPr>
        </p:nvSpPr>
        <p:spPr>
          <a:xfrm>
            <a:off x="2132013" y="696913"/>
            <a:ext cx="2746375" cy="3486150"/>
          </a:xfrm>
          <a:prstGeom prst="rect">
            <a:avLst/>
          </a:prstGeom>
          <a:noFill/>
          <a:ln w="12700">
            <a:solidFill>
              <a:prstClr val="black"/>
            </a:solidFill>
          </a:ln>
        </p:spPr>
        <p:txBody>
          <a:bodyPr vert="horz" lIns="93177" tIns="46589" rIns="93177" bIns="46589" rtlCol="0" anchor="ctr"/>
          <a:lstStyle/>
          <a:p>
            <a:endParaRPr lang="es-ES"/>
          </a:p>
        </p:txBody>
      </p:sp>
      <p:sp>
        <p:nvSpPr>
          <p:cNvPr id="5" name="4 Marcador de notas"/>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5A292E40-D3F9-4BD2-844F-831B1704489D}" type="slidenum">
              <a:rPr lang="es-ES" smtClean="0"/>
              <a:t>‹Nº›</a:t>
            </a:fld>
            <a:endParaRPr lang="es-ES"/>
          </a:p>
        </p:txBody>
      </p:sp>
    </p:spTree>
    <p:extLst>
      <p:ext uri="{BB962C8B-B14F-4D97-AF65-F5344CB8AC3E}">
        <p14:creationId xmlns:p14="http://schemas.microsoft.com/office/powerpoint/2010/main" val="29376510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5A292E40-D3F9-4BD2-844F-831B1704489D}" type="slidenum">
              <a:rPr lang="es-ES" smtClean="0"/>
              <a:t>1</a:t>
            </a:fld>
            <a:endParaRPr lang="es-ES"/>
          </a:p>
        </p:txBody>
      </p:sp>
    </p:spTree>
    <p:extLst>
      <p:ext uri="{BB962C8B-B14F-4D97-AF65-F5344CB8AC3E}">
        <p14:creationId xmlns:p14="http://schemas.microsoft.com/office/powerpoint/2010/main" val="24525563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5A292E40-D3F9-4BD2-844F-831B1704489D}" type="slidenum">
              <a:rPr lang="es-ES" smtClean="0"/>
              <a:t>2</a:t>
            </a:fld>
            <a:endParaRPr lang="es-ES"/>
          </a:p>
        </p:txBody>
      </p:sp>
    </p:spTree>
    <p:extLst>
      <p:ext uri="{BB962C8B-B14F-4D97-AF65-F5344CB8AC3E}">
        <p14:creationId xmlns:p14="http://schemas.microsoft.com/office/powerpoint/2010/main" val="24525563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5A292E40-D3F9-4BD2-844F-831B1704489D}" type="slidenum">
              <a:rPr lang="es-ES" smtClean="0"/>
              <a:t>12</a:t>
            </a:fld>
            <a:endParaRPr lang="es-ES"/>
          </a:p>
        </p:txBody>
      </p:sp>
    </p:spTree>
    <p:extLst>
      <p:ext uri="{BB962C8B-B14F-4D97-AF65-F5344CB8AC3E}">
        <p14:creationId xmlns:p14="http://schemas.microsoft.com/office/powerpoint/2010/main" val="24525563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5A292E40-D3F9-4BD2-844F-831B1704489D}" type="slidenum">
              <a:rPr lang="es-ES" smtClean="0"/>
              <a:t>13</a:t>
            </a:fld>
            <a:endParaRPr lang="es-ES"/>
          </a:p>
        </p:txBody>
      </p:sp>
    </p:spTree>
    <p:extLst>
      <p:ext uri="{BB962C8B-B14F-4D97-AF65-F5344CB8AC3E}">
        <p14:creationId xmlns:p14="http://schemas.microsoft.com/office/powerpoint/2010/main" val="2309653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5A292E40-D3F9-4BD2-844F-831B1704489D}" type="slidenum">
              <a:rPr lang="es-ES" smtClean="0"/>
              <a:t>14</a:t>
            </a:fld>
            <a:endParaRPr lang="es-ES"/>
          </a:p>
        </p:txBody>
      </p:sp>
    </p:spTree>
    <p:extLst>
      <p:ext uri="{BB962C8B-B14F-4D97-AF65-F5344CB8AC3E}">
        <p14:creationId xmlns:p14="http://schemas.microsoft.com/office/powerpoint/2010/main" val="24525563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5A292E40-D3F9-4BD2-844F-831B1704489D}" type="slidenum">
              <a:rPr lang="es-ES" smtClean="0"/>
              <a:t>15</a:t>
            </a:fld>
            <a:endParaRPr lang="es-ES"/>
          </a:p>
        </p:txBody>
      </p:sp>
    </p:spTree>
    <p:extLst>
      <p:ext uri="{BB962C8B-B14F-4D97-AF65-F5344CB8AC3E}">
        <p14:creationId xmlns:p14="http://schemas.microsoft.com/office/powerpoint/2010/main" val="24525563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540068" y="2840569"/>
            <a:ext cx="6120765" cy="1960033"/>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080135" y="5181600"/>
            <a:ext cx="504063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3C8F11AF-62C1-494E-97FB-184CCD4F54E6}" type="datetimeFigureOut">
              <a:rPr lang="es-ES" smtClean="0"/>
              <a:t>17/09/2020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317B15E-023E-4D9A-90EE-5512AA418FFA}" type="slidenum">
              <a:rPr lang="es-ES" smtClean="0"/>
              <a:t>‹Nº›</a:t>
            </a:fld>
            <a:endParaRPr lang="es-ES"/>
          </a:p>
        </p:txBody>
      </p:sp>
    </p:spTree>
    <p:extLst>
      <p:ext uri="{BB962C8B-B14F-4D97-AF65-F5344CB8AC3E}">
        <p14:creationId xmlns:p14="http://schemas.microsoft.com/office/powerpoint/2010/main" val="11354599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3C8F11AF-62C1-494E-97FB-184CCD4F54E6}" type="datetimeFigureOut">
              <a:rPr lang="es-ES" smtClean="0"/>
              <a:t>17/09/2020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317B15E-023E-4D9A-90EE-5512AA418FFA}" type="slidenum">
              <a:rPr lang="es-ES" smtClean="0"/>
              <a:t>‹Nº›</a:t>
            </a:fld>
            <a:endParaRPr lang="es-ES"/>
          </a:p>
        </p:txBody>
      </p:sp>
    </p:spTree>
    <p:extLst>
      <p:ext uri="{BB962C8B-B14F-4D97-AF65-F5344CB8AC3E}">
        <p14:creationId xmlns:p14="http://schemas.microsoft.com/office/powerpoint/2010/main" val="27665039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5220653" y="366187"/>
            <a:ext cx="1620202" cy="7802033"/>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360045" y="366187"/>
            <a:ext cx="4740592" cy="7802033"/>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3C8F11AF-62C1-494E-97FB-184CCD4F54E6}" type="datetimeFigureOut">
              <a:rPr lang="es-ES" smtClean="0"/>
              <a:t>17/09/2020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317B15E-023E-4D9A-90EE-5512AA418FFA}" type="slidenum">
              <a:rPr lang="es-ES" smtClean="0"/>
              <a:t>‹Nº›</a:t>
            </a:fld>
            <a:endParaRPr lang="es-ES"/>
          </a:p>
        </p:txBody>
      </p:sp>
    </p:spTree>
    <p:extLst>
      <p:ext uri="{BB962C8B-B14F-4D97-AF65-F5344CB8AC3E}">
        <p14:creationId xmlns:p14="http://schemas.microsoft.com/office/powerpoint/2010/main" val="7892830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3C8F11AF-62C1-494E-97FB-184CCD4F54E6}" type="datetimeFigureOut">
              <a:rPr lang="es-ES" smtClean="0"/>
              <a:t>17/09/2020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317B15E-023E-4D9A-90EE-5512AA418FFA}" type="slidenum">
              <a:rPr lang="es-ES" smtClean="0"/>
              <a:t>‹Nº›</a:t>
            </a:fld>
            <a:endParaRPr lang="es-ES"/>
          </a:p>
        </p:txBody>
      </p:sp>
    </p:spTree>
    <p:extLst>
      <p:ext uri="{BB962C8B-B14F-4D97-AF65-F5344CB8AC3E}">
        <p14:creationId xmlns:p14="http://schemas.microsoft.com/office/powerpoint/2010/main" val="24936868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568822" y="5875867"/>
            <a:ext cx="6120765" cy="1816100"/>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568822" y="3875620"/>
            <a:ext cx="6120765"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3C8F11AF-62C1-494E-97FB-184CCD4F54E6}" type="datetimeFigureOut">
              <a:rPr lang="es-ES" smtClean="0"/>
              <a:t>17/09/2020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317B15E-023E-4D9A-90EE-5512AA418FFA}" type="slidenum">
              <a:rPr lang="es-ES" smtClean="0"/>
              <a:t>‹Nº›</a:t>
            </a:fld>
            <a:endParaRPr lang="es-ES"/>
          </a:p>
        </p:txBody>
      </p:sp>
    </p:spTree>
    <p:extLst>
      <p:ext uri="{BB962C8B-B14F-4D97-AF65-F5344CB8AC3E}">
        <p14:creationId xmlns:p14="http://schemas.microsoft.com/office/powerpoint/2010/main" val="11335110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360045" y="2133603"/>
            <a:ext cx="3180398"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3660457" y="2133603"/>
            <a:ext cx="3180398"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3C8F11AF-62C1-494E-97FB-184CCD4F54E6}" type="datetimeFigureOut">
              <a:rPr lang="es-ES" smtClean="0"/>
              <a:t>17/09/2020</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2317B15E-023E-4D9A-90EE-5512AA418FFA}" type="slidenum">
              <a:rPr lang="es-ES" smtClean="0"/>
              <a:t>‹Nº›</a:t>
            </a:fld>
            <a:endParaRPr lang="es-ES"/>
          </a:p>
        </p:txBody>
      </p:sp>
    </p:spTree>
    <p:extLst>
      <p:ext uri="{BB962C8B-B14F-4D97-AF65-F5344CB8AC3E}">
        <p14:creationId xmlns:p14="http://schemas.microsoft.com/office/powerpoint/2010/main" val="30389375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360046" y="2046817"/>
            <a:ext cx="3181648"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360046" y="2899833"/>
            <a:ext cx="3181648"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3657958" y="2046817"/>
            <a:ext cx="3182898"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3657958" y="2899833"/>
            <a:ext cx="3182898"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3C8F11AF-62C1-494E-97FB-184CCD4F54E6}" type="datetimeFigureOut">
              <a:rPr lang="es-ES" smtClean="0"/>
              <a:t>17/09/2020</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2317B15E-023E-4D9A-90EE-5512AA418FFA}" type="slidenum">
              <a:rPr lang="es-ES" smtClean="0"/>
              <a:t>‹Nº›</a:t>
            </a:fld>
            <a:endParaRPr lang="es-ES"/>
          </a:p>
        </p:txBody>
      </p:sp>
    </p:spTree>
    <p:extLst>
      <p:ext uri="{BB962C8B-B14F-4D97-AF65-F5344CB8AC3E}">
        <p14:creationId xmlns:p14="http://schemas.microsoft.com/office/powerpoint/2010/main" val="2277993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3C8F11AF-62C1-494E-97FB-184CCD4F54E6}" type="datetimeFigureOut">
              <a:rPr lang="es-ES" smtClean="0"/>
              <a:t>17/09/2020</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2317B15E-023E-4D9A-90EE-5512AA418FFA}" type="slidenum">
              <a:rPr lang="es-ES" smtClean="0"/>
              <a:t>‹Nº›</a:t>
            </a:fld>
            <a:endParaRPr lang="es-ES"/>
          </a:p>
        </p:txBody>
      </p:sp>
    </p:spTree>
    <p:extLst>
      <p:ext uri="{BB962C8B-B14F-4D97-AF65-F5344CB8AC3E}">
        <p14:creationId xmlns:p14="http://schemas.microsoft.com/office/powerpoint/2010/main" val="35392561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3C8F11AF-62C1-494E-97FB-184CCD4F54E6}" type="datetimeFigureOut">
              <a:rPr lang="es-ES" smtClean="0"/>
              <a:t>17/09/2020</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2317B15E-023E-4D9A-90EE-5512AA418FFA}" type="slidenum">
              <a:rPr lang="es-ES" smtClean="0"/>
              <a:t>‹Nº›</a:t>
            </a:fld>
            <a:endParaRPr lang="es-ES"/>
          </a:p>
        </p:txBody>
      </p:sp>
    </p:spTree>
    <p:extLst>
      <p:ext uri="{BB962C8B-B14F-4D97-AF65-F5344CB8AC3E}">
        <p14:creationId xmlns:p14="http://schemas.microsoft.com/office/powerpoint/2010/main" val="27527172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360046" y="364067"/>
            <a:ext cx="2369047" cy="154940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2815353" y="364069"/>
            <a:ext cx="4025504"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360046" y="1913469"/>
            <a:ext cx="2369047"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3C8F11AF-62C1-494E-97FB-184CCD4F54E6}" type="datetimeFigureOut">
              <a:rPr lang="es-ES" smtClean="0"/>
              <a:t>17/09/2020</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2317B15E-023E-4D9A-90EE-5512AA418FFA}" type="slidenum">
              <a:rPr lang="es-ES" smtClean="0"/>
              <a:t>‹Nº›</a:t>
            </a:fld>
            <a:endParaRPr lang="es-ES"/>
          </a:p>
        </p:txBody>
      </p:sp>
    </p:spTree>
    <p:extLst>
      <p:ext uri="{BB962C8B-B14F-4D97-AF65-F5344CB8AC3E}">
        <p14:creationId xmlns:p14="http://schemas.microsoft.com/office/powerpoint/2010/main" val="30049680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411426" y="6400802"/>
            <a:ext cx="4320540" cy="755651"/>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411426" y="817033"/>
            <a:ext cx="432054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411426" y="7156453"/>
            <a:ext cx="432054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3C8F11AF-62C1-494E-97FB-184CCD4F54E6}" type="datetimeFigureOut">
              <a:rPr lang="es-ES" smtClean="0"/>
              <a:t>17/09/2020</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2317B15E-023E-4D9A-90EE-5512AA418FFA}" type="slidenum">
              <a:rPr lang="es-ES" smtClean="0"/>
              <a:t>‹Nº›</a:t>
            </a:fld>
            <a:endParaRPr lang="es-ES"/>
          </a:p>
        </p:txBody>
      </p:sp>
    </p:spTree>
    <p:extLst>
      <p:ext uri="{BB962C8B-B14F-4D97-AF65-F5344CB8AC3E}">
        <p14:creationId xmlns:p14="http://schemas.microsoft.com/office/powerpoint/2010/main" val="917158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360045" y="366184"/>
            <a:ext cx="6480810" cy="1524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360045" y="2133603"/>
            <a:ext cx="6480810" cy="6034617"/>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360045" y="8475136"/>
            <a:ext cx="168021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3C8F11AF-62C1-494E-97FB-184CCD4F54E6}" type="datetimeFigureOut">
              <a:rPr lang="es-ES" smtClean="0"/>
              <a:t>17/09/2020</a:t>
            </a:fld>
            <a:endParaRPr lang="es-ES"/>
          </a:p>
        </p:txBody>
      </p:sp>
      <p:sp>
        <p:nvSpPr>
          <p:cNvPr id="5" name="4 Marcador de pie de página"/>
          <p:cNvSpPr>
            <a:spLocks noGrp="1"/>
          </p:cNvSpPr>
          <p:nvPr>
            <p:ph type="ftr" sz="quarter" idx="3"/>
          </p:nvPr>
        </p:nvSpPr>
        <p:spPr>
          <a:xfrm>
            <a:off x="2460308" y="8475136"/>
            <a:ext cx="2280285"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5160645" y="8475136"/>
            <a:ext cx="168021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2317B15E-023E-4D9A-90EE-5512AA418FFA}" type="slidenum">
              <a:rPr lang="es-ES" smtClean="0"/>
              <a:t>‹Nº›</a:t>
            </a:fld>
            <a:endParaRPr lang="es-ES"/>
          </a:p>
        </p:txBody>
      </p:sp>
    </p:spTree>
    <p:extLst>
      <p:ext uri="{BB962C8B-B14F-4D97-AF65-F5344CB8AC3E}">
        <p14:creationId xmlns:p14="http://schemas.microsoft.com/office/powerpoint/2010/main" val="42143835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chart" Target="../charts/chart14.xml"/><Relationship Id="rId1" Type="http://schemas.openxmlformats.org/officeDocument/2006/relationships/slideLayout" Target="../slideLayouts/slideLayout1.xml"/><Relationship Id="rId4" Type="http://schemas.openxmlformats.org/officeDocument/2006/relationships/chart" Target="../charts/chart16.xml"/></Relationships>
</file>

<file path=ppt/slides/_rels/slide11.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4.emf"/><Relationship Id="rId4" Type="http://schemas.openxmlformats.org/officeDocument/2006/relationships/image" Target="../media/image1.jp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5.emf"/><Relationship Id="rId4" Type="http://schemas.openxmlformats.org/officeDocument/2006/relationships/image" Target="../media/image1.jp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6.emf"/><Relationship Id="rId4" Type="http://schemas.openxmlformats.org/officeDocument/2006/relationships/image" Target="../media/image1.jpg"/></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28.jpeg"/></Relationships>
</file>

<file path=ppt/slides/_rels/slide2.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chart" Target="../charts/chart2.xml"/><Relationship Id="rId5" Type="http://schemas.openxmlformats.org/officeDocument/2006/relationships/chart" Target="../charts/char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chart" Target="../charts/chart4.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chart" Target="../charts/chart3.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8" Type="http://schemas.openxmlformats.org/officeDocument/2006/relationships/chart" Target="../charts/chart7.xml"/><Relationship Id="rId3" Type="http://schemas.openxmlformats.org/officeDocument/2006/relationships/image" Target="../media/image3.png"/><Relationship Id="rId7" Type="http://schemas.openxmlformats.org/officeDocument/2006/relationships/chart" Target="../charts/chart6.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chart" Target="../charts/chart5.xml"/><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chart" Target="../charts/chart9.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chart" Target="../charts/chart8.xml"/><Relationship Id="rId5" Type="http://schemas.openxmlformats.org/officeDocument/2006/relationships/image" Target="../media/image7.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chart" Target="../charts/chart11.xml"/></Relationships>
</file>

<file path=ppt/slides/_rels/slide8.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6.png"/><Relationship Id="rId3" Type="http://schemas.openxmlformats.org/officeDocument/2006/relationships/image" Target="../media/image3.png"/><Relationship Id="rId7" Type="http://schemas.openxmlformats.org/officeDocument/2006/relationships/image" Target="../media/image11.png"/><Relationship Id="rId12" Type="http://schemas.openxmlformats.org/officeDocument/2006/relationships/image" Target="../media/image15.png"/><Relationship Id="rId2" Type="http://schemas.openxmlformats.org/officeDocument/2006/relationships/image" Target="../media/image8.emf"/><Relationship Id="rId1" Type="http://schemas.openxmlformats.org/officeDocument/2006/relationships/slideLayout" Target="../slideLayouts/slideLayout1.xml"/><Relationship Id="rId6" Type="http://schemas.openxmlformats.org/officeDocument/2006/relationships/image" Target="../media/image10.png"/><Relationship Id="rId11" Type="http://schemas.openxmlformats.org/officeDocument/2006/relationships/image" Target="../media/image14.png"/><Relationship Id="rId5" Type="http://schemas.openxmlformats.org/officeDocument/2006/relationships/image" Target="../media/image9.png"/><Relationship Id="rId15" Type="http://schemas.openxmlformats.org/officeDocument/2006/relationships/chart" Target="../charts/chart13.xml"/><Relationship Id="rId10" Type="http://schemas.openxmlformats.org/officeDocument/2006/relationships/image" Target="../media/image13.png"/><Relationship Id="rId4" Type="http://schemas.openxmlformats.org/officeDocument/2006/relationships/image" Target="../media/image4.png"/><Relationship Id="rId9" Type="http://schemas.microsoft.com/office/2007/relationships/hdphoto" Target="../media/hdphoto1.wdp"/><Relationship Id="rId14" Type="http://schemas.openxmlformats.org/officeDocument/2006/relationships/chart" Target="../charts/chart12.xml"/></Relationships>
</file>

<file path=ppt/slides/_rels/slide9.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21.png"/><Relationship Id="rId3" Type="http://schemas.openxmlformats.org/officeDocument/2006/relationships/image" Target="../media/image17.png"/><Relationship Id="rId7" Type="http://schemas.openxmlformats.org/officeDocument/2006/relationships/image" Target="../media/image9.png"/><Relationship Id="rId12" Type="http://schemas.microsoft.com/office/2007/relationships/hdphoto" Target="../media/hdphoto4.wdp"/><Relationship Id="rId2" Type="http://schemas.openxmlformats.org/officeDocument/2006/relationships/image" Target="../media/image3.png"/><Relationship Id="rId1" Type="http://schemas.openxmlformats.org/officeDocument/2006/relationships/slideLayout" Target="../slideLayouts/slideLayout1.xml"/><Relationship Id="rId6" Type="http://schemas.microsoft.com/office/2007/relationships/hdphoto" Target="../media/hdphoto2.wdp"/><Relationship Id="rId11" Type="http://schemas.openxmlformats.org/officeDocument/2006/relationships/image" Target="../media/image20.png"/><Relationship Id="rId5" Type="http://schemas.openxmlformats.org/officeDocument/2006/relationships/image" Target="../media/image18.png"/><Relationship Id="rId10" Type="http://schemas.microsoft.com/office/2007/relationships/hdphoto" Target="../media/hdphoto3.wdp"/><Relationship Id="rId4" Type="http://schemas.openxmlformats.org/officeDocument/2006/relationships/image" Target="../media/image4.png"/><Relationship Id="rId9" Type="http://schemas.openxmlformats.org/officeDocument/2006/relationships/image" Target="../media/image19.png"/><Relationship Id="rId1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216074" y="2617734"/>
            <a:ext cx="6840760" cy="5632311"/>
          </a:xfrm>
          <a:prstGeom prst="rect">
            <a:avLst/>
          </a:prstGeom>
        </p:spPr>
        <p:txBody>
          <a:bodyPr wrap="square">
            <a:spAutoFit/>
          </a:bodyPr>
          <a:lstStyle/>
          <a:p>
            <a:endParaRPr lang="es-ES" sz="1200" dirty="0">
              <a:latin typeface="Arial Narrow" panose="020B0606020202030204" pitchFamily="34" charset="0"/>
            </a:endParaRPr>
          </a:p>
          <a:p>
            <a:pPr algn="just"/>
            <a:r>
              <a:rPr lang="es-CO" sz="1200" dirty="0">
                <a:latin typeface="Arial Narrow" panose="020B0606020202030204" pitchFamily="34" charset="0"/>
              </a:rPr>
              <a:t>El </a:t>
            </a:r>
            <a:r>
              <a:rPr lang="es-CO" sz="1200" b="1" dirty="0">
                <a:latin typeface="Arial Narrow" panose="020B0606020202030204" pitchFamily="34" charset="0"/>
              </a:rPr>
              <a:t>Boletín de Período Epidemiológico </a:t>
            </a:r>
            <a:r>
              <a:rPr lang="es-CO" sz="1200" dirty="0">
                <a:latin typeface="Arial Narrow" panose="020B0606020202030204" pitchFamily="34" charset="0"/>
              </a:rPr>
              <a:t>es una publicación de los eventos de interés en salud pública, notificados a la Secretaría de Salud de Medellín a través del Sistema de Vigilancia en Salud Pública SIVIGILA.  Pretende ofrecer  un panorama del comportamiento de estos eventos por cada período epidemiológico del año, con el fin de retroalimentar y facilitar a los diferentes actores un insumo para orientar la toma de decisiones. </a:t>
            </a:r>
          </a:p>
          <a:p>
            <a:pPr algn="just"/>
            <a:endParaRPr lang="es-CO" sz="1200" dirty="0">
              <a:latin typeface="Arial Narrow" panose="020B0606020202030204" pitchFamily="34" charset="0"/>
            </a:endParaRPr>
          </a:p>
          <a:p>
            <a:r>
              <a:rPr lang="es-CO" sz="1200" dirty="0">
                <a:latin typeface="Arial Narrow" panose="020B0606020202030204" pitchFamily="34" charset="0"/>
              </a:rPr>
              <a:t>Este informe se publica por periodo epidemiológico, luego de haber realizado validaciones, procesamiento de los datos, análisis de los eventos y  resultados de procesos como investigaciones epidemiológicas de campo y unidades de análisis de morbilidad  y mortalidad.    </a:t>
            </a:r>
          </a:p>
          <a:p>
            <a:pPr algn="just"/>
            <a:endParaRPr lang="es-CO" sz="1200" dirty="0">
              <a:latin typeface="Arial Narrow" panose="020B0606020202030204" pitchFamily="34" charset="0"/>
            </a:endParaRPr>
          </a:p>
          <a:p>
            <a:pPr algn="just"/>
            <a:r>
              <a:rPr lang="es-CO" sz="1200" dirty="0">
                <a:latin typeface="Arial Narrow" panose="020B0606020202030204" pitchFamily="34" charset="0"/>
              </a:rPr>
              <a:t>Los resultados publicados en este boletín pueden variar de acuerdo a la dinámica de la notificación, los ajustes y la clasificación final de los eventos.   Cualquier información contenida en el Informe es de dominio público y pueden ser utilizada o reproducida siempre y cuando se cite como fuente: Boletín de Período Epidemiológico. Secretaria de Salud de Medellín .</a:t>
            </a:r>
            <a:endParaRPr lang="es-ES" sz="1200" dirty="0">
              <a:latin typeface="Arial Narrow" panose="020B0606020202030204" pitchFamily="34" charset="0"/>
            </a:endParaRPr>
          </a:p>
          <a:p>
            <a:r>
              <a:rPr lang="es-CO" sz="1200" dirty="0">
                <a:latin typeface="Arial Narrow" panose="020B0606020202030204" pitchFamily="34" charset="0"/>
              </a:rPr>
              <a:t> </a:t>
            </a:r>
            <a:endParaRPr lang="es-ES" sz="1200" dirty="0">
              <a:latin typeface="Arial Narrow" panose="020B0606020202030204" pitchFamily="34" charset="0"/>
            </a:endParaRPr>
          </a:p>
          <a:p>
            <a:r>
              <a:rPr lang="es-CO" sz="1200" b="1" dirty="0">
                <a:latin typeface="Arial Narrow" panose="020B0606020202030204" pitchFamily="34" charset="0"/>
              </a:rPr>
              <a:t>Subsecretaria de Salud Pública</a:t>
            </a:r>
            <a:endParaRPr lang="es-ES" sz="1200" dirty="0">
              <a:latin typeface="Arial Narrow" panose="020B0606020202030204" pitchFamily="34" charset="0"/>
            </a:endParaRPr>
          </a:p>
          <a:p>
            <a:r>
              <a:rPr lang="es-CO" sz="1200" b="1" dirty="0">
                <a:latin typeface="Arial Narrow" panose="020B0606020202030204" pitchFamily="34" charset="0"/>
              </a:rPr>
              <a:t>Programa Vigilancia Epidemiológica </a:t>
            </a:r>
            <a:endParaRPr lang="es-ES" sz="1200" dirty="0">
              <a:latin typeface="Arial Narrow" panose="020B0606020202030204" pitchFamily="34" charset="0"/>
            </a:endParaRPr>
          </a:p>
          <a:p>
            <a:r>
              <a:rPr lang="es-CO" sz="1200" b="1" dirty="0">
                <a:latin typeface="Arial Narrow" panose="020B0606020202030204" pitchFamily="34" charset="0"/>
              </a:rPr>
              <a:t>Líder de Programa: </a:t>
            </a:r>
            <a:r>
              <a:rPr lang="es-CO" sz="1200" dirty="0">
                <a:latin typeface="Arial Narrow" panose="020B0606020202030204" pitchFamily="34" charset="0"/>
              </a:rPr>
              <a:t>Rita Elena Almanza Payares</a:t>
            </a:r>
            <a:endParaRPr lang="es-ES" sz="1200" dirty="0">
              <a:latin typeface="Arial Narrow" panose="020B0606020202030204" pitchFamily="34" charset="0"/>
            </a:endParaRPr>
          </a:p>
          <a:p>
            <a:r>
              <a:rPr lang="es-CO" sz="1200" b="1" dirty="0">
                <a:latin typeface="Arial Narrow" panose="020B0606020202030204" pitchFamily="34" charset="0"/>
              </a:rPr>
              <a:t> </a:t>
            </a:r>
            <a:endParaRPr lang="es-ES" sz="1200" dirty="0">
              <a:latin typeface="Arial Narrow" panose="020B0606020202030204" pitchFamily="34" charset="0"/>
            </a:endParaRPr>
          </a:p>
          <a:p>
            <a:r>
              <a:rPr lang="es-ES" sz="1200" b="1" dirty="0">
                <a:latin typeface="Arial Narrow" panose="020B0606020202030204" pitchFamily="34" charset="0"/>
              </a:rPr>
              <a:t>Epidemiólogos</a:t>
            </a:r>
            <a:endParaRPr lang="es-ES" sz="1200" dirty="0">
              <a:latin typeface="Arial Narrow" panose="020B0606020202030204" pitchFamily="34" charset="0"/>
            </a:endParaRPr>
          </a:p>
          <a:p>
            <a:r>
              <a:rPr lang="es-CO" sz="1200" dirty="0" smtClean="0">
                <a:latin typeface="Arial Narrow" panose="020B0606020202030204" pitchFamily="34" charset="0"/>
              </a:rPr>
              <a:t>Luz Denise </a:t>
            </a:r>
            <a:r>
              <a:rPr lang="es-CO" sz="1200" dirty="0">
                <a:latin typeface="Arial Narrow" panose="020B0606020202030204" pitchFamily="34" charset="0"/>
              </a:rPr>
              <a:t>González Ortiz</a:t>
            </a:r>
            <a:endParaRPr lang="es-ES" sz="1200" dirty="0">
              <a:latin typeface="Arial Narrow" panose="020B0606020202030204" pitchFamily="34" charset="0"/>
            </a:endParaRPr>
          </a:p>
          <a:p>
            <a:r>
              <a:rPr lang="es-CO" sz="1200" dirty="0">
                <a:latin typeface="Arial Narrow" panose="020B0606020202030204" pitchFamily="34" charset="0"/>
              </a:rPr>
              <a:t>Margarita Rosa Giraldo Cifuentes</a:t>
            </a:r>
            <a:endParaRPr lang="es-ES" sz="1200" dirty="0">
              <a:latin typeface="Arial Narrow" panose="020B0606020202030204" pitchFamily="34" charset="0"/>
            </a:endParaRPr>
          </a:p>
          <a:p>
            <a:r>
              <a:rPr lang="es-CO" sz="1200" dirty="0">
                <a:latin typeface="Arial Narrow" panose="020B0606020202030204" pitchFamily="34" charset="0"/>
              </a:rPr>
              <a:t>Fernando Nicolás Montes Zuluaga </a:t>
            </a:r>
            <a:endParaRPr lang="es-ES" sz="1200" dirty="0">
              <a:latin typeface="Arial Narrow" panose="020B0606020202030204" pitchFamily="34" charset="0"/>
            </a:endParaRPr>
          </a:p>
          <a:p>
            <a:r>
              <a:rPr lang="es-CO" sz="1200" dirty="0">
                <a:latin typeface="Arial Narrow" panose="020B0606020202030204" pitchFamily="34" charset="0"/>
              </a:rPr>
              <a:t>Carlos Julio Montes </a:t>
            </a:r>
            <a:r>
              <a:rPr lang="es-CO" sz="1200" dirty="0" smtClean="0">
                <a:latin typeface="Arial Narrow" panose="020B0606020202030204" pitchFamily="34" charset="0"/>
              </a:rPr>
              <a:t>Zuluaga</a:t>
            </a:r>
          </a:p>
          <a:p>
            <a:r>
              <a:rPr lang="es-CO" sz="1200" dirty="0" smtClean="0">
                <a:latin typeface="Arial Narrow" panose="020B0606020202030204" pitchFamily="34" charset="0"/>
              </a:rPr>
              <a:t>Maria Alejandra Roa López</a:t>
            </a:r>
            <a:endParaRPr lang="es-ES" sz="1200" dirty="0">
              <a:latin typeface="Arial Narrow" panose="020B0606020202030204" pitchFamily="34" charset="0"/>
            </a:endParaRPr>
          </a:p>
          <a:p>
            <a:r>
              <a:rPr lang="es-CO" sz="1200" dirty="0" smtClean="0">
                <a:latin typeface="Arial Narrow" panose="020B0606020202030204" pitchFamily="34" charset="0"/>
              </a:rPr>
              <a:t>Isabel Cristina </a:t>
            </a:r>
            <a:r>
              <a:rPr lang="es-CO" sz="1200" dirty="0">
                <a:latin typeface="Arial Narrow" panose="020B0606020202030204" pitchFamily="34" charset="0"/>
              </a:rPr>
              <a:t>Vallejo Zapata</a:t>
            </a:r>
            <a:endParaRPr lang="es-ES" sz="1200" dirty="0">
              <a:latin typeface="Arial Narrow" panose="020B0606020202030204" pitchFamily="34" charset="0"/>
            </a:endParaRPr>
          </a:p>
          <a:p>
            <a:endParaRPr lang="es-ES" sz="1200" dirty="0">
              <a:latin typeface="Arial Narrow" panose="020B0606020202030204" pitchFamily="34" charset="0"/>
            </a:endParaRPr>
          </a:p>
          <a:p>
            <a:r>
              <a:rPr lang="es-ES" sz="1200" b="1" dirty="0">
                <a:latin typeface="Arial Narrow" panose="020B0606020202030204" pitchFamily="34" charset="0"/>
              </a:rPr>
              <a:t> </a:t>
            </a:r>
            <a:endParaRPr lang="es-ES" sz="1200" b="1" dirty="0" smtClean="0">
              <a:latin typeface="Arial Narrow" panose="020B0606020202030204" pitchFamily="34" charset="0"/>
            </a:endParaRPr>
          </a:p>
          <a:p>
            <a:endParaRPr lang="es-ES" sz="1200" b="1" dirty="0">
              <a:latin typeface="Arial Narrow" panose="020B0606020202030204" pitchFamily="34" charset="0"/>
            </a:endParaRPr>
          </a:p>
          <a:p>
            <a:endParaRPr lang="es-ES" sz="1200" dirty="0">
              <a:latin typeface="Arial Narrow" panose="020B0606020202030204" pitchFamily="34" charset="0"/>
            </a:endParaRPr>
          </a:p>
        </p:txBody>
      </p:sp>
      <p:sp>
        <p:nvSpPr>
          <p:cNvPr id="8" name="7 Rectángulo"/>
          <p:cNvSpPr/>
          <p:nvPr/>
        </p:nvSpPr>
        <p:spPr>
          <a:xfrm>
            <a:off x="2748987" y="6585840"/>
            <a:ext cx="4608512" cy="2492990"/>
          </a:xfrm>
          <a:prstGeom prst="rect">
            <a:avLst/>
          </a:prstGeom>
        </p:spPr>
        <p:txBody>
          <a:bodyPr wrap="square">
            <a:spAutoFit/>
          </a:bodyPr>
          <a:lstStyle/>
          <a:p>
            <a:r>
              <a:rPr lang="es-ES" sz="1200" b="1" dirty="0" smtClean="0">
                <a:latin typeface="Arial Narrow" panose="020B0606020202030204" pitchFamily="34" charset="0"/>
              </a:rPr>
              <a:t>Profesionales Vigilancia Epidemiológica  y Sistemas de Información</a:t>
            </a:r>
            <a:endParaRPr lang="es-ES" sz="1200" dirty="0" smtClean="0">
              <a:latin typeface="Arial Narrow" panose="020B0606020202030204" pitchFamily="34" charset="0"/>
            </a:endParaRPr>
          </a:p>
          <a:p>
            <a:r>
              <a:rPr lang="es-ES" sz="1200" dirty="0" smtClean="0">
                <a:latin typeface="Arial Narrow" panose="020B0606020202030204" pitchFamily="34" charset="0"/>
              </a:rPr>
              <a:t>José José Arteaga García </a:t>
            </a:r>
          </a:p>
          <a:p>
            <a:r>
              <a:rPr lang="es-ES" sz="1200" dirty="0" smtClean="0">
                <a:latin typeface="Arial Narrow" panose="020B0606020202030204" pitchFamily="34" charset="0"/>
              </a:rPr>
              <a:t>Laura Osorno Arias </a:t>
            </a:r>
          </a:p>
          <a:p>
            <a:r>
              <a:rPr lang="es-ES" sz="1200" dirty="0">
                <a:latin typeface="Arial Narrow" panose="020B0606020202030204" pitchFamily="34" charset="0"/>
              </a:rPr>
              <a:t>María Cecilia Ospina Mejía</a:t>
            </a:r>
          </a:p>
          <a:p>
            <a:r>
              <a:rPr lang="es-ES" sz="1200" dirty="0" smtClean="0">
                <a:latin typeface="Arial Narrow" panose="020B0606020202030204" pitchFamily="34" charset="0"/>
              </a:rPr>
              <a:t>Wilson Restrepo Manrique</a:t>
            </a:r>
          </a:p>
          <a:p>
            <a:r>
              <a:rPr lang="es-ES" sz="1200" dirty="0" smtClean="0">
                <a:latin typeface="Arial Narrow" panose="020B0606020202030204" pitchFamily="34" charset="0"/>
              </a:rPr>
              <a:t>Catalina María Vargas Guzmán </a:t>
            </a:r>
          </a:p>
          <a:p>
            <a:r>
              <a:rPr lang="es-ES" sz="1200" dirty="0" smtClean="0">
                <a:latin typeface="Arial Narrow" panose="020B0606020202030204" pitchFamily="34" charset="0"/>
              </a:rPr>
              <a:t>Sebastian Vanegas Morales</a:t>
            </a:r>
          </a:p>
          <a:p>
            <a:r>
              <a:rPr lang="es-ES" sz="1200" dirty="0">
                <a:latin typeface="Arial Narrow" panose="020B0606020202030204" pitchFamily="34" charset="0"/>
              </a:rPr>
              <a:t>Adiela María Yepes Pemberthy</a:t>
            </a:r>
          </a:p>
          <a:p>
            <a:r>
              <a:rPr lang="es-ES" sz="1200" dirty="0" smtClean="0">
                <a:latin typeface="Arial Narrow" panose="020B0606020202030204" pitchFamily="34" charset="0"/>
              </a:rPr>
              <a:t>Jonathan Zuleta Betancur</a:t>
            </a:r>
          </a:p>
          <a:p>
            <a:r>
              <a:rPr lang="es-ES" sz="1200" dirty="0">
                <a:latin typeface="Arial Narrow" panose="020B0606020202030204" pitchFamily="34" charset="0"/>
              </a:rPr>
              <a:t>Priscila Ramírez García</a:t>
            </a:r>
          </a:p>
          <a:p>
            <a:r>
              <a:rPr lang="es-ES" sz="1200" dirty="0" smtClean="0">
                <a:latin typeface="Arial Narrow" panose="020B0606020202030204" pitchFamily="34" charset="0"/>
              </a:rPr>
              <a:t>Carolina Restrepo Estrada</a:t>
            </a:r>
          </a:p>
          <a:p>
            <a:r>
              <a:rPr lang="es-ES" sz="1200" dirty="0" smtClean="0">
                <a:latin typeface="Arial Narrow" panose="020B0606020202030204" pitchFamily="34" charset="0"/>
              </a:rPr>
              <a:t>Andrés Felipe Montoya Giraldo</a:t>
            </a:r>
          </a:p>
          <a:p>
            <a:endParaRPr lang="es-ES" sz="1200" dirty="0">
              <a:latin typeface="Arial Narrow" panose="020B0606020202030204" pitchFamily="34" charset="0"/>
            </a:endParaRPr>
          </a:p>
        </p:txBody>
      </p:sp>
      <p:sp>
        <p:nvSpPr>
          <p:cNvPr id="9" name="8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1</a:t>
            </a:r>
            <a:endParaRPr lang="es-ES" sz="1050" b="1" dirty="0">
              <a:latin typeface="Arial Narrow" panose="020B0606020202030204" pitchFamily="34" charset="0"/>
            </a:endParaRPr>
          </a:p>
        </p:txBody>
      </p:sp>
      <p:sp>
        <p:nvSpPr>
          <p:cNvPr id="10" name="9 Título"/>
          <p:cNvSpPr>
            <a:spLocks noGrp="1"/>
          </p:cNvSpPr>
          <p:nvPr>
            <p:ph type="title"/>
          </p:nvPr>
        </p:nvSpPr>
        <p:spPr>
          <a:xfrm>
            <a:off x="144066" y="2267744"/>
            <a:ext cx="2037476" cy="484619"/>
          </a:xfrm>
        </p:spPr>
        <p:txBody>
          <a:bodyPr>
            <a:noAutofit/>
          </a:bodyPr>
          <a:lstStyle/>
          <a:p>
            <a:pPr algn="l"/>
            <a:r>
              <a:rPr lang="es-ES" sz="2000" b="1" dirty="0" smtClean="0">
                <a:latin typeface="Arial Narrow" panose="020B0606020202030204" pitchFamily="34" charset="0"/>
              </a:rPr>
              <a:t>Presentación</a:t>
            </a:r>
            <a:endParaRPr lang="es-ES" sz="2000" b="1" dirty="0">
              <a:latin typeface="Arial Narrow" panose="020B0606020202030204" pitchFamily="34" charset="0"/>
            </a:endParaRPr>
          </a:p>
        </p:txBody>
      </p:sp>
      <p:grpSp>
        <p:nvGrpSpPr>
          <p:cNvPr id="2" name="Grupo 1"/>
          <p:cNvGrpSpPr/>
          <p:nvPr/>
        </p:nvGrpSpPr>
        <p:grpSpPr>
          <a:xfrm>
            <a:off x="0" y="14519"/>
            <a:ext cx="7200898" cy="2121549"/>
            <a:chOff x="0" y="14519"/>
            <a:chExt cx="7200898" cy="2121549"/>
          </a:xfrm>
        </p:grpSpPr>
        <p:sp>
          <p:nvSpPr>
            <p:cNvPr id="11" name="501 Cuadro de texto"/>
            <p:cNvSpPr txBox="1"/>
            <p:nvPr/>
          </p:nvSpPr>
          <p:spPr>
            <a:xfrm>
              <a:off x="576114" y="1684583"/>
              <a:ext cx="3598545" cy="45148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CO" sz="800" b="1" kern="1200" dirty="0">
                  <a:solidFill>
                    <a:srgbClr val="000000"/>
                  </a:solidFill>
                  <a:effectLst/>
                  <a:latin typeface="Arial Narrow"/>
                  <a:ea typeface="MS Mincho"/>
                </a:rPr>
                <a:t>Programa Vigilancia Epidemiológica – Subsecretaría de Salud Pública</a:t>
              </a:r>
              <a:endParaRPr lang="es-ES" sz="1200" dirty="0">
                <a:effectLst/>
                <a:latin typeface="Times New Roman"/>
                <a:ea typeface="Times New Roman"/>
              </a:endParaRPr>
            </a:p>
            <a:p>
              <a:pPr>
                <a:spcAft>
                  <a:spcPts val="0"/>
                </a:spcAft>
              </a:pPr>
              <a:r>
                <a:rPr lang="es-CO" sz="800" b="1" kern="1200" dirty="0" smtClean="0">
                  <a:solidFill>
                    <a:srgbClr val="000000"/>
                  </a:solidFill>
                  <a:effectLst/>
                  <a:latin typeface="Arial Narrow"/>
                  <a:ea typeface="MS Mincho"/>
                </a:rPr>
                <a:t>Periodo epidemiológico </a:t>
              </a:r>
              <a:r>
                <a:rPr lang="es-CO" sz="800" b="1" dirty="0" smtClean="0">
                  <a:solidFill>
                    <a:srgbClr val="000000"/>
                  </a:solidFill>
                  <a:latin typeface="Arial Narrow"/>
                  <a:ea typeface="MS Mincho"/>
                </a:rPr>
                <a:t>07</a:t>
              </a:r>
              <a:r>
                <a:rPr lang="es-CO" sz="800" b="1" kern="1200" dirty="0" smtClean="0">
                  <a:solidFill>
                    <a:srgbClr val="000000"/>
                  </a:solidFill>
                  <a:effectLst/>
                  <a:latin typeface="Arial Narrow"/>
                  <a:ea typeface="MS Mincho"/>
                </a:rPr>
                <a:t>  </a:t>
              </a:r>
              <a:r>
                <a:rPr lang="es-CO" sz="800" b="1" kern="1200" dirty="0" smtClean="0">
                  <a:solidFill>
                    <a:srgbClr val="000000"/>
                  </a:solidFill>
                  <a:effectLst/>
                  <a:latin typeface="Arial Narrow"/>
                  <a:ea typeface="MS Mincho"/>
                </a:rPr>
                <a:t>de 2020 -  </a:t>
              </a:r>
              <a:r>
                <a:rPr lang="pt-BR" sz="800" b="1" kern="1200" dirty="0" smtClean="0">
                  <a:solidFill>
                    <a:srgbClr val="000000"/>
                  </a:solidFill>
                  <a:effectLst/>
                  <a:latin typeface="Arial Narrow"/>
                  <a:ea typeface="MS Mincho"/>
                </a:rPr>
                <a:t>Reporte Semanas 1 a </a:t>
              </a:r>
              <a:r>
                <a:rPr lang="pt-BR" sz="800" b="1" dirty="0" smtClean="0">
                  <a:solidFill>
                    <a:srgbClr val="000000"/>
                  </a:solidFill>
                  <a:latin typeface="Arial Narrow"/>
                  <a:ea typeface="MS Mincho"/>
                </a:rPr>
                <a:t>28</a:t>
              </a:r>
              <a:r>
                <a:rPr lang="es-CO" sz="800" b="1" kern="1200" dirty="0" smtClean="0">
                  <a:solidFill>
                    <a:srgbClr val="000000"/>
                  </a:solidFill>
                  <a:effectLst/>
                  <a:latin typeface="Arial Narrow"/>
                  <a:ea typeface="MS Mincho"/>
                </a:rPr>
                <a:t>  </a:t>
              </a:r>
              <a:r>
                <a:rPr lang="es-CO" sz="800" b="1" kern="1200" dirty="0" smtClean="0">
                  <a:solidFill>
                    <a:srgbClr val="000000"/>
                  </a:solidFill>
                  <a:effectLst/>
                  <a:latin typeface="Arial Narrow"/>
                  <a:ea typeface="MS Mincho"/>
                </a:rPr>
                <a:t>(Hasta </a:t>
              </a:r>
              <a:r>
                <a:rPr lang="es-CO" sz="800" b="1" kern="1200" dirty="0" smtClean="0">
                  <a:solidFill>
                    <a:srgbClr val="000000"/>
                  </a:solidFill>
                  <a:effectLst/>
                  <a:latin typeface="Arial Narrow"/>
                  <a:ea typeface="MS Mincho"/>
                </a:rPr>
                <a:t>Julio 11)</a:t>
              </a:r>
              <a:endParaRPr lang="es-ES" sz="1200" dirty="0">
                <a:effectLst/>
                <a:latin typeface="Times New Roman"/>
                <a:ea typeface="Times New Roman"/>
              </a:endParaRPr>
            </a:p>
            <a:p>
              <a:pPr>
                <a:spcAft>
                  <a:spcPts val="0"/>
                </a:spcAft>
              </a:pPr>
              <a:r>
                <a:rPr lang="es-CO" sz="900" b="1" kern="1200" dirty="0">
                  <a:solidFill>
                    <a:srgbClr val="000000"/>
                  </a:solidFill>
                  <a:effectLst/>
                  <a:ea typeface="MS Mincho"/>
                </a:rPr>
                <a:t> </a:t>
              </a:r>
              <a:endParaRPr lang="es-ES" sz="1200" dirty="0">
                <a:effectLst/>
                <a:latin typeface="Times New Roman"/>
                <a:ea typeface="Times New Roman"/>
              </a:endParaRPr>
            </a:p>
            <a:p>
              <a:pPr algn="ctr">
                <a:spcAft>
                  <a:spcPts val="0"/>
                </a:spcAft>
              </a:pPr>
              <a:r>
                <a:rPr lang="es-CO" sz="800"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800" kern="1200" dirty="0">
                  <a:solidFill>
                    <a:srgbClr val="000000"/>
                  </a:solidFill>
                  <a:effectLst/>
                  <a:ea typeface="MS Mincho"/>
                </a:rPr>
                <a:t> </a:t>
              </a:r>
              <a:endParaRPr lang="es-ES" sz="1200" dirty="0">
                <a:effectLst/>
                <a:latin typeface="Times New Roman"/>
                <a:ea typeface="Times New Roman"/>
              </a:endParaRPr>
            </a:p>
          </p:txBody>
        </p:sp>
        <p:sp>
          <p:nvSpPr>
            <p:cNvPr id="12" name="6 Cuadro de texto"/>
            <p:cNvSpPr txBox="1"/>
            <p:nvPr/>
          </p:nvSpPr>
          <p:spPr>
            <a:xfrm>
              <a:off x="1162804" y="992927"/>
              <a:ext cx="2734310" cy="62674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CO" sz="1600" b="1" kern="1200" dirty="0">
                  <a:solidFill>
                    <a:srgbClr val="000000"/>
                  </a:solidFill>
                  <a:effectLst/>
                  <a:latin typeface="Arial Narrow"/>
                  <a:ea typeface="MS Mincho"/>
                </a:rPr>
                <a:t>Boletín de Periodo Epidemiológico Medellín </a:t>
              </a:r>
              <a:r>
                <a:rPr lang="es-CO" sz="1100" b="1"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100" b="1" kern="1200" dirty="0">
                  <a:solidFill>
                    <a:srgbClr val="000000"/>
                  </a:solidFill>
                  <a:effectLst/>
                  <a:ea typeface="MS Mincho"/>
                </a:rPr>
                <a:t> </a:t>
              </a:r>
              <a:endParaRPr lang="es-ES" sz="1200" dirty="0">
                <a:effectLst/>
                <a:latin typeface="Times New Roman"/>
                <a:ea typeface="Times New Roman"/>
              </a:endParaRPr>
            </a:p>
            <a:p>
              <a:pPr algn="ct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p:txBody>
        </p:sp>
        <p:pic>
          <p:nvPicPr>
            <p:cNvPr id="13" name="Picture 2"/>
            <p:cNvPicPr/>
            <p:nvPr/>
          </p:nvPicPr>
          <p:blipFill>
            <a:blip r:embed="rId3">
              <a:extLst>
                <a:ext uri="{28A0092B-C50C-407E-A947-70E740481C1C}">
                  <a14:useLocalDpi xmlns:a14="http://schemas.microsoft.com/office/drawing/2010/main" val="0"/>
                </a:ext>
              </a:extLst>
            </a:blip>
            <a:stretch>
              <a:fillRect/>
            </a:stretch>
          </p:blipFill>
          <p:spPr bwMode="auto">
            <a:xfrm>
              <a:off x="4752578" y="321103"/>
              <a:ext cx="2448320" cy="1771646"/>
            </a:xfrm>
            <a:prstGeom prst="rect">
              <a:avLst/>
            </a:prstGeom>
            <a:noFill/>
            <a:ln>
              <a:noFill/>
            </a:ln>
            <a:extLst>
              <a:ext uri="{53640926-AAD7-44D8-BBD7-CCE9431645EC}">
                <a14:shadowObscured xmlns:a14="http://schemas.microsoft.com/office/drawing/2010/main"/>
              </a:ext>
            </a:extLst>
          </p:spPr>
        </p:pic>
        <p:sp>
          <p:nvSpPr>
            <p:cNvPr id="14" name="6 Cuadro de texto"/>
            <p:cNvSpPr txBox="1"/>
            <p:nvPr/>
          </p:nvSpPr>
          <p:spPr>
            <a:xfrm>
              <a:off x="0" y="14519"/>
              <a:ext cx="4536554" cy="996946"/>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CO" sz="3200" b="1" kern="1200" dirty="0" smtClean="0">
                  <a:solidFill>
                    <a:srgbClr val="00B050"/>
                  </a:solidFill>
                  <a:effectLst/>
                  <a:latin typeface="Arial Narrow"/>
                  <a:ea typeface="MS Mincho"/>
                </a:rPr>
                <a:t>Secretaría de Salud de Medellín</a:t>
              </a:r>
              <a:r>
                <a:rPr lang="es-CO" sz="1100" b="1"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100" b="1" kern="1200" dirty="0">
                  <a:solidFill>
                    <a:srgbClr val="000000"/>
                  </a:solidFill>
                  <a:effectLst/>
                  <a:ea typeface="MS Mincho"/>
                </a:rPr>
                <a:t> </a:t>
              </a:r>
              <a:endParaRPr lang="es-ES" sz="1200" dirty="0">
                <a:effectLst/>
                <a:latin typeface="Times New Roman"/>
                <a:ea typeface="Times New Roman"/>
              </a:endParaRPr>
            </a:p>
            <a:p>
              <a:pPr algn="ct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p:txBody>
        </p:sp>
      </p:grpSp>
    </p:spTree>
    <p:extLst>
      <p:ext uri="{BB962C8B-B14F-4D97-AF65-F5344CB8AC3E}">
        <p14:creationId xmlns:p14="http://schemas.microsoft.com/office/powerpoint/2010/main" val="39569126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59 Rectángulo"/>
          <p:cNvSpPr/>
          <p:nvPr/>
        </p:nvSpPr>
        <p:spPr>
          <a:xfrm>
            <a:off x="-2" y="266420"/>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61" name="60 Grupo"/>
          <p:cNvGrpSpPr/>
          <p:nvPr/>
        </p:nvGrpSpPr>
        <p:grpSpPr>
          <a:xfrm>
            <a:off x="277402" y="379948"/>
            <a:ext cx="5047355" cy="276999"/>
            <a:chOff x="2448322" y="74775"/>
            <a:chExt cx="5047355" cy="276999"/>
          </a:xfrm>
        </p:grpSpPr>
        <p:sp>
          <p:nvSpPr>
            <p:cNvPr id="62" name="61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latin typeface="Arial Narrow" panose="020B0606020202030204" pitchFamily="34" charset="0"/>
                </a:rPr>
                <a:t>4</a:t>
              </a:r>
              <a:endParaRPr lang="es-ES" dirty="0">
                <a:latin typeface="Arial Narrow" panose="020B0606020202030204" pitchFamily="34" charset="0"/>
              </a:endParaRPr>
            </a:p>
          </p:txBody>
        </p:sp>
        <p:cxnSp>
          <p:nvCxnSpPr>
            <p:cNvPr id="63" name="62 Conector recto"/>
            <p:cNvCxnSpPr>
              <a:stCxn id="62"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64" name="63 CuadroTexto"/>
            <p:cNvSpPr txBox="1"/>
            <p:nvPr/>
          </p:nvSpPr>
          <p:spPr>
            <a:xfrm>
              <a:off x="3302537" y="74775"/>
              <a:ext cx="4193140" cy="276999"/>
            </a:xfrm>
            <a:prstGeom prst="rect">
              <a:avLst/>
            </a:prstGeom>
            <a:noFill/>
          </p:spPr>
          <p:txBody>
            <a:bodyPr wrap="square" rtlCol="0">
              <a:spAutoFit/>
            </a:bodyPr>
            <a:lstStyle/>
            <a:p>
              <a:r>
                <a:rPr lang="es-ES" sz="1200" b="1" dirty="0" smtClean="0">
                  <a:latin typeface="Arial Narrow" panose="020B0606020202030204" pitchFamily="34" charset="0"/>
                </a:rPr>
                <a:t>Curso de vida y agente identificado en la muestra</a:t>
              </a:r>
              <a:endParaRPr lang="es-ES" sz="1200" b="1" dirty="0">
                <a:latin typeface="Arial Narrow" panose="020B0606020202030204" pitchFamily="34" charset="0"/>
              </a:endParaRPr>
            </a:p>
          </p:txBody>
        </p:sp>
      </p:grpSp>
      <p:sp>
        <p:nvSpPr>
          <p:cNvPr id="105" name="104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10 </a:t>
            </a:r>
            <a:endParaRPr lang="es-ES" sz="1050" b="1" dirty="0">
              <a:latin typeface="Arial Narrow" panose="020B0606020202030204" pitchFamily="34" charset="0"/>
            </a:endParaRPr>
          </a:p>
        </p:txBody>
      </p:sp>
      <p:sp>
        <p:nvSpPr>
          <p:cNvPr id="70" name="69 Rectángulo"/>
          <p:cNvSpPr/>
          <p:nvPr/>
        </p:nvSpPr>
        <p:spPr>
          <a:xfrm>
            <a:off x="82049" y="3849529"/>
            <a:ext cx="5966673" cy="346249"/>
          </a:xfrm>
          <a:prstGeom prst="rect">
            <a:avLst/>
          </a:prstGeom>
        </p:spPr>
        <p:txBody>
          <a:bodyPr wrap="square">
            <a:spAutoFit/>
          </a:bodyPr>
          <a:lstStyle/>
          <a:p>
            <a:r>
              <a:rPr lang="es-ES" sz="600" dirty="0" smtClean="0">
                <a:latin typeface="Arial Narrow" panose="020B0606020202030204" pitchFamily="34" charset="0"/>
              </a:rPr>
              <a:t>Fuente: SIVIGILA. Secretaria de Salud de Medellín.</a:t>
            </a:r>
          </a:p>
          <a:p>
            <a:pPr algn="just"/>
            <a:r>
              <a:rPr lang="es-ES" sz="1050" dirty="0" smtClean="0">
                <a:latin typeface="Arial Narrow" panose="020B0606020202030204" pitchFamily="34" charset="0"/>
              </a:rPr>
              <a:t>Figura. Edad de los casos notificados de ETA. Periodo epidemiológico </a:t>
            </a:r>
            <a:r>
              <a:rPr lang="es-ES" sz="1050" dirty="0" smtClean="0">
                <a:latin typeface="Arial Narrow" panose="020B0606020202030204" pitchFamily="34" charset="0"/>
              </a:rPr>
              <a:t>07   </a:t>
            </a:r>
            <a:r>
              <a:rPr lang="es-ES" sz="1050" dirty="0" smtClean="0">
                <a:latin typeface="Arial Narrow" panose="020B0606020202030204" pitchFamily="34" charset="0"/>
              </a:rPr>
              <a:t>de  2020. </a:t>
            </a:r>
            <a:endParaRPr lang="es-ES" sz="1050" dirty="0">
              <a:latin typeface="Arial Narrow" panose="020B0606020202030204" pitchFamily="34" charset="0"/>
            </a:endParaRPr>
          </a:p>
        </p:txBody>
      </p:sp>
      <p:sp>
        <p:nvSpPr>
          <p:cNvPr id="3" name="AutoShape 5" descr="https://encrypted-tbn0.gstatic.com/images?q=tbn:ANd9GcQmYAaqrmXHMkh6n_3D5aU9FAfS3KwTjfrPHPkhV7BM2n6lGzte"/>
          <p:cNvSpPr>
            <a:spLocks noChangeAspect="1" noChangeArrowheads="1"/>
          </p:cNvSpPr>
          <p:nvPr/>
        </p:nvSpPr>
        <p:spPr bwMode="auto">
          <a:xfrm>
            <a:off x="155623" y="107565"/>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128" name="127 Rectángulo"/>
          <p:cNvSpPr/>
          <p:nvPr/>
        </p:nvSpPr>
        <p:spPr>
          <a:xfrm>
            <a:off x="-11281" y="8095313"/>
            <a:ext cx="3620159" cy="507831"/>
          </a:xfrm>
          <a:prstGeom prst="rect">
            <a:avLst/>
          </a:prstGeom>
        </p:spPr>
        <p:txBody>
          <a:bodyPr wrap="square">
            <a:spAutoFit/>
          </a:bodyPr>
          <a:lstStyle/>
          <a:p>
            <a:r>
              <a:rPr lang="es-ES" sz="600" dirty="0" smtClean="0">
                <a:latin typeface="Arial Narrow" panose="020B0606020202030204" pitchFamily="34" charset="0"/>
              </a:rPr>
              <a:t>Fuente: SIVIGILA. Secretaria de Salud de Medellín.</a:t>
            </a:r>
          </a:p>
          <a:p>
            <a:pPr algn="just"/>
            <a:r>
              <a:rPr lang="es-ES" sz="1050" dirty="0" smtClean="0">
                <a:latin typeface="Arial Narrow" panose="020B0606020202030204" pitchFamily="34" charset="0"/>
              </a:rPr>
              <a:t>Figura. Alimentos implicados en brotes ETA. Periodo epidemiológico </a:t>
            </a:r>
            <a:r>
              <a:rPr lang="es-ES" sz="1050" dirty="0" smtClean="0">
                <a:latin typeface="Arial Narrow" panose="020B0606020202030204" pitchFamily="34" charset="0"/>
              </a:rPr>
              <a:t>07 </a:t>
            </a:r>
            <a:r>
              <a:rPr lang="es-ES" sz="1050" dirty="0" smtClean="0">
                <a:latin typeface="Arial Narrow" panose="020B0606020202030204" pitchFamily="34" charset="0"/>
              </a:rPr>
              <a:t>de 2020. </a:t>
            </a:r>
            <a:endParaRPr lang="es-ES" sz="1050" dirty="0">
              <a:latin typeface="Arial Narrow" panose="020B0606020202030204" pitchFamily="34" charset="0"/>
            </a:endParaRPr>
          </a:p>
        </p:txBody>
      </p:sp>
      <p:sp>
        <p:nvSpPr>
          <p:cNvPr id="55" name="54 Rectángulo"/>
          <p:cNvSpPr/>
          <p:nvPr/>
        </p:nvSpPr>
        <p:spPr>
          <a:xfrm>
            <a:off x="36243" y="4644008"/>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56" name="55 Grupo"/>
          <p:cNvGrpSpPr/>
          <p:nvPr/>
        </p:nvGrpSpPr>
        <p:grpSpPr>
          <a:xfrm>
            <a:off x="313647" y="4757536"/>
            <a:ext cx="5047355" cy="276999"/>
            <a:chOff x="2448322" y="74775"/>
            <a:chExt cx="5047355" cy="276999"/>
          </a:xfrm>
        </p:grpSpPr>
        <p:sp>
          <p:nvSpPr>
            <p:cNvPr id="57" name="56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58" name="57 Conector recto"/>
            <p:cNvCxnSpPr>
              <a:stCxn id="57"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59" name="58 CuadroTexto"/>
            <p:cNvSpPr txBox="1"/>
            <p:nvPr/>
          </p:nvSpPr>
          <p:spPr>
            <a:xfrm>
              <a:off x="3302537" y="74775"/>
              <a:ext cx="4193140" cy="276999"/>
            </a:xfrm>
            <a:prstGeom prst="rect">
              <a:avLst/>
            </a:prstGeom>
            <a:noFill/>
          </p:spPr>
          <p:txBody>
            <a:bodyPr wrap="square" rtlCol="0">
              <a:spAutoFit/>
            </a:bodyPr>
            <a:lstStyle/>
            <a:p>
              <a:r>
                <a:rPr lang="es-ES" sz="1200" b="1" dirty="0">
                  <a:latin typeface="Arial Narrow" panose="020B0606020202030204" pitchFamily="34" charset="0"/>
                </a:rPr>
                <a:t>T</a:t>
              </a:r>
              <a:r>
                <a:rPr lang="es-ES" sz="1200" b="1" dirty="0" smtClean="0">
                  <a:latin typeface="Arial Narrow" panose="020B0606020202030204" pitchFamily="34" charset="0"/>
                </a:rPr>
                <a:t>ipo de alimento y síntomas</a:t>
              </a:r>
              <a:endParaRPr lang="es-ES" sz="1200" b="1" dirty="0">
                <a:latin typeface="Arial Narrow" panose="020B0606020202030204" pitchFamily="34" charset="0"/>
              </a:endParaRPr>
            </a:p>
          </p:txBody>
        </p:sp>
      </p:grpSp>
      <p:sp>
        <p:nvSpPr>
          <p:cNvPr id="65" name="64 Rectángulo"/>
          <p:cNvSpPr/>
          <p:nvPr/>
        </p:nvSpPr>
        <p:spPr>
          <a:xfrm>
            <a:off x="3726650" y="8002979"/>
            <a:ext cx="3460378" cy="507831"/>
          </a:xfrm>
          <a:prstGeom prst="rect">
            <a:avLst/>
          </a:prstGeom>
        </p:spPr>
        <p:txBody>
          <a:bodyPr wrap="square">
            <a:spAutoFit/>
          </a:bodyPr>
          <a:lstStyle/>
          <a:p>
            <a:r>
              <a:rPr lang="es-ES" sz="600" dirty="0" smtClean="0">
                <a:latin typeface="Arial Narrow" panose="020B0606020202030204" pitchFamily="34" charset="0"/>
              </a:rPr>
              <a:t>Fuente: SIVIGILA. Secretaria de Salud de Medellín.</a:t>
            </a:r>
          </a:p>
          <a:p>
            <a:pPr algn="just"/>
            <a:r>
              <a:rPr lang="es-ES" sz="1050" dirty="0" smtClean="0">
                <a:latin typeface="Arial Narrow" panose="020B0606020202030204" pitchFamily="34" charset="0"/>
              </a:rPr>
              <a:t>Figura. Síntomas en pacientes. ETA. Periodo epidemiológico </a:t>
            </a:r>
            <a:r>
              <a:rPr lang="es-ES" sz="1050" dirty="0" smtClean="0">
                <a:latin typeface="Arial Narrow" panose="020B0606020202030204" pitchFamily="34" charset="0"/>
              </a:rPr>
              <a:t>07  </a:t>
            </a:r>
            <a:r>
              <a:rPr lang="es-ES" sz="1050" dirty="0" smtClean="0">
                <a:latin typeface="Arial Narrow" panose="020B0606020202030204" pitchFamily="34" charset="0"/>
              </a:rPr>
              <a:t>. 2020. </a:t>
            </a:r>
            <a:endParaRPr lang="es-ES" sz="1050" dirty="0">
              <a:latin typeface="Arial Narrow" panose="020B0606020202030204" pitchFamily="34" charset="0"/>
            </a:endParaRPr>
          </a:p>
        </p:txBody>
      </p:sp>
      <p:graphicFrame>
        <p:nvGraphicFramePr>
          <p:cNvPr id="22" name="Gráfico 21"/>
          <p:cNvGraphicFramePr>
            <a:graphicFrameLocks/>
          </p:cNvGraphicFramePr>
          <p:nvPr>
            <p:extLst>
              <p:ext uri="{D42A27DB-BD31-4B8C-83A1-F6EECF244321}">
                <p14:modId xmlns:p14="http://schemas.microsoft.com/office/powerpoint/2010/main" val="2364141848"/>
              </p:ext>
            </p:extLst>
          </p:nvPr>
        </p:nvGraphicFramePr>
        <p:xfrm>
          <a:off x="277402" y="961100"/>
          <a:ext cx="6516108" cy="286329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4" name="Gráfico 23"/>
          <p:cNvGraphicFramePr>
            <a:graphicFrameLocks/>
          </p:cNvGraphicFramePr>
          <p:nvPr>
            <p:extLst>
              <p:ext uri="{D42A27DB-BD31-4B8C-83A1-F6EECF244321}">
                <p14:modId xmlns:p14="http://schemas.microsoft.com/office/powerpoint/2010/main" val="3978235332"/>
              </p:ext>
            </p:extLst>
          </p:nvPr>
        </p:nvGraphicFramePr>
        <p:xfrm>
          <a:off x="3474738" y="5271719"/>
          <a:ext cx="3726160" cy="27813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0" name="Gráfico 19"/>
          <p:cNvGraphicFramePr>
            <a:graphicFrameLocks/>
          </p:cNvGraphicFramePr>
          <p:nvPr>
            <p:extLst>
              <p:ext uri="{D42A27DB-BD31-4B8C-83A1-F6EECF244321}">
                <p14:modId xmlns:p14="http://schemas.microsoft.com/office/powerpoint/2010/main" val="4146948040"/>
              </p:ext>
            </p:extLst>
          </p:nvPr>
        </p:nvGraphicFramePr>
        <p:xfrm>
          <a:off x="59187" y="5281564"/>
          <a:ext cx="3582144" cy="278774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608417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59 Rectángulo"/>
          <p:cNvSpPr/>
          <p:nvPr/>
        </p:nvSpPr>
        <p:spPr>
          <a:xfrm>
            <a:off x="-50" y="14392"/>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61" name="60 Grupo"/>
          <p:cNvGrpSpPr/>
          <p:nvPr/>
        </p:nvGrpSpPr>
        <p:grpSpPr>
          <a:xfrm>
            <a:off x="277354" y="127920"/>
            <a:ext cx="936104" cy="261610"/>
            <a:chOff x="2448322" y="74775"/>
            <a:chExt cx="936104" cy="261610"/>
          </a:xfrm>
        </p:grpSpPr>
        <p:sp>
          <p:nvSpPr>
            <p:cNvPr id="62" name="61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63" name="62 Conector recto"/>
            <p:cNvCxnSpPr>
              <a:stCxn id="62"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105" name="104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11 </a:t>
            </a:r>
            <a:endParaRPr lang="es-ES" sz="1050" b="1" dirty="0">
              <a:latin typeface="Arial Narrow" panose="020B0606020202030204" pitchFamily="34" charset="0"/>
            </a:endParaRPr>
          </a:p>
        </p:txBody>
      </p:sp>
      <p:sp>
        <p:nvSpPr>
          <p:cNvPr id="3" name="AutoShape 5" descr="https://encrypted-tbn0.gstatic.com/images?q=tbn:ANd9GcQmYAaqrmXHMkh6n_3D5aU9FAfS3KwTjfrPHPkhV7BM2n6lGzt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pic>
        <p:nvPicPr>
          <p:cNvPr id="5" name="Imagen 4"/>
          <p:cNvPicPr>
            <a:picLocks noChangeAspect="1"/>
          </p:cNvPicPr>
          <p:nvPr/>
        </p:nvPicPr>
        <p:blipFill>
          <a:blip r:embed="rId2"/>
          <a:stretch>
            <a:fillRect/>
          </a:stretch>
        </p:blipFill>
        <p:spPr>
          <a:xfrm>
            <a:off x="1126293" y="114180"/>
            <a:ext cx="2597121" cy="323116"/>
          </a:xfrm>
          <a:prstGeom prst="rect">
            <a:avLst/>
          </a:prstGeom>
        </p:spPr>
      </p:pic>
      <p:sp>
        <p:nvSpPr>
          <p:cNvPr id="30" name="17 Rectángulo"/>
          <p:cNvSpPr/>
          <p:nvPr/>
        </p:nvSpPr>
        <p:spPr>
          <a:xfrm>
            <a:off x="196649" y="4367042"/>
            <a:ext cx="4946011" cy="346249"/>
          </a:xfrm>
          <a:prstGeom prst="rect">
            <a:avLst/>
          </a:prstGeom>
        </p:spPr>
        <p:txBody>
          <a:bodyPr wrap="square">
            <a:spAutoFit/>
          </a:bodyPr>
          <a:lstStyle/>
          <a:p>
            <a:r>
              <a:rPr lang="es-ES" sz="600" dirty="0" smtClean="0">
                <a:latin typeface="Arial Narrow" panose="020B0606020202030204" pitchFamily="34" charset="0"/>
              </a:rPr>
              <a:t>Fuente: SIVIGILA. Secretaria de Salud de Medellín.</a:t>
            </a:r>
          </a:p>
          <a:p>
            <a:pPr algn="just"/>
            <a:r>
              <a:rPr lang="es-ES" sz="1050" dirty="0" smtClean="0">
                <a:latin typeface="Arial Narrow" panose="020B0606020202030204" pitchFamily="34" charset="0"/>
              </a:rPr>
              <a:t>Figura. Comportamiento ETA. Medellín, a Periodo epidemiológico </a:t>
            </a:r>
            <a:r>
              <a:rPr lang="es-ES" sz="1050" dirty="0" smtClean="0">
                <a:latin typeface="Arial Narrow" panose="020B0606020202030204" pitchFamily="34" charset="0"/>
              </a:rPr>
              <a:t>07  </a:t>
            </a:r>
            <a:r>
              <a:rPr lang="es-ES" sz="1050" dirty="0" smtClean="0">
                <a:latin typeface="Arial Narrow" panose="020B0606020202030204" pitchFamily="34" charset="0"/>
              </a:rPr>
              <a:t>acumulado  de 2016-2020. </a:t>
            </a:r>
            <a:endParaRPr lang="es-ES" sz="1050" dirty="0">
              <a:latin typeface="Arial Narrow" panose="020B0606020202030204" pitchFamily="34" charset="0"/>
            </a:endParaRPr>
          </a:p>
        </p:txBody>
      </p:sp>
      <p:sp>
        <p:nvSpPr>
          <p:cNvPr id="11" name="13 Rectángulo"/>
          <p:cNvSpPr/>
          <p:nvPr/>
        </p:nvSpPr>
        <p:spPr>
          <a:xfrm>
            <a:off x="9418" y="4795018"/>
            <a:ext cx="7201344"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12" name="25 Grupo"/>
          <p:cNvGrpSpPr/>
          <p:nvPr/>
        </p:nvGrpSpPr>
        <p:grpSpPr>
          <a:xfrm>
            <a:off x="286822" y="4922194"/>
            <a:ext cx="3446504" cy="276999"/>
            <a:chOff x="2448322" y="74775"/>
            <a:chExt cx="3446504" cy="276999"/>
          </a:xfrm>
        </p:grpSpPr>
        <p:sp>
          <p:nvSpPr>
            <p:cNvPr id="14" name="26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15" name="27 Conector recto"/>
            <p:cNvCxnSpPr>
              <a:stCxn id="14"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6" name="28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Indicadores</a:t>
              </a:r>
              <a:endParaRPr lang="es-ES" sz="1200" b="1" dirty="0">
                <a:latin typeface="Arial Narrow" panose="020B0606020202030204" pitchFamily="34" charset="0"/>
              </a:endParaRPr>
            </a:p>
          </p:txBody>
        </p:sp>
      </p:grpSp>
      <p:sp>
        <p:nvSpPr>
          <p:cNvPr id="17" name="38 CuadroTexto"/>
          <p:cNvSpPr txBox="1"/>
          <p:nvPr/>
        </p:nvSpPr>
        <p:spPr>
          <a:xfrm>
            <a:off x="945066" y="5365661"/>
            <a:ext cx="2578141" cy="415498"/>
          </a:xfrm>
          <a:prstGeom prst="rect">
            <a:avLst/>
          </a:prstGeom>
          <a:noFill/>
        </p:spPr>
        <p:txBody>
          <a:bodyPr wrap="square" rtlCol="0">
            <a:spAutoFit/>
          </a:bodyPr>
          <a:lstStyle/>
          <a:p>
            <a:pPr algn="ctr"/>
            <a:r>
              <a:rPr lang="es-CO" sz="1050" b="1" dirty="0">
                <a:latin typeface="Arial Narrow" panose="020B0606020202030204" pitchFamily="34" charset="0"/>
              </a:rPr>
              <a:t>Porcentaje de brotes de ETA </a:t>
            </a:r>
            <a:r>
              <a:rPr lang="es-CO" sz="1050" b="1" dirty="0" smtClean="0">
                <a:latin typeface="Arial Narrow" panose="020B0606020202030204" pitchFamily="34" charset="0"/>
              </a:rPr>
              <a:t>de notificación inmediata notificados </a:t>
            </a:r>
            <a:r>
              <a:rPr lang="es-CO" sz="1050" b="1" dirty="0">
                <a:latin typeface="Arial Narrow" panose="020B0606020202030204" pitchFamily="34" charset="0"/>
              </a:rPr>
              <a:t>oportunamente</a:t>
            </a:r>
            <a:endParaRPr lang="es-ES" sz="1050" b="1" dirty="0">
              <a:latin typeface="Arial Narrow" panose="020B0606020202030204" pitchFamily="34" charset="0"/>
            </a:endParaRPr>
          </a:p>
        </p:txBody>
      </p:sp>
      <p:sp>
        <p:nvSpPr>
          <p:cNvPr id="18" name="42 CuadroTexto"/>
          <p:cNvSpPr txBox="1"/>
          <p:nvPr/>
        </p:nvSpPr>
        <p:spPr>
          <a:xfrm>
            <a:off x="1065973" y="6316205"/>
            <a:ext cx="2241210" cy="415498"/>
          </a:xfrm>
          <a:prstGeom prst="rect">
            <a:avLst/>
          </a:prstGeom>
          <a:noFill/>
        </p:spPr>
        <p:txBody>
          <a:bodyPr wrap="square" rtlCol="0">
            <a:spAutoFit/>
          </a:bodyPr>
          <a:lstStyle/>
          <a:p>
            <a:pPr algn="ctr"/>
            <a:r>
              <a:rPr lang="es-CO" sz="1050" b="1" dirty="0">
                <a:latin typeface="Arial Narrow" panose="020B0606020202030204" pitchFamily="34" charset="0"/>
              </a:rPr>
              <a:t>Porcentaje de brotes de ETA a los que se les </a:t>
            </a:r>
            <a:r>
              <a:rPr lang="es-CO" sz="1050" b="1" dirty="0" smtClean="0">
                <a:latin typeface="Arial Narrow" panose="020B0606020202030204" pitchFamily="34" charset="0"/>
              </a:rPr>
              <a:t>detecto modo </a:t>
            </a:r>
            <a:r>
              <a:rPr lang="es-CO" sz="1050" b="1" dirty="0">
                <a:latin typeface="Arial Narrow" panose="020B0606020202030204" pitchFamily="34" charset="0"/>
              </a:rPr>
              <a:t>de transmisión</a:t>
            </a:r>
            <a:endParaRPr lang="es-ES" sz="1050" b="1" dirty="0">
              <a:latin typeface="Arial Narrow" panose="020B0606020202030204" pitchFamily="34" charset="0"/>
            </a:endParaRPr>
          </a:p>
        </p:txBody>
      </p:sp>
      <p:sp>
        <p:nvSpPr>
          <p:cNvPr id="19" name="46 CuadroTexto"/>
          <p:cNvSpPr txBox="1"/>
          <p:nvPr/>
        </p:nvSpPr>
        <p:spPr>
          <a:xfrm>
            <a:off x="1721052" y="6676374"/>
            <a:ext cx="617478" cy="369332"/>
          </a:xfrm>
          <a:prstGeom prst="rect">
            <a:avLst/>
          </a:prstGeom>
          <a:noFill/>
        </p:spPr>
        <p:txBody>
          <a:bodyPr wrap="none" rtlCol="0">
            <a:spAutoFit/>
          </a:bodyPr>
          <a:lstStyle/>
          <a:p>
            <a:pPr algn="ctr"/>
            <a:r>
              <a:rPr lang="es-ES" b="1" dirty="0" smtClean="0">
                <a:solidFill>
                  <a:srgbClr val="C00000"/>
                </a:solidFill>
                <a:latin typeface="Arial Narrow" panose="020B0606020202030204" pitchFamily="34" charset="0"/>
              </a:rPr>
              <a:t>0,0%</a:t>
            </a:r>
          </a:p>
        </p:txBody>
      </p:sp>
      <p:sp>
        <p:nvSpPr>
          <p:cNvPr id="20" name="47 CuadroTexto"/>
          <p:cNvSpPr txBox="1"/>
          <p:nvPr/>
        </p:nvSpPr>
        <p:spPr>
          <a:xfrm>
            <a:off x="3528442" y="5365661"/>
            <a:ext cx="2241210" cy="415498"/>
          </a:xfrm>
          <a:prstGeom prst="rect">
            <a:avLst/>
          </a:prstGeom>
          <a:noFill/>
        </p:spPr>
        <p:txBody>
          <a:bodyPr wrap="square" rtlCol="0">
            <a:spAutoFit/>
          </a:bodyPr>
          <a:lstStyle/>
          <a:p>
            <a:pPr algn="ctr"/>
            <a:r>
              <a:rPr lang="es-CO" sz="1050" b="1" dirty="0">
                <a:latin typeface="Arial Narrow" panose="020B0606020202030204" pitchFamily="34" charset="0"/>
              </a:rPr>
              <a:t>Porcentaje de brotes de ETA con identificación </a:t>
            </a:r>
            <a:r>
              <a:rPr lang="es-CO" sz="1050" b="1" dirty="0" smtClean="0">
                <a:latin typeface="Arial Narrow" panose="020B0606020202030204" pitchFamily="34" charset="0"/>
              </a:rPr>
              <a:t>de agente </a:t>
            </a:r>
            <a:r>
              <a:rPr lang="es-CO" sz="1050" b="1" dirty="0">
                <a:latin typeface="Arial Narrow" panose="020B0606020202030204" pitchFamily="34" charset="0"/>
              </a:rPr>
              <a:t>etiológico</a:t>
            </a:r>
          </a:p>
        </p:txBody>
      </p:sp>
      <p:sp>
        <p:nvSpPr>
          <p:cNvPr id="21" name="48 CuadroTexto"/>
          <p:cNvSpPr txBox="1"/>
          <p:nvPr/>
        </p:nvSpPr>
        <p:spPr>
          <a:xfrm>
            <a:off x="4149674" y="5747941"/>
            <a:ext cx="881973" cy="369332"/>
          </a:xfrm>
          <a:prstGeom prst="rect">
            <a:avLst/>
          </a:prstGeom>
          <a:noFill/>
        </p:spPr>
        <p:txBody>
          <a:bodyPr wrap="none" rtlCol="0">
            <a:spAutoFit/>
          </a:bodyPr>
          <a:lstStyle/>
          <a:p>
            <a:pPr algn="ctr"/>
            <a:r>
              <a:rPr lang="es-ES" b="1" dirty="0" smtClean="0">
                <a:solidFill>
                  <a:srgbClr val="C00000"/>
                </a:solidFill>
                <a:latin typeface="Arial Narrow" panose="020B0606020202030204" pitchFamily="34" charset="0"/>
              </a:rPr>
              <a:t>26,66% </a:t>
            </a:r>
            <a:endParaRPr lang="es-ES" b="1" dirty="0">
              <a:solidFill>
                <a:srgbClr val="C00000"/>
              </a:solidFill>
              <a:latin typeface="Arial Narrow" panose="020B0606020202030204" pitchFamily="34" charset="0"/>
            </a:endParaRPr>
          </a:p>
        </p:txBody>
      </p:sp>
      <p:sp>
        <p:nvSpPr>
          <p:cNvPr id="22" name="43 CuadroTexto"/>
          <p:cNvSpPr txBox="1"/>
          <p:nvPr/>
        </p:nvSpPr>
        <p:spPr>
          <a:xfrm>
            <a:off x="3470055" y="6317883"/>
            <a:ext cx="2241210" cy="457048"/>
          </a:xfrm>
          <a:prstGeom prst="rect">
            <a:avLst/>
          </a:prstGeom>
          <a:noFill/>
        </p:spPr>
        <p:txBody>
          <a:bodyPr wrap="square" rtlCol="0">
            <a:spAutoFit/>
          </a:bodyPr>
          <a:lstStyle/>
          <a:p>
            <a:pPr algn="ctr"/>
            <a:r>
              <a:rPr lang="es-CO" sz="1050" b="1" dirty="0">
                <a:latin typeface="Arial Narrow" panose="020B0606020202030204" pitchFamily="34" charset="0"/>
              </a:rPr>
              <a:t>Porcentaje de brotes de ETA </a:t>
            </a:r>
            <a:r>
              <a:rPr lang="es-CO" sz="1050" b="1" dirty="0" smtClean="0">
                <a:latin typeface="Arial Narrow" panose="020B0606020202030204" pitchFamily="34" charset="0"/>
              </a:rPr>
              <a:t> </a:t>
            </a:r>
            <a:r>
              <a:rPr lang="es-CO" sz="1050" b="1" dirty="0">
                <a:latin typeface="Arial Narrow" panose="020B0606020202030204" pitchFamily="34" charset="0"/>
              </a:rPr>
              <a:t>con toma de muestra</a:t>
            </a:r>
          </a:p>
        </p:txBody>
      </p:sp>
      <p:sp>
        <p:nvSpPr>
          <p:cNvPr id="23" name="49 CuadroTexto"/>
          <p:cNvSpPr txBox="1"/>
          <p:nvPr/>
        </p:nvSpPr>
        <p:spPr>
          <a:xfrm>
            <a:off x="4176122" y="6684045"/>
            <a:ext cx="829074" cy="369332"/>
          </a:xfrm>
          <a:prstGeom prst="rect">
            <a:avLst/>
          </a:prstGeom>
          <a:noFill/>
        </p:spPr>
        <p:txBody>
          <a:bodyPr wrap="none" rtlCol="0">
            <a:spAutoFit/>
          </a:bodyPr>
          <a:lstStyle/>
          <a:p>
            <a:pPr algn="ctr"/>
            <a:r>
              <a:rPr lang="es-ES" b="1" dirty="0" smtClean="0">
                <a:solidFill>
                  <a:srgbClr val="C00000"/>
                </a:solidFill>
                <a:latin typeface="Arial Narrow" panose="020B0606020202030204" pitchFamily="34" charset="0"/>
              </a:rPr>
              <a:t>100,0%</a:t>
            </a:r>
          </a:p>
        </p:txBody>
      </p:sp>
      <p:cxnSp>
        <p:nvCxnSpPr>
          <p:cNvPr id="24" name="51 Conector recto de flecha"/>
          <p:cNvCxnSpPr/>
          <p:nvPr/>
        </p:nvCxnSpPr>
        <p:spPr>
          <a:xfrm flipH="1">
            <a:off x="1103436" y="6189281"/>
            <a:ext cx="4724027" cy="0"/>
          </a:xfrm>
          <a:prstGeom prst="straightConnector1">
            <a:avLst/>
          </a:prstGeom>
          <a:ln>
            <a:solidFill>
              <a:srgbClr val="002060"/>
            </a:solidFill>
            <a:tailEnd type="oval"/>
          </a:ln>
        </p:spPr>
        <p:style>
          <a:lnRef idx="1">
            <a:schemeClr val="accent1"/>
          </a:lnRef>
          <a:fillRef idx="0">
            <a:schemeClr val="accent1"/>
          </a:fillRef>
          <a:effectRef idx="0">
            <a:schemeClr val="accent1"/>
          </a:effectRef>
          <a:fontRef idx="minor">
            <a:schemeClr val="tx1"/>
          </a:fontRef>
        </p:style>
      </p:cxnSp>
      <p:sp>
        <p:nvSpPr>
          <p:cNvPr id="25" name="91 CuadroTexto"/>
          <p:cNvSpPr txBox="1"/>
          <p:nvPr/>
        </p:nvSpPr>
        <p:spPr>
          <a:xfrm>
            <a:off x="1580469" y="5753362"/>
            <a:ext cx="776175" cy="369332"/>
          </a:xfrm>
          <a:prstGeom prst="rect">
            <a:avLst/>
          </a:prstGeom>
          <a:noFill/>
        </p:spPr>
        <p:txBody>
          <a:bodyPr wrap="none" rtlCol="0">
            <a:spAutoFit/>
          </a:bodyPr>
          <a:lstStyle/>
          <a:p>
            <a:pPr algn="ctr"/>
            <a:r>
              <a:rPr lang="es-ES" b="1" dirty="0" smtClean="0">
                <a:solidFill>
                  <a:srgbClr val="C00000"/>
                </a:solidFill>
                <a:latin typeface="Arial Narrow" panose="020B0606020202030204" pitchFamily="34" charset="0"/>
              </a:rPr>
              <a:t>33,3% </a:t>
            </a:r>
            <a:endParaRPr lang="es-ES" b="1" dirty="0">
              <a:solidFill>
                <a:srgbClr val="C00000"/>
              </a:solidFill>
              <a:latin typeface="Arial Narrow" panose="020B0606020202030204" pitchFamily="34" charset="0"/>
            </a:endParaRPr>
          </a:p>
        </p:txBody>
      </p:sp>
      <p:sp>
        <p:nvSpPr>
          <p:cNvPr id="26" name="31 Rectángulo"/>
          <p:cNvSpPr/>
          <p:nvPr/>
        </p:nvSpPr>
        <p:spPr>
          <a:xfrm>
            <a:off x="-494" y="7574340"/>
            <a:ext cx="7171815" cy="1569660"/>
          </a:xfrm>
          <a:prstGeom prst="rect">
            <a:avLst/>
          </a:prstGeom>
        </p:spPr>
        <p:txBody>
          <a:bodyPr wrap="square">
            <a:spAutoFit/>
          </a:bodyPr>
          <a:lstStyle/>
          <a:p>
            <a:pPr algn="just"/>
            <a:r>
              <a:rPr lang="es-CO" sz="1200" dirty="0" smtClean="0">
                <a:solidFill>
                  <a:srgbClr val="FF0000"/>
                </a:solidFill>
                <a:latin typeface="Arial Narrow" panose="020B0606020202030204" pitchFamily="34" charset="0"/>
              </a:rPr>
              <a:t>A </a:t>
            </a:r>
            <a:r>
              <a:rPr lang="es-CO" sz="1200" dirty="0">
                <a:solidFill>
                  <a:srgbClr val="FF0000"/>
                </a:solidFill>
                <a:latin typeface="Arial Narrow" panose="020B0606020202030204" pitchFamily="34" charset="0"/>
              </a:rPr>
              <a:t>nivel individual el sitio de mayor ocurrencia de las ETA es el hogar, debido a inadecuadas </a:t>
            </a:r>
            <a:r>
              <a:rPr lang="es-CO" sz="1200" dirty="0" smtClean="0">
                <a:solidFill>
                  <a:srgbClr val="FF0000"/>
                </a:solidFill>
                <a:latin typeface="Arial Narrow" panose="020B0606020202030204" pitchFamily="34" charset="0"/>
              </a:rPr>
              <a:t>prácticas de </a:t>
            </a:r>
            <a:r>
              <a:rPr lang="es-CO" sz="1200" dirty="0" err="1" smtClean="0">
                <a:solidFill>
                  <a:srgbClr val="FF0000"/>
                </a:solidFill>
                <a:latin typeface="Arial Narrow" panose="020B0606020202030204" pitchFamily="34" charset="0"/>
              </a:rPr>
              <a:t>manofactura</a:t>
            </a:r>
            <a:r>
              <a:rPr lang="es-CO" sz="1200" dirty="0" smtClean="0">
                <a:solidFill>
                  <a:srgbClr val="FF0000"/>
                </a:solidFill>
                <a:latin typeface="Arial Narrow" panose="020B0606020202030204" pitchFamily="34" charset="0"/>
              </a:rPr>
              <a:t> </a:t>
            </a:r>
            <a:r>
              <a:rPr lang="es-CO" sz="1200" dirty="0">
                <a:solidFill>
                  <a:srgbClr val="FF0000"/>
                </a:solidFill>
                <a:latin typeface="Arial Narrow" panose="020B0606020202030204" pitchFamily="34" charset="0"/>
              </a:rPr>
              <a:t>a lo largo de toda la cadena de producción de los alimentos como son: la inadecuada conservación de los alimentos, el enfriamiento lento y la contaminación cruzada.</a:t>
            </a:r>
          </a:p>
          <a:p>
            <a:pPr algn="just"/>
            <a:r>
              <a:rPr lang="es-CO" sz="1200" dirty="0">
                <a:solidFill>
                  <a:srgbClr val="FF0000"/>
                </a:solidFill>
                <a:latin typeface="Arial Narrow" panose="020B0606020202030204" pitchFamily="34" charset="0"/>
              </a:rPr>
              <a:t>Los alimentos más involucrados son los alimentos </a:t>
            </a:r>
            <a:r>
              <a:rPr lang="es-CO" sz="1200" dirty="0" smtClean="0">
                <a:solidFill>
                  <a:srgbClr val="FF0000"/>
                </a:solidFill>
                <a:latin typeface="Arial Narrow" panose="020B0606020202030204" pitchFamily="34" charset="0"/>
              </a:rPr>
              <a:t>que contiene productos de mar </a:t>
            </a:r>
            <a:r>
              <a:rPr lang="es-CO" sz="1200" dirty="0" err="1" smtClean="0">
                <a:solidFill>
                  <a:srgbClr val="FF0000"/>
                </a:solidFill>
                <a:latin typeface="Arial Narrow" panose="020B0606020202030204" pitchFamily="34" charset="0"/>
              </a:rPr>
              <a:t>orio</a:t>
            </a:r>
            <a:r>
              <a:rPr lang="es-CO" sz="1200" dirty="0" smtClean="0">
                <a:solidFill>
                  <a:srgbClr val="FF0000"/>
                </a:solidFill>
                <a:latin typeface="Arial Narrow" panose="020B0606020202030204" pitchFamily="34" charset="0"/>
              </a:rPr>
              <a:t>  </a:t>
            </a:r>
            <a:r>
              <a:rPr lang="es-CO" sz="1200" dirty="0">
                <a:solidFill>
                  <a:srgbClr val="FF0000"/>
                </a:solidFill>
                <a:latin typeface="Arial Narrow" panose="020B0606020202030204" pitchFamily="34" charset="0"/>
              </a:rPr>
              <a:t>y la sintomatología más predominante es la gastrointestinal.</a:t>
            </a:r>
          </a:p>
          <a:p>
            <a:pPr algn="just"/>
            <a:r>
              <a:rPr lang="es-CO" sz="1200" dirty="0" smtClean="0">
                <a:solidFill>
                  <a:srgbClr val="FF0000"/>
                </a:solidFill>
                <a:latin typeface="Arial Narrow" panose="020B0606020202030204" pitchFamily="34" charset="0"/>
              </a:rPr>
              <a:t>A </a:t>
            </a:r>
            <a:r>
              <a:rPr lang="es-CO" sz="1200" dirty="0">
                <a:solidFill>
                  <a:srgbClr val="FF0000"/>
                </a:solidFill>
                <a:latin typeface="Arial Narrow" panose="020B0606020202030204" pitchFamily="34" charset="0"/>
              </a:rPr>
              <a:t>pesar de todas las acciones  y esfuerzos se ve demora en la notificación,  lo que no permite en muchas  ocasiones un estudio más asertivo con la afectación de los indicadores para el evento como: oportunidad, toma de muestras e identificación del agente causal</a:t>
            </a:r>
          </a:p>
        </p:txBody>
      </p:sp>
      <p:sp>
        <p:nvSpPr>
          <p:cNvPr id="27" name="32 Rectángulo"/>
          <p:cNvSpPr/>
          <p:nvPr/>
        </p:nvSpPr>
        <p:spPr>
          <a:xfrm>
            <a:off x="0" y="7093007"/>
            <a:ext cx="7200900" cy="421115"/>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28" name="33 Grupo"/>
          <p:cNvGrpSpPr/>
          <p:nvPr/>
        </p:nvGrpSpPr>
        <p:grpSpPr>
          <a:xfrm>
            <a:off x="192038" y="7147421"/>
            <a:ext cx="3446504" cy="304699"/>
            <a:chOff x="2448322" y="33831"/>
            <a:chExt cx="3446504" cy="276999"/>
          </a:xfrm>
        </p:grpSpPr>
        <p:sp>
          <p:nvSpPr>
            <p:cNvPr id="29" name="34 Elipse"/>
            <p:cNvSpPr/>
            <p:nvPr/>
          </p:nvSpPr>
          <p:spPr>
            <a:xfrm>
              <a:off x="2448322" y="33831"/>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31" name="35 Conector recto"/>
            <p:cNvCxnSpPr>
              <a:stCxn id="29" idx="6"/>
            </p:cNvCxnSpPr>
            <p:nvPr/>
          </p:nvCxnSpPr>
          <p:spPr>
            <a:xfrm>
              <a:off x="2736354" y="164636"/>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32" name="36 CuadroTexto"/>
            <p:cNvSpPr txBox="1"/>
            <p:nvPr/>
          </p:nvSpPr>
          <p:spPr>
            <a:xfrm>
              <a:off x="3302538" y="33831"/>
              <a:ext cx="2592288" cy="276999"/>
            </a:xfrm>
            <a:prstGeom prst="rect">
              <a:avLst/>
            </a:prstGeom>
            <a:noFill/>
          </p:spPr>
          <p:txBody>
            <a:bodyPr wrap="square" rtlCol="0">
              <a:spAutoFit/>
            </a:bodyPr>
            <a:lstStyle/>
            <a:p>
              <a:r>
                <a:rPr lang="es-ES" sz="1200" b="1" dirty="0" smtClean="0">
                  <a:latin typeface="Arial Narrow" panose="020B0606020202030204" pitchFamily="34" charset="0"/>
                </a:rPr>
                <a:t>Consideraciones Finales</a:t>
              </a:r>
              <a:endParaRPr lang="es-ES" sz="1200" b="1" dirty="0">
                <a:latin typeface="Arial Narrow" panose="020B0606020202030204" pitchFamily="34" charset="0"/>
              </a:endParaRPr>
            </a:p>
          </p:txBody>
        </p:sp>
      </p:grpSp>
      <p:graphicFrame>
        <p:nvGraphicFramePr>
          <p:cNvPr id="33" name="4 Gráfico"/>
          <p:cNvGraphicFramePr>
            <a:graphicFrameLocks/>
          </p:cNvGraphicFramePr>
          <p:nvPr>
            <p:extLst>
              <p:ext uri="{D42A27DB-BD31-4B8C-83A1-F6EECF244321}">
                <p14:modId xmlns:p14="http://schemas.microsoft.com/office/powerpoint/2010/main" val="209187528"/>
              </p:ext>
            </p:extLst>
          </p:nvPr>
        </p:nvGraphicFramePr>
        <p:xfrm>
          <a:off x="191543" y="561422"/>
          <a:ext cx="6979777" cy="380561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931309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12</a:t>
            </a:r>
            <a:endParaRPr lang="es-ES" sz="1050" b="1" dirty="0">
              <a:latin typeface="Arial Narrow" panose="020B0606020202030204" pitchFamily="34" charset="0"/>
            </a:endParaRPr>
          </a:p>
        </p:txBody>
      </p:sp>
      <p:sp>
        <p:nvSpPr>
          <p:cNvPr id="2" name="1 Título"/>
          <p:cNvSpPr>
            <a:spLocks noGrp="1"/>
          </p:cNvSpPr>
          <p:nvPr>
            <p:ph type="title"/>
          </p:nvPr>
        </p:nvSpPr>
        <p:spPr>
          <a:xfrm>
            <a:off x="149005" y="2339752"/>
            <a:ext cx="6727831" cy="432048"/>
          </a:xfrm>
        </p:spPr>
        <p:txBody>
          <a:bodyPr>
            <a:noAutofit/>
          </a:bodyPr>
          <a:lstStyle/>
          <a:p>
            <a:pPr algn="l"/>
            <a:r>
              <a:rPr lang="es-ES" sz="1600" b="1" dirty="0" smtClean="0">
                <a:latin typeface="Arial Narrow" panose="020B0606020202030204" pitchFamily="34" charset="0"/>
              </a:rPr>
              <a:t>Búsqueda activa institucional</a:t>
            </a:r>
            <a:endParaRPr lang="es-ES" sz="1600" b="1" dirty="0">
              <a:latin typeface="Arial Narrow" panose="020B0606020202030204" pitchFamily="34" charset="0"/>
            </a:endParaRPr>
          </a:p>
        </p:txBody>
      </p:sp>
      <p:sp>
        <p:nvSpPr>
          <p:cNvPr id="7" name="6 Rectángulo"/>
          <p:cNvSpPr/>
          <p:nvPr/>
        </p:nvSpPr>
        <p:spPr>
          <a:xfrm>
            <a:off x="0" y="2631775"/>
            <a:ext cx="7200900" cy="1569660"/>
          </a:xfrm>
          <a:prstGeom prst="rect">
            <a:avLst/>
          </a:prstGeom>
        </p:spPr>
        <p:txBody>
          <a:bodyPr wrap="square">
            <a:spAutoFit/>
          </a:bodyPr>
          <a:lstStyle/>
          <a:p>
            <a:pPr algn="just"/>
            <a:r>
              <a:rPr lang="es-CO" sz="1200" dirty="0">
                <a:latin typeface="Arial Narrow" panose="020B0606020202030204" pitchFamily="34" charset="0"/>
              </a:rPr>
              <a:t>Para el mes de abril, semanas 14 a la 18, se consolidó información de 177 UPGD.  El promedio en la ejecución de la Búsqueda Activa Institucional (BAI) en  dichas instituciones fue del  81,2% por encima de la línea base para la ciudad. No obstante, 37 UPGD no evidenciaron reporte en dos o más semanas. </a:t>
            </a:r>
          </a:p>
          <a:p>
            <a:pPr algn="just"/>
            <a:endParaRPr lang="es-CO" sz="1200" dirty="0">
              <a:latin typeface="Arial Narrow" panose="020B0606020202030204" pitchFamily="34" charset="0"/>
            </a:endParaRPr>
          </a:p>
          <a:p>
            <a:pPr algn="just"/>
            <a:r>
              <a:rPr lang="es-CO" sz="1200" dirty="0">
                <a:latin typeface="Arial Narrow" panose="020B0606020202030204" pitchFamily="34" charset="0"/>
              </a:rPr>
              <a:t>En línea con los criterios para la realización de la Búsqueda Retrospectiva Institucional dispuestos en el documento técnico: Metodología de Búsqueda Activa Institucional de RIPS, y los lineamientos del Instituto Nacional de Salud (INS), desde la Secretaría de Salud de Medellín se realizó Búsqueda Retrospectiva Institucional (BRI) en  UPGD. El detalle de hallazgos de estos criterios por UPGD y su correlación con los hallazgos BRI, se aprecia a continuación</a:t>
            </a:r>
            <a:r>
              <a:rPr lang="es-CO" sz="1200" dirty="0" smtClean="0">
                <a:latin typeface="Arial Narrow" panose="020B0606020202030204" pitchFamily="34" charset="0"/>
              </a:rPr>
              <a:t>:</a:t>
            </a:r>
            <a:r>
              <a:rPr lang="es-ES" sz="1200" dirty="0" smtClean="0">
                <a:latin typeface="Arial Narrow" panose="020B0606020202030204" pitchFamily="34" charset="0"/>
              </a:rPr>
              <a:t> </a:t>
            </a:r>
            <a:endParaRPr lang="es-ES" sz="1200" dirty="0">
              <a:latin typeface="Arial Narrow" panose="020B0606020202030204" pitchFamily="34" charset="0"/>
            </a:endParaRPr>
          </a:p>
        </p:txBody>
      </p:sp>
      <p:sp>
        <p:nvSpPr>
          <p:cNvPr id="11" name="10 Rectángulo"/>
          <p:cNvSpPr/>
          <p:nvPr/>
        </p:nvSpPr>
        <p:spPr>
          <a:xfrm>
            <a:off x="403507" y="4301026"/>
            <a:ext cx="6111494" cy="253916"/>
          </a:xfrm>
          <a:prstGeom prst="rect">
            <a:avLst/>
          </a:prstGeom>
        </p:spPr>
        <p:txBody>
          <a:bodyPr wrap="square">
            <a:spAutoFit/>
          </a:bodyPr>
          <a:lstStyle/>
          <a:p>
            <a:r>
              <a:rPr lang="es-CO" sz="1050" dirty="0">
                <a:latin typeface="Arial Narrow" panose="020B0606020202030204" pitchFamily="34" charset="0"/>
              </a:rPr>
              <a:t>Tabla 1. Número de UPGD según criterio para realización de Búsqueda Activa Institucional, BRI SSM, abril de 2020</a:t>
            </a:r>
            <a:endParaRPr lang="es-ES" sz="1050" dirty="0">
              <a:latin typeface="Arial Narrow" panose="020B0606020202030204" pitchFamily="34" charset="0"/>
            </a:endParaRPr>
          </a:p>
        </p:txBody>
      </p:sp>
      <p:pic>
        <p:nvPicPr>
          <p:cNvPr id="16" name="Imagen 15"/>
          <p:cNvPicPr/>
          <p:nvPr/>
        </p:nvPicPr>
        <p:blipFill>
          <a:blip r:embed="rId3" cstate="print">
            <a:extLst>
              <a:ext uri="{28A0092B-C50C-407E-A947-70E740481C1C}">
                <a14:useLocalDpi xmlns:a14="http://schemas.microsoft.com/office/drawing/2010/main" val="0"/>
              </a:ext>
            </a:extLst>
          </a:blip>
          <a:stretch>
            <a:fillRect/>
          </a:stretch>
        </p:blipFill>
        <p:spPr>
          <a:xfrm>
            <a:off x="6552777" y="8834366"/>
            <a:ext cx="620293" cy="280609"/>
          </a:xfrm>
          <a:prstGeom prst="rect">
            <a:avLst/>
          </a:prstGeom>
        </p:spPr>
      </p:pic>
      <p:grpSp>
        <p:nvGrpSpPr>
          <p:cNvPr id="13" name="Grupo 12"/>
          <p:cNvGrpSpPr/>
          <p:nvPr/>
        </p:nvGrpSpPr>
        <p:grpSpPr>
          <a:xfrm>
            <a:off x="0" y="14519"/>
            <a:ext cx="7200898" cy="2121549"/>
            <a:chOff x="0" y="14519"/>
            <a:chExt cx="7200898" cy="2121549"/>
          </a:xfrm>
        </p:grpSpPr>
        <p:sp>
          <p:nvSpPr>
            <p:cNvPr id="14" name="501 Cuadro de texto"/>
            <p:cNvSpPr txBox="1"/>
            <p:nvPr/>
          </p:nvSpPr>
          <p:spPr>
            <a:xfrm>
              <a:off x="576114" y="1684583"/>
              <a:ext cx="3598545" cy="45148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CO" sz="800" b="1" kern="1200" dirty="0">
                  <a:solidFill>
                    <a:srgbClr val="000000"/>
                  </a:solidFill>
                  <a:effectLst/>
                  <a:latin typeface="Arial Narrow"/>
                  <a:ea typeface="MS Mincho"/>
                </a:rPr>
                <a:t>Programa Vigilancia Epidemiológica – Subsecretaría de Salud Pública</a:t>
              </a:r>
              <a:endParaRPr lang="es-ES" sz="1200" dirty="0">
                <a:effectLst/>
                <a:latin typeface="Times New Roman"/>
                <a:ea typeface="Times New Roman"/>
              </a:endParaRPr>
            </a:p>
            <a:p>
              <a:pPr>
                <a:spcAft>
                  <a:spcPts val="0"/>
                </a:spcAft>
              </a:pPr>
              <a:r>
                <a:rPr lang="es-CO" sz="800" b="1" kern="1200" dirty="0" smtClean="0">
                  <a:solidFill>
                    <a:srgbClr val="000000"/>
                  </a:solidFill>
                  <a:effectLst/>
                  <a:latin typeface="Arial Narrow"/>
                  <a:ea typeface="MS Mincho"/>
                </a:rPr>
                <a:t>Periodo epidemiológico </a:t>
              </a:r>
              <a:r>
                <a:rPr lang="es-CO" sz="800" b="1" dirty="0" smtClean="0">
                  <a:solidFill>
                    <a:srgbClr val="000000"/>
                  </a:solidFill>
                  <a:latin typeface="Arial Narrow"/>
                  <a:ea typeface="MS Mincho"/>
                </a:rPr>
                <a:t>06</a:t>
              </a:r>
              <a:r>
                <a:rPr lang="es-CO" sz="800" b="1" kern="1200" dirty="0" smtClean="0">
                  <a:solidFill>
                    <a:srgbClr val="000000"/>
                  </a:solidFill>
                  <a:effectLst/>
                  <a:latin typeface="Arial Narrow"/>
                  <a:ea typeface="MS Mincho"/>
                </a:rPr>
                <a:t>  </a:t>
              </a:r>
              <a:r>
                <a:rPr lang="es-CO" sz="800" b="1" kern="1200" dirty="0" smtClean="0">
                  <a:solidFill>
                    <a:srgbClr val="000000"/>
                  </a:solidFill>
                  <a:effectLst/>
                  <a:latin typeface="Arial Narrow"/>
                  <a:ea typeface="MS Mincho"/>
                </a:rPr>
                <a:t>de 2020 -  </a:t>
              </a:r>
              <a:r>
                <a:rPr lang="pt-BR" sz="800" b="1" kern="1200" dirty="0" smtClean="0">
                  <a:solidFill>
                    <a:srgbClr val="000000"/>
                  </a:solidFill>
                  <a:effectLst/>
                  <a:latin typeface="Arial Narrow"/>
                  <a:ea typeface="MS Mincho"/>
                </a:rPr>
                <a:t>Reporte Semanas 1 a </a:t>
              </a:r>
              <a:r>
                <a:rPr lang="pt-BR" sz="800" b="1" dirty="0" smtClean="0">
                  <a:solidFill>
                    <a:srgbClr val="000000"/>
                  </a:solidFill>
                  <a:latin typeface="Arial Narrow"/>
                  <a:ea typeface="MS Mincho"/>
                </a:rPr>
                <a:t>24</a:t>
              </a:r>
              <a:r>
                <a:rPr lang="es-CO" sz="800" b="1" kern="1200" dirty="0" smtClean="0">
                  <a:solidFill>
                    <a:srgbClr val="000000"/>
                  </a:solidFill>
                  <a:effectLst/>
                  <a:latin typeface="Arial Narrow"/>
                  <a:ea typeface="MS Mincho"/>
                </a:rPr>
                <a:t>  </a:t>
              </a:r>
              <a:r>
                <a:rPr lang="es-CO" sz="800" b="1" kern="1200" dirty="0" smtClean="0">
                  <a:solidFill>
                    <a:srgbClr val="000000"/>
                  </a:solidFill>
                  <a:effectLst/>
                  <a:latin typeface="Arial Narrow"/>
                  <a:ea typeface="MS Mincho"/>
                </a:rPr>
                <a:t>(Hasta </a:t>
              </a:r>
              <a:r>
                <a:rPr lang="es-CO" sz="800" b="1" kern="1200" dirty="0" smtClean="0">
                  <a:solidFill>
                    <a:srgbClr val="000000"/>
                  </a:solidFill>
                  <a:effectLst/>
                  <a:latin typeface="Arial Narrow"/>
                  <a:ea typeface="MS Mincho"/>
                </a:rPr>
                <a:t>Junio 13)</a:t>
              </a:r>
              <a:endParaRPr lang="es-ES" sz="1200" dirty="0">
                <a:effectLst/>
                <a:latin typeface="Times New Roman"/>
                <a:ea typeface="Times New Roman"/>
              </a:endParaRPr>
            </a:p>
            <a:p>
              <a:pPr>
                <a:spcAft>
                  <a:spcPts val="0"/>
                </a:spcAft>
              </a:pPr>
              <a:r>
                <a:rPr lang="es-CO" sz="900" b="1" kern="1200" dirty="0">
                  <a:solidFill>
                    <a:srgbClr val="000000"/>
                  </a:solidFill>
                  <a:effectLst/>
                  <a:ea typeface="MS Mincho"/>
                </a:rPr>
                <a:t> </a:t>
              </a:r>
              <a:endParaRPr lang="es-ES" sz="1200" dirty="0">
                <a:effectLst/>
                <a:latin typeface="Times New Roman"/>
                <a:ea typeface="Times New Roman"/>
              </a:endParaRPr>
            </a:p>
            <a:p>
              <a:pPr algn="ctr">
                <a:spcAft>
                  <a:spcPts val="0"/>
                </a:spcAft>
              </a:pPr>
              <a:r>
                <a:rPr lang="es-CO" sz="800"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800" kern="1200" dirty="0">
                  <a:solidFill>
                    <a:srgbClr val="000000"/>
                  </a:solidFill>
                  <a:effectLst/>
                  <a:ea typeface="MS Mincho"/>
                </a:rPr>
                <a:t> </a:t>
              </a:r>
              <a:endParaRPr lang="es-ES" sz="1200" dirty="0">
                <a:effectLst/>
                <a:latin typeface="Times New Roman"/>
                <a:ea typeface="Times New Roman"/>
              </a:endParaRPr>
            </a:p>
          </p:txBody>
        </p:sp>
        <p:sp>
          <p:nvSpPr>
            <p:cNvPr id="15" name="6 Cuadro de texto"/>
            <p:cNvSpPr txBox="1"/>
            <p:nvPr/>
          </p:nvSpPr>
          <p:spPr>
            <a:xfrm>
              <a:off x="1162804" y="992927"/>
              <a:ext cx="2734310" cy="62674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CO" sz="1600" b="1" kern="1200" dirty="0">
                  <a:solidFill>
                    <a:srgbClr val="000000"/>
                  </a:solidFill>
                  <a:effectLst/>
                  <a:latin typeface="Arial Narrow"/>
                  <a:ea typeface="MS Mincho"/>
                </a:rPr>
                <a:t>Boletín de Periodo Epidemiológico Medellín </a:t>
              </a:r>
              <a:r>
                <a:rPr lang="es-CO" sz="1100" b="1"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100" b="1" kern="1200" dirty="0">
                  <a:solidFill>
                    <a:srgbClr val="000000"/>
                  </a:solidFill>
                  <a:effectLst/>
                  <a:ea typeface="MS Mincho"/>
                </a:rPr>
                <a:t> </a:t>
              </a:r>
              <a:endParaRPr lang="es-ES" sz="1200" dirty="0">
                <a:effectLst/>
                <a:latin typeface="Times New Roman"/>
                <a:ea typeface="Times New Roman"/>
              </a:endParaRPr>
            </a:p>
            <a:p>
              <a:pPr algn="ct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p:txBody>
        </p:sp>
        <p:pic>
          <p:nvPicPr>
            <p:cNvPr id="17" name="Picture 2"/>
            <p:cNvPicPr/>
            <p:nvPr/>
          </p:nvPicPr>
          <p:blipFill>
            <a:blip r:embed="rId4">
              <a:extLst>
                <a:ext uri="{28A0092B-C50C-407E-A947-70E740481C1C}">
                  <a14:useLocalDpi xmlns:a14="http://schemas.microsoft.com/office/drawing/2010/main" val="0"/>
                </a:ext>
              </a:extLst>
            </a:blip>
            <a:stretch>
              <a:fillRect/>
            </a:stretch>
          </p:blipFill>
          <p:spPr bwMode="auto">
            <a:xfrm>
              <a:off x="4752578" y="321103"/>
              <a:ext cx="2448320" cy="1771646"/>
            </a:xfrm>
            <a:prstGeom prst="rect">
              <a:avLst/>
            </a:prstGeom>
            <a:noFill/>
            <a:ln>
              <a:noFill/>
            </a:ln>
            <a:extLst>
              <a:ext uri="{53640926-AAD7-44D8-BBD7-CCE9431645EC}">
                <a14:shadowObscured xmlns:a14="http://schemas.microsoft.com/office/drawing/2010/main"/>
              </a:ext>
            </a:extLst>
          </p:spPr>
        </p:pic>
        <p:sp>
          <p:nvSpPr>
            <p:cNvPr id="18" name="6 Cuadro de texto"/>
            <p:cNvSpPr txBox="1"/>
            <p:nvPr/>
          </p:nvSpPr>
          <p:spPr>
            <a:xfrm>
              <a:off x="0" y="14519"/>
              <a:ext cx="4536554" cy="996946"/>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CO" sz="3200" b="1" kern="1200" dirty="0" smtClean="0">
                  <a:solidFill>
                    <a:srgbClr val="00B050"/>
                  </a:solidFill>
                  <a:effectLst/>
                  <a:latin typeface="Arial Narrow"/>
                  <a:ea typeface="MS Mincho"/>
                </a:rPr>
                <a:t>Secretaría de Salud de Medellín</a:t>
              </a:r>
              <a:r>
                <a:rPr lang="es-CO" sz="1100" b="1"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100" b="1" kern="1200" dirty="0">
                  <a:solidFill>
                    <a:srgbClr val="000000"/>
                  </a:solidFill>
                  <a:effectLst/>
                  <a:ea typeface="MS Mincho"/>
                </a:rPr>
                <a:t> </a:t>
              </a:r>
              <a:endParaRPr lang="es-ES" sz="1200" dirty="0">
                <a:effectLst/>
                <a:latin typeface="Times New Roman"/>
                <a:ea typeface="Times New Roman"/>
              </a:endParaRPr>
            </a:p>
            <a:p>
              <a:pPr algn="ct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p:txBody>
        </p:sp>
      </p:grpSp>
      <p:pic>
        <p:nvPicPr>
          <p:cNvPr id="22" name="Imagen 21"/>
          <p:cNvPicPr/>
          <p:nvPr/>
        </p:nvPicPr>
        <p:blipFill>
          <a:blip r:embed="rId5">
            <a:extLst>
              <a:ext uri="{28A0092B-C50C-407E-A947-70E740481C1C}">
                <a14:useLocalDpi xmlns:a14="http://schemas.microsoft.com/office/drawing/2010/main" val="0"/>
              </a:ext>
            </a:extLst>
          </a:blip>
          <a:srcRect/>
          <a:stretch>
            <a:fillRect/>
          </a:stretch>
        </p:blipFill>
        <p:spPr bwMode="auto">
          <a:xfrm>
            <a:off x="288082" y="4564228"/>
            <a:ext cx="6696743" cy="4270138"/>
          </a:xfrm>
          <a:prstGeom prst="rect">
            <a:avLst/>
          </a:prstGeom>
          <a:noFill/>
          <a:ln>
            <a:noFill/>
          </a:ln>
        </p:spPr>
      </p:pic>
    </p:spTree>
    <p:extLst>
      <p:ext uri="{BB962C8B-B14F-4D97-AF65-F5344CB8AC3E}">
        <p14:creationId xmlns:p14="http://schemas.microsoft.com/office/powerpoint/2010/main" val="34763382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13</a:t>
            </a:r>
            <a:endParaRPr lang="es-ES" sz="1050" b="1" dirty="0">
              <a:latin typeface="Arial Narrow" panose="020B0606020202030204" pitchFamily="34" charset="0"/>
            </a:endParaRPr>
          </a:p>
        </p:txBody>
      </p:sp>
      <p:sp>
        <p:nvSpPr>
          <p:cNvPr id="2" name="1 Título"/>
          <p:cNvSpPr>
            <a:spLocks noGrp="1"/>
          </p:cNvSpPr>
          <p:nvPr>
            <p:ph type="title"/>
          </p:nvPr>
        </p:nvSpPr>
        <p:spPr>
          <a:xfrm>
            <a:off x="149005" y="2339752"/>
            <a:ext cx="6727831" cy="432048"/>
          </a:xfrm>
        </p:spPr>
        <p:txBody>
          <a:bodyPr>
            <a:noAutofit/>
          </a:bodyPr>
          <a:lstStyle/>
          <a:p>
            <a:pPr algn="l"/>
            <a:r>
              <a:rPr lang="es-ES" sz="1600" b="1" dirty="0" smtClean="0">
                <a:latin typeface="Arial Narrow" panose="020B0606020202030204" pitchFamily="34" charset="0"/>
              </a:rPr>
              <a:t>Búsqueda activa institucional</a:t>
            </a:r>
            <a:endParaRPr lang="es-ES" sz="1600" b="1" dirty="0">
              <a:latin typeface="Arial Narrow" panose="020B0606020202030204" pitchFamily="34" charset="0"/>
            </a:endParaRPr>
          </a:p>
        </p:txBody>
      </p:sp>
      <p:sp>
        <p:nvSpPr>
          <p:cNvPr id="12" name="11 Rectángulo"/>
          <p:cNvSpPr/>
          <p:nvPr/>
        </p:nvSpPr>
        <p:spPr>
          <a:xfrm>
            <a:off x="369788" y="2757707"/>
            <a:ext cx="6523829" cy="415498"/>
          </a:xfrm>
          <a:prstGeom prst="rect">
            <a:avLst/>
          </a:prstGeom>
        </p:spPr>
        <p:txBody>
          <a:bodyPr wrap="square">
            <a:spAutoFit/>
          </a:bodyPr>
          <a:lstStyle/>
          <a:p>
            <a:pPr algn="ctr"/>
            <a:r>
              <a:rPr lang="es-CO" sz="1050" dirty="0">
                <a:latin typeface="Arial Narrow" panose="020B0606020202030204" pitchFamily="34" charset="0"/>
              </a:rPr>
              <a:t>Tabla 2. Correlación  de UPGD con silencio en la notificación/ UPGD con casos no notificados para el criterio,  BRI SSM, abril de 2020</a:t>
            </a:r>
            <a:endParaRPr lang="es-ES" sz="1050" dirty="0">
              <a:latin typeface="Arial Narrow" panose="020B0606020202030204" pitchFamily="34" charset="0"/>
            </a:endParaRPr>
          </a:p>
        </p:txBody>
      </p:sp>
      <p:pic>
        <p:nvPicPr>
          <p:cNvPr id="16" name="Imagen 15"/>
          <p:cNvPicPr/>
          <p:nvPr/>
        </p:nvPicPr>
        <p:blipFill>
          <a:blip r:embed="rId3" cstate="print">
            <a:extLst>
              <a:ext uri="{28A0092B-C50C-407E-A947-70E740481C1C}">
                <a14:useLocalDpi xmlns:a14="http://schemas.microsoft.com/office/drawing/2010/main" val="0"/>
              </a:ext>
            </a:extLst>
          </a:blip>
          <a:stretch>
            <a:fillRect/>
          </a:stretch>
        </p:blipFill>
        <p:spPr>
          <a:xfrm>
            <a:off x="6552777" y="8834366"/>
            <a:ext cx="620293" cy="280609"/>
          </a:xfrm>
          <a:prstGeom prst="rect">
            <a:avLst/>
          </a:prstGeom>
        </p:spPr>
      </p:pic>
      <p:grpSp>
        <p:nvGrpSpPr>
          <p:cNvPr id="13" name="Grupo 12"/>
          <p:cNvGrpSpPr/>
          <p:nvPr/>
        </p:nvGrpSpPr>
        <p:grpSpPr>
          <a:xfrm>
            <a:off x="0" y="14519"/>
            <a:ext cx="7200898" cy="2121549"/>
            <a:chOff x="0" y="14519"/>
            <a:chExt cx="7200898" cy="2121549"/>
          </a:xfrm>
        </p:grpSpPr>
        <p:sp>
          <p:nvSpPr>
            <p:cNvPr id="14" name="501 Cuadro de texto"/>
            <p:cNvSpPr txBox="1"/>
            <p:nvPr/>
          </p:nvSpPr>
          <p:spPr>
            <a:xfrm>
              <a:off x="576114" y="1684583"/>
              <a:ext cx="3598545" cy="45148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CO" sz="800" b="1" dirty="0">
                  <a:solidFill>
                    <a:srgbClr val="000000"/>
                  </a:solidFill>
                  <a:latin typeface="Arial Narrow"/>
                  <a:ea typeface="MS Mincho"/>
                </a:rPr>
                <a:t>Programa Vigilancia Epidemiológica – Subsecretaría de Salud Pública</a:t>
              </a:r>
              <a:endParaRPr lang="es-ES" sz="1200" dirty="0">
                <a:latin typeface="Times New Roman"/>
                <a:ea typeface="Times New Roman"/>
              </a:endParaRPr>
            </a:p>
            <a:p>
              <a:pPr>
                <a:spcAft>
                  <a:spcPts val="0"/>
                </a:spcAft>
              </a:pPr>
              <a:r>
                <a:rPr lang="es-CO" sz="800" b="1" dirty="0">
                  <a:solidFill>
                    <a:srgbClr val="000000"/>
                  </a:solidFill>
                  <a:latin typeface="Arial Narrow"/>
                  <a:ea typeface="MS Mincho"/>
                </a:rPr>
                <a:t>Periodo epidemiológico </a:t>
              </a:r>
              <a:r>
                <a:rPr lang="es-CO" sz="800" b="1" dirty="0" smtClean="0">
                  <a:solidFill>
                    <a:srgbClr val="000000"/>
                  </a:solidFill>
                  <a:latin typeface="Arial Narrow"/>
                  <a:ea typeface="MS Mincho"/>
                </a:rPr>
                <a:t>06  </a:t>
              </a:r>
              <a:r>
                <a:rPr lang="es-CO" sz="800" b="1" dirty="0">
                  <a:solidFill>
                    <a:srgbClr val="000000"/>
                  </a:solidFill>
                  <a:latin typeface="Arial Narrow"/>
                  <a:ea typeface="MS Mincho"/>
                </a:rPr>
                <a:t>de 2020 -  </a:t>
              </a:r>
              <a:r>
                <a:rPr lang="pt-BR" sz="800" b="1" dirty="0">
                  <a:solidFill>
                    <a:srgbClr val="000000"/>
                  </a:solidFill>
                  <a:latin typeface="Arial Narrow"/>
                  <a:ea typeface="MS Mincho"/>
                </a:rPr>
                <a:t>Reporte Semanas 1 a </a:t>
              </a:r>
              <a:r>
                <a:rPr lang="pt-BR" sz="800" b="1" dirty="0" smtClean="0">
                  <a:solidFill>
                    <a:srgbClr val="000000"/>
                  </a:solidFill>
                  <a:latin typeface="Arial Narrow"/>
                  <a:ea typeface="MS Mincho"/>
                </a:rPr>
                <a:t>24</a:t>
              </a:r>
              <a:r>
                <a:rPr lang="es-CO" sz="800" b="1" dirty="0" smtClean="0">
                  <a:solidFill>
                    <a:srgbClr val="000000"/>
                  </a:solidFill>
                  <a:latin typeface="Arial Narrow"/>
                  <a:ea typeface="MS Mincho"/>
                </a:rPr>
                <a:t>  </a:t>
              </a:r>
              <a:r>
                <a:rPr lang="es-CO" sz="800" b="1" dirty="0">
                  <a:solidFill>
                    <a:srgbClr val="000000"/>
                  </a:solidFill>
                  <a:latin typeface="Arial Narrow"/>
                  <a:ea typeface="MS Mincho"/>
                </a:rPr>
                <a:t>(Hasta </a:t>
              </a:r>
              <a:r>
                <a:rPr lang="es-CO" sz="800" b="1" dirty="0" smtClean="0">
                  <a:solidFill>
                    <a:srgbClr val="000000"/>
                  </a:solidFill>
                  <a:latin typeface="Arial Narrow"/>
                  <a:ea typeface="MS Mincho"/>
                </a:rPr>
                <a:t>Junio 13)</a:t>
              </a:r>
              <a:endParaRPr lang="es-ES" sz="1200" dirty="0">
                <a:effectLst/>
                <a:latin typeface="Times New Roman"/>
                <a:ea typeface="Times New Roman"/>
              </a:endParaRPr>
            </a:p>
            <a:p>
              <a:pPr algn="ctr">
                <a:spcAft>
                  <a:spcPts val="0"/>
                </a:spcAft>
              </a:pPr>
              <a:r>
                <a:rPr lang="es-CO" sz="800"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800" kern="1200" dirty="0">
                  <a:solidFill>
                    <a:srgbClr val="000000"/>
                  </a:solidFill>
                  <a:effectLst/>
                  <a:ea typeface="MS Mincho"/>
                </a:rPr>
                <a:t> </a:t>
              </a:r>
              <a:endParaRPr lang="es-ES" sz="1200" dirty="0">
                <a:effectLst/>
                <a:latin typeface="Times New Roman"/>
                <a:ea typeface="Times New Roman"/>
              </a:endParaRPr>
            </a:p>
          </p:txBody>
        </p:sp>
        <p:sp>
          <p:nvSpPr>
            <p:cNvPr id="15" name="6 Cuadro de texto"/>
            <p:cNvSpPr txBox="1"/>
            <p:nvPr/>
          </p:nvSpPr>
          <p:spPr>
            <a:xfrm>
              <a:off x="1162804" y="992927"/>
              <a:ext cx="2734310" cy="62674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CO" sz="1600" b="1" kern="1200" dirty="0">
                  <a:solidFill>
                    <a:srgbClr val="000000"/>
                  </a:solidFill>
                  <a:effectLst/>
                  <a:latin typeface="Arial Narrow"/>
                  <a:ea typeface="MS Mincho"/>
                </a:rPr>
                <a:t>Boletín de Periodo Epidemiológico Medellín </a:t>
              </a:r>
              <a:r>
                <a:rPr lang="es-CO" sz="1100" b="1"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100" b="1" kern="1200" dirty="0">
                  <a:solidFill>
                    <a:srgbClr val="000000"/>
                  </a:solidFill>
                  <a:effectLst/>
                  <a:ea typeface="MS Mincho"/>
                </a:rPr>
                <a:t> </a:t>
              </a:r>
              <a:endParaRPr lang="es-ES" sz="1200" dirty="0">
                <a:effectLst/>
                <a:latin typeface="Times New Roman"/>
                <a:ea typeface="Times New Roman"/>
              </a:endParaRPr>
            </a:p>
            <a:p>
              <a:pPr algn="ct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p:txBody>
        </p:sp>
        <p:pic>
          <p:nvPicPr>
            <p:cNvPr id="17" name="Picture 2"/>
            <p:cNvPicPr/>
            <p:nvPr/>
          </p:nvPicPr>
          <p:blipFill>
            <a:blip r:embed="rId4">
              <a:extLst>
                <a:ext uri="{28A0092B-C50C-407E-A947-70E740481C1C}">
                  <a14:useLocalDpi xmlns:a14="http://schemas.microsoft.com/office/drawing/2010/main" val="0"/>
                </a:ext>
              </a:extLst>
            </a:blip>
            <a:stretch>
              <a:fillRect/>
            </a:stretch>
          </p:blipFill>
          <p:spPr bwMode="auto">
            <a:xfrm>
              <a:off x="4752578" y="321103"/>
              <a:ext cx="2448320" cy="1771646"/>
            </a:xfrm>
            <a:prstGeom prst="rect">
              <a:avLst/>
            </a:prstGeom>
            <a:noFill/>
            <a:ln>
              <a:noFill/>
            </a:ln>
            <a:extLst>
              <a:ext uri="{53640926-AAD7-44D8-BBD7-CCE9431645EC}">
                <a14:shadowObscured xmlns:a14="http://schemas.microsoft.com/office/drawing/2010/main"/>
              </a:ext>
            </a:extLst>
          </p:spPr>
        </p:pic>
        <p:sp>
          <p:nvSpPr>
            <p:cNvPr id="18" name="6 Cuadro de texto"/>
            <p:cNvSpPr txBox="1"/>
            <p:nvPr/>
          </p:nvSpPr>
          <p:spPr>
            <a:xfrm>
              <a:off x="0" y="14519"/>
              <a:ext cx="4536554" cy="996946"/>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CO" sz="3200" b="1" kern="1200" dirty="0" smtClean="0">
                  <a:solidFill>
                    <a:srgbClr val="00B050"/>
                  </a:solidFill>
                  <a:effectLst/>
                  <a:latin typeface="Arial Narrow"/>
                  <a:ea typeface="MS Mincho"/>
                </a:rPr>
                <a:t>Secretaría de Salud de Medellín</a:t>
              </a:r>
              <a:r>
                <a:rPr lang="es-CO" sz="1100" b="1"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100" b="1" kern="1200" dirty="0">
                  <a:solidFill>
                    <a:srgbClr val="000000"/>
                  </a:solidFill>
                  <a:effectLst/>
                  <a:ea typeface="MS Mincho"/>
                </a:rPr>
                <a:t> </a:t>
              </a:r>
              <a:endParaRPr lang="es-ES" sz="1200" dirty="0">
                <a:effectLst/>
                <a:latin typeface="Times New Roman"/>
                <a:ea typeface="Times New Roman"/>
              </a:endParaRPr>
            </a:p>
            <a:p>
              <a:pPr algn="ct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p:txBody>
        </p:sp>
      </p:grpSp>
      <p:pic>
        <p:nvPicPr>
          <p:cNvPr id="21" name="Imagen 20"/>
          <p:cNvPicPr/>
          <p:nvPr/>
        </p:nvPicPr>
        <p:blipFill>
          <a:blip r:embed="rId5">
            <a:extLst>
              <a:ext uri="{28A0092B-C50C-407E-A947-70E740481C1C}">
                <a14:useLocalDpi xmlns:a14="http://schemas.microsoft.com/office/drawing/2010/main" val="0"/>
              </a:ext>
            </a:extLst>
          </a:blip>
          <a:srcRect/>
          <a:stretch>
            <a:fillRect/>
          </a:stretch>
        </p:blipFill>
        <p:spPr bwMode="auto">
          <a:xfrm>
            <a:off x="150456" y="3173205"/>
            <a:ext cx="6834370" cy="5188084"/>
          </a:xfrm>
          <a:prstGeom prst="rect">
            <a:avLst/>
          </a:prstGeom>
          <a:noFill/>
          <a:ln>
            <a:noFill/>
          </a:ln>
        </p:spPr>
      </p:pic>
    </p:spTree>
    <p:extLst>
      <p:ext uri="{BB962C8B-B14F-4D97-AF65-F5344CB8AC3E}">
        <p14:creationId xmlns:p14="http://schemas.microsoft.com/office/powerpoint/2010/main" val="11556057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14</a:t>
            </a:r>
            <a:endParaRPr lang="es-ES" sz="1050" b="1" dirty="0">
              <a:latin typeface="Arial Narrow" panose="020B0606020202030204" pitchFamily="34" charset="0"/>
            </a:endParaRPr>
          </a:p>
        </p:txBody>
      </p:sp>
      <p:sp>
        <p:nvSpPr>
          <p:cNvPr id="3" name="2 Rectángulo"/>
          <p:cNvSpPr/>
          <p:nvPr/>
        </p:nvSpPr>
        <p:spPr>
          <a:xfrm>
            <a:off x="2016274" y="4300157"/>
            <a:ext cx="3043132" cy="253916"/>
          </a:xfrm>
          <a:prstGeom prst="rect">
            <a:avLst/>
          </a:prstGeom>
        </p:spPr>
        <p:txBody>
          <a:bodyPr wrap="square">
            <a:spAutoFit/>
          </a:bodyPr>
          <a:lstStyle/>
          <a:p>
            <a:r>
              <a:rPr lang="es-CO" sz="1050" b="1" dirty="0">
                <a:latin typeface="Arial Narrow" panose="020B0606020202030204" pitchFamily="34" charset="0"/>
              </a:rPr>
              <a:t>Tabla 3. EISP no notificados,  BRI SSM, abril de 2020</a:t>
            </a:r>
            <a:endParaRPr lang="es-ES" sz="1050" b="1" dirty="0">
              <a:latin typeface="Arial Narrow" panose="020B0606020202030204" pitchFamily="34" charset="0"/>
            </a:endParaRPr>
          </a:p>
        </p:txBody>
      </p:sp>
      <p:sp>
        <p:nvSpPr>
          <p:cNvPr id="12" name="11 Rectángulo"/>
          <p:cNvSpPr/>
          <p:nvPr/>
        </p:nvSpPr>
        <p:spPr>
          <a:xfrm>
            <a:off x="324469" y="2176499"/>
            <a:ext cx="6794731" cy="2123658"/>
          </a:xfrm>
          <a:prstGeom prst="rect">
            <a:avLst/>
          </a:prstGeom>
        </p:spPr>
        <p:txBody>
          <a:bodyPr wrap="square">
            <a:spAutoFit/>
          </a:bodyPr>
          <a:lstStyle/>
          <a:p>
            <a:pPr algn="just"/>
            <a:r>
              <a:rPr lang="es-CO" sz="1200" dirty="0">
                <a:latin typeface="Arial Narrow" panose="020B0606020202030204" pitchFamily="34" charset="0"/>
              </a:rPr>
              <a:t>Al hacer el análisis de la correlación entre UPGD que notificaron EISP y a las cuales se les captó atenciones que cumplieron con criterio de evento por fuera del SVIGILA, se encontró:</a:t>
            </a:r>
          </a:p>
          <a:p>
            <a:pPr algn="just"/>
            <a:endParaRPr lang="es-CO" sz="1200" dirty="0">
              <a:latin typeface="Arial Narrow" panose="020B0606020202030204" pitchFamily="34" charset="0"/>
            </a:endParaRPr>
          </a:p>
          <a:p>
            <a:pPr algn="just"/>
            <a:r>
              <a:rPr lang="es-CO" sz="1200" dirty="0">
                <a:latin typeface="Arial Narrow" panose="020B0606020202030204" pitchFamily="34" charset="0"/>
              </a:rPr>
              <a:t>-	1 UPGD que notificó intoxicaciones, a la cual se le captó atenciones que cumplieron con definición operativa del evento por fuera del SIVIGILA</a:t>
            </a:r>
          </a:p>
          <a:p>
            <a:pPr algn="just"/>
            <a:r>
              <a:rPr lang="es-CO" sz="1200" dirty="0">
                <a:latin typeface="Arial Narrow" panose="020B0606020202030204" pitchFamily="34" charset="0"/>
              </a:rPr>
              <a:t>-	2 UPGD que notificaron violencias no sexuales, a las cuales se les captaron atenciones que cumplieron con definición operativa del evento por fuera del SIVIGILA</a:t>
            </a:r>
          </a:p>
          <a:p>
            <a:pPr algn="just"/>
            <a:r>
              <a:rPr lang="es-CO" sz="1200" dirty="0">
                <a:latin typeface="Arial Narrow" panose="020B0606020202030204" pitchFamily="34" charset="0"/>
              </a:rPr>
              <a:t>-	1 UPGD que notificó defectos congénitos, a la cual se le captó atenciones que cumplieron con definición operativa del evento por fuera del SIVIGILA  </a:t>
            </a:r>
          </a:p>
          <a:p>
            <a:pPr algn="just"/>
            <a:r>
              <a:rPr lang="es-CO" sz="1200" dirty="0">
                <a:latin typeface="Arial Narrow" panose="020B0606020202030204" pitchFamily="34" charset="0"/>
              </a:rPr>
              <a:t>El ejercicio de la BRI fuente SIANIESP para el mes de abril captó 58 Eventos de Interés en Salud Pública (EISP), que no se encontraron notificados al SIVIGILA, los cuales se relacionan en la siguiente tabla:</a:t>
            </a:r>
          </a:p>
        </p:txBody>
      </p:sp>
      <p:pic>
        <p:nvPicPr>
          <p:cNvPr id="15" name="Imagen 14"/>
          <p:cNvPicPr/>
          <p:nvPr/>
        </p:nvPicPr>
        <p:blipFill>
          <a:blip r:embed="rId3" cstate="print">
            <a:extLst>
              <a:ext uri="{28A0092B-C50C-407E-A947-70E740481C1C}">
                <a14:useLocalDpi xmlns:a14="http://schemas.microsoft.com/office/drawing/2010/main" val="0"/>
              </a:ext>
            </a:extLst>
          </a:blip>
          <a:stretch>
            <a:fillRect/>
          </a:stretch>
        </p:blipFill>
        <p:spPr>
          <a:xfrm>
            <a:off x="6552777" y="8834366"/>
            <a:ext cx="620293" cy="280609"/>
          </a:xfrm>
          <a:prstGeom prst="rect">
            <a:avLst/>
          </a:prstGeom>
        </p:spPr>
      </p:pic>
      <p:grpSp>
        <p:nvGrpSpPr>
          <p:cNvPr id="11" name="Grupo 10"/>
          <p:cNvGrpSpPr/>
          <p:nvPr/>
        </p:nvGrpSpPr>
        <p:grpSpPr>
          <a:xfrm>
            <a:off x="0" y="14519"/>
            <a:ext cx="7200898" cy="2121549"/>
            <a:chOff x="0" y="14519"/>
            <a:chExt cx="7200898" cy="2121549"/>
          </a:xfrm>
        </p:grpSpPr>
        <p:sp>
          <p:nvSpPr>
            <p:cNvPr id="13" name="501 Cuadro de texto"/>
            <p:cNvSpPr txBox="1"/>
            <p:nvPr/>
          </p:nvSpPr>
          <p:spPr>
            <a:xfrm>
              <a:off x="576114" y="1684583"/>
              <a:ext cx="3598545" cy="45148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CO" sz="800" b="1" dirty="0">
                  <a:solidFill>
                    <a:srgbClr val="000000"/>
                  </a:solidFill>
                  <a:latin typeface="Arial Narrow"/>
                  <a:ea typeface="MS Mincho"/>
                </a:rPr>
                <a:t>Programa Vigilancia Epidemiológica – Subsecretaría de Salud Pública</a:t>
              </a:r>
              <a:endParaRPr lang="es-ES" sz="1200" dirty="0">
                <a:latin typeface="Times New Roman"/>
                <a:ea typeface="Times New Roman"/>
              </a:endParaRPr>
            </a:p>
            <a:p>
              <a:pPr>
                <a:spcAft>
                  <a:spcPts val="0"/>
                </a:spcAft>
              </a:pPr>
              <a:r>
                <a:rPr lang="es-CO" sz="800" b="1" dirty="0">
                  <a:solidFill>
                    <a:srgbClr val="000000"/>
                  </a:solidFill>
                  <a:latin typeface="Arial Narrow"/>
                  <a:ea typeface="MS Mincho"/>
                </a:rPr>
                <a:t>Periodo epidemiológico </a:t>
              </a:r>
              <a:r>
                <a:rPr lang="es-CO" sz="800" b="1" dirty="0" smtClean="0">
                  <a:solidFill>
                    <a:srgbClr val="000000"/>
                  </a:solidFill>
                  <a:latin typeface="Arial Narrow"/>
                  <a:ea typeface="MS Mincho"/>
                </a:rPr>
                <a:t>06  </a:t>
              </a:r>
              <a:r>
                <a:rPr lang="es-CO" sz="800" b="1" dirty="0">
                  <a:solidFill>
                    <a:srgbClr val="000000"/>
                  </a:solidFill>
                  <a:latin typeface="Arial Narrow"/>
                  <a:ea typeface="MS Mincho"/>
                </a:rPr>
                <a:t>de 2020 -  </a:t>
              </a:r>
              <a:r>
                <a:rPr lang="pt-BR" sz="800" b="1" dirty="0">
                  <a:solidFill>
                    <a:srgbClr val="000000"/>
                  </a:solidFill>
                  <a:latin typeface="Arial Narrow"/>
                  <a:ea typeface="MS Mincho"/>
                </a:rPr>
                <a:t>Reporte Semanas 1 a </a:t>
              </a:r>
              <a:r>
                <a:rPr lang="pt-BR" sz="800" b="1" dirty="0" smtClean="0">
                  <a:solidFill>
                    <a:srgbClr val="000000"/>
                  </a:solidFill>
                  <a:latin typeface="Arial Narrow"/>
                  <a:ea typeface="MS Mincho"/>
                </a:rPr>
                <a:t>24</a:t>
              </a:r>
              <a:r>
                <a:rPr lang="es-CO" sz="800" b="1" dirty="0" smtClean="0">
                  <a:solidFill>
                    <a:srgbClr val="000000"/>
                  </a:solidFill>
                  <a:latin typeface="Arial Narrow"/>
                  <a:ea typeface="MS Mincho"/>
                </a:rPr>
                <a:t>  </a:t>
              </a:r>
              <a:r>
                <a:rPr lang="es-CO" sz="800" b="1" dirty="0">
                  <a:solidFill>
                    <a:srgbClr val="000000"/>
                  </a:solidFill>
                  <a:latin typeface="Arial Narrow"/>
                  <a:ea typeface="MS Mincho"/>
                </a:rPr>
                <a:t>(Hasta </a:t>
              </a:r>
              <a:r>
                <a:rPr lang="es-CO" sz="800" b="1" dirty="0" smtClean="0">
                  <a:solidFill>
                    <a:srgbClr val="000000"/>
                  </a:solidFill>
                  <a:latin typeface="Arial Narrow"/>
                  <a:ea typeface="MS Mincho"/>
                </a:rPr>
                <a:t>Junio</a:t>
              </a:r>
              <a:r>
                <a:rPr lang="es-CO" sz="800" b="1" dirty="0" smtClean="0">
                  <a:solidFill>
                    <a:srgbClr val="000000"/>
                  </a:solidFill>
                  <a:latin typeface="Arial Narrow"/>
                  <a:ea typeface="MS Mincho"/>
                </a:rPr>
                <a:t> 13)</a:t>
              </a:r>
              <a:r>
                <a:rPr lang="es-CO" sz="900" b="1" kern="1200" dirty="0">
                  <a:solidFill>
                    <a:srgbClr val="000000"/>
                  </a:solidFill>
                  <a:effectLst/>
                  <a:ea typeface="MS Mincho"/>
                </a:rPr>
                <a:t> </a:t>
              </a:r>
              <a:endParaRPr lang="es-ES" sz="1200" dirty="0">
                <a:effectLst/>
                <a:latin typeface="Times New Roman"/>
                <a:ea typeface="Times New Roman"/>
              </a:endParaRPr>
            </a:p>
            <a:p>
              <a:pPr algn="ctr">
                <a:spcAft>
                  <a:spcPts val="0"/>
                </a:spcAft>
              </a:pPr>
              <a:r>
                <a:rPr lang="es-CO" sz="800"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800" kern="1200" dirty="0">
                  <a:solidFill>
                    <a:srgbClr val="000000"/>
                  </a:solidFill>
                  <a:effectLst/>
                  <a:ea typeface="MS Mincho"/>
                </a:rPr>
                <a:t> </a:t>
              </a:r>
              <a:endParaRPr lang="es-ES" sz="1200" dirty="0">
                <a:effectLst/>
                <a:latin typeface="Times New Roman"/>
                <a:ea typeface="Times New Roman"/>
              </a:endParaRPr>
            </a:p>
          </p:txBody>
        </p:sp>
        <p:sp>
          <p:nvSpPr>
            <p:cNvPr id="14" name="6 Cuadro de texto"/>
            <p:cNvSpPr txBox="1"/>
            <p:nvPr/>
          </p:nvSpPr>
          <p:spPr>
            <a:xfrm>
              <a:off x="1162804" y="992927"/>
              <a:ext cx="2734310" cy="62674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CO" sz="1600" b="1" kern="1200" dirty="0">
                  <a:solidFill>
                    <a:srgbClr val="000000"/>
                  </a:solidFill>
                  <a:effectLst/>
                  <a:latin typeface="Arial Narrow"/>
                  <a:ea typeface="MS Mincho"/>
                </a:rPr>
                <a:t>Boletín de Periodo Epidemiológico Medellín </a:t>
              </a:r>
              <a:r>
                <a:rPr lang="es-CO" sz="1100" b="1"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100" b="1" kern="1200" dirty="0">
                  <a:solidFill>
                    <a:srgbClr val="000000"/>
                  </a:solidFill>
                  <a:effectLst/>
                  <a:ea typeface="MS Mincho"/>
                </a:rPr>
                <a:t> </a:t>
              </a:r>
              <a:endParaRPr lang="es-ES" sz="1200" dirty="0">
                <a:effectLst/>
                <a:latin typeface="Times New Roman"/>
                <a:ea typeface="Times New Roman"/>
              </a:endParaRPr>
            </a:p>
            <a:p>
              <a:pPr algn="ct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p:txBody>
        </p:sp>
        <p:pic>
          <p:nvPicPr>
            <p:cNvPr id="16" name="Picture 2"/>
            <p:cNvPicPr/>
            <p:nvPr/>
          </p:nvPicPr>
          <p:blipFill>
            <a:blip r:embed="rId4">
              <a:extLst>
                <a:ext uri="{28A0092B-C50C-407E-A947-70E740481C1C}">
                  <a14:useLocalDpi xmlns:a14="http://schemas.microsoft.com/office/drawing/2010/main" val="0"/>
                </a:ext>
              </a:extLst>
            </a:blip>
            <a:stretch>
              <a:fillRect/>
            </a:stretch>
          </p:blipFill>
          <p:spPr bwMode="auto">
            <a:xfrm>
              <a:off x="4752578" y="321103"/>
              <a:ext cx="2448320" cy="1771646"/>
            </a:xfrm>
            <a:prstGeom prst="rect">
              <a:avLst/>
            </a:prstGeom>
            <a:noFill/>
            <a:ln>
              <a:noFill/>
            </a:ln>
            <a:extLst>
              <a:ext uri="{53640926-AAD7-44D8-BBD7-CCE9431645EC}">
                <a14:shadowObscured xmlns:a14="http://schemas.microsoft.com/office/drawing/2010/main"/>
              </a:ext>
            </a:extLst>
          </p:spPr>
        </p:pic>
        <p:sp>
          <p:nvSpPr>
            <p:cNvPr id="17" name="6 Cuadro de texto"/>
            <p:cNvSpPr txBox="1"/>
            <p:nvPr/>
          </p:nvSpPr>
          <p:spPr>
            <a:xfrm>
              <a:off x="0" y="14519"/>
              <a:ext cx="4536554" cy="996946"/>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CO" sz="3200" b="1" kern="1200" dirty="0" smtClean="0">
                  <a:solidFill>
                    <a:srgbClr val="00B050"/>
                  </a:solidFill>
                  <a:effectLst/>
                  <a:latin typeface="Arial Narrow"/>
                  <a:ea typeface="MS Mincho"/>
                </a:rPr>
                <a:t>Secretaría de Salud de Medellín</a:t>
              </a:r>
              <a:r>
                <a:rPr lang="es-CO" sz="1100" b="1"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100" b="1" kern="1200" dirty="0">
                  <a:solidFill>
                    <a:srgbClr val="000000"/>
                  </a:solidFill>
                  <a:effectLst/>
                  <a:ea typeface="MS Mincho"/>
                </a:rPr>
                <a:t> </a:t>
              </a:r>
              <a:endParaRPr lang="es-ES" sz="1200" dirty="0">
                <a:effectLst/>
                <a:latin typeface="Times New Roman"/>
                <a:ea typeface="Times New Roman"/>
              </a:endParaRPr>
            </a:p>
            <a:p>
              <a:pPr algn="ct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p:txBody>
        </p:sp>
      </p:grpSp>
      <p:pic>
        <p:nvPicPr>
          <p:cNvPr id="18" name="Imagen 17"/>
          <p:cNvPicPr/>
          <p:nvPr/>
        </p:nvPicPr>
        <p:blipFill>
          <a:blip r:embed="rId5">
            <a:extLst>
              <a:ext uri="{28A0092B-C50C-407E-A947-70E740481C1C}">
                <a14:useLocalDpi xmlns:a14="http://schemas.microsoft.com/office/drawing/2010/main" val="0"/>
              </a:ext>
            </a:extLst>
          </a:blip>
          <a:srcRect/>
          <a:stretch>
            <a:fillRect/>
          </a:stretch>
        </p:blipFill>
        <p:spPr bwMode="auto">
          <a:xfrm>
            <a:off x="567015" y="4584530"/>
            <a:ext cx="6209137" cy="4168629"/>
          </a:xfrm>
          <a:prstGeom prst="rect">
            <a:avLst/>
          </a:prstGeom>
          <a:noFill/>
          <a:ln>
            <a:noFill/>
          </a:ln>
        </p:spPr>
      </p:pic>
    </p:spTree>
    <p:extLst>
      <p:ext uri="{BB962C8B-B14F-4D97-AF65-F5344CB8AC3E}">
        <p14:creationId xmlns:p14="http://schemas.microsoft.com/office/powerpoint/2010/main" val="4469507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15</a:t>
            </a:r>
            <a:endParaRPr lang="es-ES" sz="1050" b="1" dirty="0">
              <a:latin typeface="Arial Narrow" panose="020B0606020202030204" pitchFamily="34" charset="0"/>
            </a:endParaRPr>
          </a:p>
        </p:txBody>
      </p:sp>
      <p:pic>
        <p:nvPicPr>
          <p:cNvPr id="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12302" y="8695344"/>
            <a:ext cx="436191" cy="337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Imagen 2"/>
          <p:cNvPicPr>
            <a:picLocks noChangeAspect="1"/>
          </p:cNvPicPr>
          <p:nvPr/>
        </p:nvPicPr>
        <p:blipFill rotWithShape="1">
          <a:blip r:embed="rId4" cstate="email">
            <a:extLst>
              <a:ext uri="{28A0092B-C50C-407E-A947-70E740481C1C}">
                <a14:useLocalDpi xmlns:a14="http://schemas.microsoft.com/office/drawing/2010/main"/>
              </a:ext>
            </a:extLst>
          </a:blip>
          <a:srcRect l="-2" r="40939"/>
          <a:stretch/>
        </p:blipFill>
        <p:spPr>
          <a:xfrm>
            <a:off x="0" y="2275443"/>
            <a:ext cx="7200900" cy="6880924"/>
          </a:xfrm>
          <a:prstGeom prst="rect">
            <a:avLst/>
          </a:prstGeom>
        </p:spPr>
      </p:pic>
      <p:grpSp>
        <p:nvGrpSpPr>
          <p:cNvPr id="13" name="Grupo 4"/>
          <p:cNvGrpSpPr/>
          <p:nvPr/>
        </p:nvGrpSpPr>
        <p:grpSpPr>
          <a:xfrm>
            <a:off x="1728242" y="2275443"/>
            <a:ext cx="5305921" cy="6880924"/>
            <a:chOff x="7461810" y="-36659"/>
            <a:chExt cx="4447883" cy="6903934"/>
          </a:xfrm>
        </p:grpSpPr>
        <p:sp>
          <p:nvSpPr>
            <p:cNvPr id="14" name="Rectángulo 6"/>
            <p:cNvSpPr/>
            <p:nvPr/>
          </p:nvSpPr>
          <p:spPr>
            <a:xfrm>
              <a:off x="7461810" y="-27296"/>
              <a:ext cx="4315226" cy="6894571"/>
            </a:xfrm>
            <a:custGeom>
              <a:avLst/>
              <a:gdLst>
                <a:gd name="connsiteX0" fmla="*/ 0 w 4096861"/>
                <a:gd name="connsiteY0" fmla="*/ 0 h 6853628"/>
                <a:gd name="connsiteX1" fmla="*/ 4096861 w 4096861"/>
                <a:gd name="connsiteY1" fmla="*/ 0 h 6853628"/>
                <a:gd name="connsiteX2" fmla="*/ 4096861 w 4096861"/>
                <a:gd name="connsiteY2" fmla="*/ 6853628 h 6853628"/>
                <a:gd name="connsiteX3" fmla="*/ 0 w 4096861"/>
                <a:gd name="connsiteY3" fmla="*/ 6853628 h 6853628"/>
                <a:gd name="connsiteX4" fmla="*/ 0 w 4096861"/>
                <a:gd name="connsiteY4" fmla="*/ 0 h 6853628"/>
                <a:gd name="connsiteX0" fmla="*/ 395785 w 4096861"/>
                <a:gd name="connsiteY0" fmla="*/ 0 h 6880923"/>
                <a:gd name="connsiteX1" fmla="*/ 4096861 w 4096861"/>
                <a:gd name="connsiteY1" fmla="*/ 27295 h 6880923"/>
                <a:gd name="connsiteX2" fmla="*/ 4096861 w 4096861"/>
                <a:gd name="connsiteY2" fmla="*/ 6880923 h 6880923"/>
                <a:gd name="connsiteX3" fmla="*/ 0 w 4096861"/>
                <a:gd name="connsiteY3" fmla="*/ 6880923 h 6880923"/>
                <a:gd name="connsiteX4" fmla="*/ 395785 w 4096861"/>
                <a:gd name="connsiteY4" fmla="*/ 0 h 6880923"/>
                <a:gd name="connsiteX0" fmla="*/ 614150 w 4315226"/>
                <a:gd name="connsiteY0" fmla="*/ 0 h 6894571"/>
                <a:gd name="connsiteX1" fmla="*/ 4315226 w 4315226"/>
                <a:gd name="connsiteY1" fmla="*/ 27295 h 6894571"/>
                <a:gd name="connsiteX2" fmla="*/ 4315226 w 4315226"/>
                <a:gd name="connsiteY2" fmla="*/ 6880923 h 6894571"/>
                <a:gd name="connsiteX3" fmla="*/ 0 w 4315226"/>
                <a:gd name="connsiteY3" fmla="*/ 6894571 h 6894571"/>
                <a:gd name="connsiteX4" fmla="*/ 614150 w 4315226"/>
                <a:gd name="connsiteY4" fmla="*/ 0 h 6894571"/>
                <a:gd name="connsiteX0" fmla="*/ 614150 w 4315226"/>
                <a:gd name="connsiteY0" fmla="*/ 0 h 6894571"/>
                <a:gd name="connsiteX1" fmla="*/ 4315226 w 4315226"/>
                <a:gd name="connsiteY1" fmla="*/ 27295 h 6894571"/>
                <a:gd name="connsiteX2" fmla="*/ 3673781 w 4315226"/>
                <a:gd name="connsiteY2" fmla="*/ 6894571 h 6894571"/>
                <a:gd name="connsiteX3" fmla="*/ 0 w 4315226"/>
                <a:gd name="connsiteY3" fmla="*/ 6894571 h 6894571"/>
                <a:gd name="connsiteX4" fmla="*/ 614150 w 4315226"/>
                <a:gd name="connsiteY4" fmla="*/ 0 h 68945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15226" h="6894571">
                  <a:moveTo>
                    <a:pt x="614150" y="0"/>
                  </a:moveTo>
                  <a:lnTo>
                    <a:pt x="4315226" y="27295"/>
                  </a:lnTo>
                  <a:lnTo>
                    <a:pt x="3673781" y="6894571"/>
                  </a:lnTo>
                  <a:lnTo>
                    <a:pt x="0" y="6894571"/>
                  </a:lnTo>
                  <a:lnTo>
                    <a:pt x="614150" y="0"/>
                  </a:lnTo>
                  <a:close/>
                </a:path>
              </a:pathLst>
            </a:custGeom>
            <a:solidFill>
              <a:srgbClr val="0099CC">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cxnSp>
          <p:nvCxnSpPr>
            <p:cNvPr id="15" name="Conector recto 6"/>
            <p:cNvCxnSpPr/>
            <p:nvPr/>
          </p:nvCxnSpPr>
          <p:spPr>
            <a:xfrm flipH="1">
              <a:off x="11280577" y="-36659"/>
              <a:ext cx="629116" cy="689028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6" name="CuadroTexto 7"/>
          <p:cNvSpPr txBox="1"/>
          <p:nvPr/>
        </p:nvSpPr>
        <p:spPr>
          <a:xfrm>
            <a:off x="2520330" y="4554942"/>
            <a:ext cx="3502566" cy="3416320"/>
          </a:xfrm>
          <a:prstGeom prst="rect">
            <a:avLst/>
          </a:prstGeom>
          <a:noFill/>
        </p:spPr>
        <p:txBody>
          <a:bodyPr wrap="square" rtlCol="0">
            <a:spAutoFit/>
          </a:bodyPr>
          <a:lstStyle/>
          <a:p>
            <a:pPr algn="ctr"/>
            <a:r>
              <a:rPr lang="es-CO" sz="3600" i="1" dirty="0" smtClean="0">
                <a:solidFill>
                  <a:schemeClr val="bg1"/>
                </a:solidFill>
                <a:effectLst>
                  <a:outerShdw blurRad="38100" dist="38100" dir="2700000" algn="tl">
                    <a:srgbClr val="000000">
                      <a:alpha val="43137"/>
                    </a:srgbClr>
                  </a:outerShdw>
                </a:effectLst>
                <a:latin typeface="Franklin Gothic Heavy" panose="020B0903020102020204" pitchFamily="34" charset="0"/>
                <a:ea typeface="Carter One" panose="03080802040405060005" pitchFamily="66" charset="0"/>
              </a:rPr>
              <a:t>Gracias</a:t>
            </a:r>
          </a:p>
          <a:p>
            <a:pPr algn="ctr"/>
            <a:r>
              <a:rPr lang="es-CO" sz="3600" i="1" dirty="0" smtClean="0">
                <a:solidFill>
                  <a:schemeClr val="bg1"/>
                </a:solidFill>
                <a:effectLst>
                  <a:outerShdw blurRad="38100" dist="38100" dir="2700000" algn="tl">
                    <a:srgbClr val="000000">
                      <a:alpha val="43137"/>
                    </a:srgbClr>
                  </a:outerShdw>
                </a:effectLst>
                <a:latin typeface="Franklin Gothic Heavy" panose="020B0903020102020204" pitchFamily="34" charset="0"/>
                <a:ea typeface="Carter One" panose="03080802040405060005" pitchFamily="66" charset="0"/>
              </a:rPr>
              <a:t>Equipo de Vigilancia epidemiológica y Sistemas de información</a:t>
            </a:r>
            <a:endParaRPr lang="es-CO" sz="5400" i="1" dirty="0">
              <a:solidFill>
                <a:schemeClr val="bg1"/>
              </a:solidFill>
              <a:effectLst>
                <a:outerShdw blurRad="38100" dist="38100" dir="2700000" algn="tl">
                  <a:srgbClr val="000000">
                    <a:alpha val="43137"/>
                  </a:srgbClr>
                </a:outerShdw>
              </a:effectLst>
              <a:latin typeface="Franklin Gothic Heavy" panose="020B0903020102020204" pitchFamily="34" charset="0"/>
              <a:ea typeface="Carter One" panose="03080802040405060005" pitchFamily="66" charset="0"/>
            </a:endParaRPr>
          </a:p>
        </p:txBody>
      </p:sp>
      <p:sp>
        <p:nvSpPr>
          <p:cNvPr id="17" name="501 Cuadro de texto"/>
          <p:cNvSpPr txBox="1"/>
          <p:nvPr/>
        </p:nvSpPr>
        <p:spPr>
          <a:xfrm>
            <a:off x="2502805" y="6876256"/>
            <a:ext cx="3598545" cy="45148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s-CO" sz="900" b="1" kern="1200" dirty="0">
                <a:solidFill>
                  <a:srgbClr val="000000"/>
                </a:solidFill>
                <a:effectLst/>
                <a:ea typeface="MS Mincho"/>
              </a:rPr>
              <a:t> </a:t>
            </a:r>
            <a:endParaRPr lang="es-ES" sz="1200" dirty="0">
              <a:effectLst/>
              <a:latin typeface="Times New Roman"/>
              <a:ea typeface="Times New Roman"/>
            </a:endParaRPr>
          </a:p>
          <a:p>
            <a:pPr algn="ctr">
              <a:spcAft>
                <a:spcPts val="0"/>
              </a:spcAft>
            </a:pPr>
            <a:r>
              <a:rPr lang="es-CO" sz="800"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800" kern="1200" dirty="0">
                <a:solidFill>
                  <a:srgbClr val="000000"/>
                </a:solidFill>
                <a:effectLst/>
                <a:ea typeface="MS Mincho"/>
              </a:rPr>
              <a:t> </a:t>
            </a:r>
            <a:endParaRPr lang="es-ES" sz="1200" dirty="0">
              <a:effectLst/>
              <a:latin typeface="Times New Roman"/>
              <a:ea typeface="Times New Roman"/>
            </a:endParaRPr>
          </a:p>
        </p:txBody>
      </p:sp>
      <p:grpSp>
        <p:nvGrpSpPr>
          <p:cNvPr id="18" name="Grupo 17"/>
          <p:cNvGrpSpPr/>
          <p:nvPr/>
        </p:nvGrpSpPr>
        <p:grpSpPr>
          <a:xfrm>
            <a:off x="0" y="14519"/>
            <a:ext cx="7200898" cy="2121549"/>
            <a:chOff x="0" y="14519"/>
            <a:chExt cx="7200898" cy="2121549"/>
          </a:xfrm>
        </p:grpSpPr>
        <p:sp>
          <p:nvSpPr>
            <p:cNvPr id="19" name="501 Cuadro de texto"/>
            <p:cNvSpPr txBox="1"/>
            <p:nvPr/>
          </p:nvSpPr>
          <p:spPr>
            <a:xfrm>
              <a:off x="576114" y="1684583"/>
              <a:ext cx="3598545" cy="45148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CO" sz="800" b="1" kern="1200" dirty="0">
                  <a:solidFill>
                    <a:srgbClr val="000000"/>
                  </a:solidFill>
                  <a:effectLst/>
                  <a:latin typeface="Arial Narrow"/>
                  <a:ea typeface="MS Mincho"/>
                </a:rPr>
                <a:t>Programa Vigilancia Epidemiológica – Subsecretaría de Salud Pública</a:t>
              </a:r>
              <a:endParaRPr lang="es-ES" sz="1200" dirty="0">
                <a:effectLst/>
                <a:latin typeface="Times New Roman"/>
                <a:ea typeface="Times New Roman"/>
              </a:endParaRPr>
            </a:p>
            <a:p>
              <a:pPr>
                <a:spcAft>
                  <a:spcPts val="0"/>
                </a:spcAft>
              </a:pPr>
              <a:r>
                <a:rPr lang="es-CO" sz="800" b="1" kern="1200" dirty="0" smtClean="0">
                  <a:solidFill>
                    <a:srgbClr val="000000"/>
                  </a:solidFill>
                  <a:effectLst/>
                  <a:latin typeface="Arial Narrow"/>
                  <a:ea typeface="MS Mincho"/>
                </a:rPr>
                <a:t>Periodo epidemiológico </a:t>
              </a:r>
              <a:r>
                <a:rPr lang="es-CO" sz="800" b="1" dirty="0" smtClean="0">
                  <a:solidFill>
                    <a:srgbClr val="000000"/>
                  </a:solidFill>
                  <a:latin typeface="Arial Narrow"/>
                  <a:ea typeface="MS Mincho"/>
                </a:rPr>
                <a:t>07</a:t>
              </a:r>
              <a:r>
                <a:rPr lang="es-CO" sz="800" b="1" kern="1200" dirty="0" smtClean="0">
                  <a:solidFill>
                    <a:srgbClr val="000000"/>
                  </a:solidFill>
                  <a:effectLst/>
                  <a:latin typeface="Arial Narrow"/>
                  <a:ea typeface="MS Mincho"/>
                </a:rPr>
                <a:t>  </a:t>
              </a:r>
              <a:r>
                <a:rPr lang="es-CO" sz="800" b="1" kern="1200" dirty="0" smtClean="0">
                  <a:solidFill>
                    <a:srgbClr val="000000"/>
                  </a:solidFill>
                  <a:effectLst/>
                  <a:latin typeface="Arial Narrow"/>
                  <a:ea typeface="MS Mincho"/>
                </a:rPr>
                <a:t>de 2020 -  </a:t>
              </a:r>
              <a:r>
                <a:rPr lang="pt-BR" sz="800" b="1" kern="1200" dirty="0" smtClean="0">
                  <a:solidFill>
                    <a:srgbClr val="000000"/>
                  </a:solidFill>
                  <a:effectLst/>
                  <a:latin typeface="Arial Narrow"/>
                  <a:ea typeface="MS Mincho"/>
                </a:rPr>
                <a:t>Reporte Semanas 1 a </a:t>
              </a:r>
              <a:r>
                <a:rPr lang="pt-BR" sz="800" b="1" dirty="0" smtClean="0">
                  <a:solidFill>
                    <a:srgbClr val="000000"/>
                  </a:solidFill>
                  <a:latin typeface="Arial Narrow"/>
                  <a:ea typeface="MS Mincho"/>
                </a:rPr>
                <a:t>28</a:t>
              </a:r>
              <a:r>
                <a:rPr lang="es-CO" sz="800" b="1" kern="1200" dirty="0" smtClean="0">
                  <a:solidFill>
                    <a:srgbClr val="000000"/>
                  </a:solidFill>
                  <a:effectLst/>
                  <a:latin typeface="Arial Narrow"/>
                  <a:ea typeface="MS Mincho"/>
                </a:rPr>
                <a:t>  </a:t>
              </a:r>
              <a:r>
                <a:rPr lang="es-CO" sz="800" b="1" kern="1200" dirty="0" smtClean="0">
                  <a:solidFill>
                    <a:srgbClr val="000000"/>
                  </a:solidFill>
                  <a:effectLst/>
                  <a:latin typeface="Arial Narrow"/>
                  <a:ea typeface="MS Mincho"/>
                </a:rPr>
                <a:t>(Hasta </a:t>
              </a:r>
              <a:r>
                <a:rPr lang="es-CO" sz="800" b="1" kern="1200" dirty="0" smtClean="0">
                  <a:solidFill>
                    <a:srgbClr val="000000"/>
                  </a:solidFill>
                  <a:effectLst/>
                  <a:latin typeface="Arial Narrow"/>
                  <a:ea typeface="MS Mincho"/>
                </a:rPr>
                <a:t>Julio 11)</a:t>
              </a:r>
              <a:endParaRPr lang="es-ES" sz="1200" dirty="0">
                <a:effectLst/>
                <a:latin typeface="Times New Roman"/>
                <a:ea typeface="Times New Roman"/>
              </a:endParaRPr>
            </a:p>
            <a:p>
              <a:pPr>
                <a:spcAft>
                  <a:spcPts val="0"/>
                </a:spcAft>
              </a:pPr>
              <a:r>
                <a:rPr lang="es-CO" sz="900" b="1" kern="1200" dirty="0">
                  <a:solidFill>
                    <a:srgbClr val="000000"/>
                  </a:solidFill>
                  <a:effectLst/>
                  <a:ea typeface="MS Mincho"/>
                </a:rPr>
                <a:t> </a:t>
              </a:r>
              <a:endParaRPr lang="es-ES" sz="1200" dirty="0">
                <a:effectLst/>
                <a:latin typeface="Times New Roman"/>
                <a:ea typeface="Times New Roman"/>
              </a:endParaRPr>
            </a:p>
            <a:p>
              <a:pPr algn="ctr">
                <a:spcAft>
                  <a:spcPts val="0"/>
                </a:spcAft>
              </a:pPr>
              <a:r>
                <a:rPr lang="es-CO" sz="800"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800" kern="1200" dirty="0">
                  <a:solidFill>
                    <a:srgbClr val="000000"/>
                  </a:solidFill>
                  <a:effectLst/>
                  <a:ea typeface="MS Mincho"/>
                </a:rPr>
                <a:t> </a:t>
              </a:r>
              <a:endParaRPr lang="es-ES" sz="1200" dirty="0">
                <a:effectLst/>
                <a:latin typeface="Times New Roman"/>
                <a:ea typeface="Times New Roman"/>
              </a:endParaRPr>
            </a:p>
          </p:txBody>
        </p:sp>
        <p:sp>
          <p:nvSpPr>
            <p:cNvPr id="20" name="6 Cuadro de texto"/>
            <p:cNvSpPr txBox="1"/>
            <p:nvPr/>
          </p:nvSpPr>
          <p:spPr>
            <a:xfrm>
              <a:off x="1162804" y="992927"/>
              <a:ext cx="2734310" cy="62674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CO" sz="1600" b="1" kern="1200" dirty="0">
                  <a:solidFill>
                    <a:srgbClr val="000000"/>
                  </a:solidFill>
                  <a:effectLst/>
                  <a:latin typeface="Arial Narrow"/>
                  <a:ea typeface="MS Mincho"/>
                </a:rPr>
                <a:t>Boletín de Periodo Epidemiológico Medellín </a:t>
              </a:r>
              <a:r>
                <a:rPr lang="es-CO" sz="1100" b="1"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100" b="1" kern="1200" dirty="0">
                  <a:solidFill>
                    <a:srgbClr val="000000"/>
                  </a:solidFill>
                  <a:effectLst/>
                  <a:ea typeface="MS Mincho"/>
                </a:rPr>
                <a:t> </a:t>
              </a:r>
              <a:endParaRPr lang="es-ES" sz="1200" dirty="0">
                <a:effectLst/>
                <a:latin typeface="Times New Roman"/>
                <a:ea typeface="Times New Roman"/>
              </a:endParaRPr>
            </a:p>
            <a:p>
              <a:pPr algn="ct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p:txBody>
        </p:sp>
        <p:pic>
          <p:nvPicPr>
            <p:cNvPr id="21" name="Picture 2"/>
            <p:cNvPicPr/>
            <p:nvPr/>
          </p:nvPicPr>
          <p:blipFill>
            <a:blip r:embed="rId5">
              <a:extLst>
                <a:ext uri="{28A0092B-C50C-407E-A947-70E740481C1C}">
                  <a14:useLocalDpi xmlns:a14="http://schemas.microsoft.com/office/drawing/2010/main" val="0"/>
                </a:ext>
              </a:extLst>
            </a:blip>
            <a:stretch>
              <a:fillRect/>
            </a:stretch>
          </p:blipFill>
          <p:spPr bwMode="auto">
            <a:xfrm>
              <a:off x="4752578" y="321103"/>
              <a:ext cx="2448320" cy="1771646"/>
            </a:xfrm>
            <a:prstGeom prst="rect">
              <a:avLst/>
            </a:prstGeom>
            <a:noFill/>
            <a:ln>
              <a:noFill/>
            </a:ln>
            <a:extLst>
              <a:ext uri="{53640926-AAD7-44D8-BBD7-CCE9431645EC}">
                <a14:shadowObscured xmlns:a14="http://schemas.microsoft.com/office/drawing/2010/main"/>
              </a:ext>
            </a:extLst>
          </p:spPr>
        </p:pic>
        <p:sp>
          <p:nvSpPr>
            <p:cNvPr id="22" name="6 Cuadro de texto"/>
            <p:cNvSpPr txBox="1"/>
            <p:nvPr/>
          </p:nvSpPr>
          <p:spPr>
            <a:xfrm>
              <a:off x="0" y="14519"/>
              <a:ext cx="4536554" cy="996946"/>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CO" sz="3200" b="1" kern="1200" dirty="0" smtClean="0">
                  <a:solidFill>
                    <a:srgbClr val="00B050"/>
                  </a:solidFill>
                  <a:effectLst/>
                  <a:latin typeface="Arial Narrow"/>
                  <a:ea typeface="MS Mincho"/>
                </a:rPr>
                <a:t>Secretaría de Salud de Medellín</a:t>
              </a:r>
              <a:r>
                <a:rPr lang="es-CO" sz="1100" b="1"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100" b="1" kern="1200" dirty="0">
                  <a:solidFill>
                    <a:srgbClr val="000000"/>
                  </a:solidFill>
                  <a:effectLst/>
                  <a:ea typeface="MS Mincho"/>
                </a:rPr>
                <a:t> </a:t>
              </a:r>
              <a:endParaRPr lang="es-ES" sz="1200" dirty="0">
                <a:effectLst/>
                <a:latin typeface="Times New Roman"/>
                <a:ea typeface="Times New Roman"/>
              </a:endParaRPr>
            </a:p>
            <a:p>
              <a:pPr algn="ct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p:txBody>
        </p:sp>
      </p:grpSp>
    </p:spTree>
    <p:extLst>
      <p:ext uri="{BB962C8B-B14F-4D97-AF65-F5344CB8AC3E}">
        <p14:creationId xmlns:p14="http://schemas.microsoft.com/office/powerpoint/2010/main" val="1858920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2</a:t>
            </a:r>
            <a:endParaRPr lang="es-ES" sz="1050" b="1" dirty="0">
              <a:latin typeface="Arial Narrow" panose="020B0606020202030204" pitchFamily="34" charset="0"/>
            </a:endParaRPr>
          </a:p>
        </p:txBody>
      </p:sp>
      <p:sp>
        <p:nvSpPr>
          <p:cNvPr id="2" name="1 Título"/>
          <p:cNvSpPr>
            <a:spLocks noGrp="1"/>
          </p:cNvSpPr>
          <p:nvPr>
            <p:ph type="title"/>
          </p:nvPr>
        </p:nvSpPr>
        <p:spPr>
          <a:xfrm>
            <a:off x="135015" y="2267744"/>
            <a:ext cx="6727831" cy="432048"/>
          </a:xfrm>
        </p:spPr>
        <p:txBody>
          <a:bodyPr>
            <a:noAutofit/>
          </a:bodyPr>
          <a:lstStyle/>
          <a:p>
            <a:pPr algn="l"/>
            <a:r>
              <a:rPr lang="es-ES" sz="2000" b="1" dirty="0" smtClean="0">
                <a:latin typeface="Arial Narrow" panose="020B0606020202030204" pitchFamily="34" charset="0"/>
              </a:rPr>
              <a:t>Contenido</a:t>
            </a:r>
            <a:endParaRPr lang="es-ES" sz="2000" b="1" dirty="0">
              <a:latin typeface="Arial Narrow" panose="020B0606020202030204" pitchFamily="34" charset="0"/>
            </a:endParaRPr>
          </a:p>
        </p:txBody>
      </p:sp>
      <p:graphicFrame>
        <p:nvGraphicFramePr>
          <p:cNvPr id="11" name="10 Tabla"/>
          <p:cNvGraphicFramePr>
            <a:graphicFrameLocks noGrp="1"/>
          </p:cNvGraphicFramePr>
          <p:nvPr>
            <p:extLst>
              <p:ext uri="{D42A27DB-BD31-4B8C-83A1-F6EECF244321}">
                <p14:modId xmlns:p14="http://schemas.microsoft.com/office/powerpoint/2010/main" val="1248605173"/>
              </p:ext>
            </p:extLst>
          </p:nvPr>
        </p:nvGraphicFramePr>
        <p:xfrm>
          <a:off x="216074" y="2627784"/>
          <a:ext cx="6646772" cy="2692108"/>
        </p:xfrm>
        <a:graphic>
          <a:graphicData uri="http://schemas.openxmlformats.org/drawingml/2006/table">
            <a:tbl>
              <a:tblPr>
                <a:tableStyleId>{5C22544A-7EE6-4342-B048-85BDC9FD1C3A}</a:tableStyleId>
              </a:tblPr>
              <a:tblGrid>
                <a:gridCol w="509983">
                  <a:extLst>
                    <a:ext uri="{9D8B030D-6E8A-4147-A177-3AD203B41FA5}">
                      <a16:colId xmlns:a16="http://schemas.microsoft.com/office/drawing/2014/main" val="20000"/>
                    </a:ext>
                  </a:extLst>
                </a:gridCol>
                <a:gridCol w="5125324">
                  <a:extLst>
                    <a:ext uri="{9D8B030D-6E8A-4147-A177-3AD203B41FA5}">
                      <a16:colId xmlns:a16="http://schemas.microsoft.com/office/drawing/2014/main" val="20001"/>
                    </a:ext>
                  </a:extLst>
                </a:gridCol>
                <a:gridCol w="1011465">
                  <a:extLst>
                    <a:ext uri="{9D8B030D-6E8A-4147-A177-3AD203B41FA5}">
                      <a16:colId xmlns:a16="http://schemas.microsoft.com/office/drawing/2014/main" val="20002"/>
                    </a:ext>
                  </a:extLst>
                </a:gridCol>
              </a:tblGrid>
              <a:tr h="792088">
                <a:tc>
                  <a:txBody>
                    <a:bodyPr/>
                    <a:lstStyle/>
                    <a:p>
                      <a:pPr algn="ctr" fontAlgn="b"/>
                      <a:r>
                        <a:rPr lang="es-CO" sz="1100" b="1" i="0" u="none" strike="noStrike" dirty="0" smtClean="0">
                          <a:solidFill>
                            <a:schemeClr val="tx1"/>
                          </a:solidFill>
                          <a:effectLst/>
                          <a:latin typeface="Arial Narrow" panose="020B0606020202030204" pitchFamily="34" charset="0"/>
                        </a:rPr>
                        <a:t>1</a:t>
                      </a:r>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s-CO" sz="1100" b="1" u="none" strike="noStrike" dirty="0" smtClean="0">
                          <a:solidFill>
                            <a:schemeClr val="tx1"/>
                          </a:solidFill>
                          <a:effectLst/>
                          <a:latin typeface="Arial Narrow" panose="020B0606020202030204" pitchFamily="34" charset="0"/>
                          <a:hlinkClick r:id="rId3" action="ppaction://hlinksldjump"/>
                        </a:rPr>
                        <a:t>Infección respiratorio aguda  IRA</a:t>
                      </a:r>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s-CO" sz="1100" b="1" i="0" u="none" strike="noStrike" dirty="0" smtClean="0">
                          <a:solidFill>
                            <a:schemeClr val="tx1"/>
                          </a:solidFill>
                          <a:effectLst/>
                          <a:latin typeface="Arial Narrow" panose="020B0606020202030204" pitchFamily="34" charset="0"/>
                        </a:rPr>
                        <a:t>Pág. 3</a:t>
                      </a:r>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633340">
                <a:tc>
                  <a:txBody>
                    <a:bodyPr/>
                    <a:lstStyle/>
                    <a:p>
                      <a:pPr algn="ctr" fontAlgn="b"/>
                      <a:r>
                        <a:rPr lang="es-CO" sz="1100" b="1" i="0" u="none" strike="noStrike" dirty="0" smtClean="0">
                          <a:solidFill>
                            <a:schemeClr val="tx1"/>
                          </a:solidFill>
                          <a:effectLst/>
                          <a:latin typeface="Arial Narrow" panose="020B0606020202030204" pitchFamily="34" charset="0"/>
                        </a:rPr>
                        <a:t>2</a:t>
                      </a:r>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s-CO" sz="1100" b="1" i="0" u="none" strike="noStrike" dirty="0" smtClean="0">
                          <a:solidFill>
                            <a:schemeClr val="tx1"/>
                          </a:solidFill>
                          <a:effectLst/>
                          <a:latin typeface="Arial Narrow" panose="020B0606020202030204" pitchFamily="34" charset="0"/>
                        </a:rPr>
                        <a:t>Intoxicaciones</a:t>
                      </a: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s-CO" sz="1100" b="1" i="0" u="none" strike="noStrike" dirty="0" smtClean="0">
                          <a:solidFill>
                            <a:schemeClr val="tx1"/>
                          </a:solidFill>
                          <a:effectLst/>
                          <a:latin typeface="Arial Narrow" panose="020B0606020202030204" pitchFamily="34" charset="0"/>
                        </a:rPr>
                        <a:t>Pág. 8</a:t>
                      </a: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5"/>
                  </a:ext>
                </a:extLst>
              </a:tr>
              <a:tr h="633340">
                <a:tc>
                  <a:txBody>
                    <a:bodyPr/>
                    <a:lstStyle/>
                    <a:p>
                      <a:pPr algn="ctr" fontAlgn="b"/>
                      <a:r>
                        <a:rPr lang="es-CO" sz="1100" b="1" i="0" u="none" strike="noStrike" dirty="0" smtClean="0">
                          <a:solidFill>
                            <a:schemeClr val="tx1"/>
                          </a:solidFill>
                          <a:effectLst/>
                          <a:latin typeface="Arial Narrow" panose="020B0606020202030204" pitchFamily="34" charset="0"/>
                        </a:rPr>
                        <a:t>3</a:t>
                      </a:r>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s-CO" sz="1100" b="1" i="0" u="none" strike="noStrike" dirty="0" smtClean="0">
                          <a:solidFill>
                            <a:schemeClr val="tx1"/>
                          </a:solidFill>
                          <a:effectLst/>
                          <a:latin typeface="Arial Narrow" panose="020B0606020202030204" pitchFamily="34" charset="0"/>
                        </a:rPr>
                        <a:t>Enfermedades Transmitidas por Alimentos ETA y vehiculizadas por agua</a:t>
                      </a:r>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s-CO" sz="1100" b="1" i="0" u="none" strike="noStrike" dirty="0" smtClean="0">
                          <a:solidFill>
                            <a:schemeClr val="tx1"/>
                          </a:solidFill>
                          <a:effectLst/>
                          <a:latin typeface="Arial Narrow" panose="020B0606020202030204" pitchFamily="34" charset="0"/>
                        </a:rPr>
                        <a:t>Pág. 9</a:t>
                      </a: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6"/>
                  </a:ext>
                </a:extLst>
              </a:tr>
              <a:tr h="633340">
                <a:tc>
                  <a:txBody>
                    <a:bodyPr/>
                    <a:lstStyle/>
                    <a:p>
                      <a:pPr algn="ctr" fontAlgn="b"/>
                      <a:r>
                        <a:rPr lang="es-CO" sz="1100" b="1" i="0" u="none" strike="noStrike" dirty="0" smtClean="0">
                          <a:solidFill>
                            <a:schemeClr val="tx1"/>
                          </a:solidFill>
                          <a:effectLst/>
                          <a:latin typeface="Arial Narrow" panose="020B0606020202030204" pitchFamily="34" charset="0"/>
                        </a:rPr>
                        <a:t>4</a:t>
                      </a: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s-CO" sz="1100" b="1" i="0" u="none" strike="noStrike" dirty="0" smtClean="0">
                          <a:solidFill>
                            <a:schemeClr val="tx1"/>
                          </a:solidFill>
                          <a:effectLst/>
                          <a:latin typeface="Arial Narrow" panose="020B0606020202030204" pitchFamily="34" charset="0"/>
                          <a:hlinkClick r:id="" action="ppaction://noaction"/>
                        </a:rPr>
                        <a:t>Búsqueda Activa Institucional BAI</a:t>
                      </a:r>
                      <a:endParaRPr lang="es-CO" sz="1100" b="1" i="0" u="none" strike="noStrike" dirty="0" smtClean="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s-CO" sz="1100" b="1" i="0" u="none" strike="noStrike" dirty="0" smtClean="0">
                          <a:solidFill>
                            <a:schemeClr val="tx1"/>
                          </a:solidFill>
                          <a:effectLst/>
                          <a:latin typeface="Arial Narrow" panose="020B0606020202030204" pitchFamily="34" charset="0"/>
                        </a:rPr>
                        <a:t>Pág. 12</a:t>
                      </a: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7"/>
                  </a:ext>
                </a:extLst>
              </a:tr>
            </a:tbl>
          </a:graphicData>
        </a:graphic>
      </p:graphicFrame>
      <p:grpSp>
        <p:nvGrpSpPr>
          <p:cNvPr id="13" name="Grupo 12"/>
          <p:cNvGrpSpPr/>
          <p:nvPr/>
        </p:nvGrpSpPr>
        <p:grpSpPr>
          <a:xfrm>
            <a:off x="0" y="107504"/>
            <a:ext cx="7200898" cy="2028564"/>
            <a:chOff x="0" y="14519"/>
            <a:chExt cx="7200898" cy="2121549"/>
          </a:xfrm>
        </p:grpSpPr>
        <p:sp>
          <p:nvSpPr>
            <p:cNvPr id="14" name="501 Cuadro de texto"/>
            <p:cNvSpPr txBox="1"/>
            <p:nvPr/>
          </p:nvSpPr>
          <p:spPr>
            <a:xfrm>
              <a:off x="576114" y="1684583"/>
              <a:ext cx="3598545" cy="45148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CO" sz="800" b="1" kern="1200" dirty="0">
                  <a:solidFill>
                    <a:srgbClr val="000000"/>
                  </a:solidFill>
                  <a:effectLst/>
                  <a:latin typeface="Arial Narrow"/>
                  <a:ea typeface="MS Mincho"/>
                </a:rPr>
                <a:t>Programa Vigilancia Epidemiológica – Subsecretaría de Salud Pública</a:t>
              </a:r>
              <a:endParaRPr lang="es-ES" sz="1200" dirty="0">
                <a:effectLst/>
                <a:latin typeface="Times New Roman"/>
                <a:ea typeface="Times New Roman"/>
              </a:endParaRPr>
            </a:p>
            <a:p>
              <a:pPr>
                <a:spcAft>
                  <a:spcPts val="0"/>
                </a:spcAft>
              </a:pPr>
              <a:r>
                <a:rPr lang="es-CO" sz="800" b="1" kern="1200" dirty="0" smtClean="0">
                  <a:solidFill>
                    <a:srgbClr val="000000"/>
                  </a:solidFill>
                  <a:effectLst/>
                  <a:latin typeface="Arial Narrow"/>
                  <a:ea typeface="MS Mincho"/>
                </a:rPr>
                <a:t>Periodo epidemiológico </a:t>
              </a:r>
              <a:r>
                <a:rPr lang="es-CO" sz="800" b="1" dirty="0" smtClean="0">
                  <a:solidFill>
                    <a:srgbClr val="000000"/>
                  </a:solidFill>
                  <a:latin typeface="Arial Narrow"/>
                  <a:ea typeface="MS Mincho"/>
                </a:rPr>
                <a:t>07</a:t>
              </a:r>
              <a:r>
                <a:rPr lang="es-CO" sz="800" b="1" kern="1200" dirty="0" smtClean="0">
                  <a:solidFill>
                    <a:srgbClr val="000000"/>
                  </a:solidFill>
                  <a:effectLst/>
                  <a:latin typeface="Arial Narrow"/>
                  <a:ea typeface="MS Mincho"/>
                </a:rPr>
                <a:t>  </a:t>
              </a:r>
              <a:r>
                <a:rPr lang="es-CO" sz="800" b="1" kern="1200" dirty="0" smtClean="0">
                  <a:solidFill>
                    <a:srgbClr val="000000"/>
                  </a:solidFill>
                  <a:effectLst/>
                  <a:latin typeface="Arial Narrow"/>
                  <a:ea typeface="MS Mincho"/>
                </a:rPr>
                <a:t>de 2020 -  </a:t>
              </a:r>
              <a:r>
                <a:rPr lang="pt-BR" sz="800" b="1" kern="1200" dirty="0" smtClean="0">
                  <a:solidFill>
                    <a:srgbClr val="000000"/>
                  </a:solidFill>
                  <a:effectLst/>
                  <a:latin typeface="Arial Narrow"/>
                  <a:ea typeface="MS Mincho"/>
                </a:rPr>
                <a:t>Reporte Semanas 1 a </a:t>
              </a:r>
              <a:r>
                <a:rPr lang="pt-BR" sz="800" b="1" dirty="0" smtClean="0">
                  <a:solidFill>
                    <a:srgbClr val="000000"/>
                  </a:solidFill>
                  <a:latin typeface="Arial Narrow"/>
                  <a:ea typeface="MS Mincho"/>
                </a:rPr>
                <a:t>28</a:t>
              </a:r>
              <a:r>
                <a:rPr lang="es-CO" sz="800" b="1" kern="1200" dirty="0" smtClean="0">
                  <a:solidFill>
                    <a:srgbClr val="000000"/>
                  </a:solidFill>
                  <a:effectLst/>
                  <a:latin typeface="Arial Narrow"/>
                  <a:ea typeface="MS Mincho"/>
                </a:rPr>
                <a:t>  </a:t>
              </a:r>
              <a:r>
                <a:rPr lang="es-CO" sz="800" b="1" kern="1200" dirty="0" smtClean="0">
                  <a:solidFill>
                    <a:srgbClr val="000000"/>
                  </a:solidFill>
                  <a:effectLst/>
                  <a:latin typeface="Arial Narrow"/>
                  <a:ea typeface="MS Mincho"/>
                </a:rPr>
                <a:t>(Hasta </a:t>
              </a:r>
              <a:r>
                <a:rPr lang="es-CO" sz="800" b="1" kern="1200" dirty="0" smtClean="0">
                  <a:solidFill>
                    <a:srgbClr val="000000"/>
                  </a:solidFill>
                  <a:effectLst/>
                  <a:latin typeface="Arial Narrow"/>
                  <a:ea typeface="MS Mincho"/>
                </a:rPr>
                <a:t>Julio 11)</a:t>
              </a:r>
              <a:endParaRPr lang="es-ES" sz="1200" dirty="0">
                <a:effectLst/>
                <a:latin typeface="Times New Roman"/>
                <a:ea typeface="Times New Roman"/>
              </a:endParaRPr>
            </a:p>
            <a:p>
              <a:pPr>
                <a:spcAft>
                  <a:spcPts val="0"/>
                </a:spcAft>
              </a:pPr>
              <a:r>
                <a:rPr lang="es-CO" sz="900" b="1" kern="1200" dirty="0">
                  <a:solidFill>
                    <a:srgbClr val="000000"/>
                  </a:solidFill>
                  <a:effectLst/>
                  <a:ea typeface="MS Mincho"/>
                </a:rPr>
                <a:t> </a:t>
              </a:r>
              <a:endParaRPr lang="es-ES" sz="1200" dirty="0">
                <a:effectLst/>
                <a:latin typeface="Times New Roman"/>
                <a:ea typeface="Times New Roman"/>
              </a:endParaRPr>
            </a:p>
            <a:p>
              <a:pPr algn="ctr">
                <a:spcAft>
                  <a:spcPts val="0"/>
                </a:spcAft>
              </a:pPr>
              <a:r>
                <a:rPr lang="es-CO" sz="800"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800" kern="1200" dirty="0">
                  <a:solidFill>
                    <a:srgbClr val="000000"/>
                  </a:solidFill>
                  <a:effectLst/>
                  <a:ea typeface="MS Mincho"/>
                </a:rPr>
                <a:t> </a:t>
              </a:r>
              <a:endParaRPr lang="es-ES" sz="1200" dirty="0">
                <a:effectLst/>
                <a:latin typeface="Times New Roman"/>
                <a:ea typeface="Times New Roman"/>
              </a:endParaRPr>
            </a:p>
          </p:txBody>
        </p:sp>
        <p:sp>
          <p:nvSpPr>
            <p:cNvPr id="15" name="6 Cuadro de texto"/>
            <p:cNvSpPr txBox="1"/>
            <p:nvPr/>
          </p:nvSpPr>
          <p:spPr>
            <a:xfrm>
              <a:off x="1162804" y="992927"/>
              <a:ext cx="2734310" cy="62674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CO" sz="1600" b="1" kern="1200" dirty="0">
                  <a:solidFill>
                    <a:srgbClr val="000000"/>
                  </a:solidFill>
                  <a:effectLst/>
                  <a:latin typeface="Arial Narrow"/>
                  <a:ea typeface="MS Mincho"/>
                </a:rPr>
                <a:t>Boletín de Periodo Epidemiológico Medellín </a:t>
              </a:r>
              <a:r>
                <a:rPr lang="es-CO" sz="1100" b="1"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100" b="1" kern="1200" dirty="0">
                  <a:solidFill>
                    <a:srgbClr val="000000"/>
                  </a:solidFill>
                  <a:effectLst/>
                  <a:ea typeface="MS Mincho"/>
                </a:rPr>
                <a:t> </a:t>
              </a:r>
              <a:endParaRPr lang="es-ES" sz="1200" dirty="0">
                <a:effectLst/>
                <a:latin typeface="Times New Roman"/>
                <a:ea typeface="Times New Roman"/>
              </a:endParaRPr>
            </a:p>
            <a:p>
              <a:pPr algn="ct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p:txBody>
        </p:sp>
        <p:pic>
          <p:nvPicPr>
            <p:cNvPr id="16" name="Picture 2"/>
            <p:cNvPicPr/>
            <p:nvPr/>
          </p:nvPicPr>
          <p:blipFill>
            <a:blip r:embed="rId4">
              <a:extLst>
                <a:ext uri="{28A0092B-C50C-407E-A947-70E740481C1C}">
                  <a14:useLocalDpi xmlns:a14="http://schemas.microsoft.com/office/drawing/2010/main" val="0"/>
                </a:ext>
              </a:extLst>
            </a:blip>
            <a:stretch>
              <a:fillRect/>
            </a:stretch>
          </p:blipFill>
          <p:spPr bwMode="auto">
            <a:xfrm>
              <a:off x="4752578" y="321103"/>
              <a:ext cx="2448320" cy="1771646"/>
            </a:xfrm>
            <a:prstGeom prst="rect">
              <a:avLst/>
            </a:prstGeom>
            <a:noFill/>
            <a:ln>
              <a:noFill/>
            </a:ln>
            <a:extLst>
              <a:ext uri="{53640926-AAD7-44D8-BBD7-CCE9431645EC}">
                <a14:shadowObscured xmlns:a14="http://schemas.microsoft.com/office/drawing/2010/main"/>
              </a:ext>
            </a:extLst>
          </p:spPr>
        </p:pic>
        <p:sp>
          <p:nvSpPr>
            <p:cNvPr id="17" name="6 Cuadro de texto"/>
            <p:cNvSpPr txBox="1"/>
            <p:nvPr/>
          </p:nvSpPr>
          <p:spPr>
            <a:xfrm>
              <a:off x="0" y="14519"/>
              <a:ext cx="4536554" cy="996946"/>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CO" sz="3200" b="1" kern="1200" dirty="0" smtClean="0">
                  <a:solidFill>
                    <a:srgbClr val="00B050"/>
                  </a:solidFill>
                  <a:effectLst/>
                  <a:latin typeface="Arial Narrow"/>
                  <a:ea typeface="MS Mincho"/>
                </a:rPr>
                <a:t>Secretaría de Salud de Medellín</a:t>
              </a:r>
              <a:r>
                <a:rPr lang="es-CO" sz="1100" b="1"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100" b="1" kern="1200" dirty="0">
                  <a:solidFill>
                    <a:srgbClr val="000000"/>
                  </a:solidFill>
                  <a:effectLst/>
                  <a:ea typeface="MS Mincho"/>
                </a:rPr>
                <a:t> </a:t>
              </a:r>
              <a:endParaRPr lang="es-ES" sz="1200" dirty="0">
                <a:effectLst/>
                <a:latin typeface="Times New Roman"/>
                <a:ea typeface="Times New Roman"/>
              </a:endParaRPr>
            </a:p>
            <a:p>
              <a:pPr algn="ct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p:txBody>
        </p:sp>
      </p:grpSp>
    </p:spTree>
    <p:extLst>
      <p:ext uri="{BB962C8B-B14F-4D97-AF65-F5344CB8AC3E}">
        <p14:creationId xmlns:p14="http://schemas.microsoft.com/office/powerpoint/2010/main" val="11103548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4235"/>
          <a:stretch/>
        </p:blipFill>
        <p:spPr bwMode="auto">
          <a:xfrm>
            <a:off x="3790" y="-3261"/>
            <a:ext cx="2214563" cy="27926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rotWithShape="1">
          <a:blip r:embed="rId3">
            <a:extLst>
              <a:ext uri="{28A0092B-C50C-407E-A947-70E740481C1C}">
                <a14:useLocalDpi xmlns:a14="http://schemas.microsoft.com/office/drawing/2010/main" val="0"/>
              </a:ext>
            </a:extLst>
          </a:blip>
          <a:srcRect t="51432"/>
          <a:stretch/>
        </p:blipFill>
        <p:spPr bwMode="auto">
          <a:xfrm>
            <a:off x="0" y="2800429"/>
            <a:ext cx="2232223" cy="2666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13889" y="741756"/>
            <a:ext cx="2232241" cy="276999"/>
          </a:xfrm>
          <a:prstGeom prst="rect">
            <a:avLst/>
          </a:prstGeom>
          <a:noFill/>
          <a:ln>
            <a:noFill/>
          </a:ln>
        </p:spPr>
        <p:txBody>
          <a:bodyPr wrap="square" rtlCol="0">
            <a:spAutoFit/>
          </a:bodyPr>
          <a:lstStyle/>
          <a:p>
            <a:pPr algn="ctr"/>
            <a:r>
              <a:rPr lang="es-ES" sz="1200" b="1" dirty="0" smtClean="0">
                <a:latin typeface="Arial Narrow" panose="020B0606020202030204" pitchFamily="34" charset="0"/>
              </a:rPr>
              <a:t>Periodo epidemiológico </a:t>
            </a:r>
            <a:r>
              <a:rPr lang="es-ES" sz="1200" b="1" dirty="0" smtClean="0">
                <a:latin typeface="Arial Narrow" panose="020B0606020202030204" pitchFamily="34" charset="0"/>
              </a:rPr>
              <a:t>07 </a:t>
            </a:r>
            <a:r>
              <a:rPr lang="es-ES" sz="1200" b="1" dirty="0" smtClean="0">
                <a:latin typeface="Arial Narrow" panose="020B0606020202030204" pitchFamily="34" charset="0"/>
              </a:rPr>
              <a:t>-2020</a:t>
            </a:r>
            <a:endParaRPr lang="es-ES" sz="1200" b="1" dirty="0">
              <a:latin typeface="Arial Narrow" panose="020B0606020202030204" pitchFamily="34" charset="0"/>
            </a:endParaRPr>
          </a:p>
        </p:txBody>
      </p:sp>
      <p:sp>
        <p:nvSpPr>
          <p:cNvPr id="6" name="5 Rectángulo"/>
          <p:cNvSpPr/>
          <p:nvPr/>
        </p:nvSpPr>
        <p:spPr>
          <a:xfrm>
            <a:off x="2280583" y="4932981"/>
            <a:ext cx="4946011" cy="423193"/>
          </a:xfrm>
          <a:prstGeom prst="rect">
            <a:avLst/>
          </a:prstGeom>
        </p:spPr>
        <p:txBody>
          <a:bodyPr wrap="square">
            <a:spAutoFit/>
          </a:bodyPr>
          <a:lstStyle/>
          <a:p>
            <a:r>
              <a:rPr lang="es-ES" sz="600" dirty="0" smtClean="0">
                <a:latin typeface="Arial Narrow" panose="020B0606020202030204" pitchFamily="34" charset="0"/>
              </a:rPr>
              <a:t>Fuente: SIVIGILA. Secretaria de Salud de Medellín</a:t>
            </a:r>
            <a:r>
              <a:rPr lang="es-ES" sz="1050" dirty="0" smtClean="0">
                <a:latin typeface="Arial Narrow" panose="020B0606020202030204" pitchFamily="34" charset="0"/>
              </a:rPr>
              <a:t>.</a:t>
            </a:r>
          </a:p>
          <a:p>
            <a:pPr algn="just"/>
            <a:r>
              <a:rPr lang="es-ES" sz="1100" dirty="0" smtClean="0">
                <a:latin typeface="Arial Narrow" panose="020B0606020202030204" pitchFamily="34" charset="0"/>
              </a:rPr>
              <a:t>Figura. Canal endémico de IRA ambulatorios. Medellín, a Periodo </a:t>
            </a:r>
            <a:r>
              <a:rPr lang="es-ES" sz="1100" dirty="0" smtClean="0">
                <a:latin typeface="Arial Narrow" panose="020B0606020202030204" pitchFamily="34" charset="0"/>
              </a:rPr>
              <a:t>07 </a:t>
            </a:r>
            <a:r>
              <a:rPr lang="es-ES" sz="1100" dirty="0" smtClean="0">
                <a:latin typeface="Arial Narrow" panose="020B0606020202030204" pitchFamily="34" charset="0"/>
              </a:rPr>
              <a:t>acumulado  de 2020. </a:t>
            </a:r>
            <a:endParaRPr lang="es-ES" sz="1100" dirty="0">
              <a:latin typeface="Arial Narrow" panose="020B0606020202030204" pitchFamily="34" charset="0"/>
            </a:endParaRPr>
          </a:p>
        </p:txBody>
      </p:sp>
      <p:grpSp>
        <p:nvGrpSpPr>
          <p:cNvPr id="8" name="7 Grupo"/>
          <p:cNvGrpSpPr/>
          <p:nvPr/>
        </p:nvGrpSpPr>
        <p:grpSpPr>
          <a:xfrm>
            <a:off x="110974" y="4211962"/>
            <a:ext cx="1981076" cy="488476"/>
            <a:chOff x="2234969" y="3379972"/>
            <a:chExt cx="4719140" cy="904874"/>
          </a:xfrm>
        </p:grpSpPr>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34969" y="3379972"/>
              <a:ext cx="4719140" cy="9048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CuadroTexto"/>
            <p:cNvSpPr txBox="1"/>
            <p:nvPr/>
          </p:nvSpPr>
          <p:spPr>
            <a:xfrm>
              <a:off x="3154990" y="3554602"/>
              <a:ext cx="1912279" cy="570139"/>
            </a:xfrm>
            <a:prstGeom prst="rect">
              <a:avLst/>
            </a:prstGeom>
            <a:noFill/>
          </p:spPr>
          <p:txBody>
            <a:bodyPr wrap="square" rtlCol="0">
              <a:spAutoFit/>
            </a:bodyPr>
            <a:lstStyle/>
            <a:p>
              <a:pPr algn="ctr"/>
              <a:r>
                <a:rPr lang="es-ES" sz="1400" b="1" dirty="0" smtClean="0">
                  <a:latin typeface="Arial Narrow" panose="020B0606020202030204" pitchFamily="34" charset="0"/>
                </a:rPr>
                <a:t>196,967</a:t>
              </a:r>
              <a:endParaRPr lang="es-ES" sz="1400" b="1" dirty="0">
                <a:latin typeface="Arial Narrow" panose="020B0606020202030204" pitchFamily="34" charset="0"/>
              </a:endParaRPr>
            </a:p>
          </p:txBody>
        </p:sp>
      </p:grpSp>
      <p:sp>
        <p:nvSpPr>
          <p:cNvPr id="9" name="8 CuadroTexto"/>
          <p:cNvSpPr txBox="1"/>
          <p:nvPr/>
        </p:nvSpPr>
        <p:spPr>
          <a:xfrm>
            <a:off x="-38575" y="4709843"/>
            <a:ext cx="2309371" cy="646331"/>
          </a:xfrm>
          <a:prstGeom prst="rect">
            <a:avLst/>
          </a:prstGeom>
          <a:noFill/>
        </p:spPr>
        <p:txBody>
          <a:bodyPr wrap="square" rtlCol="0">
            <a:spAutoFit/>
          </a:bodyPr>
          <a:lstStyle/>
          <a:p>
            <a:pPr algn="ctr"/>
            <a:r>
              <a:rPr lang="es-ES" sz="1200" b="1" dirty="0" smtClean="0">
                <a:latin typeface="Arial Narrow" panose="020B0606020202030204" pitchFamily="34" charset="0"/>
              </a:rPr>
              <a:t>La variación </a:t>
            </a:r>
            <a:r>
              <a:rPr lang="es-ES" sz="1200" b="1" dirty="0">
                <a:latin typeface="Arial Narrow" panose="020B0606020202030204" pitchFamily="34" charset="0"/>
              </a:rPr>
              <a:t>porcentual con respecto al mismo periodo del año </a:t>
            </a:r>
            <a:r>
              <a:rPr lang="es-ES" sz="1200" b="1" dirty="0" smtClean="0">
                <a:latin typeface="Arial Narrow" panose="020B0606020202030204" pitchFamily="34" charset="0"/>
              </a:rPr>
              <a:t>anterior disminuyó en un 30%</a:t>
            </a:r>
            <a:endParaRPr lang="es-ES" sz="1200" b="1" dirty="0">
              <a:latin typeface="Arial Narrow" panose="020B0606020202030204" pitchFamily="34" charset="0"/>
            </a:endParaRPr>
          </a:p>
        </p:txBody>
      </p:sp>
      <p:sp>
        <p:nvSpPr>
          <p:cNvPr id="18" name="17 Rectángulo"/>
          <p:cNvSpPr/>
          <p:nvPr/>
        </p:nvSpPr>
        <p:spPr>
          <a:xfrm>
            <a:off x="930365" y="8551530"/>
            <a:ext cx="4946011" cy="592470"/>
          </a:xfrm>
          <a:prstGeom prst="rect">
            <a:avLst/>
          </a:prstGeom>
        </p:spPr>
        <p:txBody>
          <a:bodyPr wrap="square">
            <a:spAutoFit/>
          </a:bodyPr>
          <a:lstStyle/>
          <a:p>
            <a:r>
              <a:rPr lang="es-ES" sz="1050" dirty="0" smtClean="0">
                <a:latin typeface="Arial Narrow" panose="020B0606020202030204" pitchFamily="34" charset="0"/>
              </a:rPr>
              <a:t>Fuente: SIVIGILA. Secretaria de Salud de Medellín.</a:t>
            </a:r>
          </a:p>
          <a:p>
            <a:pPr algn="just"/>
            <a:r>
              <a:rPr lang="es-ES" sz="1100" dirty="0" smtClean="0">
                <a:latin typeface="Arial Narrow" panose="020B0606020202030204" pitchFamily="34" charset="0"/>
              </a:rPr>
              <a:t>Figura. Número de consultas por IRA ambulatorias, Medellín, a Periodo epidemiológico </a:t>
            </a:r>
            <a:r>
              <a:rPr lang="es-ES" sz="1100" dirty="0" smtClean="0">
                <a:latin typeface="Arial Narrow" panose="020B0606020202030204" pitchFamily="34" charset="0"/>
              </a:rPr>
              <a:t>07   </a:t>
            </a:r>
            <a:r>
              <a:rPr lang="es-ES" sz="1100" dirty="0" smtClean="0">
                <a:latin typeface="Arial Narrow" panose="020B0606020202030204" pitchFamily="34" charset="0"/>
              </a:rPr>
              <a:t>acumulado, años 2018-2020. </a:t>
            </a:r>
            <a:endParaRPr lang="es-ES" sz="1100" dirty="0">
              <a:latin typeface="Arial Narrow" panose="020B0606020202030204" pitchFamily="34" charset="0"/>
            </a:endParaRPr>
          </a:p>
        </p:txBody>
      </p:sp>
      <p:grpSp>
        <p:nvGrpSpPr>
          <p:cNvPr id="15" name="14 Grupo"/>
          <p:cNvGrpSpPr/>
          <p:nvPr/>
        </p:nvGrpSpPr>
        <p:grpSpPr>
          <a:xfrm>
            <a:off x="2448322" y="74775"/>
            <a:ext cx="3446504" cy="276999"/>
            <a:chOff x="2448322" y="74775"/>
            <a:chExt cx="3446504" cy="276999"/>
          </a:xfrm>
        </p:grpSpPr>
        <p:sp>
          <p:nvSpPr>
            <p:cNvPr id="11" name="10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13" name="12 Conector recto"/>
            <p:cNvCxnSpPr>
              <a:stCxn id="11"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3" name="22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Comportamiento de la notificación</a:t>
              </a:r>
              <a:endParaRPr lang="es-ES" sz="1200" b="1" dirty="0">
                <a:latin typeface="Arial Narrow" panose="020B0606020202030204" pitchFamily="34" charset="0"/>
              </a:endParaRPr>
            </a:p>
          </p:txBody>
        </p:sp>
      </p:grpSp>
      <p:sp>
        <p:nvSpPr>
          <p:cNvPr id="63" name="62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3</a:t>
            </a:r>
            <a:endParaRPr lang="es-ES" sz="1050" b="1" dirty="0">
              <a:latin typeface="Arial Narrow" panose="020B0606020202030204" pitchFamily="34" charset="0"/>
            </a:endParaRPr>
          </a:p>
        </p:txBody>
      </p:sp>
      <p:sp>
        <p:nvSpPr>
          <p:cNvPr id="37" name="36 Título"/>
          <p:cNvSpPr>
            <a:spLocks noGrp="1"/>
          </p:cNvSpPr>
          <p:nvPr>
            <p:ph type="ctrTitle"/>
          </p:nvPr>
        </p:nvSpPr>
        <p:spPr>
          <a:xfrm>
            <a:off x="85115" y="-31714"/>
            <a:ext cx="2075175" cy="923330"/>
          </a:xfrm>
          <a:noFill/>
        </p:spPr>
        <p:txBody>
          <a:bodyPr wrap="square" rtlCol="0">
            <a:spAutoFit/>
          </a:bodyPr>
          <a:lstStyle/>
          <a:p>
            <a:r>
              <a:rPr lang="es-ES" sz="1800" b="1" dirty="0" smtClean="0">
                <a:solidFill>
                  <a:srgbClr val="C00000"/>
                </a:solidFill>
                <a:latin typeface="Arial Narrow" panose="020B0606020202030204" pitchFamily="34" charset="0"/>
                <a:ea typeface="+mn-ea"/>
                <a:cs typeface="+mn-cs"/>
              </a:rPr>
              <a:t>3.1 Infección respiratoria aguda IRA</a:t>
            </a:r>
            <a:endParaRPr lang="es-ES" sz="1800" b="1" dirty="0">
              <a:solidFill>
                <a:srgbClr val="C00000"/>
              </a:solidFill>
              <a:latin typeface="Arial Narrow" panose="020B0606020202030204" pitchFamily="34" charset="0"/>
              <a:ea typeface="+mn-ea"/>
              <a:cs typeface="+mn-cs"/>
            </a:endParaRPr>
          </a:p>
        </p:txBody>
      </p:sp>
      <p:sp>
        <p:nvSpPr>
          <p:cNvPr id="2" name="1 Rectángulo"/>
          <p:cNvSpPr/>
          <p:nvPr/>
        </p:nvSpPr>
        <p:spPr>
          <a:xfrm>
            <a:off x="24751" y="2452420"/>
            <a:ext cx="2121094" cy="369332"/>
          </a:xfrm>
          <a:prstGeom prst="rect">
            <a:avLst/>
          </a:prstGeom>
        </p:spPr>
        <p:txBody>
          <a:bodyPr wrap="none">
            <a:spAutoFit/>
          </a:bodyPr>
          <a:lstStyle/>
          <a:p>
            <a:pPr algn="ctr"/>
            <a:r>
              <a:rPr lang="es-ES" b="1" dirty="0">
                <a:latin typeface="Arial Narrow" panose="020B0606020202030204" pitchFamily="34" charset="0"/>
              </a:rPr>
              <a:t>C</a:t>
            </a:r>
            <a:r>
              <a:rPr lang="es-ES" b="1" dirty="0" smtClean="0">
                <a:latin typeface="Arial Narrow" panose="020B0606020202030204" pitchFamily="34" charset="0"/>
              </a:rPr>
              <a:t>onsulta ambulatoria</a:t>
            </a:r>
            <a:endParaRPr lang="es-ES" b="1" dirty="0">
              <a:latin typeface="Arial Narrow" panose="020B0606020202030204" pitchFamily="34" charset="0"/>
            </a:endParaRPr>
          </a:p>
        </p:txBody>
      </p:sp>
      <p:graphicFrame>
        <p:nvGraphicFramePr>
          <p:cNvPr id="39" name="Gráfico 38">
            <a:extLst>
              <a:ext uri="{FF2B5EF4-FFF2-40B4-BE49-F238E27FC236}">
                <a16:creationId xmlns:a16="http://schemas.microsoft.com/office/drawing/2014/main" id="{00000000-0008-0000-0000-000003000000}"/>
              </a:ext>
            </a:extLst>
          </p:cNvPr>
          <p:cNvGraphicFramePr/>
          <p:nvPr>
            <p:extLst>
              <p:ext uri="{D42A27DB-BD31-4B8C-83A1-F6EECF244321}">
                <p14:modId xmlns:p14="http://schemas.microsoft.com/office/powerpoint/2010/main" val="2748559499"/>
              </p:ext>
            </p:extLst>
          </p:nvPr>
        </p:nvGraphicFramePr>
        <p:xfrm>
          <a:off x="2299677" y="630718"/>
          <a:ext cx="4926917" cy="428687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1" name="Gráfico 40">
            <a:extLst>
              <a:ext uri="{FF2B5EF4-FFF2-40B4-BE49-F238E27FC236}">
                <a16:creationId xmlns:a16="http://schemas.microsoft.com/office/drawing/2014/main" id="{00000000-0008-0000-0000-000003000000}"/>
              </a:ext>
            </a:extLst>
          </p:cNvPr>
          <p:cNvGraphicFramePr/>
          <p:nvPr>
            <p:extLst>
              <p:ext uri="{D42A27DB-BD31-4B8C-83A1-F6EECF244321}">
                <p14:modId xmlns:p14="http://schemas.microsoft.com/office/powerpoint/2010/main" val="1357711584"/>
              </p:ext>
            </p:extLst>
          </p:nvPr>
        </p:nvGraphicFramePr>
        <p:xfrm>
          <a:off x="497195" y="5467390"/>
          <a:ext cx="6343615" cy="3084139"/>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6864489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4235"/>
          <a:stretch/>
        </p:blipFill>
        <p:spPr bwMode="auto">
          <a:xfrm>
            <a:off x="3790" y="-3261"/>
            <a:ext cx="2214563" cy="27926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rotWithShape="1">
          <a:blip r:embed="rId3">
            <a:extLst>
              <a:ext uri="{28A0092B-C50C-407E-A947-70E740481C1C}">
                <a14:useLocalDpi xmlns:a14="http://schemas.microsoft.com/office/drawing/2010/main" val="0"/>
              </a:ext>
            </a:extLst>
          </a:blip>
          <a:srcRect t="51432"/>
          <a:stretch/>
        </p:blipFill>
        <p:spPr bwMode="auto">
          <a:xfrm>
            <a:off x="0" y="2781646"/>
            <a:ext cx="2232223" cy="27264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3666" y="741756"/>
            <a:ext cx="2231500" cy="276999"/>
          </a:xfrm>
          <a:prstGeom prst="rect">
            <a:avLst/>
          </a:prstGeom>
          <a:noFill/>
        </p:spPr>
        <p:txBody>
          <a:bodyPr wrap="square" rtlCol="0">
            <a:spAutoFit/>
          </a:bodyPr>
          <a:lstStyle/>
          <a:p>
            <a:r>
              <a:rPr lang="es-ES" sz="1200" b="1" dirty="0" smtClean="0">
                <a:latin typeface="Arial Narrow" panose="020B0606020202030204" pitchFamily="34" charset="0"/>
              </a:rPr>
              <a:t>Periodo epidemiológico </a:t>
            </a:r>
            <a:r>
              <a:rPr lang="es-ES" sz="1200" b="1" dirty="0" smtClean="0">
                <a:latin typeface="Arial Narrow" panose="020B0606020202030204" pitchFamily="34" charset="0"/>
              </a:rPr>
              <a:t>07 </a:t>
            </a:r>
            <a:r>
              <a:rPr lang="es-ES" sz="1200" b="1" dirty="0" smtClean="0">
                <a:latin typeface="Arial Narrow" panose="020B0606020202030204" pitchFamily="34" charset="0"/>
              </a:rPr>
              <a:t>- 2020</a:t>
            </a:r>
            <a:endParaRPr lang="es-ES" sz="1200" b="1" dirty="0">
              <a:latin typeface="Arial Narrow" panose="020B0606020202030204" pitchFamily="34" charset="0"/>
            </a:endParaRPr>
          </a:p>
        </p:txBody>
      </p:sp>
      <p:sp>
        <p:nvSpPr>
          <p:cNvPr id="6" name="5 Rectángulo"/>
          <p:cNvSpPr/>
          <p:nvPr/>
        </p:nvSpPr>
        <p:spPr>
          <a:xfrm>
            <a:off x="2209006" y="4614143"/>
            <a:ext cx="4946011" cy="523220"/>
          </a:xfrm>
          <a:prstGeom prst="rect">
            <a:avLst/>
          </a:prstGeom>
        </p:spPr>
        <p:txBody>
          <a:bodyPr wrap="square">
            <a:spAutoFit/>
          </a:bodyPr>
          <a:lstStyle/>
          <a:p>
            <a:r>
              <a:rPr lang="es-ES" sz="600" dirty="0" smtClean="0">
                <a:latin typeface="Arial Narrow" panose="020B0606020202030204" pitchFamily="34" charset="0"/>
              </a:rPr>
              <a:t>Fuente: SIVIGILA. Secretaria de Salud de Medellín.</a:t>
            </a:r>
          </a:p>
          <a:p>
            <a:pPr algn="just"/>
            <a:r>
              <a:rPr lang="es-ES" sz="1100" dirty="0" smtClean="0">
                <a:latin typeface="Arial Narrow" panose="020B0606020202030204" pitchFamily="34" charset="0"/>
              </a:rPr>
              <a:t>Figura. Canal endémico de IRA - Hospitalización. Medellín, a Periodo epidemiológico </a:t>
            </a:r>
            <a:r>
              <a:rPr lang="es-ES" sz="1100" dirty="0" smtClean="0">
                <a:latin typeface="Arial Narrow" panose="020B0606020202030204" pitchFamily="34" charset="0"/>
              </a:rPr>
              <a:t>07  </a:t>
            </a:r>
            <a:r>
              <a:rPr lang="es-ES" sz="1100" dirty="0" smtClean="0">
                <a:latin typeface="Arial Narrow" panose="020B0606020202030204" pitchFamily="34" charset="0"/>
              </a:rPr>
              <a:t>acumulado  de 2020. </a:t>
            </a:r>
            <a:endParaRPr lang="es-ES" sz="1100" dirty="0">
              <a:latin typeface="Arial Narrow" panose="020B0606020202030204" pitchFamily="34" charset="0"/>
            </a:endParaRPr>
          </a:p>
        </p:txBody>
      </p:sp>
      <p:grpSp>
        <p:nvGrpSpPr>
          <p:cNvPr id="8" name="7 Grupo"/>
          <p:cNvGrpSpPr/>
          <p:nvPr/>
        </p:nvGrpSpPr>
        <p:grpSpPr>
          <a:xfrm>
            <a:off x="179214" y="4211960"/>
            <a:ext cx="1892650" cy="488476"/>
            <a:chOff x="2397524" y="3379972"/>
            <a:chExt cx="4508500" cy="904875"/>
          </a:xfrm>
        </p:grpSpPr>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97524" y="3379972"/>
              <a:ext cx="4508500"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CuadroTexto"/>
            <p:cNvSpPr txBox="1"/>
            <p:nvPr/>
          </p:nvSpPr>
          <p:spPr>
            <a:xfrm>
              <a:off x="3317545" y="3478755"/>
              <a:ext cx="1593562" cy="570139"/>
            </a:xfrm>
            <a:prstGeom prst="rect">
              <a:avLst/>
            </a:prstGeom>
            <a:noFill/>
          </p:spPr>
          <p:txBody>
            <a:bodyPr wrap="square" rtlCol="0">
              <a:spAutoFit/>
            </a:bodyPr>
            <a:lstStyle/>
            <a:p>
              <a:pPr algn="ctr"/>
              <a:r>
                <a:rPr lang="es-ES" sz="1400" b="1" dirty="0" smtClean="0">
                  <a:latin typeface="Arial Narrow" panose="020B0606020202030204" pitchFamily="34" charset="0"/>
                </a:rPr>
                <a:t>5.884</a:t>
              </a:r>
              <a:endParaRPr lang="es-ES" sz="1400" b="1" dirty="0">
                <a:latin typeface="Arial Narrow" panose="020B0606020202030204" pitchFamily="34" charset="0"/>
              </a:endParaRPr>
            </a:p>
          </p:txBody>
        </p:sp>
      </p:grpSp>
      <p:sp>
        <p:nvSpPr>
          <p:cNvPr id="9" name="8 CuadroTexto"/>
          <p:cNvSpPr txBox="1"/>
          <p:nvPr/>
        </p:nvSpPr>
        <p:spPr>
          <a:xfrm>
            <a:off x="-34895" y="4708900"/>
            <a:ext cx="2243336" cy="646331"/>
          </a:xfrm>
          <a:prstGeom prst="rect">
            <a:avLst/>
          </a:prstGeom>
          <a:noFill/>
        </p:spPr>
        <p:txBody>
          <a:bodyPr wrap="square" rtlCol="0">
            <a:spAutoFit/>
          </a:bodyPr>
          <a:lstStyle/>
          <a:p>
            <a:pPr algn="ctr"/>
            <a:r>
              <a:rPr lang="es-ES" sz="1200" b="1" dirty="0" smtClean="0">
                <a:latin typeface="Arial Narrow" panose="020B0606020202030204" pitchFamily="34" charset="0"/>
              </a:rPr>
              <a:t>La variación </a:t>
            </a:r>
            <a:r>
              <a:rPr lang="es-ES" sz="1200" b="1" dirty="0">
                <a:latin typeface="Arial Narrow" panose="020B0606020202030204" pitchFamily="34" charset="0"/>
              </a:rPr>
              <a:t>porcentual con respecto al mismo periodo del año </a:t>
            </a:r>
            <a:r>
              <a:rPr lang="es-ES" sz="1200" b="1" dirty="0" smtClean="0">
                <a:latin typeface="Arial Narrow" panose="020B0606020202030204" pitchFamily="34" charset="0"/>
              </a:rPr>
              <a:t>anterior disminuyó en un 39%</a:t>
            </a:r>
            <a:endParaRPr lang="es-ES" sz="1200" b="1" dirty="0">
              <a:latin typeface="Arial Narrow" panose="020B0606020202030204" pitchFamily="34" charset="0"/>
            </a:endParaRPr>
          </a:p>
        </p:txBody>
      </p:sp>
      <p:sp>
        <p:nvSpPr>
          <p:cNvPr id="18" name="17 Rectángulo"/>
          <p:cNvSpPr/>
          <p:nvPr/>
        </p:nvSpPr>
        <p:spPr>
          <a:xfrm>
            <a:off x="1068702" y="8620780"/>
            <a:ext cx="4946011" cy="523220"/>
          </a:xfrm>
          <a:prstGeom prst="rect">
            <a:avLst/>
          </a:prstGeom>
        </p:spPr>
        <p:txBody>
          <a:bodyPr wrap="square">
            <a:spAutoFit/>
          </a:bodyPr>
          <a:lstStyle/>
          <a:p>
            <a:r>
              <a:rPr lang="es-ES" sz="600" dirty="0" smtClean="0">
                <a:latin typeface="Arial Narrow" panose="020B0606020202030204" pitchFamily="34" charset="0"/>
              </a:rPr>
              <a:t>Fuente: SIVIGILA. Secretaria de Salud de Medellín.</a:t>
            </a:r>
          </a:p>
          <a:p>
            <a:pPr algn="just"/>
            <a:r>
              <a:rPr lang="es-ES" sz="1100" dirty="0" smtClean="0">
                <a:latin typeface="Arial Narrow" panose="020B0606020202030204" pitchFamily="34" charset="0"/>
              </a:rPr>
              <a:t>Figura. Hospitalizaciones por IRAG, Medellín, a Periodo epidemiológico </a:t>
            </a:r>
            <a:r>
              <a:rPr lang="es-ES" sz="1100" dirty="0" smtClean="0">
                <a:latin typeface="Arial Narrow" panose="020B0606020202030204" pitchFamily="34" charset="0"/>
              </a:rPr>
              <a:t>07 </a:t>
            </a:r>
            <a:r>
              <a:rPr lang="es-ES" sz="1100" dirty="0" smtClean="0">
                <a:latin typeface="Arial Narrow" panose="020B0606020202030204" pitchFamily="34" charset="0"/>
              </a:rPr>
              <a:t>acumulado</a:t>
            </a:r>
          </a:p>
          <a:p>
            <a:pPr algn="just"/>
            <a:r>
              <a:rPr lang="es-ES" sz="1100" dirty="0" smtClean="0">
                <a:latin typeface="Arial Narrow" panose="020B0606020202030204" pitchFamily="34" charset="0"/>
              </a:rPr>
              <a:t> Años  2019-2020. </a:t>
            </a:r>
            <a:endParaRPr lang="es-ES" sz="1100" dirty="0">
              <a:latin typeface="Arial Narrow" panose="020B0606020202030204" pitchFamily="34" charset="0"/>
            </a:endParaRPr>
          </a:p>
        </p:txBody>
      </p:sp>
      <p:grpSp>
        <p:nvGrpSpPr>
          <p:cNvPr id="15" name="14 Grupo"/>
          <p:cNvGrpSpPr/>
          <p:nvPr/>
        </p:nvGrpSpPr>
        <p:grpSpPr>
          <a:xfrm>
            <a:off x="2448322" y="74775"/>
            <a:ext cx="3446504" cy="276999"/>
            <a:chOff x="2448322" y="74775"/>
            <a:chExt cx="3446504" cy="276999"/>
          </a:xfrm>
        </p:grpSpPr>
        <p:sp>
          <p:nvSpPr>
            <p:cNvPr id="11" name="10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13" name="12 Conector recto"/>
            <p:cNvCxnSpPr>
              <a:stCxn id="11"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3" name="22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Comportamiento de la notificación</a:t>
              </a:r>
              <a:endParaRPr lang="es-ES" sz="1200" b="1" dirty="0">
                <a:latin typeface="Arial Narrow" panose="020B0606020202030204" pitchFamily="34" charset="0"/>
              </a:endParaRPr>
            </a:p>
          </p:txBody>
        </p:sp>
      </p:grpSp>
      <p:sp>
        <p:nvSpPr>
          <p:cNvPr id="63" name="62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4</a:t>
            </a:r>
            <a:endParaRPr lang="es-ES" sz="1050" b="1" dirty="0">
              <a:latin typeface="Arial Narrow" panose="020B0606020202030204" pitchFamily="34" charset="0"/>
            </a:endParaRPr>
          </a:p>
        </p:txBody>
      </p:sp>
      <p:sp>
        <p:nvSpPr>
          <p:cNvPr id="37" name="36 Título"/>
          <p:cNvSpPr>
            <a:spLocks noGrp="1"/>
          </p:cNvSpPr>
          <p:nvPr>
            <p:ph type="ctrTitle"/>
          </p:nvPr>
        </p:nvSpPr>
        <p:spPr>
          <a:xfrm>
            <a:off x="85115" y="-79012"/>
            <a:ext cx="2075175" cy="923330"/>
          </a:xfrm>
          <a:noFill/>
        </p:spPr>
        <p:txBody>
          <a:bodyPr wrap="square" rtlCol="0">
            <a:spAutoFit/>
          </a:bodyPr>
          <a:lstStyle/>
          <a:p>
            <a:r>
              <a:rPr lang="es-ES" sz="1800" b="1" dirty="0" smtClean="0">
                <a:solidFill>
                  <a:srgbClr val="C00000"/>
                </a:solidFill>
                <a:latin typeface="Arial Narrow" panose="020B0606020202030204" pitchFamily="34" charset="0"/>
              </a:rPr>
              <a:t> </a:t>
            </a:r>
            <a:r>
              <a:rPr lang="es-ES" sz="1800" b="1" dirty="0" smtClean="0">
                <a:solidFill>
                  <a:srgbClr val="C00000"/>
                </a:solidFill>
                <a:latin typeface="Arial Narrow" panose="020B0606020202030204" pitchFamily="34" charset="0"/>
                <a:ea typeface="+mn-ea"/>
                <a:cs typeface="+mn-cs"/>
              </a:rPr>
              <a:t>Infección </a:t>
            </a:r>
            <a:r>
              <a:rPr lang="es-ES" sz="1800" b="1" dirty="0">
                <a:solidFill>
                  <a:srgbClr val="C00000"/>
                </a:solidFill>
                <a:latin typeface="Arial Narrow" panose="020B0606020202030204" pitchFamily="34" charset="0"/>
                <a:ea typeface="+mn-ea"/>
                <a:cs typeface="+mn-cs"/>
              </a:rPr>
              <a:t>respiratoria aguda IRA</a:t>
            </a:r>
          </a:p>
        </p:txBody>
      </p:sp>
      <p:sp>
        <p:nvSpPr>
          <p:cNvPr id="2" name="1 Rectángulo"/>
          <p:cNvSpPr/>
          <p:nvPr/>
        </p:nvSpPr>
        <p:spPr>
          <a:xfrm>
            <a:off x="298067" y="2452420"/>
            <a:ext cx="1574469" cy="369332"/>
          </a:xfrm>
          <a:prstGeom prst="rect">
            <a:avLst/>
          </a:prstGeom>
        </p:spPr>
        <p:txBody>
          <a:bodyPr wrap="none">
            <a:spAutoFit/>
          </a:bodyPr>
          <a:lstStyle/>
          <a:p>
            <a:pPr algn="ctr"/>
            <a:r>
              <a:rPr lang="es-ES" b="1" dirty="0" smtClean="0">
                <a:latin typeface="Arial Narrow" panose="020B0606020202030204" pitchFamily="34" charset="0"/>
              </a:rPr>
              <a:t>Hospitalizados </a:t>
            </a:r>
            <a:endParaRPr lang="es-ES" b="1" dirty="0">
              <a:latin typeface="Arial Narrow" panose="020B0606020202030204" pitchFamily="34" charset="0"/>
            </a:endParaRPr>
          </a:p>
        </p:txBody>
      </p:sp>
      <p:pic>
        <p:nvPicPr>
          <p:cNvPr id="42" name="Imagen 41"/>
          <p:cNvPicPr/>
          <p:nvPr/>
        </p:nvPicPr>
        <p:blipFill>
          <a:blip r:embed="rId5" cstate="print">
            <a:extLst>
              <a:ext uri="{28A0092B-C50C-407E-A947-70E740481C1C}">
                <a14:useLocalDpi xmlns:a14="http://schemas.microsoft.com/office/drawing/2010/main" val="0"/>
              </a:ext>
            </a:extLst>
          </a:blip>
          <a:stretch>
            <a:fillRect/>
          </a:stretch>
        </p:blipFill>
        <p:spPr>
          <a:xfrm>
            <a:off x="6362511" y="8677339"/>
            <a:ext cx="838389" cy="466661"/>
          </a:xfrm>
          <a:prstGeom prst="rect">
            <a:avLst/>
          </a:prstGeom>
        </p:spPr>
      </p:pic>
      <p:graphicFrame>
        <p:nvGraphicFramePr>
          <p:cNvPr id="36" name="Gráfico 35">
            <a:extLst>
              <a:ext uri="{FF2B5EF4-FFF2-40B4-BE49-F238E27FC236}">
                <a16:creationId xmlns:a16="http://schemas.microsoft.com/office/drawing/2014/main" id="{00000000-0008-0000-0200-000003000000}"/>
              </a:ext>
            </a:extLst>
          </p:cNvPr>
          <p:cNvGraphicFramePr/>
          <p:nvPr>
            <p:extLst>
              <p:ext uri="{D42A27DB-BD31-4B8C-83A1-F6EECF244321}">
                <p14:modId xmlns:p14="http://schemas.microsoft.com/office/powerpoint/2010/main" val="3014386784"/>
              </p:ext>
            </p:extLst>
          </p:nvPr>
        </p:nvGraphicFramePr>
        <p:xfrm>
          <a:off x="2183473" y="702984"/>
          <a:ext cx="5037948" cy="385574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43" name="Gráfico 42">
            <a:extLst>
              <a:ext uri="{FF2B5EF4-FFF2-40B4-BE49-F238E27FC236}">
                <a16:creationId xmlns:a16="http://schemas.microsoft.com/office/drawing/2014/main" id="{00000000-0008-0000-0000-000006000000}"/>
              </a:ext>
            </a:extLst>
          </p:cNvPr>
          <p:cNvGraphicFramePr/>
          <p:nvPr>
            <p:extLst>
              <p:ext uri="{D42A27DB-BD31-4B8C-83A1-F6EECF244321}">
                <p14:modId xmlns:p14="http://schemas.microsoft.com/office/powerpoint/2010/main" val="4013151848"/>
              </p:ext>
            </p:extLst>
          </p:nvPr>
        </p:nvGraphicFramePr>
        <p:xfrm>
          <a:off x="277422" y="5516568"/>
          <a:ext cx="6851419" cy="3066188"/>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13272340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4235"/>
          <a:stretch/>
        </p:blipFill>
        <p:spPr bwMode="auto">
          <a:xfrm>
            <a:off x="3790" y="10387"/>
            <a:ext cx="2214563" cy="27926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rotWithShape="1">
          <a:blip r:embed="rId3">
            <a:extLst>
              <a:ext uri="{28A0092B-C50C-407E-A947-70E740481C1C}">
                <a14:useLocalDpi xmlns:a14="http://schemas.microsoft.com/office/drawing/2010/main" val="0"/>
              </a:ext>
            </a:extLst>
          </a:blip>
          <a:srcRect t="51432"/>
          <a:stretch/>
        </p:blipFill>
        <p:spPr bwMode="auto">
          <a:xfrm>
            <a:off x="0" y="2805169"/>
            <a:ext cx="2232223" cy="26859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65136" y="741756"/>
            <a:ext cx="2304256" cy="276999"/>
          </a:xfrm>
          <a:prstGeom prst="rect">
            <a:avLst/>
          </a:prstGeom>
          <a:noFill/>
        </p:spPr>
        <p:txBody>
          <a:bodyPr wrap="square" rtlCol="0">
            <a:spAutoFit/>
          </a:bodyPr>
          <a:lstStyle/>
          <a:p>
            <a:pPr algn="ctr"/>
            <a:r>
              <a:rPr lang="es-ES" sz="1200" b="1" dirty="0" smtClean="0">
                <a:latin typeface="Arial Narrow" panose="020B0606020202030204" pitchFamily="34" charset="0"/>
              </a:rPr>
              <a:t>Periodo epidemiológico </a:t>
            </a:r>
            <a:r>
              <a:rPr lang="es-ES" sz="1200" b="1" dirty="0" smtClean="0">
                <a:latin typeface="Arial Narrow" panose="020B0606020202030204" pitchFamily="34" charset="0"/>
              </a:rPr>
              <a:t>07 </a:t>
            </a:r>
            <a:r>
              <a:rPr lang="es-ES" sz="1200" b="1" dirty="0" smtClean="0">
                <a:latin typeface="Arial Narrow" panose="020B0606020202030204" pitchFamily="34" charset="0"/>
              </a:rPr>
              <a:t>- 2020</a:t>
            </a:r>
            <a:endParaRPr lang="es-ES" sz="1200" b="1" dirty="0">
              <a:latin typeface="Arial Narrow" panose="020B0606020202030204" pitchFamily="34" charset="0"/>
            </a:endParaRPr>
          </a:p>
        </p:txBody>
      </p:sp>
      <p:sp>
        <p:nvSpPr>
          <p:cNvPr id="6" name="5 Rectángulo"/>
          <p:cNvSpPr/>
          <p:nvPr/>
        </p:nvSpPr>
        <p:spPr>
          <a:xfrm>
            <a:off x="2216635" y="4269125"/>
            <a:ext cx="4946011" cy="523220"/>
          </a:xfrm>
          <a:prstGeom prst="rect">
            <a:avLst/>
          </a:prstGeom>
        </p:spPr>
        <p:txBody>
          <a:bodyPr wrap="square">
            <a:spAutoFit/>
          </a:bodyPr>
          <a:lstStyle/>
          <a:p>
            <a:r>
              <a:rPr lang="es-ES" sz="600" dirty="0" smtClean="0">
                <a:latin typeface="Arial Narrow" panose="020B0606020202030204" pitchFamily="34" charset="0"/>
              </a:rPr>
              <a:t>Fuente: SIVIGILA. Secretaria de Salud de Medellín.</a:t>
            </a:r>
          </a:p>
          <a:p>
            <a:pPr algn="just"/>
            <a:r>
              <a:rPr lang="es-ES" sz="1100" dirty="0" smtClean="0">
                <a:latin typeface="Arial Narrow" panose="020B0606020202030204" pitchFamily="34" charset="0"/>
              </a:rPr>
              <a:t>Figura. Canal endémico de IRA-UCI. Medellín, a Periodo epidemiológico </a:t>
            </a:r>
            <a:r>
              <a:rPr lang="es-ES" sz="1100" dirty="0" smtClean="0">
                <a:latin typeface="Arial Narrow" panose="020B0606020202030204" pitchFamily="34" charset="0"/>
              </a:rPr>
              <a:t>07 </a:t>
            </a:r>
            <a:r>
              <a:rPr lang="es-ES" sz="1100" dirty="0" smtClean="0">
                <a:latin typeface="Arial Narrow" panose="020B0606020202030204" pitchFamily="34" charset="0"/>
              </a:rPr>
              <a:t>acumulado  de 2020. </a:t>
            </a:r>
            <a:endParaRPr lang="es-ES" sz="1100" dirty="0">
              <a:latin typeface="Arial Narrow" panose="020B0606020202030204" pitchFamily="34" charset="0"/>
            </a:endParaRPr>
          </a:p>
        </p:txBody>
      </p:sp>
      <p:grpSp>
        <p:nvGrpSpPr>
          <p:cNvPr id="8" name="7 Grupo"/>
          <p:cNvGrpSpPr/>
          <p:nvPr/>
        </p:nvGrpSpPr>
        <p:grpSpPr>
          <a:xfrm>
            <a:off x="179214" y="4211960"/>
            <a:ext cx="1892650" cy="488476"/>
            <a:chOff x="2397524" y="3379972"/>
            <a:chExt cx="4508500" cy="904875"/>
          </a:xfrm>
        </p:grpSpPr>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97524" y="3379972"/>
              <a:ext cx="4508500"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CuadroTexto"/>
            <p:cNvSpPr txBox="1"/>
            <p:nvPr/>
          </p:nvSpPr>
          <p:spPr>
            <a:xfrm>
              <a:off x="3317545" y="3478755"/>
              <a:ext cx="1593562" cy="570139"/>
            </a:xfrm>
            <a:prstGeom prst="rect">
              <a:avLst/>
            </a:prstGeom>
            <a:noFill/>
          </p:spPr>
          <p:txBody>
            <a:bodyPr wrap="square" rtlCol="0">
              <a:spAutoFit/>
            </a:bodyPr>
            <a:lstStyle/>
            <a:p>
              <a:pPr algn="ctr"/>
              <a:r>
                <a:rPr lang="es-ES" sz="1400" b="1" dirty="0" smtClean="0">
                  <a:latin typeface="Arial Narrow" panose="020B0606020202030204" pitchFamily="34" charset="0"/>
                </a:rPr>
                <a:t>335</a:t>
              </a:r>
              <a:endParaRPr lang="es-ES" sz="1400" b="1" dirty="0">
                <a:latin typeface="Arial Narrow" panose="020B0606020202030204" pitchFamily="34" charset="0"/>
              </a:endParaRPr>
            </a:p>
          </p:txBody>
        </p:sp>
      </p:grpSp>
      <p:sp>
        <p:nvSpPr>
          <p:cNvPr id="9" name="8 CuadroTexto"/>
          <p:cNvSpPr txBox="1"/>
          <p:nvPr/>
        </p:nvSpPr>
        <p:spPr>
          <a:xfrm>
            <a:off x="0" y="4724560"/>
            <a:ext cx="2180732" cy="646331"/>
          </a:xfrm>
          <a:prstGeom prst="rect">
            <a:avLst/>
          </a:prstGeom>
          <a:noFill/>
        </p:spPr>
        <p:txBody>
          <a:bodyPr wrap="square" rtlCol="0">
            <a:spAutoFit/>
          </a:bodyPr>
          <a:lstStyle/>
          <a:p>
            <a:pPr algn="ctr"/>
            <a:r>
              <a:rPr lang="es-ES" sz="1200" b="1" dirty="0" smtClean="0">
                <a:latin typeface="Arial Narrow" panose="020B0606020202030204" pitchFamily="34" charset="0"/>
              </a:rPr>
              <a:t>La variación </a:t>
            </a:r>
            <a:r>
              <a:rPr lang="es-ES" sz="1200" b="1" dirty="0">
                <a:latin typeface="Arial Narrow" panose="020B0606020202030204" pitchFamily="34" charset="0"/>
              </a:rPr>
              <a:t>porcentual con respecto al mismo periodo del año anterior </a:t>
            </a:r>
            <a:r>
              <a:rPr lang="es-ES" sz="1200" b="1" dirty="0" smtClean="0">
                <a:latin typeface="Arial Narrow" panose="020B0606020202030204" pitchFamily="34" charset="0"/>
              </a:rPr>
              <a:t>aumentó en un </a:t>
            </a:r>
            <a:r>
              <a:rPr lang="es-ES" sz="1200" b="1" dirty="0">
                <a:latin typeface="Arial Narrow" panose="020B0606020202030204" pitchFamily="34" charset="0"/>
              </a:rPr>
              <a:t>5</a:t>
            </a:r>
            <a:r>
              <a:rPr lang="es-ES" sz="1200" b="1" dirty="0" smtClean="0">
                <a:latin typeface="Arial Narrow" panose="020B0606020202030204" pitchFamily="34" charset="0"/>
              </a:rPr>
              <a:t>%.</a:t>
            </a:r>
            <a:endParaRPr lang="es-ES" sz="1200" b="1" dirty="0">
              <a:latin typeface="Arial Narrow" panose="020B0606020202030204" pitchFamily="34" charset="0"/>
            </a:endParaRPr>
          </a:p>
        </p:txBody>
      </p:sp>
      <p:sp>
        <p:nvSpPr>
          <p:cNvPr id="18" name="17 Rectángulo"/>
          <p:cNvSpPr/>
          <p:nvPr/>
        </p:nvSpPr>
        <p:spPr>
          <a:xfrm>
            <a:off x="2592338" y="7992651"/>
            <a:ext cx="4536504" cy="461665"/>
          </a:xfrm>
          <a:prstGeom prst="rect">
            <a:avLst/>
          </a:prstGeom>
        </p:spPr>
        <p:txBody>
          <a:bodyPr wrap="square">
            <a:spAutoFit/>
          </a:bodyPr>
          <a:lstStyle/>
          <a:p>
            <a:r>
              <a:rPr lang="es-ES" sz="600" dirty="0" smtClean="0">
                <a:latin typeface="Arial Narrow" panose="020B0606020202030204" pitchFamily="34" charset="0"/>
              </a:rPr>
              <a:t>Fuente: SIVIGILA. Secretaria de Salud de Medellín.</a:t>
            </a:r>
          </a:p>
          <a:p>
            <a:pPr algn="just"/>
            <a:r>
              <a:rPr lang="es-ES" sz="900" dirty="0">
                <a:latin typeface="Arial Narrow" panose="020B0606020202030204" pitchFamily="34" charset="0"/>
              </a:rPr>
              <a:t>Figura. Hospitalizaciones en UCI por IRAG, Medellín, a  Periodo epidemiológico </a:t>
            </a:r>
            <a:r>
              <a:rPr lang="es-ES" sz="900" dirty="0" smtClean="0">
                <a:latin typeface="Arial Narrow" panose="020B0606020202030204" pitchFamily="34" charset="0"/>
              </a:rPr>
              <a:t>07   </a:t>
            </a:r>
            <a:r>
              <a:rPr lang="es-ES" sz="900" dirty="0">
                <a:latin typeface="Arial Narrow" panose="020B0606020202030204" pitchFamily="34" charset="0"/>
              </a:rPr>
              <a:t>acumulado  Años  2019-2020</a:t>
            </a:r>
          </a:p>
        </p:txBody>
      </p:sp>
      <p:grpSp>
        <p:nvGrpSpPr>
          <p:cNvPr id="15" name="14 Grupo"/>
          <p:cNvGrpSpPr/>
          <p:nvPr/>
        </p:nvGrpSpPr>
        <p:grpSpPr>
          <a:xfrm>
            <a:off x="2448322" y="74775"/>
            <a:ext cx="3446504" cy="276999"/>
            <a:chOff x="2448322" y="74775"/>
            <a:chExt cx="3446504" cy="276999"/>
          </a:xfrm>
        </p:grpSpPr>
        <p:sp>
          <p:nvSpPr>
            <p:cNvPr id="11" name="10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13" name="12 Conector recto"/>
            <p:cNvCxnSpPr>
              <a:stCxn id="11"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3" name="22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Comportamiento de la notificación</a:t>
              </a:r>
              <a:endParaRPr lang="es-ES" sz="1200" b="1" dirty="0">
                <a:latin typeface="Arial Narrow" panose="020B0606020202030204" pitchFamily="34" charset="0"/>
              </a:endParaRPr>
            </a:p>
          </p:txBody>
        </p:sp>
      </p:grpSp>
      <p:sp>
        <p:nvSpPr>
          <p:cNvPr id="63" name="62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5</a:t>
            </a:r>
            <a:endParaRPr lang="es-ES" sz="1050" b="1" dirty="0">
              <a:latin typeface="Arial Narrow" panose="020B0606020202030204" pitchFamily="34" charset="0"/>
            </a:endParaRPr>
          </a:p>
        </p:txBody>
      </p:sp>
      <p:sp>
        <p:nvSpPr>
          <p:cNvPr id="37" name="36 Título"/>
          <p:cNvSpPr>
            <a:spLocks noGrp="1"/>
          </p:cNvSpPr>
          <p:nvPr>
            <p:ph type="ctrTitle"/>
          </p:nvPr>
        </p:nvSpPr>
        <p:spPr>
          <a:xfrm>
            <a:off x="85115" y="-79012"/>
            <a:ext cx="2075175" cy="923330"/>
          </a:xfrm>
          <a:noFill/>
        </p:spPr>
        <p:txBody>
          <a:bodyPr wrap="square" rtlCol="0">
            <a:spAutoFit/>
          </a:bodyPr>
          <a:lstStyle/>
          <a:p>
            <a:r>
              <a:rPr lang="es-ES" sz="1800" b="1" dirty="0" smtClean="0">
                <a:solidFill>
                  <a:srgbClr val="C00000"/>
                </a:solidFill>
                <a:latin typeface="Arial Narrow" panose="020B0606020202030204" pitchFamily="34" charset="0"/>
                <a:ea typeface="+mn-ea"/>
                <a:cs typeface="+mn-cs"/>
              </a:rPr>
              <a:t>Infección </a:t>
            </a:r>
            <a:r>
              <a:rPr lang="es-ES" sz="1800" b="1" dirty="0">
                <a:solidFill>
                  <a:srgbClr val="C00000"/>
                </a:solidFill>
                <a:latin typeface="Arial Narrow" panose="020B0606020202030204" pitchFamily="34" charset="0"/>
                <a:ea typeface="+mn-ea"/>
                <a:cs typeface="+mn-cs"/>
              </a:rPr>
              <a:t>respiratoria aguda IRA</a:t>
            </a:r>
          </a:p>
        </p:txBody>
      </p:sp>
      <p:sp>
        <p:nvSpPr>
          <p:cNvPr id="2" name="1 Rectángulo"/>
          <p:cNvSpPr/>
          <p:nvPr/>
        </p:nvSpPr>
        <p:spPr>
          <a:xfrm>
            <a:off x="-1695" y="2452420"/>
            <a:ext cx="2173993" cy="369332"/>
          </a:xfrm>
          <a:prstGeom prst="rect">
            <a:avLst/>
          </a:prstGeom>
        </p:spPr>
        <p:txBody>
          <a:bodyPr wrap="none">
            <a:spAutoFit/>
          </a:bodyPr>
          <a:lstStyle/>
          <a:p>
            <a:pPr algn="ctr"/>
            <a:r>
              <a:rPr lang="es-ES" b="1" dirty="0" smtClean="0">
                <a:latin typeface="Arial Narrow" panose="020B0606020202030204" pitchFamily="34" charset="0"/>
              </a:rPr>
              <a:t>Hospitalizados en UCI</a:t>
            </a:r>
            <a:endParaRPr lang="es-ES" b="1" dirty="0">
              <a:latin typeface="Arial Narrow" panose="020B0606020202030204" pitchFamily="34" charset="0"/>
            </a:endParaRPr>
          </a:p>
        </p:txBody>
      </p:sp>
      <p:sp>
        <p:nvSpPr>
          <p:cNvPr id="3" name="2 Rectángulo"/>
          <p:cNvSpPr/>
          <p:nvPr/>
        </p:nvSpPr>
        <p:spPr>
          <a:xfrm>
            <a:off x="-55525" y="7992651"/>
            <a:ext cx="2657474" cy="600164"/>
          </a:xfrm>
          <a:prstGeom prst="rect">
            <a:avLst/>
          </a:prstGeom>
        </p:spPr>
        <p:txBody>
          <a:bodyPr wrap="square">
            <a:spAutoFit/>
          </a:bodyPr>
          <a:lstStyle/>
          <a:p>
            <a:pPr algn="just"/>
            <a:r>
              <a:rPr lang="es-ES" sz="600" dirty="0">
                <a:latin typeface="Arial Narrow" panose="020B0606020202030204" pitchFamily="34" charset="0"/>
              </a:rPr>
              <a:t>Fuente: SIVIGILA. Secretaria de Salud de Medellín. </a:t>
            </a:r>
          </a:p>
          <a:p>
            <a:pPr algn="just"/>
            <a:r>
              <a:rPr lang="es-ES" sz="900" dirty="0" smtClean="0">
                <a:latin typeface="Arial Narrow" panose="020B0606020202030204" pitchFamily="34" charset="0"/>
              </a:rPr>
              <a:t>Figura. </a:t>
            </a:r>
            <a:r>
              <a:rPr lang="es-ES" sz="900" dirty="0">
                <a:latin typeface="Arial Narrow" panose="020B0606020202030204" pitchFamily="34" charset="0"/>
              </a:rPr>
              <a:t>Porcentaje de Casos notificados de pacientes hospitalizados en UCI por IRA, por grupos de edad, Medellín, a semana epidemiológica </a:t>
            </a:r>
            <a:r>
              <a:rPr lang="es-ES" sz="900" dirty="0" smtClean="0">
                <a:latin typeface="Arial Narrow" panose="020B0606020202030204" pitchFamily="34" charset="0"/>
              </a:rPr>
              <a:t>28, </a:t>
            </a:r>
            <a:r>
              <a:rPr lang="es-ES" sz="900" dirty="0">
                <a:latin typeface="Arial Narrow" panose="020B0606020202030204" pitchFamily="34" charset="0"/>
              </a:rPr>
              <a:t>Año 2020</a:t>
            </a:r>
          </a:p>
        </p:txBody>
      </p:sp>
      <p:pic>
        <p:nvPicPr>
          <p:cNvPr id="40" name="Imagen 39"/>
          <p:cNvPicPr/>
          <p:nvPr/>
        </p:nvPicPr>
        <p:blipFill>
          <a:blip r:embed="rId5" cstate="print">
            <a:extLst>
              <a:ext uri="{28A0092B-C50C-407E-A947-70E740481C1C}">
                <a14:useLocalDpi xmlns:a14="http://schemas.microsoft.com/office/drawing/2010/main" val="0"/>
              </a:ext>
            </a:extLst>
          </a:blip>
          <a:stretch>
            <a:fillRect/>
          </a:stretch>
        </p:blipFill>
        <p:spPr>
          <a:xfrm>
            <a:off x="6361796" y="8679189"/>
            <a:ext cx="838389" cy="466661"/>
          </a:xfrm>
          <a:prstGeom prst="rect">
            <a:avLst/>
          </a:prstGeom>
        </p:spPr>
      </p:pic>
      <p:graphicFrame>
        <p:nvGraphicFramePr>
          <p:cNvPr id="36" name="Gráfico 35">
            <a:extLst>
              <a:ext uri="{FF2B5EF4-FFF2-40B4-BE49-F238E27FC236}">
                <a16:creationId xmlns:a16="http://schemas.microsoft.com/office/drawing/2014/main" id="{00000000-0008-0000-0300-000003000000}"/>
              </a:ext>
            </a:extLst>
          </p:cNvPr>
          <p:cNvGraphicFramePr/>
          <p:nvPr>
            <p:extLst>
              <p:ext uri="{D42A27DB-BD31-4B8C-83A1-F6EECF244321}">
                <p14:modId xmlns:p14="http://schemas.microsoft.com/office/powerpoint/2010/main" val="2416731744"/>
              </p:ext>
            </p:extLst>
          </p:nvPr>
        </p:nvGraphicFramePr>
        <p:xfrm>
          <a:off x="2146009" y="807209"/>
          <a:ext cx="4905345" cy="3477305"/>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41" name="Gráfico 40">
            <a:extLst>
              <a:ext uri="{FF2B5EF4-FFF2-40B4-BE49-F238E27FC236}">
                <a16:creationId xmlns:a16="http://schemas.microsoft.com/office/drawing/2014/main" id="{00000000-0008-0000-0000-000008000000}"/>
              </a:ext>
            </a:extLst>
          </p:cNvPr>
          <p:cNvGraphicFramePr/>
          <p:nvPr>
            <p:extLst>
              <p:ext uri="{D42A27DB-BD31-4B8C-83A1-F6EECF244321}">
                <p14:modId xmlns:p14="http://schemas.microsoft.com/office/powerpoint/2010/main" val="2323642000"/>
              </p:ext>
            </p:extLst>
          </p:nvPr>
        </p:nvGraphicFramePr>
        <p:xfrm>
          <a:off x="2268126" y="4724560"/>
          <a:ext cx="4910058" cy="3240101"/>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44" name="Gráfico 43">
            <a:extLst>
              <a:ext uri="{FF2B5EF4-FFF2-40B4-BE49-F238E27FC236}">
                <a16:creationId xmlns:a16="http://schemas.microsoft.com/office/drawing/2014/main" id="{B91C8F94-3D68-4EB9-9D03-81C247AE8C29}"/>
              </a:ext>
            </a:extLst>
          </p:cNvPr>
          <p:cNvGraphicFramePr/>
          <p:nvPr>
            <p:extLst>
              <p:ext uri="{D42A27DB-BD31-4B8C-83A1-F6EECF244321}">
                <p14:modId xmlns:p14="http://schemas.microsoft.com/office/powerpoint/2010/main" val="509163948"/>
              </p:ext>
            </p:extLst>
          </p:nvPr>
        </p:nvGraphicFramePr>
        <p:xfrm>
          <a:off x="-65136" y="5590980"/>
          <a:ext cx="2349681" cy="2509412"/>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36073958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4235"/>
          <a:stretch/>
        </p:blipFill>
        <p:spPr bwMode="auto">
          <a:xfrm>
            <a:off x="3790" y="-3261"/>
            <a:ext cx="2214563" cy="27926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rotWithShape="1">
          <a:blip r:embed="rId3">
            <a:extLst>
              <a:ext uri="{28A0092B-C50C-407E-A947-70E740481C1C}">
                <a14:useLocalDpi xmlns:a14="http://schemas.microsoft.com/office/drawing/2010/main" val="0"/>
              </a:ext>
            </a:extLst>
          </a:blip>
          <a:srcRect t="51432"/>
          <a:stretch/>
        </p:blipFill>
        <p:spPr bwMode="auto">
          <a:xfrm>
            <a:off x="0" y="2751189"/>
            <a:ext cx="2232223" cy="27399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46293" y="741756"/>
            <a:ext cx="2206583" cy="276999"/>
          </a:xfrm>
          <a:prstGeom prst="rect">
            <a:avLst/>
          </a:prstGeom>
          <a:noFill/>
        </p:spPr>
        <p:txBody>
          <a:bodyPr wrap="square" rtlCol="0">
            <a:spAutoFit/>
          </a:bodyPr>
          <a:lstStyle/>
          <a:p>
            <a:pPr algn="ctr"/>
            <a:r>
              <a:rPr lang="es-ES" sz="1200" b="1" dirty="0" smtClean="0">
                <a:latin typeface="Arial Narrow" panose="020B0606020202030204" pitchFamily="34" charset="0"/>
              </a:rPr>
              <a:t>Periodo epidemiológico </a:t>
            </a:r>
            <a:r>
              <a:rPr lang="es-ES" sz="1200" b="1" dirty="0" smtClean="0">
                <a:latin typeface="Arial Narrow" panose="020B0606020202030204" pitchFamily="34" charset="0"/>
              </a:rPr>
              <a:t>07 </a:t>
            </a:r>
            <a:r>
              <a:rPr lang="es-ES" sz="1200" b="1" dirty="0" smtClean="0">
                <a:latin typeface="Arial Narrow" panose="020B0606020202030204" pitchFamily="34" charset="0"/>
              </a:rPr>
              <a:t>- 2020</a:t>
            </a:r>
            <a:endParaRPr lang="es-ES" sz="1200" b="1" dirty="0">
              <a:latin typeface="Arial Narrow" panose="020B0606020202030204" pitchFamily="34" charset="0"/>
            </a:endParaRPr>
          </a:p>
        </p:txBody>
      </p:sp>
      <p:sp>
        <p:nvSpPr>
          <p:cNvPr id="6" name="5 Rectángulo"/>
          <p:cNvSpPr/>
          <p:nvPr/>
        </p:nvSpPr>
        <p:spPr>
          <a:xfrm>
            <a:off x="2215380" y="4478713"/>
            <a:ext cx="4946011" cy="553998"/>
          </a:xfrm>
          <a:prstGeom prst="rect">
            <a:avLst/>
          </a:prstGeom>
        </p:spPr>
        <p:txBody>
          <a:bodyPr wrap="square">
            <a:spAutoFit/>
          </a:bodyPr>
          <a:lstStyle/>
          <a:p>
            <a:r>
              <a:rPr lang="es-ES" sz="800" dirty="0" smtClean="0">
                <a:latin typeface="Arial Narrow" panose="020B0606020202030204" pitchFamily="34" charset="0"/>
              </a:rPr>
              <a:t>Fuente: SIVIGILA. Secretaria de Salud de Medellín.</a:t>
            </a:r>
          </a:p>
          <a:p>
            <a:pPr algn="just"/>
            <a:r>
              <a:rPr lang="es-ES" sz="1100" dirty="0" smtClean="0">
                <a:latin typeface="Arial Narrow" panose="020B0606020202030204" pitchFamily="34" charset="0"/>
              </a:rPr>
              <a:t>Figura. Número de casos de ESI-IRAG notificados por la unidad centinela al SIVIGILA a Periodo epidemiológico </a:t>
            </a:r>
            <a:r>
              <a:rPr lang="es-ES" sz="1100" dirty="0" smtClean="0">
                <a:latin typeface="Arial Narrow" panose="020B0606020202030204" pitchFamily="34" charset="0"/>
              </a:rPr>
              <a:t>07 </a:t>
            </a:r>
            <a:r>
              <a:rPr lang="es-ES" sz="1100" dirty="0" smtClean="0">
                <a:latin typeface="Arial Narrow" panose="020B0606020202030204" pitchFamily="34" charset="0"/>
              </a:rPr>
              <a:t>acumulado, 2019-2020. </a:t>
            </a:r>
            <a:endParaRPr lang="es-ES" sz="1100" dirty="0">
              <a:latin typeface="Arial Narrow" panose="020B0606020202030204" pitchFamily="34" charset="0"/>
            </a:endParaRPr>
          </a:p>
        </p:txBody>
      </p:sp>
      <p:grpSp>
        <p:nvGrpSpPr>
          <p:cNvPr id="8" name="7 Grupo"/>
          <p:cNvGrpSpPr/>
          <p:nvPr/>
        </p:nvGrpSpPr>
        <p:grpSpPr>
          <a:xfrm>
            <a:off x="72058" y="4067944"/>
            <a:ext cx="2071864" cy="635617"/>
            <a:chOff x="2397524" y="3379972"/>
            <a:chExt cx="4508500" cy="904875"/>
          </a:xfrm>
        </p:grpSpPr>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97524" y="3379972"/>
              <a:ext cx="4508500"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CuadroTexto"/>
            <p:cNvSpPr txBox="1"/>
            <p:nvPr/>
          </p:nvSpPr>
          <p:spPr>
            <a:xfrm>
              <a:off x="3317545" y="3519041"/>
              <a:ext cx="1593561" cy="481971"/>
            </a:xfrm>
            <a:prstGeom prst="rect">
              <a:avLst/>
            </a:prstGeom>
            <a:noFill/>
          </p:spPr>
          <p:txBody>
            <a:bodyPr wrap="square" rtlCol="0">
              <a:spAutoFit/>
            </a:bodyPr>
            <a:lstStyle/>
            <a:p>
              <a:pPr algn="ctr"/>
              <a:r>
                <a:rPr lang="es-ES" sz="1600" b="1" dirty="0" smtClean="0">
                  <a:latin typeface="Arial Narrow" panose="020B0606020202030204" pitchFamily="34" charset="0"/>
                </a:rPr>
                <a:t>179</a:t>
              </a:r>
              <a:endParaRPr lang="es-ES" sz="1600" b="1" dirty="0">
                <a:latin typeface="Arial Narrow" panose="020B0606020202030204" pitchFamily="34" charset="0"/>
              </a:endParaRPr>
            </a:p>
          </p:txBody>
        </p:sp>
      </p:grpSp>
      <p:grpSp>
        <p:nvGrpSpPr>
          <p:cNvPr id="15" name="14 Grupo"/>
          <p:cNvGrpSpPr/>
          <p:nvPr/>
        </p:nvGrpSpPr>
        <p:grpSpPr>
          <a:xfrm>
            <a:off x="2448322" y="74775"/>
            <a:ext cx="3446504" cy="276999"/>
            <a:chOff x="2448322" y="74775"/>
            <a:chExt cx="3446504" cy="276999"/>
          </a:xfrm>
        </p:grpSpPr>
        <p:sp>
          <p:nvSpPr>
            <p:cNvPr id="11" name="10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13" name="12 Conector recto"/>
            <p:cNvCxnSpPr>
              <a:stCxn id="11"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3" name="22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Comportamiento de la notificación</a:t>
              </a:r>
              <a:endParaRPr lang="es-ES" sz="1200" b="1" dirty="0">
                <a:latin typeface="Arial Narrow" panose="020B0606020202030204" pitchFamily="34" charset="0"/>
              </a:endParaRPr>
            </a:p>
          </p:txBody>
        </p:sp>
      </p:grpSp>
      <p:sp>
        <p:nvSpPr>
          <p:cNvPr id="14" name="13 Rectángulo"/>
          <p:cNvSpPr/>
          <p:nvPr/>
        </p:nvSpPr>
        <p:spPr>
          <a:xfrm>
            <a:off x="0" y="5508104"/>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26" name="25 Grupo"/>
          <p:cNvGrpSpPr/>
          <p:nvPr/>
        </p:nvGrpSpPr>
        <p:grpSpPr>
          <a:xfrm>
            <a:off x="277404" y="5621632"/>
            <a:ext cx="3446504" cy="276999"/>
            <a:chOff x="2448322" y="74775"/>
            <a:chExt cx="3446504" cy="276999"/>
          </a:xfrm>
        </p:grpSpPr>
        <p:sp>
          <p:nvSpPr>
            <p:cNvPr id="27" name="26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28" name="27 Conector recto"/>
            <p:cNvCxnSpPr>
              <a:stCxn id="27"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9" name="28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Variables de interés</a:t>
              </a:r>
              <a:endParaRPr lang="es-ES" sz="1200" b="1" dirty="0">
                <a:latin typeface="Arial Narrow" panose="020B0606020202030204" pitchFamily="34" charset="0"/>
              </a:endParaRPr>
            </a:p>
          </p:txBody>
        </p:sp>
      </p:grpSp>
      <p:sp>
        <p:nvSpPr>
          <p:cNvPr id="63" name="62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a:t>
            </a:r>
            <a:r>
              <a:rPr lang="es-ES" sz="1050" b="1" dirty="0">
                <a:latin typeface="Arial Narrow" panose="020B0606020202030204" pitchFamily="34" charset="0"/>
              </a:rPr>
              <a:t>6</a:t>
            </a:r>
          </a:p>
        </p:txBody>
      </p:sp>
      <p:sp>
        <p:nvSpPr>
          <p:cNvPr id="37" name="36 Título"/>
          <p:cNvSpPr>
            <a:spLocks noGrp="1"/>
          </p:cNvSpPr>
          <p:nvPr>
            <p:ph type="ctrTitle"/>
          </p:nvPr>
        </p:nvSpPr>
        <p:spPr>
          <a:xfrm>
            <a:off x="85115" y="-94400"/>
            <a:ext cx="2075175" cy="954107"/>
          </a:xfrm>
          <a:noFill/>
        </p:spPr>
        <p:txBody>
          <a:bodyPr wrap="square" rtlCol="0">
            <a:spAutoFit/>
          </a:bodyPr>
          <a:lstStyle/>
          <a:p>
            <a:r>
              <a:rPr lang="es-ES" sz="2800" b="1" dirty="0" smtClean="0">
                <a:solidFill>
                  <a:srgbClr val="C00000"/>
                </a:solidFill>
                <a:latin typeface="Arial Narrow" panose="020B0606020202030204" pitchFamily="34" charset="0"/>
                <a:ea typeface="+mn-ea"/>
                <a:cs typeface="+mn-cs"/>
              </a:rPr>
              <a:t>ESI – IRAG Centinela</a:t>
            </a:r>
            <a:endParaRPr lang="es-ES" sz="2800" b="1" dirty="0">
              <a:solidFill>
                <a:srgbClr val="C00000"/>
              </a:solidFill>
              <a:latin typeface="Arial Narrow" panose="020B0606020202030204" pitchFamily="34" charset="0"/>
              <a:ea typeface="+mn-ea"/>
              <a:cs typeface="+mn-cs"/>
            </a:endParaRPr>
          </a:p>
        </p:txBody>
      </p:sp>
      <p:sp>
        <p:nvSpPr>
          <p:cNvPr id="40" name="39 CuadroTexto"/>
          <p:cNvSpPr txBox="1"/>
          <p:nvPr/>
        </p:nvSpPr>
        <p:spPr>
          <a:xfrm>
            <a:off x="113975" y="4716016"/>
            <a:ext cx="2016079" cy="830997"/>
          </a:xfrm>
          <a:prstGeom prst="rect">
            <a:avLst/>
          </a:prstGeom>
          <a:noFill/>
        </p:spPr>
        <p:txBody>
          <a:bodyPr wrap="square" rtlCol="0">
            <a:spAutoFit/>
          </a:bodyPr>
          <a:lstStyle/>
          <a:p>
            <a:pPr algn="ctr"/>
            <a:r>
              <a:rPr lang="es-ES" sz="1200" b="1" dirty="0" smtClean="0">
                <a:latin typeface="Arial Narrow" panose="020B0606020202030204" pitchFamily="34" charset="0"/>
              </a:rPr>
              <a:t>La </a:t>
            </a:r>
            <a:r>
              <a:rPr lang="es-ES" sz="1200" b="1" dirty="0">
                <a:latin typeface="Arial Narrow" panose="020B0606020202030204" pitchFamily="34" charset="0"/>
              </a:rPr>
              <a:t>variación porcentual con respecto al mismo periodo del año </a:t>
            </a:r>
            <a:r>
              <a:rPr lang="es-ES" sz="1200" b="1" dirty="0" smtClean="0">
                <a:latin typeface="Arial Narrow" panose="020B0606020202030204" pitchFamily="34" charset="0"/>
              </a:rPr>
              <a:t>anterior disminuyó en un 24</a:t>
            </a:r>
            <a:r>
              <a:rPr lang="es-CO" sz="1200" b="1" dirty="0" smtClean="0">
                <a:latin typeface="Arial Narrow" panose="020B0606020202030204" pitchFamily="34" charset="0"/>
              </a:rPr>
              <a:t>%</a:t>
            </a:r>
            <a:endParaRPr lang="es-ES" sz="1200" b="1" dirty="0">
              <a:latin typeface="Arial Narrow" panose="020B0606020202030204" pitchFamily="34" charset="0"/>
            </a:endParaRPr>
          </a:p>
        </p:txBody>
      </p:sp>
      <p:grpSp>
        <p:nvGrpSpPr>
          <p:cNvPr id="79" name="78 Grupo"/>
          <p:cNvGrpSpPr/>
          <p:nvPr/>
        </p:nvGrpSpPr>
        <p:grpSpPr>
          <a:xfrm>
            <a:off x="3528442" y="5635532"/>
            <a:ext cx="3446504" cy="276999"/>
            <a:chOff x="2448322" y="74775"/>
            <a:chExt cx="3446504" cy="276999"/>
          </a:xfrm>
        </p:grpSpPr>
        <p:sp>
          <p:nvSpPr>
            <p:cNvPr id="80" name="79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81" name="80 Conector recto"/>
            <p:cNvCxnSpPr>
              <a:stCxn id="80"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82" name="81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Consideraciones técnicas</a:t>
              </a:r>
              <a:endParaRPr lang="es-ES" sz="1200" b="1" dirty="0">
                <a:latin typeface="Arial Narrow" panose="020B0606020202030204" pitchFamily="34" charset="0"/>
              </a:endParaRPr>
            </a:p>
          </p:txBody>
        </p:sp>
      </p:grpSp>
      <p:sp>
        <p:nvSpPr>
          <p:cNvPr id="84" name="83 Rectángulo"/>
          <p:cNvSpPr/>
          <p:nvPr/>
        </p:nvSpPr>
        <p:spPr>
          <a:xfrm>
            <a:off x="3723907" y="6012160"/>
            <a:ext cx="3437483" cy="1754326"/>
          </a:xfrm>
          <a:prstGeom prst="rect">
            <a:avLst/>
          </a:prstGeom>
        </p:spPr>
        <p:txBody>
          <a:bodyPr wrap="square">
            <a:spAutoFit/>
          </a:bodyPr>
          <a:lstStyle/>
          <a:p>
            <a:pPr algn="just"/>
            <a:r>
              <a:rPr lang="es-CO" sz="1200" dirty="0">
                <a:latin typeface="Arial Narrow" panose="020B0606020202030204" pitchFamily="34" charset="0"/>
              </a:rPr>
              <a:t>Respecto a la mortalidad por Infección respiratoria a la fecha se han notificado 179 personas fallecidas, un 24% menos comparado con el año anterior, en la cual   se registraron 235 muertes. La mayoría de las muertes son personas mayores de 60 años (70%), se registraron 10 casos fallecidos en menores de 5 años. Se descartaron 2 casos como casos asociados a IRA, 2 unidades de análisis de casos de causa directa, 3 causa  básica con manejo adecuado y 3 casos  en estudio.</a:t>
            </a:r>
          </a:p>
        </p:txBody>
      </p:sp>
      <p:pic>
        <p:nvPicPr>
          <p:cNvPr id="70" name="Imagen 69"/>
          <p:cNvPicPr/>
          <p:nvPr/>
        </p:nvPicPr>
        <p:blipFill>
          <a:blip r:embed="rId5" cstate="print">
            <a:extLst>
              <a:ext uri="{28A0092B-C50C-407E-A947-70E740481C1C}">
                <a14:useLocalDpi xmlns:a14="http://schemas.microsoft.com/office/drawing/2010/main" val="0"/>
              </a:ext>
            </a:extLst>
          </a:blip>
          <a:stretch>
            <a:fillRect/>
          </a:stretch>
        </p:blipFill>
        <p:spPr>
          <a:xfrm>
            <a:off x="6552777" y="8834366"/>
            <a:ext cx="620293" cy="280609"/>
          </a:xfrm>
          <a:prstGeom prst="rect">
            <a:avLst/>
          </a:prstGeom>
        </p:spPr>
      </p:pic>
      <p:graphicFrame>
        <p:nvGraphicFramePr>
          <p:cNvPr id="68" name="Gráfico 67">
            <a:extLst>
              <a:ext uri="{FF2B5EF4-FFF2-40B4-BE49-F238E27FC236}">
                <a16:creationId xmlns:a16="http://schemas.microsoft.com/office/drawing/2014/main" id="{00000000-0008-0000-0000-000002000000}"/>
              </a:ext>
            </a:extLst>
          </p:cNvPr>
          <p:cNvGraphicFramePr/>
          <p:nvPr>
            <p:extLst>
              <p:ext uri="{D42A27DB-BD31-4B8C-83A1-F6EECF244321}">
                <p14:modId xmlns:p14="http://schemas.microsoft.com/office/powerpoint/2010/main" val="2923511965"/>
              </p:ext>
            </p:extLst>
          </p:nvPr>
        </p:nvGraphicFramePr>
        <p:xfrm>
          <a:off x="2215980" y="472771"/>
          <a:ext cx="4984920" cy="3890924"/>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83" name="Gráfico 82">
            <a:extLst>
              <a:ext uri="{FF2B5EF4-FFF2-40B4-BE49-F238E27FC236}">
                <a16:creationId xmlns:a16="http://schemas.microsoft.com/office/drawing/2014/main" id="{00000000-0008-0000-0000-000008000000}"/>
              </a:ext>
            </a:extLst>
          </p:cNvPr>
          <p:cNvGraphicFramePr/>
          <p:nvPr>
            <p:extLst>
              <p:ext uri="{D42A27DB-BD31-4B8C-83A1-F6EECF244321}">
                <p14:modId xmlns:p14="http://schemas.microsoft.com/office/powerpoint/2010/main" val="609589706"/>
              </p:ext>
            </p:extLst>
          </p:nvPr>
        </p:nvGraphicFramePr>
        <p:xfrm>
          <a:off x="72058" y="6255176"/>
          <a:ext cx="3768556" cy="2425839"/>
        </p:xfrm>
        <a:graphic>
          <a:graphicData uri="http://schemas.openxmlformats.org/drawingml/2006/chart">
            <c:chart xmlns:c="http://schemas.openxmlformats.org/drawingml/2006/chart" xmlns:r="http://schemas.openxmlformats.org/officeDocument/2006/relationships" r:id="rId7"/>
          </a:graphicData>
        </a:graphic>
      </p:graphicFrame>
      <p:sp>
        <p:nvSpPr>
          <p:cNvPr id="85" name="5 Rectángulo"/>
          <p:cNvSpPr/>
          <p:nvPr/>
        </p:nvSpPr>
        <p:spPr>
          <a:xfrm>
            <a:off x="-46293" y="8681016"/>
            <a:ext cx="3770200" cy="461665"/>
          </a:xfrm>
          <a:prstGeom prst="rect">
            <a:avLst/>
          </a:prstGeom>
        </p:spPr>
        <p:txBody>
          <a:bodyPr wrap="square">
            <a:spAutoFit/>
          </a:bodyPr>
          <a:lstStyle/>
          <a:p>
            <a:r>
              <a:rPr lang="es-CO" sz="800" dirty="0">
                <a:latin typeface="Arial Narrow" panose="020B0606020202030204" pitchFamily="34" charset="0"/>
              </a:rPr>
              <a:t>Fuente: SIVIGILA. Secretaria de Salud de Medellín, 2019- 2020</a:t>
            </a:r>
          </a:p>
          <a:p>
            <a:r>
              <a:rPr lang="es-CO" sz="800" dirty="0">
                <a:latin typeface="Arial Narrow" panose="020B0606020202030204" pitchFamily="34" charset="0"/>
              </a:rPr>
              <a:t>Figura 5. Porcentaje de Casos notificados de muertes por IRA, por grupos de edad, Medellín, a semana epidemiológica </a:t>
            </a:r>
            <a:r>
              <a:rPr lang="es-CO" sz="800" dirty="0" smtClean="0">
                <a:latin typeface="Arial Narrow" panose="020B0606020202030204" pitchFamily="34" charset="0"/>
              </a:rPr>
              <a:t>28, </a:t>
            </a:r>
            <a:r>
              <a:rPr lang="es-CO" sz="800" dirty="0">
                <a:latin typeface="Arial Narrow" panose="020B0606020202030204" pitchFamily="34" charset="0"/>
              </a:rPr>
              <a:t>Año 2020</a:t>
            </a:r>
          </a:p>
        </p:txBody>
      </p:sp>
    </p:spTree>
    <p:extLst>
      <p:ext uri="{BB962C8B-B14F-4D97-AF65-F5344CB8AC3E}">
        <p14:creationId xmlns:p14="http://schemas.microsoft.com/office/powerpoint/2010/main" val="11773557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13 Rectángulo"/>
          <p:cNvSpPr/>
          <p:nvPr/>
        </p:nvSpPr>
        <p:spPr>
          <a:xfrm>
            <a:off x="0" y="23621"/>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26" name="25 Grupo"/>
          <p:cNvGrpSpPr/>
          <p:nvPr/>
        </p:nvGrpSpPr>
        <p:grpSpPr>
          <a:xfrm>
            <a:off x="277404" y="137149"/>
            <a:ext cx="3446504" cy="276999"/>
            <a:chOff x="2448322" y="74775"/>
            <a:chExt cx="3446504" cy="276999"/>
          </a:xfrm>
        </p:grpSpPr>
        <p:sp>
          <p:nvSpPr>
            <p:cNvPr id="27" name="26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28" name="27 Conector recto"/>
            <p:cNvCxnSpPr>
              <a:stCxn id="27"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9" name="28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Circulación viral</a:t>
              </a:r>
              <a:endParaRPr lang="es-ES" sz="1200" b="1" dirty="0">
                <a:latin typeface="Arial Narrow" panose="020B0606020202030204" pitchFamily="34" charset="0"/>
              </a:endParaRPr>
            </a:p>
          </p:txBody>
        </p:sp>
      </p:grpSp>
      <p:sp>
        <p:nvSpPr>
          <p:cNvPr id="60" name="59 Rectángulo"/>
          <p:cNvSpPr/>
          <p:nvPr/>
        </p:nvSpPr>
        <p:spPr>
          <a:xfrm>
            <a:off x="0" y="4283968"/>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61" name="60 Grupo"/>
          <p:cNvGrpSpPr/>
          <p:nvPr/>
        </p:nvGrpSpPr>
        <p:grpSpPr>
          <a:xfrm>
            <a:off x="277404" y="4397496"/>
            <a:ext cx="3446504" cy="276999"/>
            <a:chOff x="2448322" y="74775"/>
            <a:chExt cx="3446504" cy="276999"/>
          </a:xfrm>
        </p:grpSpPr>
        <p:sp>
          <p:nvSpPr>
            <p:cNvPr id="62" name="61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63" name="62 Conector recto"/>
            <p:cNvCxnSpPr>
              <a:stCxn id="62"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64" name="63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Curso de vida y circulación viral</a:t>
              </a:r>
              <a:endParaRPr lang="es-ES" sz="1200" b="1" dirty="0">
                <a:latin typeface="Arial Narrow" panose="020B0606020202030204" pitchFamily="34" charset="0"/>
              </a:endParaRPr>
            </a:p>
          </p:txBody>
        </p:sp>
      </p:grpSp>
      <p:sp>
        <p:nvSpPr>
          <p:cNvPr id="105" name="104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7</a:t>
            </a:r>
          </a:p>
        </p:txBody>
      </p:sp>
      <p:sp>
        <p:nvSpPr>
          <p:cNvPr id="2" name="1 Rectángulo"/>
          <p:cNvSpPr/>
          <p:nvPr/>
        </p:nvSpPr>
        <p:spPr>
          <a:xfrm>
            <a:off x="27792" y="3742026"/>
            <a:ext cx="4730462" cy="507831"/>
          </a:xfrm>
          <a:prstGeom prst="rect">
            <a:avLst/>
          </a:prstGeom>
        </p:spPr>
        <p:txBody>
          <a:bodyPr wrap="square">
            <a:spAutoFit/>
          </a:bodyPr>
          <a:lstStyle/>
          <a:p>
            <a:r>
              <a:rPr lang="es-CO" sz="600" dirty="0">
                <a:latin typeface="Arial Narrow" panose="020B0606020202030204" pitchFamily="34" charset="0"/>
              </a:rPr>
              <a:t>Fuente: SIVIGILA. LDSP Secretaria de Salud de Medellín, LDSP- </a:t>
            </a:r>
            <a:r>
              <a:rPr lang="es-CO" sz="600" dirty="0" smtClean="0">
                <a:latin typeface="Arial Narrow" panose="020B0606020202030204" pitchFamily="34" charset="0"/>
              </a:rPr>
              <a:t>2020</a:t>
            </a:r>
          </a:p>
          <a:p>
            <a:r>
              <a:rPr lang="es-ES" sz="1050" dirty="0" smtClean="0">
                <a:latin typeface="Arial Narrow" panose="020B0606020202030204" pitchFamily="34" charset="0"/>
              </a:rPr>
              <a:t>Figura .  Comportamiento de la  Circulación viral por semana epidemiológica,  según estudio por laboratorio. Medellín a Periodo epidemiológico </a:t>
            </a:r>
            <a:r>
              <a:rPr lang="es-ES" sz="1050" dirty="0" smtClean="0">
                <a:latin typeface="Arial Narrow" panose="020B0606020202030204" pitchFamily="34" charset="0"/>
              </a:rPr>
              <a:t>07 </a:t>
            </a:r>
            <a:r>
              <a:rPr lang="es-ES" sz="1050" dirty="0" smtClean="0">
                <a:latin typeface="Arial Narrow" panose="020B0606020202030204" pitchFamily="34" charset="0"/>
              </a:rPr>
              <a:t>acumulado. Medellín 2020</a:t>
            </a:r>
            <a:endParaRPr lang="es-ES" sz="1050" dirty="0">
              <a:latin typeface="Arial Narrow" panose="020B0606020202030204" pitchFamily="34" charset="0"/>
            </a:endParaRPr>
          </a:p>
        </p:txBody>
      </p:sp>
      <p:sp>
        <p:nvSpPr>
          <p:cNvPr id="4" name="3 Rectángulo"/>
          <p:cNvSpPr/>
          <p:nvPr/>
        </p:nvSpPr>
        <p:spPr>
          <a:xfrm>
            <a:off x="288082" y="8540311"/>
            <a:ext cx="6455417" cy="507831"/>
          </a:xfrm>
          <a:prstGeom prst="rect">
            <a:avLst/>
          </a:prstGeom>
        </p:spPr>
        <p:txBody>
          <a:bodyPr wrap="square">
            <a:spAutoFit/>
          </a:bodyPr>
          <a:lstStyle/>
          <a:p>
            <a:r>
              <a:rPr lang="es-ES" sz="600" dirty="0">
                <a:latin typeface="Arial Narrow" panose="020B0606020202030204" pitchFamily="34" charset="0"/>
              </a:rPr>
              <a:t>Fuente: LDSP de Antioquia y SIVIGILA 2018. Secretaria de Salud de Medellín</a:t>
            </a:r>
          </a:p>
          <a:p>
            <a:r>
              <a:rPr lang="es-ES" sz="1050" dirty="0">
                <a:latin typeface="Arial Narrow" panose="020B0606020202030204" pitchFamily="34" charset="0"/>
              </a:rPr>
              <a:t>Figura </a:t>
            </a:r>
            <a:r>
              <a:rPr lang="es-ES" sz="1050" dirty="0" smtClean="0">
                <a:latin typeface="Arial Narrow" panose="020B0606020202030204" pitchFamily="34" charset="0"/>
              </a:rPr>
              <a:t>. </a:t>
            </a:r>
            <a:r>
              <a:rPr lang="es-ES" sz="1050" dirty="0">
                <a:latin typeface="Arial Narrow" panose="020B0606020202030204" pitchFamily="34" charset="0"/>
              </a:rPr>
              <a:t>Número de </a:t>
            </a:r>
            <a:r>
              <a:rPr lang="es-ES" sz="1050" dirty="0" smtClean="0">
                <a:latin typeface="Arial Narrow" panose="020B0606020202030204" pitchFamily="34" charset="0"/>
              </a:rPr>
              <a:t>muestras positivas  por virus respiratorios, según </a:t>
            </a:r>
            <a:r>
              <a:rPr lang="es-ES" sz="1050" dirty="0">
                <a:latin typeface="Arial Narrow" panose="020B0606020202030204" pitchFamily="34" charset="0"/>
              </a:rPr>
              <a:t>grupo de edad. </a:t>
            </a:r>
            <a:r>
              <a:rPr lang="es-ES" sz="1050" dirty="0" smtClean="0">
                <a:latin typeface="Arial Narrow" panose="020B0606020202030204" pitchFamily="34" charset="0"/>
              </a:rPr>
              <a:t>Medellín a Periodo epidemiológico </a:t>
            </a:r>
            <a:r>
              <a:rPr lang="es-ES" sz="1050" dirty="0" smtClean="0">
                <a:latin typeface="Arial Narrow" panose="020B0606020202030204" pitchFamily="34" charset="0"/>
              </a:rPr>
              <a:t>07   </a:t>
            </a:r>
            <a:r>
              <a:rPr lang="es-ES" sz="1050" dirty="0" smtClean="0">
                <a:latin typeface="Arial Narrow" panose="020B0606020202030204" pitchFamily="34" charset="0"/>
              </a:rPr>
              <a:t>acumulado.  </a:t>
            </a:r>
            <a:r>
              <a:rPr lang="es-ES" sz="1050" dirty="0">
                <a:latin typeface="Arial Narrow" panose="020B0606020202030204" pitchFamily="34" charset="0"/>
              </a:rPr>
              <a:t>Medellín </a:t>
            </a:r>
            <a:r>
              <a:rPr lang="es-ES" sz="1050" dirty="0" smtClean="0">
                <a:latin typeface="Arial Narrow" panose="020B0606020202030204" pitchFamily="34" charset="0"/>
              </a:rPr>
              <a:t>2020</a:t>
            </a:r>
            <a:endParaRPr lang="es-ES" sz="1050" dirty="0">
              <a:latin typeface="Arial Narrow" panose="020B0606020202030204" pitchFamily="34" charset="0"/>
            </a:endParaRPr>
          </a:p>
        </p:txBody>
      </p:sp>
      <p:sp>
        <p:nvSpPr>
          <p:cNvPr id="3" name="2 CuadroTexto"/>
          <p:cNvSpPr txBox="1"/>
          <p:nvPr/>
        </p:nvSpPr>
        <p:spPr>
          <a:xfrm>
            <a:off x="5112618" y="1115616"/>
            <a:ext cx="184731" cy="369332"/>
          </a:xfrm>
          <a:prstGeom prst="rect">
            <a:avLst/>
          </a:prstGeom>
          <a:noFill/>
        </p:spPr>
        <p:txBody>
          <a:bodyPr wrap="none" rtlCol="0">
            <a:spAutoFit/>
          </a:bodyPr>
          <a:lstStyle/>
          <a:p>
            <a:endParaRPr lang="es-CO" dirty="0"/>
          </a:p>
        </p:txBody>
      </p:sp>
      <p:sp>
        <p:nvSpPr>
          <p:cNvPr id="19" name="18 Rectángulo"/>
          <p:cNvSpPr/>
          <p:nvPr/>
        </p:nvSpPr>
        <p:spPr>
          <a:xfrm>
            <a:off x="4680569" y="615330"/>
            <a:ext cx="2480821" cy="3631763"/>
          </a:xfrm>
          <a:prstGeom prst="rect">
            <a:avLst/>
          </a:prstGeom>
        </p:spPr>
        <p:txBody>
          <a:bodyPr wrap="square">
            <a:spAutoFit/>
          </a:bodyPr>
          <a:lstStyle/>
          <a:p>
            <a:pPr algn="just"/>
            <a:r>
              <a:rPr lang="es-CO" sz="1000" dirty="0">
                <a:latin typeface="Arial Narrow" panose="020B0606020202030204" pitchFamily="34" charset="0"/>
              </a:rPr>
              <a:t>Para conocer la circulación viral en la población se tuvo en cuenta además de los casos evaluados en la unidad centinela, los casos notificados como IRAG inusitados e IRAS  por otras IPS de la ciudad, y los resultados del LDSP, de los pacientes atendidos en las IPS de la ciudad.  De un total de 1449 muestras confirmadas por laboratorio para virus respiratorios, los virus de mayor circulación son el nuevo virus </a:t>
            </a:r>
            <a:r>
              <a:rPr lang="es-CO" sz="1000" dirty="0" err="1">
                <a:latin typeface="Arial Narrow" panose="020B0606020202030204" pitchFamily="34" charset="0"/>
              </a:rPr>
              <a:t>covid</a:t>
            </a:r>
            <a:r>
              <a:rPr lang="es-CO" sz="1000" dirty="0">
                <a:latin typeface="Arial Narrow" panose="020B0606020202030204" pitchFamily="34" charset="0"/>
              </a:rPr>
              <a:t> 19 con  1.173 casos y el virus </a:t>
            </a:r>
            <a:r>
              <a:rPr lang="es-CO" sz="1000" dirty="0" err="1">
                <a:latin typeface="Arial Narrow" panose="020B0606020202030204" pitchFamily="34" charset="0"/>
              </a:rPr>
              <a:t>sincitial</a:t>
            </a:r>
            <a:r>
              <a:rPr lang="es-CO" sz="1000" dirty="0">
                <a:latin typeface="Arial Narrow" panose="020B0606020202030204" pitchFamily="34" charset="0"/>
              </a:rPr>
              <a:t> respiratorio 163 casos, se diagnosticaron además, 13 casos de influenza AH1N1,  21  caso Influenza A, 3 caso Influenza B  1  caso de Influenza AH3 estacional,  25 casos de </a:t>
            </a:r>
            <a:r>
              <a:rPr lang="es-CO" sz="1000" dirty="0" err="1">
                <a:latin typeface="Arial Narrow" panose="020B0606020202030204" pitchFamily="34" charset="0"/>
              </a:rPr>
              <a:t>Parainfluenza</a:t>
            </a:r>
            <a:r>
              <a:rPr lang="es-CO" sz="1000" dirty="0">
                <a:latin typeface="Arial Narrow" panose="020B0606020202030204" pitchFamily="34" charset="0"/>
              </a:rPr>
              <a:t>, 22  casos de adenovirus,  28  casos de  </a:t>
            </a:r>
            <a:r>
              <a:rPr lang="es-CO" sz="1000" dirty="0" err="1">
                <a:latin typeface="Arial Narrow" panose="020B0606020202030204" pitchFamily="34" charset="0"/>
              </a:rPr>
              <a:t>Metaneumovirus</a:t>
            </a:r>
            <a:r>
              <a:rPr lang="es-CO" sz="1000" dirty="0">
                <a:latin typeface="Arial Narrow" panose="020B0606020202030204" pitchFamily="34" charset="0"/>
              </a:rPr>
              <a:t>. Se aisló además 5 casos con infección bacteriana.</a:t>
            </a:r>
          </a:p>
          <a:p>
            <a:pPr algn="just"/>
            <a:r>
              <a:rPr lang="es-CO" sz="1000" dirty="0">
                <a:latin typeface="Arial Narrow" panose="020B0606020202030204" pitchFamily="34" charset="0"/>
              </a:rPr>
              <a:t>En estas tres últimas semanas las muestras estudiadas de la unidad centinela para los tamizajes realizados de otros virus respiratorios fueron negativos igualmente en los  notificados como IRA, no se detectaron otros virus respiratorios.</a:t>
            </a:r>
          </a:p>
        </p:txBody>
      </p:sp>
      <p:pic>
        <p:nvPicPr>
          <p:cNvPr id="22" name="Imagen 21"/>
          <p:cNvPicPr/>
          <p:nvPr/>
        </p:nvPicPr>
        <p:blipFill>
          <a:blip r:embed="rId2" cstate="print">
            <a:extLst>
              <a:ext uri="{28A0092B-C50C-407E-A947-70E740481C1C}">
                <a14:useLocalDpi xmlns:a14="http://schemas.microsoft.com/office/drawing/2010/main" val="0"/>
              </a:ext>
            </a:extLst>
          </a:blip>
          <a:stretch>
            <a:fillRect/>
          </a:stretch>
        </p:blipFill>
        <p:spPr>
          <a:xfrm>
            <a:off x="6552777" y="8834366"/>
            <a:ext cx="620293" cy="280609"/>
          </a:xfrm>
          <a:prstGeom prst="rect">
            <a:avLst/>
          </a:prstGeom>
        </p:spPr>
      </p:pic>
      <p:graphicFrame>
        <p:nvGraphicFramePr>
          <p:cNvPr id="23" name="Gráfico 22">
            <a:extLst>
              <a:ext uri="{FF2B5EF4-FFF2-40B4-BE49-F238E27FC236}">
                <a16:creationId xmlns:a16="http://schemas.microsoft.com/office/drawing/2014/main" id="{00000000-0008-0000-0700-00001E100000}"/>
              </a:ext>
            </a:extLst>
          </p:cNvPr>
          <p:cNvGraphicFramePr/>
          <p:nvPr>
            <p:extLst>
              <p:ext uri="{D42A27DB-BD31-4B8C-83A1-F6EECF244321}">
                <p14:modId xmlns:p14="http://schemas.microsoft.com/office/powerpoint/2010/main" val="2573895635"/>
              </p:ext>
            </p:extLst>
          </p:nvPr>
        </p:nvGraphicFramePr>
        <p:xfrm>
          <a:off x="18375" y="552206"/>
          <a:ext cx="4662194" cy="318705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4" name="Gráfico 23"/>
          <p:cNvGraphicFramePr/>
          <p:nvPr>
            <p:extLst>
              <p:ext uri="{D42A27DB-BD31-4B8C-83A1-F6EECF244321}">
                <p14:modId xmlns:p14="http://schemas.microsoft.com/office/powerpoint/2010/main" val="3337911544"/>
              </p:ext>
            </p:extLst>
          </p:nvPr>
        </p:nvGraphicFramePr>
        <p:xfrm>
          <a:off x="277404" y="4968550"/>
          <a:ext cx="6563405" cy="360609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661494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98" y="-2118"/>
            <a:ext cx="2228231" cy="28241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rotWithShape="1">
          <a:blip r:embed="rId3">
            <a:extLst>
              <a:ext uri="{28A0092B-C50C-407E-A947-70E740481C1C}">
                <a14:useLocalDpi xmlns:a14="http://schemas.microsoft.com/office/drawing/2010/main" val="0"/>
              </a:ext>
            </a:extLst>
          </a:blip>
          <a:srcRect t="51432"/>
          <a:stretch/>
        </p:blipFill>
        <p:spPr bwMode="auto">
          <a:xfrm>
            <a:off x="0" y="2808413"/>
            <a:ext cx="2232223" cy="2666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30097" y="617076"/>
            <a:ext cx="2250029" cy="276999"/>
          </a:xfrm>
          <a:prstGeom prst="rect">
            <a:avLst/>
          </a:prstGeom>
          <a:noFill/>
        </p:spPr>
        <p:txBody>
          <a:bodyPr wrap="square" rtlCol="0">
            <a:spAutoFit/>
          </a:bodyPr>
          <a:lstStyle/>
          <a:p>
            <a:pPr algn="ctr"/>
            <a:r>
              <a:rPr lang="es-ES" sz="1200" b="1" dirty="0" smtClean="0">
                <a:latin typeface="Arial Narrow" panose="020B0606020202030204" pitchFamily="34" charset="0"/>
              </a:rPr>
              <a:t>Periodo epidemiológico </a:t>
            </a:r>
            <a:r>
              <a:rPr lang="es-ES" sz="1200" b="1" dirty="0" smtClean="0">
                <a:latin typeface="Arial Narrow" panose="020B0606020202030204" pitchFamily="34" charset="0"/>
              </a:rPr>
              <a:t>07  </a:t>
            </a:r>
            <a:r>
              <a:rPr lang="es-ES" sz="1200" b="1" dirty="0" smtClean="0">
                <a:latin typeface="Arial Narrow" panose="020B0606020202030204" pitchFamily="34" charset="0"/>
              </a:rPr>
              <a:t>- 2020</a:t>
            </a:r>
            <a:endParaRPr lang="es-ES" sz="1200" b="1" dirty="0">
              <a:latin typeface="Arial Narrow" panose="020B0606020202030204" pitchFamily="34" charset="0"/>
            </a:endParaRPr>
          </a:p>
        </p:txBody>
      </p:sp>
      <p:grpSp>
        <p:nvGrpSpPr>
          <p:cNvPr id="8" name="7 Grupo"/>
          <p:cNvGrpSpPr/>
          <p:nvPr/>
        </p:nvGrpSpPr>
        <p:grpSpPr>
          <a:xfrm>
            <a:off x="179214" y="4211960"/>
            <a:ext cx="1892650" cy="488476"/>
            <a:chOff x="2397524" y="3379972"/>
            <a:chExt cx="4508500" cy="904875"/>
          </a:xfrm>
        </p:grpSpPr>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97524" y="3379972"/>
              <a:ext cx="4508500"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CuadroTexto"/>
            <p:cNvSpPr txBox="1"/>
            <p:nvPr/>
          </p:nvSpPr>
          <p:spPr>
            <a:xfrm>
              <a:off x="3290517" y="3478755"/>
              <a:ext cx="1724312" cy="741182"/>
            </a:xfrm>
            <a:prstGeom prst="rect">
              <a:avLst/>
            </a:prstGeom>
            <a:noFill/>
          </p:spPr>
          <p:txBody>
            <a:bodyPr wrap="square" rtlCol="0">
              <a:spAutoFit/>
            </a:bodyPr>
            <a:lstStyle/>
            <a:p>
              <a:pPr algn="ctr"/>
              <a:r>
                <a:rPr lang="es-ES" sz="2000" b="1" dirty="0" smtClean="0">
                  <a:latin typeface="Arial Narrow" panose="020B0606020202030204" pitchFamily="34" charset="0"/>
                </a:rPr>
                <a:t>512</a:t>
              </a:r>
              <a:endParaRPr lang="es-ES" sz="2000" b="1" dirty="0">
                <a:latin typeface="Arial Narrow" panose="020B0606020202030204" pitchFamily="34" charset="0"/>
              </a:endParaRPr>
            </a:p>
          </p:txBody>
        </p:sp>
      </p:grpSp>
      <p:sp>
        <p:nvSpPr>
          <p:cNvPr id="9" name="8 CuadroTexto"/>
          <p:cNvSpPr txBox="1"/>
          <p:nvPr/>
        </p:nvSpPr>
        <p:spPr>
          <a:xfrm>
            <a:off x="-16906" y="4716016"/>
            <a:ext cx="2135310" cy="830997"/>
          </a:xfrm>
          <a:prstGeom prst="rect">
            <a:avLst/>
          </a:prstGeom>
          <a:noFill/>
        </p:spPr>
        <p:txBody>
          <a:bodyPr wrap="square" rtlCol="0">
            <a:spAutoFit/>
          </a:bodyPr>
          <a:lstStyle/>
          <a:p>
            <a:pPr algn="ctr"/>
            <a:r>
              <a:rPr lang="es-ES" sz="1200" b="1" dirty="0" smtClean="0">
                <a:latin typeface="Arial Narrow" panose="020B0606020202030204" pitchFamily="34" charset="0"/>
              </a:rPr>
              <a:t>La variación </a:t>
            </a:r>
            <a:r>
              <a:rPr lang="es-ES" sz="1200" b="1" dirty="0">
                <a:latin typeface="Arial Narrow" panose="020B0606020202030204" pitchFamily="34" charset="0"/>
              </a:rPr>
              <a:t>porcentual con respecto al mismo periodo del año </a:t>
            </a:r>
            <a:r>
              <a:rPr lang="es-ES" sz="1200" b="1" dirty="0" smtClean="0">
                <a:latin typeface="Arial Narrow" panose="020B0606020202030204" pitchFamily="34" charset="0"/>
              </a:rPr>
              <a:t>anterior disminuyó en un 17,8%.</a:t>
            </a:r>
            <a:endParaRPr lang="es-ES" sz="1200" b="1" dirty="0">
              <a:latin typeface="Arial Narrow" panose="020B0606020202030204" pitchFamily="34" charset="0"/>
            </a:endParaRPr>
          </a:p>
        </p:txBody>
      </p:sp>
      <p:sp>
        <p:nvSpPr>
          <p:cNvPr id="18" name="17 Rectángulo"/>
          <p:cNvSpPr/>
          <p:nvPr/>
        </p:nvSpPr>
        <p:spPr>
          <a:xfrm>
            <a:off x="2231041" y="2020188"/>
            <a:ext cx="4946011" cy="507831"/>
          </a:xfrm>
          <a:prstGeom prst="rect">
            <a:avLst/>
          </a:prstGeom>
        </p:spPr>
        <p:txBody>
          <a:bodyPr wrap="square">
            <a:spAutoFit/>
          </a:bodyPr>
          <a:lstStyle/>
          <a:p>
            <a:r>
              <a:rPr lang="es-ES" sz="600" dirty="0" smtClean="0">
                <a:latin typeface="Arial Narrow" panose="020B0606020202030204" pitchFamily="34" charset="0"/>
              </a:rPr>
              <a:t>Fuente: SIVIGILA. Secretaria de Salud de Medellín.</a:t>
            </a:r>
          </a:p>
          <a:p>
            <a:pPr algn="just"/>
            <a:r>
              <a:rPr lang="es-ES" sz="1050" dirty="0" smtClean="0">
                <a:latin typeface="Arial Narrow" panose="020B0606020202030204" pitchFamily="34" charset="0"/>
              </a:rPr>
              <a:t>Figura. Comportamiento </a:t>
            </a:r>
            <a:r>
              <a:rPr lang="es-CO" sz="1050" dirty="0" smtClean="0">
                <a:latin typeface="Arial Narrow" panose="020B0606020202030204" pitchFamily="34" charset="0"/>
              </a:rPr>
              <a:t>intoxicaciones</a:t>
            </a:r>
            <a:r>
              <a:rPr lang="es-ES" sz="1050" dirty="0" smtClean="0">
                <a:latin typeface="Arial Narrow" panose="020B0606020202030204" pitchFamily="34" charset="0"/>
              </a:rPr>
              <a:t>. Medellín, a Periodo epidemiológico </a:t>
            </a:r>
            <a:r>
              <a:rPr lang="es-ES" sz="1050" dirty="0" smtClean="0">
                <a:latin typeface="Arial Narrow" panose="020B0606020202030204" pitchFamily="34" charset="0"/>
              </a:rPr>
              <a:t>07 </a:t>
            </a:r>
            <a:r>
              <a:rPr lang="es-ES" sz="1050" dirty="0" smtClean="0">
                <a:latin typeface="Arial Narrow" panose="020B0606020202030204" pitchFamily="34" charset="0"/>
              </a:rPr>
              <a:t>acumulado  de 2017-2020. </a:t>
            </a:r>
            <a:endParaRPr lang="es-ES" sz="1050" dirty="0">
              <a:latin typeface="Arial Narrow" panose="020B0606020202030204" pitchFamily="34" charset="0"/>
            </a:endParaRPr>
          </a:p>
        </p:txBody>
      </p:sp>
      <p:grpSp>
        <p:nvGrpSpPr>
          <p:cNvPr id="15" name="14 Grupo"/>
          <p:cNvGrpSpPr/>
          <p:nvPr/>
        </p:nvGrpSpPr>
        <p:grpSpPr>
          <a:xfrm>
            <a:off x="2448322" y="74775"/>
            <a:ext cx="3446504" cy="276999"/>
            <a:chOff x="2448322" y="74775"/>
            <a:chExt cx="3446504" cy="276999"/>
          </a:xfrm>
        </p:grpSpPr>
        <p:sp>
          <p:nvSpPr>
            <p:cNvPr id="11" name="10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13" name="12 Conector recto"/>
            <p:cNvCxnSpPr>
              <a:stCxn id="11"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3" name="22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Comportamiento de la notificación</a:t>
              </a:r>
              <a:endParaRPr lang="es-ES" sz="1200" b="1" dirty="0">
                <a:latin typeface="Arial Narrow" panose="020B0606020202030204" pitchFamily="34" charset="0"/>
              </a:endParaRPr>
            </a:p>
          </p:txBody>
        </p:sp>
      </p:grpSp>
      <p:sp>
        <p:nvSpPr>
          <p:cNvPr id="14" name="13 Rectángulo"/>
          <p:cNvSpPr/>
          <p:nvPr/>
        </p:nvSpPr>
        <p:spPr>
          <a:xfrm>
            <a:off x="2223346" y="3706456"/>
            <a:ext cx="4961400" cy="360475"/>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26" name="25 Grupo"/>
          <p:cNvGrpSpPr/>
          <p:nvPr/>
        </p:nvGrpSpPr>
        <p:grpSpPr>
          <a:xfrm>
            <a:off x="2516904" y="3736932"/>
            <a:ext cx="3446504" cy="286016"/>
            <a:chOff x="2448322" y="-7125"/>
            <a:chExt cx="3446504" cy="286016"/>
          </a:xfrm>
        </p:grpSpPr>
        <p:sp>
          <p:nvSpPr>
            <p:cNvPr id="27" name="26 Elipse"/>
            <p:cNvSpPr/>
            <p:nvPr/>
          </p:nvSpPr>
          <p:spPr>
            <a:xfrm>
              <a:off x="2448322" y="17281"/>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28" name="27 Conector recto"/>
            <p:cNvCxnSpPr>
              <a:stCxn id="27" idx="6"/>
            </p:cNvCxnSpPr>
            <p:nvPr/>
          </p:nvCxnSpPr>
          <p:spPr>
            <a:xfrm>
              <a:off x="2736354" y="148086"/>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9" name="28 CuadroTexto"/>
            <p:cNvSpPr txBox="1"/>
            <p:nvPr/>
          </p:nvSpPr>
          <p:spPr>
            <a:xfrm>
              <a:off x="3302538" y="-7125"/>
              <a:ext cx="2592288" cy="276999"/>
            </a:xfrm>
            <a:prstGeom prst="rect">
              <a:avLst/>
            </a:prstGeom>
            <a:noFill/>
          </p:spPr>
          <p:txBody>
            <a:bodyPr wrap="square" rtlCol="0">
              <a:spAutoFit/>
            </a:bodyPr>
            <a:lstStyle/>
            <a:p>
              <a:r>
                <a:rPr lang="es-ES" sz="1200" b="1" dirty="0" smtClean="0">
                  <a:latin typeface="Arial Narrow" panose="020B0606020202030204" pitchFamily="34" charset="0"/>
                </a:rPr>
                <a:t>Variables de interés</a:t>
              </a:r>
              <a:endParaRPr lang="es-ES" sz="1200" b="1" dirty="0">
                <a:latin typeface="Arial Narrow" panose="020B0606020202030204" pitchFamily="34" charset="0"/>
              </a:endParaRPr>
            </a:p>
          </p:txBody>
        </p:sp>
      </p:grpSp>
      <p:sp>
        <p:nvSpPr>
          <p:cNvPr id="63" name="62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8 </a:t>
            </a:r>
            <a:endParaRPr lang="es-ES" sz="1050" b="1" dirty="0">
              <a:latin typeface="Arial Narrow" panose="020B0606020202030204" pitchFamily="34" charset="0"/>
            </a:endParaRPr>
          </a:p>
        </p:txBody>
      </p:sp>
      <p:sp>
        <p:nvSpPr>
          <p:cNvPr id="37" name="36 Título"/>
          <p:cNvSpPr>
            <a:spLocks noGrp="1"/>
          </p:cNvSpPr>
          <p:nvPr>
            <p:ph type="ctrTitle"/>
          </p:nvPr>
        </p:nvSpPr>
        <p:spPr>
          <a:xfrm>
            <a:off x="-30096" y="177934"/>
            <a:ext cx="2208885" cy="400110"/>
          </a:xfrm>
          <a:noFill/>
        </p:spPr>
        <p:txBody>
          <a:bodyPr wrap="square" rtlCol="0">
            <a:spAutoFit/>
          </a:bodyPr>
          <a:lstStyle/>
          <a:p>
            <a:r>
              <a:rPr lang="es-ES" sz="2000" b="1" dirty="0" smtClean="0">
                <a:solidFill>
                  <a:srgbClr val="C00000"/>
                </a:solidFill>
                <a:latin typeface="Arial Narrow" panose="020B0606020202030204" pitchFamily="34" charset="0"/>
                <a:ea typeface="+mn-ea"/>
                <a:cs typeface="+mn-cs"/>
              </a:rPr>
              <a:t>3. Intoxicaciones</a:t>
            </a:r>
            <a:endParaRPr lang="es-ES" sz="2000" b="1" dirty="0">
              <a:solidFill>
                <a:srgbClr val="C00000"/>
              </a:solidFill>
              <a:latin typeface="Arial Narrow" panose="020B0606020202030204" pitchFamily="34" charset="0"/>
              <a:ea typeface="+mn-ea"/>
              <a:cs typeface="+mn-cs"/>
            </a:endParaRPr>
          </a:p>
        </p:txBody>
      </p:sp>
      <p:grpSp>
        <p:nvGrpSpPr>
          <p:cNvPr id="89" name="88 Grupo"/>
          <p:cNvGrpSpPr/>
          <p:nvPr/>
        </p:nvGrpSpPr>
        <p:grpSpPr>
          <a:xfrm>
            <a:off x="2274030" y="4873984"/>
            <a:ext cx="833825" cy="904648"/>
            <a:chOff x="1038433" y="1243369"/>
            <a:chExt cx="833825" cy="904648"/>
          </a:xfrm>
        </p:grpSpPr>
        <p:sp>
          <p:nvSpPr>
            <p:cNvPr id="90" name="89 Rectángulo redondeado"/>
            <p:cNvSpPr/>
            <p:nvPr/>
          </p:nvSpPr>
          <p:spPr>
            <a:xfrm>
              <a:off x="1038433" y="1520368"/>
              <a:ext cx="816918" cy="360040"/>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56,45%</a:t>
              </a:r>
              <a:endParaRPr lang="es-ES" sz="1600" b="1" dirty="0">
                <a:solidFill>
                  <a:schemeClr val="tx1"/>
                </a:solidFill>
                <a:latin typeface="Arial Narrow" panose="020B0606020202030204" pitchFamily="34" charset="0"/>
              </a:endParaRPr>
            </a:p>
          </p:txBody>
        </p:sp>
        <p:sp>
          <p:nvSpPr>
            <p:cNvPr id="91" name="90 Rectángulo"/>
            <p:cNvSpPr/>
            <p:nvPr/>
          </p:nvSpPr>
          <p:spPr>
            <a:xfrm>
              <a:off x="1068833" y="1243369"/>
              <a:ext cx="803425" cy="276999"/>
            </a:xfrm>
            <a:prstGeom prst="rect">
              <a:avLst/>
            </a:prstGeom>
          </p:spPr>
          <p:txBody>
            <a:bodyPr wrap="none">
              <a:spAutoFit/>
            </a:bodyPr>
            <a:lstStyle/>
            <a:p>
              <a:r>
                <a:rPr lang="es-ES" sz="1200" b="1" u="sng" dirty="0">
                  <a:latin typeface="Arial Narrow" panose="020B0606020202030204" pitchFamily="34" charset="0"/>
                </a:rPr>
                <a:t>Masculino</a:t>
              </a:r>
              <a:endParaRPr lang="es-ES" sz="1200" b="1" u="sng" dirty="0">
                <a:solidFill>
                  <a:sysClr val="windowText" lastClr="000000"/>
                </a:solidFill>
                <a:latin typeface="Arial Narrow" panose="020B0606020202030204" pitchFamily="34" charset="0"/>
              </a:endParaRPr>
            </a:p>
          </p:txBody>
        </p:sp>
        <p:sp>
          <p:nvSpPr>
            <p:cNvPr id="92" name="91 Rectángulo"/>
            <p:cNvSpPr/>
            <p:nvPr/>
          </p:nvSpPr>
          <p:spPr>
            <a:xfrm>
              <a:off x="1064280" y="1871018"/>
              <a:ext cx="790601" cy="276999"/>
            </a:xfrm>
            <a:prstGeom prst="rect">
              <a:avLst/>
            </a:prstGeom>
          </p:spPr>
          <p:txBody>
            <a:bodyPr wrap="none">
              <a:spAutoFit/>
            </a:bodyPr>
            <a:lstStyle/>
            <a:p>
              <a:r>
                <a:rPr lang="es-ES" sz="1200" b="1" dirty="0" smtClean="0">
                  <a:latin typeface="Arial Narrow" panose="020B0606020202030204" pitchFamily="34" charset="0"/>
                </a:rPr>
                <a:t>289 casos</a:t>
              </a:r>
              <a:endParaRPr lang="es-CO" sz="1200" dirty="0"/>
            </a:p>
          </p:txBody>
        </p:sp>
      </p:grpSp>
      <p:grpSp>
        <p:nvGrpSpPr>
          <p:cNvPr id="6" name="5 Grupo"/>
          <p:cNvGrpSpPr/>
          <p:nvPr/>
        </p:nvGrpSpPr>
        <p:grpSpPr>
          <a:xfrm>
            <a:off x="4522309" y="6596400"/>
            <a:ext cx="855577" cy="883043"/>
            <a:chOff x="1033171" y="8262441"/>
            <a:chExt cx="855577" cy="883043"/>
          </a:xfrm>
        </p:grpSpPr>
        <p:sp>
          <p:nvSpPr>
            <p:cNvPr id="88" name="87 Rectángulo redondeado"/>
            <p:cNvSpPr/>
            <p:nvPr/>
          </p:nvSpPr>
          <p:spPr>
            <a:xfrm>
              <a:off x="1068351" y="8535741"/>
              <a:ext cx="817939" cy="360040"/>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25,78%</a:t>
              </a:r>
              <a:endParaRPr lang="es-ES" sz="1600" b="1" dirty="0">
                <a:solidFill>
                  <a:schemeClr val="tx1"/>
                </a:solidFill>
                <a:latin typeface="Arial Narrow" panose="020B0606020202030204" pitchFamily="34" charset="0"/>
              </a:endParaRPr>
            </a:p>
          </p:txBody>
        </p:sp>
        <p:sp>
          <p:nvSpPr>
            <p:cNvPr id="93" name="92 Rectángulo"/>
            <p:cNvSpPr/>
            <p:nvPr/>
          </p:nvSpPr>
          <p:spPr>
            <a:xfrm>
              <a:off x="1033171" y="8262441"/>
              <a:ext cx="853119" cy="276999"/>
            </a:xfrm>
            <a:prstGeom prst="rect">
              <a:avLst/>
            </a:prstGeom>
          </p:spPr>
          <p:txBody>
            <a:bodyPr wrap="none">
              <a:spAutoFit/>
            </a:bodyPr>
            <a:lstStyle/>
            <a:p>
              <a:r>
                <a:rPr lang="es-ES" sz="1200" b="1" u="sng" dirty="0" smtClean="0">
                  <a:latin typeface="Arial Narrow" panose="020B0606020202030204" pitchFamily="34" charset="0"/>
                </a:rPr>
                <a:t>Vía pública</a:t>
              </a:r>
              <a:endParaRPr lang="es-ES" sz="1200" b="1" u="sng" dirty="0">
                <a:solidFill>
                  <a:sysClr val="windowText" lastClr="000000"/>
                </a:solidFill>
                <a:latin typeface="Arial Narrow" panose="020B0606020202030204" pitchFamily="34" charset="0"/>
              </a:endParaRPr>
            </a:p>
          </p:txBody>
        </p:sp>
        <p:sp>
          <p:nvSpPr>
            <p:cNvPr id="94" name="93 Rectángulo"/>
            <p:cNvSpPr/>
            <p:nvPr/>
          </p:nvSpPr>
          <p:spPr>
            <a:xfrm>
              <a:off x="1098147" y="8868485"/>
              <a:ext cx="790601" cy="276999"/>
            </a:xfrm>
            <a:prstGeom prst="rect">
              <a:avLst/>
            </a:prstGeom>
          </p:spPr>
          <p:txBody>
            <a:bodyPr wrap="none">
              <a:spAutoFit/>
            </a:bodyPr>
            <a:lstStyle/>
            <a:p>
              <a:r>
                <a:rPr lang="es-ES" sz="1200" b="1" dirty="0" smtClean="0">
                  <a:latin typeface="Arial Narrow" panose="020B0606020202030204" pitchFamily="34" charset="0"/>
                </a:rPr>
                <a:t>132 casos</a:t>
              </a:r>
              <a:endParaRPr lang="es-CO" sz="1200" dirty="0"/>
            </a:p>
          </p:txBody>
        </p:sp>
      </p:grpSp>
      <p:pic>
        <p:nvPicPr>
          <p:cNvPr id="96" name="Picture 3"/>
          <p:cNvPicPr>
            <a:picLocks noChangeAspect="1" noChangeArrowheads="1"/>
          </p:cNvPicPr>
          <p:nvPr/>
        </p:nvPicPr>
        <p:blipFill rotWithShape="1">
          <a:blip r:embed="rId5">
            <a:biLevel thresh="75000"/>
            <a:extLst>
              <a:ext uri="{28A0092B-C50C-407E-A947-70E740481C1C}">
                <a14:useLocalDpi xmlns:a14="http://schemas.microsoft.com/office/drawing/2010/main" val="0"/>
              </a:ext>
            </a:extLst>
          </a:blip>
          <a:srcRect t="10614" r="84474"/>
          <a:stretch/>
        </p:blipFill>
        <p:spPr bwMode="auto">
          <a:xfrm>
            <a:off x="2442384" y="4383828"/>
            <a:ext cx="542252" cy="5297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Rectángulo"/>
          <p:cNvSpPr/>
          <p:nvPr/>
        </p:nvSpPr>
        <p:spPr>
          <a:xfrm>
            <a:off x="26911" y="7668344"/>
            <a:ext cx="5556050" cy="353943"/>
          </a:xfrm>
          <a:prstGeom prst="rect">
            <a:avLst/>
          </a:prstGeom>
        </p:spPr>
        <p:txBody>
          <a:bodyPr wrap="square">
            <a:spAutoFit/>
          </a:bodyPr>
          <a:lstStyle/>
          <a:p>
            <a:r>
              <a:rPr lang="es-CO" sz="600" dirty="0">
                <a:latin typeface="Arial Narrow" panose="020B0606020202030204" pitchFamily="34" charset="0"/>
              </a:rPr>
              <a:t>Fuente SIVIGILA. Secretaría Salud de Medellín</a:t>
            </a:r>
          </a:p>
          <a:p>
            <a:r>
              <a:rPr lang="es-CO" sz="1100" dirty="0" smtClean="0">
                <a:latin typeface="Arial Narrow" panose="020B0606020202030204" pitchFamily="34" charset="0"/>
              </a:rPr>
              <a:t>Figura grupo de sustancia, intoxicaciones, a Periodo epidemiológico </a:t>
            </a:r>
            <a:r>
              <a:rPr lang="es-CO" sz="1100" dirty="0" smtClean="0">
                <a:latin typeface="Arial Narrow" panose="020B0606020202030204" pitchFamily="34" charset="0"/>
              </a:rPr>
              <a:t>07  </a:t>
            </a:r>
            <a:r>
              <a:rPr lang="es-CO" sz="1100" dirty="0" smtClean="0">
                <a:latin typeface="Arial Narrow" panose="020B0606020202030204" pitchFamily="34" charset="0"/>
              </a:rPr>
              <a:t>acumulado . </a:t>
            </a:r>
            <a:r>
              <a:rPr lang="es-CO" sz="1100" dirty="0">
                <a:latin typeface="Arial Narrow" panose="020B0606020202030204" pitchFamily="34" charset="0"/>
              </a:rPr>
              <a:t>Medellín </a:t>
            </a:r>
            <a:r>
              <a:rPr lang="es-CO" sz="1100" dirty="0" smtClean="0">
                <a:latin typeface="Arial Narrow" panose="020B0606020202030204" pitchFamily="34" charset="0"/>
              </a:rPr>
              <a:t>2020</a:t>
            </a:r>
            <a:endParaRPr lang="es-CO" sz="1100" dirty="0">
              <a:latin typeface="Arial Narrow" panose="020B0606020202030204" pitchFamily="34" charset="0"/>
            </a:endParaRPr>
          </a:p>
        </p:txBody>
      </p:sp>
      <p:grpSp>
        <p:nvGrpSpPr>
          <p:cNvPr id="67" name="66 Grupo"/>
          <p:cNvGrpSpPr/>
          <p:nvPr/>
        </p:nvGrpSpPr>
        <p:grpSpPr>
          <a:xfrm>
            <a:off x="4905808" y="4866208"/>
            <a:ext cx="877163" cy="894649"/>
            <a:chOff x="5265956" y="1265576"/>
            <a:chExt cx="877163" cy="894649"/>
          </a:xfrm>
        </p:grpSpPr>
        <p:sp>
          <p:nvSpPr>
            <p:cNvPr id="68" name="67 Rectángulo redondeado"/>
            <p:cNvSpPr/>
            <p:nvPr/>
          </p:nvSpPr>
          <p:spPr>
            <a:xfrm>
              <a:off x="5327048" y="1561312"/>
              <a:ext cx="781202" cy="360040"/>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13,67%</a:t>
              </a:r>
              <a:endParaRPr lang="es-ES" sz="1600" b="1" dirty="0">
                <a:solidFill>
                  <a:schemeClr val="tx1"/>
                </a:solidFill>
                <a:latin typeface="Arial Narrow" panose="020B0606020202030204" pitchFamily="34" charset="0"/>
              </a:endParaRPr>
            </a:p>
          </p:txBody>
        </p:sp>
        <p:sp>
          <p:nvSpPr>
            <p:cNvPr id="69" name="68 Rectángulo"/>
            <p:cNvSpPr/>
            <p:nvPr/>
          </p:nvSpPr>
          <p:spPr>
            <a:xfrm>
              <a:off x="5265956" y="1265576"/>
              <a:ext cx="877163" cy="276999"/>
            </a:xfrm>
            <a:prstGeom prst="rect">
              <a:avLst/>
            </a:prstGeom>
          </p:spPr>
          <p:txBody>
            <a:bodyPr wrap="none">
              <a:spAutoFit/>
            </a:bodyPr>
            <a:lstStyle/>
            <a:p>
              <a:r>
                <a:rPr lang="es-ES" sz="1200" b="1" u="sng" dirty="0" smtClean="0">
                  <a:latin typeface="Arial Narrow" panose="020B0606020202030204" pitchFamily="34" charset="0"/>
                </a:rPr>
                <a:t>&lt; de 5 años</a:t>
              </a:r>
              <a:endParaRPr lang="es-ES" sz="1200" b="1" u="sng" dirty="0">
                <a:solidFill>
                  <a:sysClr val="windowText" lastClr="000000"/>
                </a:solidFill>
                <a:latin typeface="Arial Narrow" panose="020B0606020202030204" pitchFamily="34" charset="0"/>
              </a:endParaRPr>
            </a:p>
          </p:txBody>
        </p:sp>
        <p:sp>
          <p:nvSpPr>
            <p:cNvPr id="71" name="70 Rectángulo"/>
            <p:cNvSpPr/>
            <p:nvPr/>
          </p:nvSpPr>
          <p:spPr>
            <a:xfrm>
              <a:off x="5298050" y="1883226"/>
              <a:ext cx="720069" cy="276999"/>
            </a:xfrm>
            <a:prstGeom prst="rect">
              <a:avLst/>
            </a:prstGeom>
          </p:spPr>
          <p:txBody>
            <a:bodyPr wrap="none">
              <a:spAutoFit/>
            </a:bodyPr>
            <a:lstStyle/>
            <a:p>
              <a:r>
                <a:rPr lang="es-ES" sz="1200" b="1" dirty="0">
                  <a:latin typeface="Arial Narrow" panose="020B0606020202030204" pitchFamily="34" charset="0"/>
                </a:rPr>
                <a:t>7</a:t>
              </a:r>
              <a:r>
                <a:rPr lang="es-ES" sz="1200" b="1" dirty="0" smtClean="0">
                  <a:latin typeface="Arial Narrow" panose="020B0606020202030204" pitchFamily="34" charset="0"/>
                </a:rPr>
                <a:t>0 casos</a:t>
              </a:r>
              <a:endParaRPr lang="es-CO" sz="1200" dirty="0"/>
            </a:p>
          </p:txBody>
        </p:sp>
      </p:grpSp>
      <p:grpSp>
        <p:nvGrpSpPr>
          <p:cNvPr id="74" name="73 Grupo"/>
          <p:cNvGrpSpPr/>
          <p:nvPr/>
        </p:nvGrpSpPr>
        <p:grpSpPr>
          <a:xfrm>
            <a:off x="5986396" y="4877806"/>
            <a:ext cx="1253869" cy="895160"/>
            <a:chOff x="2370037" y="3162904"/>
            <a:chExt cx="1253869" cy="895160"/>
          </a:xfrm>
        </p:grpSpPr>
        <p:sp>
          <p:nvSpPr>
            <p:cNvPr id="76" name="75 Rectángulo redondeado"/>
            <p:cNvSpPr/>
            <p:nvPr/>
          </p:nvSpPr>
          <p:spPr>
            <a:xfrm>
              <a:off x="2576066" y="3431176"/>
              <a:ext cx="874090" cy="36004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smtClean="0">
                  <a:solidFill>
                    <a:schemeClr val="tx1"/>
                  </a:solidFill>
                  <a:latin typeface="Arial Narrow" panose="020B0606020202030204" pitchFamily="34" charset="0"/>
                </a:rPr>
                <a:t>Oral</a:t>
              </a:r>
              <a:endParaRPr lang="es-ES" sz="1100" b="1" dirty="0" smtClean="0">
                <a:solidFill>
                  <a:schemeClr val="tx1"/>
                </a:solidFill>
                <a:latin typeface="Arial Narrow" panose="020B0606020202030204" pitchFamily="34" charset="0"/>
              </a:endParaRPr>
            </a:p>
            <a:p>
              <a:pPr algn="ctr"/>
              <a:r>
                <a:rPr lang="es-ES" sz="1600" b="1" dirty="0" smtClean="0">
                  <a:solidFill>
                    <a:schemeClr val="tx1"/>
                  </a:solidFill>
                  <a:latin typeface="Arial Narrow" panose="020B0606020202030204" pitchFamily="34" charset="0"/>
                </a:rPr>
                <a:t>62,75%</a:t>
              </a:r>
              <a:endParaRPr lang="es-ES" sz="1600" b="1" dirty="0">
                <a:solidFill>
                  <a:schemeClr val="tx1"/>
                </a:solidFill>
                <a:latin typeface="Arial Narrow" panose="020B0606020202030204" pitchFamily="34" charset="0"/>
              </a:endParaRPr>
            </a:p>
          </p:txBody>
        </p:sp>
        <p:sp>
          <p:nvSpPr>
            <p:cNvPr id="77" name="76 Rectángulo"/>
            <p:cNvSpPr/>
            <p:nvPr/>
          </p:nvSpPr>
          <p:spPr>
            <a:xfrm>
              <a:off x="2370037" y="3162904"/>
              <a:ext cx="1253869" cy="276999"/>
            </a:xfrm>
            <a:prstGeom prst="rect">
              <a:avLst/>
            </a:prstGeom>
          </p:spPr>
          <p:txBody>
            <a:bodyPr wrap="none">
              <a:spAutoFit/>
            </a:bodyPr>
            <a:lstStyle/>
            <a:p>
              <a:pPr algn="ctr"/>
              <a:r>
                <a:rPr lang="es-ES" sz="1200" b="1" u="sng" dirty="0" smtClean="0">
                  <a:latin typeface="Arial Narrow" panose="020B0606020202030204" pitchFamily="34" charset="0"/>
                </a:rPr>
                <a:t>Vía de exposición</a:t>
              </a:r>
              <a:endParaRPr lang="es-ES" sz="1200" b="1" u="sng" dirty="0">
                <a:solidFill>
                  <a:sysClr val="windowText" lastClr="000000"/>
                </a:solidFill>
                <a:latin typeface="Arial Narrow" panose="020B0606020202030204" pitchFamily="34" charset="0"/>
              </a:endParaRPr>
            </a:p>
          </p:txBody>
        </p:sp>
        <p:sp>
          <p:nvSpPr>
            <p:cNvPr id="78" name="77 Rectángulo"/>
            <p:cNvSpPr/>
            <p:nvPr/>
          </p:nvSpPr>
          <p:spPr>
            <a:xfrm>
              <a:off x="2716410" y="3781065"/>
              <a:ext cx="790601" cy="276999"/>
            </a:xfrm>
            <a:prstGeom prst="rect">
              <a:avLst/>
            </a:prstGeom>
          </p:spPr>
          <p:txBody>
            <a:bodyPr wrap="none">
              <a:spAutoFit/>
            </a:bodyPr>
            <a:lstStyle/>
            <a:p>
              <a:r>
                <a:rPr lang="es-ES" sz="1200" b="1" dirty="0" smtClean="0">
                  <a:latin typeface="Arial Narrow" panose="020B0606020202030204" pitchFamily="34" charset="0"/>
                </a:rPr>
                <a:t>320 casos</a:t>
              </a:r>
              <a:endParaRPr lang="es-CO" sz="1200" dirty="0"/>
            </a:p>
          </p:txBody>
        </p:sp>
      </p:grpSp>
      <p:sp>
        <p:nvSpPr>
          <p:cNvPr id="65" name="64 CuadroTexto"/>
          <p:cNvSpPr txBox="1"/>
          <p:nvPr/>
        </p:nvSpPr>
        <p:spPr>
          <a:xfrm>
            <a:off x="1989184" y="2911116"/>
            <a:ext cx="2331346" cy="430887"/>
          </a:xfrm>
          <a:prstGeom prst="rect">
            <a:avLst/>
          </a:prstGeom>
          <a:noFill/>
        </p:spPr>
        <p:txBody>
          <a:bodyPr wrap="square" rtlCol="0">
            <a:spAutoFit/>
          </a:bodyPr>
          <a:lstStyle/>
          <a:p>
            <a:pPr algn="ctr"/>
            <a:r>
              <a:rPr lang="es-ES" sz="1050" b="1" dirty="0" smtClean="0">
                <a:latin typeface="Arial Narrow" panose="020B0606020202030204" pitchFamily="34" charset="0"/>
              </a:rPr>
              <a:t>Incidencia </a:t>
            </a:r>
            <a:r>
              <a:rPr lang="es-ES" sz="1050" b="1" dirty="0">
                <a:latin typeface="Arial Narrow" panose="020B0606020202030204" pitchFamily="34" charset="0"/>
              </a:rPr>
              <a:t>en </a:t>
            </a:r>
            <a:r>
              <a:rPr lang="es-ES" sz="1050" b="1" dirty="0" smtClean="0">
                <a:latin typeface="Arial Narrow" panose="020B0606020202030204" pitchFamily="34" charset="0"/>
              </a:rPr>
              <a:t>población general </a:t>
            </a:r>
            <a:r>
              <a:rPr lang="es-CO" sz="1050" b="1" dirty="0" smtClean="0">
                <a:latin typeface="Arial Narrow" panose="020B0606020202030204" pitchFamily="34" charset="0"/>
              </a:rPr>
              <a:t>x </a:t>
            </a:r>
            <a:r>
              <a:rPr lang="es-CO" sz="1050" b="1" dirty="0">
                <a:latin typeface="Arial Narrow" panose="020B0606020202030204" pitchFamily="34" charset="0"/>
              </a:rPr>
              <a:t>100,000 habitantes</a:t>
            </a:r>
            <a:endParaRPr lang="es-ES" sz="1050" b="1" dirty="0">
              <a:latin typeface="Arial Narrow" panose="020B0606020202030204" pitchFamily="34" charset="0"/>
            </a:endParaRPr>
          </a:p>
        </p:txBody>
      </p:sp>
      <p:sp>
        <p:nvSpPr>
          <p:cNvPr id="75" name="74 CuadroTexto"/>
          <p:cNvSpPr txBox="1"/>
          <p:nvPr/>
        </p:nvSpPr>
        <p:spPr>
          <a:xfrm>
            <a:off x="2411135" y="3271156"/>
            <a:ext cx="1409360" cy="307777"/>
          </a:xfrm>
          <a:prstGeom prst="rect">
            <a:avLst/>
          </a:prstGeom>
          <a:noFill/>
        </p:spPr>
        <p:txBody>
          <a:bodyPr wrap="none" rtlCol="0">
            <a:spAutoFit/>
          </a:bodyPr>
          <a:lstStyle/>
          <a:p>
            <a:pPr algn="ctr"/>
            <a:r>
              <a:rPr lang="es-ES" sz="1400" b="1" dirty="0" smtClean="0">
                <a:solidFill>
                  <a:srgbClr val="C00000"/>
                </a:solidFill>
                <a:latin typeface="Arial Narrow" panose="020B0606020202030204" pitchFamily="34" charset="0"/>
              </a:rPr>
              <a:t>3,9 * cada 100 mil</a:t>
            </a:r>
          </a:p>
        </p:txBody>
      </p:sp>
      <p:sp>
        <p:nvSpPr>
          <p:cNvPr id="80" name="79 CuadroTexto"/>
          <p:cNvSpPr txBox="1"/>
          <p:nvPr/>
        </p:nvSpPr>
        <p:spPr>
          <a:xfrm>
            <a:off x="4083293" y="2911116"/>
            <a:ext cx="1605389" cy="577081"/>
          </a:xfrm>
          <a:prstGeom prst="rect">
            <a:avLst/>
          </a:prstGeom>
          <a:noFill/>
        </p:spPr>
        <p:txBody>
          <a:bodyPr wrap="square" rtlCol="0">
            <a:spAutoFit/>
          </a:bodyPr>
          <a:lstStyle/>
          <a:p>
            <a:pPr algn="ctr"/>
            <a:r>
              <a:rPr lang="es-CO" sz="1050" b="1" dirty="0" smtClean="0">
                <a:latin typeface="Arial Narrow" panose="020B0606020202030204" pitchFamily="34" charset="0"/>
              </a:rPr>
              <a:t>Casos confirmados por laboratorio de intoxicación por metanol</a:t>
            </a:r>
            <a:endParaRPr lang="es-ES" sz="1050" b="1" dirty="0">
              <a:latin typeface="Arial Narrow" panose="020B0606020202030204" pitchFamily="34" charset="0"/>
            </a:endParaRPr>
          </a:p>
        </p:txBody>
      </p:sp>
      <p:sp>
        <p:nvSpPr>
          <p:cNvPr id="81" name="80 CuadroTexto"/>
          <p:cNvSpPr txBox="1"/>
          <p:nvPr/>
        </p:nvSpPr>
        <p:spPr>
          <a:xfrm>
            <a:off x="4703339" y="3449170"/>
            <a:ext cx="397866" cy="307777"/>
          </a:xfrm>
          <a:prstGeom prst="rect">
            <a:avLst/>
          </a:prstGeom>
          <a:noFill/>
        </p:spPr>
        <p:txBody>
          <a:bodyPr wrap="none" rtlCol="0">
            <a:spAutoFit/>
          </a:bodyPr>
          <a:lstStyle/>
          <a:p>
            <a:pPr algn="ctr"/>
            <a:r>
              <a:rPr lang="es-ES" sz="1400" b="1" dirty="0" smtClean="0">
                <a:solidFill>
                  <a:srgbClr val="C00000"/>
                </a:solidFill>
                <a:latin typeface="Arial Narrow" panose="020B0606020202030204" pitchFamily="34" charset="0"/>
              </a:rPr>
              <a:t>0%</a:t>
            </a:r>
          </a:p>
        </p:txBody>
      </p:sp>
      <p:sp>
        <p:nvSpPr>
          <p:cNvPr id="82" name="81 Rectángulo"/>
          <p:cNvSpPr/>
          <p:nvPr/>
        </p:nvSpPr>
        <p:spPr>
          <a:xfrm>
            <a:off x="2235549" y="2533188"/>
            <a:ext cx="4965349" cy="375138"/>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83" name="82 Grupo"/>
          <p:cNvGrpSpPr/>
          <p:nvPr/>
        </p:nvGrpSpPr>
        <p:grpSpPr>
          <a:xfrm>
            <a:off x="2424996" y="2603074"/>
            <a:ext cx="3446504" cy="276999"/>
            <a:chOff x="2448322" y="74775"/>
            <a:chExt cx="3446504" cy="276999"/>
          </a:xfrm>
        </p:grpSpPr>
        <p:sp>
          <p:nvSpPr>
            <p:cNvPr id="84" name="83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85" name="84 Conector recto"/>
            <p:cNvCxnSpPr>
              <a:stCxn id="84"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86" name="85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Indicadores</a:t>
              </a:r>
              <a:endParaRPr lang="es-ES" sz="1200" b="1" dirty="0">
                <a:latin typeface="Arial Narrow" panose="020B0606020202030204" pitchFamily="34" charset="0"/>
              </a:endParaRPr>
            </a:p>
          </p:txBody>
        </p:sp>
      </p:grpSp>
      <p:sp>
        <p:nvSpPr>
          <p:cNvPr id="87" name="86 CuadroTexto"/>
          <p:cNvSpPr txBox="1"/>
          <p:nvPr/>
        </p:nvSpPr>
        <p:spPr>
          <a:xfrm>
            <a:off x="5894826" y="2920771"/>
            <a:ext cx="1282226" cy="577081"/>
          </a:xfrm>
          <a:prstGeom prst="rect">
            <a:avLst/>
          </a:prstGeom>
          <a:noFill/>
        </p:spPr>
        <p:txBody>
          <a:bodyPr wrap="square" rtlCol="0">
            <a:spAutoFit/>
          </a:bodyPr>
          <a:lstStyle/>
          <a:p>
            <a:pPr algn="ctr"/>
            <a:r>
              <a:rPr lang="es-CO" sz="1050" b="1" dirty="0" smtClean="0">
                <a:latin typeface="Arial Narrow" panose="020B0606020202030204" pitchFamily="34" charset="0"/>
              </a:rPr>
              <a:t>Proporción de brotes en población confinada</a:t>
            </a:r>
            <a:endParaRPr lang="es-ES" sz="1050" b="1" dirty="0">
              <a:latin typeface="Arial Narrow" panose="020B0606020202030204" pitchFamily="34" charset="0"/>
            </a:endParaRPr>
          </a:p>
        </p:txBody>
      </p:sp>
      <p:pic>
        <p:nvPicPr>
          <p:cNvPr id="2052" name="Picture 4"/>
          <p:cNvPicPr>
            <a:picLocks noChangeAspect="1" noChangeArrowheads="1"/>
          </p:cNvPicPr>
          <p:nvPr/>
        </p:nvPicPr>
        <p:blipFill rotWithShape="1">
          <a:blip r:embed="rId6">
            <a:biLevel thresh="50000"/>
            <a:extLst>
              <a:ext uri="{28A0092B-C50C-407E-A947-70E740481C1C}">
                <a14:useLocalDpi xmlns:a14="http://schemas.microsoft.com/office/drawing/2010/main" val="0"/>
              </a:ext>
            </a:extLst>
          </a:blip>
          <a:srcRect t="14232"/>
          <a:stretch/>
        </p:blipFill>
        <p:spPr bwMode="auto">
          <a:xfrm>
            <a:off x="4270803" y="4456042"/>
            <a:ext cx="508027" cy="4825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7">
            <a:biLevel thresh="50000"/>
            <a:extLst>
              <a:ext uri="{28A0092B-C50C-407E-A947-70E740481C1C}">
                <a14:useLocalDpi xmlns:a14="http://schemas.microsoft.com/office/drawing/2010/main" val="0"/>
              </a:ext>
            </a:extLst>
          </a:blip>
          <a:srcRect/>
          <a:stretch>
            <a:fillRect/>
          </a:stretch>
        </p:blipFill>
        <p:spPr bwMode="auto">
          <a:xfrm>
            <a:off x="5094423" y="4375173"/>
            <a:ext cx="458010" cy="5204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8" cstate="print">
            <a:grayscl/>
            <a:extLst>
              <a:ext uri="{BEBA8EAE-BF5A-486C-A8C5-ECC9F3942E4B}">
                <a14:imgProps xmlns:a14="http://schemas.microsoft.com/office/drawing/2010/main">
                  <a14:imgLayer r:embed="rId9">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6151745" y="4189418"/>
            <a:ext cx="935931" cy="7137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7" name="Picture 9"/>
          <p:cNvPicPr>
            <a:picLocks noChangeAspect="1" noChangeArrowheads="1"/>
          </p:cNvPicPr>
          <p:nvPr/>
        </p:nvPicPr>
        <p:blipFill>
          <a:blip r:embed="rId10">
            <a:biLevel thresh="50000"/>
            <a:extLst>
              <a:ext uri="{28A0092B-C50C-407E-A947-70E740481C1C}">
                <a14:useLocalDpi xmlns:a14="http://schemas.microsoft.com/office/drawing/2010/main" val="0"/>
              </a:ext>
            </a:extLst>
          </a:blip>
          <a:srcRect/>
          <a:stretch>
            <a:fillRect/>
          </a:stretch>
        </p:blipFill>
        <p:spPr bwMode="auto">
          <a:xfrm>
            <a:off x="3802389" y="6025389"/>
            <a:ext cx="642392" cy="6363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8" name="Picture 10"/>
          <p:cNvPicPr>
            <a:picLocks noChangeAspect="1" noChangeArrowheads="1"/>
          </p:cNvPicPr>
          <p:nvPr/>
        </p:nvPicPr>
        <p:blipFill>
          <a:blip r:embed="rId11">
            <a:biLevel thresh="50000"/>
            <a:extLst>
              <a:ext uri="{28A0092B-C50C-407E-A947-70E740481C1C}">
                <a14:useLocalDpi xmlns:a14="http://schemas.microsoft.com/office/drawing/2010/main" val="0"/>
              </a:ext>
            </a:extLst>
          </a:blip>
          <a:srcRect/>
          <a:stretch>
            <a:fillRect/>
          </a:stretch>
        </p:blipFill>
        <p:spPr bwMode="auto">
          <a:xfrm>
            <a:off x="4636123" y="6009827"/>
            <a:ext cx="623710" cy="6012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02" name="101 Grupo"/>
          <p:cNvGrpSpPr/>
          <p:nvPr/>
        </p:nvGrpSpPr>
        <p:grpSpPr>
          <a:xfrm>
            <a:off x="3702805" y="6605790"/>
            <a:ext cx="823641" cy="882974"/>
            <a:chOff x="1073622" y="1243369"/>
            <a:chExt cx="823641" cy="882974"/>
          </a:xfrm>
        </p:grpSpPr>
        <p:sp>
          <p:nvSpPr>
            <p:cNvPr id="103" name="102 Rectángulo redondeado"/>
            <p:cNvSpPr/>
            <p:nvPr/>
          </p:nvSpPr>
          <p:spPr>
            <a:xfrm>
              <a:off x="1073622" y="1520368"/>
              <a:ext cx="781729" cy="360040"/>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58,01%</a:t>
              </a:r>
              <a:endParaRPr lang="es-ES" sz="1600" b="1" dirty="0">
                <a:solidFill>
                  <a:schemeClr val="tx1"/>
                </a:solidFill>
                <a:latin typeface="Arial Narrow" panose="020B0606020202030204" pitchFamily="34" charset="0"/>
              </a:endParaRPr>
            </a:p>
          </p:txBody>
        </p:sp>
        <p:sp>
          <p:nvSpPr>
            <p:cNvPr id="104" name="103 Rectángulo"/>
            <p:cNvSpPr/>
            <p:nvPr/>
          </p:nvSpPr>
          <p:spPr>
            <a:xfrm>
              <a:off x="1180698" y="1243369"/>
              <a:ext cx="550151" cy="276999"/>
            </a:xfrm>
            <a:prstGeom prst="rect">
              <a:avLst/>
            </a:prstGeom>
          </p:spPr>
          <p:txBody>
            <a:bodyPr wrap="none">
              <a:spAutoFit/>
            </a:bodyPr>
            <a:lstStyle/>
            <a:p>
              <a:r>
                <a:rPr lang="es-ES" sz="1200" b="1" u="sng" dirty="0" smtClean="0">
                  <a:solidFill>
                    <a:sysClr val="windowText" lastClr="000000"/>
                  </a:solidFill>
                  <a:latin typeface="Arial Narrow" panose="020B0606020202030204" pitchFamily="34" charset="0"/>
                </a:rPr>
                <a:t>Hogar</a:t>
              </a:r>
              <a:endParaRPr lang="es-ES" sz="1200" b="1" u="sng" dirty="0">
                <a:solidFill>
                  <a:sysClr val="windowText" lastClr="000000"/>
                </a:solidFill>
                <a:latin typeface="Arial Narrow" panose="020B0606020202030204" pitchFamily="34" charset="0"/>
              </a:endParaRPr>
            </a:p>
          </p:txBody>
        </p:sp>
        <p:sp>
          <p:nvSpPr>
            <p:cNvPr id="105" name="104 Rectángulo"/>
            <p:cNvSpPr/>
            <p:nvPr/>
          </p:nvSpPr>
          <p:spPr>
            <a:xfrm>
              <a:off x="1073623" y="1849344"/>
              <a:ext cx="823640" cy="276999"/>
            </a:xfrm>
            <a:prstGeom prst="rect">
              <a:avLst/>
            </a:prstGeom>
          </p:spPr>
          <p:txBody>
            <a:bodyPr wrap="square">
              <a:spAutoFit/>
            </a:bodyPr>
            <a:lstStyle/>
            <a:p>
              <a:r>
                <a:rPr lang="es-ES" sz="1200" b="1" dirty="0" smtClean="0">
                  <a:latin typeface="Arial Narrow" panose="020B0606020202030204" pitchFamily="34" charset="0"/>
                </a:rPr>
                <a:t>297 casos</a:t>
              </a:r>
              <a:endParaRPr lang="es-CO" sz="1200" dirty="0"/>
            </a:p>
          </p:txBody>
        </p:sp>
      </p:grpSp>
      <p:grpSp>
        <p:nvGrpSpPr>
          <p:cNvPr id="106" name="105 Grupo"/>
          <p:cNvGrpSpPr/>
          <p:nvPr/>
        </p:nvGrpSpPr>
        <p:grpSpPr>
          <a:xfrm>
            <a:off x="4013888" y="4872449"/>
            <a:ext cx="944489" cy="883043"/>
            <a:chOff x="1033171" y="8262441"/>
            <a:chExt cx="944489" cy="883043"/>
          </a:xfrm>
        </p:grpSpPr>
        <p:sp>
          <p:nvSpPr>
            <p:cNvPr id="107" name="106 Rectángulo redondeado"/>
            <p:cNvSpPr/>
            <p:nvPr/>
          </p:nvSpPr>
          <p:spPr>
            <a:xfrm>
              <a:off x="1073490" y="8535741"/>
              <a:ext cx="826840" cy="360040"/>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13,87%</a:t>
              </a:r>
              <a:endParaRPr lang="es-ES" sz="1600" b="1" dirty="0">
                <a:solidFill>
                  <a:schemeClr val="tx1"/>
                </a:solidFill>
                <a:latin typeface="Arial Narrow" panose="020B0606020202030204" pitchFamily="34" charset="0"/>
              </a:endParaRPr>
            </a:p>
          </p:txBody>
        </p:sp>
        <p:sp>
          <p:nvSpPr>
            <p:cNvPr id="108" name="107 Rectángulo"/>
            <p:cNvSpPr/>
            <p:nvPr/>
          </p:nvSpPr>
          <p:spPr>
            <a:xfrm>
              <a:off x="1033171" y="8262441"/>
              <a:ext cx="944489" cy="276999"/>
            </a:xfrm>
            <a:prstGeom prst="rect">
              <a:avLst/>
            </a:prstGeom>
          </p:spPr>
          <p:txBody>
            <a:bodyPr wrap="none">
              <a:spAutoFit/>
            </a:bodyPr>
            <a:lstStyle/>
            <a:p>
              <a:r>
                <a:rPr lang="es-ES" sz="1200" b="1" u="sng" dirty="0">
                  <a:latin typeface="Arial Narrow" panose="020B0606020202030204" pitchFamily="34" charset="0"/>
                </a:rPr>
                <a:t>5</a:t>
              </a:r>
              <a:r>
                <a:rPr lang="es-ES" sz="1200" b="1" u="sng" dirty="0" smtClean="0">
                  <a:latin typeface="Arial Narrow" panose="020B0606020202030204" pitchFamily="34" charset="0"/>
                </a:rPr>
                <a:t> de 18 años</a:t>
              </a:r>
              <a:endParaRPr lang="es-ES" sz="1200" b="1" u="sng" dirty="0">
                <a:solidFill>
                  <a:sysClr val="windowText" lastClr="000000"/>
                </a:solidFill>
                <a:latin typeface="Arial Narrow" panose="020B0606020202030204" pitchFamily="34" charset="0"/>
              </a:endParaRPr>
            </a:p>
          </p:txBody>
        </p:sp>
        <p:sp>
          <p:nvSpPr>
            <p:cNvPr id="109" name="108 Rectángulo"/>
            <p:cNvSpPr/>
            <p:nvPr/>
          </p:nvSpPr>
          <p:spPr>
            <a:xfrm>
              <a:off x="1146985" y="8868485"/>
              <a:ext cx="720069" cy="276999"/>
            </a:xfrm>
            <a:prstGeom prst="rect">
              <a:avLst/>
            </a:prstGeom>
          </p:spPr>
          <p:txBody>
            <a:bodyPr wrap="none">
              <a:spAutoFit/>
            </a:bodyPr>
            <a:lstStyle/>
            <a:p>
              <a:r>
                <a:rPr lang="es-ES" sz="1200" b="1" dirty="0" smtClean="0">
                  <a:latin typeface="Arial Narrow" panose="020B0606020202030204" pitchFamily="34" charset="0"/>
                </a:rPr>
                <a:t>71 casos</a:t>
              </a:r>
              <a:endParaRPr lang="es-CO" sz="1200" dirty="0"/>
            </a:p>
          </p:txBody>
        </p:sp>
      </p:grpSp>
      <p:pic>
        <p:nvPicPr>
          <p:cNvPr id="2059" name="Picture 11"/>
          <p:cNvPicPr>
            <a:picLocks noChangeAspect="1" noChangeArrowheads="1"/>
          </p:cNvPicPr>
          <p:nvPr/>
        </p:nvPicPr>
        <p:blipFill>
          <a:blip r:embed="rId12">
            <a:biLevel thresh="50000"/>
            <a:extLst>
              <a:ext uri="{28A0092B-C50C-407E-A947-70E740481C1C}">
                <a14:useLocalDpi xmlns:a14="http://schemas.microsoft.com/office/drawing/2010/main" val="0"/>
              </a:ext>
            </a:extLst>
          </a:blip>
          <a:srcRect/>
          <a:stretch>
            <a:fillRect/>
          </a:stretch>
        </p:blipFill>
        <p:spPr bwMode="auto">
          <a:xfrm>
            <a:off x="6454409" y="5996223"/>
            <a:ext cx="687960" cy="6633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10" name="109 Grupo"/>
          <p:cNvGrpSpPr/>
          <p:nvPr/>
        </p:nvGrpSpPr>
        <p:grpSpPr>
          <a:xfrm>
            <a:off x="6383433" y="6588420"/>
            <a:ext cx="774775" cy="903208"/>
            <a:chOff x="5327048" y="1270665"/>
            <a:chExt cx="774775" cy="903208"/>
          </a:xfrm>
        </p:grpSpPr>
        <p:sp>
          <p:nvSpPr>
            <p:cNvPr id="111" name="110 Rectángulo redondeado"/>
            <p:cNvSpPr/>
            <p:nvPr/>
          </p:nvSpPr>
          <p:spPr>
            <a:xfrm>
              <a:off x="5327048" y="1561312"/>
              <a:ext cx="740068" cy="360040"/>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4,69%</a:t>
              </a:r>
              <a:endParaRPr lang="es-ES" sz="1600" b="1" dirty="0">
                <a:solidFill>
                  <a:schemeClr val="tx1"/>
                </a:solidFill>
                <a:latin typeface="Arial Narrow" panose="020B0606020202030204" pitchFamily="34" charset="0"/>
              </a:endParaRPr>
            </a:p>
          </p:txBody>
        </p:sp>
        <p:sp>
          <p:nvSpPr>
            <p:cNvPr id="112" name="111 Rectángulo"/>
            <p:cNvSpPr/>
            <p:nvPr/>
          </p:nvSpPr>
          <p:spPr>
            <a:xfrm>
              <a:off x="5338616" y="1270665"/>
              <a:ext cx="669863" cy="276999"/>
            </a:xfrm>
            <a:prstGeom prst="rect">
              <a:avLst/>
            </a:prstGeom>
          </p:spPr>
          <p:txBody>
            <a:bodyPr wrap="none">
              <a:spAutoFit/>
            </a:bodyPr>
            <a:lstStyle/>
            <a:p>
              <a:r>
                <a:rPr lang="es-ES" sz="1200" b="1" u="sng" dirty="0" smtClean="0">
                  <a:latin typeface="Arial Narrow" panose="020B0606020202030204" pitchFamily="34" charset="0"/>
                </a:rPr>
                <a:t>Trabajo </a:t>
              </a:r>
              <a:endParaRPr lang="es-ES" sz="1200" b="1" u="sng" dirty="0">
                <a:solidFill>
                  <a:sysClr val="windowText" lastClr="000000"/>
                </a:solidFill>
                <a:latin typeface="Arial Narrow" panose="020B0606020202030204" pitchFamily="34" charset="0"/>
              </a:endParaRPr>
            </a:p>
          </p:txBody>
        </p:sp>
        <p:sp>
          <p:nvSpPr>
            <p:cNvPr id="113" name="112 Rectángulo"/>
            <p:cNvSpPr/>
            <p:nvPr/>
          </p:nvSpPr>
          <p:spPr>
            <a:xfrm>
              <a:off x="5381754" y="1896874"/>
              <a:ext cx="720069" cy="276999"/>
            </a:xfrm>
            <a:prstGeom prst="rect">
              <a:avLst/>
            </a:prstGeom>
          </p:spPr>
          <p:txBody>
            <a:bodyPr wrap="none">
              <a:spAutoFit/>
            </a:bodyPr>
            <a:lstStyle/>
            <a:p>
              <a:r>
                <a:rPr lang="es-ES" sz="1200" b="1" dirty="0" smtClean="0">
                  <a:latin typeface="Arial Narrow" panose="020B0606020202030204" pitchFamily="34" charset="0"/>
                </a:rPr>
                <a:t>24 casos</a:t>
              </a:r>
              <a:endParaRPr lang="es-CO" sz="1200" dirty="0"/>
            </a:p>
          </p:txBody>
        </p:sp>
      </p:grpSp>
      <p:pic>
        <p:nvPicPr>
          <p:cNvPr id="2060" name="Picture 12"/>
          <p:cNvPicPr>
            <a:picLocks noChangeAspect="1" noChangeArrowheads="1"/>
          </p:cNvPicPr>
          <p:nvPr/>
        </p:nvPicPr>
        <p:blipFill>
          <a:blip r:embed="rId13">
            <a:biLevel thresh="50000"/>
            <a:extLst>
              <a:ext uri="{28A0092B-C50C-407E-A947-70E740481C1C}">
                <a14:useLocalDpi xmlns:a14="http://schemas.microsoft.com/office/drawing/2010/main" val="0"/>
              </a:ext>
            </a:extLst>
          </a:blip>
          <a:srcRect/>
          <a:stretch>
            <a:fillRect/>
          </a:stretch>
        </p:blipFill>
        <p:spPr bwMode="auto">
          <a:xfrm>
            <a:off x="5600783" y="6036718"/>
            <a:ext cx="493788" cy="6332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14" name="113 Grupo"/>
          <p:cNvGrpSpPr/>
          <p:nvPr/>
        </p:nvGrpSpPr>
        <p:grpSpPr>
          <a:xfrm>
            <a:off x="5309646" y="6613815"/>
            <a:ext cx="1144763" cy="895160"/>
            <a:chOff x="2420491" y="3162904"/>
            <a:chExt cx="1144763" cy="895160"/>
          </a:xfrm>
        </p:grpSpPr>
        <p:sp>
          <p:nvSpPr>
            <p:cNvPr id="115" name="114 Rectángulo redondeado"/>
            <p:cNvSpPr/>
            <p:nvPr/>
          </p:nvSpPr>
          <p:spPr>
            <a:xfrm>
              <a:off x="2609254" y="3431176"/>
              <a:ext cx="733607" cy="36004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5,08%</a:t>
              </a:r>
              <a:endParaRPr lang="es-ES" sz="1600" b="1" dirty="0">
                <a:solidFill>
                  <a:schemeClr val="tx1"/>
                </a:solidFill>
                <a:latin typeface="Arial Narrow" panose="020B0606020202030204" pitchFamily="34" charset="0"/>
              </a:endParaRPr>
            </a:p>
          </p:txBody>
        </p:sp>
        <p:sp>
          <p:nvSpPr>
            <p:cNvPr id="116" name="115 Rectángulo"/>
            <p:cNvSpPr/>
            <p:nvPr/>
          </p:nvSpPr>
          <p:spPr>
            <a:xfrm>
              <a:off x="2420491" y="3162904"/>
              <a:ext cx="1144763" cy="276999"/>
            </a:xfrm>
            <a:prstGeom prst="rect">
              <a:avLst/>
            </a:prstGeom>
          </p:spPr>
          <p:txBody>
            <a:bodyPr wrap="square">
              <a:spAutoFit/>
            </a:bodyPr>
            <a:lstStyle/>
            <a:p>
              <a:pPr algn="ctr"/>
              <a:r>
                <a:rPr lang="es-ES" sz="1200" b="1" u="sng" dirty="0" smtClean="0">
                  <a:latin typeface="Arial Narrow" panose="020B0606020202030204" pitchFamily="34" charset="0"/>
                </a:rPr>
                <a:t>Bares/Tabernas</a:t>
              </a:r>
              <a:endParaRPr lang="es-ES" sz="1200" b="1" u="sng" dirty="0">
                <a:solidFill>
                  <a:sysClr val="windowText" lastClr="000000"/>
                </a:solidFill>
                <a:latin typeface="Arial Narrow" panose="020B0606020202030204" pitchFamily="34" charset="0"/>
              </a:endParaRPr>
            </a:p>
          </p:txBody>
        </p:sp>
        <p:sp>
          <p:nvSpPr>
            <p:cNvPr id="117" name="116 Rectángulo"/>
            <p:cNvSpPr/>
            <p:nvPr/>
          </p:nvSpPr>
          <p:spPr>
            <a:xfrm>
              <a:off x="2606048" y="3781065"/>
              <a:ext cx="720069" cy="276999"/>
            </a:xfrm>
            <a:prstGeom prst="rect">
              <a:avLst/>
            </a:prstGeom>
          </p:spPr>
          <p:txBody>
            <a:bodyPr wrap="none">
              <a:spAutoFit/>
            </a:bodyPr>
            <a:lstStyle/>
            <a:p>
              <a:r>
                <a:rPr lang="es-ES" sz="1200" b="1" dirty="0" smtClean="0">
                  <a:latin typeface="Arial Narrow" panose="020B0606020202030204" pitchFamily="34" charset="0"/>
                </a:rPr>
                <a:t>26 casos</a:t>
              </a:r>
              <a:endParaRPr lang="es-CO" sz="1200" dirty="0"/>
            </a:p>
          </p:txBody>
        </p:sp>
      </p:grpSp>
      <p:sp>
        <p:nvSpPr>
          <p:cNvPr id="95" name="94 CuadroTexto"/>
          <p:cNvSpPr txBox="1"/>
          <p:nvPr/>
        </p:nvSpPr>
        <p:spPr>
          <a:xfrm>
            <a:off x="5902928" y="3440403"/>
            <a:ext cx="1239442" cy="307777"/>
          </a:xfrm>
          <a:prstGeom prst="rect">
            <a:avLst/>
          </a:prstGeom>
          <a:noFill/>
        </p:spPr>
        <p:txBody>
          <a:bodyPr wrap="none" rtlCol="0">
            <a:spAutoFit/>
          </a:bodyPr>
          <a:lstStyle/>
          <a:p>
            <a:pPr algn="ctr"/>
            <a:r>
              <a:rPr lang="es-ES" sz="1400" b="1" dirty="0" smtClean="0">
                <a:solidFill>
                  <a:srgbClr val="C00000"/>
                </a:solidFill>
                <a:latin typeface="Arial Narrow" panose="020B0606020202030204" pitchFamily="34" charset="0"/>
              </a:rPr>
              <a:t>No hubo casos</a:t>
            </a:r>
          </a:p>
        </p:txBody>
      </p:sp>
      <p:grpSp>
        <p:nvGrpSpPr>
          <p:cNvPr id="79" name="78 Grupo"/>
          <p:cNvGrpSpPr/>
          <p:nvPr/>
        </p:nvGrpSpPr>
        <p:grpSpPr>
          <a:xfrm>
            <a:off x="2405662" y="4024402"/>
            <a:ext cx="2480325" cy="436841"/>
            <a:chOff x="3054754" y="484500"/>
            <a:chExt cx="2375609" cy="436841"/>
          </a:xfrm>
        </p:grpSpPr>
        <p:sp>
          <p:nvSpPr>
            <p:cNvPr id="97" name="96 Abrir llave"/>
            <p:cNvSpPr/>
            <p:nvPr/>
          </p:nvSpPr>
          <p:spPr>
            <a:xfrm rot="16200000">
              <a:off x="4128531" y="-380490"/>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98" name="97 CuadroTexto"/>
            <p:cNvSpPr txBox="1"/>
            <p:nvPr/>
          </p:nvSpPr>
          <p:spPr>
            <a:xfrm>
              <a:off x="3054754" y="484500"/>
              <a:ext cx="2339087" cy="307777"/>
            </a:xfrm>
            <a:prstGeom prst="rect">
              <a:avLst/>
            </a:prstGeom>
            <a:noFill/>
          </p:spPr>
          <p:txBody>
            <a:bodyPr wrap="square" rtlCol="0">
              <a:spAutoFit/>
            </a:bodyPr>
            <a:lstStyle/>
            <a:p>
              <a:pPr algn="ctr"/>
              <a:r>
                <a:rPr lang="es-ES" sz="1400" b="1" dirty="0" smtClean="0">
                  <a:latin typeface="Arial Narrow" panose="020B0606020202030204" pitchFamily="34" charset="0"/>
                </a:rPr>
                <a:t>Sexo y Edad</a:t>
              </a:r>
              <a:endParaRPr lang="es-ES" sz="1400" b="1" dirty="0">
                <a:latin typeface="Arial Narrow" panose="020B0606020202030204" pitchFamily="34" charset="0"/>
              </a:endParaRPr>
            </a:p>
          </p:txBody>
        </p:sp>
      </p:grpSp>
      <p:grpSp>
        <p:nvGrpSpPr>
          <p:cNvPr id="99" name="98 Grupo"/>
          <p:cNvGrpSpPr/>
          <p:nvPr/>
        </p:nvGrpSpPr>
        <p:grpSpPr>
          <a:xfrm>
            <a:off x="3861366" y="5640349"/>
            <a:ext cx="3281003" cy="436841"/>
            <a:chOff x="3054754" y="484500"/>
            <a:chExt cx="2375609" cy="436841"/>
          </a:xfrm>
        </p:grpSpPr>
        <p:sp>
          <p:nvSpPr>
            <p:cNvPr id="100" name="99 Abrir llave"/>
            <p:cNvSpPr/>
            <p:nvPr/>
          </p:nvSpPr>
          <p:spPr>
            <a:xfrm rot="16200000">
              <a:off x="4128531" y="-380490"/>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01" name="100 CuadroTexto"/>
            <p:cNvSpPr txBox="1"/>
            <p:nvPr/>
          </p:nvSpPr>
          <p:spPr>
            <a:xfrm>
              <a:off x="3054754" y="484500"/>
              <a:ext cx="2339087" cy="307777"/>
            </a:xfrm>
            <a:prstGeom prst="rect">
              <a:avLst/>
            </a:prstGeom>
            <a:noFill/>
          </p:spPr>
          <p:txBody>
            <a:bodyPr wrap="square" rtlCol="0">
              <a:spAutoFit/>
            </a:bodyPr>
            <a:lstStyle/>
            <a:p>
              <a:pPr algn="ctr"/>
              <a:r>
                <a:rPr lang="es-ES" sz="1400" b="1" dirty="0" smtClean="0">
                  <a:latin typeface="Arial Narrow" panose="020B0606020202030204" pitchFamily="34" charset="0"/>
                </a:rPr>
                <a:t>Lugar de exposición</a:t>
              </a:r>
              <a:endParaRPr lang="es-ES" sz="1400" b="1" dirty="0">
                <a:latin typeface="Arial Narrow" panose="020B0606020202030204" pitchFamily="34" charset="0"/>
              </a:endParaRPr>
            </a:p>
          </p:txBody>
        </p:sp>
      </p:grpSp>
      <p:sp>
        <p:nvSpPr>
          <p:cNvPr id="120" name="84 Rectángulo"/>
          <p:cNvSpPr/>
          <p:nvPr/>
        </p:nvSpPr>
        <p:spPr>
          <a:xfrm>
            <a:off x="-11503" y="8429079"/>
            <a:ext cx="7135004" cy="646331"/>
          </a:xfrm>
          <a:prstGeom prst="rect">
            <a:avLst/>
          </a:prstGeom>
        </p:spPr>
        <p:txBody>
          <a:bodyPr wrap="square">
            <a:spAutoFit/>
          </a:bodyPr>
          <a:lstStyle/>
          <a:p>
            <a:pPr algn="just"/>
            <a:r>
              <a:rPr lang="es-CO" sz="1200" dirty="0" smtClean="0">
                <a:solidFill>
                  <a:srgbClr val="FF0000"/>
                </a:solidFill>
                <a:latin typeface="Arial Narrow" panose="020B0606020202030204" pitchFamily="34" charset="0"/>
              </a:rPr>
              <a:t>El comportamiento de la notificación tuvo un descenso del 17,8% respecto al mismo periodo del año anterior.</a:t>
            </a:r>
          </a:p>
          <a:p>
            <a:pPr algn="just"/>
            <a:r>
              <a:rPr lang="es-CO" sz="1200" dirty="0" smtClean="0">
                <a:solidFill>
                  <a:srgbClr val="FF0000"/>
                </a:solidFill>
                <a:latin typeface="Arial Narrow" panose="020B0606020202030204" pitchFamily="34" charset="0"/>
              </a:rPr>
              <a:t>Alrededor del 50,2% de las notificaciones relacionadas con las intoxicaciones corresponden aquellas notificadas por sustancias psicoactivas, principalmente en los hombres y dichas exposiciones ocurrieron </a:t>
            </a:r>
            <a:r>
              <a:rPr lang="es-CO" sz="1200" dirty="0">
                <a:solidFill>
                  <a:srgbClr val="FF0000"/>
                </a:solidFill>
                <a:latin typeface="Arial Narrow" panose="020B0606020202030204" pitchFamily="34" charset="0"/>
              </a:rPr>
              <a:t>en el hogar. </a:t>
            </a:r>
            <a:endParaRPr lang="es-ES" sz="1200" dirty="0">
              <a:solidFill>
                <a:srgbClr val="FF0000"/>
              </a:solidFill>
              <a:latin typeface="Arial Narrow" panose="020B0606020202030204" pitchFamily="34" charset="0"/>
            </a:endParaRPr>
          </a:p>
        </p:txBody>
      </p:sp>
      <p:sp>
        <p:nvSpPr>
          <p:cNvPr id="121" name="108 Rectángulo"/>
          <p:cNvSpPr/>
          <p:nvPr/>
        </p:nvSpPr>
        <p:spPr>
          <a:xfrm>
            <a:off x="-1849" y="8013308"/>
            <a:ext cx="7200900" cy="310824"/>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122" name="105 Grupo"/>
          <p:cNvGrpSpPr/>
          <p:nvPr/>
        </p:nvGrpSpPr>
        <p:grpSpPr>
          <a:xfrm>
            <a:off x="93859" y="8056850"/>
            <a:ext cx="3446504" cy="276999"/>
            <a:chOff x="2448322" y="33831"/>
            <a:chExt cx="3446504" cy="276999"/>
          </a:xfrm>
        </p:grpSpPr>
        <p:sp>
          <p:nvSpPr>
            <p:cNvPr id="123" name="106 Elipse"/>
            <p:cNvSpPr/>
            <p:nvPr/>
          </p:nvSpPr>
          <p:spPr>
            <a:xfrm>
              <a:off x="2448322" y="33831"/>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124" name="112 Conector recto"/>
            <p:cNvCxnSpPr>
              <a:stCxn id="123" idx="6"/>
            </p:cNvCxnSpPr>
            <p:nvPr/>
          </p:nvCxnSpPr>
          <p:spPr>
            <a:xfrm>
              <a:off x="2736354" y="164636"/>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25" name="113 CuadroTexto"/>
            <p:cNvSpPr txBox="1"/>
            <p:nvPr/>
          </p:nvSpPr>
          <p:spPr>
            <a:xfrm>
              <a:off x="3302538" y="33831"/>
              <a:ext cx="2592288" cy="276999"/>
            </a:xfrm>
            <a:prstGeom prst="rect">
              <a:avLst/>
            </a:prstGeom>
            <a:noFill/>
          </p:spPr>
          <p:txBody>
            <a:bodyPr wrap="square" rtlCol="0">
              <a:spAutoFit/>
            </a:bodyPr>
            <a:lstStyle/>
            <a:p>
              <a:r>
                <a:rPr lang="es-ES" sz="1200" b="1" dirty="0" smtClean="0">
                  <a:latin typeface="Arial Narrow" panose="020B0606020202030204" pitchFamily="34" charset="0"/>
                </a:rPr>
                <a:t>Consideraciones técnicas</a:t>
              </a:r>
              <a:endParaRPr lang="es-ES" sz="1200" b="1" dirty="0">
                <a:latin typeface="Arial Narrow" panose="020B0606020202030204" pitchFamily="34" charset="0"/>
              </a:endParaRPr>
            </a:p>
          </p:txBody>
        </p:sp>
      </p:grpSp>
      <p:graphicFrame>
        <p:nvGraphicFramePr>
          <p:cNvPr id="119" name="4 Gráfico"/>
          <p:cNvGraphicFramePr>
            <a:graphicFrameLocks/>
          </p:cNvGraphicFramePr>
          <p:nvPr>
            <p:extLst>
              <p:ext uri="{D42A27DB-BD31-4B8C-83A1-F6EECF244321}">
                <p14:modId xmlns:p14="http://schemas.microsoft.com/office/powerpoint/2010/main" val="1691014823"/>
              </p:ext>
            </p:extLst>
          </p:nvPr>
        </p:nvGraphicFramePr>
        <p:xfrm>
          <a:off x="2274557" y="405310"/>
          <a:ext cx="4648250" cy="1644057"/>
        </p:xfrm>
        <a:graphic>
          <a:graphicData uri="http://schemas.openxmlformats.org/drawingml/2006/chart">
            <c:chart xmlns:c="http://schemas.openxmlformats.org/drawingml/2006/chart" xmlns:r="http://schemas.openxmlformats.org/officeDocument/2006/relationships" r:id="rId14"/>
          </a:graphicData>
        </a:graphic>
      </p:graphicFrame>
      <p:grpSp>
        <p:nvGrpSpPr>
          <p:cNvPr id="126" name="2 Grupo"/>
          <p:cNvGrpSpPr/>
          <p:nvPr/>
        </p:nvGrpSpPr>
        <p:grpSpPr>
          <a:xfrm>
            <a:off x="3132756" y="4419182"/>
            <a:ext cx="879487" cy="1377146"/>
            <a:chOff x="1708524" y="1209162"/>
            <a:chExt cx="1075154" cy="1830651"/>
          </a:xfrm>
        </p:grpSpPr>
        <p:sp>
          <p:nvSpPr>
            <p:cNvPr id="127" name="41 Rectángulo redondeado"/>
            <p:cNvSpPr/>
            <p:nvPr/>
          </p:nvSpPr>
          <p:spPr>
            <a:xfrm>
              <a:off x="1708524" y="2181418"/>
              <a:ext cx="966980" cy="442799"/>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43,55%</a:t>
              </a:r>
              <a:endParaRPr lang="es-ES" sz="1600" b="1" dirty="0">
                <a:solidFill>
                  <a:schemeClr val="tx1"/>
                </a:solidFill>
                <a:latin typeface="Arial Narrow" panose="020B0606020202030204" pitchFamily="34" charset="0"/>
              </a:endParaRPr>
            </a:p>
          </p:txBody>
        </p:sp>
        <p:sp>
          <p:nvSpPr>
            <p:cNvPr id="128" name="31 Rectángulo"/>
            <p:cNvSpPr/>
            <p:nvPr/>
          </p:nvSpPr>
          <p:spPr>
            <a:xfrm>
              <a:off x="1715245" y="1803779"/>
              <a:ext cx="780983" cy="276999"/>
            </a:xfrm>
            <a:prstGeom prst="rect">
              <a:avLst/>
            </a:prstGeom>
          </p:spPr>
          <p:txBody>
            <a:bodyPr wrap="none">
              <a:spAutoFit/>
            </a:bodyPr>
            <a:lstStyle/>
            <a:p>
              <a:r>
                <a:rPr lang="es-ES" sz="1200" b="1" u="sng" dirty="0" smtClean="0">
                  <a:latin typeface="Arial Narrow" panose="020B0606020202030204" pitchFamily="34" charset="0"/>
                </a:rPr>
                <a:t>Femenino</a:t>
              </a:r>
              <a:endParaRPr lang="es-ES" sz="1200" b="1" u="sng" dirty="0">
                <a:solidFill>
                  <a:sysClr val="windowText" lastClr="000000"/>
                </a:solidFill>
                <a:latin typeface="Arial Narrow" panose="020B0606020202030204" pitchFamily="34" charset="0"/>
              </a:endParaRPr>
            </a:p>
          </p:txBody>
        </p:sp>
        <p:sp>
          <p:nvSpPr>
            <p:cNvPr id="129" name="34 Rectángulo"/>
            <p:cNvSpPr/>
            <p:nvPr/>
          </p:nvSpPr>
          <p:spPr>
            <a:xfrm>
              <a:off x="1817186" y="2671596"/>
              <a:ext cx="966492" cy="368217"/>
            </a:xfrm>
            <a:prstGeom prst="rect">
              <a:avLst/>
            </a:prstGeom>
          </p:spPr>
          <p:txBody>
            <a:bodyPr wrap="none">
              <a:spAutoFit/>
            </a:bodyPr>
            <a:lstStyle/>
            <a:p>
              <a:r>
                <a:rPr lang="es-ES" sz="1200" b="1" smtClean="0">
                  <a:latin typeface="Arial Narrow" panose="020B0606020202030204" pitchFamily="34" charset="0"/>
                </a:rPr>
                <a:t>223 </a:t>
              </a:r>
              <a:r>
                <a:rPr lang="es-ES" sz="1200" b="1" dirty="0" smtClean="0">
                  <a:latin typeface="Arial Narrow" panose="020B0606020202030204" pitchFamily="34" charset="0"/>
                </a:rPr>
                <a:t>casos</a:t>
              </a:r>
              <a:endParaRPr lang="es-CO" sz="1200" dirty="0"/>
            </a:p>
          </p:txBody>
        </p:sp>
        <p:pic>
          <p:nvPicPr>
            <p:cNvPr id="130" name="Picture 3"/>
            <p:cNvPicPr>
              <a:picLocks noChangeAspect="1" noChangeArrowheads="1"/>
            </p:cNvPicPr>
            <p:nvPr/>
          </p:nvPicPr>
          <p:blipFill rotWithShape="1">
            <a:blip r:embed="rId5">
              <a:biLevel thresh="75000"/>
              <a:extLst>
                <a:ext uri="{28A0092B-C50C-407E-A947-70E740481C1C}">
                  <a14:useLocalDpi xmlns:a14="http://schemas.microsoft.com/office/drawing/2010/main" val="0"/>
                </a:ext>
              </a:extLst>
            </a:blip>
            <a:srcRect l="29313" t="7366" r="56038"/>
            <a:stretch/>
          </p:blipFill>
          <p:spPr bwMode="auto">
            <a:xfrm>
              <a:off x="1875394" y="1209162"/>
              <a:ext cx="530003" cy="6998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aphicFrame>
        <p:nvGraphicFramePr>
          <p:cNvPr id="131" name="Gráfico 130"/>
          <p:cNvGraphicFramePr>
            <a:graphicFrameLocks/>
          </p:cNvGraphicFramePr>
          <p:nvPr>
            <p:extLst>
              <p:ext uri="{D42A27DB-BD31-4B8C-83A1-F6EECF244321}">
                <p14:modId xmlns:p14="http://schemas.microsoft.com/office/powerpoint/2010/main" val="2161213263"/>
              </p:ext>
            </p:extLst>
          </p:nvPr>
        </p:nvGraphicFramePr>
        <p:xfrm>
          <a:off x="26911" y="5771902"/>
          <a:ext cx="3705466" cy="1947116"/>
        </p:xfrm>
        <a:graphic>
          <a:graphicData uri="http://schemas.openxmlformats.org/drawingml/2006/chart">
            <c:chart xmlns:c="http://schemas.openxmlformats.org/drawingml/2006/chart" xmlns:r="http://schemas.openxmlformats.org/officeDocument/2006/relationships" r:id="rId15"/>
          </a:graphicData>
        </a:graphic>
      </p:graphicFrame>
    </p:spTree>
    <p:extLst>
      <p:ext uri="{BB962C8B-B14F-4D97-AF65-F5344CB8AC3E}">
        <p14:creationId xmlns:p14="http://schemas.microsoft.com/office/powerpoint/2010/main" val="18662649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 name="Picture 9"/>
          <p:cNvPicPr>
            <a:picLocks noChangeAspect="1" noChangeArrowheads="1"/>
          </p:cNvPicPr>
          <p:nvPr/>
        </p:nvPicPr>
        <p:blipFill rotWithShape="1">
          <a:blip r:embed="rId2">
            <a:extLst>
              <a:ext uri="{28A0092B-C50C-407E-A947-70E740481C1C}">
                <a14:useLocalDpi xmlns:a14="http://schemas.microsoft.com/office/drawing/2010/main" val="0"/>
              </a:ext>
            </a:extLst>
          </a:blip>
          <a:srcRect t="75483"/>
          <a:stretch/>
        </p:blipFill>
        <p:spPr bwMode="auto">
          <a:xfrm>
            <a:off x="568" y="4771410"/>
            <a:ext cx="2180731" cy="14394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80" y="-65657"/>
            <a:ext cx="2166585" cy="28898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rotWithShape="1">
          <a:blip r:embed="rId2">
            <a:extLst>
              <a:ext uri="{28A0092B-C50C-407E-A947-70E740481C1C}">
                <a14:useLocalDpi xmlns:a14="http://schemas.microsoft.com/office/drawing/2010/main" val="0"/>
              </a:ext>
            </a:extLst>
          </a:blip>
          <a:srcRect t="51432"/>
          <a:stretch/>
        </p:blipFill>
        <p:spPr bwMode="auto">
          <a:xfrm>
            <a:off x="0" y="2824178"/>
            <a:ext cx="2180731" cy="28516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28154" y="2367583"/>
            <a:ext cx="2251490" cy="276999"/>
          </a:xfrm>
          <a:prstGeom prst="rect">
            <a:avLst/>
          </a:prstGeom>
          <a:noFill/>
        </p:spPr>
        <p:txBody>
          <a:bodyPr wrap="square" rtlCol="0">
            <a:spAutoFit/>
          </a:bodyPr>
          <a:lstStyle/>
          <a:p>
            <a:r>
              <a:rPr lang="es-ES" sz="1200" b="1" dirty="0" smtClean="0">
                <a:latin typeface="Arial Narrow" panose="020B0606020202030204" pitchFamily="34" charset="0"/>
              </a:rPr>
              <a:t>Periodo epidemiológico </a:t>
            </a:r>
            <a:r>
              <a:rPr lang="es-ES" sz="1200" b="1" dirty="0" smtClean="0">
                <a:latin typeface="Arial Narrow" panose="020B0606020202030204" pitchFamily="34" charset="0"/>
              </a:rPr>
              <a:t>07  </a:t>
            </a:r>
            <a:r>
              <a:rPr lang="es-ES" sz="1200" b="1" dirty="0" smtClean="0">
                <a:latin typeface="Arial Narrow" panose="020B0606020202030204" pitchFamily="34" charset="0"/>
              </a:rPr>
              <a:t>- 2020</a:t>
            </a:r>
            <a:endParaRPr lang="es-ES" sz="1200" b="1" dirty="0">
              <a:latin typeface="Arial Narrow" panose="020B0606020202030204" pitchFamily="34" charset="0"/>
            </a:endParaRPr>
          </a:p>
        </p:txBody>
      </p:sp>
      <p:grpSp>
        <p:nvGrpSpPr>
          <p:cNvPr id="8" name="7 Grupo"/>
          <p:cNvGrpSpPr/>
          <p:nvPr/>
        </p:nvGrpSpPr>
        <p:grpSpPr>
          <a:xfrm>
            <a:off x="144066" y="4161193"/>
            <a:ext cx="1892650" cy="488476"/>
            <a:chOff x="2397524" y="3379972"/>
            <a:chExt cx="4508500" cy="904875"/>
          </a:xfrm>
        </p:grpSpPr>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97524" y="3379972"/>
              <a:ext cx="4508500"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CuadroTexto"/>
            <p:cNvSpPr txBox="1"/>
            <p:nvPr/>
          </p:nvSpPr>
          <p:spPr>
            <a:xfrm>
              <a:off x="3317545" y="3478755"/>
              <a:ext cx="1593562" cy="684167"/>
            </a:xfrm>
            <a:prstGeom prst="rect">
              <a:avLst/>
            </a:prstGeom>
            <a:noFill/>
          </p:spPr>
          <p:txBody>
            <a:bodyPr wrap="square" rtlCol="0">
              <a:spAutoFit/>
            </a:bodyPr>
            <a:lstStyle/>
            <a:p>
              <a:pPr algn="ctr"/>
              <a:r>
                <a:rPr lang="es-ES" b="1" dirty="0" smtClean="0">
                  <a:latin typeface="Arial Narrow" panose="020B0606020202030204" pitchFamily="34" charset="0"/>
                </a:rPr>
                <a:t>236</a:t>
              </a:r>
              <a:endParaRPr lang="es-ES" b="1" dirty="0">
                <a:latin typeface="Arial Narrow" panose="020B0606020202030204" pitchFamily="34" charset="0"/>
              </a:endParaRPr>
            </a:p>
          </p:txBody>
        </p:sp>
      </p:grpSp>
      <p:grpSp>
        <p:nvGrpSpPr>
          <p:cNvPr id="15" name="14 Grupo"/>
          <p:cNvGrpSpPr/>
          <p:nvPr/>
        </p:nvGrpSpPr>
        <p:grpSpPr>
          <a:xfrm>
            <a:off x="2448322" y="74775"/>
            <a:ext cx="3446504" cy="276999"/>
            <a:chOff x="2448322" y="74775"/>
            <a:chExt cx="3446504" cy="276999"/>
          </a:xfrm>
        </p:grpSpPr>
        <p:sp>
          <p:nvSpPr>
            <p:cNvPr id="11" name="10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13" name="12 Conector recto"/>
            <p:cNvCxnSpPr>
              <a:stCxn id="11"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3" name="22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Comportamiento por territorio</a:t>
              </a:r>
              <a:endParaRPr lang="es-ES" sz="1200" b="1" dirty="0">
                <a:latin typeface="Arial Narrow" panose="020B0606020202030204" pitchFamily="34" charset="0"/>
              </a:endParaRPr>
            </a:p>
          </p:txBody>
        </p:sp>
      </p:grpSp>
      <p:sp>
        <p:nvSpPr>
          <p:cNvPr id="63" name="62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9</a:t>
            </a:r>
            <a:endParaRPr lang="es-ES" sz="1050" b="1" dirty="0">
              <a:latin typeface="Arial Narrow" panose="020B0606020202030204" pitchFamily="34" charset="0"/>
            </a:endParaRPr>
          </a:p>
        </p:txBody>
      </p:sp>
      <p:sp>
        <p:nvSpPr>
          <p:cNvPr id="37" name="36 Título"/>
          <p:cNvSpPr>
            <a:spLocks noGrp="1"/>
          </p:cNvSpPr>
          <p:nvPr>
            <p:ph type="ctrTitle"/>
          </p:nvPr>
        </p:nvSpPr>
        <p:spPr>
          <a:xfrm>
            <a:off x="-28154" y="14590"/>
            <a:ext cx="2208885" cy="1323439"/>
          </a:xfrm>
          <a:noFill/>
        </p:spPr>
        <p:txBody>
          <a:bodyPr wrap="square" rtlCol="0">
            <a:spAutoFit/>
          </a:bodyPr>
          <a:lstStyle/>
          <a:p>
            <a:r>
              <a:rPr lang="es-ES" sz="2000" b="1" dirty="0" smtClean="0">
                <a:solidFill>
                  <a:srgbClr val="C00000"/>
                </a:solidFill>
                <a:latin typeface="Arial Narrow" panose="020B0606020202030204" pitchFamily="34" charset="0"/>
              </a:rPr>
              <a:t>4. Enfermedad </a:t>
            </a:r>
            <a:r>
              <a:rPr lang="es-ES" sz="2000" b="1" dirty="0">
                <a:solidFill>
                  <a:srgbClr val="C00000"/>
                </a:solidFill>
                <a:latin typeface="Arial Narrow" panose="020B0606020202030204" pitchFamily="34" charset="0"/>
              </a:rPr>
              <a:t>transmitida por alimentos </a:t>
            </a:r>
            <a:r>
              <a:rPr lang="es-ES" sz="2000" b="1" dirty="0" smtClean="0">
                <a:solidFill>
                  <a:srgbClr val="C00000"/>
                </a:solidFill>
                <a:latin typeface="Arial Narrow" panose="020B0606020202030204" pitchFamily="34" charset="0"/>
                <a:ea typeface="+mn-ea"/>
                <a:cs typeface="+mn-cs"/>
              </a:rPr>
              <a:t>ETA</a:t>
            </a:r>
            <a:br>
              <a:rPr lang="es-ES" sz="2000" b="1" dirty="0" smtClean="0">
                <a:solidFill>
                  <a:srgbClr val="C00000"/>
                </a:solidFill>
                <a:latin typeface="Arial Narrow" panose="020B0606020202030204" pitchFamily="34" charset="0"/>
                <a:ea typeface="+mn-ea"/>
                <a:cs typeface="+mn-cs"/>
              </a:rPr>
            </a:br>
            <a:endParaRPr lang="es-ES" sz="2000" b="1" dirty="0">
              <a:solidFill>
                <a:srgbClr val="C00000"/>
              </a:solidFill>
              <a:latin typeface="Arial Narrow" panose="020B0606020202030204" pitchFamily="34" charset="0"/>
              <a:ea typeface="+mn-ea"/>
              <a:cs typeface="+mn-cs"/>
            </a:endParaRPr>
          </a:p>
        </p:txBody>
      </p:sp>
      <p:pic>
        <p:nvPicPr>
          <p:cNvPr id="45" name="Picture 6"/>
          <p:cNvPicPr>
            <a:picLocks noChangeAspect="1" noChangeArrowheads="1"/>
          </p:cNvPicPr>
          <p:nvPr/>
        </p:nvPicPr>
        <p:blipFill>
          <a:blip r:embed="rId5">
            <a:duotone>
              <a:schemeClr val="accent2">
                <a:shade val="45000"/>
                <a:satMod val="135000"/>
              </a:schemeClr>
              <a:prstClr val="white"/>
            </a:duotone>
            <a:extLst>
              <a:ext uri="{BEBA8EAE-BF5A-486C-A8C5-ECC9F3942E4B}">
                <a14:imgProps xmlns:a14="http://schemas.microsoft.com/office/drawing/2010/main">
                  <a14:imgLayer r:embed="rId6">
                    <a14:imgEffect>
                      <a14:backgroundRemoval t="1439" b="100000" l="0" r="100000"/>
                    </a14:imgEffect>
                  </a14:imgLayer>
                </a14:imgProps>
              </a:ext>
              <a:ext uri="{28A0092B-C50C-407E-A947-70E740481C1C}">
                <a14:useLocalDpi xmlns:a14="http://schemas.microsoft.com/office/drawing/2010/main" val="0"/>
              </a:ext>
            </a:extLst>
          </a:blip>
          <a:srcRect/>
          <a:stretch>
            <a:fillRect/>
          </a:stretch>
        </p:blipFill>
        <p:spPr bwMode="auto">
          <a:xfrm>
            <a:off x="288082" y="1043608"/>
            <a:ext cx="1519238" cy="1323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6" name="45 Rectángulo"/>
          <p:cNvSpPr/>
          <p:nvPr/>
        </p:nvSpPr>
        <p:spPr>
          <a:xfrm>
            <a:off x="2152405" y="4950692"/>
            <a:ext cx="4895141" cy="492443"/>
          </a:xfrm>
          <a:prstGeom prst="rect">
            <a:avLst/>
          </a:prstGeom>
        </p:spPr>
        <p:txBody>
          <a:bodyPr wrap="square">
            <a:spAutoFit/>
          </a:bodyPr>
          <a:lstStyle/>
          <a:p>
            <a:r>
              <a:rPr lang="es-ES" sz="600" dirty="0" smtClean="0">
                <a:latin typeface="Arial Narrow" panose="020B0606020202030204" pitchFamily="34" charset="0"/>
              </a:rPr>
              <a:t>Fuente: SIVIGILA. Secretaria de Salud de Medellín.</a:t>
            </a:r>
          </a:p>
          <a:p>
            <a:r>
              <a:rPr lang="es-ES" sz="1000" dirty="0" smtClean="0">
                <a:latin typeface="Arial Narrow" panose="020B0606020202030204" pitchFamily="34" charset="0"/>
              </a:rPr>
              <a:t>Figura. Mapa temático de densidad de ETA. Medellín, a Periodo epidemiológico </a:t>
            </a:r>
            <a:r>
              <a:rPr lang="es-ES" sz="1000" dirty="0" smtClean="0">
                <a:latin typeface="Arial Narrow" panose="020B0606020202030204" pitchFamily="34" charset="0"/>
              </a:rPr>
              <a:t>07  </a:t>
            </a:r>
            <a:r>
              <a:rPr lang="es-ES" sz="1000" dirty="0" smtClean="0">
                <a:latin typeface="Arial Narrow" panose="020B0606020202030204" pitchFamily="34" charset="0"/>
              </a:rPr>
              <a:t>acumulado  de  2020.</a:t>
            </a:r>
            <a:endParaRPr lang="es-ES" sz="1000" b="1" dirty="0">
              <a:latin typeface="Arial Narrow" panose="020B0606020202030204" pitchFamily="34" charset="0"/>
            </a:endParaRPr>
          </a:p>
        </p:txBody>
      </p:sp>
      <p:sp>
        <p:nvSpPr>
          <p:cNvPr id="38" name="37 Rectángulo"/>
          <p:cNvSpPr/>
          <p:nvPr/>
        </p:nvSpPr>
        <p:spPr>
          <a:xfrm>
            <a:off x="-16570" y="6228184"/>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53" name="52 Grupo"/>
          <p:cNvGrpSpPr/>
          <p:nvPr/>
        </p:nvGrpSpPr>
        <p:grpSpPr>
          <a:xfrm>
            <a:off x="260834" y="6355360"/>
            <a:ext cx="3446504" cy="276999"/>
            <a:chOff x="2448322" y="74775"/>
            <a:chExt cx="3446504" cy="276999"/>
          </a:xfrm>
        </p:grpSpPr>
        <p:sp>
          <p:nvSpPr>
            <p:cNvPr id="54" name="53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55" name="54 Conector recto"/>
            <p:cNvCxnSpPr>
              <a:stCxn id="54"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56" name="55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Comportamiento variables de interés</a:t>
              </a:r>
              <a:endParaRPr lang="es-ES" sz="1200" b="1" dirty="0">
                <a:latin typeface="Arial Narrow" panose="020B0606020202030204" pitchFamily="34" charset="0"/>
              </a:endParaRPr>
            </a:p>
          </p:txBody>
        </p:sp>
      </p:grpSp>
      <p:grpSp>
        <p:nvGrpSpPr>
          <p:cNvPr id="58" name="57 Grupo"/>
          <p:cNvGrpSpPr/>
          <p:nvPr/>
        </p:nvGrpSpPr>
        <p:grpSpPr>
          <a:xfrm>
            <a:off x="483090" y="6875809"/>
            <a:ext cx="863695" cy="1573268"/>
            <a:chOff x="1068833" y="553075"/>
            <a:chExt cx="863695" cy="1573268"/>
          </a:xfrm>
        </p:grpSpPr>
        <p:pic>
          <p:nvPicPr>
            <p:cNvPr id="59" name="Picture 3"/>
            <p:cNvPicPr>
              <a:picLocks noChangeAspect="1" noChangeArrowheads="1"/>
            </p:cNvPicPr>
            <p:nvPr/>
          </p:nvPicPr>
          <p:blipFill rotWithShape="1">
            <a:blip r:embed="rId7">
              <a:biLevel thresh="75000"/>
              <a:extLst>
                <a:ext uri="{28A0092B-C50C-407E-A947-70E740481C1C}">
                  <a14:useLocalDpi xmlns:a14="http://schemas.microsoft.com/office/drawing/2010/main" val="0"/>
                </a:ext>
              </a:extLst>
            </a:blip>
            <a:srcRect t="10614" r="84474"/>
            <a:stretch/>
          </p:blipFill>
          <p:spPr bwMode="auto">
            <a:xfrm>
              <a:off x="1131620" y="553075"/>
              <a:ext cx="737696" cy="7206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0" name="59 Rectángulo redondeado"/>
            <p:cNvSpPr/>
            <p:nvPr/>
          </p:nvSpPr>
          <p:spPr>
            <a:xfrm>
              <a:off x="1115283" y="1520368"/>
              <a:ext cx="740068" cy="360040"/>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59,7%</a:t>
              </a:r>
              <a:endParaRPr lang="es-ES" sz="1600" b="1" dirty="0">
                <a:solidFill>
                  <a:schemeClr val="tx1"/>
                </a:solidFill>
                <a:latin typeface="Arial Narrow" panose="020B0606020202030204" pitchFamily="34" charset="0"/>
              </a:endParaRPr>
            </a:p>
          </p:txBody>
        </p:sp>
        <p:sp>
          <p:nvSpPr>
            <p:cNvPr id="61" name="60 Rectángulo"/>
            <p:cNvSpPr/>
            <p:nvPr/>
          </p:nvSpPr>
          <p:spPr>
            <a:xfrm>
              <a:off x="1068833" y="1243369"/>
              <a:ext cx="803425" cy="276999"/>
            </a:xfrm>
            <a:prstGeom prst="rect">
              <a:avLst/>
            </a:prstGeom>
          </p:spPr>
          <p:txBody>
            <a:bodyPr wrap="none">
              <a:spAutoFit/>
            </a:bodyPr>
            <a:lstStyle/>
            <a:p>
              <a:r>
                <a:rPr lang="es-ES" sz="1200" b="1" u="sng" dirty="0">
                  <a:latin typeface="Arial Narrow" panose="020B0606020202030204" pitchFamily="34" charset="0"/>
                </a:rPr>
                <a:t>Masculino</a:t>
              </a:r>
              <a:endParaRPr lang="es-ES" sz="1200" b="1" u="sng" dirty="0">
                <a:solidFill>
                  <a:sysClr val="windowText" lastClr="000000"/>
                </a:solidFill>
                <a:latin typeface="Arial Narrow" panose="020B0606020202030204" pitchFamily="34" charset="0"/>
              </a:endParaRPr>
            </a:p>
          </p:txBody>
        </p:sp>
        <p:sp>
          <p:nvSpPr>
            <p:cNvPr id="62" name="61 Rectángulo"/>
            <p:cNvSpPr/>
            <p:nvPr/>
          </p:nvSpPr>
          <p:spPr>
            <a:xfrm>
              <a:off x="1141927" y="1849344"/>
              <a:ext cx="790601" cy="276999"/>
            </a:xfrm>
            <a:prstGeom prst="rect">
              <a:avLst/>
            </a:prstGeom>
          </p:spPr>
          <p:txBody>
            <a:bodyPr wrap="none">
              <a:spAutoFit/>
            </a:bodyPr>
            <a:lstStyle/>
            <a:p>
              <a:r>
                <a:rPr lang="es-ES" sz="1200" b="1" dirty="0" smtClean="0">
                  <a:latin typeface="Arial Narrow" panose="020B0606020202030204" pitchFamily="34" charset="0"/>
                </a:rPr>
                <a:t>141 casos</a:t>
              </a:r>
              <a:endParaRPr lang="es-CO" sz="1200" dirty="0"/>
            </a:p>
          </p:txBody>
        </p:sp>
      </p:grpSp>
      <p:grpSp>
        <p:nvGrpSpPr>
          <p:cNvPr id="3" name="2 Grupo"/>
          <p:cNvGrpSpPr/>
          <p:nvPr/>
        </p:nvGrpSpPr>
        <p:grpSpPr>
          <a:xfrm>
            <a:off x="1398062" y="6885689"/>
            <a:ext cx="786884" cy="1563388"/>
            <a:chOff x="3204659" y="6660232"/>
            <a:chExt cx="786884" cy="1563388"/>
          </a:xfrm>
        </p:grpSpPr>
        <p:sp>
          <p:nvSpPr>
            <p:cNvPr id="57" name="56 Rectángulo redondeado"/>
            <p:cNvSpPr/>
            <p:nvPr/>
          </p:nvSpPr>
          <p:spPr>
            <a:xfrm>
              <a:off x="3226471" y="7613877"/>
              <a:ext cx="740068" cy="360040"/>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40,3%</a:t>
              </a:r>
              <a:endParaRPr lang="es-ES" sz="1600" b="1" dirty="0">
                <a:solidFill>
                  <a:schemeClr val="tx1"/>
                </a:solidFill>
                <a:latin typeface="Arial Narrow" panose="020B0606020202030204" pitchFamily="34" charset="0"/>
              </a:endParaRPr>
            </a:p>
          </p:txBody>
        </p:sp>
        <p:sp>
          <p:nvSpPr>
            <p:cNvPr id="64" name="63 Rectángulo"/>
            <p:cNvSpPr/>
            <p:nvPr/>
          </p:nvSpPr>
          <p:spPr>
            <a:xfrm>
              <a:off x="3204659" y="7340577"/>
              <a:ext cx="780983" cy="276999"/>
            </a:xfrm>
            <a:prstGeom prst="rect">
              <a:avLst/>
            </a:prstGeom>
          </p:spPr>
          <p:txBody>
            <a:bodyPr wrap="none">
              <a:spAutoFit/>
            </a:bodyPr>
            <a:lstStyle/>
            <a:p>
              <a:r>
                <a:rPr lang="es-ES" sz="1200" b="1" u="sng" dirty="0" smtClean="0">
                  <a:latin typeface="Arial Narrow" panose="020B0606020202030204" pitchFamily="34" charset="0"/>
                </a:rPr>
                <a:t>Femenino</a:t>
              </a:r>
              <a:endParaRPr lang="es-ES" sz="1200" b="1" u="sng" dirty="0">
                <a:solidFill>
                  <a:sysClr val="windowText" lastClr="000000"/>
                </a:solidFill>
                <a:latin typeface="Arial Narrow" panose="020B0606020202030204" pitchFamily="34" charset="0"/>
              </a:endParaRPr>
            </a:p>
          </p:txBody>
        </p:sp>
        <p:sp>
          <p:nvSpPr>
            <p:cNvPr id="65" name="64 Rectángulo"/>
            <p:cNvSpPr/>
            <p:nvPr/>
          </p:nvSpPr>
          <p:spPr>
            <a:xfrm>
              <a:off x="3271474" y="7946621"/>
              <a:ext cx="720069" cy="276999"/>
            </a:xfrm>
            <a:prstGeom prst="rect">
              <a:avLst/>
            </a:prstGeom>
          </p:spPr>
          <p:txBody>
            <a:bodyPr wrap="none">
              <a:spAutoFit/>
            </a:bodyPr>
            <a:lstStyle/>
            <a:p>
              <a:r>
                <a:rPr lang="es-ES" sz="1200" b="1" dirty="0" smtClean="0">
                  <a:latin typeface="Arial Narrow" panose="020B0606020202030204" pitchFamily="34" charset="0"/>
                </a:rPr>
                <a:t>95 casos</a:t>
              </a:r>
              <a:endParaRPr lang="es-CO" sz="1200" dirty="0"/>
            </a:p>
          </p:txBody>
        </p:sp>
        <p:pic>
          <p:nvPicPr>
            <p:cNvPr id="70" name="Picture 3"/>
            <p:cNvPicPr>
              <a:picLocks noChangeAspect="1" noChangeArrowheads="1"/>
            </p:cNvPicPr>
            <p:nvPr/>
          </p:nvPicPr>
          <p:blipFill rotWithShape="1">
            <a:blip r:embed="rId7">
              <a:biLevel thresh="75000"/>
              <a:extLst>
                <a:ext uri="{28A0092B-C50C-407E-A947-70E740481C1C}">
                  <a14:useLocalDpi xmlns:a14="http://schemas.microsoft.com/office/drawing/2010/main" val="0"/>
                </a:ext>
              </a:extLst>
            </a:blip>
            <a:srcRect l="29313" t="7366" r="56038"/>
            <a:stretch/>
          </p:blipFill>
          <p:spPr bwMode="auto">
            <a:xfrm>
              <a:off x="3230874" y="6660232"/>
              <a:ext cx="696035" cy="7482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6" name="5 Grupo"/>
          <p:cNvGrpSpPr/>
          <p:nvPr/>
        </p:nvGrpSpPr>
        <p:grpSpPr>
          <a:xfrm>
            <a:off x="3694124" y="6997057"/>
            <a:ext cx="746713" cy="1463375"/>
            <a:chOff x="838588" y="8382748"/>
            <a:chExt cx="746713" cy="1463375"/>
          </a:xfrm>
        </p:grpSpPr>
        <p:pic>
          <p:nvPicPr>
            <p:cNvPr id="75" name="Picture 9"/>
            <p:cNvPicPr>
              <a:picLocks noChangeAspect="1" noChangeArrowheads="1"/>
            </p:cNvPicPr>
            <p:nvPr/>
          </p:nvPicPr>
          <p:blipFill>
            <a:blip r:embed="rId8">
              <a:biLevel thresh="50000"/>
              <a:extLst>
                <a:ext uri="{28A0092B-C50C-407E-A947-70E740481C1C}">
                  <a14:useLocalDpi xmlns:a14="http://schemas.microsoft.com/office/drawing/2010/main" val="0"/>
                </a:ext>
              </a:extLst>
            </a:blip>
            <a:srcRect/>
            <a:stretch>
              <a:fillRect/>
            </a:stretch>
          </p:blipFill>
          <p:spPr bwMode="auto">
            <a:xfrm>
              <a:off x="882863" y="8382748"/>
              <a:ext cx="642392" cy="6363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76" name="75 Grupo"/>
            <p:cNvGrpSpPr/>
            <p:nvPr/>
          </p:nvGrpSpPr>
          <p:grpSpPr>
            <a:xfrm>
              <a:off x="838588" y="8963149"/>
              <a:ext cx="746713" cy="882974"/>
              <a:chOff x="1115283" y="1243369"/>
              <a:chExt cx="746713" cy="882974"/>
            </a:xfrm>
          </p:grpSpPr>
          <p:sp>
            <p:nvSpPr>
              <p:cNvPr id="77" name="76 Rectángulo redondeado"/>
              <p:cNvSpPr/>
              <p:nvPr/>
            </p:nvSpPr>
            <p:spPr>
              <a:xfrm>
                <a:off x="1115283" y="1520368"/>
                <a:ext cx="740068" cy="360040"/>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17,8%</a:t>
                </a:r>
                <a:endParaRPr lang="es-ES" sz="1600" b="1" dirty="0">
                  <a:solidFill>
                    <a:schemeClr val="tx1"/>
                  </a:solidFill>
                  <a:latin typeface="Arial Narrow" panose="020B0606020202030204" pitchFamily="34" charset="0"/>
                </a:endParaRPr>
              </a:p>
            </p:txBody>
          </p:sp>
          <p:sp>
            <p:nvSpPr>
              <p:cNvPr id="78" name="77 Rectángulo"/>
              <p:cNvSpPr/>
              <p:nvPr/>
            </p:nvSpPr>
            <p:spPr>
              <a:xfrm>
                <a:off x="1180698" y="1243369"/>
                <a:ext cx="550151" cy="276999"/>
              </a:xfrm>
              <a:prstGeom prst="rect">
                <a:avLst/>
              </a:prstGeom>
            </p:spPr>
            <p:txBody>
              <a:bodyPr wrap="none">
                <a:spAutoFit/>
              </a:bodyPr>
              <a:lstStyle/>
              <a:p>
                <a:r>
                  <a:rPr lang="es-ES" sz="1200" b="1" u="sng" dirty="0" smtClean="0">
                    <a:solidFill>
                      <a:sysClr val="windowText" lastClr="000000"/>
                    </a:solidFill>
                    <a:latin typeface="Arial Narrow" panose="020B0606020202030204" pitchFamily="34" charset="0"/>
                  </a:rPr>
                  <a:t>Hogar</a:t>
                </a:r>
                <a:endParaRPr lang="es-ES" sz="1200" b="1" u="sng" dirty="0">
                  <a:solidFill>
                    <a:sysClr val="windowText" lastClr="000000"/>
                  </a:solidFill>
                  <a:latin typeface="Arial Narrow" panose="020B0606020202030204" pitchFamily="34" charset="0"/>
                </a:endParaRPr>
              </a:p>
            </p:txBody>
          </p:sp>
          <p:sp>
            <p:nvSpPr>
              <p:cNvPr id="79" name="78 Rectángulo"/>
              <p:cNvSpPr/>
              <p:nvPr/>
            </p:nvSpPr>
            <p:spPr>
              <a:xfrm>
                <a:off x="1141927" y="1849344"/>
                <a:ext cx="720069" cy="276999"/>
              </a:xfrm>
              <a:prstGeom prst="rect">
                <a:avLst/>
              </a:prstGeom>
            </p:spPr>
            <p:txBody>
              <a:bodyPr wrap="none">
                <a:spAutoFit/>
              </a:bodyPr>
              <a:lstStyle/>
              <a:p>
                <a:r>
                  <a:rPr lang="es-ES" sz="1200" b="1" dirty="0" smtClean="0">
                    <a:latin typeface="Arial Narrow" panose="020B0606020202030204" pitchFamily="34" charset="0"/>
                  </a:rPr>
                  <a:t>42 casos</a:t>
                </a:r>
                <a:endParaRPr lang="es-CO" sz="1200" dirty="0"/>
              </a:p>
            </p:txBody>
          </p:sp>
        </p:grpSp>
      </p:grpSp>
      <p:grpSp>
        <p:nvGrpSpPr>
          <p:cNvPr id="9" name="8 Grupo"/>
          <p:cNvGrpSpPr/>
          <p:nvPr/>
        </p:nvGrpSpPr>
        <p:grpSpPr>
          <a:xfrm>
            <a:off x="5894826" y="6883495"/>
            <a:ext cx="915635" cy="1545833"/>
            <a:chOff x="2206271" y="8300359"/>
            <a:chExt cx="915635" cy="1545833"/>
          </a:xfrm>
        </p:grpSpPr>
        <p:grpSp>
          <p:nvGrpSpPr>
            <p:cNvPr id="71" name="70 Grupo"/>
            <p:cNvGrpSpPr/>
            <p:nvPr/>
          </p:nvGrpSpPr>
          <p:grpSpPr>
            <a:xfrm>
              <a:off x="2206271" y="8963149"/>
              <a:ext cx="915635" cy="883043"/>
              <a:chOff x="1033171" y="8262441"/>
              <a:chExt cx="915635" cy="883043"/>
            </a:xfrm>
          </p:grpSpPr>
          <p:sp>
            <p:nvSpPr>
              <p:cNvPr id="72" name="71 Rectángulo redondeado"/>
              <p:cNvSpPr/>
              <p:nvPr/>
            </p:nvSpPr>
            <p:spPr>
              <a:xfrm>
                <a:off x="1101982" y="8535741"/>
                <a:ext cx="844538" cy="360040"/>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14,83%</a:t>
                </a:r>
                <a:endParaRPr lang="es-ES" sz="1600" b="1" dirty="0">
                  <a:solidFill>
                    <a:schemeClr val="tx1"/>
                  </a:solidFill>
                  <a:latin typeface="Arial Narrow" panose="020B0606020202030204" pitchFamily="34" charset="0"/>
                </a:endParaRPr>
              </a:p>
            </p:txBody>
          </p:sp>
          <p:sp>
            <p:nvSpPr>
              <p:cNvPr id="73" name="72 Rectángulo"/>
              <p:cNvSpPr/>
              <p:nvPr/>
            </p:nvSpPr>
            <p:spPr>
              <a:xfrm>
                <a:off x="1033171" y="8262441"/>
                <a:ext cx="915635" cy="276999"/>
              </a:xfrm>
              <a:prstGeom prst="rect">
                <a:avLst/>
              </a:prstGeom>
            </p:spPr>
            <p:txBody>
              <a:bodyPr wrap="none">
                <a:spAutoFit/>
              </a:bodyPr>
              <a:lstStyle/>
              <a:p>
                <a:r>
                  <a:rPr lang="es-ES" sz="1200" b="1" u="sng" dirty="0" smtClean="0">
                    <a:latin typeface="Arial Narrow" panose="020B0606020202030204" pitchFamily="34" charset="0"/>
                  </a:rPr>
                  <a:t>Restaurante</a:t>
                </a:r>
                <a:endParaRPr lang="es-ES" sz="1200" b="1" u="sng" dirty="0">
                  <a:solidFill>
                    <a:sysClr val="windowText" lastClr="000000"/>
                  </a:solidFill>
                  <a:latin typeface="Arial Narrow" panose="020B0606020202030204" pitchFamily="34" charset="0"/>
                </a:endParaRPr>
              </a:p>
            </p:txBody>
          </p:sp>
          <p:sp>
            <p:nvSpPr>
              <p:cNvPr id="74" name="73 Rectángulo"/>
              <p:cNvSpPr/>
              <p:nvPr/>
            </p:nvSpPr>
            <p:spPr>
              <a:xfrm>
                <a:off x="1146985" y="8868485"/>
                <a:ext cx="720069" cy="276999"/>
              </a:xfrm>
              <a:prstGeom prst="rect">
                <a:avLst/>
              </a:prstGeom>
            </p:spPr>
            <p:txBody>
              <a:bodyPr wrap="none">
                <a:spAutoFit/>
              </a:bodyPr>
              <a:lstStyle/>
              <a:p>
                <a:r>
                  <a:rPr lang="es-ES" sz="1200" b="1" dirty="0" smtClean="0">
                    <a:latin typeface="Arial Narrow" panose="020B0606020202030204" pitchFamily="34" charset="0"/>
                  </a:rPr>
                  <a:t>35 casos</a:t>
                </a:r>
                <a:endParaRPr lang="es-CO" sz="1200" dirty="0"/>
              </a:p>
            </p:txBody>
          </p:sp>
        </p:grpSp>
        <p:pic>
          <p:nvPicPr>
            <p:cNvPr id="88" name="Picture 13"/>
            <p:cNvPicPr>
              <a:picLocks noChangeAspect="1" noChangeArrowheads="1"/>
            </p:cNvPicPr>
            <p:nvPr/>
          </p:nvPicPr>
          <p:blipFill rotWithShape="1">
            <a:blip r:embed="rId9" cstate="print">
              <a:extLst>
                <a:ext uri="{BEBA8EAE-BF5A-486C-A8C5-ECC9F3942E4B}">
                  <a14:imgProps xmlns:a14="http://schemas.microsoft.com/office/drawing/2010/main">
                    <a14:imgLayer r:embed="rId10">
                      <a14:imgEffect>
                        <a14:backgroundRemoval t="9778" b="97778" l="0" r="100000"/>
                      </a14:imgEffect>
                    </a14:imgLayer>
                  </a14:imgProps>
                </a:ext>
                <a:ext uri="{28A0092B-C50C-407E-A947-70E740481C1C}">
                  <a14:useLocalDpi xmlns:a14="http://schemas.microsoft.com/office/drawing/2010/main" val="0"/>
                </a:ext>
              </a:extLst>
            </a:blip>
            <a:srcRect t="5974" r="13735"/>
            <a:stretch/>
          </p:blipFill>
          <p:spPr bwMode="auto">
            <a:xfrm>
              <a:off x="2357954" y="8300359"/>
              <a:ext cx="672937" cy="733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10" name="9 Grupo"/>
          <p:cNvGrpSpPr/>
          <p:nvPr/>
        </p:nvGrpSpPr>
        <p:grpSpPr>
          <a:xfrm>
            <a:off x="4818108" y="6876256"/>
            <a:ext cx="861100" cy="1584176"/>
            <a:chOff x="3633824" y="8315126"/>
            <a:chExt cx="861100" cy="1584176"/>
          </a:xfrm>
        </p:grpSpPr>
        <p:grpSp>
          <p:nvGrpSpPr>
            <p:cNvPr id="80" name="79 Grupo"/>
            <p:cNvGrpSpPr/>
            <p:nvPr/>
          </p:nvGrpSpPr>
          <p:grpSpPr>
            <a:xfrm>
              <a:off x="3633824" y="8987827"/>
              <a:ext cx="861100" cy="911475"/>
              <a:chOff x="5301781" y="1270665"/>
              <a:chExt cx="861100" cy="911475"/>
            </a:xfrm>
          </p:grpSpPr>
          <p:sp>
            <p:nvSpPr>
              <p:cNvPr id="81" name="80 Rectángulo redondeado"/>
              <p:cNvSpPr/>
              <p:nvPr/>
            </p:nvSpPr>
            <p:spPr>
              <a:xfrm>
                <a:off x="5327048" y="1561312"/>
                <a:ext cx="832562" cy="360040"/>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10,17%</a:t>
                </a:r>
                <a:endParaRPr lang="es-ES" sz="1600" b="1" dirty="0">
                  <a:solidFill>
                    <a:schemeClr val="tx1"/>
                  </a:solidFill>
                  <a:latin typeface="Arial Narrow" panose="020B0606020202030204" pitchFamily="34" charset="0"/>
                </a:endParaRPr>
              </a:p>
            </p:txBody>
          </p:sp>
          <p:sp>
            <p:nvSpPr>
              <p:cNvPr id="82" name="81 Rectángulo"/>
              <p:cNvSpPr/>
              <p:nvPr/>
            </p:nvSpPr>
            <p:spPr>
              <a:xfrm>
                <a:off x="5338616" y="1270665"/>
                <a:ext cx="824265" cy="276999"/>
              </a:xfrm>
              <a:prstGeom prst="rect">
                <a:avLst/>
              </a:prstGeom>
            </p:spPr>
            <p:txBody>
              <a:bodyPr wrap="none">
                <a:spAutoFit/>
              </a:bodyPr>
              <a:lstStyle/>
              <a:p>
                <a:r>
                  <a:rPr lang="es-ES" sz="1200" b="1" u="sng" dirty="0" smtClean="0">
                    <a:latin typeface="Arial Narrow" panose="020B0606020202030204" pitchFamily="34" charset="0"/>
                  </a:rPr>
                  <a:t>Educación</a:t>
                </a:r>
                <a:endParaRPr lang="es-ES" sz="1200" b="1" u="sng" dirty="0">
                  <a:solidFill>
                    <a:sysClr val="windowText" lastClr="000000"/>
                  </a:solidFill>
                  <a:latin typeface="Arial Narrow" panose="020B0606020202030204" pitchFamily="34" charset="0"/>
                </a:endParaRPr>
              </a:p>
            </p:txBody>
          </p:sp>
          <p:sp>
            <p:nvSpPr>
              <p:cNvPr id="83" name="82 Rectángulo"/>
              <p:cNvSpPr/>
              <p:nvPr/>
            </p:nvSpPr>
            <p:spPr>
              <a:xfrm>
                <a:off x="5301781" y="1905141"/>
                <a:ext cx="720069" cy="276999"/>
              </a:xfrm>
              <a:prstGeom prst="rect">
                <a:avLst/>
              </a:prstGeom>
            </p:spPr>
            <p:txBody>
              <a:bodyPr wrap="none">
                <a:spAutoFit/>
              </a:bodyPr>
              <a:lstStyle/>
              <a:p>
                <a:r>
                  <a:rPr lang="es-ES" sz="1200" b="1" dirty="0" smtClean="0">
                    <a:latin typeface="Arial Narrow" panose="020B0606020202030204" pitchFamily="34" charset="0"/>
                  </a:rPr>
                  <a:t>24 casos</a:t>
                </a:r>
                <a:endParaRPr lang="es-CO" sz="1200" dirty="0"/>
              </a:p>
            </p:txBody>
          </p:sp>
        </p:grpSp>
        <p:pic>
          <p:nvPicPr>
            <p:cNvPr id="89" name="Picture 14"/>
            <p:cNvPicPr>
              <a:picLocks noChangeAspect="1" noChangeArrowheads="1"/>
            </p:cNvPicPr>
            <p:nvPr/>
          </p:nvPicPr>
          <p:blipFill>
            <a:blip r:embed="rId11" cstate="print">
              <a:extLst>
                <a:ext uri="{BEBA8EAE-BF5A-486C-A8C5-ECC9F3942E4B}">
                  <a14:imgProps xmlns:a14="http://schemas.microsoft.com/office/drawing/2010/main">
                    <a14:imgLayer r:embed="rId12">
                      <a14:imgEffect>
                        <a14:backgroundRemoval t="0" b="96744" l="0" r="92735"/>
                      </a14:imgEffect>
                    </a14:imgLayer>
                  </a14:imgProps>
                </a:ext>
                <a:ext uri="{28A0092B-C50C-407E-A947-70E740481C1C}">
                  <a14:useLocalDpi xmlns:a14="http://schemas.microsoft.com/office/drawing/2010/main" val="0"/>
                </a:ext>
              </a:extLst>
            </a:blip>
            <a:srcRect/>
            <a:stretch>
              <a:fillRect/>
            </a:stretch>
          </p:blipFill>
          <p:spPr bwMode="auto">
            <a:xfrm>
              <a:off x="3636992" y="8315126"/>
              <a:ext cx="854661" cy="7852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4" name="3 Grupo"/>
          <p:cNvGrpSpPr/>
          <p:nvPr/>
        </p:nvGrpSpPr>
        <p:grpSpPr>
          <a:xfrm>
            <a:off x="2128575" y="6929556"/>
            <a:ext cx="1465466" cy="1519521"/>
            <a:chOff x="4557698" y="6783372"/>
            <a:chExt cx="1465466" cy="1519521"/>
          </a:xfrm>
        </p:grpSpPr>
        <p:grpSp>
          <p:nvGrpSpPr>
            <p:cNvPr id="66" name="65 Grupo"/>
            <p:cNvGrpSpPr/>
            <p:nvPr/>
          </p:nvGrpSpPr>
          <p:grpSpPr>
            <a:xfrm>
              <a:off x="4557698" y="7444062"/>
              <a:ext cx="1465466" cy="858831"/>
              <a:chOff x="3600450" y="1301912"/>
              <a:chExt cx="1465466" cy="858831"/>
            </a:xfrm>
          </p:grpSpPr>
          <p:sp>
            <p:nvSpPr>
              <p:cNvPr id="67" name="66 Rectángulo redondeado"/>
              <p:cNvSpPr/>
              <p:nvPr/>
            </p:nvSpPr>
            <p:spPr>
              <a:xfrm>
                <a:off x="3912519" y="1553220"/>
                <a:ext cx="740068" cy="36004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0%</a:t>
                </a:r>
                <a:endParaRPr lang="es-ES" sz="1600" b="1" dirty="0">
                  <a:solidFill>
                    <a:schemeClr val="tx1"/>
                  </a:solidFill>
                  <a:latin typeface="Arial Narrow" panose="020B0606020202030204" pitchFamily="34" charset="0"/>
                </a:endParaRPr>
              </a:p>
            </p:txBody>
          </p:sp>
          <p:sp>
            <p:nvSpPr>
              <p:cNvPr id="68" name="67 Rectángulo"/>
              <p:cNvSpPr/>
              <p:nvPr/>
            </p:nvSpPr>
            <p:spPr>
              <a:xfrm>
                <a:off x="3600450" y="1301912"/>
                <a:ext cx="1465466" cy="276999"/>
              </a:xfrm>
              <a:prstGeom prst="rect">
                <a:avLst/>
              </a:prstGeom>
            </p:spPr>
            <p:txBody>
              <a:bodyPr wrap="none">
                <a:spAutoFit/>
              </a:bodyPr>
              <a:lstStyle/>
              <a:p>
                <a:r>
                  <a:rPr lang="es-ES" sz="1200" b="1" u="sng" dirty="0" smtClean="0">
                    <a:solidFill>
                      <a:sysClr val="windowText" lastClr="000000"/>
                    </a:solidFill>
                    <a:latin typeface="Arial Narrow" panose="020B0606020202030204" pitchFamily="34" charset="0"/>
                  </a:rPr>
                  <a:t>Privado de la libertad</a:t>
                </a:r>
                <a:endParaRPr lang="es-ES" sz="1200" b="1" u="sng" dirty="0">
                  <a:solidFill>
                    <a:sysClr val="windowText" lastClr="000000"/>
                  </a:solidFill>
                  <a:latin typeface="Arial Narrow" panose="020B0606020202030204" pitchFamily="34" charset="0"/>
                </a:endParaRPr>
              </a:p>
            </p:txBody>
          </p:sp>
          <p:sp>
            <p:nvSpPr>
              <p:cNvPr id="69" name="68 Rectángulo"/>
              <p:cNvSpPr/>
              <p:nvPr/>
            </p:nvSpPr>
            <p:spPr>
              <a:xfrm>
                <a:off x="3920197" y="1883744"/>
                <a:ext cx="649537" cy="276999"/>
              </a:xfrm>
              <a:prstGeom prst="rect">
                <a:avLst/>
              </a:prstGeom>
            </p:spPr>
            <p:txBody>
              <a:bodyPr wrap="none">
                <a:spAutoFit/>
              </a:bodyPr>
              <a:lstStyle/>
              <a:p>
                <a:r>
                  <a:rPr lang="es-ES" sz="1200" b="1" dirty="0">
                    <a:latin typeface="Arial Narrow" panose="020B0606020202030204" pitchFamily="34" charset="0"/>
                  </a:rPr>
                  <a:t>0</a:t>
                </a:r>
                <a:r>
                  <a:rPr lang="es-ES" sz="1200" b="1" dirty="0" smtClean="0">
                    <a:latin typeface="Arial Narrow" panose="020B0606020202030204" pitchFamily="34" charset="0"/>
                  </a:rPr>
                  <a:t> casos</a:t>
                </a:r>
                <a:endParaRPr lang="es-CO" sz="1200" dirty="0"/>
              </a:p>
            </p:txBody>
          </p:sp>
        </p:grpSp>
        <p:pic>
          <p:nvPicPr>
            <p:cNvPr id="90" name="Picture 4"/>
            <p:cNvPicPr>
              <a:picLocks noChangeAspect="1" noChangeArrowheads="1"/>
            </p:cNvPicPr>
            <p:nvPr/>
          </p:nvPicPr>
          <p:blipFill rotWithShape="1">
            <a:blip r:embed="rId13">
              <a:extLst>
                <a:ext uri="{28A0092B-C50C-407E-A947-70E740481C1C}">
                  <a14:useLocalDpi xmlns:a14="http://schemas.microsoft.com/office/drawing/2010/main" val="0"/>
                </a:ext>
              </a:extLst>
            </a:blip>
            <a:srcRect r="48966"/>
            <a:stretch/>
          </p:blipFill>
          <p:spPr bwMode="auto">
            <a:xfrm>
              <a:off x="4816320" y="6783372"/>
              <a:ext cx="946782" cy="6957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87" name="86 CuadroTexto"/>
          <p:cNvSpPr txBox="1"/>
          <p:nvPr/>
        </p:nvSpPr>
        <p:spPr>
          <a:xfrm>
            <a:off x="-16570" y="4771410"/>
            <a:ext cx="2095750" cy="1323439"/>
          </a:xfrm>
          <a:prstGeom prst="rect">
            <a:avLst/>
          </a:prstGeom>
          <a:noFill/>
        </p:spPr>
        <p:txBody>
          <a:bodyPr wrap="square" rtlCol="0">
            <a:spAutoFit/>
          </a:bodyPr>
          <a:lstStyle/>
          <a:p>
            <a:pPr algn="ctr"/>
            <a:r>
              <a:rPr lang="es-ES" sz="1200" b="1" dirty="0" smtClean="0">
                <a:latin typeface="Arial Narrow" panose="020B0606020202030204" pitchFamily="34" charset="0"/>
              </a:rPr>
              <a:t>Total de personas por brotes</a:t>
            </a:r>
          </a:p>
          <a:p>
            <a:pPr algn="ctr"/>
            <a:r>
              <a:rPr lang="es-ES" sz="1600" b="1" dirty="0" smtClean="0">
                <a:solidFill>
                  <a:srgbClr val="C00000"/>
                </a:solidFill>
                <a:latin typeface="Arial Narrow" panose="020B0606020202030204" pitchFamily="34" charset="0"/>
              </a:rPr>
              <a:t>164 Personas</a:t>
            </a:r>
            <a:endParaRPr lang="es-ES" sz="1600" b="1" dirty="0">
              <a:latin typeface="Arial Narrow" panose="020B0606020202030204" pitchFamily="34" charset="0"/>
            </a:endParaRPr>
          </a:p>
          <a:p>
            <a:pPr algn="ctr"/>
            <a:endParaRPr lang="es-ES" sz="1200" b="1" dirty="0" smtClean="0">
              <a:latin typeface="Arial Narrow" panose="020B0606020202030204" pitchFamily="34" charset="0"/>
            </a:endParaRPr>
          </a:p>
          <a:p>
            <a:pPr algn="ctr"/>
            <a:r>
              <a:rPr lang="es-ES" sz="1200" b="1" dirty="0" smtClean="0">
                <a:latin typeface="Arial Narrow" panose="020B0606020202030204" pitchFamily="34" charset="0"/>
              </a:rPr>
              <a:t>Total de personas reporte individual </a:t>
            </a:r>
          </a:p>
          <a:p>
            <a:pPr algn="ctr"/>
            <a:r>
              <a:rPr lang="es-ES" sz="1600" b="1" dirty="0" smtClean="0">
                <a:solidFill>
                  <a:srgbClr val="C00000"/>
                </a:solidFill>
                <a:latin typeface="Arial Narrow" panose="020B0606020202030204" pitchFamily="34" charset="0"/>
              </a:rPr>
              <a:t>72 Personas</a:t>
            </a:r>
            <a:endParaRPr lang="es-ES" sz="1600" b="1" dirty="0">
              <a:solidFill>
                <a:srgbClr val="C00000"/>
              </a:solidFill>
              <a:latin typeface="Arial Narrow" panose="020B0606020202030204" pitchFamily="34" charset="0"/>
            </a:endParaRPr>
          </a:p>
        </p:txBody>
      </p:sp>
      <p:pic>
        <p:nvPicPr>
          <p:cNvPr id="2" name="Imagen 1"/>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159942" y="481289"/>
            <a:ext cx="5024388" cy="4408564"/>
          </a:xfrm>
          <a:prstGeom prst="rect">
            <a:avLst/>
          </a:prstGeom>
        </p:spPr>
      </p:pic>
    </p:spTree>
    <p:extLst>
      <p:ext uri="{BB962C8B-B14F-4D97-AF65-F5344CB8AC3E}">
        <p14:creationId xmlns:p14="http://schemas.microsoft.com/office/powerpoint/2010/main" val="2603722885"/>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Personalizado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0070C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21950</TotalTime>
  <Words>2154</Words>
  <Application>Microsoft Office PowerPoint</Application>
  <PresentationFormat>Personalizado</PresentationFormat>
  <Paragraphs>343</Paragraphs>
  <Slides>15</Slides>
  <Notes>6</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15</vt:i4>
      </vt:variant>
    </vt:vector>
  </HeadingPairs>
  <TitlesOfParts>
    <vt:vector size="23" baseType="lpstr">
      <vt:lpstr>MS Mincho</vt:lpstr>
      <vt:lpstr>Arial</vt:lpstr>
      <vt:lpstr>Arial Narrow</vt:lpstr>
      <vt:lpstr>Calibri</vt:lpstr>
      <vt:lpstr>Carter One</vt:lpstr>
      <vt:lpstr>Franklin Gothic Heavy</vt:lpstr>
      <vt:lpstr>Times New Roman</vt:lpstr>
      <vt:lpstr>Tema de Office</vt:lpstr>
      <vt:lpstr>Presentación</vt:lpstr>
      <vt:lpstr>Contenido</vt:lpstr>
      <vt:lpstr>3.1 Infección respiratoria aguda IRA</vt:lpstr>
      <vt:lpstr> Infección respiratoria aguda IRA</vt:lpstr>
      <vt:lpstr>Infección respiratoria aguda IRA</vt:lpstr>
      <vt:lpstr>ESI – IRAG Centinela</vt:lpstr>
      <vt:lpstr>Presentación de PowerPoint</vt:lpstr>
      <vt:lpstr>3. Intoxicaciones</vt:lpstr>
      <vt:lpstr>4. Enfermedad transmitida por alimentos ETA </vt:lpstr>
      <vt:lpstr>Presentación de PowerPoint</vt:lpstr>
      <vt:lpstr>Presentación de PowerPoint</vt:lpstr>
      <vt:lpstr>Búsqueda activa institucional</vt:lpstr>
      <vt:lpstr>Búsqueda activa institucional</vt:lpstr>
      <vt:lpstr>Presentación de PowerPoint</vt:lpstr>
      <vt:lpstr>Presentación de PowerPoint</vt:lpstr>
    </vt:vector>
  </TitlesOfParts>
  <Company>Universidad de Antioquia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Silvana Zapata Bedoya</dc:creator>
  <cp:keywords>Vigilncia Epidemiólogica</cp:keywords>
  <cp:lastModifiedBy>metrosaluddosi</cp:lastModifiedBy>
  <cp:revision>2902</cp:revision>
  <cp:lastPrinted>2019-09-10T20:37:37Z</cp:lastPrinted>
  <dcterms:created xsi:type="dcterms:W3CDTF">2019-03-11T16:04:20Z</dcterms:created>
  <dcterms:modified xsi:type="dcterms:W3CDTF">2020-09-17T19:50:50Z</dcterms:modified>
</cp:coreProperties>
</file>