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726" r:id="rId4"/>
    <p:sldId id="727" r:id="rId5"/>
    <p:sldId id="728" r:id="rId6"/>
    <p:sldId id="755" r:id="rId7"/>
    <p:sldId id="756" r:id="rId8"/>
    <p:sldId id="757" r:id="rId9"/>
    <p:sldId id="758" r:id="rId10"/>
    <p:sldId id="759" r:id="rId11"/>
    <p:sldId id="760" r:id="rId12"/>
    <p:sldId id="761" r:id="rId13"/>
    <p:sldId id="762" r:id="rId14"/>
    <p:sldId id="763" r:id="rId15"/>
    <p:sldId id="764" r:id="rId16"/>
    <p:sldId id="699" r:id="rId17"/>
    <p:sldId id="703" r:id="rId18"/>
    <p:sldId id="704" r:id="rId19"/>
    <p:sldId id="705" r:id="rId20"/>
    <p:sldId id="765" r:id="rId21"/>
    <p:sldId id="766" r:id="rId22"/>
    <p:sldId id="767" r:id="rId23"/>
    <p:sldId id="768" r:id="rId24"/>
    <p:sldId id="769" r:id="rId25"/>
    <p:sldId id="263" r:id="rId26"/>
    <p:sldId id="713" r:id="rId27"/>
    <p:sldId id="265" r:id="rId28"/>
    <p:sldId id="319" r:id="rId29"/>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902" autoAdjust="0"/>
  </p:normalViewPr>
  <p:slideViewPr>
    <p:cSldViewPr>
      <p:cViewPr varScale="1">
        <p:scale>
          <a:sx n="83" d="100"/>
          <a:sy n="83" d="100"/>
        </p:scale>
        <p:origin x="2916"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1" Type="http://schemas.openxmlformats.org/officeDocument/2006/relationships/oleObject" Target="file:///C:\Trabajo\INFORME%20EPIDEMIOL&#211;GICO%20SSM\Periodo%2007%20de%202021\ADIELA\Canal%20end&#233;mico%20ETA%20Medell&#237;n%20S%2028%202021.xlsx"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3.xlsx"/></Relationships>
</file>

<file path=ppt/charts/_rels/chart2.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6%20de%202021\FERNANDO%20MONTES\evento%20813%20datos%20basicos%20y%20complementarios32.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2021\BOLETINES\Sivigila%20periodo%207\inmuno%20per.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Trabajo\INFORME%20EPIDEMIOL&#211;GICO%20SSM\Periodo%2007%20de%202021\ADIELA\Canal%20End&#233;mico%20INTOXICACIONES%20Medell&#237;n%20%20S%2024%20-%2020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INFORME%20EPIDEMIOL&#211;GICO%20SSM\Periodo%2007%20de%202021\ADIELA\IPE%20VII%20S%2028%20evento%20355%20.xls"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Trabajo\INFORME%20EPIDEMIOL&#211;GICO%20SSM\Periodo%2007%20de%202021\ADIELA\IPE%20VII%20S%2028%20evento%20355%20.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50256231936476E-2"/>
          <c:y val="2.5083397964576599E-2"/>
          <c:w val="0.87945646095391783"/>
          <c:h val="0.68613275033212229"/>
        </c:manualLayout>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FD69-47DA-84EB-F9A4010E65D8}"/>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FD69-47DA-84EB-F9A4010E65D8}"/>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FD69-47DA-84EB-F9A4010E65D8}"/>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31</c:v>
                </c:pt>
                <c:pt idx="1">
                  <c:v>34</c:v>
                </c:pt>
                <c:pt idx="2">
                  <c:v>28</c:v>
                </c:pt>
                <c:pt idx="3">
                  <c:v>33</c:v>
                </c:pt>
                <c:pt idx="4">
                  <c:v>29</c:v>
                </c:pt>
                <c:pt idx="5">
                  <c:v>29</c:v>
                </c:pt>
                <c:pt idx="6">
                  <c:v>30</c:v>
                </c:pt>
                <c:pt idx="7">
                  <c:v>30</c:v>
                </c:pt>
                <c:pt idx="8">
                  <c:v>35</c:v>
                </c:pt>
                <c:pt idx="9">
                  <c:v>27</c:v>
                </c:pt>
                <c:pt idx="10">
                  <c:v>49</c:v>
                </c:pt>
                <c:pt idx="11">
                  <c:v>26</c:v>
                </c:pt>
                <c:pt idx="12">
                  <c:v>32</c:v>
                </c:pt>
                <c:pt idx="13">
                  <c:v>28</c:v>
                </c:pt>
                <c:pt idx="14">
                  <c:v>40</c:v>
                </c:pt>
                <c:pt idx="15">
                  <c:v>22</c:v>
                </c:pt>
                <c:pt idx="16">
                  <c:v>25</c:v>
                </c:pt>
                <c:pt idx="17">
                  <c:v>32</c:v>
                </c:pt>
                <c:pt idx="18">
                  <c:v>38</c:v>
                </c:pt>
                <c:pt idx="19">
                  <c:v>32</c:v>
                </c:pt>
                <c:pt idx="20">
                  <c:v>33</c:v>
                </c:pt>
                <c:pt idx="21">
                  <c:v>27</c:v>
                </c:pt>
                <c:pt idx="22">
                  <c:v>30</c:v>
                </c:pt>
                <c:pt idx="23">
                  <c:v>25</c:v>
                </c:pt>
                <c:pt idx="24">
                  <c:v>37</c:v>
                </c:pt>
                <c:pt idx="25">
                  <c:v>29</c:v>
                </c:pt>
                <c:pt idx="26">
                  <c:v>27</c:v>
                </c:pt>
                <c:pt idx="27">
                  <c:v>26</c:v>
                </c:pt>
              </c:numCache>
            </c:numRef>
          </c:yVal>
          <c:smooth val="0"/>
          <c:extLst>
            <c:ext xmlns:c16="http://schemas.microsoft.com/office/drawing/2014/chart" uri="{C3380CC4-5D6E-409C-BE32-E72D297353CC}">
              <c16:uniqueId val="{00000003-FD69-47DA-84EB-F9A4010E65D8}"/>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manualLayout>
              <c:xMode val="edge"/>
              <c:yMode val="edge"/>
              <c:x val="0.40349148681928709"/>
              <c:y val="0.7880475689448724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EA78-4426-92C9-D54D425F6B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VII S 28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c:v>
                </c:pt>
                <c:pt idx="10">
                  <c:v>inmaculop</c:v>
                </c:pt>
                <c:pt idx="11">
                  <c:v>Mialgias</c:v>
                </c:pt>
                <c:pt idx="12">
                  <c:v>otros</c:v>
                </c:pt>
              </c:strCache>
            </c:strRef>
          </c:cat>
          <c:val>
            <c:numRef>
              <c:f>'[IPE VII S 28 evento 355 .xls]Total Acumulado'!$N$5:$Z$5</c:f>
              <c:numCache>
                <c:formatCode>0.00</c:formatCode>
                <c:ptCount val="13"/>
                <c:pt idx="0">
                  <c:v>52.139037433155075</c:v>
                </c:pt>
                <c:pt idx="1">
                  <c:v>56.417112299465245</c:v>
                </c:pt>
                <c:pt idx="2">
                  <c:v>73.796791443850267</c:v>
                </c:pt>
                <c:pt idx="3">
                  <c:v>50.534759358288774</c:v>
                </c:pt>
                <c:pt idx="4">
                  <c:v>13.903743315508022</c:v>
                </c:pt>
                <c:pt idx="5">
                  <c:v>17.647058823529413</c:v>
                </c:pt>
                <c:pt idx="6">
                  <c:v>5.8823529411764701</c:v>
                </c:pt>
                <c:pt idx="7">
                  <c:v>9.0909090909090917</c:v>
                </c:pt>
                <c:pt idx="8">
                  <c:v>17.914438502673796</c:v>
                </c:pt>
                <c:pt idx="9">
                  <c:v>11.497326203208557</c:v>
                </c:pt>
                <c:pt idx="10">
                  <c:v>2.1390374331550799</c:v>
                </c:pt>
                <c:pt idx="11">
                  <c:v>3.7433155080213902</c:v>
                </c:pt>
                <c:pt idx="12">
                  <c:v>14.438502673796791</c:v>
                </c:pt>
              </c:numCache>
            </c:numRef>
          </c:val>
          <c:extLst>
            <c:ext xmlns:c16="http://schemas.microsoft.com/office/drawing/2014/chart" uri="{C3380CC4-5D6E-409C-BE32-E72D297353CC}">
              <c16:uniqueId val="{00000002-EA78-4426-92C9-D54D425F6B4D}"/>
            </c:ext>
          </c:extLst>
        </c:ser>
        <c:dLbls>
          <c:showLegendKey val="0"/>
          <c:showVal val="0"/>
          <c:showCatName val="0"/>
          <c:showSerName val="0"/>
          <c:showPercent val="0"/>
          <c:showBubbleSize val="0"/>
        </c:dLbls>
        <c:gapWidth val="182"/>
        <c:axId val="981189407"/>
        <c:axId val="981191071"/>
      </c:barChart>
      <c:catAx>
        <c:axId val="981189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191071"/>
        <c:crosses val="autoZero"/>
        <c:auto val="1"/>
        <c:lblAlgn val="ctr"/>
        <c:lblOffset val="100"/>
        <c:noMultiLvlLbl val="0"/>
      </c:catAx>
      <c:valAx>
        <c:axId val="98119107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189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'[Canal endémico ETA Medellín S 28 2021.xlsx]ETA'!$A$54</c:f>
              <c:strCache>
                <c:ptCount val="1"/>
                <c:pt idx="0">
                  <c:v>2021</c:v>
                </c:pt>
              </c:strCache>
            </c:strRef>
          </c:tx>
          <c:spPr>
            <a:ln w="19050">
              <a:solidFill>
                <a:schemeClr val="tx1"/>
              </a:solidFill>
            </a:ln>
          </c:spPr>
          <c:marker>
            <c:symbol val="none"/>
          </c:marker>
          <c:cat>
            <c:numRef>
              <c:f>'[Canal endémico ETA Medellín S 28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28 2021.xlsx]ETA'!$B$54:$AC$54</c:f>
              <c:numCache>
                <c:formatCode>General</c:formatCode>
                <c:ptCount val="28"/>
                <c:pt idx="0">
                  <c:v>2</c:v>
                </c:pt>
                <c:pt idx="1">
                  <c:v>4</c:v>
                </c:pt>
                <c:pt idx="2">
                  <c:v>67</c:v>
                </c:pt>
                <c:pt idx="3">
                  <c:v>3</c:v>
                </c:pt>
                <c:pt idx="4">
                  <c:v>5</c:v>
                </c:pt>
                <c:pt idx="5">
                  <c:v>12</c:v>
                </c:pt>
                <c:pt idx="6">
                  <c:v>14</c:v>
                </c:pt>
                <c:pt idx="7">
                  <c:v>18</c:v>
                </c:pt>
                <c:pt idx="8">
                  <c:v>47</c:v>
                </c:pt>
                <c:pt idx="9">
                  <c:v>5</c:v>
                </c:pt>
                <c:pt idx="10">
                  <c:v>5</c:v>
                </c:pt>
                <c:pt idx="11">
                  <c:v>4</c:v>
                </c:pt>
                <c:pt idx="12">
                  <c:v>7</c:v>
                </c:pt>
                <c:pt idx="13">
                  <c:v>9</c:v>
                </c:pt>
                <c:pt idx="14">
                  <c:v>1</c:v>
                </c:pt>
                <c:pt idx="15">
                  <c:v>4</c:v>
                </c:pt>
                <c:pt idx="16">
                  <c:v>2</c:v>
                </c:pt>
                <c:pt idx="17">
                  <c:v>3</c:v>
                </c:pt>
                <c:pt idx="18">
                  <c:v>3</c:v>
                </c:pt>
                <c:pt idx="19">
                  <c:v>6</c:v>
                </c:pt>
                <c:pt idx="20">
                  <c:v>108</c:v>
                </c:pt>
                <c:pt idx="21">
                  <c:v>16</c:v>
                </c:pt>
                <c:pt idx="22">
                  <c:v>7</c:v>
                </c:pt>
                <c:pt idx="23">
                  <c:v>5</c:v>
                </c:pt>
                <c:pt idx="24">
                  <c:v>5</c:v>
                </c:pt>
                <c:pt idx="25">
                  <c:v>6</c:v>
                </c:pt>
                <c:pt idx="26">
                  <c:v>2</c:v>
                </c:pt>
                <c:pt idx="27">
                  <c:v>4</c:v>
                </c:pt>
              </c:numCache>
            </c:numRef>
          </c:val>
          <c:smooth val="0"/>
          <c:extLst>
            <c:ext xmlns:c16="http://schemas.microsoft.com/office/drawing/2014/chart" uri="{C3380CC4-5D6E-409C-BE32-E72D297353CC}">
              <c16:uniqueId val="{00000000-A0E8-4443-960A-9EE660690C02}"/>
            </c:ext>
          </c:extLst>
        </c:ser>
        <c:ser>
          <c:idx val="1"/>
          <c:order val="1"/>
          <c:tx>
            <c:strRef>
              <c:f>'[Canal endémico ETA Medellín S 28 2021.xlsx]ETA'!$A$55</c:f>
              <c:strCache>
                <c:ptCount val="1"/>
                <c:pt idx="0">
                  <c:v>Mediana</c:v>
                </c:pt>
              </c:strCache>
            </c:strRef>
          </c:tx>
          <c:spPr>
            <a:ln w="28575" cap="rnd">
              <a:solidFill>
                <a:srgbClr val="FFFF00"/>
              </a:solidFill>
              <a:round/>
            </a:ln>
            <a:effectLst/>
          </c:spPr>
          <c:marker>
            <c:symbol val="none"/>
          </c:marker>
          <c:cat>
            <c:numRef>
              <c:f>'[Canal endémico ETA Medellín S 28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28 2021.xlsx]ETA'!$B$55:$BA$55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A0E8-4443-960A-9EE660690C02}"/>
            </c:ext>
          </c:extLst>
        </c:ser>
        <c:ser>
          <c:idx val="2"/>
          <c:order val="2"/>
          <c:tx>
            <c:strRef>
              <c:f>'[Canal endémico ETA Medellín S 28 2021.xlsx]ETA'!$A$56</c:f>
              <c:strCache>
                <c:ptCount val="1"/>
                <c:pt idx="0">
                  <c:v>Percentil 25</c:v>
                </c:pt>
              </c:strCache>
            </c:strRef>
          </c:tx>
          <c:spPr>
            <a:ln w="28575" cap="rnd">
              <a:solidFill>
                <a:srgbClr val="00B050"/>
              </a:solidFill>
              <a:round/>
            </a:ln>
            <a:effectLst/>
          </c:spPr>
          <c:marker>
            <c:symbol val="none"/>
          </c:marker>
          <c:cat>
            <c:numRef>
              <c:f>'[Canal endémico ETA Medellín S 28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28 2021.xlsx]ETA'!$B$56:$BA$56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A0E8-4443-960A-9EE660690C02}"/>
            </c:ext>
          </c:extLst>
        </c:ser>
        <c:ser>
          <c:idx val="3"/>
          <c:order val="3"/>
          <c:tx>
            <c:strRef>
              <c:f>'[Canal endémico ETA Medellín S 28 2021.xlsx]ETA'!$A$57</c:f>
              <c:strCache>
                <c:ptCount val="1"/>
                <c:pt idx="0">
                  <c:v>Percentil 75</c:v>
                </c:pt>
              </c:strCache>
            </c:strRef>
          </c:tx>
          <c:spPr>
            <a:ln w="25400">
              <a:solidFill>
                <a:srgbClr val="FF0000"/>
              </a:solidFill>
              <a:prstDash val="solid"/>
            </a:ln>
          </c:spPr>
          <c:marker>
            <c:symbol val="none"/>
          </c:marker>
          <c:cat>
            <c:numRef>
              <c:f>'[Canal endémico ETA Medellín S 28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28 2021.xlsx]ETA'!$B$57:$BA$57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A0E8-4443-960A-9EE660690C02}"/>
            </c:ext>
          </c:extLst>
        </c:ser>
        <c:dLbls>
          <c:showLegendKey val="0"/>
          <c:showVal val="0"/>
          <c:showCatName val="0"/>
          <c:showSerName val="0"/>
          <c:showPercent val="0"/>
          <c:showBubbleSize val="0"/>
        </c:dLbls>
        <c:smooth val="0"/>
        <c:axId val="117466912"/>
        <c:axId val="117479424"/>
      </c:lineChart>
      <c:catAx>
        <c:axId val="117466912"/>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7479424"/>
        <c:crosses val="autoZero"/>
        <c:auto val="1"/>
        <c:lblAlgn val="ctr"/>
        <c:lblOffset val="100"/>
        <c:noMultiLvlLbl val="0"/>
      </c:catAx>
      <c:valAx>
        <c:axId val="117479424"/>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117466912"/>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'definitivo boletín'!$Q$27</c:f>
              <c:strCache>
                <c:ptCount val="1"/>
                <c:pt idx="0">
                  <c:v>2021</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48</c:v>
                </c:pt>
                <c:pt idx="1">
                  <c:v>36</c:v>
                </c:pt>
                <c:pt idx="2">
                  <c:v>52</c:v>
                </c:pt>
                <c:pt idx="3">
                  <c:v>42</c:v>
                </c:pt>
                <c:pt idx="4">
                  <c:v>41</c:v>
                </c:pt>
                <c:pt idx="5">
                  <c:v>35</c:v>
                </c:pt>
                <c:pt idx="6">
                  <c:v>22</c:v>
                </c:pt>
                <c:pt idx="7">
                  <c:v>19</c:v>
                </c:pt>
                <c:pt idx="8">
                  <c:v>24</c:v>
                </c:pt>
                <c:pt idx="9">
                  <c:v>22</c:v>
                </c:pt>
                <c:pt idx="10">
                  <c:v>28</c:v>
                </c:pt>
                <c:pt idx="11">
                  <c:v>29</c:v>
                </c:pt>
                <c:pt idx="12">
                  <c:v>42</c:v>
                </c:pt>
                <c:pt idx="13">
                  <c:v>73</c:v>
                </c:pt>
                <c:pt idx="14">
                  <c:v>77</c:v>
                </c:pt>
                <c:pt idx="15">
                  <c:v>73</c:v>
                </c:pt>
                <c:pt idx="16">
                  <c:v>77</c:v>
                </c:pt>
                <c:pt idx="17">
                  <c:v>75</c:v>
                </c:pt>
                <c:pt idx="18">
                  <c:v>91</c:v>
                </c:pt>
                <c:pt idx="19">
                  <c:v>39</c:v>
                </c:pt>
                <c:pt idx="20">
                  <c:v>58</c:v>
                </c:pt>
                <c:pt idx="21">
                  <c:v>33</c:v>
                </c:pt>
                <c:pt idx="22">
                  <c:v>46</c:v>
                </c:pt>
                <c:pt idx="23">
                  <c:v>27</c:v>
                </c:pt>
                <c:pt idx="24">
                  <c:v>35</c:v>
                </c:pt>
                <c:pt idx="25">
                  <c:v>21</c:v>
                </c:pt>
                <c:pt idx="26">
                  <c:v>5</c:v>
                </c:pt>
                <c:pt idx="27">
                  <c:v>3</c:v>
                </c:pt>
              </c:numCache>
            </c:numRef>
          </c:val>
          <c:extLst>
            <c:ext xmlns:c16="http://schemas.microsoft.com/office/drawing/2014/chart" uri="{C3380CC4-5D6E-409C-BE32-E72D297353CC}">
              <c16:uniqueId val="{00000000-76F0-4B28-8AEF-D34C88B8756B}"/>
            </c:ext>
          </c:extLst>
        </c:ser>
        <c:dLbls>
          <c:showLegendKey val="0"/>
          <c:showVal val="0"/>
          <c:showCatName val="0"/>
          <c:showSerName val="0"/>
          <c:showPercent val="0"/>
          <c:showBubbleSize val="0"/>
        </c:dLbls>
        <c:gapWidth val="150"/>
        <c:axId val="130408832"/>
        <c:axId val="130410752"/>
      </c:barChart>
      <c:lineChart>
        <c:grouping val="standard"/>
        <c:varyColors val="0"/>
        <c:ser>
          <c:idx val="0"/>
          <c:order val="0"/>
          <c:tx>
            <c:strRef>
              <c:f>'definitivo boletín'!$P$27</c:f>
              <c:strCache>
                <c:ptCount val="1"/>
                <c:pt idx="0">
                  <c:v>2020</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10</c:v>
                </c:pt>
                <c:pt idx="1">
                  <c:v>7</c:v>
                </c:pt>
                <c:pt idx="2">
                  <c:v>13</c:v>
                </c:pt>
                <c:pt idx="3">
                  <c:v>8</c:v>
                </c:pt>
                <c:pt idx="4">
                  <c:v>13</c:v>
                </c:pt>
                <c:pt idx="5">
                  <c:v>9</c:v>
                </c:pt>
                <c:pt idx="6">
                  <c:v>5</c:v>
                </c:pt>
                <c:pt idx="7">
                  <c:v>13</c:v>
                </c:pt>
                <c:pt idx="8">
                  <c:v>12</c:v>
                </c:pt>
                <c:pt idx="9">
                  <c:v>8</c:v>
                </c:pt>
                <c:pt idx="10">
                  <c:v>8</c:v>
                </c:pt>
                <c:pt idx="11">
                  <c:v>8</c:v>
                </c:pt>
                <c:pt idx="12">
                  <c:v>8</c:v>
                </c:pt>
                <c:pt idx="13">
                  <c:v>13</c:v>
                </c:pt>
                <c:pt idx="14">
                  <c:v>15</c:v>
                </c:pt>
                <c:pt idx="15">
                  <c:v>7</c:v>
                </c:pt>
                <c:pt idx="16">
                  <c:v>4</c:v>
                </c:pt>
                <c:pt idx="17">
                  <c:v>7</c:v>
                </c:pt>
                <c:pt idx="18">
                  <c:v>11</c:v>
                </c:pt>
                <c:pt idx="19">
                  <c:v>5</c:v>
                </c:pt>
                <c:pt idx="20">
                  <c:v>7</c:v>
                </c:pt>
                <c:pt idx="21">
                  <c:v>13</c:v>
                </c:pt>
                <c:pt idx="22">
                  <c:v>7</c:v>
                </c:pt>
                <c:pt idx="23">
                  <c:v>6</c:v>
                </c:pt>
                <c:pt idx="24">
                  <c:v>11</c:v>
                </c:pt>
                <c:pt idx="25">
                  <c:v>8</c:v>
                </c:pt>
                <c:pt idx="26">
                  <c:v>9</c:v>
                </c:pt>
                <c:pt idx="27">
                  <c:v>20</c:v>
                </c:pt>
                <c:pt idx="28">
                  <c:v>21</c:v>
                </c:pt>
                <c:pt idx="29">
                  <c:v>23</c:v>
                </c:pt>
                <c:pt idx="30">
                  <c:v>33</c:v>
                </c:pt>
                <c:pt idx="31">
                  <c:v>41</c:v>
                </c:pt>
                <c:pt idx="32">
                  <c:v>37</c:v>
                </c:pt>
                <c:pt idx="33">
                  <c:v>45</c:v>
                </c:pt>
                <c:pt idx="34">
                  <c:v>59</c:v>
                </c:pt>
                <c:pt idx="35">
                  <c:v>36</c:v>
                </c:pt>
                <c:pt idx="36">
                  <c:v>36</c:v>
                </c:pt>
                <c:pt idx="37">
                  <c:v>31</c:v>
                </c:pt>
                <c:pt idx="38">
                  <c:v>26</c:v>
                </c:pt>
                <c:pt idx="39">
                  <c:v>35</c:v>
                </c:pt>
                <c:pt idx="40">
                  <c:v>42</c:v>
                </c:pt>
                <c:pt idx="41">
                  <c:v>26</c:v>
                </c:pt>
                <c:pt idx="42">
                  <c:v>38</c:v>
                </c:pt>
                <c:pt idx="43">
                  <c:v>32</c:v>
                </c:pt>
                <c:pt idx="44">
                  <c:v>29</c:v>
                </c:pt>
                <c:pt idx="45">
                  <c:v>31</c:v>
                </c:pt>
                <c:pt idx="46">
                  <c:v>36</c:v>
                </c:pt>
                <c:pt idx="47">
                  <c:v>26</c:v>
                </c:pt>
                <c:pt idx="48">
                  <c:v>20</c:v>
                </c:pt>
                <c:pt idx="49">
                  <c:v>13</c:v>
                </c:pt>
                <c:pt idx="50">
                  <c:v>14</c:v>
                </c:pt>
                <c:pt idx="51">
                  <c:v>28</c:v>
                </c:pt>
                <c:pt idx="52">
                  <c:v>17</c:v>
                </c:pt>
              </c:numCache>
            </c:numRef>
          </c:val>
          <c:smooth val="0"/>
          <c:extLst>
            <c:ext xmlns:c16="http://schemas.microsoft.com/office/drawing/2014/chart" uri="{C3380CC4-5D6E-409C-BE32-E72D297353CC}">
              <c16:uniqueId val="{00000001-76F0-4B28-8AEF-D34C88B8756B}"/>
            </c:ext>
          </c:extLst>
        </c:ser>
        <c:dLbls>
          <c:showLegendKey val="0"/>
          <c:showVal val="0"/>
          <c:showCatName val="0"/>
          <c:showSerName val="0"/>
          <c:showPercent val="0"/>
          <c:showBubbleSize val="0"/>
        </c:dLbls>
        <c:marker val="1"/>
        <c:smooth val="0"/>
        <c:axId val="130408832"/>
        <c:axId val="130410752"/>
      </c:lineChart>
      <c:catAx>
        <c:axId val="130408832"/>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800"/>
            </a:pPr>
            <a:endParaRPr lang="en-US"/>
          </a:p>
        </c:txPr>
        <c:crossAx val="130410752"/>
        <c:crosses val="autoZero"/>
        <c:auto val="1"/>
        <c:lblAlgn val="ctr"/>
        <c:lblOffset val="100"/>
        <c:noMultiLvlLbl val="0"/>
      </c:catAx>
      <c:valAx>
        <c:axId val="130410752"/>
        <c:scaling>
          <c:orientation val="minMax"/>
        </c:scaling>
        <c:delete val="0"/>
        <c:axPos val="l"/>
        <c:title>
          <c:tx>
            <c:rich>
              <a:bodyPr rot="-5400000" vert="horz"/>
              <a:lstStyle/>
              <a:p>
                <a:pPr>
                  <a:defRPr/>
                </a:pPr>
                <a:r>
                  <a:rPr lang="en-US"/>
                  <a:t>Casos de IAD</a:t>
                </a:r>
              </a:p>
            </c:rich>
          </c:tx>
          <c:overlay val="0"/>
        </c:title>
        <c:numFmt formatCode="General" sourceLinked="1"/>
        <c:majorTickMark val="out"/>
        <c:minorTickMark val="none"/>
        <c:tickLblPos val="nextTo"/>
        <c:crossAx val="130408832"/>
        <c:crosses val="autoZero"/>
        <c:crossBetween val="between"/>
      </c:valAx>
    </c:plotArea>
    <c:legend>
      <c:legendPos val="r"/>
      <c:overlay val="0"/>
    </c:legend>
    <c:plotVisOnly val="1"/>
    <c:dispBlanksAs val="gap"/>
    <c:showDLblsOverMax val="0"/>
  </c:chart>
  <c:spPr>
    <a:no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Tendencia de consumo de antibióticos y porcentaje de ocupación</a:t>
            </a:r>
            <a:r>
              <a:rPr lang="es-MX" baseline="0"/>
              <a:t> en UCI adutos </a:t>
            </a:r>
          </a:p>
          <a:p>
            <a:pPr>
              <a:defRPr sz="1400" b="0" i="0" u="none" strike="noStrike" kern="1200" spc="0" baseline="0">
                <a:solidFill>
                  <a:schemeClr val="tx1">
                    <a:lumMod val="65000"/>
                    <a:lumOff val="35000"/>
                  </a:schemeClr>
                </a:solidFill>
                <a:latin typeface="+mn-lt"/>
                <a:ea typeface="+mn-ea"/>
                <a:cs typeface="+mn-cs"/>
              </a:defRPr>
            </a:pPr>
            <a:r>
              <a:rPr lang="es-MX" baseline="0"/>
              <a:t>Medellín a semana 28 de 2021</a:t>
            </a:r>
            <a:endParaRPr lang="es-MX"/>
          </a:p>
        </c:rich>
      </c:tx>
      <c:overlay val="0"/>
      <c:spPr>
        <a:noFill/>
        <a:ln>
          <a:noFill/>
        </a:ln>
        <a:effectLst/>
      </c:spPr>
    </c:title>
    <c:autoTitleDeleted val="0"/>
    <c:plotArea>
      <c:layout/>
      <c:lineChart>
        <c:grouping val="standard"/>
        <c:varyColors val="0"/>
        <c:ser>
          <c:idx val="1"/>
          <c:order val="1"/>
          <c:tx>
            <c:strRef>
              <c:f>'2019-20'!$E$102</c:f>
              <c:strCache>
                <c:ptCount val="1"/>
                <c:pt idx="0">
                  <c:v>DDD1CEF</c:v>
                </c:pt>
              </c:strCache>
            </c:strRef>
          </c:tx>
          <c:spPr>
            <a:ln w="28575" cap="rnd">
              <a:solidFill>
                <a:schemeClr val="accent2"/>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'2019-20'!$E$103:$E$108</c:f>
              <c:numCache>
                <c:formatCode>0.00</c:formatCode>
                <c:ptCount val="6"/>
                <c:pt idx="0">
                  <c:v>3.7080360318998786</c:v>
                </c:pt>
                <c:pt idx="1">
                  <c:v>2.5179365392440758</c:v>
                </c:pt>
                <c:pt idx="2">
                  <c:v>4.2757501902157404</c:v>
                </c:pt>
                <c:pt idx="3">
                  <c:v>1.6586071498845671</c:v>
                </c:pt>
                <c:pt idx="4">
                  <c:v>1.821690564239399</c:v>
                </c:pt>
                <c:pt idx="5">
                  <c:v>0.95716450747261805</c:v>
                </c:pt>
              </c:numCache>
            </c:numRef>
          </c:val>
          <c:smooth val="0"/>
          <c:extLst>
            <c:ext xmlns:c16="http://schemas.microsoft.com/office/drawing/2014/chart" uri="{C3380CC4-5D6E-409C-BE32-E72D297353CC}">
              <c16:uniqueId val="{00000000-0A55-4CA8-9D62-10CD0F483BC0}"/>
            </c:ext>
          </c:extLst>
        </c:ser>
        <c:ser>
          <c:idx val="2"/>
          <c:order val="2"/>
          <c:tx>
            <c:strRef>
              <c:f>'2019-20'!$F$102</c:f>
              <c:strCache>
                <c:ptCount val="1"/>
                <c:pt idx="0">
                  <c:v>DDD3ERT</c:v>
                </c:pt>
              </c:strCache>
            </c:strRef>
          </c:tx>
          <c:spPr>
            <a:ln w="28575" cap="rnd">
              <a:solidFill>
                <a:schemeClr val="accent3"/>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'2019-20'!$F$103:$F$108</c:f>
              <c:numCache>
                <c:formatCode>0.00</c:formatCode>
                <c:ptCount val="6"/>
                <c:pt idx="0">
                  <c:v>6.6972354579769022E-2</c:v>
                </c:pt>
                <c:pt idx="1">
                  <c:v>6.4151249407492367E-3</c:v>
                </c:pt>
                <c:pt idx="2">
                  <c:v>1.6094417278101909E-2</c:v>
                </c:pt>
                <c:pt idx="3">
                  <c:v>3.6676816582214007E-2</c:v>
                </c:pt>
                <c:pt idx="4">
                  <c:v>0</c:v>
                </c:pt>
                <c:pt idx="5">
                  <c:v>5.6303794557212815E-2</c:v>
                </c:pt>
              </c:numCache>
            </c:numRef>
          </c:val>
          <c:smooth val="0"/>
          <c:extLst>
            <c:ext xmlns:c16="http://schemas.microsoft.com/office/drawing/2014/chart" uri="{C3380CC4-5D6E-409C-BE32-E72D297353CC}">
              <c16:uniqueId val="{00000001-0A55-4CA8-9D62-10CD0F483BC0}"/>
            </c:ext>
          </c:extLst>
        </c:ser>
        <c:ser>
          <c:idx val="3"/>
          <c:order val="3"/>
          <c:tx>
            <c:strRef>
              <c:f>'2019-20'!$G$102</c:f>
              <c:strCache>
                <c:ptCount val="1"/>
                <c:pt idx="0">
                  <c:v>DDD4MEM</c:v>
                </c:pt>
              </c:strCache>
            </c:strRef>
          </c:tx>
          <c:spPr>
            <a:ln w="28575" cap="rnd">
              <a:solidFill>
                <a:schemeClr val="accent4"/>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'2019-20'!$G$103:$G$108</c:f>
              <c:numCache>
                <c:formatCode>0.00</c:formatCode>
                <c:ptCount val="6"/>
                <c:pt idx="0">
                  <c:v>9.8263326913983349</c:v>
                </c:pt>
                <c:pt idx="1">
                  <c:v>15.972591914975476</c:v>
                </c:pt>
                <c:pt idx="2">
                  <c:v>9.391986616065692</c:v>
                </c:pt>
                <c:pt idx="3">
                  <c:v>11.612287650113204</c:v>
                </c:pt>
                <c:pt idx="4">
                  <c:v>14.726643006937042</c:v>
                </c:pt>
                <c:pt idx="5">
                  <c:v>10.876016315301609</c:v>
                </c:pt>
              </c:numCache>
            </c:numRef>
          </c:val>
          <c:smooth val="0"/>
          <c:extLst>
            <c:ext xmlns:c16="http://schemas.microsoft.com/office/drawing/2014/chart" uri="{C3380CC4-5D6E-409C-BE32-E72D297353CC}">
              <c16:uniqueId val="{00000002-0A55-4CA8-9D62-10CD0F483BC0}"/>
            </c:ext>
          </c:extLst>
        </c:ser>
        <c:ser>
          <c:idx val="4"/>
          <c:order val="4"/>
          <c:tx>
            <c:strRef>
              <c:f>'2019-20'!$H$102</c:f>
              <c:strCache>
                <c:ptCount val="1"/>
                <c:pt idx="0">
                  <c:v>DDD5PTZ</c:v>
                </c:pt>
              </c:strCache>
            </c:strRef>
          </c:tx>
          <c:spPr>
            <a:ln w="28575" cap="rnd">
              <a:solidFill>
                <a:schemeClr val="accent5"/>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'2019-20'!$H$103:$H$108</c:f>
              <c:numCache>
                <c:formatCode>0.00</c:formatCode>
                <c:ptCount val="6"/>
                <c:pt idx="0">
                  <c:v>13.091181824499706</c:v>
                </c:pt>
                <c:pt idx="1">
                  <c:v>12.20166844641126</c:v>
                </c:pt>
                <c:pt idx="2">
                  <c:v>11.334684968308961</c:v>
                </c:pt>
                <c:pt idx="3">
                  <c:v>12.856097469603684</c:v>
                </c:pt>
                <c:pt idx="4">
                  <c:v>10.390108543853954</c:v>
                </c:pt>
                <c:pt idx="5">
                  <c:v>11.580484030535306</c:v>
                </c:pt>
              </c:numCache>
            </c:numRef>
          </c:val>
          <c:smooth val="0"/>
          <c:extLst>
            <c:ext xmlns:c16="http://schemas.microsoft.com/office/drawing/2014/chart" uri="{C3380CC4-5D6E-409C-BE32-E72D297353CC}">
              <c16:uniqueId val="{00000003-0A55-4CA8-9D62-10CD0F483BC0}"/>
            </c:ext>
          </c:extLst>
        </c:ser>
        <c:ser>
          <c:idx val="5"/>
          <c:order val="5"/>
          <c:tx>
            <c:strRef>
              <c:f>'2019-20'!$I$102</c:f>
              <c:strCache>
                <c:ptCount val="1"/>
                <c:pt idx="0">
                  <c:v>DDD6VAN</c:v>
                </c:pt>
              </c:strCache>
            </c:strRef>
          </c:tx>
          <c:spPr>
            <a:ln w="28575" cap="rnd">
              <a:solidFill>
                <a:schemeClr val="accent6"/>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'2019-20'!$I$103:$I$108</c:f>
              <c:numCache>
                <c:formatCode>0.00</c:formatCode>
                <c:ptCount val="6"/>
                <c:pt idx="0">
                  <c:v>6.1949427986286354</c:v>
                </c:pt>
                <c:pt idx="1">
                  <c:v>6.2034258177045123</c:v>
                </c:pt>
                <c:pt idx="2">
                  <c:v>5.4291834284797105</c:v>
                </c:pt>
                <c:pt idx="3">
                  <c:v>6.0353739286954387</c:v>
                </c:pt>
                <c:pt idx="4">
                  <c:v>7.9663566643422428</c:v>
                </c:pt>
                <c:pt idx="5">
                  <c:v>6.1830950389579211</c:v>
                </c:pt>
              </c:numCache>
            </c:numRef>
          </c:val>
          <c:smooth val="0"/>
          <c:extLst>
            <c:ext xmlns:c16="http://schemas.microsoft.com/office/drawing/2014/chart" uri="{C3380CC4-5D6E-409C-BE32-E72D297353CC}">
              <c16:uniqueId val="{00000004-0A55-4CA8-9D62-10CD0F483BC0}"/>
            </c:ext>
          </c:extLst>
        </c:ser>
        <c:ser>
          <c:idx val="6"/>
          <c:order val="6"/>
          <c:tx>
            <c:strRef>
              <c:f>'2019-20'!$J$102</c:f>
              <c:strCache>
                <c:ptCount val="1"/>
                <c:pt idx="0">
                  <c:v>DDD2FEP</c:v>
                </c:pt>
              </c:strCache>
            </c:strRef>
          </c:tx>
          <c:spPr>
            <a:ln w="28575" cap="rnd">
              <a:solidFill>
                <a:schemeClr val="accent1">
                  <a:lumMod val="60000"/>
                </a:schemeClr>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'2019-20'!$J$103:$J$108</c:f>
              <c:numCache>
                <c:formatCode>0.00</c:formatCode>
                <c:ptCount val="6"/>
                <c:pt idx="0">
                  <c:v>6.4829239233216418</c:v>
                </c:pt>
                <c:pt idx="1">
                  <c:v>8.4743800467297419</c:v>
                </c:pt>
                <c:pt idx="2">
                  <c:v>6.9474234583806567</c:v>
                </c:pt>
                <c:pt idx="3">
                  <c:v>11.212917869551317</c:v>
                </c:pt>
                <c:pt idx="4">
                  <c:v>17.793732272980868</c:v>
                </c:pt>
                <c:pt idx="5">
                  <c:v>9.3454914999213745</c:v>
                </c:pt>
              </c:numCache>
            </c:numRef>
          </c:val>
          <c:smooth val="0"/>
          <c:extLst>
            <c:ext xmlns:c16="http://schemas.microsoft.com/office/drawing/2014/chart" uri="{C3380CC4-5D6E-409C-BE32-E72D297353CC}">
              <c16:uniqueId val="{00000005-0A55-4CA8-9D62-10CD0F483BC0}"/>
            </c:ext>
          </c:extLst>
        </c:ser>
        <c:dLbls>
          <c:showLegendKey val="0"/>
          <c:showVal val="0"/>
          <c:showCatName val="0"/>
          <c:showSerName val="0"/>
          <c:showPercent val="0"/>
          <c:showBubbleSize val="0"/>
        </c:dLbls>
        <c:marker val="1"/>
        <c:smooth val="0"/>
        <c:axId val="123710080"/>
        <c:axId val="126015360"/>
      </c:lineChart>
      <c:lineChart>
        <c:grouping val="standard"/>
        <c:varyColors val="0"/>
        <c:ser>
          <c:idx val="0"/>
          <c:order val="0"/>
          <c:tx>
            <c:strRef>
              <c:f>'2019-20'!$D$102</c:f>
              <c:strCache>
                <c:ptCount val="1"/>
                <c:pt idx="0">
                  <c:v>%OCUP</c:v>
                </c:pt>
              </c:strCache>
            </c:strRef>
          </c:tx>
          <c:spPr>
            <a:ln w="28575" cap="rnd">
              <a:solidFill>
                <a:schemeClr val="accent1"/>
              </a:solidFill>
              <a:prstDash val="sysDot"/>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'2019-20'!$D$103:$D$108</c:f>
              <c:numCache>
                <c:formatCode>0.00</c:formatCode>
                <c:ptCount val="6"/>
                <c:pt idx="0">
                  <c:v>0.8844776119402985</c:v>
                </c:pt>
                <c:pt idx="1">
                  <c:v>0.71556872149339357</c:v>
                </c:pt>
                <c:pt idx="2">
                  <c:v>0.77218077270351182</c:v>
                </c:pt>
                <c:pt idx="3">
                  <c:v>0.94945450538147891</c:v>
                </c:pt>
                <c:pt idx="4">
                  <c:v>0.95163551401869162</c:v>
                </c:pt>
                <c:pt idx="5">
                  <c:v>0.92560183272618024</c:v>
                </c:pt>
              </c:numCache>
            </c:numRef>
          </c:val>
          <c:smooth val="0"/>
          <c:extLst>
            <c:ext xmlns:c16="http://schemas.microsoft.com/office/drawing/2014/chart" uri="{C3380CC4-5D6E-409C-BE32-E72D297353CC}">
              <c16:uniqueId val="{00000006-0A55-4CA8-9D62-10CD0F483BC0}"/>
            </c:ext>
          </c:extLst>
        </c:ser>
        <c:dLbls>
          <c:showLegendKey val="0"/>
          <c:showVal val="0"/>
          <c:showCatName val="0"/>
          <c:showSerName val="0"/>
          <c:showPercent val="0"/>
          <c:showBubbleSize val="0"/>
        </c:dLbls>
        <c:marker val="1"/>
        <c:smooth val="0"/>
        <c:axId val="133003904"/>
        <c:axId val="133001984"/>
      </c:lineChart>
      <c:catAx>
        <c:axId val="123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15360"/>
        <c:crosses val="autoZero"/>
        <c:auto val="1"/>
        <c:lblAlgn val="ctr"/>
        <c:lblOffset val="100"/>
        <c:noMultiLvlLbl val="0"/>
      </c:catAx>
      <c:valAx>
        <c:axId val="12601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DDD</a:t>
                </a:r>
              </a:p>
            </c:rich>
          </c:tx>
          <c:overlay val="0"/>
        </c:title>
        <c:numFmt formatCode="0.0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10080"/>
        <c:crosses val="autoZero"/>
        <c:crossBetween val="between"/>
      </c:valAx>
      <c:valAx>
        <c:axId val="1330019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overlay val="0"/>
          <c:spPr>
            <a:noFill/>
            <a:ln>
              <a:noFill/>
            </a:ln>
            <a:effectLst/>
          </c:spPr>
        </c:title>
        <c:numFmt formatCode="0%" sourceLinked="0"/>
        <c:majorTickMark val="out"/>
        <c:minorTickMark val="none"/>
        <c:tickLblPos val="nextTo"/>
        <c:spPr>
          <a:noFill/>
          <a:ln>
            <a:solidFill>
              <a:schemeClr val="accent1">
                <a:alpha val="76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03904"/>
        <c:crosses val="max"/>
        <c:crossBetween val="between"/>
      </c:valAx>
      <c:catAx>
        <c:axId val="133003904"/>
        <c:scaling>
          <c:orientation val="minMax"/>
        </c:scaling>
        <c:delete val="1"/>
        <c:axPos val="b"/>
        <c:numFmt formatCode="General" sourceLinked="1"/>
        <c:majorTickMark val="out"/>
        <c:minorTickMark val="none"/>
        <c:tickLblPos val="nextTo"/>
        <c:crossAx val="133001984"/>
        <c:crosses val="autoZero"/>
        <c:auto val="1"/>
        <c:lblAlgn val="ctr"/>
        <c:lblOffset val="100"/>
        <c:noMultiLvlLbl val="0"/>
      </c:catAx>
      <c:dTable>
        <c:showHorzBorder val="1"/>
        <c:showVertBorder val="1"/>
        <c:showOutline val="1"/>
        <c:showKeys val="1"/>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Tendencia de consumo de antibióticos y porcentaje de ocupación en servicios de  hospitalización adutos </a:t>
            </a:r>
          </a:p>
          <a:p>
            <a:pPr>
              <a:defRPr sz="1200"/>
            </a:pPr>
            <a:r>
              <a:rPr lang="es-MX" sz="1200" b="0" i="0" baseline="0">
                <a:effectLst/>
              </a:rPr>
              <a:t>Medellín a semana 28 de 2021</a:t>
            </a:r>
            <a:endParaRPr lang="es-MX"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'2019-20'!$E$109</c:f>
              <c:strCache>
                <c:ptCount val="1"/>
                <c:pt idx="0">
                  <c:v>DDD1CEF</c:v>
                </c:pt>
              </c:strCache>
            </c:strRef>
          </c:tx>
          <c:spPr>
            <a:ln w="28575" cap="rnd">
              <a:solidFill>
                <a:schemeClr val="accent2"/>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'2019-20'!$E$110:$E$115</c:f>
              <c:numCache>
                <c:formatCode>0.00</c:formatCode>
                <c:ptCount val="6"/>
                <c:pt idx="0">
                  <c:v>2.447284057837035</c:v>
                </c:pt>
                <c:pt idx="1">
                  <c:v>1.2676725083828253</c:v>
                </c:pt>
                <c:pt idx="2">
                  <c:v>1.4305979956565236</c:v>
                </c:pt>
                <c:pt idx="3">
                  <c:v>2.6434298153823499</c:v>
                </c:pt>
                <c:pt idx="4">
                  <c:v>2.1599262574213407</c:v>
                </c:pt>
                <c:pt idx="5">
                  <c:v>1.49684989683986</c:v>
                </c:pt>
              </c:numCache>
            </c:numRef>
          </c:val>
          <c:smooth val="0"/>
          <c:extLst>
            <c:ext xmlns:c16="http://schemas.microsoft.com/office/drawing/2014/chart" uri="{C3380CC4-5D6E-409C-BE32-E72D297353CC}">
              <c16:uniqueId val="{00000000-58FC-414F-9D6C-830EDC17D30E}"/>
            </c:ext>
          </c:extLst>
        </c:ser>
        <c:ser>
          <c:idx val="2"/>
          <c:order val="2"/>
          <c:tx>
            <c:strRef>
              <c:f>'2019-20'!$F$109</c:f>
              <c:strCache>
                <c:ptCount val="1"/>
                <c:pt idx="0">
                  <c:v>DDD2 CIP</c:v>
                </c:pt>
              </c:strCache>
            </c:strRef>
          </c:tx>
          <c:spPr>
            <a:ln w="28575" cap="rnd">
              <a:solidFill>
                <a:schemeClr val="accent3"/>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'2019-20'!$F$110:$F$115</c:f>
              <c:numCache>
                <c:formatCode>0.00</c:formatCode>
                <c:ptCount val="6"/>
                <c:pt idx="0">
                  <c:v>3.155848530578778</c:v>
                </c:pt>
                <c:pt idx="1">
                  <c:v>3.2246379477610012</c:v>
                </c:pt>
                <c:pt idx="2">
                  <c:v>3.1059263137554987</c:v>
                </c:pt>
                <c:pt idx="3">
                  <c:v>4.4681840607659531</c:v>
                </c:pt>
                <c:pt idx="4">
                  <c:v>3.0875750741376344</c:v>
                </c:pt>
                <c:pt idx="5">
                  <c:v>3.2705116950480133</c:v>
                </c:pt>
              </c:numCache>
            </c:numRef>
          </c:val>
          <c:smooth val="0"/>
          <c:extLst>
            <c:ext xmlns:c16="http://schemas.microsoft.com/office/drawing/2014/chart" uri="{C3380CC4-5D6E-409C-BE32-E72D297353CC}">
              <c16:uniqueId val="{00000001-58FC-414F-9D6C-830EDC17D30E}"/>
            </c:ext>
          </c:extLst>
        </c:ser>
        <c:ser>
          <c:idx val="3"/>
          <c:order val="3"/>
          <c:tx>
            <c:strRef>
              <c:f>'2019-20'!$G$109</c:f>
              <c:strCache>
                <c:ptCount val="1"/>
                <c:pt idx="0">
                  <c:v>DDD3ERT</c:v>
                </c:pt>
              </c:strCache>
            </c:strRef>
          </c:tx>
          <c:spPr>
            <a:ln w="28575" cap="rnd">
              <a:solidFill>
                <a:schemeClr val="accent4"/>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'2019-20'!$G$110:$G$115</c:f>
              <c:numCache>
                <c:formatCode>0.00</c:formatCode>
                <c:ptCount val="6"/>
                <c:pt idx="0">
                  <c:v>0.1715939015407979</c:v>
                </c:pt>
                <c:pt idx="1">
                  <c:v>0.14575357131179231</c:v>
                </c:pt>
                <c:pt idx="2">
                  <c:v>8.9989228759039391E-2</c:v>
                </c:pt>
                <c:pt idx="3">
                  <c:v>0.11720570814329377</c:v>
                </c:pt>
                <c:pt idx="4">
                  <c:v>0.15628734708170677</c:v>
                </c:pt>
                <c:pt idx="5">
                  <c:v>0.13458775460248937</c:v>
                </c:pt>
              </c:numCache>
            </c:numRef>
          </c:val>
          <c:smooth val="0"/>
          <c:extLst>
            <c:ext xmlns:c16="http://schemas.microsoft.com/office/drawing/2014/chart" uri="{C3380CC4-5D6E-409C-BE32-E72D297353CC}">
              <c16:uniqueId val="{00000002-58FC-414F-9D6C-830EDC17D30E}"/>
            </c:ext>
          </c:extLst>
        </c:ser>
        <c:ser>
          <c:idx val="4"/>
          <c:order val="4"/>
          <c:tx>
            <c:strRef>
              <c:f>'2019-20'!$H$109</c:f>
              <c:strCache>
                <c:ptCount val="1"/>
                <c:pt idx="0">
                  <c:v>DDD4MEM</c:v>
                </c:pt>
              </c:strCache>
            </c:strRef>
          </c:tx>
          <c:spPr>
            <a:ln w="28575" cap="rnd">
              <a:solidFill>
                <a:schemeClr val="accent5"/>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'2019-20'!$H$110:$H$115</c:f>
              <c:numCache>
                <c:formatCode>0.00</c:formatCode>
                <c:ptCount val="6"/>
                <c:pt idx="0">
                  <c:v>3.1665978037212765</c:v>
                </c:pt>
                <c:pt idx="1">
                  <c:v>2.7938232068258904</c:v>
                </c:pt>
                <c:pt idx="2">
                  <c:v>3.2613404038078344</c:v>
                </c:pt>
                <c:pt idx="3">
                  <c:v>3.5993494887876007</c:v>
                </c:pt>
                <c:pt idx="4">
                  <c:v>2.9554112936911516</c:v>
                </c:pt>
                <c:pt idx="5">
                  <c:v>3.4965508536293108</c:v>
                </c:pt>
              </c:numCache>
            </c:numRef>
          </c:val>
          <c:smooth val="0"/>
          <c:extLst>
            <c:ext xmlns:c16="http://schemas.microsoft.com/office/drawing/2014/chart" uri="{C3380CC4-5D6E-409C-BE32-E72D297353CC}">
              <c16:uniqueId val="{00000003-58FC-414F-9D6C-830EDC17D30E}"/>
            </c:ext>
          </c:extLst>
        </c:ser>
        <c:ser>
          <c:idx val="5"/>
          <c:order val="5"/>
          <c:tx>
            <c:strRef>
              <c:f>'2019-20'!$I$109</c:f>
              <c:strCache>
                <c:ptCount val="1"/>
                <c:pt idx="0">
                  <c:v>DDD5PTZ</c:v>
                </c:pt>
              </c:strCache>
            </c:strRef>
          </c:tx>
          <c:spPr>
            <a:ln w="28575" cap="rnd">
              <a:solidFill>
                <a:schemeClr val="accent6"/>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'2019-20'!$I$110:$I$115</c:f>
              <c:numCache>
                <c:formatCode>0.00</c:formatCode>
                <c:ptCount val="6"/>
                <c:pt idx="0">
                  <c:v>7.6764180170078911</c:v>
                </c:pt>
                <c:pt idx="1">
                  <c:v>7.1288656204071561</c:v>
                </c:pt>
                <c:pt idx="2">
                  <c:v>7.0468488366693931</c:v>
                </c:pt>
                <c:pt idx="3">
                  <c:v>7.3099633825407269</c:v>
                </c:pt>
                <c:pt idx="4">
                  <c:v>5.6615906783523258</c:v>
                </c:pt>
                <c:pt idx="5">
                  <c:v>7.1841856673386566</c:v>
                </c:pt>
              </c:numCache>
            </c:numRef>
          </c:val>
          <c:smooth val="0"/>
          <c:extLst>
            <c:ext xmlns:c16="http://schemas.microsoft.com/office/drawing/2014/chart" uri="{C3380CC4-5D6E-409C-BE32-E72D297353CC}">
              <c16:uniqueId val="{00000004-58FC-414F-9D6C-830EDC17D30E}"/>
            </c:ext>
          </c:extLst>
        </c:ser>
        <c:ser>
          <c:idx val="6"/>
          <c:order val="6"/>
          <c:tx>
            <c:strRef>
              <c:f>'2019-20'!$J$109</c:f>
              <c:strCache>
                <c:ptCount val="1"/>
                <c:pt idx="0">
                  <c:v>DDD6VAN</c:v>
                </c:pt>
              </c:strCache>
            </c:strRef>
          </c:tx>
          <c:spPr>
            <a:ln w="28575" cap="rnd">
              <a:solidFill>
                <a:schemeClr val="accent1">
                  <a:lumMod val="60000"/>
                </a:schemeClr>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'2019-20'!$J$110:$J$115</c:f>
              <c:numCache>
                <c:formatCode>0.00</c:formatCode>
                <c:ptCount val="6"/>
                <c:pt idx="0">
                  <c:v>2.2200700640726678</c:v>
                </c:pt>
                <c:pt idx="1">
                  <c:v>2.6932447190200923</c:v>
                </c:pt>
                <c:pt idx="2">
                  <c:v>2.4579750239888898</c:v>
                </c:pt>
                <c:pt idx="3">
                  <c:v>2.8422384224748733</c:v>
                </c:pt>
                <c:pt idx="4">
                  <c:v>1.7705249179228186</c:v>
                </c:pt>
                <c:pt idx="5">
                  <c:v>2.6270944534255478</c:v>
                </c:pt>
              </c:numCache>
            </c:numRef>
          </c:val>
          <c:smooth val="0"/>
          <c:extLst>
            <c:ext xmlns:c16="http://schemas.microsoft.com/office/drawing/2014/chart" uri="{C3380CC4-5D6E-409C-BE32-E72D297353CC}">
              <c16:uniqueId val="{00000005-58FC-414F-9D6C-830EDC17D30E}"/>
            </c:ext>
          </c:extLst>
        </c:ser>
        <c:ser>
          <c:idx val="7"/>
          <c:order val="7"/>
          <c:tx>
            <c:strRef>
              <c:f>'2019-20'!$K$109</c:f>
              <c:strCache>
                <c:ptCount val="1"/>
                <c:pt idx="0">
                  <c:v>DDD2FEP</c:v>
                </c:pt>
              </c:strCache>
            </c:strRef>
          </c:tx>
          <c:spPr>
            <a:ln w="28575" cap="rnd">
              <a:solidFill>
                <a:schemeClr val="accent2">
                  <a:lumMod val="60000"/>
                </a:schemeClr>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'2019-20'!$K$110:$K$115</c:f>
              <c:numCache>
                <c:formatCode>0.00</c:formatCode>
                <c:ptCount val="6"/>
                <c:pt idx="0">
                  <c:v>1.6765907586753479</c:v>
                </c:pt>
                <c:pt idx="1">
                  <c:v>1.5451157099149211</c:v>
                </c:pt>
                <c:pt idx="2">
                  <c:v>1.8413180653772676</c:v>
                </c:pt>
                <c:pt idx="3">
                  <c:v>1.8916749239041284</c:v>
                </c:pt>
                <c:pt idx="4">
                  <c:v>1.5777997904821748</c:v>
                </c:pt>
                <c:pt idx="5">
                  <c:v>1.9632257247450078</c:v>
                </c:pt>
              </c:numCache>
            </c:numRef>
          </c:val>
          <c:smooth val="0"/>
          <c:extLst>
            <c:ext xmlns:c16="http://schemas.microsoft.com/office/drawing/2014/chart" uri="{C3380CC4-5D6E-409C-BE32-E72D297353CC}">
              <c16:uniqueId val="{00000006-58FC-414F-9D6C-830EDC17D30E}"/>
            </c:ext>
          </c:extLst>
        </c:ser>
        <c:dLbls>
          <c:showLegendKey val="0"/>
          <c:showVal val="0"/>
          <c:showCatName val="0"/>
          <c:showSerName val="0"/>
          <c:showPercent val="0"/>
          <c:showBubbleSize val="0"/>
        </c:dLbls>
        <c:marker val="1"/>
        <c:smooth val="0"/>
        <c:axId val="74669056"/>
        <c:axId val="74859264"/>
      </c:lineChart>
      <c:lineChart>
        <c:grouping val="standard"/>
        <c:varyColors val="0"/>
        <c:ser>
          <c:idx val="0"/>
          <c:order val="0"/>
          <c:tx>
            <c:strRef>
              <c:f>'2019-20'!$D$109</c:f>
              <c:strCache>
                <c:ptCount val="1"/>
                <c:pt idx="0">
                  <c:v>%OCUP</c:v>
                </c:pt>
              </c:strCache>
            </c:strRef>
          </c:tx>
          <c:spPr>
            <a:ln w="28575" cap="rnd">
              <a:solidFill>
                <a:schemeClr val="accent5">
                  <a:alpha val="79000"/>
                </a:schemeClr>
              </a:solidFill>
              <a:prstDash val="sysDot"/>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'2019-20'!$D$110:$D$115</c:f>
              <c:numCache>
                <c:formatCode>0.00</c:formatCode>
                <c:ptCount val="6"/>
                <c:pt idx="0">
                  <c:v>0.87200742409075738</c:v>
                </c:pt>
                <c:pt idx="1">
                  <c:v>0.85706290575330202</c:v>
                </c:pt>
                <c:pt idx="2">
                  <c:v>0.89914285714285713</c:v>
                </c:pt>
                <c:pt idx="3">
                  <c:v>0.88080740117746004</c:v>
                </c:pt>
                <c:pt idx="4">
                  <c:v>0.8750380672012994</c:v>
                </c:pt>
                <c:pt idx="5">
                  <c:v>0.92060475161987043</c:v>
                </c:pt>
              </c:numCache>
            </c:numRef>
          </c:val>
          <c:smooth val="0"/>
          <c:extLst>
            <c:ext xmlns:c16="http://schemas.microsoft.com/office/drawing/2014/chart" uri="{C3380CC4-5D6E-409C-BE32-E72D297353CC}">
              <c16:uniqueId val="{00000007-58FC-414F-9D6C-830EDC17D30E}"/>
            </c:ext>
          </c:extLst>
        </c:ser>
        <c:dLbls>
          <c:showLegendKey val="0"/>
          <c:showVal val="0"/>
          <c:showCatName val="0"/>
          <c:showSerName val="0"/>
          <c:showPercent val="0"/>
          <c:showBubbleSize val="0"/>
        </c:dLbls>
        <c:marker val="1"/>
        <c:smooth val="0"/>
        <c:axId val="75155328"/>
        <c:axId val="74861568"/>
      </c:lineChart>
      <c:catAx>
        <c:axId val="746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59264"/>
        <c:crosses val="autoZero"/>
        <c:auto val="1"/>
        <c:lblAlgn val="ctr"/>
        <c:lblOffset val="100"/>
        <c:noMultiLvlLbl val="0"/>
      </c:catAx>
      <c:valAx>
        <c:axId val="7485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69056"/>
        <c:crosses val="autoZero"/>
        <c:crossBetween val="between"/>
      </c:valAx>
      <c:valAx>
        <c:axId val="74861568"/>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layout>
            <c:manualLayout>
              <c:xMode val="edge"/>
              <c:yMode val="edge"/>
              <c:x val="0.94899790442234344"/>
              <c:y val="0.27905759162303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55328"/>
        <c:crosses val="max"/>
        <c:crossBetween val="between"/>
      </c:valAx>
      <c:catAx>
        <c:axId val="75155328"/>
        <c:scaling>
          <c:orientation val="minMax"/>
        </c:scaling>
        <c:delete val="1"/>
        <c:axPos val="b"/>
        <c:numFmt formatCode="General" sourceLinked="1"/>
        <c:majorTickMark val="out"/>
        <c:minorTickMark val="none"/>
        <c:tickLblPos val="nextTo"/>
        <c:crossAx val="7486156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72644164089801"/>
          <c:y val="0.17812245318353589"/>
          <c:w val="0.85624987664736818"/>
          <c:h val="0.67331022176155297"/>
        </c:manualLayout>
      </c:layout>
      <c:barChart>
        <c:barDir val="col"/>
        <c:grouping val="clustered"/>
        <c:varyColors val="0"/>
        <c:ser>
          <c:idx val="3"/>
          <c:order val="3"/>
          <c:tx>
            <c:strRef>
              <c:f>Tuberculosis!$A$59</c:f>
              <c:strCache>
                <c:ptCount val="1"/>
                <c:pt idx="0">
                  <c:v>2021</c:v>
                </c:pt>
              </c:strCache>
            </c:strRef>
          </c:tx>
          <c:spPr>
            <a:solidFill>
              <a:schemeClr val="accent1">
                <a:lumMod val="75000"/>
              </a:schemeClr>
            </a:solidFill>
            <a:ln>
              <a:solidFill>
                <a:schemeClr val="tx1"/>
              </a:solidFill>
            </a:ln>
          </c:spPr>
          <c:invertIfNegative val="0"/>
          <c:val>
            <c:numRef>
              <c:f>Tuberculosis!$B$59:$BA$59</c:f>
              <c:numCache>
                <c:formatCode>General</c:formatCode>
                <c:ptCount val="52"/>
                <c:pt idx="0">
                  <c:v>31</c:v>
                </c:pt>
                <c:pt idx="1">
                  <c:v>34</c:v>
                </c:pt>
                <c:pt idx="2">
                  <c:v>28</c:v>
                </c:pt>
                <c:pt idx="3">
                  <c:v>33</c:v>
                </c:pt>
                <c:pt idx="4">
                  <c:v>29</c:v>
                </c:pt>
                <c:pt idx="5">
                  <c:v>29</c:v>
                </c:pt>
                <c:pt idx="6">
                  <c:v>30</c:v>
                </c:pt>
                <c:pt idx="7">
                  <c:v>30</c:v>
                </c:pt>
                <c:pt idx="8">
                  <c:v>35</c:v>
                </c:pt>
                <c:pt idx="9">
                  <c:v>27</c:v>
                </c:pt>
                <c:pt idx="10">
                  <c:v>49</c:v>
                </c:pt>
                <c:pt idx="11">
                  <c:v>26</c:v>
                </c:pt>
                <c:pt idx="12">
                  <c:v>32</c:v>
                </c:pt>
                <c:pt idx="13">
                  <c:v>28</c:v>
                </c:pt>
                <c:pt idx="14">
                  <c:v>40</c:v>
                </c:pt>
                <c:pt idx="15">
                  <c:v>22</c:v>
                </c:pt>
                <c:pt idx="16">
                  <c:v>25</c:v>
                </c:pt>
                <c:pt idx="17">
                  <c:v>32</c:v>
                </c:pt>
                <c:pt idx="18">
                  <c:v>38</c:v>
                </c:pt>
                <c:pt idx="19">
                  <c:v>32</c:v>
                </c:pt>
                <c:pt idx="20">
                  <c:v>33</c:v>
                </c:pt>
                <c:pt idx="21">
                  <c:v>27</c:v>
                </c:pt>
                <c:pt idx="22">
                  <c:v>30</c:v>
                </c:pt>
                <c:pt idx="23">
                  <c:v>25</c:v>
                </c:pt>
                <c:pt idx="24">
                  <c:v>37</c:v>
                </c:pt>
                <c:pt idx="25">
                  <c:v>29</c:v>
                </c:pt>
                <c:pt idx="26">
                  <c:v>27</c:v>
                </c:pt>
                <c:pt idx="27">
                  <c:v>26</c:v>
                </c:pt>
              </c:numCache>
            </c:numRef>
          </c:val>
          <c:extLst>
            <c:ext xmlns:c16="http://schemas.microsoft.com/office/drawing/2014/chart" uri="{C3380CC4-5D6E-409C-BE32-E72D297353CC}">
              <c16:uniqueId val="{00000000-8193-46F6-AB66-BF5805E6BD8E}"/>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Tuberculosis!$A$56</c:f>
              <c:strCache>
                <c:ptCount val="1"/>
                <c:pt idx="0">
                  <c:v>2018</c:v>
                </c:pt>
              </c:strCache>
            </c:strRef>
          </c:tx>
          <c:spPr>
            <a:ln w="12700">
              <a:solidFill>
                <a:srgbClr val="00B05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1-8193-46F6-AB66-BF5805E6BD8E}"/>
            </c:ext>
          </c:extLst>
        </c:ser>
        <c:ser>
          <c:idx val="1"/>
          <c:order val="1"/>
          <c:tx>
            <c:strRef>
              <c:f>Tuberculosis!$A$57</c:f>
              <c:strCache>
                <c:ptCount val="1"/>
                <c:pt idx="0">
                  <c:v>2019</c:v>
                </c:pt>
              </c:strCache>
            </c:strRef>
          </c:tx>
          <c:spPr>
            <a:ln w="12700">
              <a:solidFill>
                <a:srgbClr val="C00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2-8193-46F6-AB66-BF5805E6BD8E}"/>
            </c:ext>
          </c:extLst>
        </c:ser>
        <c:ser>
          <c:idx val="2"/>
          <c:order val="2"/>
          <c:tx>
            <c:strRef>
              <c:f>Tuberculosis!$A$58</c:f>
              <c:strCache>
                <c:ptCount val="1"/>
                <c:pt idx="0">
                  <c:v>2020</c:v>
                </c:pt>
              </c:strCache>
            </c:strRef>
          </c:tx>
          <c:spPr>
            <a:ln w="12700">
              <a:solidFill>
                <a:srgbClr val="FFC000"/>
              </a:solidFill>
            </a:ln>
          </c:spPr>
          <c:marker>
            <c:symbol val="none"/>
          </c:marker>
          <c:val>
            <c:numRef>
              <c:f>Tuberculosis!$B$58:$BA$58</c:f>
              <c:numCache>
                <c:formatCode>General</c:formatCode>
                <c:ptCount val="52"/>
                <c:pt idx="0">
                  <c:v>32</c:v>
                </c:pt>
                <c:pt idx="1">
                  <c:v>42</c:v>
                </c:pt>
                <c:pt idx="2">
                  <c:v>52</c:v>
                </c:pt>
                <c:pt idx="3">
                  <c:v>28</c:v>
                </c:pt>
                <c:pt idx="4">
                  <c:v>35</c:v>
                </c:pt>
                <c:pt idx="5">
                  <c:v>40</c:v>
                </c:pt>
                <c:pt idx="6">
                  <c:v>32</c:v>
                </c:pt>
                <c:pt idx="7">
                  <c:v>38</c:v>
                </c:pt>
                <c:pt idx="8">
                  <c:v>40</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35</c:v>
                </c:pt>
                <c:pt idx="36">
                  <c:v>25</c:v>
                </c:pt>
                <c:pt idx="37">
                  <c:v>42</c:v>
                </c:pt>
                <c:pt idx="38">
                  <c:v>35</c:v>
                </c:pt>
                <c:pt idx="39">
                  <c:v>29</c:v>
                </c:pt>
                <c:pt idx="40">
                  <c:v>33</c:v>
                </c:pt>
                <c:pt idx="41">
                  <c:v>33</c:v>
                </c:pt>
                <c:pt idx="42">
                  <c:v>34</c:v>
                </c:pt>
                <c:pt idx="43">
                  <c:v>36</c:v>
                </c:pt>
                <c:pt idx="44">
                  <c:v>34</c:v>
                </c:pt>
                <c:pt idx="45">
                  <c:v>35</c:v>
                </c:pt>
                <c:pt idx="46">
                  <c:v>29</c:v>
                </c:pt>
                <c:pt idx="47">
                  <c:v>32</c:v>
                </c:pt>
                <c:pt idx="48">
                  <c:v>27</c:v>
                </c:pt>
                <c:pt idx="49">
                  <c:v>28</c:v>
                </c:pt>
                <c:pt idx="50">
                  <c:v>33</c:v>
                </c:pt>
                <c:pt idx="51">
                  <c:v>36</c:v>
                </c:pt>
              </c:numCache>
            </c:numRef>
          </c:val>
          <c:smooth val="0"/>
          <c:extLst>
            <c:ext xmlns:c16="http://schemas.microsoft.com/office/drawing/2014/chart" uri="{C3380CC4-5D6E-409C-BE32-E72D297353CC}">
              <c16:uniqueId val="{00000003-8193-46F6-AB66-BF5805E6BD8E}"/>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a:pPr>
                <a:r>
                  <a:rPr lang="en-US"/>
                  <a:t>Semana Epidemiológica</a:t>
                </a:r>
              </a:p>
            </c:rich>
          </c:tx>
          <c:layout>
            <c:manualLayout>
              <c:xMode val="edge"/>
              <c:yMode val="edge"/>
              <c:x val="0.40976498308349485"/>
              <c:y val="0.91967366417049701"/>
            </c:manualLayout>
          </c:layout>
          <c:overlay val="0"/>
        </c:title>
        <c:majorTickMark val="out"/>
        <c:minorTickMark val="none"/>
        <c:tickLblPos val="nextTo"/>
        <c:txPr>
          <a:bodyPr/>
          <a:lstStyle/>
          <a:p>
            <a:pPr>
              <a:defRPr sz="7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overlay val="0"/>
        </c:title>
        <c:numFmt formatCode="General" sourceLinked="1"/>
        <c:majorTickMark val="out"/>
        <c:minorTickMark val="none"/>
        <c:tickLblPos val="nextTo"/>
        <c:crossAx val="1595986208"/>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'28'!$T$2:$T$11</c:f>
              <c:strCache>
                <c:ptCount val="10"/>
                <c:pt idx="0">
                  <c:v>Pleural</c:v>
                </c:pt>
                <c:pt idx="1">
                  <c:v>Meníngea</c:v>
                </c:pt>
                <c:pt idx="2">
                  <c:v>Peritoneal</c:v>
                </c:pt>
                <c:pt idx="3">
                  <c:v>Glanglionar</c:v>
                </c:pt>
                <c:pt idx="4">
                  <c:v>Renal</c:v>
                </c:pt>
                <c:pt idx="5">
                  <c:v>Intestinal</c:v>
                </c:pt>
                <c:pt idx="6">
                  <c:v>Osteoarticular</c:v>
                </c:pt>
                <c:pt idx="7">
                  <c:v>Genitourinaria</c:v>
                </c:pt>
                <c:pt idx="8">
                  <c:v>Pericárdica</c:v>
                </c:pt>
                <c:pt idx="9">
                  <c:v>Otro</c:v>
                </c:pt>
              </c:strCache>
            </c:strRef>
          </c:cat>
          <c:val>
            <c:numRef>
              <c:f>'28'!$V$2:$V$11</c:f>
              <c:numCache>
                <c:formatCode>0.00</c:formatCode>
                <c:ptCount val="10"/>
                <c:pt idx="0">
                  <c:v>35.227272727272727</c:v>
                </c:pt>
                <c:pt idx="1">
                  <c:v>13.068181818181818</c:v>
                </c:pt>
                <c:pt idx="2">
                  <c:v>5.1136363636363642</c:v>
                </c:pt>
                <c:pt idx="3">
                  <c:v>21.59090909090909</c:v>
                </c:pt>
                <c:pt idx="4">
                  <c:v>1.7045454545454544</c:v>
                </c:pt>
                <c:pt idx="5">
                  <c:v>2.8409090909090908</c:v>
                </c:pt>
                <c:pt idx="6">
                  <c:v>6.25</c:v>
                </c:pt>
                <c:pt idx="7">
                  <c:v>2.2727272727272729</c:v>
                </c:pt>
                <c:pt idx="8">
                  <c:v>0.56818181818181823</c:v>
                </c:pt>
                <c:pt idx="9">
                  <c:v>11.363636363636363</c:v>
                </c:pt>
              </c:numCache>
            </c:numRef>
          </c:val>
          <c:extLst>
            <c:ext xmlns:c16="http://schemas.microsoft.com/office/drawing/2014/chart" uri="{C3380CC4-5D6E-409C-BE32-E72D297353CC}">
              <c16:uniqueId val="{00000000-E091-40A8-9176-A7923771D42B}"/>
            </c:ext>
          </c:extLst>
        </c:ser>
        <c:dLbls>
          <c:showLegendKey val="0"/>
          <c:showVal val="0"/>
          <c:showCatName val="0"/>
          <c:showSerName val="0"/>
          <c:showPercent val="0"/>
          <c:showBubbleSize val="0"/>
        </c:dLbls>
        <c:gapWidth val="182"/>
        <c:axId val="981179423"/>
        <c:axId val="981189823"/>
      </c:barChart>
      <c:catAx>
        <c:axId val="981179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189823"/>
        <c:crosses val="autoZero"/>
        <c:auto val="1"/>
        <c:lblAlgn val="ctr"/>
        <c:lblOffset val="100"/>
        <c:noMultiLvlLbl val="0"/>
      </c:catAx>
      <c:valAx>
        <c:axId val="981189823"/>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179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cat>
            <c:strRef>
              <c:f>'28'!$C$10:$C$15</c:f>
              <c:strCache>
                <c:ptCount val="6"/>
                <c:pt idx="0">
                  <c:v>Primera infancia</c:v>
                </c:pt>
                <c:pt idx="1">
                  <c:v>Infancia</c:v>
                </c:pt>
                <c:pt idx="2">
                  <c:v>Adolescencia</c:v>
                </c:pt>
                <c:pt idx="3">
                  <c:v>Juventud</c:v>
                </c:pt>
                <c:pt idx="4">
                  <c:v>Adultez</c:v>
                </c:pt>
                <c:pt idx="5">
                  <c:v>Envejecimiento o Vejez</c:v>
                </c:pt>
              </c:strCache>
            </c:strRef>
          </c:cat>
          <c:val>
            <c:numRef>
              <c:f>'28'!$E$10:$E$15</c:f>
              <c:numCache>
                <c:formatCode>0.00</c:formatCode>
                <c:ptCount val="6"/>
                <c:pt idx="0">
                  <c:v>0.80536912751677858</c:v>
                </c:pt>
                <c:pt idx="1">
                  <c:v>0.93959731543624159</c:v>
                </c:pt>
                <c:pt idx="2">
                  <c:v>4.6979865771812079</c:v>
                </c:pt>
                <c:pt idx="3">
                  <c:v>17.04697986577181</c:v>
                </c:pt>
                <c:pt idx="4">
                  <c:v>56.510067114093964</c:v>
                </c:pt>
                <c:pt idx="5">
                  <c:v>20</c:v>
                </c:pt>
              </c:numCache>
            </c:numRef>
          </c:val>
          <c:extLst>
            <c:ext xmlns:c16="http://schemas.microsoft.com/office/drawing/2014/chart" uri="{C3380CC4-5D6E-409C-BE32-E72D297353CC}">
              <c16:uniqueId val="{00000000-650B-4C04-849D-7AA453C7F1A3}"/>
            </c:ext>
          </c:extLst>
        </c:ser>
        <c:dLbls>
          <c:showLegendKey val="0"/>
          <c:showVal val="0"/>
          <c:showCatName val="0"/>
          <c:showSerName val="0"/>
          <c:showPercent val="0"/>
          <c:showBubbleSize val="0"/>
        </c:dLbls>
        <c:gapWidth val="0"/>
        <c:axId val="762609087"/>
        <c:axId val="762601183"/>
      </c:barChart>
      <c:catAx>
        <c:axId val="76260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762601183"/>
        <c:crosses val="autoZero"/>
        <c:auto val="1"/>
        <c:lblAlgn val="ctr"/>
        <c:lblOffset val="100"/>
        <c:noMultiLvlLbl val="0"/>
      </c:catAx>
      <c:valAx>
        <c:axId val="762601183"/>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609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invertIfNegative val="0"/>
          <c:dPt>
            <c:idx val="1"/>
            <c:invertIfNegative val="0"/>
            <c:bubble3D val="0"/>
            <c:spPr>
              <a:solidFill>
                <a:schemeClr val="accent2"/>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1-47AD-496A-8C95-40AD85CD6F0F}"/>
              </c:ext>
            </c:extLst>
          </c:dPt>
          <c:dPt>
            <c:idx val="2"/>
            <c:invertIfNegative val="0"/>
            <c:bubble3D val="0"/>
            <c:spPr>
              <a:solidFill>
                <a:schemeClr val="accent3">
                  <a:lumMod val="60000"/>
                  <a:lumOff val="40000"/>
                </a:schemeClr>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3-47AD-496A-8C95-40AD85CD6F0F}"/>
              </c:ext>
            </c:extLst>
          </c:dPt>
          <c:dPt>
            <c:idx val="3"/>
            <c:invertIfNegative val="0"/>
            <c:bubble3D val="0"/>
            <c:spPr>
              <a:solidFill>
                <a:srgbClr val="7030A0"/>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5-47AD-496A-8C95-40AD85CD6F0F}"/>
              </c:ext>
            </c:extLst>
          </c:dPt>
          <c:dPt>
            <c:idx val="4"/>
            <c:invertIfNegative val="0"/>
            <c:bubble3D val="0"/>
            <c:spPr>
              <a:solidFill>
                <a:schemeClr val="accent6"/>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7-47AD-496A-8C95-40AD85CD6F0F}"/>
              </c:ext>
            </c:extLst>
          </c:dPt>
          <c:dLbls>
            <c:dLbl>
              <c:idx val="0"/>
              <c:layout>
                <c:manualLayout>
                  <c:x val="1.2995451591942844E-2"/>
                  <c:y val="4.355281207133058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47AD-496A-8C95-40AD85CD6F0F}"/>
                </c:ext>
              </c:extLst>
            </c:dLbl>
            <c:dLbl>
              <c:idx val="5"/>
              <c:layout>
                <c:manualLayout>
                  <c:x val="0"/>
                  <c:y val="-1.401714677640603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7AD-496A-8C95-40AD85CD6F0F}"/>
                </c:ext>
              </c:extLst>
            </c:dLbl>
            <c:spPr>
              <a:noFill/>
              <a:ln>
                <a:noFill/>
              </a:ln>
              <a:effectLst/>
            </c:sp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'tablas HA'!$H$38:$H$43</c:f>
              <c:strCache>
                <c:ptCount val="6"/>
                <c:pt idx="0">
                  <c:v>PRIMERA INFANCIA</c:v>
                </c:pt>
                <c:pt idx="1">
                  <c:v>INFANCIA</c:v>
                </c:pt>
                <c:pt idx="2">
                  <c:v>ADOLESCENCIA</c:v>
                </c:pt>
                <c:pt idx="3">
                  <c:v>JUVENTUD</c:v>
                </c:pt>
                <c:pt idx="4">
                  <c:v>ADULTEZ</c:v>
                </c:pt>
                <c:pt idx="5">
                  <c:v>ADULTO MAYOR</c:v>
                </c:pt>
              </c:strCache>
            </c:strRef>
          </c:cat>
          <c:val>
            <c:numRef>
              <c:f>'tablas HA'!$I$38:$I$43</c:f>
              <c:numCache>
                <c:formatCode>General</c:formatCode>
                <c:ptCount val="6"/>
                <c:pt idx="0">
                  <c:v>0</c:v>
                </c:pt>
                <c:pt idx="1">
                  <c:v>4</c:v>
                </c:pt>
                <c:pt idx="2">
                  <c:v>8</c:v>
                </c:pt>
                <c:pt idx="3">
                  <c:v>15</c:v>
                </c:pt>
                <c:pt idx="4">
                  <c:v>11</c:v>
                </c:pt>
                <c:pt idx="5">
                  <c:v>3</c:v>
                </c:pt>
              </c:numCache>
            </c:numRef>
          </c:val>
          <c:extLst>
            <c:ext xmlns:c16="http://schemas.microsoft.com/office/drawing/2014/chart" uri="{C3380CC4-5D6E-409C-BE32-E72D297353CC}">
              <c16:uniqueId val="{0000000A-47AD-496A-8C95-40AD85CD6F0F}"/>
            </c:ext>
          </c:extLst>
        </c:ser>
        <c:dLbls>
          <c:showLegendKey val="0"/>
          <c:showVal val="0"/>
          <c:showCatName val="0"/>
          <c:showSerName val="0"/>
          <c:showPercent val="0"/>
          <c:showBubbleSize val="0"/>
        </c:dLbls>
        <c:gapWidth val="13"/>
        <c:axId val="139968512"/>
        <c:axId val="139970048"/>
      </c:barChart>
      <c:catAx>
        <c:axId val="139968512"/>
        <c:scaling>
          <c:orientation val="minMax"/>
        </c:scaling>
        <c:delete val="0"/>
        <c:axPos val="b"/>
        <c:numFmt formatCode="#,##0.0" sourceLinked="0"/>
        <c:majorTickMark val="out"/>
        <c:minorTickMark val="none"/>
        <c:tickLblPos val="nextTo"/>
        <c:txPr>
          <a:bodyPr/>
          <a:lstStyle/>
          <a:p>
            <a:pPr>
              <a:defRPr sz="800"/>
            </a:pPr>
            <a:endParaRPr lang="en-US"/>
          </a:p>
        </c:txPr>
        <c:crossAx val="139970048"/>
        <c:crossesAt val="0"/>
        <c:auto val="1"/>
        <c:lblAlgn val="ctr"/>
        <c:lblOffset val="100"/>
        <c:noMultiLvlLbl val="0"/>
      </c:catAx>
      <c:valAx>
        <c:axId val="139970048"/>
        <c:scaling>
          <c:orientation val="minMax"/>
        </c:scaling>
        <c:delete val="0"/>
        <c:axPos val="l"/>
        <c:majorGridlines>
          <c:spPr>
            <a:ln w="0">
              <a:noFill/>
            </a:ln>
          </c:spPr>
        </c:majorGridlines>
        <c:numFmt formatCode="0.0" sourceLinked="0"/>
        <c:majorTickMark val="out"/>
        <c:minorTickMark val="none"/>
        <c:tickLblPos val="nextTo"/>
        <c:txPr>
          <a:bodyPr rot="0" vert="horz"/>
          <a:lstStyle/>
          <a:p>
            <a:pPr>
              <a:defRPr/>
            </a:pPr>
            <a:endParaRPr lang="en-US"/>
          </a:p>
        </c:txPr>
        <c:crossAx val="139968512"/>
        <c:crosses val="autoZero"/>
        <c:crossBetween val="between"/>
      </c:valAx>
    </c:plotArea>
    <c:plotVisOnly val="1"/>
    <c:dispBlanksAs val="gap"/>
    <c:showDLblsOverMax val="0"/>
  </c:chart>
  <c:txPr>
    <a:bodyPr/>
    <a:lstStyle/>
    <a:p>
      <a:pPr>
        <a:defRPr baseline="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6785971119072"/>
          <c:y val="9.4682997165626878E-2"/>
          <c:w val="0.86860601095636281"/>
          <c:h val="0.71967325091944168"/>
        </c:manualLayout>
      </c:layout>
      <c:barChart>
        <c:barDir val="col"/>
        <c:grouping val="clustered"/>
        <c:varyColors val="0"/>
        <c:ser>
          <c:idx val="2"/>
          <c:order val="2"/>
          <c:tx>
            <c:strRef>
              <c:f>'[Canal Endémico INTOXICACIONES Medellín  S 24 - 2021.xlsx]Intoxicaciones'!$A$63</c:f>
              <c:strCache>
                <c:ptCount val="1"/>
                <c:pt idx="0">
                  <c:v>2021</c:v>
                </c:pt>
              </c:strCache>
            </c:strRef>
          </c:tx>
          <c:spPr>
            <a:solidFill>
              <a:srgbClr val="0070C0"/>
            </a:solidFill>
            <a:ln>
              <a:solidFill>
                <a:schemeClr val="tx1"/>
              </a:solidFill>
            </a:ln>
          </c:spPr>
          <c:invertIfNegative val="0"/>
          <c:val>
            <c:numRef>
              <c:f>'[Canal Endémico INTOXICACIONES Medellín  S 24 - 2021.xlsx]Intoxicaciones'!$B$63:$BA$63</c:f>
              <c:numCache>
                <c:formatCode>General</c:formatCode>
                <c:ptCount val="52"/>
                <c:pt idx="0">
                  <c:v>13</c:v>
                </c:pt>
                <c:pt idx="1">
                  <c:v>31</c:v>
                </c:pt>
                <c:pt idx="2">
                  <c:v>24</c:v>
                </c:pt>
                <c:pt idx="3">
                  <c:v>37</c:v>
                </c:pt>
                <c:pt idx="4">
                  <c:v>24</c:v>
                </c:pt>
                <c:pt idx="5">
                  <c:v>32</c:v>
                </c:pt>
                <c:pt idx="6">
                  <c:v>53</c:v>
                </c:pt>
                <c:pt idx="7">
                  <c:v>38</c:v>
                </c:pt>
                <c:pt idx="8">
                  <c:v>30</c:v>
                </c:pt>
                <c:pt idx="9">
                  <c:v>30</c:v>
                </c:pt>
                <c:pt idx="10">
                  <c:v>28</c:v>
                </c:pt>
                <c:pt idx="11">
                  <c:v>27</c:v>
                </c:pt>
                <c:pt idx="12">
                  <c:v>18</c:v>
                </c:pt>
                <c:pt idx="13">
                  <c:v>23</c:v>
                </c:pt>
                <c:pt idx="14">
                  <c:v>22</c:v>
                </c:pt>
                <c:pt idx="15">
                  <c:v>19</c:v>
                </c:pt>
                <c:pt idx="16">
                  <c:v>26</c:v>
                </c:pt>
                <c:pt idx="17">
                  <c:v>30</c:v>
                </c:pt>
                <c:pt idx="18">
                  <c:v>15</c:v>
                </c:pt>
                <c:pt idx="19">
                  <c:v>26</c:v>
                </c:pt>
                <c:pt idx="20">
                  <c:v>28</c:v>
                </c:pt>
                <c:pt idx="21">
                  <c:v>41</c:v>
                </c:pt>
                <c:pt idx="22">
                  <c:v>22</c:v>
                </c:pt>
                <c:pt idx="23">
                  <c:v>19</c:v>
                </c:pt>
                <c:pt idx="24">
                  <c:v>28</c:v>
                </c:pt>
                <c:pt idx="25">
                  <c:v>17</c:v>
                </c:pt>
                <c:pt idx="26">
                  <c:v>25</c:v>
                </c:pt>
                <c:pt idx="27">
                  <c:v>12</c:v>
                </c:pt>
              </c:numCache>
            </c:numRef>
          </c:val>
          <c:extLst>
            <c:ext xmlns:c16="http://schemas.microsoft.com/office/drawing/2014/chart" uri="{C3380CC4-5D6E-409C-BE32-E72D297353CC}">
              <c16:uniqueId val="{00000000-581F-4F19-809F-2626A1EB68CC}"/>
            </c:ext>
          </c:extLst>
        </c:ser>
        <c:dLbls>
          <c:showLegendKey val="0"/>
          <c:showVal val="0"/>
          <c:showCatName val="0"/>
          <c:showSerName val="0"/>
          <c:showPercent val="0"/>
          <c:showBubbleSize val="0"/>
        </c:dLbls>
        <c:gapWidth val="0"/>
        <c:overlap val="100"/>
        <c:axId val="-1792231216"/>
        <c:axId val="-1792230128"/>
      </c:barChart>
      <c:lineChart>
        <c:grouping val="standard"/>
        <c:varyColors val="0"/>
        <c:ser>
          <c:idx val="0"/>
          <c:order val="0"/>
          <c:tx>
            <c:strRef>
              <c:f>'[Canal Endémico INTOXICACIONES Medellín  S 24 - 2021.xlsx]Intoxicaciones'!$A$61</c:f>
              <c:strCache>
                <c:ptCount val="1"/>
                <c:pt idx="0">
                  <c:v>2019</c:v>
                </c:pt>
              </c:strCache>
            </c:strRef>
          </c:tx>
          <c:spPr>
            <a:ln w="28575">
              <a:solidFill>
                <a:srgbClr val="C00000"/>
              </a:solidFill>
            </a:ln>
          </c:spPr>
          <c:marker>
            <c:symbol val="none"/>
          </c:marker>
          <c:val>
            <c:numRef>
              <c:f>'[Canal Endémico INTOXICACIONES Medellín  S 24 - 2021.xlsx]Intoxicaciones'!$B$61:$BA$61</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581F-4F19-809F-2626A1EB68CC}"/>
            </c:ext>
          </c:extLst>
        </c:ser>
        <c:ser>
          <c:idx val="1"/>
          <c:order val="1"/>
          <c:tx>
            <c:strRef>
              <c:f>'[Canal Endémico INTOXICACIONES Medellín  S 24 - 2021.xlsx]Intoxicaciones'!$A$62</c:f>
              <c:strCache>
                <c:ptCount val="1"/>
                <c:pt idx="0">
                  <c:v>2020</c:v>
                </c:pt>
              </c:strCache>
            </c:strRef>
          </c:tx>
          <c:spPr>
            <a:ln w="28575">
              <a:solidFill>
                <a:srgbClr val="00B050"/>
              </a:solidFill>
            </a:ln>
          </c:spPr>
          <c:marker>
            <c:symbol val="none"/>
          </c:marker>
          <c:val>
            <c:numRef>
              <c:f>'[Canal Endémico INTOXICACIONES Medellín  S 24 - 2021.xlsx]Intoxicaciones'!$B$62:$BA$62</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581F-4F19-809F-2626A1EB68CC}"/>
            </c:ext>
          </c:extLst>
        </c:ser>
        <c:ser>
          <c:idx val="3"/>
          <c:order val="3"/>
          <c:tx>
            <c:strRef>
              <c:f>'[Canal Endémico INTOXICACIONES Medellín  S 24 - 2021.xlsx]Intoxicaciones'!$A$60</c:f>
              <c:strCache>
                <c:ptCount val="1"/>
                <c:pt idx="0">
                  <c:v>2018</c:v>
                </c:pt>
              </c:strCache>
            </c:strRef>
          </c:tx>
          <c:marker>
            <c:symbol val="none"/>
          </c:marker>
          <c:val>
            <c:numRef>
              <c:f>'[Canal Endémico INTOXICACIONES Medellín  S 24 - 2021.xlsx]Intoxicaciones'!$B$60:$BA$60</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581F-4F19-809F-2626A1EB68CC}"/>
            </c:ext>
          </c:extLst>
        </c:ser>
        <c:ser>
          <c:idx val="4"/>
          <c:order val="4"/>
          <c:tx>
            <c:strRef>
              <c:f>'[Canal Endémico INTOXICACIONES Medellín  S 24 - 2021.xlsx]Intoxicaciones'!$A$59</c:f>
              <c:strCache>
                <c:ptCount val="1"/>
                <c:pt idx="0">
                  <c:v>2017</c:v>
                </c:pt>
              </c:strCache>
            </c:strRef>
          </c:tx>
          <c:marker>
            <c:symbol val="none"/>
          </c:marker>
          <c:val>
            <c:numRef>
              <c:f>'[Canal Endémico INTOXICACIONES Medellín  S 24 - 2021.xlsx]Intoxicaciones'!$B$59:$BA$59</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581F-4F19-809F-2626A1EB68CC}"/>
            </c:ext>
          </c:extLst>
        </c:ser>
        <c:dLbls>
          <c:showLegendKey val="0"/>
          <c:showVal val="0"/>
          <c:showCatName val="0"/>
          <c:showSerName val="0"/>
          <c:showPercent val="0"/>
          <c:showBubbleSize val="0"/>
        </c:dLbls>
        <c:marker val="1"/>
        <c:smooth val="0"/>
        <c:axId val="-1792231216"/>
        <c:axId val="-1792230128"/>
      </c:lineChart>
      <c:catAx>
        <c:axId val="-1792231216"/>
        <c:scaling>
          <c:orientation val="minMax"/>
        </c:scaling>
        <c:delete val="0"/>
        <c:axPos val="b"/>
        <c:title>
          <c:tx>
            <c:rich>
              <a:bodyPr/>
              <a:lstStyle/>
              <a:p>
                <a:pPr>
                  <a:defRPr/>
                </a:pPr>
                <a:r>
                  <a:rPr lang="en-US"/>
                  <a:t>Semana Epidemiológica</a:t>
                </a:r>
              </a:p>
            </c:rich>
          </c:tx>
          <c:layout>
            <c:manualLayout>
              <c:xMode val="edge"/>
              <c:yMode val="edge"/>
              <c:x val="0.4197465452497221"/>
              <c:y val="0.89208681681559654"/>
            </c:manualLayout>
          </c:layout>
          <c:overlay val="0"/>
        </c:title>
        <c:majorTickMark val="out"/>
        <c:minorTickMark val="none"/>
        <c:tickLblPos val="nextTo"/>
        <c:txPr>
          <a:bodyPr/>
          <a:lstStyle/>
          <a:p>
            <a:pPr>
              <a:defRPr sz="600" b="0" i="0" baseline="0"/>
            </a:pPr>
            <a:endParaRPr lang="en-US"/>
          </a:p>
        </c:txPr>
        <c:crossAx val="-1792230128"/>
        <c:crosses val="autoZero"/>
        <c:auto val="1"/>
        <c:lblAlgn val="ctr"/>
        <c:lblOffset val="100"/>
        <c:noMultiLvlLbl val="0"/>
      </c:catAx>
      <c:valAx>
        <c:axId val="-1792230128"/>
        <c:scaling>
          <c:orientation val="minMax"/>
        </c:scaling>
        <c:delete val="0"/>
        <c:axPos val="l"/>
        <c:majorGridlines>
          <c:spPr>
            <a:ln>
              <a:noFill/>
            </a:ln>
          </c:spPr>
        </c:majorGridlines>
        <c:title>
          <c:tx>
            <c:rich>
              <a:bodyPr rot="-5400000" vert="horz"/>
              <a:lstStyle/>
              <a:p>
                <a:pPr>
                  <a:defRPr/>
                </a:pPr>
                <a:r>
                  <a:rPr lang="en-US"/>
                  <a:t>Casos</a:t>
                </a:r>
              </a:p>
            </c:rich>
          </c:tx>
          <c:layout>
            <c:manualLayout>
              <c:xMode val="edge"/>
              <c:yMode val="edge"/>
              <c:x val="1.023018108830197E-2"/>
              <c:y val="0.34779218696979047"/>
            </c:manualLayout>
          </c:layout>
          <c:overlay val="0"/>
        </c:title>
        <c:numFmt formatCode="General" sourceLinked="1"/>
        <c:majorTickMark val="out"/>
        <c:minorTickMark val="none"/>
        <c:tickLblPos val="nextTo"/>
        <c:crossAx val="-1792231216"/>
        <c:crosses val="autoZero"/>
        <c:crossBetween val="between"/>
      </c:valAx>
    </c:plotArea>
    <c:legend>
      <c:legendPos val="t"/>
      <c:layout>
        <c:manualLayout>
          <c:xMode val="edge"/>
          <c:yMode val="edge"/>
          <c:x val="0.14782470705534104"/>
          <c:y val="6.973370510000472E-3"/>
          <c:w val="0.70435038450780041"/>
          <c:h val="0.13652322022562971"/>
        </c:manualLayou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CC45-4750-8D2A-E0E4EB1401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365 s28.xls]Hoja1'!$N$2:$N$9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s28.xls]Hoja1'!$P$2:$P$9</c:f>
              <c:numCache>
                <c:formatCode>0.00</c:formatCode>
                <c:ptCount val="8"/>
                <c:pt idx="0">
                  <c:v>20.460704607046072</c:v>
                </c:pt>
                <c:pt idx="1">
                  <c:v>4.742547425474255</c:v>
                </c:pt>
                <c:pt idx="2">
                  <c:v>0</c:v>
                </c:pt>
                <c:pt idx="3">
                  <c:v>0</c:v>
                </c:pt>
                <c:pt idx="4">
                  <c:v>2.8455284552845526</c:v>
                </c:pt>
                <c:pt idx="5">
                  <c:v>18.157181571815716</c:v>
                </c:pt>
                <c:pt idx="6">
                  <c:v>2.8455284552845526</c:v>
                </c:pt>
                <c:pt idx="7">
                  <c:v>50.948509485094853</c:v>
                </c:pt>
              </c:numCache>
            </c:numRef>
          </c:val>
          <c:extLst>
            <c:ext xmlns:c16="http://schemas.microsoft.com/office/drawing/2014/chart" uri="{C3380CC4-5D6E-409C-BE32-E72D297353CC}">
              <c16:uniqueId val="{00000000-CC45-4750-8D2A-E0E4EB140170}"/>
            </c:ext>
          </c:extLst>
        </c:ser>
        <c:dLbls>
          <c:showLegendKey val="0"/>
          <c:showVal val="0"/>
          <c:showCatName val="0"/>
          <c:showSerName val="0"/>
          <c:showPercent val="0"/>
          <c:showBubbleSize val="0"/>
        </c:dLbls>
        <c:gapWidth val="182"/>
        <c:axId val="557429695"/>
        <c:axId val="557423039"/>
      </c:barChart>
      <c:catAx>
        <c:axId val="55742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423039"/>
        <c:crosses val="autoZero"/>
        <c:auto val="1"/>
        <c:lblAlgn val="ctr"/>
        <c:lblOffset val="100"/>
        <c:noMultiLvlLbl val="0"/>
      </c:catAx>
      <c:valAx>
        <c:axId val="557423039"/>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4296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VII S 28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VII S 28 evento 355 .xls]Total Acumulado'!$E$5:$K$5</c:f>
              <c:numCache>
                <c:formatCode>0.00</c:formatCode>
                <c:ptCount val="7"/>
                <c:pt idx="0">
                  <c:v>1.3368983957219251</c:v>
                </c:pt>
                <c:pt idx="1">
                  <c:v>2.6737967914438503</c:v>
                </c:pt>
                <c:pt idx="2">
                  <c:v>3.2085561497326207</c:v>
                </c:pt>
                <c:pt idx="3">
                  <c:v>13.101604278074866</c:v>
                </c:pt>
                <c:pt idx="4">
                  <c:v>71.122994652406419</c:v>
                </c:pt>
                <c:pt idx="5">
                  <c:v>6.9518716577540109</c:v>
                </c:pt>
                <c:pt idx="6">
                  <c:v>1.6042780748663104</c:v>
                </c:pt>
              </c:numCache>
            </c:numRef>
          </c:val>
          <c:extLst>
            <c:ext xmlns:c16="http://schemas.microsoft.com/office/drawing/2014/chart" uri="{C3380CC4-5D6E-409C-BE32-E72D297353CC}">
              <c16:uniqueId val="{00000000-D097-4559-BC5A-F93F8E74E0FA}"/>
            </c:ext>
          </c:extLst>
        </c:ser>
        <c:dLbls>
          <c:showLegendKey val="0"/>
          <c:showVal val="0"/>
          <c:showCatName val="0"/>
          <c:showSerName val="0"/>
          <c:showPercent val="0"/>
          <c:showBubbleSize val="0"/>
        </c:dLbls>
        <c:gapWidth val="0"/>
        <c:axId val="851617951"/>
        <c:axId val="851619615"/>
      </c:barChart>
      <c:catAx>
        <c:axId val="85161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619615"/>
        <c:crosses val="autoZero"/>
        <c:auto val="1"/>
        <c:lblAlgn val="ctr"/>
        <c:lblOffset val="100"/>
        <c:noMultiLvlLbl val="0"/>
      </c:catAx>
      <c:valAx>
        <c:axId val="8516196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617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5CB7-461B-AF94-415DE02FE50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VII S 28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Arepa</c:v>
                </c:pt>
              </c:strCache>
            </c:strRef>
          </c:cat>
          <c:val>
            <c:numRef>
              <c:f>'[IPE VII S 28 evento 355 .xls]Total Acumulado'!$E$20:$E$32</c:f>
              <c:numCache>
                <c:formatCode>0.00</c:formatCode>
                <c:ptCount val="13"/>
                <c:pt idx="0">
                  <c:v>10.427807486631016</c:v>
                </c:pt>
                <c:pt idx="1">
                  <c:v>4.8128342245989302</c:v>
                </c:pt>
                <c:pt idx="2">
                  <c:v>62.834224598930476</c:v>
                </c:pt>
                <c:pt idx="3">
                  <c:v>11.497326203208557</c:v>
                </c:pt>
                <c:pt idx="4">
                  <c:v>1.6042780748663104</c:v>
                </c:pt>
                <c:pt idx="5">
                  <c:v>2.4064171122994651</c:v>
                </c:pt>
                <c:pt idx="6">
                  <c:v>0.80213903743315518</c:v>
                </c:pt>
                <c:pt idx="7">
                  <c:v>2.1390374331550799</c:v>
                </c:pt>
                <c:pt idx="8">
                  <c:v>1.6042780748663104</c:v>
                </c:pt>
                <c:pt idx="9">
                  <c:v>0.26737967914438499</c:v>
                </c:pt>
                <c:pt idx="10">
                  <c:v>0.26737967914438499</c:v>
                </c:pt>
                <c:pt idx="11">
                  <c:v>0.53475935828876997</c:v>
                </c:pt>
                <c:pt idx="12">
                  <c:v>0.80213903743315518</c:v>
                </c:pt>
              </c:numCache>
            </c:numRef>
          </c:val>
          <c:extLst>
            <c:ext xmlns:c16="http://schemas.microsoft.com/office/drawing/2014/chart" uri="{C3380CC4-5D6E-409C-BE32-E72D297353CC}">
              <c16:uniqueId val="{00000002-5CB7-461B-AF94-415DE02FE500}"/>
            </c:ext>
          </c:extLst>
        </c:ser>
        <c:dLbls>
          <c:showLegendKey val="0"/>
          <c:showVal val="0"/>
          <c:showCatName val="0"/>
          <c:showSerName val="0"/>
          <c:showPercent val="0"/>
          <c:showBubbleSize val="0"/>
        </c:dLbls>
        <c:gapWidth val="182"/>
        <c:axId val="981182335"/>
        <c:axId val="981184831"/>
      </c:barChart>
      <c:catAx>
        <c:axId val="981182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184831"/>
        <c:crosses val="autoZero"/>
        <c:auto val="1"/>
        <c:lblAlgn val="ctr"/>
        <c:lblOffset val="100"/>
        <c:noMultiLvlLbl val="0"/>
      </c:catAx>
      <c:valAx>
        <c:axId val="98118483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81182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10%</a:t>
          </a:r>
        </a:p>
        <a:p>
          <a:r>
            <a:rPr lang="es-ES" sz="1200" b="1" dirty="0" smtClean="0">
              <a:solidFill>
                <a:schemeClr val="bg1"/>
              </a:solidFill>
              <a:latin typeface="Arial Narrow" panose="020B0606020202030204" pitchFamily="34" charset="0"/>
            </a:rPr>
            <a:t>14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9%</a:t>
          </a:r>
        </a:p>
        <a:p>
          <a:r>
            <a:rPr lang="es-ES" sz="1200" b="1" dirty="0" smtClean="0">
              <a:solidFill>
                <a:schemeClr val="bg1"/>
              </a:solidFill>
              <a:latin typeface="Arial Narrow" panose="020B0606020202030204" pitchFamily="34" charset="0"/>
            </a:rPr>
            <a:t>13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3,0%</a:t>
          </a:r>
        </a:p>
        <a:p>
          <a:r>
            <a:rPr lang="es-ES" sz="1200" b="1" dirty="0" smtClean="0">
              <a:solidFill>
                <a:schemeClr val="bg1"/>
              </a:solidFill>
              <a:latin typeface="Arial Narrow" panose="020B0606020202030204" pitchFamily="34" charset="0"/>
            </a:rPr>
            <a:t>4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14%</a:t>
          </a:r>
        </a:p>
        <a:p>
          <a:r>
            <a:rPr lang="es-ES" sz="1200" b="1" dirty="0" smtClean="0">
              <a:solidFill>
                <a:schemeClr val="bg1"/>
              </a:solidFill>
              <a:latin typeface="Arial Narrow" panose="020B0606020202030204" pitchFamily="34" charset="0"/>
            </a:rPr>
            <a:t>20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39%</a:t>
          </a:r>
        </a:p>
        <a:p>
          <a:r>
            <a:rPr lang="es-ES" sz="1200" b="1" dirty="0" smtClean="0">
              <a:solidFill>
                <a:schemeClr val="bg1"/>
              </a:solidFill>
              <a:latin typeface="Arial Narrow" panose="020B0606020202030204" pitchFamily="34" charset="0"/>
            </a:rPr>
            <a:t>54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24%</a:t>
          </a:r>
        </a:p>
        <a:p>
          <a:r>
            <a:rPr lang="es-ES" sz="1200" b="1" dirty="0" smtClean="0">
              <a:solidFill>
                <a:schemeClr val="bg1"/>
              </a:solidFill>
              <a:latin typeface="Arial Narrow" panose="020B0606020202030204" pitchFamily="34" charset="0"/>
            </a:rPr>
            <a:t>34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14%</a:t>
          </a:r>
        </a:p>
        <a:p>
          <a:r>
            <a:rPr lang="es-ES" sz="800" b="1" dirty="0" smtClean="0">
              <a:solidFill>
                <a:schemeClr val="bg1"/>
              </a:solidFill>
              <a:latin typeface="Arial Narrow" panose="020B0606020202030204" pitchFamily="34" charset="0"/>
            </a:rPr>
            <a:t>42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16%</a:t>
          </a:r>
        </a:p>
        <a:p>
          <a:r>
            <a:rPr lang="es-ES" sz="800" b="1" dirty="0" smtClean="0">
              <a:solidFill>
                <a:schemeClr val="bg1"/>
              </a:solidFill>
              <a:latin typeface="Arial Narrow" panose="020B0606020202030204" pitchFamily="34" charset="0"/>
            </a:rPr>
            <a:t>49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9%</a:t>
          </a:r>
        </a:p>
        <a:p>
          <a:r>
            <a:rPr lang="es-ES" sz="800" b="1" dirty="0" smtClean="0">
              <a:solidFill>
                <a:schemeClr val="bg1"/>
              </a:solidFill>
              <a:latin typeface="Arial Narrow" panose="020B0606020202030204" pitchFamily="34" charset="0"/>
            </a:rPr>
            <a:t>28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32%</a:t>
          </a:r>
        </a:p>
        <a:p>
          <a:r>
            <a:rPr lang="es-ES" sz="800" b="1" dirty="0" smtClean="0">
              <a:solidFill>
                <a:schemeClr val="bg1"/>
              </a:solidFill>
              <a:latin typeface="Arial Narrow" panose="020B0606020202030204" pitchFamily="34" charset="0"/>
            </a:rPr>
            <a:t>96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23%</a:t>
          </a:r>
        </a:p>
        <a:p>
          <a:r>
            <a:rPr lang="es-ES" sz="800" b="1" dirty="0" smtClean="0">
              <a:solidFill>
                <a:schemeClr val="bg1"/>
              </a:solidFill>
              <a:latin typeface="Arial Narrow" panose="020B0606020202030204" pitchFamily="34" charset="0"/>
            </a:rPr>
            <a:t>70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4%</a:t>
          </a:r>
        </a:p>
        <a:p>
          <a:r>
            <a:rPr lang="es-ES" sz="800" b="1" dirty="0" smtClean="0">
              <a:solidFill>
                <a:schemeClr val="bg1"/>
              </a:solidFill>
              <a:latin typeface="Arial Narrow" panose="020B0606020202030204" pitchFamily="34" charset="0"/>
            </a:rPr>
            <a:t>13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13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20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54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24%</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34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42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16%</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49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9%</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28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96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23%</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70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13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0.41326</cdr:x>
      <cdr:y>0.92767</cdr:y>
    </cdr:from>
    <cdr:to>
      <cdr:x>0.57115</cdr:x>
      <cdr:y>0.99954</cdr:y>
    </cdr:to>
    <cdr:sp macro="" textlink="">
      <cdr:nvSpPr>
        <cdr:cNvPr id="2" name="1 CuadroTexto"/>
        <cdr:cNvSpPr txBox="1"/>
      </cdr:nvSpPr>
      <cdr:spPr>
        <a:xfrm xmlns:a="http://schemas.openxmlformats.org/drawingml/2006/main">
          <a:off x="2019300" y="2705100"/>
          <a:ext cx="771525"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b="1"/>
            <a:t>Curso de vida</a:t>
          </a:r>
        </a:p>
        <a:p xmlns:a="http://schemas.openxmlformats.org/drawingml/2006/main">
          <a:endParaRPr lang="es-CO"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24752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26</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27</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28</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395440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18193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411730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422485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160832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8.png"/><Relationship Id="rId4" Type="http://schemas.openxmlformats.org/officeDocument/2006/relationships/image" Target="../media/image46.png"/><Relationship Id="rId9"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chart" Target="../charts/chart7.xml"/><Relationship Id="rId10" Type="http://schemas.openxmlformats.org/officeDocument/2006/relationships/image" Target="../media/image53.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png"/><Relationship Id="rId3" Type="http://schemas.openxmlformats.org/officeDocument/2006/relationships/image" Target="../media/image57.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0.png"/><Relationship Id="rId5" Type="http://schemas.openxmlformats.org/officeDocument/2006/relationships/image" Target="../media/image58.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9.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66.png"/><Relationship Id="rId4" Type="http://schemas.openxmlformats.org/officeDocument/2006/relationships/image" Target="../media/image2.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69.emf"/><Relationship Id="rId4" Type="http://schemas.openxmlformats.org/officeDocument/2006/relationships/image" Target="../media/image2.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0.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7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6.emf"/><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07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28</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Julio 17)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7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7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298</a:t>
              </a:r>
              <a:endParaRPr lang="es-ES" b="1" dirty="0">
                <a:latin typeface="Arial Narrow" panose="020B0606020202030204" pitchFamily="34" charset="0"/>
              </a:endParaRPr>
            </a:p>
          </p:txBody>
        </p:sp>
      </p:grpSp>
      <p:sp>
        <p:nvSpPr>
          <p:cNvPr id="9" name="8 CuadroTexto"/>
          <p:cNvSpPr txBox="1"/>
          <p:nvPr/>
        </p:nvSpPr>
        <p:spPr>
          <a:xfrm>
            <a:off x="329621" y="4720973"/>
            <a:ext cx="1911052" cy="646331"/>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7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7</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7</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3" name="Imagen 2"/>
          <p:cNvPicPr>
            <a:picLocks noChangeAspect="1"/>
          </p:cNvPicPr>
          <p:nvPr/>
        </p:nvPicPr>
        <p:blipFill>
          <a:blip r:embed="rId5"/>
          <a:stretch>
            <a:fillRect/>
          </a:stretch>
        </p:blipFill>
        <p:spPr>
          <a:xfrm>
            <a:off x="2243825" y="383939"/>
            <a:ext cx="4833227" cy="1844627"/>
          </a:xfrm>
          <a:prstGeom prst="rect">
            <a:avLst/>
          </a:prstGeom>
        </p:spPr>
      </p:pic>
      <p:pic>
        <p:nvPicPr>
          <p:cNvPr id="4" name="Imagen 3"/>
          <p:cNvPicPr>
            <a:picLocks noChangeAspect="1"/>
          </p:cNvPicPr>
          <p:nvPr/>
        </p:nvPicPr>
        <p:blipFill>
          <a:blip r:embed="rId6"/>
          <a:stretch>
            <a:fillRect/>
          </a:stretch>
        </p:blipFill>
        <p:spPr>
          <a:xfrm>
            <a:off x="2262476" y="2674523"/>
            <a:ext cx="4866793" cy="2200897"/>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74" y="5994937"/>
            <a:ext cx="3471107" cy="2393868"/>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0450" y="6001827"/>
            <a:ext cx="3600448" cy="2386977"/>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9116" y="3413763"/>
            <a:ext cx="2232086"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11,58 x 100 mil habitantes</a:t>
            </a:r>
          </a:p>
          <a:p>
            <a:pPr algn="ctr"/>
            <a:r>
              <a:rPr lang="es-ES" sz="1400" b="1" dirty="0" smtClean="0">
                <a:latin typeface="Arial Narrow" panose="020B0606020202030204" pitchFamily="34" charset="0"/>
              </a:rPr>
              <a:t>298</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61092" y="34465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28,25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42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138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160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01,0%</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3</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28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7- 2021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7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10</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0,38*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2,02*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7,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7</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No se han presentado muertes.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9" name="Imagen 8"/>
          <p:cNvPicPr>
            <a:picLocks noChangeAspect="1"/>
          </p:cNvPicPr>
          <p:nvPr/>
        </p:nvPicPr>
        <p:blipFill>
          <a:blip r:embed="rId10"/>
          <a:stretch>
            <a:fillRect/>
          </a:stretch>
        </p:blipFill>
        <p:spPr>
          <a:xfrm>
            <a:off x="-103867" y="5566676"/>
            <a:ext cx="2929485" cy="1489623"/>
          </a:xfrm>
          <a:prstGeom prst="rect">
            <a:avLst/>
          </a:prstGeom>
        </p:spPr>
      </p:pic>
    </p:spTree>
    <p:extLst>
      <p:ext uri="{BB962C8B-B14F-4D97-AF65-F5344CB8AC3E}">
        <p14:creationId xmlns:p14="http://schemas.microsoft.com/office/powerpoint/2010/main" val="290685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7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7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28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7-2021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292935"/>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28 </a:t>
            </a:r>
            <a:r>
              <a:rPr lang="es-CO" sz="1100" dirty="0">
                <a:latin typeface="Arial Narrow" panose="020B0606020202030204" pitchFamily="34" charset="0"/>
              </a:rPr>
              <a:t>se notificaron </a:t>
            </a:r>
            <a:r>
              <a:rPr lang="es-CO" sz="1100" dirty="0" smtClean="0">
                <a:latin typeface="Arial Narrow" panose="020B0606020202030204" pitchFamily="34" charset="0"/>
              </a:rPr>
              <a:t>diez (23)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1,54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19)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28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28 </a:t>
            </a:r>
            <a:r>
              <a:rPr lang="es-CO" sz="1200" dirty="0">
                <a:latin typeface="Arial Narrow" panose="020B0606020202030204" pitchFamily="34" charset="0"/>
              </a:rPr>
              <a:t>notificaron </a:t>
            </a:r>
            <a:r>
              <a:rPr lang="es-CO" sz="1200" dirty="0" smtClean="0">
                <a:latin typeface="Arial Narrow" panose="020B0606020202030204" pitchFamily="34" charset="0"/>
              </a:rPr>
              <a:t>148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56 casos descartados y 92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7- 2021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28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7 - 2021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52587"/>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28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19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15 casos sospechosos de sarampión, de esos 12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0,85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314938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7 - 2021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7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41</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71%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7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7</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1,59 * cada 100 mil</a:t>
            </a:r>
          </a:p>
          <a:p>
            <a:pPr algn="ctr"/>
            <a:r>
              <a:rPr lang="es-ES" sz="1400" b="1" dirty="0" smtClean="0">
                <a:solidFill>
                  <a:srgbClr val="C00000"/>
                </a:solidFill>
                <a:latin typeface="Arial Narrow" panose="020B0606020202030204" pitchFamily="34" charset="0"/>
              </a:rPr>
              <a:t>41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4" name="Imagen 3"/>
          <p:cNvPicPr>
            <a:picLocks noChangeAspect="1"/>
          </p:cNvPicPr>
          <p:nvPr/>
        </p:nvPicPr>
        <p:blipFill>
          <a:blip r:embed="rId6"/>
          <a:stretch>
            <a:fillRect/>
          </a:stretch>
        </p:blipFill>
        <p:spPr>
          <a:xfrm>
            <a:off x="2186194" y="473375"/>
            <a:ext cx="4942647" cy="1644585"/>
          </a:xfrm>
          <a:prstGeom prst="rect">
            <a:avLst/>
          </a:prstGeom>
        </p:spPr>
      </p:pic>
      <p:pic>
        <p:nvPicPr>
          <p:cNvPr id="12" name="Imagen 11"/>
          <p:cNvPicPr>
            <a:picLocks noChangeAspect="1"/>
          </p:cNvPicPr>
          <p:nvPr/>
        </p:nvPicPr>
        <p:blipFill>
          <a:blip r:embed="rId7"/>
          <a:stretch>
            <a:fillRect/>
          </a:stretch>
        </p:blipFill>
        <p:spPr>
          <a:xfrm>
            <a:off x="2167640" y="2758398"/>
            <a:ext cx="4971669" cy="2253878"/>
          </a:xfrm>
          <a:prstGeom prst="rect">
            <a:avLst/>
          </a:prstGeom>
        </p:spPr>
      </p:pic>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44" y="6001962"/>
            <a:ext cx="4764497" cy="2720716"/>
          </a:xfrm>
          <a:prstGeom prst="rect">
            <a:avLst/>
          </a:prstGeom>
        </p:spPr>
      </p:pic>
    </p:spTree>
    <p:extLst>
      <p:ext uri="{BB962C8B-B14F-4D97-AF65-F5344CB8AC3E}">
        <p14:creationId xmlns:p14="http://schemas.microsoft.com/office/powerpoint/2010/main" val="283860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15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7.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61% - 25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29%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12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7.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el 83%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6" name="Imagen 15"/>
          <p:cNvPicPr>
            <a:picLocks noChangeAspect="1"/>
          </p:cNvPicPr>
          <p:nvPr/>
        </p:nvPicPr>
        <p:blipFill>
          <a:blip r:embed="rId8"/>
          <a:stretch>
            <a:fillRect/>
          </a:stretch>
        </p:blipFill>
        <p:spPr>
          <a:xfrm>
            <a:off x="3013051" y="4675170"/>
            <a:ext cx="4108873" cy="1981451"/>
          </a:xfrm>
          <a:prstGeom prst="rect">
            <a:avLst/>
          </a:prstGeom>
        </p:spPr>
      </p:pic>
      <p:graphicFrame>
        <p:nvGraphicFramePr>
          <p:cNvPr id="91" name="1 Gráfico"/>
          <p:cNvGraphicFramePr>
            <a:graphicFrameLocks/>
          </p:cNvGraphicFramePr>
          <p:nvPr>
            <p:extLst/>
          </p:nvPr>
        </p:nvGraphicFramePr>
        <p:xfrm>
          <a:off x="53022" y="4656722"/>
          <a:ext cx="2960029" cy="242583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2322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07 - 2021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738</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2,64%.</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07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55,69%</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83676" cy="276999"/>
            </a:xfrm>
            <a:prstGeom prst="rect">
              <a:avLst/>
            </a:prstGeom>
          </p:spPr>
          <p:txBody>
            <a:bodyPr wrap="none">
              <a:spAutoFit/>
            </a:bodyPr>
            <a:lstStyle/>
            <a:p>
              <a:r>
                <a:rPr lang="es-ES" sz="1200" b="1" dirty="0" smtClean="0">
                  <a:latin typeface="Arial Narrow" panose="020B0606020202030204" pitchFamily="34" charset="0"/>
                </a:rPr>
                <a:t>411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26,15%</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193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07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12,74%</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smtClean="0">
                  <a:latin typeface="Arial Narrow" panose="020B0606020202030204" pitchFamily="34" charset="0"/>
                </a:rPr>
                <a:t>94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58,27%</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430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28,68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59,21%</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437 casos</a:t>
              </a:r>
              <a:endParaRPr lang="es-CO" sz="1200" dirty="0"/>
            </a:p>
          </p:txBody>
        </p:sp>
      </p:grpSp>
      <p:grpSp>
        <p:nvGrpSpPr>
          <p:cNvPr id="106" name="105 Grupo"/>
          <p:cNvGrpSpPr/>
          <p:nvPr/>
        </p:nvGrpSpPr>
        <p:grpSpPr>
          <a:xfrm>
            <a:off x="4013888" y="4872449"/>
            <a:ext cx="867545" cy="883043"/>
            <a:chOff x="1033171" y="8262441"/>
            <a:chExt cx="86754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12,20%</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90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4,61%</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34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6,50%</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4</a:t>
              </a:r>
              <a:r>
                <a:rPr lang="es-ES" sz="1200" b="1" dirty="0">
                  <a:latin typeface="Arial Narrow" panose="020B0606020202030204" pitchFamily="34" charset="0"/>
                </a:rPr>
                <a:t>8</a:t>
              </a:r>
              <a:r>
                <a:rPr lang="es-ES" sz="1200" b="1" dirty="0" smtClean="0">
                  <a:latin typeface="Arial Narrow" panose="020B0606020202030204" pitchFamily="34" charset="0"/>
                </a:rPr>
                <a:t>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2,64% respecto al mismo periodo del año anterior.</a:t>
            </a:r>
          </a:p>
          <a:p>
            <a:pPr algn="just"/>
            <a:r>
              <a:rPr lang="es-CO" sz="1200" dirty="0" smtClean="0">
                <a:solidFill>
                  <a:srgbClr val="FF0000"/>
                </a:solidFill>
                <a:latin typeface="Arial Narrow" panose="020B0606020202030204" pitchFamily="34" charset="0"/>
              </a:rPr>
              <a:t>Alrededor del 50,08%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9"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44,31%</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327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18" name="4 Gráfico"/>
          <p:cNvGraphicFramePr>
            <a:graphicFrameLocks/>
          </p:cNvGraphicFramePr>
          <p:nvPr>
            <p:extLst>
              <p:ext uri="{D42A27DB-BD31-4B8C-83A1-F6EECF244321}">
                <p14:modId xmlns:p14="http://schemas.microsoft.com/office/powerpoint/2010/main" val="2014600539"/>
              </p:ext>
            </p:extLst>
          </p:nvPr>
        </p:nvGraphicFramePr>
        <p:xfrm>
          <a:off x="2211353" y="334277"/>
          <a:ext cx="4965699" cy="1821214"/>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9" name="Gráfico 118"/>
          <p:cNvGraphicFramePr>
            <a:graphicFrameLocks/>
          </p:cNvGraphicFramePr>
          <p:nvPr>
            <p:extLst>
              <p:ext uri="{D42A27DB-BD31-4B8C-83A1-F6EECF244321}">
                <p14:modId xmlns:p14="http://schemas.microsoft.com/office/powerpoint/2010/main" val="3972940153"/>
              </p:ext>
            </p:extLst>
          </p:nvPr>
        </p:nvGraphicFramePr>
        <p:xfrm>
          <a:off x="9660" y="5691906"/>
          <a:ext cx="3586605" cy="197643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08 - 2021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374</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07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68,98%</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258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31,02%</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83676" cy="276999"/>
            </a:xfrm>
            <a:prstGeom prst="rect">
              <a:avLst/>
            </a:prstGeom>
          </p:spPr>
          <p:txBody>
            <a:bodyPr wrap="none">
              <a:spAutoFit/>
            </a:bodyPr>
            <a:lstStyle/>
            <a:p>
              <a:r>
                <a:rPr lang="es-ES" sz="1200" b="1" dirty="0" smtClean="0">
                  <a:latin typeface="Arial Narrow" panose="020B0606020202030204" pitchFamily="34" charset="0"/>
                </a:rPr>
                <a:t>116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17,38%</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65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17,65%</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6</a:t>
                </a:r>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0,53%</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40,91%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153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255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119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4432" y="818797"/>
            <a:ext cx="5031925" cy="4072074"/>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07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07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07 2021. </a:t>
            </a:r>
            <a:endParaRPr lang="es-ES" sz="1050" dirty="0">
              <a:latin typeface="Arial Narrow" panose="020B060602020203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397580750"/>
              </p:ext>
            </p:extLst>
          </p:nvPr>
        </p:nvGraphicFramePr>
        <p:xfrm>
          <a:off x="37076" y="992552"/>
          <a:ext cx="7019757" cy="3101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249282887"/>
              </p:ext>
            </p:extLst>
          </p:nvPr>
        </p:nvGraphicFramePr>
        <p:xfrm>
          <a:off x="55706" y="5238583"/>
          <a:ext cx="3553171" cy="2856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p:cNvGraphicFramePr>
            <a:graphicFrameLocks/>
          </p:cNvGraphicFramePr>
          <p:nvPr>
            <p:extLst>
              <p:ext uri="{D42A27DB-BD31-4B8C-83A1-F6EECF244321}">
                <p14:modId xmlns:p14="http://schemas.microsoft.com/office/powerpoint/2010/main" val="2671497810"/>
              </p:ext>
            </p:extLst>
          </p:nvPr>
        </p:nvGraphicFramePr>
        <p:xfrm>
          <a:off x="3543341" y="5261591"/>
          <a:ext cx="3631915" cy="2833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07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3"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13,33%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33,33%</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5"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46,66%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983002095"/>
              </p:ext>
            </p:extLst>
          </p:nvPr>
        </p:nvGraphicFramePr>
        <p:xfrm>
          <a:off x="9418" y="704822"/>
          <a:ext cx="7161903" cy="3662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4" y="2120216"/>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07 de 2021 - </a:t>
            </a:r>
            <a:r>
              <a:rPr lang="pt-BR" sz="800" b="1" dirty="0">
                <a:solidFill>
                  <a:srgbClr val="000000"/>
                </a:solidFill>
                <a:latin typeface="Arial Narrow"/>
                <a:ea typeface="MS Mincho"/>
              </a:rPr>
              <a:t>Reporte Semanas 1 a 28</a:t>
            </a:r>
            <a:r>
              <a:rPr lang="es-CO" sz="800" b="1" dirty="0">
                <a:solidFill>
                  <a:srgbClr val="000000"/>
                </a:solidFill>
                <a:latin typeface="Arial Narrow"/>
                <a:ea typeface="MS Mincho"/>
              </a:rPr>
              <a:t> (Hasta Julio 17)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ext uri="{D42A27DB-BD31-4B8C-83A1-F6EECF244321}">
                <p14:modId xmlns:p14="http://schemas.microsoft.com/office/powerpoint/2010/main" val="3709625464"/>
              </p:ext>
            </p:extLst>
          </p:nvPr>
        </p:nvGraphicFramePr>
        <p:xfrm>
          <a:off x="247549" y="2411760"/>
          <a:ext cx="6502760" cy="6672350"/>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302879">
                  <a:extLst>
                    <a:ext uri="{9D8B030D-6E8A-4147-A177-3AD203B41FA5}">
                      <a16:colId xmlns:a16="http://schemas.microsoft.com/office/drawing/2014/main" val="1798381344"/>
                    </a:ext>
                  </a:extLst>
                </a:gridCol>
                <a:gridCol w="322811">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288032">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1" dirty="0" smtClean="0">
                          <a:solidFill>
                            <a:schemeClr val="tx1"/>
                          </a:solidFill>
                          <a:latin typeface="Arial Narrow" panose="020B0606020202030204" pitchFamily="34" charset="0"/>
                          <a:ea typeface="+mn-ea"/>
                          <a:cs typeface="+mn-cs"/>
                        </a:rPr>
                        <a:t>Infección de sitio quirúrgico- ISQ</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58864489"/>
                  </a:ext>
                </a:extLst>
              </a:tr>
              <a:tr h="258694">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1" dirty="0" smtClean="0">
                          <a:solidFill>
                            <a:schemeClr val="tx1"/>
                          </a:solidFill>
                          <a:latin typeface="Arial Narrow" panose="020B0606020202030204" pitchFamily="34" charset="0"/>
                          <a:ea typeface="+mn-ea"/>
                          <a:cs typeface="+mn-cs"/>
                        </a:rPr>
                        <a:t>Endometritis post parto</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21</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924052953"/>
                  </a:ext>
                </a:extLst>
              </a:tr>
              <a:tr h="22935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1" dirty="0" smtClean="0">
                          <a:solidFill>
                            <a:schemeClr val="tx1"/>
                          </a:solidFill>
                          <a:latin typeface="Arial Narrow" panose="020B0606020202030204" pitchFamily="34" charset="0"/>
                          <a:ea typeface="+mn-ea"/>
                          <a:cs typeface="+mn-cs"/>
                        </a:rPr>
                        <a:t>Infección asociadas a dispositivos en UCI</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642797950"/>
                  </a:ext>
                </a:extLst>
              </a:tr>
              <a:tr h="27202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UCI adultos</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579930853"/>
                  </a:ext>
                </a:extLst>
              </a:tr>
              <a:tr h="242688">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Hospitalización adultos</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25</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87</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--52% </a:t>
            </a:r>
            <a:r>
              <a:rPr lang="es-ES" sz="1200" b="1" dirty="0">
                <a:latin typeface="Arial Narrow" panose="020B0606020202030204" pitchFamily="34" charset="0"/>
              </a:rPr>
              <a:t>menos 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34657" y="2140686"/>
            <a:ext cx="4946011"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continua en el 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junio </a:t>
            </a:r>
            <a:r>
              <a:rPr lang="es-ES" sz="900" dirty="0">
                <a:latin typeface="Arial Narrow" panose="020B0606020202030204" pitchFamily="34" charset="0"/>
              </a:rPr>
              <a:t>(acumulado) de 2020-2021.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de sitio quirúrgico- ISQ</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0,25%</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8 casos/3229</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0,51%</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15 casos/2958 </a:t>
            </a:r>
            <a:r>
              <a:rPr lang="es-ES" sz="1200" b="1" dirty="0" err="1">
                <a:latin typeface="Arial Narrow" panose="020B0606020202030204" pitchFamily="34" charset="0"/>
              </a:rPr>
              <a:t>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6024358" y="4571285"/>
            <a:ext cx="1248500" cy="615553"/>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5,12%</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11 casos/215</a:t>
            </a:r>
            <a:endParaRPr lang="es-ES" sz="1200" b="1" dirty="0">
              <a:latin typeface="Arial Narrow" panose="020B0606020202030204" pitchFamily="34" charset="0"/>
            </a:endParaRPr>
          </a:p>
          <a:p>
            <a:pPr algn="ctr"/>
            <a:r>
              <a:rPr lang="es-ES" sz="10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79%</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69 </a:t>
              </a:r>
              <a:r>
                <a:rPr lang="es-ES" sz="1050" b="1" dirty="0">
                  <a:latin typeface="Arial Narrow" panose="020B0606020202030204" pitchFamily="34" charset="0"/>
                </a:rPr>
                <a:t>casos</a:t>
              </a: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69%</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60 </a:t>
              </a:r>
              <a:r>
                <a:rPr lang="es-ES" sz="1050" b="1" dirty="0">
                  <a:latin typeface="Arial Narrow" panose="020B0606020202030204" pitchFamily="34" charset="0"/>
                </a:rPr>
                <a:t>casos</a:t>
              </a: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43,6%</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a:latin typeface="Arial Narrow" panose="020B0606020202030204" pitchFamily="34" charset="0"/>
                </a:rPr>
                <a:t>Electiva</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20069" cy="276999"/>
            </a:xfrm>
            <a:prstGeom prst="rect">
              <a:avLst/>
            </a:prstGeom>
          </p:spPr>
          <p:txBody>
            <a:bodyPr wrap="none">
              <a:spAutoFit/>
            </a:bodyPr>
            <a:lstStyle/>
            <a:p>
              <a:r>
                <a:rPr lang="es-ES" sz="1200" b="1" dirty="0" smtClean="0">
                  <a:latin typeface="Arial Narrow" panose="020B0606020202030204" pitchFamily="34" charset="0"/>
                </a:rPr>
                <a:t>38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1939154"/>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39"/>
              <a:ext cx="1091680" cy="461434"/>
            </a:xfrm>
            <a:prstGeom prst="rect">
              <a:avLst/>
            </a:prstGeom>
          </p:spPr>
          <p:txBody>
            <a:bodyPr wrap="square">
              <a:spAutoFit/>
            </a:bodyPr>
            <a:lstStyle/>
            <a:p>
              <a:r>
                <a:rPr lang="es-CO" sz="1050" b="1" u="sng" dirty="0">
                  <a:latin typeface="Arial Narrow" panose="020B0606020202030204" pitchFamily="34" charset="0"/>
                </a:rPr>
                <a:t>Tipo de procedimiento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55241" y="7156632"/>
            <a:ext cx="795527" cy="921751"/>
            <a:chOff x="5513607" y="6082599"/>
            <a:chExt cx="795527"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777777" cy="246221"/>
            </a:xfrm>
            <a:prstGeom prst="rect">
              <a:avLst/>
            </a:prstGeom>
          </p:spPr>
          <p:txBody>
            <a:bodyPr wrap="none">
              <a:spAutoFit/>
            </a:bodyPr>
            <a:lstStyle/>
            <a:p>
              <a:r>
                <a:rPr lang="es-ES" sz="1000" b="1" u="sng" dirty="0">
                  <a:latin typeface="Arial Narrow" panose="020B0606020202030204" pitchFamily="34" charset="0"/>
                </a:rPr>
                <a:t>Emergencia</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20069" cy="276999"/>
            </a:xfrm>
            <a:prstGeom prst="rect">
              <a:avLst/>
            </a:prstGeom>
          </p:spPr>
          <p:txBody>
            <a:bodyPr wrap="none">
              <a:spAutoFit/>
            </a:bodyPr>
            <a:lstStyle/>
            <a:p>
              <a:r>
                <a:rPr lang="es-ES" sz="1200" b="1" dirty="0" smtClean="0">
                  <a:latin typeface="Arial Narrow" panose="020B0606020202030204" pitchFamily="34" charset="0"/>
                </a:rPr>
                <a:t>49 </a:t>
              </a:r>
              <a:r>
                <a:rPr lang="es-ES" sz="1200" b="1" dirty="0">
                  <a:latin typeface="Arial Narrow" panose="020B0606020202030204" pitchFamily="34" charset="0"/>
                </a:rPr>
                <a:t>casos</a:t>
              </a:r>
              <a:endParaRPr lang="es-CO" sz="1200" dirty="0"/>
            </a:p>
          </p:txBody>
        </p:sp>
      </p:grpSp>
      <p:sp>
        <p:nvSpPr>
          <p:cNvPr id="96" name="95 Rectángulo"/>
          <p:cNvSpPr/>
          <p:nvPr/>
        </p:nvSpPr>
        <p:spPr>
          <a:xfrm>
            <a:off x="5112618" y="8748464"/>
            <a:ext cx="2016224"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Características de la ISQ Medellín,  </a:t>
            </a:r>
            <a:r>
              <a:rPr lang="es-ES" sz="700" dirty="0" smtClean="0">
                <a:latin typeface="Arial Narrow" panose="020B0606020202030204" pitchFamily="34" charset="0"/>
              </a:rPr>
              <a:t>junio (acumulado</a:t>
            </a:r>
            <a:r>
              <a:rPr lang="es-ES" sz="700" dirty="0">
                <a:latin typeface="Arial Narrow" panose="020B0606020202030204" pitchFamily="34" charset="0"/>
              </a:rPr>
              <a:t>) 2021. </a:t>
            </a: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0,88%</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53 casos/6052</a:t>
            </a:r>
          </a:p>
          <a:p>
            <a:pPr algn="ctr"/>
            <a:r>
              <a:rPr lang="es-ES" sz="1200" b="1" dirty="0" smtClean="0">
                <a:latin typeface="Arial Narrow" panose="020B0606020202030204" pitchFamily="34" charset="0"/>
              </a:rPr>
              <a:t>cesáreas</a:t>
            </a:r>
            <a:endParaRPr lang="es-ES" sz="1200" b="1" dirty="0">
              <a:latin typeface="Arial Narrow" panose="020B0606020202030204" pitchFamily="34" charset="0"/>
            </a:endParaRP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194570" y="5917648"/>
            <a:ext cx="2375301" cy="2308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pic>
        <p:nvPicPr>
          <p:cNvPr id="19" name="Imagen 18"/>
          <p:cNvPicPr>
            <a:picLocks noChangeAspect="1"/>
          </p:cNvPicPr>
          <p:nvPr/>
        </p:nvPicPr>
        <p:blipFill>
          <a:blip r:embed="rId9"/>
          <a:stretch>
            <a:fillRect/>
          </a:stretch>
        </p:blipFill>
        <p:spPr>
          <a:xfrm>
            <a:off x="1811195" y="7667084"/>
            <a:ext cx="3071127" cy="1468024"/>
          </a:xfrm>
          <a:prstGeom prst="rect">
            <a:avLst/>
          </a:prstGeom>
        </p:spPr>
      </p:pic>
      <p:pic>
        <p:nvPicPr>
          <p:cNvPr id="6" name="Imagen 5"/>
          <p:cNvPicPr>
            <a:picLocks noChangeAspect="1"/>
          </p:cNvPicPr>
          <p:nvPr/>
        </p:nvPicPr>
        <p:blipFill>
          <a:blip r:embed="rId10"/>
          <a:stretch>
            <a:fillRect/>
          </a:stretch>
        </p:blipFill>
        <p:spPr>
          <a:xfrm>
            <a:off x="2152405" y="402410"/>
            <a:ext cx="4831639" cy="1704162"/>
          </a:xfrm>
          <a:prstGeom prst="rect">
            <a:avLst/>
          </a:prstGeom>
        </p:spPr>
      </p:pic>
      <p:graphicFrame>
        <p:nvGraphicFramePr>
          <p:cNvPr id="17" name="16 Tabla"/>
          <p:cNvGraphicFramePr>
            <a:graphicFrameLocks noGrp="1"/>
          </p:cNvGraphicFramePr>
          <p:nvPr>
            <p:extLst/>
          </p:nvPr>
        </p:nvGraphicFramePr>
        <p:xfrm>
          <a:off x="76461" y="6084168"/>
          <a:ext cx="1626478" cy="3053715"/>
        </p:xfrm>
        <a:graphic>
          <a:graphicData uri="http://schemas.openxmlformats.org/drawingml/2006/table">
            <a:tbl>
              <a:tblPr/>
              <a:tblGrid>
                <a:gridCol w="955766">
                  <a:extLst>
                    <a:ext uri="{9D8B030D-6E8A-4147-A177-3AD203B41FA5}">
                      <a16:colId xmlns:a16="http://schemas.microsoft.com/office/drawing/2014/main" val="20000"/>
                    </a:ext>
                  </a:extLst>
                </a:gridCol>
                <a:gridCol w="335356">
                  <a:extLst>
                    <a:ext uri="{9D8B030D-6E8A-4147-A177-3AD203B41FA5}">
                      <a16:colId xmlns:a16="http://schemas.microsoft.com/office/drawing/2014/main" val="20001"/>
                    </a:ext>
                  </a:extLst>
                </a:gridCol>
                <a:gridCol w="335356">
                  <a:extLst>
                    <a:ext uri="{9D8B030D-6E8A-4147-A177-3AD203B41FA5}">
                      <a16:colId xmlns:a16="http://schemas.microsoft.com/office/drawing/2014/main" val="20002"/>
                    </a:ext>
                  </a:extLst>
                </a:gridCol>
              </a:tblGrid>
              <a:tr h="152400">
                <a:tc>
                  <a:txBody>
                    <a:bodyPr/>
                    <a:lstStyle/>
                    <a:p>
                      <a:pPr algn="ctr" fontAlgn="ctr"/>
                      <a:r>
                        <a:rPr lang="es-CO" sz="900" b="1" i="0" u="none" strike="noStrike" dirty="0">
                          <a:solidFill>
                            <a:srgbClr val="000000"/>
                          </a:solidFill>
                          <a:effectLst/>
                          <a:latin typeface="Calibri"/>
                        </a:rPr>
                        <a:t>Agente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400">
                <a:tc>
                  <a:txBody>
                    <a:bodyPr/>
                    <a:lstStyle/>
                    <a:p>
                      <a:pPr algn="l" fontAlgn="ctr"/>
                      <a:r>
                        <a:rPr lang="es-CO" sz="900" b="0" i="1" u="none" strike="noStrike" dirty="0" err="1">
                          <a:solidFill>
                            <a:srgbClr val="000000"/>
                          </a:solidFill>
                          <a:effectLst/>
                          <a:latin typeface="Calibri"/>
                        </a:rPr>
                        <a:t>Staphilococcus</a:t>
                      </a:r>
                      <a:r>
                        <a:rPr lang="es-CO" sz="900" b="0" i="1" u="none" strike="noStrike" dirty="0">
                          <a:solidFill>
                            <a:srgbClr val="000000"/>
                          </a:solidFill>
                          <a:effectLst/>
                          <a:latin typeface="Calibri"/>
                        </a:rPr>
                        <a:t> aureus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28,1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2400">
                <a:tc>
                  <a:txBody>
                    <a:bodyPr/>
                    <a:lstStyle/>
                    <a:p>
                      <a:pPr algn="l" fontAlgn="ctr"/>
                      <a:r>
                        <a:rPr lang="es-CO" sz="900" b="0" i="1" u="none" strike="noStrike">
                          <a:solidFill>
                            <a:srgbClr val="000000"/>
                          </a:solidFill>
                          <a:effectLst/>
                          <a:latin typeface="Calibri"/>
                        </a:rPr>
                        <a:t>Escherichia coli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5</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15,6</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52400">
                <a:tc>
                  <a:txBody>
                    <a:bodyPr/>
                    <a:lstStyle/>
                    <a:p>
                      <a:pPr algn="l" fontAlgn="ctr"/>
                      <a:r>
                        <a:rPr lang="es-CO" sz="900" b="0" i="1" u="none" strike="noStrike">
                          <a:solidFill>
                            <a:srgbClr val="000000"/>
                          </a:solidFill>
                          <a:effectLst/>
                          <a:latin typeface="Calibri"/>
                        </a:rPr>
                        <a:t>Enterococcus faecalis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alibri"/>
                        </a:rPr>
                        <a:t>9,4</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52400">
                <a:tc>
                  <a:txBody>
                    <a:bodyPr/>
                    <a:lstStyle/>
                    <a:p>
                      <a:pPr algn="l" fontAlgn="ctr"/>
                      <a:r>
                        <a:rPr lang="es-CO" sz="900" b="0" i="1" u="none" strike="noStrike">
                          <a:solidFill>
                            <a:srgbClr val="000000"/>
                          </a:solidFill>
                          <a:effectLst/>
                          <a:latin typeface="Calibri"/>
                        </a:rPr>
                        <a:t>Serratia marcescens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9,4</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52400">
                <a:tc>
                  <a:txBody>
                    <a:bodyPr/>
                    <a:lstStyle/>
                    <a:p>
                      <a:pPr algn="l" fontAlgn="ctr"/>
                      <a:r>
                        <a:rPr lang="es-CO" sz="900" b="0" i="1" u="none" strike="noStrike">
                          <a:solidFill>
                            <a:srgbClr val="000000"/>
                          </a:solidFill>
                          <a:effectLst/>
                          <a:latin typeface="Calibri"/>
                        </a:rPr>
                        <a:t>Citrobacter freundii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52400">
                <a:tc>
                  <a:txBody>
                    <a:bodyPr/>
                    <a:lstStyle/>
                    <a:p>
                      <a:pPr algn="l" fontAlgn="ctr"/>
                      <a:r>
                        <a:rPr lang="es-CO" sz="900" b="0" i="1" u="none" strike="noStrike">
                          <a:solidFill>
                            <a:srgbClr val="000000"/>
                          </a:solidFill>
                          <a:effectLst/>
                          <a:latin typeface="Calibri"/>
                        </a:rPr>
                        <a:t>Proteus mirabilis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52400">
                <a:tc>
                  <a:txBody>
                    <a:bodyPr/>
                    <a:lstStyle/>
                    <a:p>
                      <a:pPr algn="l" fontAlgn="ctr"/>
                      <a:r>
                        <a:rPr lang="es-CO" sz="900" b="0" i="1" u="none" strike="noStrike">
                          <a:solidFill>
                            <a:srgbClr val="000000"/>
                          </a:solidFill>
                          <a:effectLst/>
                          <a:latin typeface="Calibri"/>
                        </a:rPr>
                        <a:t>Staphilococcus epidermidis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52400">
                <a:tc>
                  <a:txBody>
                    <a:bodyPr/>
                    <a:lstStyle/>
                    <a:p>
                      <a:pPr algn="l" fontAlgn="ctr"/>
                      <a:r>
                        <a:rPr lang="es-CO" sz="900" b="0" i="1" u="none" strike="noStrike">
                          <a:solidFill>
                            <a:srgbClr val="000000"/>
                          </a:solidFill>
                          <a:effectLst/>
                          <a:latin typeface="Calibri"/>
                        </a:rPr>
                        <a:t>Enterobacter cloacae</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52400">
                <a:tc>
                  <a:txBody>
                    <a:bodyPr/>
                    <a:lstStyle/>
                    <a:p>
                      <a:pPr algn="l" fontAlgn="ctr"/>
                      <a:r>
                        <a:rPr lang="es-CO" sz="900" b="0" i="1" u="none" strike="noStrike">
                          <a:solidFill>
                            <a:srgbClr val="000000"/>
                          </a:solidFill>
                          <a:effectLst/>
                          <a:latin typeface="Calibri"/>
                        </a:rPr>
                        <a:t>Klebsiella pneumoniae</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52400">
                <a:tc>
                  <a:txBody>
                    <a:bodyPr/>
                    <a:lstStyle/>
                    <a:p>
                      <a:pPr algn="l" fontAlgn="ctr"/>
                      <a:r>
                        <a:rPr lang="es-CO" sz="900" b="0" i="1" u="none" strike="noStrike">
                          <a:solidFill>
                            <a:srgbClr val="000000"/>
                          </a:solidFill>
                          <a:effectLst/>
                          <a:latin typeface="Calibri"/>
                        </a:rPr>
                        <a:t>Morganella morganii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52400">
                <a:tc>
                  <a:txBody>
                    <a:bodyPr/>
                    <a:lstStyle/>
                    <a:p>
                      <a:pPr algn="l" fontAlgn="ctr"/>
                      <a:r>
                        <a:rPr lang="es-CO" sz="900" b="0" i="1" u="none" strike="noStrike">
                          <a:solidFill>
                            <a:srgbClr val="000000"/>
                          </a:solidFill>
                          <a:effectLst/>
                          <a:latin typeface="Calibri"/>
                        </a:rPr>
                        <a:t>Pseudomonas aeruginosa</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152400">
                <a:tc>
                  <a:txBody>
                    <a:bodyPr/>
                    <a:lstStyle/>
                    <a:p>
                      <a:pPr algn="l" fontAlgn="ctr"/>
                      <a:r>
                        <a:rPr lang="es-CO" sz="900" b="0" i="0" u="none" strike="noStrike">
                          <a:solidFill>
                            <a:srgbClr val="000000"/>
                          </a:solidFill>
                          <a:effectLst/>
                          <a:latin typeface="Calibri"/>
                        </a:rPr>
                        <a:t>Otros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2400">
                <a:tc>
                  <a:txBody>
                    <a:bodyPr/>
                    <a:lstStyle/>
                    <a:p>
                      <a:pPr algn="l" fontAlgn="ctr"/>
                      <a:r>
                        <a:rPr lang="es-CO" sz="900" b="0" i="0" u="none" strike="noStrike" dirty="0">
                          <a:solidFill>
                            <a:srgbClr val="000000"/>
                          </a:solidFill>
                          <a:effectLst/>
                          <a:latin typeface="Calibri"/>
                        </a:rPr>
                        <a:t>Total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dirty="0">
                          <a:solidFill>
                            <a:srgbClr val="000000"/>
                          </a:solidFill>
                          <a:effectLst/>
                          <a:latin typeface="Calibri"/>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1585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0273" y="81025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junio-2021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53</a:t>
              </a:r>
              <a:endParaRPr lang="es-ES" sz="2000" b="1" dirty="0">
                <a:latin typeface="Arial Narrow" panose="020B0606020202030204" pitchFamily="34" charset="0"/>
              </a:endParaRPr>
            </a:p>
          </p:txBody>
        </p:sp>
      </p:grpSp>
      <p:sp>
        <p:nvSpPr>
          <p:cNvPr id="9" name="8 CuadroTexto"/>
          <p:cNvSpPr txBox="1"/>
          <p:nvPr/>
        </p:nvSpPr>
        <p:spPr>
          <a:xfrm>
            <a:off x="360090" y="4869145"/>
            <a:ext cx="18476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p>
          <a:p>
            <a:pPr algn="ctr"/>
            <a:r>
              <a:rPr lang="es-ES" sz="1200" b="1" dirty="0">
                <a:latin typeface="Arial Narrow" panose="020B0606020202030204" pitchFamily="34" charset="0"/>
              </a:rPr>
              <a:t>6</a:t>
            </a:r>
            <a:r>
              <a:rPr lang="es-ES" sz="1200" b="1" dirty="0" smtClean="0">
                <a:latin typeface="Arial Narrow" panose="020B0606020202030204" pitchFamily="34" charset="0"/>
              </a:rPr>
              <a:t>% mas respecto </a:t>
            </a:r>
            <a:r>
              <a:rPr lang="es-ES" sz="1200" b="1" dirty="0">
                <a:latin typeface="Arial Narrow" panose="020B0606020202030204" pitchFamily="34" charset="0"/>
              </a:rPr>
              <a:t>al mismo periodo del año anterior</a:t>
            </a:r>
          </a:p>
        </p:txBody>
      </p:sp>
      <p:sp>
        <p:nvSpPr>
          <p:cNvPr id="18" name="17 Rectángulo"/>
          <p:cNvSpPr/>
          <p:nvPr/>
        </p:nvSpPr>
        <p:spPr>
          <a:xfrm>
            <a:off x="2109694" y="2115357"/>
            <a:ext cx="5048446"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a:t>
            </a:r>
            <a:r>
              <a:rPr lang="es-CO" sz="900" dirty="0" smtClean="0">
                <a:latin typeface="Arial Narrow" panose="020B0606020202030204" pitchFamily="34" charset="0"/>
              </a:rPr>
              <a:t>continuó en parte del  </a:t>
            </a:r>
            <a:r>
              <a:rPr lang="es-CO" sz="900" dirty="0">
                <a:latin typeface="Arial Narrow" panose="020B0606020202030204" pitchFamily="34" charset="0"/>
              </a:rPr>
              <a:t>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por semana epidemiológica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junio </a:t>
            </a:r>
            <a:r>
              <a:rPr lang="es-ES" sz="900" dirty="0">
                <a:latin typeface="Arial Narrow" panose="020B0606020202030204" pitchFamily="34" charset="0"/>
              </a:rPr>
              <a:t>(acumulado) de 2020-2021</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Endometritis </a:t>
            </a:r>
            <a:br>
              <a:rPr lang="es-ES" sz="1800" b="1" dirty="0">
                <a:solidFill>
                  <a:srgbClr val="C00000"/>
                </a:solidFill>
                <a:latin typeface="Arial Narrow" panose="020B0606020202030204" pitchFamily="34" charset="0"/>
                <a:ea typeface="+mn-ea"/>
                <a:cs typeface="+mn-cs"/>
              </a:rPr>
            </a:br>
            <a:r>
              <a:rPr lang="es-ES" sz="1800" b="1" dirty="0">
                <a:solidFill>
                  <a:srgbClr val="C00000"/>
                </a:solidFill>
                <a:latin typeface="Arial Narrow" panose="020B0606020202030204" pitchFamily="34" charset="0"/>
                <a:ea typeface="+mn-ea"/>
                <a:cs typeface="+mn-cs"/>
              </a:rPr>
              <a:t>post parto</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grpSp>
        <p:nvGrpSpPr>
          <p:cNvPr id="16" name="15 Grupo"/>
          <p:cNvGrpSpPr/>
          <p:nvPr/>
        </p:nvGrpSpPr>
        <p:grpSpPr>
          <a:xfrm>
            <a:off x="3384426" y="636954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4"/>
            <a:ext cx="1281487" cy="905945"/>
            <a:chOff x="5592677" y="6096726"/>
            <a:chExt cx="1523563" cy="921435"/>
          </a:xfrm>
        </p:grpSpPr>
        <p:sp>
          <p:nvSpPr>
            <p:cNvPr id="84" name="83 Rectángulo redondeado"/>
            <p:cNvSpPr/>
            <p:nvPr/>
          </p:nvSpPr>
          <p:spPr>
            <a:xfrm>
              <a:off x="5622457" y="6355395"/>
              <a:ext cx="9354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72236" cy="281735"/>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44265" y="6841015"/>
            <a:ext cx="787032" cy="897136"/>
            <a:chOff x="5513607" y="6082599"/>
            <a:chExt cx="886870" cy="932744"/>
          </a:xfrm>
        </p:grpSpPr>
        <p:sp>
          <p:nvSpPr>
            <p:cNvPr id="88" name="87 Rectángulo redondeado"/>
            <p:cNvSpPr/>
            <p:nvPr/>
          </p:nvSpPr>
          <p:spPr>
            <a:xfrm>
              <a:off x="5540569" y="6355395"/>
              <a:ext cx="85990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0"/>
              <a:ext cx="731933" cy="287993"/>
            </a:xfrm>
            <a:prstGeom prst="rect">
              <a:avLst/>
            </a:prstGeom>
          </p:spPr>
          <p:txBody>
            <a:bodyPr wrap="none">
              <a:spAutoFit/>
            </a:bodyPr>
            <a:lstStyle/>
            <a:p>
              <a:r>
                <a:rPr lang="es-ES" sz="1200" b="1" dirty="0">
                  <a:latin typeface="Arial Narrow" panose="020B0606020202030204" pitchFamily="34" charset="0"/>
                </a:rPr>
                <a:t>9</a:t>
              </a:r>
              <a:r>
                <a:rPr lang="es-ES" sz="1200" b="1" dirty="0" smtClean="0">
                  <a:latin typeface="Arial Narrow" panose="020B0606020202030204" pitchFamily="34" charset="0"/>
                </a:rPr>
                <a:t> </a:t>
              </a:r>
              <a:r>
                <a:rPr lang="es-ES" sz="1200" b="1" dirty="0">
                  <a:latin typeface="Arial Narrow" panose="020B0606020202030204" pitchFamily="34" charset="0"/>
                </a:rPr>
                <a:t>casos</a:t>
              </a:r>
              <a:endParaRPr lang="es-CO" sz="1200" dirty="0"/>
            </a:p>
          </p:txBody>
        </p:sp>
      </p:grpSp>
      <p:grpSp>
        <p:nvGrpSpPr>
          <p:cNvPr id="91" name="90 Grupo"/>
          <p:cNvGrpSpPr/>
          <p:nvPr/>
        </p:nvGrpSpPr>
        <p:grpSpPr>
          <a:xfrm>
            <a:off x="5944460" y="7716753"/>
            <a:ext cx="771243" cy="800357"/>
            <a:chOff x="5540569" y="6061623"/>
            <a:chExt cx="853872" cy="946685"/>
          </a:xfrm>
        </p:grpSpPr>
        <p:sp>
          <p:nvSpPr>
            <p:cNvPr id="92" name="91 Rectángulo redondeado"/>
            <p:cNvSpPr/>
            <p:nvPr/>
          </p:nvSpPr>
          <p:spPr>
            <a:xfrm>
              <a:off x="5540569" y="6355395"/>
              <a:ext cx="8538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73,6%</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97215" cy="327642"/>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9 </a:t>
              </a:r>
              <a:r>
                <a:rPr lang="es-ES" sz="1200" b="1" dirty="0">
                  <a:latin typeface="Arial Narrow" panose="020B0606020202030204" pitchFamily="34" charset="0"/>
                </a:rPr>
                <a:t>casos</a:t>
              </a:r>
              <a:endParaRPr lang="es-CO" sz="1200" dirty="0"/>
            </a:p>
          </p:txBody>
        </p:sp>
      </p:grpSp>
      <p:sp>
        <p:nvSpPr>
          <p:cNvPr id="96" name="95 Rectángulo"/>
          <p:cNvSpPr/>
          <p:nvPr/>
        </p:nvSpPr>
        <p:spPr>
          <a:xfrm>
            <a:off x="4375475" y="8748464"/>
            <a:ext cx="2753367"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a:t>
            </a:r>
            <a:r>
              <a:rPr lang="es-CO" sz="700" dirty="0">
                <a:latin typeface="Arial Narrow" panose="020B0606020202030204" pitchFamily="34" charset="0"/>
              </a:rPr>
              <a:t>Características poblacionales: edad, estrato socioeconómico  endometritis</a:t>
            </a:r>
            <a:r>
              <a:rPr lang="es-ES" sz="700" dirty="0">
                <a:latin typeface="Arial Narrow" panose="020B0606020202030204" pitchFamily="34" charset="0"/>
              </a:rPr>
              <a:t>. Medellín, </a:t>
            </a:r>
            <a:r>
              <a:rPr lang="es-ES" sz="700" dirty="0" smtClean="0">
                <a:latin typeface="Arial Narrow" panose="020B0606020202030204" pitchFamily="34" charset="0"/>
              </a:rPr>
              <a:t>junio (acumulado</a:t>
            </a:r>
            <a:r>
              <a:rPr lang="es-ES" sz="700" dirty="0">
                <a:latin typeface="Arial Narrow" panose="020B0606020202030204" pitchFamily="34" charset="0"/>
              </a:rPr>
              <a:t>) de 2021</a:t>
            </a: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844258" y="4111395"/>
            <a:ext cx="1438944" cy="98488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0,36%</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22 casos/6052</a:t>
            </a:r>
            <a:endParaRPr lang="es-ES" sz="1400" b="1" dirty="0">
              <a:latin typeface="Arial Narrow" panose="020B0606020202030204" pitchFamily="34" charset="0"/>
            </a:endParaRPr>
          </a:p>
          <a:p>
            <a:pPr algn="ctr"/>
            <a:r>
              <a:rPr lang="es-ES" sz="1400" b="1" dirty="0">
                <a:latin typeface="Arial Narrow" panose="020B0606020202030204" pitchFamily="34" charset="0"/>
              </a:rPr>
              <a:t>partos por cesárea</a:t>
            </a:r>
          </a:p>
        </p:txBody>
      </p:sp>
      <p:sp>
        <p:nvSpPr>
          <p:cNvPr id="98" name="97 CuadroTexto"/>
          <p:cNvSpPr txBox="1"/>
          <p:nvPr/>
        </p:nvSpPr>
        <p:spPr>
          <a:xfrm>
            <a:off x="5237052" y="4111396"/>
            <a:ext cx="1383109" cy="769441"/>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0,28%</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31 casos/10985</a:t>
            </a:r>
            <a:endParaRPr lang="es-ES" sz="1400" b="1" dirty="0">
              <a:latin typeface="Arial Narrow" panose="020B0606020202030204" pitchFamily="34" charset="0"/>
            </a:endParaRPr>
          </a:p>
          <a:p>
            <a:pPr algn="ctr"/>
            <a:r>
              <a:rPr lang="es-ES" sz="1400" b="1" dirty="0">
                <a:latin typeface="Arial Narrow" panose="020B0606020202030204" pitchFamily="34" charset="0"/>
              </a:rPr>
              <a:t>partos 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END PP – Endometritis post parto</a:t>
            </a:r>
          </a:p>
        </p:txBody>
      </p:sp>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a:t>*Es esperable un rezago en la notificación, por lo cual los indicadores serán presentados de manera acumulada cada periodo</a:t>
            </a:r>
          </a:p>
        </p:txBody>
      </p:sp>
      <p:pic>
        <p:nvPicPr>
          <p:cNvPr id="6" name="Imagen 5"/>
          <p:cNvPicPr>
            <a:picLocks noChangeAspect="1"/>
          </p:cNvPicPr>
          <p:nvPr/>
        </p:nvPicPr>
        <p:blipFill>
          <a:blip r:embed="rId8"/>
          <a:stretch>
            <a:fillRect/>
          </a:stretch>
        </p:blipFill>
        <p:spPr>
          <a:xfrm>
            <a:off x="2215169" y="400104"/>
            <a:ext cx="4922722" cy="1741148"/>
          </a:xfrm>
          <a:prstGeom prst="rect">
            <a:avLst/>
          </a:prstGeom>
        </p:spPr>
      </p:pic>
      <p:pic>
        <p:nvPicPr>
          <p:cNvPr id="10" name="Imagen 9"/>
          <p:cNvPicPr>
            <a:picLocks noChangeAspect="1"/>
          </p:cNvPicPr>
          <p:nvPr/>
        </p:nvPicPr>
        <p:blipFill>
          <a:blip r:embed="rId9"/>
          <a:stretch>
            <a:fillRect/>
          </a:stretch>
        </p:blipFill>
        <p:spPr>
          <a:xfrm rot="10800000">
            <a:off x="60124" y="4843454"/>
            <a:ext cx="457240" cy="566977"/>
          </a:xfrm>
          <a:prstGeom prst="rect">
            <a:avLst/>
          </a:prstGeom>
        </p:spPr>
      </p:pic>
      <p:pic>
        <p:nvPicPr>
          <p:cNvPr id="19" name="Imagen 18"/>
          <p:cNvPicPr>
            <a:picLocks noChangeAspect="1"/>
          </p:cNvPicPr>
          <p:nvPr/>
        </p:nvPicPr>
        <p:blipFill>
          <a:blip r:embed="rId10"/>
          <a:stretch>
            <a:fillRect/>
          </a:stretch>
        </p:blipFill>
        <p:spPr>
          <a:xfrm>
            <a:off x="266205" y="6342960"/>
            <a:ext cx="2933148" cy="2450094"/>
          </a:xfrm>
          <a:prstGeom prst="rect">
            <a:avLst/>
          </a:prstGeom>
        </p:spPr>
      </p:pic>
    </p:spTree>
    <p:extLst>
      <p:ext uri="{BB962C8B-B14F-4D97-AF65-F5344CB8AC3E}">
        <p14:creationId xmlns:p14="http://schemas.microsoft.com/office/powerpoint/2010/main" val="283195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a:latin typeface="Arial Narrow" panose="020B0606020202030204" pitchFamily="34" charset="0"/>
              </a:rPr>
              <a:t>junio 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1173</a:t>
              </a:r>
            </a:p>
          </p:txBody>
        </p:sp>
      </p:grpSp>
      <p:sp>
        <p:nvSpPr>
          <p:cNvPr id="9" name="8 CuadroTexto"/>
          <p:cNvSpPr txBox="1"/>
          <p:nvPr/>
        </p:nvSpPr>
        <p:spPr>
          <a:xfrm>
            <a:off x="179214" y="4704713"/>
            <a:ext cx="20015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343% respecto al mismo periodo del año anterior</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492211"/>
            <a:ext cx="6412476" cy="646331"/>
            <a:chOff x="2448322" y="-54646"/>
            <a:chExt cx="6553772" cy="646331"/>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4646"/>
              <a:ext cx="5603656" cy="646331"/>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junio de 2021*  Nota: Reforzar las medidas de prevención de infecciones en todas las UCI</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22</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117758"/>
            <a:ext cx="5020169"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214881"/>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a:solidFill>
                  <a:schemeClr val="tx1"/>
                </a:solidFill>
                <a:latin typeface="Arial Narrow" panose="020B0606020202030204" pitchFamily="34" charset="0"/>
              </a:rPr>
              <a:t>ventilador</a:t>
            </a: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40%</a:t>
            </a: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60%</a:t>
              </a: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4,2*           </a:t>
            </a:r>
          </a:p>
          <a:p>
            <a:r>
              <a:rPr lang="es-CO" sz="1050" b="1" dirty="0">
                <a:latin typeface="Arial Narrow" panose="020B0606020202030204" pitchFamily="34" charset="0"/>
              </a:rPr>
              <a:t>UCI Pediátrica:	4,3*</a:t>
            </a:r>
          </a:p>
          <a:p>
            <a:r>
              <a:rPr lang="es-CO" sz="1050" b="1" dirty="0">
                <a:latin typeface="Arial Narrow" panose="020B0606020202030204" pitchFamily="34" charset="0"/>
              </a:rPr>
              <a:t>UCI Neonatal:       4,4*</a:t>
            </a: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2,9**</a:t>
            </a:r>
          </a:p>
          <a:p>
            <a:r>
              <a:rPr lang="es-CO" sz="1050" b="1" dirty="0">
                <a:latin typeface="Arial Narrow" panose="020B0606020202030204" pitchFamily="34" charset="0"/>
              </a:rPr>
              <a:t>UCI Pediátrica:	2,3*</a:t>
            </a: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	6,4**</a:t>
            </a:r>
          </a:p>
          <a:p>
            <a:r>
              <a:rPr lang="es-CO" sz="1050" b="1" dirty="0">
                <a:latin typeface="Arial Narrow" panose="020B0606020202030204" pitchFamily="34" charset="0"/>
              </a:rPr>
              <a:t>UCI Pediátrica:	3,7**</a:t>
            </a:r>
          </a:p>
          <a:p>
            <a:r>
              <a:rPr lang="es-CO" sz="1050" b="1" dirty="0">
                <a:latin typeface="Arial Narrow" panose="020B0606020202030204" pitchFamily="34" charset="0"/>
              </a:rPr>
              <a:t>UCI Neonatal: 	7,3**</a:t>
            </a: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central</a:t>
            </a: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vesical</a:t>
            </a: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a:solidFill>
                  <a:schemeClr val="tx1"/>
                </a:solidFill>
                <a:latin typeface="Arial Narrow" panose="020B0606020202030204" pitchFamily="34" charset="0"/>
              </a:rPr>
              <a:t>ventilador</a:t>
            </a: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64,9%           </a:t>
            </a:r>
          </a:p>
          <a:p>
            <a:r>
              <a:rPr lang="es-CO" sz="1050" b="1" dirty="0">
                <a:latin typeface="Arial Narrow" panose="020B0606020202030204" pitchFamily="34" charset="0"/>
              </a:rPr>
              <a:t>UCI Pediátrica: 53,4%</a:t>
            </a:r>
          </a:p>
          <a:p>
            <a:r>
              <a:rPr lang="es-CO" sz="1050" b="1" dirty="0">
                <a:latin typeface="Arial Narrow" panose="020B0606020202030204" pitchFamily="34" charset="0"/>
              </a:rPr>
              <a:t>UCI Neonatal:   37,0%     </a:t>
            </a: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67,6%</a:t>
            </a:r>
          </a:p>
          <a:p>
            <a:r>
              <a:rPr lang="es-CO" sz="1050" b="1" dirty="0">
                <a:latin typeface="Arial Narrow" panose="020B0606020202030204" pitchFamily="34" charset="0"/>
              </a:rPr>
              <a:t>UCI Pediátrica:38,0%</a:t>
            </a: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66,2%</a:t>
            </a:r>
          </a:p>
          <a:p>
            <a:r>
              <a:rPr lang="es-CO" sz="1050" b="1" dirty="0">
                <a:latin typeface="Arial Narrow" panose="020B0606020202030204" pitchFamily="34" charset="0"/>
              </a:rPr>
              <a:t>UCI Pediátrica: 35,2%</a:t>
            </a:r>
          </a:p>
          <a:p>
            <a:r>
              <a:rPr lang="es-CO" sz="1050" b="1" dirty="0">
                <a:latin typeface="Arial Narrow" panose="020B0606020202030204" pitchFamily="34" charset="0"/>
              </a:rPr>
              <a:t>UCI Neonatal:   14,4%</a:t>
            </a:r>
          </a:p>
        </p:txBody>
      </p:sp>
      <p:sp>
        <p:nvSpPr>
          <p:cNvPr id="6" name="5 CuadroTexto"/>
          <p:cNvSpPr txBox="1"/>
          <p:nvPr/>
        </p:nvSpPr>
        <p:spPr>
          <a:xfrm>
            <a:off x="0" y="6012160"/>
            <a:ext cx="2071864"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sp>
        <p:nvSpPr>
          <p:cNvPr id="18" name="17 Rectángulo"/>
          <p:cNvSpPr/>
          <p:nvPr/>
        </p:nvSpPr>
        <p:spPr>
          <a:xfrm>
            <a:off x="2254840" y="2411760"/>
            <a:ext cx="4946011" cy="769441"/>
          </a:xfrm>
          <a:prstGeom prst="rect">
            <a:avLst/>
          </a:prstGeom>
        </p:spPr>
        <p:txBody>
          <a:bodyPr wrap="square">
            <a:spAutoFit/>
          </a:bodyPr>
          <a:lstStyle/>
          <a:p>
            <a:r>
              <a:rPr lang="es-ES" sz="8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CO" sz="900" dirty="0">
                <a:latin typeface="Arial Narrow" panose="020B0606020202030204" pitchFamily="34" charset="0"/>
              </a:rPr>
              <a:t>de la notificación de Infección asociada a dispositivo -IAD en UCI</a:t>
            </a:r>
            <a:r>
              <a:rPr lang="es-ES" sz="900" dirty="0">
                <a:latin typeface="Arial Narrow" panose="020B0606020202030204" pitchFamily="34" charset="0"/>
              </a:rPr>
              <a:t>. Medellín, a  junio  (acumulado) de 2020-2021 </a:t>
            </a:r>
            <a:r>
              <a:rPr lang="es-ES" sz="900" u="sng" dirty="0">
                <a:latin typeface="Arial Narrow" panose="020B0606020202030204" pitchFamily="34" charset="0"/>
              </a:rPr>
              <a:t>Nota: debido al aumento en el número de casos de IAD en las últimas semanas, se recomienda reforzar el personal al cuidado de paciente dependiendo del porcentaje de ocupación para la atención de pacientes durante la pandemia de COVID 19 que se encuentran en UCI</a:t>
            </a:r>
          </a:p>
        </p:txBody>
      </p:sp>
      <p:sp>
        <p:nvSpPr>
          <p:cNvPr id="65" name="9 Flecha arriba">
            <a:extLst>
              <a:ext uri="{FF2B5EF4-FFF2-40B4-BE49-F238E27FC236}">
                <a16:creationId xmlns:a16="http://schemas.microsoft.com/office/drawing/2014/main" id="{3F32D716-E741-43F8-8D36-66F03C234043}"/>
              </a:ext>
            </a:extLst>
          </p:cNvPr>
          <p:cNvSpPr/>
          <p:nvPr/>
        </p:nvSpPr>
        <p:spPr>
          <a:xfrm rot="10800000" flipH="1" flipV="1">
            <a:off x="288082" y="5159105"/>
            <a:ext cx="206344" cy="25502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1" name="2 Gráfico">
            <a:extLst>
              <a:ext uri="{FF2B5EF4-FFF2-40B4-BE49-F238E27FC236}">
                <a16:creationId xmlns:a16="http://schemas.microsoft.com/office/drawing/2014/main" id="{00000000-0008-0000-0000-000003000000}"/>
              </a:ext>
            </a:extLst>
          </p:cNvPr>
          <p:cNvGraphicFramePr>
            <a:graphicFrameLocks/>
          </p:cNvGraphicFramePr>
          <p:nvPr>
            <p:extLst/>
          </p:nvPr>
        </p:nvGraphicFramePr>
        <p:xfrm>
          <a:off x="2140649" y="453224"/>
          <a:ext cx="5082101" cy="18994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a 2">
            <a:extLst>
              <a:ext uri="{FF2B5EF4-FFF2-40B4-BE49-F238E27FC236}">
                <a16:creationId xmlns:a16="http://schemas.microsoft.com/office/drawing/2014/main" id="{8AA02F7B-58A5-4E76-9A9A-3946328E6F71}"/>
              </a:ext>
            </a:extLst>
          </p:cNvPr>
          <p:cNvGraphicFramePr>
            <a:graphicFrameLocks noGrp="1"/>
          </p:cNvGraphicFramePr>
          <p:nvPr>
            <p:extLst/>
          </p:nvPr>
        </p:nvGraphicFramePr>
        <p:xfrm>
          <a:off x="60744" y="6255044"/>
          <a:ext cx="2113517" cy="2717635"/>
        </p:xfrm>
        <a:graphic>
          <a:graphicData uri="http://schemas.openxmlformats.org/drawingml/2006/table">
            <a:tbl>
              <a:tblPr/>
              <a:tblGrid>
                <a:gridCol w="691337">
                  <a:extLst>
                    <a:ext uri="{9D8B030D-6E8A-4147-A177-3AD203B41FA5}">
                      <a16:colId xmlns:a16="http://schemas.microsoft.com/office/drawing/2014/main" val="1056347688"/>
                    </a:ext>
                  </a:extLst>
                </a:gridCol>
                <a:gridCol w="355545">
                  <a:extLst>
                    <a:ext uri="{9D8B030D-6E8A-4147-A177-3AD203B41FA5}">
                      <a16:colId xmlns:a16="http://schemas.microsoft.com/office/drawing/2014/main" val="3461425342"/>
                    </a:ext>
                  </a:extLst>
                </a:gridCol>
                <a:gridCol w="404592">
                  <a:extLst>
                    <a:ext uri="{9D8B030D-6E8A-4147-A177-3AD203B41FA5}">
                      <a16:colId xmlns:a16="http://schemas.microsoft.com/office/drawing/2014/main" val="3331659272"/>
                    </a:ext>
                  </a:extLst>
                </a:gridCol>
                <a:gridCol w="306498">
                  <a:extLst>
                    <a:ext uri="{9D8B030D-6E8A-4147-A177-3AD203B41FA5}">
                      <a16:colId xmlns:a16="http://schemas.microsoft.com/office/drawing/2014/main" val="33214325"/>
                    </a:ext>
                  </a:extLst>
                </a:gridCol>
                <a:gridCol w="355545">
                  <a:extLst>
                    <a:ext uri="{9D8B030D-6E8A-4147-A177-3AD203B41FA5}">
                      <a16:colId xmlns:a16="http://schemas.microsoft.com/office/drawing/2014/main" val="1237380175"/>
                    </a:ext>
                  </a:extLst>
                </a:gridCol>
              </a:tblGrid>
              <a:tr h="492319">
                <a:tc>
                  <a:txBody>
                    <a:bodyPr/>
                    <a:lstStyle/>
                    <a:p>
                      <a:pPr algn="ctr" rtl="0" fontAlgn="ctr"/>
                      <a:r>
                        <a:rPr lang="es-MX" sz="800" b="1" i="1" u="none" strike="noStrike" dirty="0">
                          <a:solidFill>
                            <a:srgbClr val="000000"/>
                          </a:solidFill>
                          <a:effectLst/>
                          <a:latin typeface="Arial Narrow" panose="020B0606020202030204" pitchFamily="34" charset="0"/>
                        </a:rPr>
                        <a:t>Microorganismo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NAV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ISTU-AC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ITS-AC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panose="020B0606020202030204" pitchFamily="34" charset="0"/>
                        </a:rPr>
                        <a:t>Total general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064224"/>
                  </a:ext>
                </a:extLst>
              </a:tr>
              <a:tr h="180852">
                <a:tc>
                  <a:txBody>
                    <a:bodyPr/>
                    <a:lstStyle/>
                    <a:p>
                      <a:pPr algn="l" fontAlgn="b"/>
                      <a:r>
                        <a:rPr lang="es-MX" sz="700" b="0" i="1" u="none" strike="noStrike">
                          <a:solidFill>
                            <a:srgbClr val="000000"/>
                          </a:solidFill>
                          <a:effectLst/>
                          <a:latin typeface="Arial Narrow" panose="020B0606020202030204" pitchFamily="34" charset="0"/>
                        </a:rPr>
                        <a:t>Klebsiella pneumoniae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84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270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350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9931283"/>
                  </a:ext>
                </a:extLst>
              </a:tr>
              <a:tr h="180852">
                <a:tc>
                  <a:txBody>
                    <a:bodyPr/>
                    <a:lstStyle/>
                    <a:p>
                      <a:pPr algn="l" rtl="0" fontAlgn="b"/>
                      <a:r>
                        <a:rPr lang="es-MX" sz="600" b="0" i="1" u="none" strike="noStrike" dirty="0" err="1">
                          <a:solidFill>
                            <a:srgbClr val="000000"/>
                          </a:solidFill>
                          <a:effectLst/>
                          <a:latin typeface="Arial Narrow" panose="020B0606020202030204" pitchFamily="34" charset="0"/>
                        </a:rPr>
                        <a:t>Escherichia</a:t>
                      </a:r>
                      <a:r>
                        <a:rPr lang="es-MX" sz="600" b="0" i="1" u="none" strike="noStrike" dirty="0">
                          <a:solidFill>
                            <a:srgbClr val="000000"/>
                          </a:solidFill>
                          <a:effectLst/>
                          <a:latin typeface="Arial Narrow" panose="020B0606020202030204" pitchFamily="34" charset="0"/>
                        </a:rPr>
                        <a:t> </a:t>
                      </a:r>
                      <a:r>
                        <a:rPr lang="es-MX" sz="600" b="0" i="1" u="none" strike="noStrike" dirty="0" err="1">
                          <a:solidFill>
                            <a:srgbClr val="000000"/>
                          </a:solidFill>
                          <a:effectLst/>
                          <a:latin typeface="Arial Narrow" panose="020B0606020202030204" pitchFamily="34" charset="0"/>
                        </a:rPr>
                        <a:t>coli</a:t>
                      </a:r>
                      <a:endParaRPr lang="es-MX" sz="600" b="0" i="1"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168</a:t>
                      </a:r>
                    </a:p>
                  </a:txBody>
                  <a:tcPr marL="9525" marR="9525" marT="9525" marB="0" anchor="ctr">
                    <a:lnL>
                      <a:noFill/>
                    </a:lnL>
                    <a:lnR>
                      <a:noFill/>
                    </a:lnR>
                    <a:lnT>
                      <a:noFill/>
                    </a:lnT>
                    <a:lnB>
                      <a:noFill/>
                    </a:lnB>
                  </a:tcPr>
                </a:tc>
                <a:tc>
                  <a:txBody>
                    <a:bodyPr/>
                    <a:lstStyle/>
                    <a:p>
                      <a:pPr algn="ctr" rtl="0" fontAlgn="ctr"/>
                      <a:r>
                        <a:rPr lang="es-MX" sz="800" b="0" i="1" u="none" strike="noStrike">
                          <a:solidFill>
                            <a:srgbClr val="000000"/>
                          </a:solidFill>
                          <a:effectLst/>
                          <a:latin typeface="Arial Narrow" panose="020B0606020202030204" pitchFamily="34" charset="0"/>
                        </a:rPr>
                        <a:t>27</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197</a:t>
                      </a:r>
                    </a:p>
                  </a:txBody>
                  <a:tcPr marL="9525" marR="9525" marT="9525" marB="0" anchor="ctr">
                    <a:lnL>
                      <a:noFill/>
                    </a:lnL>
                    <a:lnR>
                      <a:noFill/>
                    </a:lnR>
                    <a:lnT>
                      <a:noFill/>
                    </a:lnT>
                    <a:lnB>
                      <a:noFill/>
                    </a:lnB>
                  </a:tcPr>
                </a:tc>
                <a:extLst>
                  <a:ext uri="{0D108BD9-81ED-4DB2-BD59-A6C34878D82A}">
                    <a16:rowId xmlns:a16="http://schemas.microsoft.com/office/drawing/2014/main" val="1987627269"/>
                  </a:ext>
                </a:extLst>
              </a:tr>
              <a:tr h="180852">
                <a:tc>
                  <a:txBody>
                    <a:bodyPr/>
                    <a:lstStyle/>
                    <a:p>
                      <a:pPr algn="l" rtl="0" fontAlgn="b"/>
                      <a:r>
                        <a:rPr lang="es-MX" sz="600" b="0" i="1" u="none" strike="noStrike" dirty="0" err="1">
                          <a:solidFill>
                            <a:srgbClr val="000000"/>
                          </a:solidFill>
                          <a:effectLst/>
                          <a:latin typeface="Arial Narrow" panose="020B0606020202030204" pitchFamily="34" charset="0"/>
                        </a:rPr>
                        <a:t>Staphylococcus</a:t>
                      </a:r>
                      <a:r>
                        <a:rPr lang="es-MX" sz="600" b="0" i="1" u="none" strike="noStrike" dirty="0">
                          <a:solidFill>
                            <a:srgbClr val="000000"/>
                          </a:solidFill>
                          <a:effectLst/>
                          <a:latin typeface="Arial Narrow" panose="020B0606020202030204" pitchFamily="34" charset="0"/>
                        </a:rPr>
                        <a:t> </a:t>
                      </a:r>
                      <a:r>
                        <a:rPr lang="es-MX" sz="600" b="0" i="1" u="none" strike="noStrike" dirty="0" err="1">
                          <a:solidFill>
                            <a:srgbClr val="000000"/>
                          </a:solidFill>
                          <a:effectLst/>
                          <a:latin typeface="Arial Narrow" panose="020B0606020202030204" pitchFamily="34" charset="0"/>
                        </a:rPr>
                        <a:t>aureus</a:t>
                      </a:r>
                      <a:endParaRPr lang="es-MX" sz="600" b="0" i="1"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dirty="0">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138</a:t>
                      </a:r>
                    </a:p>
                  </a:txBody>
                  <a:tcPr marL="9525" marR="9525" marT="9525" marB="0" anchor="ctr">
                    <a:lnL>
                      <a:noFill/>
                    </a:lnL>
                    <a:lnR>
                      <a:noFill/>
                    </a:lnR>
                    <a:lnT>
                      <a:noFill/>
                    </a:lnT>
                    <a:lnB>
                      <a:noFill/>
                    </a:lnB>
                  </a:tcPr>
                </a:tc>
                <a:extLst>
                  <a:ext uri="{0D108BD9-81ED-4DB2-BD59-A6C34878D82A}">
                    <a16:rowId xmlns:a16="http://schemas.microsoft.com/office/drawing/2014/main" val="339693546"/>
                  </a:ext>
                </a:extLst>
              </a:tr>
              <a:tr h="180852">
                <a:tc>
                  <a:txBody>
                    <a:bodyPr/>
                    <a:lstStyle/>
                    <a:p>
                      <a:pPr algn="l" rtl="0" fontAlgn="b"/>
                      <a:r>
                        <a:rPr lang="es-MX" sz="600" b="0" i="1" u="none" strike="noStrike">
                          <a:solidFill>
                            <a:srgbClr val="000000"/>
                          </a:solidFill>
                          <a:effectLst/>
                          <a:latin typeface="Arial Narrow" panose="020B0606020202030204" pitchFamily="34" charset="0"/>
                        </a:rPr>
                        <a:t>Staphylococcus epidermidis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ctr" fontAlgn="ctr"/>
                      <a:endParaRPr lang="es-MX" sz="10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123</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124</a:t>
                      </a:r>
                    </a:p>
                  </a:txBody>
                  <a:tcPr marL="9525" marR="9525" marT="9525" marB="0" anchor="ctr">
                    <a:lnL>
                      <a:noFill/>
                    </a:lnL>
                    <a:lnR>
                      <a:noFill/>
                    </a:lnR>
                    <a:lnT>
                      <a:noFill/>
                    </a:lnT>
                    <a:lnB>
                      <a:noFill/>
                    </a:lnB>
                  </a:tcPr>
                </a:tc>
                <a:extLst>
                  <a:ext uri="{0D108BD9-81ED-4DB2-BD59-A6C34878D82A}">
                    <a16:rowId xmlns:a16="http://schemas.microsoft.com/office/drawing/2014/main" val="1285773776"/>
                  </a:ext>
                </a:extLst>
              </a:tr>
              <a:tr h="180852">
                <a:tc>
                  <a:txBody>
                    <a:bodyPr/>
                    <a:lstStyle/>
                    <a:p>
                      <a:pPr algn="l" rtl="0" fontAlgn="b"/>
                      <a:r>
                        <a:rPr lang="es-MX" sz="600" b="0" i="1" u="none" strike="noStrike">
                          <a:solidFill>
                            <a:srgbClr val="000000"/>
                          </a:solidFill>
                          <a:effectLst/>
                          <a:latin typeface="Arial Narrow" panose="020B0606020202030204" pitchFamily="34" charset="0"/>
                        </a:rPr>
                        <a:t>Enterococcus faecalis</a:t>
                      </a:r>
                    </a:p>
                  </a:txBody>
                  <a:tcPr marL="9525" marR="9525" marT="9525" marB="0" anchor="b">
                    <a:lnL>
                      <a:noFill/>
                    </a:lnL>
                    <a:lnR>
                      <a:noFill/>
                    </a:lnR>
                    <a:lnT>
                      <a:noFill/>
                    </a:lnT>
                    <a:lnB>
                      <a:noFill/>
                    </a:lnB>
                  </a:tcPr>
                </a:tc>
                <a:tc>
                  <a:txBody>
                    <a:bodyPr/>
                    <a:lstStyle/>
                    <a:p>
                      <a:pPr algn="ctr" fontAlgn="ctr"/>
                      <a:endParaRPr lang="es-MX" sz="10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54</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122</a:t>
                      </a:r>
                    </a:p>
                  </a:txBody>
                  <a:tcPr marL="9525" marR="9525" marT="9525" marB="0" anchor="ctr">
                    <a:lnL>
                      <a:noFill/>
                    </a:lnL>
                    <a:lnR>
                      <a:noFill/>
                    </a:lnR>
                    <a:lnT>
                      <a:noFill/>
                    </a:lnT>
                    <a:lnB>
                      <a:noFill/>
                    </a:lnB>
                  </a:tcPr>
                </a:tc>
                <a:extLst>
                  <a:ext uri="{0D108BD9-81ED-4DB2-BD59-A6C34878D82A}">
                    <a16:rowId xmlns:a16="http://schemas.microsoft.com/office/drawing/2014/main" val="1358044204"/>
                  </a:ext>
                </a:extLst>
              </a:tr>
              <a:tr h="180852">
                <a:tc>
                  <a:txBody>
                    <a:bodyPr/>
                    <a:lstStyle/>
                    <a:p>
                      <a:pPr algn="l" rtl="0" fontAlgn="b"/>
                      <a:r>
                        <a:rPr lang="es-MX" sz="600" b="0" i="1" u="none" strike="noStrike">
                          <a:solidFill>
                            <a:srgbClr val="000000"/>
                          </a:solidFill>
                          <a:effectLst/>
                          <a:latin typeface="Arial Narrow" panose="020B0606020202030204" pitchFamily="34" charset="0"/>
                        </a:rPr>
                        <a:t>Pseudomonas aeruginosa</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9</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115</a:t>
                      </a:r>
                    </a:p>
                  </a:txBody>
                  <a:tcPr marL="9525" marR="9525" marT="9525" marB="0" anchor="ctr">
                    <a:lnL>
                      <a:noFill/>
                    </a:lnL>
                    <a:lnR>
                      <a:noFill/>
                    </a:lnR>
                    <a:lnT>
                      <a:noFill/>
                    </a:lnT>
                    <a:lnB>
                      <a:noFill/>
                    </a:lnB>
                  </a:tcPr>
                </a:tc>
                <a:extLst>
                  <a:ext uri="{0D108BD9-81ED-4DB2-BD59-A6C34878D82A}">
                    <a16:rowId xmlns:a16="http://schemas.microsoft.com/office/drawing/2014/main" val="3953394746"/>
                  </a:ext>
                </a:extLst>
              </a:tr>
              <a:tr h="180852">
                <a:tc>
                  <a:txBody>
                    <a:bodyPr/>
                    <a:lstStyle/>
                    <a:p>
                      <a:pPr algn="l" rtl="0" fontAlgn="b"/>
                      <a:r>
                        <a:rPr lang="es-MX" sz="600" b="0" i="1" u="none" strike="noStrike">
                          <a:solidFill>
                            <a:srgbClr val="000000"/>
                          </a:solidFill>
                          <a:effectLst/>
                          <a:latin typeface="Arial Narrow" panose="020B0606020202030204" pitchFamily="34" charset="0"/>
                        </a:rPr>
                        <a:t>Serratia marcescens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11</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69</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86</a:t>
                      </a:r>
                    </a:p>
                  </a:txBody>
                  <a:tcPr marL="9525" marR="9525" marT="9525" marB="0" anchor="ctr">
                    <a:lnL>
                      <a:noFill/>
                    </a:lnL>
                    <a:lnR>
                      <a:noFill/>
                    </a:lnR>
                    <a:lnT>
                      <a:noFill/>
                    </a:lnT>
                    <a:lnB>
                      <a:noFill/>
                    </a:lnB>
                  </a:tcPr>
                </a:tc>
                <a:extLst>
                  <a:ext uri="{0D108BD9-81ED-4DB2-BD59-A6C34878D82A}">
                    <a16:rowId xmlns:a16="http://schemas.microsoft.com/office/drawing/2014/main" val="3005410296"/>
                  </a:ext>
                </a:extLst>
              </a:tr>
              <a:tr h="180852">
                <a:tc>
                  <a:txBody>
                    <a:bodyPr/>
                    <a:lstStyle/>
                    <a:p>
                      <a:pPr algn="l" rtl="0" fontAlgn="b"/>
                      <a:r>
                        <a:rPr lang="es-MX" sz="600" b="0" i="1" u="none" strike="noStrike">
                          <a:solidFill>
                            <a:srgbClr val="000000"/>
                          </a:solidFill>
                          <a:effectLst/>
                          <a:latin typeface="Arial Narrow" panose="020B0606020202030204" pitchFamily="34" charset="0"/>
                        </a:rPr>
                        <a:t>Candida albicans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78</a:t>
                      </a:r>
                    </a:p>
                  </a:txBody>
                  <a:tcPr marL="9525" marR="9525" marT="9525" marB="0" anchor="ctr">
                    <a:lnL>
                      <a:noFill/>
                    </a:lnL>
                    <a:lnR>
                      <a:noFill/>
                    </a:lnR>
                    <a:lnT>
                      <a:noFill/>
                    </a:lnT>
                    <a:lnB>
                      <a:noFill/>
                    </a:lnB>
                  </a:tcPr>
                </a:tc>
                <a:extLst>
                  <a:ext uri="{0D108BD9-81ED-4DB2-BD59-A6C34878D82A}">
                    <a16:rowId xmlns:a16="http://schemas.microsoft.com/office/drawing/2014/main" val="2681735270"/>
                  </a:ext>
                </a:extLst>
              </a:tr>
              <a:tr h="180852">
                <a:tc>
                  <a:txBody>
                    <a:bodyPr/>
                    <a:lstStyle/>
                    <a:p>
                      <a:pPr algn="l" rtl="0" fontAlgn="b"/>
                      <a:r>
                        <a:rPr lang="es-MX" sz="600" b="0" i="1" u="none" strike="noStrike">
                          <a:solidFill>
                            <a:srgbClr val="000000"/>
                          </a:solidFill>
                          <a:effectLst/>
                          <a:latin typeface="Arial Narrow" panose="020B0606020202030204" pitchFamily="34" charset="0"/>
                        </a:rPr>
                        <a:t>Enterobacter cloacae</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61</a:t>
                      </a:r>
                    </a:p>
                  </a:txBody>
                  <a:tcPr marL="9525" marR="9525" marT="9525" marB="0" anchor="ctr">
                    <a:lnL>
                      <a:noFill/>
                    </a:lnL>
                    <a:lnR>
                      <a:noFill/>
                    </a:lnR>
                    <a:lnT>
                      <a:noFill/>
                    </a:lnT>
                    <a:lnB>
                      <a:noFill/>
                    </a:lnB>
                  </a:tcPr>
                </a:tc>
                <a:extLst>
                  <a:ext uri="{0D108BD9-81ED-4DB2-BD59-A6C34878D82A}">
                    <a16:rowId xmlns:a16="http://schemas.microsoft.com/office/drawing/2014/main" val="160399996"/>
                  </a:ext>
                </a:extLst>
              </a:tr>
              <a:tr h="180852">
                <a:tc>
                  <a:txBody>
                    <a:bodyPr/>
                    <a:lstStyle/>
                    <a:p>
                      <a:pPr algn="l" rtl="0" fontAlgn="b"/>
                      <a:r>
                        <a:rPr lang="es-MX" sz="600" b="0" i="1" u="none" strike="noStrike">
                          <a:solidFill>
                            <a:srgbClr val="000000"/>
                          </a:solidFill>
                          <a:effectLst/>
                          <a:latin typeface="Arial Narrow" panose="020B0606020202030204" pitchFamily="34" charset="0"/>
                        </a:rPr>
                        <a:t>Klebsiella oxytoca</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5</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14</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49</a:t>
                      </a:r>
                    </a:p>
                  </a:txBody>
                  <a:tcPr marL="9525" marR="9525" marT="9525" marB="0" anchor="ctr">
                    <a:lnL>
                      <a:noFill/>
                    </a:lnL>
                    <a:lnR>
                      <a:noFill/>
                    </a:lnR>
                    <a:lnT>
                      <a:noFill/>
                    </a:lnT>
                    <a:lnB>
                      <a:noFill/>
                    </a:lnB>
                  </a:tcPr>
                </a:tc>
                <a:extLst>
                  <a:ext uri="{0D108BD9-81ED-4DB2-BD59-A6C34878D82A}">
                    <a16:rowId xmlns:a16="http://schemas.microsoft.com/office/drawing/2014/main" val="756110366"/>
                  </a:ext>
                </a:extLst>
              </a:tr>
              <a:tr h="180852">
                <a:tc>
                  <a:txBody>
                    <a:bodyPr/>
                    <a:lstStyle/>
                    <a:p>
                      <a:pPr algn="l" rtl="0" fontAlgn="b"/>
                      <a:r>
                        <a:rPr lang="es-MX" sz="600" b="0" i="1" u="none" strike="noStrike">
                          <a:solidFill>
                            <a:srgbClr val="000000"/>
                          </a:solidFill>
                          <a:effectLst/>
                          <a:latin typeface="Arial Narrow" panose="020B0606020202030204" pitchFamily="34" charset="0"/>
                        </a:rPr>
                        <a:t>Proteus mirabilis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35</a:t>
                      </a:r>
                    </a:p>
                  </a:txBody>
                  <a:tcPr marL="9525" marR="9525" marT="9525" marB="0" anchor="ctr">
                    <a:lnL>
                      <a:noFill/>
                    </a:lnL>
                    <a:lnR>
                      <a:noFill/>
                    </a:lnR>
                    <a:lnT>
                      <a:noFill/>
                    </a:lnT>
                    <a:lnB>
                      <a:noFill/>
                    </a:lnB>
                  </a:tcPr>
                </a:tc>
                <a:extLst>
                  <a:ext uri="{0D108BD9-81ED-4DB2-BD59-A6C34878D82A}">
                    <a16:rowId xmlns:a16="http://schemas.microsoft.com/office/drawing/2014/main" val="1225248093"/>
                  </a:ext>
                </a:extLst>
              </a:tr>
              <a:tr h="170805">
                <a:tc>
                  <a:txBody>
                    <a:bodyPr/>
                    <a:lstStyle/>
                    <a:p>
                      <a:pPr algn="ctr" fontAlgn="b"/>
                      <a:r>
                        <a:rPr lang="es-MX" sz="800" b="1" i="0" u="none" strike="noStrike" dirty="0">
                          <a:solidFill>
                            <a:srgbClr val="000000"/>
                          </a:solidFill>
                          <a:effectLst/>
                          <a:latin typeface="Arial Narrow" panose="020B0606020202030204" pitchFamily="34" charset="0"/>
                        </a:rPr>
                        <a:t>Total general</a:t>
                      </a: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557</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526</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1215</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dirty="0">
                          <a:solidFill>
                            <a:srgbClr val="000000"/>
                          </a:solidFill>
                          <a:effectLst/>
                          <a:latin typeface="Arial Narrow" panose="020B0606020202030204" pitchFamily="34" charset="0"/>
                        </a:rPr>
                        <a:t>2298</a:t>
                      </a:r>
                    </a:p>
                  </a:txBody>
                  <a:tcPr marL="9525" marR="9525" marT="9525" marB="0" anchor="ctr">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5632884"/>
                  </a:ext>
                </a:extLst>
              </a:tr>
            </a:tbl>
          </a:graphicData>
        </a:graphic>
      </p:graphicFrame>
    </p:spTree>
    <p:extLst>
      <p:ext uri="{BB962C8B-B14F-4D97-AF65-F5344CB8AC3E}">
        <p14:creationId xmlns:p14="http://schemas.microsoft.com/office/powerpoint/2010/main" val="43431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4000" b="1" dirty="0">
                <a:solidFill>
                  <a:srgbClr val="C00000"/>
                </a:solidFill>
              </a:rPr>
              <a:t>UCI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874313" y="1201033"/>
            <a:ext cx="345222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28 de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meropenem</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80682" y="1729167"/>
            <a:ext cx="5020169" cy="646331"/>
          </a:xfrm>
          <a:prstGeom prst="rect">
            <a:avLst/>
          </a:prstGeom>
        </p:spPr>
        <p:txBody>
          <a:bodyPr wrap="square">
            <a:spAutoFit/>
          </a:bodyPr>
          <a:lstStyle/>
          <a:p>
            <a:r>
              <a:rPr lang="es-CO" sz="900" dirty="0">
                <a:latin typeface="Arial Narrow" panose="020B0606020202030204" pitchFamily="34" charset="0"/>
              </a:rPr>
              <a:t>NOTA: </a:t>
            </a:r>
            <a:r>
              <a:rPr lang="es-MX" sz="900" dirty="0">
                <a:latin typeface="Arial Narrow" panose="020B0606020202030204" pitchFamily="34" charset="0"/>
              </a:rPr>
              <a:t>Se solicitó a las UPGD de Medellín ajustar su número de camas debido a la contingencia por pandemia el número de camas de UCI aumentó en el último año, si no se ajusta este reporte , se afectará las DDD finales reportadas</a:t>
            </a:r>
          </a:p>
          <a:p>
            <a:r>
              <a:rPr lang="es-MX" sz="900" dirty="0">
                <a:latin typeface="Arial Narrow" panose="020B0606020202030204" pitchFamily="34" charset="0"/>
              </a:rPr>
              <a:t>Los datos mostrados son información preliminar.</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23</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752244"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2565692"/>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566809"/>
            <a:ext cx="4527409"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UCI </a:t>
              </a:r>
            </a:p>
          </p:txBody>
        </p:sp>
      </p:grpSp>
      <p:sp>
        <p:nvSpPr>
          <p:cNvPr id="96" name="95 Rectángulo"/>
          <p:cNvSpPr/>
          <p:nvPr/>
        </p:nvSpPr>
        <p:spPr>
          <a:xfrm>
            <a:off x="4752578" y="8748464"/>
            <a:ext cx="2376264"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2" name="Tabla 1">
            <a:extLst>
              <a:ext uri="{FF2B5EF4-FFF2-40B4-BE49-F238E27FC236}">
                <a16:creationId xmlns:a16="http://schemas.microsoft.com/office/drawing/2014/main" id="{EA99289B-0283-493F-AB6B-B1AFFE64F24D}"/>
              </a:ext>
            </a:extLst>
          </p:cNvPr>
          <p:cNvGraphicFramePr>
            <a:graphicFrameLocks noGrp="1"/>
          </p:cNvGraphicFramePr>
          <p:nvPr>
            <p:extLst/>
          </p:nvPr>
        </p:nvGraphicFramePr>
        <p:xfrm>
          <a:off x="442477" y="7185530"/>
          <a:ext cx="6480175" cy="1509462"/>
        </p:xfrm>
        <a:graphic>
          <a:graphicData uri="http://schemas.openxmlformats.org/drawingml/2006/table">
            <a:tbl>
              <a:tblPr/>
              <a:tblGrid>
                <a:gridCol w="519298">
                  <a:extLst>
                    <a:ext uri="{9D8B030D-6E8A-4147-A177-3AD203B41FA5}">
                      <a16:colId xmlns:a16="http://schemas.microsoft.com/office/drawing/2014/main" val="3789054701"/>
                    </a:ext>
                  </a:extLst>
                </a:gridCol>
                <a:gridCol w="707129">
                  <a:extLst>
                    <a:ext uri="{9D8B030D-6E8A-4147-A177-3AD203B41FA5}">
                      <a16:colId xmlns:a16="http://schemas.microsoft.com/office/drawing/2014/main" val="1489158829"/>
                    </a:ext>
                  </a:extLst>
                </a:gridCol>
                <a:gridCol w="795520">
                  <a:extLst>
                    <a:ext uri="{9D8B030D-6E8A-4147-A177-3AD203B41FA5}">
                      <a16:colId xmlns:a16="http://schemas.microsoft.com/office/drawing/2014/main" val="2433286431"/>
                    </a:ext>
                  </a:extLst>
                </a:gridCol>
                <a:gridCol w="861813">
                  <a:extLst>
                    <a:ext uri="{9D8B030D-6E8A-4147-A177-3AD203B41FA5}">
                      <a16:colId xmlns:a16="http://schemas.microsoft.com/office/drawing/2014/main" val="1809732141"/>
                    </a:ext>
                  </a:extLst>
                </a:gridCol>
                <a:gridCol w="720941">
                  <a:extLst>
                    <a:ext uri="{9D8B030D-6E8A-4147-A177-3AD203B41FA5}">
                      <a16:colId xmlns:a16="http://schemas.microsoft.com/office/drawing/2014/main" val="2537591592"/>
                    </a:ext>
                  </a:extLst>
                </a:gridCol>
                <a:gridCol w="817618">
                  <a:extLst>
                    <a:ext uri="{9D8B030D-6E8A-4147-A177-3AD203B41FA5}">
                      <a16:colId xmlns:a16="http://schemas.microsoft.com/office/drawing/2014/main" val="912549146"/>
                    </a:ext>
                  </a:extLst>
                </a:gridCol>
                <a:gridCol w="718178">
                  <a:extLst>
                    <a:ext uri="{9D8B030D-6E8A-4147-A177-3AD203B41FA5}">
                      <a16:colId xmlns:a16="http://schemas.microsoft.com/office/drawing/2014/main" val="1874741761"/>
                    </a:ext>
                  </a:extLst>
                </a:gridCol>
                <a:gridCol w="751325">
                  <a:extLst>
                    <a:ext uri="{9D8B030D-6E8A-4147-A177-3AD203B41FA5}">
                      <a16:colId xmlns:a16="http://schemas.microsoft.com/office/drawing/2014/main" val="3454902767"/>
                    </a:ext>
                  </a:extLst>
                </a:gridCol>
                <a:gridCol w="588353">
                  <a:extLst>
                    <a:ext uri="{9D8B030D-6E8A-4147-A177-3AD203B41FA5}">
                      <a16:colId xmlns:a16="http://schemas.microsoft.com/office/drawing/2014/main" val="4261845245"/>
                    </a:ext>
                  </a:extLst>
                </a:gridCol>
              </a:tblGrid>
              <a:tr h="340043">
                <a:tc>
                  <a:txBody>
                    <a:bodyPr/>
                    <a:lstStyle/>
                    <a:p>
                      <a:pPr algn="ctr" fontAlgn="ctr"/>
                      <a:r>
                        <a:rPr lang="es-MX" sz="1000" b="1" i="0" u="none" strike="noStrike">
                          <a:solidFill>
                            <a:srgbClr val="000000"/>
                          </a:solidFill>
                          <a:effectLst/>
                          <a:latin typeface="Calibri" panose="020F0502020204030204" pitchFamily="34" charset="0"/>
                        </a:rPr>
                        <a:t>Servicio</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Item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ceftriaxona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ertapenem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meropenem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piperacilina tazobactam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vancomicina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cefepime</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%OCUP</a:t>
                      </a:r>
                    </a:p>
                  </a:txBody>
                  <a:tcPr marL="8294" marR="8294" marT="829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07757172"/>
                  </a:ext>
                </a:extLst>
              </a:tr>
              <a:tr h="165875">
                <a:tc rowSpan="5">
                  <a:txBody>
                    <a:bodyPr/>
                    <a:lstStyle/>
                    <a:p>
                      <a:pPr algn="ctr" fontAlgn="ctr"/>
                      <a:r>
                        <a:rPr lang="es-MX" sz="1000" b="1" i="0" u="none" strike="noStrike">
                          <a:solidFill>
                            <a:srgbClr val="000000"/>
                          </a:solidFill>
                          <a:effectLst/>
                          <a:latin typeface="Calibri" panose="020F0502020204030204" pitchFamily="34" charset="0"/>
                        </a:rPr>
                        <a:t>UCI adultos semana 23 2021</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Medellín</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2.27</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11.00</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11.68</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4.79</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9.32</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0.88</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180069"/>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2.85</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3.42</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0.95</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1.71</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0.59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219422517"/>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Me</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1.23</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11.92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10.81</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5.82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7.77</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0.92</a:t>
                      </a:r>
                    </a:p>
                  </a:txBody>
                  <a:tcPr marL="8294" marR="8294" marT="8294" marB="0" anchor="b">
                    <a:lnL>
                      <a:noFill/>
                    </a:lnL>
                    <a:lnR>
                      <a:noFill/>
                    </a:lnR>
                    <a:lnT>
                      <a:noFill/>
                    </a:lnT>
                    <a:lnB>
                      <a:noFill/>
                    </a:lnB>
                    <a:solidFill>
                      <a:srgbClr val="FFFFFF"/>
                    </a:solidFill>
                  </a:tcPr>
                </a:tc>
                <a:extLst>
                  <a:ext uri="{0D108BD9-81ED-4DB2-BD59-A6C34878D82A}">
                    <a16:rowId xmlns:a16="http://schemas.microsoft.com/office/drawing/2014/main" val="735435144"/>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3.88</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15.67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8.50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13.09</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0.97</a:t>
                      </a:r>
                    </a:p>
                  </a:txBody>
                  <a:tcPr marL="8294" marR="8294" marT="8294" marB="0" anchor="b">
                    <a:lnL>
                      <a:noFill/>
                    </a:lnL>
                    <a:lnR>
                      <a:noFill/>
                    </a:lnR>
                    <a:lnT>
                      <a:noFill/>
                    </a:lnT>
                    <a:lnB>
                      <a:noFill/>
                    </a:lnB>
                    <a:solidFill>
                      <a:srgbClr val="D9D9D9"/>
                    </a:solidFill>
                  </a:tcPr>
                </a:tc>
                <a:extLst>
                  <a:ext uri="{0D108BD9-81ED-4DB2-BD59-A6C34878D82A}">
                    <a16:rowId xmlns:a16="http://schemas.microsoft.com/office/drawing/2014/main" val="70059606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P90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7.92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23.48</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20.82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11.80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18.11</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1.00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989782"/>
                  </a:ext>
                </a:extLst>
              </a:tr>
              <a:tr h="165875">
                <a:tc rowSpan="2">
                  <a:txBody>
                    <a:bodyPr/>
                    <a:lstStyle/>
                    <a:p>
                      <a:pPr algn="ctr" fontAlgn="t"/>
                      <a:r>
                        <a:rPr lang="es-MX" sz="900" b="1" i="0" u="none" strike="noStrike">
                          <a:solidFill>
                            <a:srgbClr val="000000"/>
                          </a:solidFill>
                          <a:effectLst/>
                          <a:latin typeface="Calibri" panose="020F0502020204030204" pitchFamily="34" charset="0"/>
                        </a:rPr>
                        <a:t>Datos del año 2020</a:t>
                      </a:r>
                    </a:p>
                  </a:txBody>
                  <a:tcPr marL="8294" marR="8294" marT="829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Antioquia</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5.50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11.90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16.80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7.10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6.60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sin dato</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37551612"/>
                  </a:ext>
                </a:extLst>
              </a:tr>
              <a:tr h="174169">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INS</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0.80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20.10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18.30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13.40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8.00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dirty="0">
                          <a:solidFill>
                            <a:srgbClr val="000000"/>
                          </a:solidFill>
                          <a:effectLst/>
                          <a:latin typeface="Calibri" panose="020F0502020204030204" pitchFamily="34" charset="0"/>
                        </a:rPr>
                        <a:t>sin dato</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63217"/>
                  </a:ext>
                </a:extLst>
              </a:tr>
            </a:tbl>
          </a:graphicData>
        </a:graphic>
      </p:graphicFrame>
      <p:graphicFrame>
        <p:nvGraphicFramePr>
          <p:cNvPr id="31" name="30 Gráfico">
            <a:extLst>
              <a:ext uri="{FF2B5EF4-FFF2-40B4-BE49-F238E27FC236}">
                <a16:creationId xmlns:a16="http://schemas.microsoft.com/office/drawing/2014/main" id="{73C9BA65-5ACA-48C0-99F6-218CBC4B79EE}"/>
              </a:ext>
            </a:extLst>
          </p:cNvPr>
          <p:cNvGraphicFramePr>
            <a:graphicFrameLocks/>
          </p:cNvGraphicFramePr>
          <p:nvPr>
            <p:extLst/>
          </p:nvPr>
        </p:nvGraphicFramePr>
        <p:xfrm>
          <a:off x="2204530" y="2869520"/>
          <a:ext cx="4924312" cy="3790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15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2400" b="1" dirty="0">
              <a:solidFill>
                <a:srgbClr val="C00000"/>
              </a:solidFill>
            </a:endParaRPr>
          </a:p>
          <a:p>
            <a:pPr algn="ctr"/>
            <a:r>
              <a:rPr lang="es-MX" sz="2400" b="1" dirty="0">
                <a:solidFill>
                  <a:srgbClr val="C00000"/>
                </a:solidFill>
              </a:rPr>
              <a:t>Hospitalización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979946" y="1194399"/>
            <a:ext cx="309218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28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piperacilina</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24</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824252"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25315" y="2540000"/>
            <a:ext cx="5075586" cy="30967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427527"/>
            <a:ext cx="4617224" cy="646331"/>
            <a:chOff x="2448322" y="7501"/>
            <a:chExt cx="3514876" cy="646331"/>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70910" y="7501"/>
              <a:ext cx="2592288" cy="646331"/>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hospitalización adultos</a:t>
              </a:r>
            </a:p>
            <a:p>
              <a:endParaRPr lang="es-ES" sz="1200" b="1" dirty="0">
                <a:latin typeface="Arial Narrow" panose="020B0606020202030204" pitchFamily="34" charset="0"/>
              </a:endParaRPr>
            </a:p>
          </p:txBody>
        </p:sp>
      </p:grpSp>
      <p:sp>
        <p:nvSpPr>
          <p:cNvPr id="96" name="95 Rectángulo"/>
          <p:cNvSpPr/>
          <p:nvPr/>
        </p:nvSpPr>
        <p:spPr>
          <a:xfrm>
            <a:off x="4608562" y="8748464"/>
            <a:ext cx="2520280"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31" name="Gráfico 30">
            <a:extLst>
              <a:ext uri="{FF2B5EF4-FFF2-40B4-BE49-F238E27FC236}">
                <a16:creationId xmlns:a16="http://schemas.microsoft.com/office/drawing/2014/main" id="{1DE1101F-7304-4F02-8651-126645E3ADAD}"/>
              </a:ext>
            </a:extLst>
          </p:cNvPr>
          <p:cNvGraphicFramePr>
            <a:graphicFrameLocks/>
          </p:cNvGraphicFramePr>
          <p:nvPr>
            <p:extLst/>
          </p:nvPr>
        </p:nvGraphicFramePr>
        <p:xfrm>
          <a:off x="2211068" y="2869520"/>
          <a:ext cx="4665770" cy="3712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7F4EB469-E0FE-448E-8E3D-708FBFB98838}"/>
              </a:ext>
            </a:extLst>
          </p:cNvPr>
          <p:cNvGraphicFramePr>
            <a:graphicFrameLocks noGrp="1"/>
          </p:cNvGraphicFramePr>
          <p:nvPr>
            <p:extLst/>
          </p:nvPr>
        </p:nvGraphicFramePr>
        <p:xfrm>
          <a:off x="2091195" y="1707458"/>
          <a:ext cx="5075586" cy="537210"/>
        </p:xfrm>
        <a:graphic>
          <a:graphicData uri="http://schemas.openxmlformats.org/drawingml/2006/table">
            <a:tbl>
              <a:tblPr/>
              <a:tblGrid>
                <a:gridCol w="854144">
                  <a:extLst>
                    <a:ext uri="{9D8B030D-6E8A-4147-A177-3AD203B41FA5}">
                      <a16:colId xmlns:a16="http://schemas.microsoft.com/office/drawing/2014/main" val="770347868"/>
                    </a:ext>
                  </a:extLst>
                </a:gridCol>
                <a:gridCol w="714524">
                  <a:extLst>
                    <a:ext uri="{9D8B030D-6E8A-4147-A177-3AD203B41FA5}">
                      <a16:colId xmlns:a16="http://schemas.microsoft.com/office/drawing/2014/main" val="2164369080"/>
                    </a:ext>
                  </a:extLst>
                </a:gridCol>
                <a:gridCol w="810342">
                  <a:extLst>
                    <a:ext uri="{9D8B030D-6E8A-4147-A177-3AD203B41FA5}">
                      <a16:colId xmlns:a16="http://schemas.microsoft.com/office/drawing/2014/main" val="4142691156"/>
                    </a:ext>
                  </a:extLst>
                </a:gridCol>
                <a:gridCol w="711787">
                  <a:extLst>
                    <a:ext uri="{9D8B030D-6E8A-4147-A177-3AD203B41FA5}">
                      <a16:colId xmlns:a16="http://schemas.microsoft.com/office/drawing/2014/main" val="1140276284"/>
                    </a:ext>
                  </a:extLst>
                </a:gridCol>
                <a:gridCol w="744638">
                  <a:extLst>
                    <a:ext uri="{9D8B030D-6E8A-4147-A177-3AD203B41FA5}">
                      <a16:colId xmlns:a16="http://schemas.microsoft.com/office/drawing/2014/main" val="1423032987"/>
                    </a:ext>
                  </a:extLst>
                </a:gridCol>
                <a:gridCol w="583117">
                  <a:extLst>
                    <a:ext uri="{9D8B030D-6E8A-4147-A177-3AD203B41FA5}">
                      <a16:colId xmlns:a16="http://schemas.microsoft.com/office/drawing/2014/main" val="645376450"/>
                    </a:ext>
                  </a:extLst>
                </a:gridCol>
                <a:gridCol w="657034">
                  <a:extLst>
                    <a:ext uri="{9D8B030D-6E8A-4147-A177-3AD203B41FA5}">
                      <a16:colId xmlns:a16="http://schemas.microsoft.com/office/drawing/2014/main" val="306288542"/>
                    </a:ext>
                  </a:extLst>
                </a:gridCol>
              </a:tblGrid>
              <a:tr h="157555">
                <a:tc>
                  <a:txBody>
                    <a:bodyPr/>
                    <a:lstStyle/>
                    <a:p>
                      <a:pPr algn="ctr" rtl="0" fontAlgn="b"/>
                      <a:r>
                        <a:rPr lang="es-MX" sz="1000" b="1" i="0" u="none" strike="noStrike">
                          <a:solidFill>
                            <a:srgbClr val="000000"/>
                          </a:solidFill>
                          <a:effectLst/>
                          <a:latin typeface="Arial" panose="020B0604020202020204" pitchFamily="34" charset="0"/>
                        </a:rPr>
                        <a:t>mes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ene-21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feb-21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mar-21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abr-21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may-21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jun-21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2990066"/>
                  </a:ext>
                </a:extLst>
              </a:tr>
              <a:tr h="345122">
                <a:tc>
                  <a:txBody>
                    <a:bodyPr/>
                    <a:lstStyle/>
                    <a:p>
                      <a:pPr algn="ctr" rtl="0" fontAlgn="b"/>
                      <a:r>
                        <a:rPr lang="es-MX" sz="800" b="0" i="0" u="none" strike="noStrike">
                          <a:solidFill>
                            <a:srgbClr val="000000"/>
                          </a:solidFill>
                          <a:effectLst/>
                          <a:latin typeface="Arial" panose="020B0604020202020204" pitchFamily="34" charset="0"/>
                        </a:rPr>
                        <a:t>% cumplimiento en la notificación ficha 354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dirty="0">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5087248"/>
                  </a:ext>
                </a:extLst>
              </a:tr>
            </a:tbl>
          </a:graphicData>
        </a:graphic>
      </p:graphicFrame>
      <p:graphicFrame>
        <p:nvGraphicFramePr>
          <p:cNvPr id="6" name="Tabla 5">
            <a:extLst>
              <a:ext uri="{FF2B5EF4-FFF2-40B4-BE49-F238E27FC236}">
                <a16:creationId xmlns:a16="http://schemas.microsoft.com/office/drawing/2014/main" id="{5E7D167D-4D61-40E0-A1FD-E465A55230C2}"/>
              </a:ext>
            </a:extLst>
          </p:cNvPr>
          <p:cNvGraphicFramePr>
            <a:graphicFrameLocks noGrp="1"/>
          </p:cNvGraphicFramePr>
          <p:nvPr>
            <p:extLst/>
          </p:nvPr>
        </p:nvGraphicFramePr>
        <p:xfrm>
          <a:off x="200060" y="7223085"/>
          <a:ext cx="6480175" cy="1369260"/>
        </p:xfrm>
        <a:graphic>
          <a:graphicData uri="http://schemas.openxmlformats.org/drawingml/2006/table">
            <a:tbl>
              <a:tblPr/>
              <a:tblGrid>
                <a:gridCol w="471103">
                  <a:extLst>
                    <a:ext uri="{9D8B030D-6E8A-4147-A177-3AD203B41FA5}">
                      <a16:colId xmlns:a16="http://schemas.microsoft.com/office/drawing/2014/main" val="2826445997"/>
                    </a:ext>
                  </a:extLst>
                </a:gridCol>
                <a:gridCol w="641502">
                  <a:extLst>
                    <a:ext uri="{9D8B030D-6E8A-4147-A177-3AD203B41FA5}">
                      <a16:colId xmlns:a16="http://schemas.microsoft.com/office/drawing/2014/main" val="1238096191"/>
                    </a:ext>
                  </a:extLst>
                </a:gridCol>
                <a:gridCol w="721690">
                  <a:extLst>
                    <a:ext uri="{9D8B030D-6E8A-4147-A177-3AD203B41FA5}">
                      <a16:colId xmlns:a16="http://schemas.microsoft.com/office/drawing/2014/main" val="2314426704"/>
                    </a:ext>
                  </a:extLst>
                </a:gridCol>
                <a:gridCol w="781831">
                  <a:extLst>
                    <a:ext uri="{9D8B030D-6E8A-4147-A177-3AD203B41FA5}">
                      <a16:colId xmlns:a16="http://schemas.microsoft.com/office/drawing/2014/main" val="1548155669"/>
                    </a:ext>
                  </a:extLst>
                </a:gridCol>
                <a:gridCol w="654031">
                  <a:extLst>
                    <a:ext uri="{9D8B030D-6E8A-4147-A177-3AD203B41FA5}">
                      <a16:colId xmlns:a16="http://schemas.microsoft.com/office/drawing/2014/main" val="1396237255"/>
                    </a:ext>
                  </a:extLst>
                </a:gridCol>
                <a:gridCol w="741737">
                  <a:extLst>
                    <a:ext uri="{9D8B030D-6E8A-4147-A177-3AD203B41FA5}">
                      <a16:colId xmlns:a16="http://schemas.microsoft.com/office/drawing/2014/main" val="760438275"/>
                    </a:ext>
                  </a:extLst>
                </a:gridCol>
                <a:gridCol w="651526">
                  <a:extLst>
                    <a:ext uri="{9D8B030D-6E8A-4147-A177-3AD203B41FA5}">
                      <a16:colId xmlns:a16="http://schemas.microsoft.com/office/drawing/2014/main" val="1763117972"/>
                    </a:ext>
                  </a:extLst>
                </a:gridCol>
                <a:gridCol w="681596">
                  <a:extLst>
                    <a:ext uri="{9D8B030D-6E8A-4147-A177-3AD203B41FA5}">
                      <a16:colId xmlns:a16="http://schemas.microsoft.com/office/drawing/2014/main" val="695744677"/>
                    </a:ext>
                  </a:extLst>
                </a:gridCol>
                <a:gridCol w="533750">
                  <a:extLst>
                    <a:ext uri="{9D8B030D-6E8A-4147-A177-3AD203B41FA5}">
                      <a16:colId xmlns:a16="http://schemas.microsoft.com/office/drawing/2014/main" val="926913518"/>
                    </a:ext>
                  </a:extLst>
                </a:gridCol>
                <a:gridCol w="601409">
                  <a:extLst>
                    <a:ext uri="{9D8B030D-6E8A-4147-A177-3AD203B41FA5}">
                      <a16:colId xmlns:a16="http://schemas.microsoft.com/office/drawing/2014/main" val="3058872330"/>
                    </a:ext>
                  </a:extLst>
                </a:gridCol>
              </a:tblGrid>
              <a:tr h="308460">
                <a:tc>
                  <a:txBody>
                    <a:bodyPr/>
                    <a:lstStyle/>
                    <a:p>
                      <a:pPr algn="ctr" fontAlgn="ctr"/>
                      <a:r>
                        <a:rPr lang="es-MX" sz="900" b="1" i="0" u="none" strike="noStrike">
                          <a:solidFill>
                            <a:srgbClr val="000000"/>
                          </a:solidFill>
                          <a:effectLst/>
                          <a:latin typeface="Calibri" panose="020F0502020204030204" pitchFamily="34" charset="0"/>
                        </a:rPr>
                        <a:t>Servicio</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Item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ceftriaxona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ciprofloxacina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ertapenem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meropenem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piperacilina tazobactam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vancomicina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cefepime</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%OCUP</a:t>
                      </a:r>
                    </a:p>
                  </a:txBody>
                  <a:tcPr marL="7523" marR="7523" marT="75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71395286"/>
                  </a:ext>
                </a:extLst>
              </a:tr>
              <a:tr h="150468">
                <a:tc rowSpan="5">
                  <a:txBody>
                    <a:bodyPr/>
                    <a:lstStyle/>
                    <a:p>
                      <a:pPr algn="ctr" fontAlgn="ctr"/>
                      <a:r>
                        <a:rPr lang="es-MX" sz="900" b="1" i="0" u="none" strike="noStrike">
                          <a:solidFill>
                            <a:srgbClr val="000000"/>
                          </a:solidFill>
                          <a:effectLst/>
                          <a:latin typeface="Calibri" panose="020F0502020204030204" pitchFamily="34" charset="0"/>
                        </a:rPr>
                        <a:t>No UCI adultos semana 23 2021</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Medellín</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2.39</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0.14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3.18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7.25</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1.89</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0.89</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7889111"/>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p10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0.48</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0.63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0.18</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0.77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40899222"/>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Me</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1.08</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2.64</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2.96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7.38</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2.19</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1.15</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0.89</a:t>
                      </a:r>
                    </a:p>
                  </a:txBody>
                  <a:tcPr marL="7523" marR="7523" marT="7523" marB="0" anchor="b">
                    <a:lnL>
                      <a:noFill/>
                    </a:lnL>
                    <a:lnR>
                      <a:noFill/>
                    </a:lnR>
                    <a:lnT>
                      <a:noFill/>
                    </a:lnT>
                    <a:lnB>
                      <a:noFill/>
                    </a:lnB>
                  </a:tcPr>
                </a:tc>
                <a:extLst>
                  <a:ext uri="{0D108BD9-81ED-4DB2-BD59-A6C34878D82A}">
                    <a16:rowId xmlns:a16="http://schemas.microsoft.com/office/drawing/2014/main" val="1618149521"/>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P75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2.45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4.24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4.99</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10.29</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3.22</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2.44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0.94</a:t>
                      </a:r>
                    </a:p>
                  </a:txBody>
                  <a:tcPr marL="7523" marR="7523" marT="7523" marB="0" anchor="b">
                    <a:lnL>
                      <a:noFill/>
                    </a:lnL>
                    <a:lnR>
                      <a:noFill/>
                    </a:lnR>
                    <a:lnT>
                      <a:noFill/>
                    </a:lnT>
                    <a:lnB>
                      <a:noFill/>
                    </a:lnB>
                    <a:solidFill>
                      <a:srgbClr val="D9D9D9"/>
                    </a:solidFill>
                  </a:tcPr>
                </a:tc>
                <a:extLst>
                  <a:ext uri="{0D108BD9-81ED-4DB2-BD59-A6C34878D82A}">
                    <a16:rowId xmlns:a16="http://schemas.microsoft.com/office/drawing/2014/main" val="3913003863"/>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P90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5.27</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0.52</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6.68</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12.32</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4.45</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0.96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281294"/>
                  </a:ext>
                </a:extLst>
              </a:tr>
              <a:tr h="150468">
                <a:tc rowSpan="2">
                  <a:txBody>
                    <a:bodyPr/>
                    <a:lstStyle/>
                    <a:p>
                      <a:pPr algn="ctr" fontAlgn="t"/>
                      <a:r>
                        <a:rPr lang="es-MX" sz="800" b="1" i="0" u="none" strike="noStrike">
                          <a:solidFill>
                            <a:srgbClr val="000000"/>
                          </a:solidFill>
                          <a:effectLst/>
                          <a:latin typeface="Calibri" panose="020F0502020204030204" pitchFamily="34" charset="0"/>
                        </a:rPr>
                        <a:t>Datos del año 2020</a:t>
                      </a:r>
                    </a:p>
                  </a:txBody>
                  <a:tcPr marL="7523" marR="7523" marT="7523"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Antioquia</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7.20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3.40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6.70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sin dato</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38201472"/>
                  </a:ext>
                </a:extLst>
              </a:tr>
              <a:tr h="157992">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INS-20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8.10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6.40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4.90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7.50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2.80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panose="020F0502020204030204" pitchFamily="34" charset="0"/>
                        </a:rPr>
                        <a:t>sin dato</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95036"/>
                  </a:ext>
                </a:extLst>
              </a:tr>
            </a:tbl>
          </a:graphicData>
        </a:graphic>
      </p:graphicFrame>
    </p:spTree>
    <p:extLst>
      <p:ext uri="{BB962C8B-B14F-4D97-AF65-F5344CB8AC3E}">
        <p14:creationId xmlns:p14="http://schemas.microsoft.com/office/powerpoint/2010/main" val="19252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163 Unidades Primarias Generadoras de Datos (UPGD) para el mes de junio, semanas 22 a la 26, fue del 78,3%,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junio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Junio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26</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144067" y="4050992"/>
            <a:ext cx="6912768" cy="4554606"/>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junio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Junio 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26</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5" name="Imagen 4"/>
          <p:cNvPicPr>
            <a:picLocks noChangeAspect="1"/>
          </p:cNvPicPr>
          <p:nvPr/>
        </p:nvPicPr>
        <p:blipFill>
          <a:blip r:embed="rId5"/>
          <a:stretch>
            <a:fillRect/>
          </a:stretch>
        </p:blipFill>
        <p:spPr>
          <a:xfrm>
            <a:off x="200935" y="3598166"/>
            <a:ext cx="6783891" cy="4084071"/>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27</a:t>
            </a:r>
            <a:endParaRPr lang="es-ES" sz="1050" b="1" dirty="0">
              <a:latin typeface="Arial Narrow" panose="020B0606020202030204" pitchFamily="34" charset="0"/>
            </a:endParaRPr>
          </a:p>
        </p:txBody>
      </p:sp>
      <p:sp>
        <p:nvSpPr>
          <p:cNvPr id="3" name="2 Rectángulo"/>
          <p:cNvSpPr/>
          <p:nvPr/>
        </p:nvSpPr>
        <p:spPr>
          <a:xfrm>
            <a:off x="1728242" y="329400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junio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830997"/>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se comportó de manera similar para los eventos, sarampión, cáncer de mama, cáncer de cuello uterino e intoxicaciones por sustancias químicas, este último con el mayor número de casos sin notificar para los eventos de indicadores BAI.</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Junio 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26</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144065" y="3547916"/>
            <a:ext cx="6936519" cy="4624484"/>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28</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07 de 2021 - </a:t>
            </a:r>
            <a:r>
              <a:rPr lang="pt-BR" sz="800" b="1" dirty="0">
                <a:solidFill>
                  <a:srgbClr val="000000"/>
                </a:solidFill>
                <a:latin typeface="Arial Narrow"/>
                <a:ea typeface="MS Mincho"/>
              </a:rPr>
              <a:t>Reporte Semanas 1 a 28</a:t>
            </a:r>
            <a:r>
              <a:rPr lang="es-CO" sz="800" b="1" dirty="0">
                <a:solidFill>
                  <a:srgbClr val="000000"/>
                </a:solidFill>
                <a:latin typeface="Arial Narrow"/>
                <a:ea typeface="MS Mincho"/>
              </a:rPr>
              <a:t> (Hasta Julio 17) </a:t>
            </a:r>
            <a:r>
              <a:rPr lang="es-CO" sz="900" b="1" dirty="0">
                <a:solidFill>
                  <a:srgbClr val="000000"/>
                </a:solidFill>
                <a:ea typeface="MS Mincho"/>
              </a:rPr>
              <a:t>  </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07 - 2021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07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864</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1,89%</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07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07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2,18 </a:t>
            </a:r>
            <a:r>
              <a:rPr lang="es-ES" sz="1100" b="1" dirty="0" smtClean="0">
                <a:latin typeface="Arial Narrow" panose="020B0606020202030204" pitchFamily="34" charset="0"/>
              </a:rPr>
              <a:t>Mortalidad por 100.000 hab. (56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07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864615833"/>
              </p:ext>
            </p:extLst>
          </p:nvPr>
        </p:nvGraphicFramePr>
        <p:xfrm>
          <a:off x="2210121" y="351774"/>
          <a:ext cx="4955081" cy="20075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3 Gráfico"/>
          <p:cNvGraphicFramePr>
            <a:graphicFrameLocks/>
          </p:cNvGraphicFramePr>
          <p:nvPr>
            <p:extLst>
              <p:ext uri="{D42A27DB-BD31-4B8C-83A1-F6EECF244321}">
                <p14:modId xmlns:p14="http://schemas.microsoft.com/office/powerpoint/2010/main" val="2209754473"/>
              </p:ext>
            </p:extLst>
          </p:nvPr>
        </p:nvGraphicFramePr>
        <p:xfrm>
          <a:off x="2184791" y="2632225"/>
          <a:ext cx="5016107" cy="244668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8879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60,65%</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39,35%</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0,46%</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0,00%</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6</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46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17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25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17,01%</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147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79,28%</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20,72%</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84,84%</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15,16%</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06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06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524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340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4</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90" name="Gráfico 89"/>
          <p:cNvGraphicFramePr>
            <a:graphicFrameLocks/>
          </p:cNvGraphicFramePr>
          <p:nvPr>
            <p:extLst>
              <p:ext uri="{D42A27DB-BD31-4B8C-83A1-F6EECF244321}">
                <p14:modId xmlns:p14="http://schemas.microsoft.com/office/powerpoint/2010/main" val="3290489742"/>
              </p:ext>
            </p:extLst>
          </p:nvPr>
        </p:nvGraphicFramePr>
        <p:xfrm>
          <a:off x="-5551" y="5926161"/>
          <a:ext cx="3590555" cy="26814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1231192382"/>
              </p:ext>
            </p:extLst>
          </p:nvPr>
        </p:nvGraphicFramePr>
        <p:xfrm>
          <a:off x="3475278" y="6071027"/>
          <a:ext cx="3767784" cy="26256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3670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3,59%</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31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16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15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(1,89). </a:t>
            </a:r>
            <a:r>
              <a:rPr lang="es-CO" sz="1400" dirty="0">
                <a:latin typeface="Arial Narrow" panose="020B0606020202030204" pitchFamily="34" charset="0"/>
              </a:rPr>
              <a:t>En promedio se notifican 30 casos de tuberculosis semanalmente. La semana con mayor número de casos fue la 11 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16 con </a:t>
            </a:r>
            <a:r>
              <a:rPr lang="es-CO" sz="1400" dirty="0" smtClean="0">
                <a:latin typeface="Arial Narrow" panose="020B0606020202030204" pitchFamily="34" charset="0"/>
              </a:rPr>
              <a:t>22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77%) </a:t>
            </a:r>
            <a:r>
              <a:rPr lang="es-CO" sz="1400" dirty="0">
                <a:latin typeface="Arial Narrow" panose="020B0606020202030204" pitchFamily="34" charset="0"/>
              </a:rPr>
              <a:t>son mayores de 28 años. La población migrante aportó </a:t>
            </a:r>
            <a:r>
              <a:rPr lang="es-CO" sz="1400" dirty="0" smtClean="0">
                <a:latin typeface="Arial Narrow" panose="020B0606020202030204" pitchFamily="34" charset="0"/>
              </a:rPr>
              <a:t>25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2.06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Igualmente el 50% 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o </a:t>
            </a:r>
            <a:r>
              <a:rPr lang="es-CO" sz="1400" dirty="0" err="1">
                <a:latin typeface="Arial Narrow" panose="020B0606020202030204" pitchFamily="34" charset="0"/>
              </a:rPr>
              <a:t>monorresisitencia</a:t>
            </a:r>
            <a:r>
              <a:rPr lang="es-CO" sz="1400" dirty="0">
                <a:latin typeface="Arial Narrow" panose="020B0606020202030204" pitchFamily="34" charset="0"/>
              </a:rPr>
              <a:t> 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06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3" name="Imagen 2"/>
          <p:cNvPicPr>
            <a:picLocks noChangeAspect="1"/>
          </p:cNvPicPr>
          <p:nvPr/>
        </p:nvPicPr>
        <p:blipFill>
          <a:blip r:embed="rId4"/>
          <a:stretch>
            <a:fillRect/>
          </a:stretch>
        </p:blipFill>
        <p:spPr>
          <a:xfrm>
            <a:off x="2688863" y="1840855"/>
            <a:ext cx="4367970" cy="2083073"/>
          </a:xfrm>
          <a:prstGeom prst="rect">
            <a:avLst/>
          </a:prstGeom>
        </p:spPr>
      </p:pic>
    </p:spTree>
    <p:extLst>
      <p:ext uri="{BB962C8B-B14F-4D97-AF65-F5344CB8AC3E}">
        <p14:creationId xmlns:p14="http://schemas.microsoft.com/office/powerpoint/2010/main" val="1896214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7- 2021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7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29</a:t>
              </a:r>
              <a:endParaRPr lang="es-ES" sz="2000" b="1" dirty="0">
                <a:latin typeface="Arial Narrow" panose="020B0606020202030204" pitchFamily="34" charset="0"/>
              </a:endParaRPr>
            </a:p>
          </p:txBody>
        </p:sp>
      </p:grpSp>
      <p:sp>
        <p:nvSpPr>
          <p:cNvPr id="10" name="9 Flecha arriba"/>
          <p:cNvSpPr/>
          <p:nvPr/>
        </p:nvSpPr>
        <p:spPr>
          <a:xfrm rot="10800000" flipH="1" flipV="1">
            <a:off x="58294"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7 de 2021, acumulado  de 2019-2020. </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7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62,5%</a:t>
            </a:r>
          </a:p>
          <a:p>
            <a:pPr algn="ctr"/>
            <a:r>
              <a:rPr lang="es-ES" sz="1400" b="1" dirty="0" smtClean="0">
                <a:latin typeface="Arial Narrow" panose="020B0606020202030204" pitchFamily="34" charset="0"/>
              </a:rPr>
              <a:t>35/56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93% mas respecto al mismo periodo del año anterior</a:t>
            </a:r>
            <a:endParaRPr lang="es-ES" sz="1200" b="1" dirty="0">
              <a:latin typeface="Arial Narrow" panose="020B0606020202030204" pitchFamily="34" charset="0"/>
            </a:endParaRPr>
          </a:p>
        </p:txBody>
      </p:sp>
      <p:pic>
        <p:nvPicPr>
          <p:cNvPr id="20" name="Imagen 19"/>
          <p:cNvPicPr>
            <a:picLocks noChangeAspect="1"/>
          </p:cNvPicPr>
          <p:nvPr/>
        </p:nvPicPr>
        <p:blipFill>
          <a:blip r:embed="rId6"/>
          <a:stretch>
            <a:fillRect/>
          </a:stretch>
        </p:blipFill>
        <p:spPr>
          <a:xfrm>
            <a:off x="2244724" y="464425"/>
            <a:ext cx="4956176" cy="1715714"/>
          </a:xfrm>
          <a:prstGeom prst="rect">
            <a:avLst/>
          </a:prstGeom>
        </p:spPr>
      </p:pic>
      <p:pic>
        <p:nvPicPr>
          <p:cNvPr id="21" name="Imagen 20"/>
          <p:cNvPicPr>
            <a:picLocks noChangeAspect="1"/>
          </p:cNvPicPr>
          <p:nvPr/>
        </p:nvPicPr>
        <p:blipFill>
          <a:blip r:embed="rId7"/>
          <a:stretch>
            <a:fillRect/>
          </a:stretch>
        </p:blipFill>
        <p:spPr>
          <a:xfrm>
            <a:off x="2230124" y="2802657"/>
            <a:ext cx="4902988" cy="1996270"/>
          </a:xfrm>
          <a:prstGeom prst="rect">
            <a:avLst/>
          </a:prstGeom>
        </p:spPr>
      </p:pic>
      <p:pic>
        <p:nvPicPr>
          <p:cNvPr id="22" name="Imagen 21"/>
          <p:cNvPicPr>
            <a:picLocks noChangeAspect="1"/>
          </p:cNvPicPr>
          <p:nvPr/>
        </p:nvPicPr>
        <p:blipFill>
          <a:blip r:embed="rId8"/>
          <a:stretch>
            <a:fillRect/>
          </a:stretch>
        </p:blipFill>
        <p:spPr>
          <a:xfrm>
            <a:off x="18044" y="6142983"/>
            <a:ext cx="4892563" cy="2137721"/>
          </a:xfrm>
          <a:prstGeom prst="rect">
            <a:avLst/>
          </a:prstGeom>
        </p:spPr>
      </p:pic>
    </p:spTree>
    <p:extLst>
      <p:ext uri="{BB962C8B-B14F-4D97-AF65-F5344CB8AC3E}">
        <p14:creationId xmlns:p14="http://schemas.microsoft.com/office/powerpoint/2010/main" val="105492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45%</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13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7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7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24, esto debido al levantamiento de restricciones de movilidad y se observa aumentado comparado con el año 2020 en donde la notificación con al pandemia de SARS CoV2 disminuyó notablemente. En total hasta el periodo epidemiológico seis (7) se notificaron 75 casos como probables de los cuales, 19 (25,33%) fueron de otros municipios, 27 (36%) fueron descartados por laboratorio, 4 (5,33) con muestra inadecuada, y 25 (33,33%)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10" name="Imagen 9"/>
          <p:cNvPicPr>
            <a:picLocks noChangeAspect="1"/>
          </p:cNvPicPr>
          <p:nvPr/>
        </p:nvPicPr>
        <p:blipFill>
          <a:blip r:embed="rId3"/>
          <a:stretch>
            <a:fillRect/>
          </a:stretch>
        </p:blipFill>
        <p:spPr>
          <a:xfrm>
            <a:off x="1340426" y="3374268"/>
            <a:ext cx="4536507" cy="3194733"/>
          </a:xfrm>
          <a:prstGeom prst="rect">
            <a:avLst/>
          </a:prstGeom>
        </p:spPr>
      </p:pic>
      <p:pic>
        <p:nvPicPr>
          <p:cNvPr id="33" name="Imagen 32"/>
          <p:cNvPicPr>
            <a:picLocks noChangeAspect="1"/>
          </p:cNvPicPr>
          <p:nvPr/>
        </p:nvPicPr>
        <p:blipFill>
          <a:blip r:embed="rId4"/>
          <a:stretch>
            <a:fillRect/>
          </a:stretch>
        </p:blipFill>
        <p:spPr>
          <a:xfrm>
            <a:off x="4010031" y="454199"/>
            <a:ext cx="3085069" cy="1896585"/>
          </a:xfrm>
          <a:prstGeom prst="rect">
            <a:avLst/>
          </a:prstGeom>
        </p:spPr>
      </p:pic>
    </p:spTree>
    <p:extLst>
      <p:ext uri="{BB962C8B-B14F-4D97-AF65-F5344CB8AC3E}">
        <p14:creationId xmlns:p14="http://schemas.microsoft.com/office/powerpoint/2010/main" val="152023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7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7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139</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51%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7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299"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5,40* 100 mil</a:t>
            </a:r>
          </a:p>
          <a:p>
            <a:pPr algn="ctr"/>
            <a:r>
              <a:rPr lang="es-ES" sz="1400" b="1" dirty="0" smtClean="0">
                <a:latin typeface="Arial Narrow" panose="020B0606020202030204" pitchFamily="34" charset="0"/>
              </a:rPr>
              <a:t>139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7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27821" y="7420568"/>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9,41* 100 mil</a:t>
            </a:r>
          </a:p>
          <a:p>
            <a:pPr algn="ctr"/>
            <a:r>
              <a:rPr lang="es-ES" sz="1400" b="1" dirty="0" smtClean="0">
                <a:latin typeface="Arial Narrow" panose="020B0606020202030204" pitchFamily="34" charset="0"/>
              </a:rPr>
              <a:t>14 casos</a:t>
            </a:r>
            <a:endParaRPr lang="es-ES" sz="1400" b="1"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222485" y="447205"/>
            <a:ext cx="4910627" cy="1689912"/>
          </a:xfrm>
          <a:prstGeom prst="rect">
            <a:avLst/>
          </a:prstGeom>
        </p:spPr>
      </p:pic>
      <p:pic>
        <p:nvPicPr>
          <p:cNvPr id="3" name="Imagen 2"/>
          <p:cNvPicPr>
            <a:picLocks noChangeAspect="1"/>
          </p:cNvPicPr>
          <p:nvPr/>
        </p:nvPicPr>
        <p:blipFill>
          <a:blip r:embed="rId6"/>
          <a:stretch>
            <a:fillRect/>
          </a:stretch>
        </p:blipFill>
        <p:spPr>
          <a:xfrm>
            <a:off x="2241030" y="2767268"/>
            <a:ext cx="4945485" cy="2142785"/>
          </a:xfrm>
          <a:prstGeom prst="rect">
            <a:avLst/>
          </a:prstGeom>
        </p:spPr>
      </p:pic>
      <p:pic>
        <p:nvPicPr>
          <p:cNvPr id="17" name="Imagen 16"/>
          <p:cNvPicPr>
            <a:picLocks noChangeAspect="1"/>
          </p:cNvPicPr>
          <p:nvPr/>
        </p:nvPicPr>
        <p:blipFill>
          <a:blip r:embed="rId7"/>
          <a:stretch>
            <a:fillRect/>
          </a:stretch>
        </p:blipFill>
        <p:spPr>
          <a:xfrm>
            <a:off x="10355" y="6125688"/>
            <a:ext cx="4781092" cy="2170312"/>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55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8</a:t>
              </a:r>
              <a:r>
                <a:rPr lang="es-ES" sz="1200" b="1" dirty="0" smtClean="0">
                  <a:latin typeface="Arial Narrow" panose="020B0606020202030204" pitchFamily="34" charset="0"/>
                </a:rPr>
                <a:t>4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28,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24898</TotalTime>
  <Words>5423</Words>
  <Application>Microsoft Office PowerPoint</Application>
  <PresentationFormat>Personalizado</PresentationFormat>
  <Paragraphs>1127</Paragraphs>
  <Slides>28</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Infección de sitio quirúrgico- ISQ</vt:lpstr>
      <vt:lpstr>Endometritis  post parto</vt:lpstr>
      <vt:lpstr>Infección asociadas a dispositivos en UCI</vt:lpstr>
      <vt:lpstr>Consumo de antibióticos en el ámbito hospitalario</vt:lpstr>
      <vt:lpstr>Consumo de antibióticos en el ámbito hospitalario</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3127</cp:revision>
  <cp:lastPrinted>2019-09-10T20:37:37Z</cp:lastPrinted>
  <dcterms:created xsi:type="dcterms:W3CDTF">2019-03-11T16:04:20Z</dcterms:created>
  <dcterms:modified xsi:type="dcterms:W3CDTF">2022-10-20T14:27:30Z</dcterms:modified>
</cp:coreProperties>
</file>