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5.xml"/>
  <Override ContentType="application/vnd.ms-office.chartcolorstyle+xml" PartName="/ppt/charts/colors6.xml"/>
  <Override ContentType="application/vnd.ms-office.chartcolorstyle+xml" PartName="/ppt/charts/colors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20.xml"/>
  <Override ContentType="application/vnd.openxmlformats-officedocument.drawingml.chart+xml" PartName="/ppt/charts/chart25.xml"/>
  <Override ContentType="application/vnd.openxmlformats-officedocument.drawingml.chart+xml" PartName="/ppt/charts/chart38.xml"/>
  <Override ContentType="application/vnd.openxmlformats-officedocument.drawingml.chart+xml" PartName="/ppt/charts/chart9.xml"/>
  <Override ContentType="application/vnd.openxmlformats-officedocument.drawingml.chart+xml" PartName="/ppt/charts/chart46.xml"/>
  <Override ContentType="application/vnd.openxmlformats-officedocument.drawingml.chart+xml" PartName="/ppt/charts/chart4.xml"/>
  <Override ContentType="application/vnd.openxmlformats-officedocument.drawingml.chart+xml" PartName="/ppt/charts/chart33.xml"/>
  <Override ContentType="application/vnd.openxmlformats-officedocument.drawingml.chart+xml" PartName="/ppt/charts/chart16.xml"/>
  <Override ContentType="application/vnd.openxmlformats-officedocument.drawingml.chart+xml" PartName="/ppt/charts/chart42.xml"/>
  <Override ContentType="application/vnd.openxmlformats-officedocument.drawingml.chart+xml" PartName="/ppt/charts/chart12.xml"/>
  <Override ContentType="application/vnd.openxmlformats-officedocument.drawingml.chart+xml" PartName="/ppt/charts/chart29.xml"/>
  <Override ContentType="application/vnd.openxmlformats-officedocument.drawingml.chart+xml" PartName="/ppt/charts/chart32.xml"/>
  <Override ContentType="application/vnd.openxmlformats-officedocument.drawingml.chart+xml" PartName="/ppt/charts/chart8.xml"/>
  <Override ContentType="application/vnd.openxmlformats-officedocument.drawingml.chart+xml" PartName="/ppt/charts/chart37.xml"/>
  <Override ContentType="application/vnd.openxmlformats-officedocument.drawingml.chart+xml" PartName="/ppt/charts/chart45.xml"/>
  <Override ContentType="application/vnd.openxmlformats-officedocument.drawingml.chart+xml" PartName="/ppt/charts/chart5.xml"/>
  <Override ContentType="application/vnd.openxmlformats-officedocument.drawingml.chart+xml" PartName="/ppt/charts/chart28.xml"/>
  <Override ContentType="application/vnd.openxmlformats-officedocument.drawingml.chart+xml" PartName="/ppt/charts/chart41.xml"/>
  <Override ContentType="application/vnd.openxmlformats-officedocument.drawingml.chart+xml" PartName="/ppt/charts/chart11.xml"/>
  <Override ContentType="application/vnd.openxmlformats-officedocument.drawingml.chart+xml" PartName="/ppt/charts/chart24.xml"/>
  <Override ContentType="application/vnd.openxmlformats-officedocument.drawingml.chart+xml" PartName="/ppt/charts/chart15.xml"/>
  <Override ContentType="application/vnd.openxmlformats-officedocument.drawingml.chart+xml" PartName="/ppt/charts/chart44.xml"/>
  <Override ContentType="application/vnd.openxmlformats-officedocument.drawingml.chart+xml" PartName="/ppt/charts/chart19.xml"/>
  <Override ContentType="application/vnd.openxmlformats-officedocument.drawingml.chart+xml" PartName="/ppt/charts/chart36.xml"/>
  <Override ContentType="application/vnd.openxmlformats-officedocument.drawingml.chart+xml" PartName="/ppt/charts/chart2.xml"/>
  <Override ContentType="application/vnd.openxmlformats-officedocument.drawingml.chart+xml" PartName="/ppt/charts/chart7.xml"/>
  <Override ContentType="application/vnd.openxmlformats-officedocument.drawingml.chart+xml" PartName="/ppt/charts/chart31.xml"/>
  <Override ContentType="application/vnd.openxmlformats-officedocument.drawingml.chart+xml" PartName="/ppt/charts/chart6.xml"/>
  <Override ContentType="application/vnd.openxmlformats-officedocument.drawingml.chart+xml" PartName="/ppt/charts/chart1.xml"/>
  <Override ContentType="application/vnd.openxmlformats-officedocument.drawingml.chart+xml" PartName="/ppt/charts/chart10.xml"/>
  <Override ContentType="application/vnd.openxmlformats-officedocument.drawingml.chart+xml" PartName="/ppt/charts/chart23.xml"/>
  <Override ContentType="application/vnd.openxmlformats-officedocument.drawingml.chart+xml" PartName="/ppt/charts/chart40.xml"/>
  <Override ContentType="application/vnd.openxmlformats-officedocument.drawingml.chart+xml" PartName="/ppt/charts/chart14.xml"/>
  <Override ContentType="application/vnd.openxmlformats-officedocument.drawingml.chart+xml" PartName="/ppt/charts/chart27.xml"/>
  <Override ContentType="application/vnd.openxmlformats-officedocument.drawingml.chart+xml" PartName="/ppt/charts/chart3.xml"/>
  <Override ContentType="application/vnd.openxmlformats-officedocument.drawingml.chart+xml" PartName="/ppt/charts/chart18.xml"/>
  <Override ContentType="application/vnd.openxmlformats-officedocument.drawingml.chart+xml" PartName="/ppt/charts/chart43.xml"/>
  <Override ContentType="application/vnd.openxmlformats-officedocument.drawingml.chart+xml" PartName="/ppt/charts/chart21.xml"/>
  <Override ContentType="application/vnd.openxmlformats-officedocument.drawingml.chart+xml" PartName="/ppt/charts/chart30.xml"/>
  <Override ContentType="application/vnd.openxmlformats-officedocument.drawingml.chart+xml" PartName="/ppt/charts/chart34.xml"/>
  <Override ContentType="application/vnd.openxmlformats-officedocument.drawingml.chart+xml" PartName="/ppt/charts/chart35.xml"/>
  <Override ContentType="application/vnd.openxmlformats-officedocument.drawingml.chart+xml" PartName="/ppt/charts/chart22.xml"/>
  <Override ContentType="application/vnd.openxmlformats-officedocument.drawingml.chart+xml" PartName="/ppt/charts/chart17.xml"/>
  <Override ContentType="application/vnd.openxmlformats-officedocument.drawingml.chart+xml" PartName="/ppt/charts/chart39.xml"/>
  <Override ContentType="application/vnd.openxmlformats-officedocument.drawingml.chart+xml" PartName="/ppt/charts/chart26.xml"/>
  <Override ContentType="application/vnd.openxmlformats-officedocument.drawingml.chart+xml" PartName="/ppt/charts/chart13.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drawingml.chartshapes+xml" PartName="/ppt/drawings/drawing2.xml"/>
  <Override ContentType="application/vnd.openxmlformats-officedocument.drawingml.chartshapes+xml" PartName="/ppt/drawings/drawing1.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ms-office.chartstyle+xml" PartName="/ppt/charts/style1.xml"/>
  <Override ContentType="application/vnd.ms-office.chartstyle+xml" PartName="/ppt/charts/style6.xml"/>
  <Override ContentType="application/vnd.ms-office.chartstyle+xml" PartName="/ppt/charts/style2.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Lst>
  <p:sldSz cy="9144000" cx="7200900"/>
  <p:notesSz cx="7010400" cy="9296400"/>
  <p:embeddedFontLst>
    <p:embeddedFont>
      <p:font typeface="Arial Narrow"/>
      <p:regular r:id="rId64"/>
      <p:bold r:id="rId65"/>
      <p:italic r:id="rId66"/>
      <p:boldItalic r:id="rId67"/>
    </p:embeddedFont>
    <p:embeddedFont>
      <p:font typeface="Libre Franklin Black"/>
      <p:bold r:id="rId68"/>
      <p:boldItalic r:id="rId6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268">
          <p15:clr>
            <a:srgbClr val="A4A3A4"/>
          </p15:clr>
        </p15:guide>
      </p15:sldGuideLst>
    </p:ext>
    <p:ext uri="GoogleSlidesCustomDataVersion2">
      <go:slidesCustomData xmlns:go="http://customooxmlschemas.google.com/" r:id="rId70" roundtripDataSignature="AMtx7miNnom3bp7ygNkIVdJM9ZwvFMTvo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A93BE3B-9341-4966-88C0-577716BA6110}">
  <a:tblStyle styleId="{3A93BE3B-9341-4966-88C0-577716BA6110}"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6C711DC9-F84C-43DD-8A07-ABD09DAA2905}" styleName="Table_1">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A7F4AE7E-1257-4226-925F-63F7D57E1527}" styleName="Table_2">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accent6"/>
              </a:solidFill>
              <a:prstDash val="solid"/>
              <a:round/>
              <a:headEnd len="sm" w="sm" type="none"/>
              <a:tailEnd len="sm" w="sm" type="none"/>
            </a:ln>
          </a:top>
          <a:bottom>
            <a:ln cap="flat" cmpd="sng" w="12700">
              <a:solidFill>
                <a:schemeClr val="accent6"/>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fill>
          <a:solidFill>
            <a:schemeClr val="accent6">
              <a:alpha val="20000"/>
            </a:schemeClr>
          </a:solidFill>
        </a:fill>
      </a:tcStyle>
    </a:band1H>
    <a:band2H>
      <a:tcTxStyle/>
    </a:band2H>
    <a:band1V>
      <a:tcTxStyle/>
      <a:tcStyle>
        <a:fill>
          <a:solidFill>
            <a:schemeClr val="accent6">
              <a:alpha val="20000"/>
            </a:schemeClr>
          </a:solidFill>
        </a:fill>
      </a:tcStyle>
    </a:band1V>
    <a:band2V>
      <a:tcTxStyle/>
    </a:band2V>
    <a:lastCol>
      <a:tcTxStyle b="on" i="off"/>
    </a:lastCol>
    <a:firstCol>
      <a:tcTxStyle b="on" i="off"/>
    </a:firstCol>
    <a:lastRow>
      <a:tcTxStyle b="on" i="off"/>
      <a:tcStyle>
        <a:tcBdr>
          <a:top>
            <a:ln cap="flat" cmpd="sng" w="12700">
              <a:solidFill>
                <a:schemeClr val="accent6"/>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12700">
              <a:solidFill>
                <a:schemeClr val="accent6"/>
              </a:solidFill>
              <a:prstDash val="solid"/>
              <a:round/>
              <a:headEnd len="sm" w="sm" type="none"/>
              <a:tailEnd len="sm" w="sm" type="none"/>
            </a:ln>
          </a:bottom>
        </a:tcBdr>
        <a:fill>
          <a:solidFill>
            <a:srgbClr val="FFFFFF">
              <a:alpha val="0"/>
            </a:srgbClr>
          </a:solidFill>
        </a:fill>
      </a:tcStyle>
    </a:firstRow>
    <a:neCell>
      <a:tcTxStyle/>
    </a:neCell>
    <a:nwCell>
      <a:tcTxStyle/>
    </a:nwCell>
  </a:tblStyle>
  <a:tblStyle styleId="{10C6F41B-5B68-48A4-9452-7176F6717A1B}" styleName="Table_3">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268"/>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0" Type="http://customschemas.google.com/relationships/presentationmetadata" Target="meta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font" Target="fonts/ArialNarrow-regular.fntdata"/><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font" Target="fonts/ArialNarrow-italic.fntdata"/><Relationship Id="rId21" Type="http://schemas.openxmlformats.org/officeDocument/2006/relationships/slide" Target="slides/slide15.xml"/><Relationship Id="rId65" Type="http://schemas.openxmlformats.org/officeDocument/2006/relationships/font" Target="fonts/ArialNarrow-bold.fntdata"/><Relationship Id="rId24" Type="http://schemas.openxmlformats.org/officeDocument/2006/relationships/slide" Target="slides/slide18.xml"/><Relationship Id="rId68" Type="http://schemas.openxmlformats.org/officeDocument/2006/relationships/font" Target="fonts/LibreFranklinBlack-bold.fntdata"/><Relationship Id="rId23" Type="http://schemas.openxmlformats.org/officeDocument/2006/relationships/slide" Target="slides/slide17.xml"/><Relationship Id="rId67" Type="http://schemas.openxmlformats.org/officeDocument/2006/relationships/font" Target="fonts/ArialNarrow-boldItalic.fnt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LibreFranklinBlack-boldItalic.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7.%20Julio\PLANTILLA%20HEPATITIS%20B%20y%20C%202022.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1067881970\Desktop\IRA\SEMANA%2028-2022\2-Canal%20end&#233;mico%20IRA%20medellin%202021%20Bortman%20y%20MMWR.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1067881970\Desktop\IRA\SEMANA%2028-2022\INDICADORES%20100622.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1067881970\Desktop\IRA\SEMANA%2028-2022\2-Canal%20end&#233;mico%20IRA%20medellin%202021%20Bortman%20y%20MMWR.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1067881970\Desktop\IRA\SEMANA%2028-2022\2-Canal%20end&#233;mico%20IRA%20medellin%202021%20Bortman%20y%20MMWR.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1067881970\Desktop\IRA\SEMANA%2028-2022\2-Canal%20end&#233;mico%20IRA%20medellin%202021%20Bortman%20y%20MMWR.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1067881970\Desktop\IRA\SEMANA%2028-2022\INDICADORES%20100622.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1067881970\Desktop\IRA\SEMANA%2028-2022\2-Canal%20end&#233;mico%20IRA%20medellin%202021%20Bortman%20y%20MMWR.xlsx" TargetMode="External"/></Relationships>
</file>

<file path=ppt/charts/_rels/chart17.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C:\Users\1067881970\Downloads\evento%20345%20datos%20basicos%20y%20complementarios%20HUSVF.xlsx" TargetMode="External"/></Relationships>
</file>

<file path=ppt/charts/_rels/chart18.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C:\Users\1067881970\Downloads\evento%20345%20datos%20basicos%20y%20complementarios%20HUSVF.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1067881970\Downloads\BASE%20CENTINELA%20IRAG%20HSVF_21-07-202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7.%20Julio\PLANTILLA%20HEPATITIS%20B%20y%20C%202022.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1067881970\Desktop\IRA\SEMANA%2028-2022\GRAFICO%20VIRUS%20RESPIRATORIO%20POR%20SE%20%202.xlsx" TargetMode="External"/><Relationship Id="rId2" Type="http://schemas.openxmlformats.org/officeDocument/2006/relationships/chartUserShapes" Target="../drawings/drawing1.xml"/></Relationships>
</file>

<file path=ppt/charts/_rels/chart21.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C:\Users\1067881970\Downloads\evento%20348%20datos%20basicos%20y%20complementarios_SEM_28.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7.%20Julio\PLANTILLA%20PROPIA%20INTENTO%20DE%20SUICIDIO_2022%20preliminar.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7.%20Julio\PLANTILLA%20PROPIA%20INTENTO%20DE%20SUICIDIO_2022%20preliminar.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7.%20Julio\PLANTILLA%20PROPIA%20INTENTO%20DE%20SUICIDIO_2022%20preliminar.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7.%20Julio\PLANTILLA%20PROPIA%20INTENTO%20DE%20SUICIDIO_2022%20preliminar.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7.%20Julio\PLANTILLA%20PROPIA%20INTENTO%20DE%20SUICIDIO_2022%20preliminar.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7.%20Julio\PLANTILLA%20VIH_2022.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7.%20Julio\PLANTILLA%20VIH_2022.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7.%20Julio\PLANTILLA%20VIH_202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7.%20Julio\PLANTILLA%20HEPATITIS%20B%20y%20C%202022.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7.%20Julio\PLANTILLA%20VIH_2022.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7.%20Julio\PLANTILLA%20VIH_2022.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7.%20Julio\PLANTILLA%20VIH_2022.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F:\2022\Dengue\Canal%20Dengue%202022%20por%20semana%20AJUS%20(Ultimos%205%20a&#241;os).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E:\2022\Dengue\Dengue%20%20%20periodo%20Doce.xls"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F:\2022\Dengue\GRAFICAS%20EJEMPLO%20dengue.xlsx" TargetMode="External"/><Relationship Id="rId2" Type="http://schemas.openxmlformats.org/officeDocument/2006/relationships/chartUserShapes" Target="../drawings/drawing2.xml"/></Relationships>
</file>

<file path=ppt/charts/_rels/chart36.xml.rels><?xml version="1.0" encoding="UTF-8" standalone="yes"?><Relationships xmlns="http://schemas.openxmlformats.org/package/2006/relationships"><Relationship Id="rId1" Type="http://schemas.openxmlformats.org/officeDocument/2006/relationships/oleObject" Target="file:///F:\2022\Boletin%20zoonosis\rabia\Rabia%20%20periodo%20Doce.xls"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F:\2022\Boletin%20zoonosis\rabia\GRAFICAS%20EJEMPLO%20rabia.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F:\2022\Boletin%20zoonosis\rabia\GRAFICAS%20EJEMPLO%20rabia.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F:\2021\Leptospira\GRAFICAS%20EJEMPLO%20Leptospir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7.%20Julio\PLANTILLA%20HEPATITIS%20B%20y%20C%202022.xlsx" TargetMode="External"/></Relationships>
</file>

<file path=ppt/charts/_rels/chart40.xml.rels><?xml version="1.0" encoding="UTF-8" standalone="yes"?><Relationships xmlns="http://schemas.openxmlformats.org/package/2006/relationships"><Relationship Id="rId1" Type="http://schemas.openxmlformats.org/officeDocument/2006/relationships/oleObject" Target="file:///F:\2021\Leptospira\GRAFICAS%20EJEMPLO%20Leptospira.xlsx"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file:///F:\2022\Boletin%20zoonosis\Leptospirosis%20%20periodo%20Doce.xls"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file:///C:\Users\Usuario\Documents\SECRETARIA%20DE%20SALUD%20MEDELLIN\BOLETINES%20EPIDEMIOLOGICOS\11-Canal%20end&#233;mico%20VIOLENCIA%20medellin%202019%20Bortman%20y%20MMWR.xlsx" TargetMode="External"/></Relationships>
</file>

<file path=ppt/charts/_rels/chart43.xml.rels><?xml version="1.0" encoding="UTF-8" standalone="yes"?><Relationships xmlns="http://schemas.openxmlformats.org/package/2006/relationships"><Relationship Id="rId1" Type="http://schemas.openxmlformats.org/officeDocument/2006/relationships/oleObject" Target="file:///C:\Users\Usuario\Documents\SECRETARIA%20DE%20SALUD%20MEDELLIN\BOLETINES%20EPIDEMIOLOGICOS\11-Canal%20end&#233;mico%20VIOLENCIA%20medellin%202019%20Bortman%20y%20MMWR.xlsx" TargetMode="External"/></Relationships>
</file>

<file path=ppt/charts/_rels/chart4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file:///C:\Users\Usuario\Downloads\informes%20de%20periodo%201-4.xlsx" TargetMode="External"/></Relationships>
</file>

<file path=ppt/charts/_rels/chart4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oleObject" Target="file:///C:\Users\Usuario\Downloads\informes%20de%20periodo%201-4.xlsx" TargetMode="External"/></Relationships>
</file>

<file path=ppt/charts/_rels/chart4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oleObject" Target="file:///D:\Jonathan\Documents\2022%20SSM\Informe%20exposicion%20a%20fluor%202022\Julio%202022\consolidado%20fluor%20JULIO%20202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7.%20Julio\PLANTILLA%20HEPATITIS%20B%20y%20C%20202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7.%20Julio\PLANTILLA%20HEPATITIS%20B%20y%20C%20202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7.%20Julio\PLANTILLA%20HEPATITIS%20B%20y%20C%20202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1067881970\Desktop\IRA\SEMANA%2028-2022\2-Canal%20end&#233;mico%20IRA%20medellin%202021%20Bortman%20y%20MMWR.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1067881970\Desktop\IRA\SEMANA%2028-2022\INDICADORES%201006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3"/>
          <c:order val="1"/>
          <c:tx>
            <c:strRef>
              <c:f>'Canal endémico(B)'!$A$75</c:f>
              <c:strCache>
                <c:ptCount val="1"/>
                <c:pt idx="0">
                  <c:v>Percentil 75</c:v>
                </c:pt>
              </c:strCache>
            </c:strRef>
          </c:tx>
          <c:spPr>
            <a:solidFill>
              <a:srgbClr val="C00000"/>
            </a:solidFill>
            <a:ln w="25400">
              <a:solidFill>
                <a:srgbClr val="FF0000"/>
              </a:solidFill>
              <a:prstDash val="solid"/>
            </a:ln>
          </c:spPr>
          <c:val>
            <c:numRef>
              <c:f>'Canal endémico(B)'!$B$75:$BA$75</c:f>
              <c:numCache>
                <c:formatCode>0.0</c:formatCode>
                <c:ptCount val="52"/>
                <c:pt idx="0">
                  <c:v>4.5</c:v>
                </c:pt>
                <c:pt idx="1">
                  <c:v>4</c:v>
                </c:pt>
                <c:pt idx="2">
                  <c:v>6</c:v>
                </c:pt>
                <c:pt idx="3">
                  <c:v>4.5</c:v>
                </c:pt>
                <c:pt idx="4">
                  <c:v>6</c:v>
                </c:pt>
                <c:pt idx="5">
                  <c:v>4</c:v>
                </c:pt>
                <c:pt idx="6">
                  <c:v>4.5</c:v>
                </c:pt>
                <c:pt idx="7">
                  <c:v>5</c:v>
                </c:pt>
                <c:pt idx="8">
                  <c:v>5</c:v>
                </c:pt>
                <c:pt idx="9">
                  <c:v>4.5</c:v>
                </c:pt>
                <c:pt idx="10">
                  <c:v>3.5</c:v>
                </c:pt>
                <c:pt idx="11">
                  <c:v>5.5</c:v>
                </c:pt>
                <c:pt idx="12">
                  <c:v>4.5</c:v>
                </c:pt>
                <c:pt idx="13">
                  <c:v>5</c:v>
                </c:pt>
                <c:pt idx="14">
                  <c:v>6.5</c:v>
                </c:pt>
                <c:pt idx="15">
                  <c:v>4.5</c:v>
                </c:pt>
                <c:pt idx="16">
                  <c:v>6</c:v>
                </c:pt>
                <c:pt idx="17">
                  <c:v>4.5</c:v>
                </c:pt>
                <c:pt idx="18">
                  <c:v>6.5</c:v>
                </c:pt>
                <c:pt idx="19">
                  <c:v>5</c:v>
                </c:pt>
                <c:pt idx="20">
                  <c:v>4</c:v>
                </c:pt>
                <c:pt idx="21">
                  <c:v>3.5</c:v>
                </c:pt>
                <c:pt idx="22">
                  <c:v>3.5</c:v>
                </c:pt>
                <c:pt idx="23">
                  <c:v>6</c:v>
                </c:pt>
                <c:pt idx="24">
                  <c:v>5</c:v>
                </c:pt>
                <c:pt idx="25">
                  <c:v>4.5</c:v>
                </c:pt>
                <c:pt idx="26">
                  <c:v>4</c:v>
                </c:pt>
                <c:pt idx="27">
                  <c:v>6</c:v>
                </c:pt>
                <c:pt idx="28">
                  <c:v>3.5</c:v>
                </c:pt>
                <c:pt idx="29">
                  <c:v>3.5</c:v>
                </c:pt>
                <c:pt idx="30">
                  <c:v>6.5</c:v>
                </c:pt>
                <c:pt idx="31">
                  <c:v>5</c:v>
                </c:pt>
                <c:pt idx="32">
                  <c:v>6</c:v>
                </c:pt>
                <c:pt idx="33">
                  <c:v>3.5</c:v>
                </c:pt>
                <c:pt idx="34">
                  <c:v>5.5</c:v>
                </c:pt>
                <c:pt idx="35">
                  <c:v>4.5</c:v>
                </c:pt>
                <c:pt idx="36">
                  <c:v>6</c:v>
                </c:pt>
                <c:pt idx="37">
                  <c:v>4</c:v>
                </c:pt>
                <c:pt idx="38">
                  <c:v>6</c:v>
                </c:pt>
                <c:pt idx="39">
                  <c:v>5.5</c:v>
                </c:pt>
                <c:pt idx="40">
                  <c:v>4</c:v>
                </c:pt>
                <c:pt idx="41">
                  <c:v>4.5</c:v>
                </c:pt>
                <c:pt idx="42">
                  <c:v>3.5</c:v>
                </c:pt>
                <c:pt idx="43">
                  <c:v>4.5</c:v>
                </c:pt>
                <c:pt idx="44">
                  <c:v>5</c:v>
                </c:pt>
                <c:pt idx="45">
                  <c:v>4</c:v>
                </c:pt>
                <c:pt idx="46">
                  <c:v>4.5</c:v>
                </c:pt>
                <c:pt idx="47">
                  <c:v>3</c:v>
                </c:pt>
                <c:pt idx="48">
                  <c:v>5.5</c:v>
                </c:pt>
                <c:pt idx="49">
                  <c:v>5.5</c:v>
                </c:pt>
                <c:pt idx="50">
                  <c:v>5.5</c:v>
                </c:pt>
                <c:pt idx="51">
                  <c:v>4.5</c:v>
                </c:pt>
              </c:numCache>
            </c:numRef>
          </c:val>
          <c:extLst>
            <c:ext xmlns:c16="http://schemas.microsoft.com/office/drawing/2014/chart" uri="{C3380CC4-5D6E-409C-BE32-E72D297353CC}">
              <c16:uniqueId val="{00000002-5A99-4791-8253-E45CCB0CC22F}"/>
            </c:ext>
          </c:extLst>
        </c:ser>
        <c:ser>
          <c:idx val="1"/>
          <c:order val="2"/>
          <c:tx>
            <c:strRef>
              <c:f>'Canal endémico(B)'!$A$73</c:f>
              <c:strCache>
                <c:ptCount val="1"/>
                <c:pt idx="0">
                  <c:v>Mediana</c:v>
                </c:pt>
              </c:strCache>
            </c:strRef>
          </c:tx>
          <c:spPr>
            <a:ln w="28575" cap="rnd">
              <a:solidFill>
                <a:schemeClr val="accent4"/>
              </a:solidFill>
              <a:round/>
            </a:ln>
            <a:effectLst/>
          </c:spPr>
          <c:val>
            <c:numRef>
              <c:f>'Canal endémico(B)'!$B$73:$BA$73</c:f>
              <c:numCache>
                <c:formatCode>0.0</c:formatCode>
                <c:ptCount val="52"/>
                <c:pt idx="0">
                  <c:v>3</c:v>
                </c:pt>
                <c:pt idx="1">
                  <c:v>2</c:v>
                </c:pt>
                <c:pt idx="2">
                  <c:v>3</c:v>
                </c:pt>
                <c:pt idx="3">
                  <c:v>3</c:v>
                </c:pt>
                <c:pt idx="4">
                  <c:v>5</c:v>
                </c:pt>
                <c:pt idx="5">
                  <c:v>4</c:v>
                </c:pt>
                <c:pt idx="6">
                  <c:v>3</c:v>
                </c:pt>
                <c:pt idx="7">
                  <c:v>5</c:v>
                </c:pt>
                <c:pt idx="8">
                  <c:v>4</c:v>
                </c:pt>
                <c:pt idx="9">
                  <c:v>3</c:v>
                </c:pt>
                <c:pt idx="10">
                  <c:v>2</c:v>
                </c:pt>
                <c:pt idx="11">
                  <c:v>5</c:v>
                </c:pt>
                <c:pt idx="12">
                  <c:v>3</c:v>
                </c:pt>
                <c:pt idx="13">
                  <c:v>4</c:v>
                </c:pt>
                <c:pt idx="14">
                  <c:v>5</c:v>
                </c:pt>
                <c:pt idx="15">
                  <c:v>3</c:v>
                </c:pt>
                <c:pt idx="16">
                  <c:v>5</c:v>
                </c:pt>
                <c:pt idx="17">
                  <c:v>3</c:v>
                </c:pt>
                <c:pt idx="18">
                  <c:v>5</c:v>
                </c:pt>
                <c:pt idx="19">
                  <c:v>5</c:v>
                </c:pt>
                <c:pt idx="20">
                  <c:v>3</c:v>
                </c:pt>
                <c:pt idx="21">
                  <c:v>3</c:v>
                </c:pt>
                <c:pt idx="22">
                  <c:v>1</c:v>
                </c:pt>
                <c:pt idx="23">
                  <c:v>3</c:v>
                </c:pt>
                <c:pt idx="24">
                  <c:v>4</c:v>
                </c:pt>
                <c:pt idx="25">
                  <c:v>4</c:v>
                </c:pt>
                <c:pt idx="26">
                  <c:v>3</c:v>
                </c:pt>
                <c:pt idx="27">
                  <c:v>5</c:v>
                </c:pt>
                <c:pt idx="28">
                  <c:v>3</c:v>
                </c:pt>
                <c:pt idx="29">
                  <c:v>2</c:v>
                </c:pt>
                <c:pt idx="30">
                  <c:v>5</c:v>
                </c:pt>
                <c:pt idx="31">
                  <c:v>4</c:v>
                </c:pt>
                <c:pt idx="32">
                  <c:v>3</c:v>
                </c:pt>
                <c:pt idx="33">
                  <c:v>2</c:v>
                </c:pt>
                <c:pt idx="34">
                  <c:v>4</c:v>
                </c:pt>
                <c:pt idx="35">
                  <c:v>3</c:v>
                </c:pt>
                <c:pt idx="36">
                  <c:v>5</c:v>
                </c:pt>
                <c:pt idx="37">
                  <c:v>3</c:v>
                </c:pt>
                <c:pt idx="38">
                  <c:v>5</c:v>
                </c:pt>
                <c:pt idx="39">
                  <c:v>4</c:v>
                </c:pt>
                <c:pt idx="40">
                  <c:v>4</c:v>
                </c:pt>
                <c:pt idx="41">
                  <c:v>3</c:v>
                </c:pt>
                <c:pt idx="42">
                  <c:v>2</c:v>
                </c:pt>
                <c:pt idx="43">
                  <c:v>4</c:v>
                </c:pt>
                <c:pt idx="44">
                  <c:v>4</c:v>
                </c:pt>
                <c:pt idx="45">
                  <c:v>2</c:v>
                </c:pt>
                <c:pt idx="46">
                  <c:v>4</c:v>
                </c:pt>
                <c:pt idx="47">
                  <c:v>2</c:v>
                </c:pt>
                <c:pt idx="48">
                  <c:v>5</c:v>
                </c:pt>
                <c:pt idx="49">
                  <c:v>5</c:v>
                </c:pt>
                <c:pt idx="50">
                  <c:v>4</c:v>
                </c:pt>
                <c:pt idx="51">
                  <c:v>4</c:v>
                </c:pt>
              </c:numCache>
            </c:numRef>
          </c:val>
          <c:extLst>
            <c:ext xmlns:c16="http://schemas.microsoft.com/office/drawing/2014/chart" uri="{C3380CC4-5D6E-409C-BE32-E72D297353CC}">
              <c16:uniqueId val="{00000000-5A99-4791-8253-E45CCB0CC22F}"/>
            </c:ext>
          </c:extLst>
        </c:ser>
        <c:ser>
          <c:idx val="2"/>
          <c:order val="3"/>
          <c:tx>
            <c:strRef>
              <c:f>'Canal endémico(B)'!$A$74</c:f>
              <c:strCache>
                <c:ptCount val="1"/>
                <c:pt idx="0">
                  <c:v>Percentil 25</c:v>
                </c:pt>
              </c:strCache>
            </c:strRef>
          </c:tx>
          <c:spPr>
            <a:solidFill>
              <a:srgbClr val="92D050"/>
            </a:solidFill>
            <a:ln w="28575" cap="rnd">
              <a:solidFill>
                <a:schemeClr val="accent6"/>
              </a:solidFill>
              <a:round/>
            </a:ln>
            <a:effectLst/>
          </c:spPr>
          <c:val>
            <c:numRef>
              <c:f>'Canal endémico(B)'!$B$74:$BA$74</c:f>
              <c:numCache>
                <c:formatCode>0.0</c:formatCode>
                <c:ptCount val="52"/>
                <c:pt idx="0">
                  <c:v>1.5</c:v>
                </c:pt>
                <c:pt idx="1">
                  <c:v>1.5</c:v>
                </c:pt>
                <c:pt idx="2">
                  <c:v>2.5</c:v>
                </c:pt>
                <c:pt idx="3">
                  <c:v>2.5</c:v>
                </c:pt>
                <c:pt idx="4">
                  <c:v>4</c:v>
                </c:pt>
                <c:pt idx="5">
                  <c:v>2.5</c:v>
                </c:pt>
                <c:pt idx="6">
                  <c:v>2.5</c:v>
                </c:pt>
                <c:pt idx="7">
                  <c:v>2.5</c:v>
                </c:pt>
                <c:pt idx="8">
                  <c:v>2.5</c:v>
                </c:pt>
                <c:pt idx="9">
                  <c:v>3</c:v>
                </c:pt>
                <c:pt idx="10">
                  <c:v>2</c:v>
                </c:pt>
                <c:pt idx="11">
                  <c:v>2.5</c:v>
                </c:pt>
                <c:pt idx="12">
                  <c:v>3</c:v>
                </c:pt>
                <c:pt idx="13">
                  <c:v>3</c:v>
                </c:pt>
                <c:pt idx="14">
                  <c:v>3</c:v>
                </c:pt>
                <c:pt idx="15">
                  <c:v>3</c:v>
                </c:pt>
                <c:pt idx="16">
                  <c:v>2</c:v>
                </c:pt>
                <c:pt idx="17">
                  <c:v>2</c:v>
                </c:pt>
                <c:pt idx="18">
                  <c:v>3.5</c:v>
                </c:pt>
                <c:pt idx="19">
                  <c:v>3.5</c:v>
                </c:pt>
                <c:pt idx="20">
                  <c:v>1.5</c:v>
                </c:pt>
                <c:pt idx="21">
                  <c:v>2</c:v>
                </c:pt>
                <c:pt idx="22">
                  <c:v>1</c:v>
                </c:pt>
                <c:pt idx="23">
                  <c:v>2.5</c:v>
                </c:pt>
                <c:pt idx="24">
                  <c:v>4</c:v>
                </c:pt>
                <c:pt idx="25">
                  <c:v>2.5</c:v>
                </c:pt>
                <c:pt idx="26">
                  <c:v>2.5</c:v>
                </c:pt>
                <c:pt idx="27">
                  <c:v>2.5</c:v>
                </c:pt>
                <c:pt idx="28">
                  <c:v>2.5</c:v>
                </c:pt>
                <c:pt idx="29">
                  <c:v>1.5</c:v>
                </c:pt>
                <c:pt idx="30">
                  <c:v>4</c:v>
                </c:pt>
                <c:pt idx="31">
                  <c:v>1.5</c:v>
                </c:pt>
                <c:pt idx="32">
                  <c:v>0.5</c:v>
                </c:pt>
                <c:pt idx="33">
                  <c:v>1</c:v>
                </c:pt>
                <c:pt idx="34">
                  <c:v>2</c:v>
                </c:pt>
                <c:pt idx="35">
                  <c:v>3</c:v>
                </c:pt>
                <c:pt idx="36">
                  <c:v>1.5</c:v>
                </c:pt>
                <c:pt idx="37">
                  <c:v>3</c:v>
                </c:pt>
                <c:pt idx="38">
                  <c:v>3.5</c:v>
                </c:pt>
                <c:pt idx="39">
                  <c:v>1.5</c:v>
                </c:pt>
                <c:pt idx="40">
                  <c:v>3</c:v>
                </c:pt>
                <c:pt idx="41">
                  <c:v>2</c:v>
                </c:pt>
                <c:pt idx="42">
                  <c:v>2</c:v>
                </c:pt>
                <c:pt idx="43">
                  <c:v>3</c:v>
                </c:pt>
                <c:pt idx="44">
                  <c:v>3.5</c:v>
                </c:pt>
                <c:pt idx="45">
                  <c:v>2</c:v>
                </c:pt>
                <c:pt idx="46">
                  <c:v>2.5</c:v>
                </c:pt>
                <c:pt idx="47">
                  <c:v>1.5</c:v>
                </c:pt>
                <c:pt idx="48">
                  <c:v>3.5</c:v>
                </c:pt>
                <c:pt idx="49">
                  <c:v>3.5</c:v>
                </c:pt>
                <c:pt idx="50">
                  <c:v>3</c:v>
                </c:pt>
                <c:pt idx="51">
                  <c:v>2</c:v>
                </c:pt>
              </c:numCache>
            </c:numRef>
          </c:val>
          <c:extLst>
            <c:ext xmlns:c16="http://schemas.microsoft.com/office/drawing/2014/chart" uri="{C3380CC4-5D6E-409C-BE32-E72D297353CC}">
              <c16:uniqueId val="{00000001-5A99-4791-8253-E45CCB0CC22F}"/>
            </c:ext>
          </c:extLst>
        </c:ser>
        <c:dLbls>
          <c:showLegendKey val="0"/>
          <c:showVal val="0"/>
          <c:showCatName val="0"/>
          <c:showSerName val="0"/>
          <c:showPercent val="0"/>
          <c:showBubbleSize val="0"/>
        </c:dLbls>
        <c:axId val="48923776"/>
        <c:axId val="49100672"/>
      </c:areaChart>
      <c:scatterChart>
        <c:scatterStyle val="lineMarker"/>
        <c:varyColors val="0"/>
        <c:ser>
          <c:idx val="0"/>
          <c:order val="0"/>
          <c:tx>
            <c:strRef>
              <c:f>'Canal endémico(B)'!$A$72</c:f>
              <c:strCache>
                <c:ptCount val="1"/>
                <c:pt idx="0">
                  <c:v>2022</c:v>
                </c:pt>
              </c:strCache>
            </c:strRef>
          </c:tx>
          <c:spPr>
            <a:ln w="19050">
              <a:solidFill>
                <a:sysClr val="windowText" lastClr="000000"/>
              </a:solidFill>
            </a:ln>
          </c:spPr>
          <c:marker>
            <c:symbol val="circle"/>
            <c:size val="5"/>
            <c:spPr>
              <a:solidFill>
                <a:schemeClr val="tx1"/>
              </a:solidFill>
              <a:ln w="9525">
                <a:solidFill>
                  <a:sysClr val="windowText" lastClr="000000"/>
                </a:solidFill>
                <a:prstDash val="sysDash"/>
              </a:ln>
              <a:effectLst/>
            </c:spPr>
          </c:marker>
          <c:yVal>
            <c:numRef>
              <c:f>'Canal endémico(B)'!$B$72:$BA$72</c:f>
              <c:numCache>
                <c:formatCode>General</c:formatCode>
                <c:ptCount val="52"/>
                <c:pt idx="0">
                  <c:v>1</c:v>
                </c:pt>
                <c:pt idx="1">
                  <c:v>1</c:v>
                </c:pt>
                <c:pt idx="2">
                  <c:v>2</c:v>
                </c:pt>
                <c:pt idx="3">
                  <c:v>4</c:v>
                </c:pt>
                <c:pt idx="4">
                  <c:v>6</c:v>
                </c:pt>
                <c:pt idx="5">
                  <c:v>1</c:v>
                </c:pt>
                <c:pt idx="6">
                  <c:v>2</c:v>
                </c:pt>
                <c:pt idx="7">
                  <c:v>3</c:v>
                </c:pt>
                <c:pt idx="8">
                  <c:v>6</c:v>
                </c:pt>
                <c:pt idx="9">
                  <c:v>5</c:v>
                </c:pt>
                <c:pt idx="10">
                  <c:v>1</c:v>
                </c:pt>
                <c:pt idx="11">
                  <c:v>3</c:v>
                </c:pt>
                <c:pt idx="12">
                  <c:v>3</c:v>
                </c:pt>
                <c:pt idx="13">
                  <c:v>5</c:v>
                </c:pt>
                <c:pt idx="14">
                  <c:v>1</c:v>
                </c:pt>
                <c:pt idx="15">
                  <c:v>2</c:v>
                </c:pt>
                <c:pt idx="16">
                  <c:v>2</c:v>
                </c:pt>
                <c:pt idx="17">
                  <c:v>2</c:v>
                </c:pt>
                <c:pt idx="18">
                  <c:v>2</c:v>
                </c:pt>
                <c:pt idx="19">
                  <c:v>4</c:v>
                </c:pt>
                <c:pt idx="20">
                  <c:v>2</c:v>
                </c:pt>
                <c:pt idx="21">
                  <c:v>6</c:v>
                </c:pt>
                <c:pt idx="22">
                  <c:v>2</c:v>
                </c:pt>
                <c:pt idx="23">
                  <c:v>3</c:v>
                </c:pt>
                <c:pt idx="24">
                  <c:v>4</c:v>
                </c:pt>
                <c:pt idx="25">
                  <c:v>2</c:v>
                </c:pt>
                <c:pt idx="26">
                  <c:v>2</c:v>
                </c:pt>
                <c:pt idx="27">
                  <c:v>4</c:v>
                </c:pt>
              </c:numCache>
            </c:numRef>
          </c:yVal>
          <c:smooth val="0"/>
          <c:extLst>
            <c:ext xmlns:c16="http://schemas.microsoft.com/office/drawing/2014/chart" uri="{C3380CC4-5D6E-409C-BE32-E72D297353CC}">
              <c16:uniqueId val="{00000003-5A99-4791-8253-E45CCB0CC22F}"/>
            </c:ext>
          </c:extLst>
        </c:ser>
        <c:dLbls>
          <c:showLegendKey val="0"/>
          <c:showVal val="0"/>
          <c:showCatName val="0"/>
          <c:showSerName val="0"/>
          <c:showPercent val="0"/>
          <c:showBubbleSize val="0"/>
        </c:dLbls>
        <c:axId val="48923776"/>
        <c:axId val="49100672"/>
      </c:scatterChart>
      <c:catAx>
        <c:axId val="48923776"/>
        <c:scaling>
          <c:orientation val="minMax"/>
        </c:scaling>
        <c:delete val="0"/>
        <c:axPos val="b"/>
        <c:title>
          <c:tx>
            <c:rich>
              <a:bodyPr/>
              <a:lstStyle/>
              <a:p>
                <a:pPr>
                  <a:defRPr sz="900"/>
                </a:pPr>
                <a:r>
                  <a:rPr lang="en-US" sz="900"/>
                  <a:t>Semana Epidemiológica</a:t>
                </a:r>
              </a:p>
            </c:rich>
          </c:tx>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en-US"/>
          </a:p>
        </c:txPr>
        <c:crossAx val="49100672"/>
        <c:crosses val="autoZero"/>
        <c:auto val="1"/>
        <c:lblAlgn val="ctr"/>
        <c:lblOffset val="100"/>
        <c:noMultiLvlLbl val="0"/>
      </c:catAx>
      <c:valAx>
        <c:axId val="49100672"/>
        <c:scaling>
          <c:orientation val="minMax"/>
        </c:scaling>
        <c:delete val="0"/>
        <c:axPos val="l"/>
        <c:title>
          <c:tx>
            <c:rich>
              <a:bodyPr/>
              <a:lstStyle/>
              <a:p>
                <a:pPr>
                  <a:defRPr sz="900"/>
                </a:pPr>
                <a:r>
                  <a:rPr lang="es-CO" sz="900"/>
                  <a:t>Número de casos</a:t>
                </a:r>
              </a:p>
            </c:rich>
          </c:tx>
          <c:layout/>
          <c:overlay val="0"/>
        </c:title>
        <c:numFmt formatCode="0" sourceLinked="0"/>
        <c:majorTickMark val="none"/>
        <c:minorTickMark val="none"/>
        <c:tickLblPos val="nextTo"/>
        <c:spPr>
          <a:ln w="6350">
            <a:noFill/>
          </a:ln>
        </c:spPr>
        <c:txPr>
          <a:bodyPr rot="-60000000" vert="horz"/>
          <a:lstStyle/>
          <a:p>
            <a:pPr>
              <a:defRPr b="1"/>
            </a:pPr>
            <a:endParaRPr lang="en-US"/>
          </a:p>
        </c:txPr>
        <c:crossAx val="48923776"/>
        <c:crosses val="autoZero"/>
        <c:crossBetween val="between"/>
      </c:valAx>
      <c:spPr>
        <a:noFill/>
        <a:ln w="25400">
          <a:noFill/>
        </a:ln>
      </c:spPr>
    </c:plotArea>
    <c:legend>
      <c:legendPos val="b"/>
      <c:layout/>
      <c:overlay val="0"/>
      <c:spPr>
        <a:noFill/>
        <a:ln w="25400">
          <a:noFill/>
        </a:ln>
      </c:spPr>
      <c:txPr>
        <a:bodyPr rot="0" vert="horz"/>
        <a:lstStyle/>
        <a:p>
          <a:pPr>
            <a:defRPr sz="900"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IRA!$B$124</c:f>
              <c:strCache>
                <c:ptCount val="1"/>
                <c:pt idx="0">
                  <c:v>Límite inferior</c:v>
                </c:pt>
              </c:strCache>
            </c:strRef>
          </c:tx>
          <c:spPr>
            <a:ln w="38100" cap="rnd">
              <a:solidFill>
                <a:schemeClr val="accent1"/>
              </a:solidFill>
              <a:round/>
            </a:ln>
            <a:effectLst/>
          </c:spPr>
          <c:marker>
            <c:symbol val="none"/>
          </c:marker>
          <c:cat>
            <c:numRef>
              <c:f>IRA!$C$105:$BB$105</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IRA!$C$124:$BC$124</c:f>
              <c:numCache>
                <c:formatCode>0.0</c:formatCode>
                <c:ptCount val="53"/>
                <c:pt idx="0">
                  <c:v>0.54509964195692873</c:v>
                </c:pt>
                <c:pt idx="1">
                  <c:v>0.60291564130170694</c:v>
                </c:pt>
                <c:pt idx="2">
                  <c:v>0.5712788156928077</c:v>
                </c:pt>
                <c:pt idx="3">
                  <c:v>0.67509502720217962</c:v>
                </c:pt>
                <c:pt idx="4">
                  <c:v>0.66392166766426319</c:v>
                </c:pt>
                <c:pt idx="5">
                  <c:v>0.75773861122971053</c:v>
                </c:pt>
                <c:pt idx="6">
                  <c:v>0.76068611031961664</c:v>
                </c:pt>
                <c:pt idx="7">
                  <c:v>0.80194227024935572</c:v>
                </c:pt>
                <c:pt idx="8">
                  <c:v>0.83455366338905401</c:v>
                </c:pt>
                <c:pt idx="9">
                  <c:v>0.64299200691656955</c:v>
                </c:pt>
                <c:pt idx="10">
                  <c:v>0.53094116413893411</c:v>
                </c:pt>
                <c:pt idx="11">
                  <c:v>0.40247353826287513</c:v>
                </c:pt>
                <c:pt idx="12">
                  <c:v>0.40861600379957708</c:v>
                </c:pt>
                <c:pt idx="13">
                  <c:v>0.41208335639922966</c:v>
                </c:pt>
                <c:pt idx="14">
                  <c:v>0.34756122445798643</c:v>
                </c:pt>
                <c:pt idx="15">
                  <c:v>0.28860449276106181</c:v>
                </c:pt>
                <c:pt idx="16">
                  <c:v>0.25799766035751437</c:v>
                </c:pt>
                <c:pt idx="17">
                  <c:v>0.23192568455179607</c:v>
                </c:pt>
                <c:pt idx="18">
                  <c:v>0.20075358920574748</c:v>
                </c:pt>
                <c:pt idx="19">
                  <c:v>0.23198394598049554</c:v>
                </c:pt>
                <c:pt idx="20">
                  <c:v>0.22433130244761157</c:v>
                </c:pt>
                <c:pt idx="21">
                  <c:v>0.21068854268861714</c:v>
                </c:pt>
                <c:pt idx="22">
                  <c:v>0.16826860412203626</c:v>
                </c:pt>
                <c:pt idx="23">
                  <c:v>0.15564189573547815</c:v>
                </c:pt>
                <c:pt idx="24">
                  <c:v>0.22941862411957781</c:v>
                </c:pt>
                <c:pt idx="25">
                  <c:v>0.3973486301355118</c:v>
                </c:pt>
                <c:pt idx="26">
                  <c:v>0.62431847763242287</c:v>
                </c:pt>
                <c:pt idx="27">
                  <c:v>0.71334052524317193</c:v>
                </c:pt>
                <c:pt idx="28">
                  <c:v>0.73981695627967936</c:v>
                </c:pt>
                <c:pt idx="29">
                  <c:v>0.69844958518097899</c:v>
                </c:pt>
                <c:pt idx="30">
                  <c:v>0.71259041717873051</c:v>
                </c:pt>
                <c:pt idx="31">
                  <c:v>0.63548133339596924</c:v>
                </c:pt>
                <c:pt idx="32">
                  <c:v>0.57269597885134504</c:v>
                </c:pt>
                <c:pt idx="33">
                  <c:v>0.55761854328464477</c:v>
                </c:pt>
                <c:pt idx="34">
                  <c:v>0.47487215504016889</c:v>
                </c:pt>
                <c:pt idx="35">
                  <c:v>0.42148648298141878</c:v>
                </c:pt>
                <c:pt idx="36">
                  <c:v>0.40260526742592595</c:v>
                </c:pt>
                <c:pt idx="37">
                  <c:v>0.40609044144271811</c:v>
                </c:pt>
                <c:pt idx="38">
                  <c:v>0.47395925470079525</c:v>
                </c:pt>
                <c:pt idx="39">
                  <c:v>0.45783404596633892</c:v>
                </c:pt>
                <c:pt idx="40">
                  <c:v>0.47260958831029876</c:v>
                </c:pt>
                <c:pt idx="41">
                  <c:v>0.47131460064788266</c:v>
                </c:pt>
                <c:pt idx="42">
                  <c:v>0.35441660780372453</c:v>
                </c:pt>
                <c:pt idx="43">
                  <c:v>0.40812230599830612</c:v>
                </c:pt>
                <c:pt idx="44">
                  <c:v>0.37919444213954379</c:v>
                </c:pt>
                <c:pt idx="45">
                  <c:v>0.52731931804044296</c:v>
                </c:pt>
                <c:pt idx="46">
                  <c:v>0.54913023644188819</c:v>
                </c:pt>
                <c:pt idx="47">
                  <c:v>0.54827862268138561</c:v>
                </c:pt>
                <c:pt idx="48">
                  <c:v>0.55429826211716871</c:v>
                </c:pt>
                <c:pt idx="49">
                  <c:v>0.56507268487420337</c:v>
                </c:pt>
                <c:pt idx="50">
                  <c:v>0.54936389158892396</c:v>
                </c:pt>
                <c:pt idx="51">
                  <c:v>0.58960426064241922</c:v>
                </c:pt>
                <c:pt idx="52">
                  <c:v>0.56567359363119007</c:v>
                </c:pt>
              </c:numCache>
            </c:numRef>
          </c:val>
          <c:smooth val="0"/>
          <c:extLst>
            <c:ext xmlns:c16="http://schemas.microsoft.com/office/drawing/2014/chart" uri="{C3380CC4-5D6E-409C-BE32-E72D297353CC}">
              <c16:uniqueId val="{00000000-73F6-4C4E-A28B-89E5280B39F4}"/>
            </c:ext>
          </c:extLst>
        </c:ser>
        <c:ser>
          <c:idx val="1"/>
          <c:order val="1"/>
          <c:tx>
            <c:strRef>
              <c:f>IRA!$B$125</c:f>
              <c:strCache>
                <c:ptCount val="1"/>
                <c:pt idx="0">
                  <c:v>Límite superior</c:v>
                </c:pt>
              </c:strCache>
            </c:strRef>
          </c:tx>
          <c:spPr>
            <a:ln w="38100" cap="rnd">
              <a:solidFill>
                <a:schemeClr val="accent2"/>
              </a:solidFill>
              <a:round/>
            </a:ln>
            <a:effectLst/>
          </c:spPr>
          <c:marker>
            <c:symbol val="none"/>
          </c:marker>
          <c:cat>
            <c:numRef>
              <c:f>IRA!$C$105:$BB$105</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IRA!$C$125:$BC$125</c:f>
              <c:numCache>
                <c:formatCode>0.0</c:formatCode>
                <c:ptCount val="53"/>
                <c:pt idx="0">
                  <c:v>1.4549003580430713</c:v>
                </c:pt>
                <c:pt idx="1">
                  <c:v>1.3970843586982931</c:v>
                </c:pt>
                <c:pt idx="2">
                  <c:v>1.4287211843071923</c:v>
                </c:pt>
                <c:pt idx="3">
                  <c:v>1.3249049727978204</c:v>
                </c:pt>
                <c:pt idx="4">
                  <c:v>1.3360783323357368</c:v>
                </c:pt>
                <c:pt idx="5">
                  <c:v>1.2422613887702896</c:v>
                </c:pt>
                <c:pt idx="6">
                  <c:v>1.2393138896803835</c:v>
                </c:pt>
                <c:pt idx="7">
                  <c:v>1.1980577297506443</c:v>
                </c:pt>
                <c:pt idx="8">
                  <c:v>1.165446336610946</c:v>
                </c:pt>
                <c:pt idx="9">
                  <c:v>1.3570079930834305</c:v>
                </c:pt>
                <c:pt idx="10">
                  <c:v>1.4690588358610659</c:v>
                </c:pt>
                <c:pt idx="11">
                  <c:v>1.5975264617371248</c:v>
                </c:pt>
                <c:pt idx="12">
                  <c:v>1.591383996200423</c:v>
                </c:pt>
                <c:pt idx="13">
                  <c:v>1.5879166436007703</c:v>
                </c:pt>
                <c:pt idx="14">
                  <c:v>1.6524387755420136</c:v>
                </c:pt>
                <c:pt idx="15">
                  <c:v>1.7113955072389382</c:v>
                </c:pt>
                <c:pt idx="16">
                  <c:v>1.7420023396424855</c:v>
                </c:pt>
                <c:pt idx="17">
                  <c:v>1.7680743154482039</c:v>
                </c:pt>
                <c:pt idx="18">
                  <c:v>1.7992464107942525</c:v>
                </c:pt>
                <c:pt idx="19">
                  <c:v>1.7680160540195045</c:v>
                </c:pt>
                <c:pt idx="20">
                  <c:v>1.7756686975523883</c:v>
                </c:pt>
                <c:pt idx="21">
                  <c:v>1.7893114573113829</c:v>
                </c:pt>
                <c:pt idx="22">
                  <c:v>1.8317313958779637</c:v>
                </c:pt>
                <c:pt idx="23">
                  <c:v>1.8443581042645218</c:v>
                </c:pt>
                <c:pt idx="24">
                  <c:v>1.7705813758804223</c:v>
                </c:pt>
                <c:pt idx="25">
                  <c:v>1.6026513698644882</c:v>
                </c:pt>
                <c:pt idx="26">
                  <c:v>1.3756815223675771</c:v>
                </c:pt>
                <c:pt idx="27">
                  <c:v>1.2866594747568281</c:v>
                </c:pt>
                <c:pt idx="28">
                  <c:v>1.2601830437203208</c:v>
                </c:pt>
                <c:pt idx="29">
                  <c:v>1.3015504148190211</c:v>
                </c:pt>
                <c:pt idx="30">
                  <c:v>1.2874095828212695</c:v>
                </c:pt>
                <c:pt idx="31">
                  <c:v>1.3645186666040308</c:v>
                </c:pt>
                <c:pt idx="32">
                  <c:v>1.427304021148655</c:v>
                </c:pt>
                <c:pt idx="33">
                  <c:v>1.4423814567153552</c:v>
                </c:pt>
                <c:pt idx="34">
                  <c:v>1.5251278449598311</c:v>
                </c:pt>
                <c:pt idx="35">
                  <c:v>1.5785135170185813</c:v>
                </c:pt>
                <c:pt idx="36">
                  <c:v>1.597394732574074</c:v>
                </c:pt>
                <c:pt idx="37">
                  <c:v>1.5939095585572818</c:v>
                </c:pt>
                <c:pt idx="38">
                  <c:v>1.5260407452992046</c:v>
                </c:pt>
                <c:pt idx="39">
                  <c:v>1.5421659540336612</c:v>
                </c:pt>
                <c:pt idx="40">
                  <c:v>1.5273904116897012</c:v>
                </c:pt>
                <c:pt idx="41">
                  <c:v>1.5286853993521174</c:v>
                </c:pt>
                <c:pt idx="42">
                  <c:v>1.6455833921962755</c:v>
                </c:pt>
                <c:pt idx="43">
                  <c:v>1.5918776940016939</c:v>
                </c:pt>
                <c:pt idx="44">
                  <c:v>1.6208055578604563</c:v>
                </c:pt>
                <c:pt idx="45">
                  <c:v>1.472680681959557</c:v>
                </c:pt>
                <c:pt idx="46">
                  <c:v>1.4508697635581118</c:v>
                </c:pt>
                <c:pt idx="47">
                  <c:v>1.4517213773186144</c:v>
                </c:pt>
                <c:pt idx="48">
                  <c:v>1.4457017378828314</c:v>
                </c:pt>
                <c:pt idx="49">
                  <c:v>1.4349273151257966</c:v>
                </c:pt>
                <c:pt idx="50">
                  <c:v>1.4506361084110759</c:v>
                </c:pt>
                <c:pt idx="51">
                  <c:v>1.4103957393575808</c:v>
                </c:pt>
                <c:pt idx="52">
                  <c:v>1.4343264063688099</c:v>
                </c:pt>
              </c:numCache>
            </c:numRef>
          </c:val>
          <c:smooth val="0"/>
          <c:extLst>
            <c:ext xmlns:c16="http://schemas.microsoft.com/office/drawing/2014/chart" uri="{C3380CC4-5D6E-409C-BE32-E72D297353CC}">
              <c16:uniqueId val="{00000001-73F6-4C4E-A28B-89E5280B39F4}"/>
            </c:ext>
          </c:extLst>
        </c:ser>
        <c:ser>
          <c:idx val="2"/>
          <c:order val="2"/>
          <c:tx>
            <c:strRef>
              <c:f>IRA!$B$126</c:f>
              <c:strCache>
                <c:ptCount val="1"/>
                <c:pt idx="0">
                  <c:v>Razón observada</c:v>
                </c:pt>
              </c:strCache>
            </c:strRef>
          </c:tx>
          <c:spPr>
            <a:ln w="28575" cap="rnd">
              <a:noFill/>
              <a:round/>
            </a:ln>
            <a:effectLst/>
          </c:spPr>
          <c:marker>
            <c:symbol val="circle"/>
            <c:size val="4"/>
          </c:marker>
          <c:cat>
            <c:numRef>
              <c:f>IRA!$C$105:$BB$105</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IRA!$C$126:$BB$126</c:f>
              <c:numCache>
                <c:formatCode>General</c:formatCode>
                <c:ptCount val="52"/>
                <c:pt idx="0">
                  <c:v>1.9384535317418248</c:v>
                </c:pt>
                <c:pt idx="1">
                  <c:v>2.0245405913991532</c:v>
                </c:pt>
                <c:pt idx="2">
                  <c:v>1.4130605899119484</c:v>
                </c:pt>
                <c:pt idx="3">
                  <c:v>1.1040484692018613</c:v>
                </c:pt>
                <c:pt idx="4">
                  <c:v>0.82724735231114155</c:v>
                </c:pt>
                <c:pt idx="5">
                  <c:v>0.68419192237109061</c:v>
                </c:pt>
                <c:pt idx="6">
                  <c:v>0.72100643545034537</c:v>
                </c:pt>
                <c:pt idx="7">
                  <c:v>0.77784472024741935</c:v>
                </c:pt>
                <c:pt idx="8">
                  <c:v>0.75852269034983211</c:v>
                </c:pt>
                <c:pt idx="9">
                  <c:v>0.82749232617109303</c:v>
                </c:pt>
                <c:pt idx="10">
                  <c:v>0.72499844641921829</c:v>
                </c:pt>
                <c:pt idx="11">
                  <c:v>0.83040667421625258</c:v>
                </c:pt>
                <c:pt idx="12">
                  <c:v>0.92109994550186669</c:v>
                </c:pt>
                <c:pt idx="13">
                  <c:v>1.1130834266740204</c:v>
                </c:pt>
                <c:pt idx="14">
                  <c:v>0.68371284886088002</c:v>
                </c:pt>
                <c:pt idx="15">
                  <c:v>1.0460153052561318</c:v>
                </c:pt>
                <c:pt idx="16">
                  <c:v>1.0129302682958996</c:v>
                </c:pt>
                <c:pt idx="17">
                  <c:v>1.1423689694579515</c:v>
                </c:pt>
                <c:pt idx="18">
                  <c:v>1.2738623158574907</c:v>
                </c:pt>
                <c:pt idx="19">
                  <c:v>1.5511106885318093</c:v>
                </c:pt>
                <c:pt idx="20">
                  <c:v>1.4945245426922527</c:v>
                </c:pt>
                <c:pt idx="21">
                  <c:v>2.0838086345829865</c:v>
                </c:pt>
                <c:pt idx="22">
                  <c:v>1.5372242924765838</c:v>
                </c:pt>
                <c:pt idx="23">
                  <c:v>1.5475924637129681</c:v>
                </c:pt>
                <c:pt idx="24">
                  <c:v>1.6167089671672674</c:v>
                </c:pt>
                <c:pt idx="25">
                  <c:v>1.123588548710345</c:v>
                </c:pt>
                <c:pt idx="26">
                  <c:v>1.6723390265666829</c:v>
                </c:pt>
                <c:pt idx="27">
                  <c:v>1.3495486459378134</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numCache>
            </c:numRef>
          </c:val>
          <c:smooth val="0"/>
          <c:extLst>
            <c:ext xmlns:c16="http://schemas.microsoft.com/office/drawing/2014/chart" uri="{C3380CC4-5D6E-409C-BE32-E72D297353CC}">
              <c16:uniqueId val="{00000002-73F6-4C4E-A28B-89E5280B39F4}"/>
            </c:ext>
          </c:extLst>
        </c:ser>
        <c:ser>
          <c:idx val="3"/>
          <c:order val="3"/>
          <c:tx>
            <c:strRef>
              <c:f>IRA!$B$127</c:f>
              <c:strCache>
                <c:ptCount val="1"/>
                <c:pt idx="0">
                  <c:v>Razón esperada</c:v>
                </c:pt>
              </c:strCache>
            </c:strRef>
          </c:tx>
          <c:spPr>
            <a:ln w="50800" cap="rnd">
              <a:solidFill>
                <a:schemeClr val="tx1"/>
              </a:solidFill>
              <a:prstDash val="sysDot"/>
              <a:round/>
            </a:ln>
            <a:effectLst/>
          </c:spPr>
          <c:marker>
            <c:symbol val="none"/>
          </c:marker>
          <c:cat>
            <c:numRef>
              <c:f>IRA!$C$105:$BB$105</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IRA!$C$127:$BC$127</c:f>
              <c:numCache>
                <c:formatCode>General</c:formatCode>
                <c:ptCount val="53"/>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numCache>
            </c:numRef>
          </c:val>
          <c:smooth val="0"/>
          <c:extLst>
            <c:ext xmlns:c16="http://schemas.microsoft.com/office/drawing/2014/chart" uri="{C3380CC4-5D6E-409C-BE32-E72D297353CC}">
              <c16:uniqueId val="{00000003-73F6-4C4E-A28B-89E5280B39F4}"/>
            </c:ext>
          </c:extLst>
        </c:ser>
        <c:dLbls>
          <c:showLegendKey val="0"/>
          <c:showVal val="0"/>
          <c:showCatName val="0"/>
          <c:showSerName val="0"/>
          <c:showPercent val="0"/>
          <c:showBubbleSize val="0"/>
        </c:dLbls>
        <c:smooth val="0"/>
        <c:axId val="464061640"/>
        <c:axId val="464053800"/>
      </c:lineChart>
      <c:catAx>
        <c:axId val="464061640"/>
        <c:scaling>
          <c:orientation val="minMax"/>
        </c:scaling>
        <c:delete val="0"/>
        <c:axPos val="b"/>
        <c:title>
          <c:tx>
            <c:rich>
              <a:bodyPr rot="0" vert="horz"/>
              <a:lstStyle/>
              <a:p>
                <a:pPr>
                  <a:defRPr/>
                </a:pPr>
                <a:r>
                  <a:rPr lang="es-CO"/>
                  <a:t>Semanas epidemiológicas</a:t>
                </a:r>
              </a:p>
            </c:rich>
          </c:tx>
          <c:layout>
            <c:manualLayout>
              <c:xMode val="edge"/>
              <c:yMode val="edge"/>
              <c:x val="0.39585402964434702"/>
              <c:y val="0.74441266797199801"/>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64053800"/>
        <c:crosses val="autoZero"/>
        <c:auto val="1"/>
        <c:lblAlgn val="ctr"/>
        <c:lblOffset val="100"/>
        <c:noMultiLvlLbl val="0"/>
      </c:catAx>
      <c:valAx>
        <c:axId val="464053800"/>
        <c:scaling>
          <c:orientation val="minMax"/>
        </c:scaling>
        <c:delete val="0"/>
        <c:axPos val="l"/>
        <c:title>
          <c:tx>
            <c:rich>
              <a:bodyPr rot="-5400000" vert="horz"/>
              <a:lstStyle/>
              <a:p>
                <a:pPr>
                  <a:defRPr/>
                </a:pPr>
                <a:r>
                  <a:rPr lang="es-CO"/>
                  <a:t>Razón</a:t>
                </a:r>
              </a:p>
            </c:rich>
          </c:tx>
          <c:layout>
            <c:manualLayout>
              <c:xMode val="edge"/>
              <c:yMode val="edge"/>
              <c:x val="5.8700207318039292E-3"/>
              <c:y val="0.32125886587009439"/>
            </c:manualLayout>
          </c:layout>
          <c:overlay val="0"/>
          <c:spPr>
            <a:noFill/>
            <a:ln>
              <a:noFill/>
            </a:ln>
            <a:effectLst/>
          </c:spPr>
        </c:title>
        <c:numFmt formatCode="0.0" sourceLinked="1"/>
        <c:majorTickMark val="none"/>
        <c:minorTickMark val="none"/>
        <c:tickLblPos val="nextTo"/>
        <c:spPr>
          <a:noFill/>
          <a:ln>
            <a:noFill/>
          </a:ln>
          <a:effectLst/>
        </c:spPr>
        <c:txPr>
          <a:bodyPr rot="-60000000" vert="horz"/>
          <a:lstStyle/>
          <a:p>
            <a:pPr>
              <a:defRPr/>
            </a:pPr>
            <a:endParaRPr lang="en-US"/>
          </a:p>
        </c:txPr>
        <c:crossAx val="464061640"/>
        <c:crosses val="autoZero"/>
        <c:crossBetween val="between"/>
      </c:valAx>
      <c:spPr>
        <a:noFill/>
        <a:ln>
          <a:noFill/>
        </a:ln>
        <a:effectLst/>
      </c:spPr>
    </c:plotArea>
    <c:legend>
      <c:legendPos val="b"/>
      <c:layout>
        <c:manualLayout>
          <c:xMode val="edge"/>
          <c:yMode val="edge"/>
          <c:x val="6.9980630780410474E-2"/>
          <c:y val="0.86092910593747862"/>
          <c:w val="0.91813754178669638"/>
          <c:h val="6.6558836587947451E-2"/>
        </c:manualLayout>
      </c:layout>
      <c:overlay val="0"/>
      <c:spPr>
        <a:noFill/>
        <a:ln>
          <a:noFill/>
        </a:ln>
        <a:effectLst/>
      </c:spPr>
      <c:txPr>
        <a:bodyPr rot="0" vert="horz"/>
        <a:lstStyle/>
        <a:p>
          <a:pPr>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700" b="1">
          <a:solidFill>
            <a:sysClr val="windowText" lastClr="000000"/>
          </a:solidFill>
          <a:latin typeface="Arial Narrow" panose="020B0606020202030204" pitchFamily="34" charset="0"/>
          <a:cs typeface="Arial"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98574164715896"/>
          <c:y val="0.10813806663896859"/>
          <c:w val="0.84241066541768705"/>
          <c:h val="0.65339428316141346"/>
        </c:manualLayout>
      </c:layout>
      <c:barChart>
        <c:barDir val="col"/>
        <c:grouping val="clustered"/>
        <c:varyColors val="0"/>
        <c:ser>
          <c:idx val="1"/>
          <c:order val="3"/>
          <c:tx>
            <c:strRef>
              <c:f>'2021-2022'!$F$1</c:f>
              <c:strCache>
                <c:ptCount val="1"/>
                <c:pt idx="0">
                  <c:v>2022</c:v>
                </c:pt>
              </c:strCache>
            </c:strRef>
          </c:tx>
          <c:spPr>
            <a:solidFill>
              <a:srgbClr val="C00000"/>
            </a:solidFill>
            <a:ln>
              <a:solidFill>
                <a:srgbClr val="C00000"/>
              </a:solidFill>
            </a:ln>
          </c:spPr>
          <c:invertIfNegative val="0"/>
          <c:val>
            <c:numRef>
              <c:f>'2021-2022'!$F$2:$F$29</c:f>
              <c:numCache>
                <c:formatCode>General</c:formatCode>
                <c:ptCount val="28"/>
                <c:pt idx="0">
                  <c:v>589</c:v>
                </c:pt>
                <c:pt idx="1">
                  <c:v>696</c:v>
                </c:pt>
                <c:pt idx="2">
                  <c:v>725</c:v>
                </c:pt>
                <c:pt idx="3">
                  <c:v>656</c:v>
                </c:pt>
                <c:pt idx="4">
                  <c:v>625</c:v>
                </c:pt>
                <c:pt idx="5">
                  <c:v>562</c:v>
                </c:pt>
                <c:pt idx="6">
                  <c:v>531</c:v>
                </c:pt>
                <c:pt idx="7">
                  <c:v>575</c:v>
                </c:pt>
                <c:pt idx="8">
                  <c:v>487</c:v>
                </c:pt>
                <c:pt idx="9">
                  <c:v>424</c:v>
                </c:pt>
                <c:pt idx="10">
                  <c:v>397</c:v>
                </c:pt>
                <c:pt idx="11">
                  <c:v>448</c:v>
                </c:pt>
                <c:pt idx="12">
                  <c:v>422</c:v>
                </c:pt>
                <c:pt idx="13">
                  <c:v>434</c:v>
                </c:pt>
                <c:pt idx="14">
                  <c:v>504</c:v>
                </c:pt>
                <c:pt idx="15">
                  <c:v>471</c:v>
                </c:pt>
                <c:pt idx="16">
                  <c:v>511</c:v>
                </c:pt>
                <c:pt idx="17">
                  <c:v>477</c:v>
                </c:pt>
                <c:pt idx="18">
                  <c:v>571</c:v>
                </c:pt>
                <c:pt idx="19">
                  <c:v>563</c:v>
                </c:pt>
                <c:pt idx="20">
                  <c:v>559</c:v>
                </c:pt>
                <c:pt idx="21">
                  <c:v>694</c:v>
                </c:pt>
                <c:pt idx="22">
                  <c:v>605</c:v>
                </c:pt>
                <c:pt idx="23">
                  <c:v>597</c:v>
                </c:pt>
                <c:pt idx="24">
                  <c:v>537</c:v>
                </c:pt>
                <c:pt idx="25">
                  <c:v>680</c:v>
                </c:pt>
                <c:pt idx="26">
                  <c:v>535</c:v>
                </c:pt>
                <c:pt idx="27">
                  <c:v>501</c:v>
                </c:pt>
              </c:numCache>
            </c:numRef>
          </c:val>
          <c:extLst>
            <c:ext xmlns:c16="http://schemas.microsoft.com/office/drawing/2014/chart" uri="{C3380CC4-5D6E-409C-BE32-E72D297353CC}">
              <c16:uniqueId val="{00000000-D8E1-4F55-BE6F-FA16BE9C267B}"/>
            </c:ext>
          </c:extLst>
        </c:ser>
        <c:dLbls>
          <c:showLegendKey val="0"/>
          <c:showVal val="0"/>
          <c:showCatName val="0"/>
          <c:showSerName val="0"/>
          <c:showPercent val="0"/>
          <c:showBubbleSize val="0"/>
        </c:dLbls>
        <c:gapWidth val="50"/>
        <c:axId val="464059288"/>
        <c:axId val="464060464"/>
      </c:barChart>
      <c:lineChart>
        <c:grouping val="standard"/>
        <c:varyColors val="0"/>
        <c:ser>
          <c:idx val="0"/>
          <c:order val="0"/>
          <c:tx>
            <c:strRef>
              <c:f>'2021-2022'!$D$1</c:f>
              <c:strCache>
                <c:ptCount val="1"/>
                <c:pt idx="0">
                  <c:v>2021</c:v>
                </c:pt>
              </c:strCache>
            </c:strRef>
          </c:tx>
          <c:spPr>
            <a:ln w="19050" cap="rnd">
              <a:solidFill>
                <a:schemeClr val="bg1">
                  <a:lumMod val="50000"/>
                </a:schemeClr>
              </a:solidFill>
              <a:round/>
            </a:ln>
            <a:effectLst>
              <a:outerShdw blurRad="50800" dist="38100" dir="2700000" algn="tl" rotWithShape="0">
                <a:prstClr val="black">
                  <a:alpha val="40000"/>
                </a:prstClr>
              </a:outerShdw>
            </a:effectLst>
          </c:spPr>
          <c:marker>
            <c:symbol val="diamond"/>
            <c:size val="3"/>
            <c:spPr>
              <a:solidFill>
                <a:schemeClr val="bg1">
                  <a:lumMod val="75000"/>
                </a:schemeClr>
              </a:solidFill>
              <a:ln>
                <a:solidFill>
                  <a:schemeClr val="bg1">
                    <a:lumMod val="50000"/>
                  </a:schemeClr>
                </a:solidFill>
              </a:ln>
            </c:spPr>
          </c:marker>
          <c:cat>
            <c:numRef>
              <c:f>'2021-2022'!$A$2:$A$54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'2021-2022'!$D$2:$D$53</c:f>
              <c:numCache>
                <c:formatCode>General</c:formatCode>
                <c:ptCount val="52"/>
                <c:pt idx="0">
                  <c:v>577</c:v>
                </c:pt>
                <c:pt idx="1">
                  <c:v>667</c:v>
                </c:pt>
                <c:pt idx="2">
                  <c:v>538</c:v>
                </c:pt>
                <c:pt idx="3">
                  <c:v>426</c:v>
                </c:pt>
                <c:pt idx="4">
                  <c:v>382</c:v>
                </c:pt>
                <c:pt idx="5">
                  <c:v>321</c:v>
                </c:pt>
                <c:pt idx="6">
                  <c:v>430</c:v>
                </c:pt>
                <c:pt idx="7">
                  <c:v>384</c:v>
                </c:pt>
                <c:pt idx="8">
                  <c:v>360</c:v>
                </c:pt>
                <c:pt idx="9">
                  <c:v>338</c:v>
                </c:pt>
                <c:pt idx="10">
                  <c:v>303</c:v>
                </c:pt>
                <c:pt idx="11">
                  <c:v>466</c:v>
                </c:pt>
                <c:pt idx="12">
                  <c:v>607</c:v>
                </c:pt>
                <c:pt idx="13">
                  <c:v>696</c:v>
                </c:pt>
                <c:pt idx="14">
                  <c:v>843</c:v>
                </c:pt>
                <c:pt idx="15">
                  <c:v>706</c:v>
                </c:pt>
                <c:pt idx="16">
                  <c:v>813</c:v>
                </c:pt>
                <c:pt idx="17">
                  <c:v>849</c:v>
                </c:pt>
                <c:pt idx="18">
                  <c:v>561</c:v>
                </c:pt>
                <c:pt idx="19">
                  <c:v>1095</c:v>
                </c:pt>
                <c:pt idx="20">
                  <c:v>747</c:v>
                </c:pt>
                <c:pt idx="21">
                  <c:v>722</c:v>
                </c:pt>
                <c:pt idx="22">
                  <c:v>806</c:v>
                </c:pt>
                <c:pt idx="23">
                  <c:v>569</c:v>
                </c:pt>
                <c:pt idx="24">
                  <c:v>955</c:v>
                </c:pt>
                <c:pt idx="25">
                  <c:v>892</c:v>
                </c:pt>
                <c:pt idx="26">
                  <c:v>1055</c:v>
                </c:pt>
                <c:pt idx="27">
                  <c:v>909</c:v>
                </c:pt>
                <c:pt idx="28">
                  <c:v>717</c:v>
                </c:pt>
                <c:pt idx="29">
                  <c:v>598</c:v>
                </c:pt>
                <c:pt idx="30">
                  <c:v>535</c:v>
                </c:pt>
                <c:pt idx="31">
                  <c:v>464</c:v>
                </c:pt>
                <c:pt idx="32">
                  <c:v>488</c:v>
                </c:pt>
                <c:pt idx="33">
                  <c:v>478</c:v>
                </c:pt>
                <c:pt idx="34">
                  <c:v>538</c:v>
                </c:pt>
                <c:pt idx="35">
                  <c:v>524</c:v>
                </c:pt>
                <c:pt idx="36">
                  <c:v>552</c:v>
                </c:pt>
                <c:pt idx="37">
                  <c:v>525</c:v>
                </c:pt>
                <c:pt idx="38">
                  <c:v>558</c:v>
                </c:pt>
                <c:pt idx="39">
                  <c:v>516</c:v>
                </c:pt>
                <c:pt idx="40">
                  <c:v>484</c:v>
                </c:pt>
                <c:pt idx="41">
                  <c:v>574</c:v>
                </c:pt>
                <c:pt idx="42">
                  <c:v>424</c:v>
                </c:pt>
                <c:pt idx="43">
                  <c:v>553</c:v>
                </c:pt>
                <c:pt idx="44">
                  <c:v>479</c:v>
                </c:pt>
                <c:pt idx="45">
                  <c:v>583</c:v>
                </c:pt>
                <c:pt idx="46">
                  <c:v>598</c:v>
                </c:pt>
                <c:pt idx="47">
                  <c:v>470</c:v>
                </c:pt>
                <c:pt idx="48">
                  <c:v>506</c:v>
                </c:pt>
                <c:pt idx="49">
                  <c:v>519</c:v>
                </c:pt>
                <c:pt idx="50">
                  <c:v>542</c:v>
                </c:pt>
                <c:pt idx="51">
                  <c:v>548</c:v>
                </c:pt>
              </c:numCache>
            </c:numRef>
          </c:val>
          <c:smooth val="0"/>
          <c:extLst>
            <c:ext xmlns:c16="http://schemas.microsoft.com/office/drawing/2014/chart" uri="{C3380CC4-5D6E-409C-BE32-E72D297353CC}">
              <c16:uniqueId val="{00000001-B949-4A67-9396-BF9AE04FA15E}"/>
            </c:ext>
          </c:extLst>
        </c:ser>
        <c:ser>
          <c:idx val="3"/>
          <c:order val="1"/>
          <c:tx>
            <c:strRef>
              <c:f>'2021-2022'!$C$1</c:f>
              <c:strCache>
                <c:ptCount val="1"/>
                <c:pt idx="0">
                  <c:v>2020</c:v>
                </c:pt>
              </c:strCache>
            </c:strRef>
          </c:tx>
          <c:spPr>
            <a:ln w="19050" cap="rnd">
              <a:solidFill>
                <a:srgbClr val="002060"/>
              </a:solidFill>
              <a:round/>
            </a:ln>
            <a:effectLst>
              <a:outerShdw blurRad="50800" dist="38100" dir="2700000" algn="tl" rotWithShape="0">
                <a:prstClr val="black">
                  <a:alpha val="40000"/>
                </a:prstClr>
              </a:outerShdw>
            </a:effectLst>
          </c:spPr>
          <c:marker>
            <c:symbol val="square"/>
            <c:size val="2"/>
            <c:spPr>
              <a:solidFill>
                <a:srgbClr val="002060"/>
              </a:solidFill>
              <a:ln w="19050">
                <a:solidFill>
                  <a:srgbClr val="002060"/>
                </a:solidFill>
              </a:ln>
              <a:effectLst>
                <a:outerShdw blurRad="50800" dist="38100" dir="2700000" algn="tl" rotWithShape="0">
                  <a:prstClr val="black">
                    <a:alpha val="40000"/>
                  </a:prstClr>
                </a:outerShdw>
              </a:effectLst>
            </c:spPr>
          </c:marker>
          <c:cat>
            <c:numRef>
              <c:f>'2021-2022'!$A$2:$A$54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'2021-2022'!$C$2:$C$53</c:f>
              <c:numCache>
                <c:formatCode>General</c:formatCode>
                <c:ptCount val="52"/>
                <c:pt idx="0">
                  <c:v>318</c:v>
                </c:pt>
                <c:pt idx="1">
                  <c:v>354</c:v>
                </c:pt>
                <c:pt idx="2">
                  <c:v>302</c:v>
                </c:pt>
                <c:pt idx="3">
                  <c:v>291</c:v>
                </c:pt>
                <c:pt idx="4">
                  <c:v>273</c:v>
                </c:pt>
                <c:pt idx="5">
                  <c:v>314</c:v>
                </c:pt>
                <c:pt idx="6">
                  <c:v>342</c:v>
                </c:pt>
                <c:pt idx="7">
                  <c:v>338</c:v>
                </c:pt>
                <c:pt idx="8">
                  <c:v>355</c:v>
                </c:pt>
                <c:pt idx="9">
                  <c:v>360</c:v>
                </c:pt>
                <c:pt idx="10">
                  <c:v>505</c:v>
                </c:pt>
                <c:pt idx="11">
                  <c:v>354</c:v>
                </c:pt>
                <c:pt idx="12">
                  <c:v>305</c:v>
                </c:pt>
                <c:pt idx="13">
                  <c:v>214</c:v>
                </c:pt>
                <c:pt idx="14">
                  <c:v>182</c:v>
                </c:pt>
                <c:pt idx="15">
                  <c:v>146</c:v>
                </c:pt>
                <c:pt idx="16">
                  <c:v>112</c:v>
                </c:pt>
                <c:pt idx="17">
                  <c:v>111</c:v>
                </c:pt>
                <c:pt idx="18">
                  <c:v>122</c:v>
                </c:pt>
                <c:pt idx="19">
                  <c:v>155</c:v>
                </c:pt>
                <c:pt idx="20">
                  <c:v>91</c:v>
                </c:pt>
                <c:pt idx="21">
                  <c:v>144</c:v>
                </c:pt>
                <c:pt idx="22">
                  <c:v>140</c:v>
                </c:pt>
                <c:pt idx="23">
                  <c:v>112</c:v>
                </c:pt>
                <c:pt idx="24">
                  <c:v>136</c:v>
                </c:pt>
                <c:pt idx="25">
                  <c:v>190</c:v>
                </c:pt>
                <c:pt idx="26">
                  <c:v>192</c:v>
                </c:pt>
                <c:pt idx="27">
                  <c:v>169</c:v>
                </c:pt>
                <c:pt idx="28">
                  <c:v>229</c:v>
                </c:pt>
                <c:pt idx="29">
                  <c:v>404</c:v>
                </c:pt>
                <c:pt idx="30">
                  <c:v>383</c:v>
                </c:pt>
                <c:pt idx="31">
                  <c:v>337</c:v>
                </c:pt>
                <c:pt idx="32">
                  <c:v>271</c:v>
                </c:pt>
                <c:pt idx="33">
                  <c:v>338</c:v>
                </c:pt>
                <c:pt idx="34">
                  <c:v>321</c:v>
                </c:pt>
                <c:pt idx="35">
                  <c:v>245</c:v>
                </c:pt>
                <c:pt idx="36">
                  <c:v>374</c:v>
                </c:pt>
                <c:pt idx="37">
                  <c:v>365</c:v>
                </c:pt>
                <c:pt idx="38">
                  <c:v>324</c:v>
                </c:pt>
                <c:pt idx="39">
                  <c:v>328</c:v>
                </c:pt>
                <c:pt idx="40">
                  <c:v>323</c:v>
                </c:pt>
                <c:pt idx="41">
                  <c:v>410</c:v>
                </c:pt>
                <c:pt idx="42">
                  <c:v>438</c:v>
                </c:pt>
                <c:pt idx="43">
                  <c:v>323</c:v>
                </c:pt>
                <c:pt idx="44">
                  <c:v>427</c:v>
                </c:pt>
                <c:pt idx="45">
                  <c:v>294</c:v>
                </c:pt>
                <c:pt idx="46">
                  <c:v>354</c:v>
                </c:pt>
                <c:pt idx="47">
                  <c:v>466</c:v>
                </c:pt>
                <c:pt idx="48">
                  <c:v>420</c:v>
                </c:pt>
                <c:pt idx="49">
                  <c:v>399</c:v>
                </c:pt>
                <c:pt idx="50">
                  <c:v>423</c:v>
                </c:pt>
                <c:pt idx="51">
                  <c:v>487</c:v>
                </c:pt>
              </c:numCache>
            </c:numRef>
          </c:val>
          <c:smooth val="0"/>
          <c:extLst>
            <c:ext xmlns:c16="http://schemas.microsoft.com/office/drawing/2014/chart" uri="{C3380CC4-5D6E-409C-BE32-E72D297353CC}">
              <c16:uniqueId val="{00000001-D8E1-4F55-BE6F-FA16BE9C267B}"/>
            </c:ext>
          </c:extLst>
        </c:ser>
        <c:dLbls>
          <c:showLegendKey val="0"/>
          <c:showVal val="0"/>
          <c:showCatName val="0"/>
          <c:showSerName val="0"/>
          <c:showPercent val="0"/>
          <c:showBubbleSize val="0"/>
        </c:dLbls>
        <c:marker val="1"/>
        <c:smooth val="0"/>
        <c:axId val="464053016"/>
        <c:axId val="464053408"/>
      </c:lineChart>
      <c:lineChart>
        <c:grouping val="standard"/>
        <c:varyColors val="0"/>
        <c:ser>
          <c:idx val="4"/>
          <c:order val="2"/>
          <c:tx>
            <c:strRef>
              <c:f>'2021-2022'!$B$1</c:f>
              <c:strCache>
                <c:ptCount val="1"/>
                <c:pt idx="0">
                  <c:v>2019</c:v>
                </c:pt>
              </c:strCache>
            </c:strRef>
          </c:tx>
          <c:spPr>
            <a:ln w="19050" cap="rnd">
              <a:solidFill>
                <a:schemeClr val="accent3"/>
              </a:solidFill>
              <a:round/>
            </a:ln>
            <a:effectLst>
              <a:outerShdw blurRad="50800" dist="38100" dir="2700000" algn="tl" rotWithShape="0">
                <a:prstClr val="black">
                  <a:alpha val="40000"/>
                </a:prstClr>
              </a:outerShdw>
            </a:effectLst>
          </c:spPr>
          <c:marker>
            <c:symbol val="triangle"/>
            <c:size val="2"/>
            <c:spPr>
              <a:solidFill>
                <a:schemeClr val="accent3"/>
              </a:solidFill>
              <a:ln w="19050">
                <a:solidFill>
                  <a:schemeClr val="accent3"/>
                </a:solidFill>
              </a:ln>
              <a:effectLst>
                <a:outerShdw blurRad="50800" dist="38100" dir="2700000" algn="tl" rotWithShape="0">
                  <a:prstClr val="black">
                    <a:alpha val="40000"/>
                  </a:prstClr>
                </a:outerShdw>
              </a:effectLst>
            </c:spPr>
          </c:marker>
          <c:cat>
            <c:numRef>
              <c:f>'2021-2022'!$A$2:$A$54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'2021-2022'!$B$2:$B$53</c:f>
              <c:numCache>
                <c:formatCode>General</c:formatCode>
                <c:ptCount val="52"/>
                <c:pt idx="0">
                  <c:v>386</c:v>
                </c:pt>
                <c:pt idx="1">
                  <c:v>449</c:v>
                </c:pt>
                <c:pt idx="2">
                  <c:v>377</c:v>
                </c:pt>
                <c:pt idx="3">
                  <c:v>404</c:v>
                </c:pt>
                <c:pt idx="4">
                  <c:v>305</c:v>
                </c:pt>
                <c:pt idx="5">
                  <c:v>332</c:v>
                </c:pt>
                <c:pt idx="6">
                  <c:v>407</c:v>
                </c:pt>
                <c:pt idx="7">
                  <c:v>355</c:v>
                </c:pt>
                <c:pt idx="8">
                  <c:v>394</c:v>
                </c:pt>
                <c:pt idx="9">
                  <c:v>284</c:v>
                </c:pt>
                <c:pt idx="10">
                  <c:v>407</c:v>
                </c:pt>
                <c:pt idx="11">
                  <c:v>310</c:v>
                </c:pt>
                <c:pt idx="12">
                  <c:v>453</c:v>
                </c:pt>
                <c:pt idx="13">
                  <c:v>421</c:v>
                </c:pt>
                <c:pt idx="14">
                  <c:v>331</c:v>
                </c:pt>
                <c:pt idx="15">
                  <c:v>474</c:v>
                </c:pt>
                <c:pt idx="16">
                  <c:v>425</c:v>
                </c:pt>
                <c:pt idx="17">
                  <c:v>443</c:v>
                </c:pt>
                <c:pt idx="18">
                  <c:v>448</c:v>
                </c:pt>
                <c:pt idx="19">
                  <c:v>388</c:v>
                </c:pt>
                <c:pt idx="20">
                  <c:v>466</c:v>
                </c:pt>
                <c:pt idx="21">
                  <c:v>338</c:v>
                </c:pt>
                <c:pt idx="22">
                  <c:v>491</c:v>
                </c:pt>
                <c:pt idx="23">
                  <c:v>506</c:v>
                </c:pt>
                <c:pt idx="24">
                  <c:v>397</c:v>
                </c:pt>
                <c:pt idx="25">
                  <c:v>433</c:v>
                </c:pt>
                <c:pt idx="26">
                  <c:v>505</c:v>
                </c:pt>
                <c:pt idx="27">
                  <c:v>417</c:v>
                </c:pt>
                <c:pt idx="28">
                  <c:v>366</c:v>
                </c:pt>
                <c:pt idx="29">
                  <c:v>443</c:v>
                </c:pt>
                <c:pt idx="30">
                  <c:v>378</c:v>
                </c:pt>
                <c:pt idx="31">
                  <c:v>363</c:v>
                </c:pt>
                <c:pt idx="32">
                  <c:v>362</c:v>
                </c:pt>
                <c:pt idx="33">
                  <c:v>332</c:v>
                </c:pt>
                <c:pt idx="34">
                  <c:v>334</c:v>
                </c:pt>
                <c:pt idx="35">
                  <c:v>319</c:v>
                </c:pt>
                <c:pt idx="36">
                  <c:v>339</c:v>
                </c:pt>
                <c:pt idx="37">
                  <c:v>305</c:v>
                </c:pt>
                <c:pt idx="38">
                  <c:v>303</c:v>
                </c:pt>
                <c:pt idx="39">
                  <c:v>292</c:v>
                </c:pt>
                <c:pt idx="40">
                  <c:v>256</c:v>
                </c:pt>
                <c:pt idx="41">
                  <c:v>342</c:v>
                </c:pt>
                <c:pt idx="42">
                  <c:v>285</c:v>
                </c:pt>
                <c:pt idx="43">
                  <c:v>325</c:v>
                </c:pt>
                <c:pt idx="44">
                  <c:v>339</c:v>
                </c:pt>
                <c:pt idx="45">
                  <c:v>317</c:v>
                </c:pt>
                <c:pt idx="46">
                  <c:v>331</c:v>
                </c:pt>
                <c:pt idx="47">
                  <c:v>343</c:v>
                </c:pt>
                <c:pt idx="48">
                  <c:v>341</c:v>
                </c:pt>
                <c:pt idx="49">
                  <c:v>365</c:v>
                </c:pt>
                <c:pt idx="50">
                  <c:v>312</c:v>
                </c:pt>
                <c:pt idx="51">
                  <c:v>376</c:v>
                </c:pt>
              </c:numCache>
            </c:numRef>
          </c:val>
          <c:smooth val="0"/>
          <c:extLst>
            <c:ext xmlns:c16="http://schemas.microsoft.com/office/drawing/2014/chart" uri="{C3380CC4-5D6E-409C-BE32-E72D297353CC}">
              <c16:uniqueId val="{00000002-D8E1-4F55-BE6F-FA16BE9C267B}"/>
            </c:ext>
          </c:extLst>
        </c:ser>
        <c:dLbls>
          <c:showLegendKey val="0"/>
          <c:showVal val="0"/>
          <c:showCatName val="0"/>
          <c:showSerName val="0"/>
          <c:showPercent val="0"/>
          <c:showBubbleSize val="0"/>
        </c:dLbls>
        <c:marker val="1"/>
        <c:smooth val="0"/>
        <c:axId val="464059288"/>
        <c:axId val="464060464"/>
      </c:lineChart>
      <c:catAx>
        <c:axId val="464053016"/>
        <c:scaling>
          <c:orientation val="minMax"/>
        </c:scaling>
        <c:delete val="0"/>
        <c:axPos val="b"/>
        <c:title>
          <c:tx>
            <c:rich>
              <a:bodyPr rot="0" vert="horz"/>
              <a:lstStyle/>
              <a:p>
                <a:pPr>
                  <a:defRPr sz="900"/>
                </a:pPr>
                <a:r>
                  <a:rPr lang="es-CO" sz="900"/>
                  <a:t>Semanas epidemiológicas</a:t>
                </a:r>
              </a:p>
            </c:rich>
          </c:tx>
          <c:layout>
            <c:manualLayout>
              <c:xMode val="edge"/>
              <c:yMode val="edge"/>
              <c:x val="0.38525703610720158"/>
              <c:y val="0.89783038548444405"/>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0"/>
            </a:pPr>
            <a:endParaRPr lang="en-US"/>
          </a:p>
        </c:txPr>
        <c:crossAx val="464053408"/>
        <c:crosses val="autoZero"/>
        <c:auto val="1"/>
        <c:lblAlgn val="ctr"/>
        <c:lblOffset val="100"/>
        <c:noMultiLvlLbl val="0"/>
      </c:catAx>
      <c:valAx>
        <c:axId val="4640534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s-CO"/>
                  <a:t>Número de casos</a:t>
                </a:r>
              </a:p>
            </c:rich>
          </c:tx>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464053016"/>
        <c:crosses val="autoZero"/>
        <c:crossBetween val="between"/>
      </c:valAx>
      <c:valAx>
        <c:axId val="464060464"/>
        <c:scaling>
          <c:orientation val="minMax"/>
        </c:scaling>
        <c:delete val="1"/>
        <c:axPos val="r"/>
        <c:numFmt formatCode="General" sourceLinked="1"/>
        <c:majorTickMark val="out"/>
        <c:minorTickMark val="none"/>
        <c:tickLblPos val="nextTo"/>
        <c:crossAx val="464059288"/>
        <c:crosses val="max"/>
        <c:crossBetween val="between"/>
      </c:valAx>
      <c:catAx>
        <c:axId val="464059288"/>
        <c:scaling>
          <c:orientation val="minMax"/>
        </c:scaling>
        <c:delete val="1"/>
        <c:axPos val="b"/>
        <c:numFmt formatCode="General" sourceLinked="1"/>
        <c:majorTickMark val="out"/>
        <c:minorTickMark val="none"/>
        <c:tickLblPos val="nextTo"/>
        <c:crossAx val="464060464"/>
        <c:crosses val="autoZero"/>
        <c:auto val="1"/>
        <c:lblAlgn val="ctr"/>
        <c:lblOffset val="100"/>
        <c:noMultiLvlLbl val="0"/>
      </c:catAx>
      <c:spPr>
        <a:noFill/>
        <a:ln>
          <a:noFill/>
        </a:ln>
        <a:effectLst/>
      </c:spPr>
    </c:plotArea>
    <c:legend>
      <c:legendPos val="b"/>
      <c:layout>
        <c:manualLayout>
          <c:xMode val="edge"/>
          <c:yMode val="edge"/>
          <c:x val="0.28384816513445005"/>
          <c:y val="2.7899462503986075E-2"/>
          <c:w val="0.49005780896716172"/>
          <c:h val="8.8232717716621653E-2"/>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b="1"/>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984310235418139E-2"/>
          <c:y val="3.5540173752525911E-2"/>
          <c:w val="0.90345067972474824"/>
          <c:h val="0.67842074406746888"/>
        </c:manualLayout>
      </c:layout>
      <c:areaChart>
        <c:grouping val="standard"/>
        <c:varyColors val="0"/>
        <c:ser>
          <c:idx val="3"/>
          <c:order val="1"/>
          <c:tx>
            <c:strRef>
              <c:f>HOSP!$A$75</c:f>
              <c:strCache>
                <c:ptCount val="1"/>
                <c:pt idx="0">
                  <c:v>Percentil 75</c:v>
                </c:pt>
              </c:strCache>
            </c:strRef>
          </c:tx>
          <c:spPr>
            <a:solidFill>
              <a:srgbClr val="C00000"/>
            </a:solidFill>
            <a:ln w="28575">
              <a:solidFill>
                <a:srgbClr val="FF0000"/>
              </a:solidFill>
              <a:prstDash val="solid"/>
            </a:ln>
          </c:spPr>
          <c:val>
            <c:numRef>
              <c:f>HOSP!$B$75:$BA$75</c:f>
              <c:numCache>
                <c:formatCode>0.0</c:formatCode>
                <c:ptCount val="52"/>
                <c:pt idx="0">
                  <c:v>360.25</c:v>
                </c:pt>
                <c:pt idx="1">
                  <c:v>445.75</c:v>
                </c:pt>
                <c:pt idx="2">
                  <c:v>378.5</c:v>
                </c:pt>
                <c:pt idx="3">
                  <c:v>372</c:v>
                </c:pt>
                <c:pt idx="4">
                  <c:v>291</c:v>
                </c:pt>
                <c:pt idx="5">
                  <c:v>335</c:v>
                </c:pt>
                <c:pt idx="6">
                  <c:v>399.25</c:v>
                </c:pt>
                <c:pt idx="7">
                  <c:v>383.5</c:v>
                </c:pt>
                <c:pt idx="8">
                  <c:v>394</c:v>
                </c:pt>
                <c:pt idx="9">
                  <c:v>393.75</c:v>
                </c:pt>
                <c:pt idx="10">
                  <c:v>380</c:v>
                </c:pt>
                <c:pt idx="11">
                  <c:v>305.5</c:v>
                </c:pt>
                <c:pt idx="12">
                  <c:v>427.5</c:v>
                </c:pt>
                <c:pt idx="13">
                  <c:v>397.5</c:v>
                </c:pt>
                <c:pt idx="14">
                  <c:v>352</c:v>
                </c:pt>
                <c:pt idx="15">
                  <c:v>407.75</c:v>
                </c:pt>
                <c:pt idx="16">
                  <c:v>388</c:v>
                </c:pt>
                <c:pt idx="17">
                  <c:v>434</c:v>
                </c:pt>
                <c:pt idx="18">
                  <c:v>383.25</c:v>
                </c:pt>
                <c:pt idx="19">
                  <c:v>456.75</c:v>
                </c:pt>
                <c:pt idx="20">
                  <c:v>444.5</c:v>
                </c:pt>
                <c:pt idx="21">
                  <c:v>459.5</c:v>
                </c:pt>
                <c:pt idx="22">
                  <c:v>483</c:v>
                </c:pt>
                <c:pt idx="23">
                  <c:v>492.25</c:v>
                </c:pt>
                <c:pt idx="24">
                  <c:v>413.5</c:v>
                </c:pt>
                <c:pt idx="25">
                  <c:v>430.75</c:v>
                </c:pt>
                <c:pt idx="26">
                  <c:v>484.75</c:v>
                </c:pt>
                <c:pt idx="27">
                  <c:v>417.75</c:v>
                </c:pt>
                <c:pt idx="28">
                  <c:v>348.5</c:v>
                </c:pt>
                <c:pt idx="29">
                  <c:v>425.75</c:v>
                </c:pt>
                <c:pt idx="30">
                  <c:v>417.75</c:v>
                </c:pt>
                <c:pt idx="31">
                  <c:v>408</c:v>
                </c:pt>
                <c:pt idx="32">
                  <c:v>357.5</c:v>
                </c:pt>
                <c:pt idx="33">
                  <c:v>423.75</c:v>
                </c:pt>
                <c:pt idx="34">
                  <c:v>361.75</c:v>
                </c:pt>
                <c:pt idx="35">
                  <c:v>355</c:v>
                </c:pt>
                <c:pt idx="36">
                  <c:v>305.5</c:v>
                </c:pt>
                <c:pt idx="37">
                  <c:v>358</c:v>
                </c:pt>
                <c:pt idx="38">
                  <c:v>334</c:v>
                </c:pt>
                <c:pt idx="39">
                  <c:v>316.75</c:v>
                </c:pt>
                <c:pt idx="40">
                  <c:v>275.5</c:v>
                </c:pt>
                <c:pt idx="41">
                  <c:v>383.25</c:v>
                </c:pt>
                <c:pt idx="42">
                  <c:v>305.25</c:v>
                </c:pt>
                <c:pt idx="43">
                  <c:v>283.75</c:v>
                </c:pt>
                <c:pt idx="44">
                  <c:v>360.75</c:v>
                </c:pt>
                <c:pt idx="45">
                  <c:v>407.75</c:v>
                </c:pt>
                <c:pt idx="46">
                  <c:v>364.5</c:v>
                </c:pt>
                <c:pt idx="47">
                  <c:v>386.5</c:v>
                </c:pt>
                <c:pt idx="48">
                  <c:v>379.75</c:v>
                </c:pt>
                <c:pt idx="49">
                  <c:v>402</c:v>
                </c:pt>
                <c:pt idx="50">
                  <c:v>384.75</c:v>
                </c:pt>
                <c:pt idx="51">
                  <c:v>362.25</c:v>
                </c:pt>
              </c:numCache>
            </c:numRef>
          </c:val>
          <c:extLst>
            <c:ext xmlns:c16="http://schemas.microsoft.com/office/drawing/2014/chart" uri="{C3380CC4-5D6E-409C-BE32-E72D297353CC}">
              <c16:uniqueId val="{00000002-5A99-4791-8253-E45CCB0CC22F}"/>
            </c:ext>
          </c:extLst>
        </c:ser>
        <c:ser>
          <c:idx val="1"/>
          <c:order val="2"/>
          <c:tx>
            <c:strRef>
              <c:f>HOSP!$A$73</c:f>
              <c:strCache>
                <c:ptCount val="1"/>
                <c:pt idx="0">
                  <c:v>Mediana</c:v>
                </c:pt>
              </c:strCache>
            </c:strRef>
          </c:tx>
          <c:spPr>
            <a:ln w="28575" cap="rnd">
              <a:solidFill>
                <a:schemeClr val="accent4"/>
              </a:solidFill>
              <a:round/>
            </a:ln>
            <a:effectLst/>
          </c:spPr>
          <c:val>
            <c:numRef>
              <c:f>HOSP!$B$73:$BA$73</c:f>
              <c:numCache>
                <c:formatCode>0.0</c:formatCode>
                <c:ptCount val="52"/>
                <c:pt idx="0">
                  <c:v>298.5</c:v>
                </c:pt>
                <c:pt idx="1">
                  <c:v>382</c:v>
                </c:pt>
                <c:pt idx="2">
                  <c:v>295.5</c:v>
                </c:pt>
                <c:pt idx="3">
                  <c:v>289</c:v>
                </c:pt>
                <c:pt idx="4">
                  <c:v>215</c:v>
                </c:pt>
                <c:pt idx="5">
                  <c:v>262</c:v>
                </c:pt>
                <c:pt idx="6">
                  <c:v>333.5</c:v>
                </c:pt>
                <c:pt idx="7">
                  <c:v>355</c:v>
                </c:pt>
                <c:pt idx="8">
                  <c:v>349.5</c:v>
                </c:pt>
                <c:pt idx="9">
                  <c:v>314.5</c:v>
                </c:pt>
                <c:pt idx="10">
                  <c:v>316.5</c:v>
                </c:pt>
                <c:pt idx="11">
                  <c:v>268.5</c:v>
                </c:pt>
                <c:pt idx="12">
                  <c:v>394.5</c:v>
                </c:pt>
                <c:pt idx="13">
                  <c:v>297</c:v>
                </c:pt>
                <c:pt idx="14">
                  <c:v>274</c:v>
                </c:pt>
                <c:pt idx="15">
                  <c:v>311.5</c:v>
                </c:pt>
                <c:pt idx="16">
                  <c:v>278.5</c:v>
                </c:pt>
                <c:pt idx="17">
                  <c:v>383.5</c:v>
                </c:pt>
                <c:pt idx="18">
                  <c:v>346.5</c:v>
                </c:pt>
                <c:pt idx="19">
                  <c:v>422</c:v>
                </c:pt>
                <c:pt idx="20">
                  <c:v>337.5</c:v>
                </c:pt>
                <c:pt idx="21">
                  <c:v>334.5</c:v>
                </c:pt>
                <c:pt idx="22">
                  <c:v>439</c:v>
                </c:pt>
                <c:pt idx="23">
                  <c:v>399.5</c:v>
                </c:pt>
                <c:pt idx="24">
                  <c:v>363.5</c:v>
                </c:pt>
                <c:pt idx="25">
                  <c:v>340.5</c:v>
                </c:pt>
                <c:pt idx="26">
                  <c:v>391.5</c:v>
                </c:pt>
                <c:pt idx="27">
                  <c:v>404</c:v>
                </c:pt>
                <c:pt idx="28">
                  <c:v>311.5</c:v>
                </c:pt>
                <c:pt idx="29">
                  <c:v>371.5</c:v>
                </c:pt>
                <c:pt idx="30">
                  <c:v>393</c:v>
                </c:pt>
                <c:pt idx="31">
                  <c:v>356.5</c:v>
                </c:pt>
                <c:pt idx="32">
                  <c:v>269</c:v>
                </c:pt>
                <c:pt idx="33">
                  <c:v>377.5</c:v>
                </c:pt>
                <c:pt idx="34">
                  <c:v>319</c:v>
                </c:pt>
                <c:pt idx="35">
                  <c:v>318</c:v>
                </c:pt>
                <c:pt idx="36">
                  <c:v>255</c:v>
                </c:pt>
                <c:pt idx="37">
                  <c:v>315</c:v>
                </c:pt>
                <c:pt idx="38">
                  <c:v>308</c:v>
                </c:pt>
                <c:pt idx="39">
                  <c:v>269.5</c:v>
                </c:pt>
                <c:pt idx="40">
                  <c:v>242.5</c:v>
                </c:pt>
                <c:pt idx="41">
                  <c:v>309</c:v>
                </c:pt>
                <c:pt idx="42">
                  <c:v>280</c:v>
                </c:pt>
                <c:pt idx="43">
                  <c:v>269.5</c:v>
                </c:pt>
                <c:pt idx="44">
                  <c:v>270</c:v>
                </c:pt>
                <c:pt idx="45">
                  <c:v>310.5</c:v>
                </c:pt>
                <c:pt idx="46">
                  <c:v>338</c:v>
                </c:pt>
                <c:pt idx="47">
                  <c:v>317.5</c:v>
                </c:pt>
                <c:pt idx="48">
                  <c:v>343.5</c:v>
                </c:pt>
                <c:pt idx="49">
                  <c:v>374.5</c:v>
                </c:pt>
                <c:pt idx="50">
                  <c:v>334.5</c:v>
                </c:pt>
                <c:pt idx="51">
                  <c:v>294.5</c:v>
                </c:pt>
              </c:numCache>
            </c:numRef>
          </c:val>
          <c:extLst>
            <c:ext xmlns:c16="http://schemas.microsoft.com/office/drawing/2014/chart" uri="{C3380CC4-5D6E-409C-BE32-E72D297353CC}">
              <c16:uniqueId val="{00000000-5A99-4791-8253-E45CCB0CC22F}"/>
            </c:ext>
          </c:extLst>
        </c:ser>
        <c:ser>
          <c:idx val="2"/>
          <c:order val="3"/>
          <c:tx>
            <c:strRef>
              <c:f>HOSP!$A$74</c:f>
              <c:strCache>
                <c:ptCount val="1"/>
                <c:pt idx="0">
                  <c:v>Percentil 25</c:v>
                </c:pt>
              </c:strCache>
            </c:strRef>
          </c:tx>
          <c:spPr>
            <a:solidFill>
              <a:srgbClr val="92D050"/>
            </a:solidFill>
            <a:ln w="28575" cap="rnd">
              <a:solidFill>
                <a:schemeClr val="accent6"/>
              </a:solidFill>
              <a:round/>
            </a:ln>
            <a:effectLst/>
          </c:spPr>
          <c:val>
            <c:numRef>
              <c:f>HOSP!$B$74:$BA$74</c:f>
              <c:numCache>
                <c:formatCode>0.0</c:formatCode>
                <c:ptCount val="52"/>
                <c:pt idx="0">
                  <c:v>265.25</c:v>
                </c:pt>
                <c:pt idx="1">
                  <c:v>277.75</c:v>
                </c:pt>
                <c:pt idx="2">
                  <c:v>199</c:v>
                </c:pt>
                <c:pt idx="3">
                  <c:v>182</c:v>
                </c:pt>
                <c:pt idx="4">
                  <c:v>180.25</c:v>
                </c:pt>
                <c:pt idx="5">
                  <c:v>171.75</c:v>
                </c:pt>
                <c:pt idx="6">
                  <c:v>209.25</c:v>
                </c:pt>
                <c:pt idx="7">
                  <c:v>231.25</c:v>
                </c:pt>
                <c:pt idx="8">
                  <c:v>222.5</c:v>
                </c:pt>
                <c:pt idx="9">
                  <c:v>235.25</c:v>
                </c:pt>
                <c:pt idx="10">
                  <c:v>224.5</c:v>
                </c:pt>
                <c:pt idx="11">
                  <c:v>236.75</c:v>
                </c:pt>
                <c:pt idx="12">
                  <c:v>242.25</c:v>
                </c:pt>
                <c:pt idx="13">
                  <c:v>237.75</c:v>
                </c:pt>
                <c:pt idx="14">
                  <c:v>193</c:v>
                </c:pt>
                <c:pt idx="15">
                  <c:v>192.75</c:v>
                </c:pt>
                <c:pt idx="16">
                  <c:v>197.5</c:v>
                </c:pt>
                <c:pt idx="17">
                  <c:v>272.25</c:v>
                </c:pt>
                <c:pt idx="18">
                  <c:v>235.5</c:v>
                </c:pt>
                <c:pt idx="19">
                  <c:v>268.75</c:v>
                </c:pt>
                <c:pt idx="20">
                  <c:v>203.5</c:v>
                </c:pt>
                <c:pt idx="21">
                  <c:v>229</c:v>
                </c:pt>
                <c:pt idx="22">
                  <c:v>276.5</c:v>
                </c:pt>
                <c:pt idx="23">
                  <c:v>253.5</c:v>
                </c:pt>
                <c:pt idx="24">
                  <c:v>192.75</c:v>
                </c:pt>
                <c:pt idx="25">
                  <c:v>223.25</c:v>
                </c:pt>
                <c:pt idx="26">
                  <c:v>209</c:v>
                </c:pt>
                <c:pt idx="27">
                  <c:v>180.25</c:v>
                </c:pt>
                <c:pt idx="28">
                  <c:v>183</c:v>
                </c:pt>
                <c:pt idx="29">
                  <c:v>208.5</c:v>
                </c:pt>
                <c:pt idx="30">
                  <c:v>186</c:v>
                </c:pt>
                <c:pt idx="31">
                  <c:v>255.5</c:v>
                </c:pt>
                <c:pt idx="32">
                  <c:v>160.25</c:v>
                </c:pt>
                <c:pt idx="33">
                  <c:v>200.75</c:v>
                </c:pt>
                <c:pt idx="34">
                  <c:v>205</c:v>
                </c:pt>
                <c:pt idx="35">
                  <c:v>245.75</c:v>
                </c:pt>
                <c:pt idx="36">
                  <c:v>156.5</c:v>
                </c:pt>
                <c:pt idx="37">
                  <c:v>215.75</c:v>
                </c:pt>
                <c:pt idx="38">
                  <c:v>231.75</c:v>
                </c:pt>
                <c:pt idx="39">
                  <c:v>213.25</c:v>
                </c:pt>
                <c:pt idx="40">
                  <c:v>189.25</c:v>
                </c:pt>
                <c:pt idx="41">
                  <c:v>205.5</c:v>
                </c:pt>
                <c:pt idx="42">
                  <c:v>183.5</c:v>
                </c:pt>
                <c:pt idx="43">
                  <c:v>215.5</c:v>
                </c:pt>
                <c:pt idx="44">
                  <c:v>189.75</c:v>
                </c:pt>
                <c:pt idx="45">
                  <c:v>278.5</c:v>
                </c:pt>
                <c:pt idx="46">
                  <c:v>253</c:v>
                </c:pt>
                <c:pt idx="47">
                  <c:v>250.75</c:v>
                </c:pt>
                <c:pt idx="48">
                  <c:v>236</c:v>
                </c:pt>
                <c:pt idx="49">
                  <c:v>245.75</c:v>
                </c:pt>
                <c:pt idx="50">
                  <c:v>290.25</c:v>
                </c:pt>
                <c:pt idx="51">
                  <c:v>205</c:v>
                </c:pt>
              </c:numCache>
            </c:numRef>
          </c:val>
          <c:extLst>
            <c:ext xmlns:c16="http://schemas.microsoft.com/office/drawing/2014/chart" uri="{C3380CC4-5D6E-409C-BE32-E72D297353CC}">
              <c16:uniqueId val="{00000001-5A99-4791-8253-E45CCB0CC22F}"/>
            </c:ext>
          </c:extLst>
        </c:ser>
        <c:dLbls>
          <c:showLegendKey val="0"/>
          <c:showVal val="0"/>
          <c:showCatName val="0"/>
          <c:showSerName val="0"/>
          <c:showPercent val="0"/>
          <c:showBubbleSize val="0"/>
        </c:dLbls>
        <c:axId val="464067128"/>
        <c:axId val="464072616"/>
      </c:areaChart>
      <c:scatterChart>
        <c:scatterStyle val="lineMarker"/>
        <c:varyColors val="0"/>
        <c:ser>
          <c:idx val="0"/>
          <c:order val="0"/>
          <c:tx>
            <c:strRef>
              <c:f>HOSP!$A$72</c:f>
              <c:strCache>
                <c:ptCount val="1"/>
                <c:pt idx="0">
                  <c:v>2022</c:v>
                </c:pt>
              </c:strCache>
            </c:strRef>
          </c:tx>
          <c:spPr>
            <a:ln w="19050">
              <a:solidFill>
                <a:schemeClr val="tx1"/>
              </a:solidFill>
            </a:ln>
          </c:spPr>
          <c:marker>
            <c:symbol val="circle"/>
            <c:size val="5"/>
            <c:spPr>
              <a:solidFill>
                <a:schemeClr val="tx1"/>
              </a:solidFill>
              <a:ln w="9525">
                <a:solidFill>
                  <a:schemeClr val="tx1"/>
                </a:solidFill>
                <a:prstDash val="sysDash"/>
              </a:ln>
              <a:effectLst/>
            </c:spPr>
          </c:marker>
          <c:yVal>
            <c:numRef>
              <c:f>HOSP!$B$72:$AC$72</c:f>
              <c:numCache>
                <c:formatCode>General</c:formatCode>
                <c:ptCount val="28"/>
                <c:pt idx="0">
                  <c:v>589</c:v>
                </c:pt>
                <c:pt idx="1">
                  <c:v>696</c:v>
                </c:pt>
                <c:pt idx="2">
                  <c:v>725</c:v>
                </c:pt>
                <c:pt idx="3">
                  <c:v>656</c:v>
                </c:pt>
                <c:pt idx="4">
                  <c:v>625</c:v>
                </c:pt>
                <c:pt idx="5">
                  <c:v>562</c:v>
                </c:pt>
                <c:pt idx="6">
                  <c:v>531</c:v>
                </c:pt>
                <c:pt idx="7">
                  <c:v>575</c:v>
                </c:pt>
                <c:pt idx="8">
                  <c:v>487</c:v>
                </c:pt>
                <c:pt idx="9">
                  <c:v>424</c:v>
                </c:pt>
                <c:pt idx="10">
                  <c:v>397</c:v>
                </c:pt>
                <c:pt idx="11">
                  <c:v>448</c:v>
                </c:pt>
                <c:pt idx="12">
                  <c:v>422</c:v>
                </c:pt>
                <c:pt idx="13">
                  <c:v>434</c:v>
                </c:pt>
                <c:pt idx="14">
                  <c:v>504</c:v>
                </c:pt>
                <c:pt idx="15">
                  <c:v>471</c:v>
                </c:pt>
                <c:pt idx="16">
                  <c:v>511</c:v>
                </c:pt>
                <c:pt idx="17">
                  <c:v>477</c:v>
                </c:pt>
                <c:pt idx="18">
                  <c:v>571</c:v>
                </c:pt>
                <c:pt idx="19">
                  <c:v>563</c:v>
                </c:pt>
                <c:pt idx="20">
                  <c:v>559</c:v>
                </c:pt>
                <c:pt idx="21">
                  <c:v>694</c:v>
                </c:pt>
                <c:pt idx="22">
                  <c:v>605</c:v>
                </c:pt>
                <c:pt idx="23">
                  <c:v>597</c:v>
                </c:pt>
                <c:pt idx="24">
                  <c:v>537</c:v>
                </c:pt>
                <c:pt idx="25">
                  <c:v>680</c:v>
                </c:pt>
                <c:pt idx="26">
                  <c:v>535</c:v>
                </c:pt>
                <c:pt idx="27">
                  <c:v>501</c:v>
                </c:pt>
              </c:numCache>
            </c:numRef>
          </c:yVal>
          <c:smooth val="0"/>
          <c:extLst>
            <c:ext xmlns:c16="http://schemas.microsoft.com/office/drawing/2014/chart" uri="{C3380CC4-5D6E-409C-BE32-E72D297353CC}">
              <c16:uniqueId val="{00000003-5A99-4791-8253-E45CCB0CC22F}"/>
            </c:ext>
          </c:extLst>
        </c:ser>
        <c:ser>
          <c:idx val="4"/>
          <c:order val="4"/>
          <c:tx>
            <c:strRef>
              <c:f>HOSP!$A$71</c:f>
              <c:strCache>
                <c:ptCount val="1"/>
                <c:pt idx="0">
                  <c:v>2021</c:v>
                </c:pt>
              </c:strCache>
            </c:strRef>
          </c:tx>
          <c:spPr>
            <a:ln>
              <a:solidFill>
                <a:schemeClr val="bg1">
                  <a:lumMod val="50000"/>
                </a:schemeClr>
              </a:solidFill>
              <a:prstDash val="sysDash"/>
            </a:ln>
          </c:spPr>
          <c:marker>
            <c:symbol val="none"/>
          </c:marker>
          <c:yVal>
            <c:numRef>
              <c:f>HOSP!$B$71:$AZ$71</c:f>
              <c:numCache>
                <c:formatCode>General</c:formatCode>
                <c:ptCount val="51"/>
                <c:pt idx="0">
                  <c:v>577</c:v>
                </c:pt>
                <c:pt idx="1">
                  <c:v>667</c:v>
                </c:pt>
                <c:pt idx="2">
                  <c:v>538</c:v>
                </c:pt>
                <c:pt idx="3">
                  <c:v>426</c:v>
                </c:pt>
                <c:pt idx="4">
                  <c:v>382</c:v>
                </c:pt>
                <c:pt idx="5">
                  <c:v>321</c:v>
                </c:pt>
                <c:pt idx="6">
                  <c:v>430</c:v>
                </c:pt>
                <c:pt idx="7">
                  <c:v>384</c:v>
                </c:pt>
                <c:pt idx="8">
                  <c:v>360</c:v>
                </c:pt>
                <c:pt idx="9">
                  <c:v>338</c:v>
                </c:pt>
                <c:pt idx="10">
                  <c:v>303</c:v>
                </c:pt>
                <c:pt idx="11">
                  <c:v>466</c:v>
                </c:pt>
                <c:pt idx="12">
                  <c:v>607</c:v>
                </c:pt>
                <c:pt idx="13">
                  <c:v>696</c:v>
                </c:pt>
                <c:pt idx="14">
                  <c:v>843</c:v>
                </c:pt>
                <c:pt idx="15">
                  <c:v>706</c:v>
                </c:pt>
                <c:pt idx="16">
                  <c:v>813</c:v>
                </c:pt>
                <c:pt idx="17">
                  <c:v>849</c:v>
                </c:pt>
                <c:pt idx="18">
                  <c:v>561</c:v>
                </c:pt>
                <c:pt idx="19">
                  <c:v>1095</c:v>
                </c:pt>
                <c:pt idx="20">
                  <c:v>747</c:v>
                </c:pt>
                <c:pt idx="21">
                  <c:v>722</c:v>
                </c:pt>
                <c:pt idx="22">
                  <c:v>806</c:v>
                </c:pt>
                <c:pt idx="23">
                  <c:v>569</c:v>
                </c:pt>
                <c:pt idx="24">
                  <c:v>955</c:v>
                </c:pt>
                <c:pt idx="25">
                  <c:v>892</c:v>
                </c:pt>
                <c:pt idx="26">
                  <c:v>1055</c:v>
                </c:pt>
                <c:pt idx="27">
                  <c:v>909</c:v>
                </c:pt>
                <c:pt idx="28">
                  <c:v>717</c:v>
                </c:pt>
                <c:pt idx="29">
                  <c:v>598</c:v>
                </c:pt>
                <c:pt idx="30">
                  <c:v>535</c:v>
                </c:pt>
                <c:pt idx="31">
                  <c:v>464</c:v>
                </c:pt>
                <c:pt idx="32">
                  <c:v>488</c:v>
                </c:pt>
                <c:pt idx="33">
                  <c:v>478</c:v>
                </c:pt>
                <c:pt idx="34">
                  <c:v>538</c:v>
                </c:pt>
                <c:pt idx="35">
                  <c:v>524</c:v>
                </c:pt>
                <c:pt idx="36">
                  <c:v>552</c:v>
                </c:pt>
                <c:pt idx="37">
                  <c:v>525</c:v>
                </c:pt>
                <c:pt idx="38">
                  <c:v>558</c:v>
                </c:pt>
                <c:pt idx="39">
                  <c:v>516</c:v>
                </c:pt>
                <c:pt idx="40">
                  <c:v>484</c:v>
                </c:pt>
                <c:pt idx="41">
                  <c:v>574</c:v>
                </c:pt>
                <c:pt idx="42">
                  <c:v>424</c:v>
                </c:pt>
                <c:pt idx="43">
                  <c:v>553</c:v>
                </c:pt>
                <c:pt idx="44">
                  <c:v>479</c:v>
                </c:pt>
                <c:pt idx="45">
                  <c:v>583</c:v>
                </c:pt>
                <c:pt idx="46">
                  <c:v>598</c:v>
                </c:pt>
                <c:pt idx="47">
                  <c:v>470</c:v>
                </c:pt>
                <c:pt idx="48">
                  <c:v>506</c:v>
                </c:pt>
                <c:pt idx="49">
                  <c:v>519</c:v>
                </c:pt>
                <c:pt idx="50">
                  <c:v>542</c:v>
                </c:pt>
              </c:numCache>
            </c:numRef>
          </c:yVal>
          <c:smooth val="0"/>
          <c:extLst>
            <c:ext xmlns:c16="http://schemas.microsoft.com/office/drawing/2014/chart" uri="{C3380CC4-5D6E-409C-BE32-E72D297353CC}">
              <c16:uniqueId val="{00000000-45BC-42BC-AE6E-B0DC31F6D63B}"/>
            </c:ext>
          </c:extLst>
        </c:ser>
        <c:dLbls>
          <c:showLegendKey val="0"/>
          <c:showVal val="0"/>
          <c:showCatName val="0"/>
          <c:showSerName val="0"/>
          <c:showPercent val="0"/>
          <c:showBubbleSize val="0"/>
        </c:dLbls>
        <c:axId val="464067128"/>
        <c:axId val="464072616"/>
      </c:scatterChart>
      <c:catAx>
        <c:axId val="464067128"/>
        <c:scaling>
          <c:orientation val="minMax"/>
        </c:scaling>
        <c:delete val="0"/>
        <c:axPos val="b"/>
        <c:title>
          <c:tx>
            <c:rich>
              <a:bodyPr/>
              <a:lstStyle/>
              <a:p>
                <a:pPr>
                  <a:defRPr/>
                </a:pPr>
                <a:r>
                  <a:rPr lang="en-US"/>
                  <a:t>Semanas epidemiológicas</a:t>
                </a:r>
              </a:p>
            </c:rich>
          </c:tx>
          <c:layout>
            <c:manualLayout>
              <c:xMode val="edge"/>
              <c:yMode val="edge"/>
              <c:x val="0.44371180949070615"/>
              <c:y val="0.83170803139985883"/>
            </c:manualLayout>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64072616"/>
        <c:crosses val="autoZero"/>
        <c:auto val="1"/>
        <c:lblAlgn val="ctr"/>
        <c:lblOffset val="100"/>
        <c:noMultiLvlLbl val="0"/>
      </c:catAx>
      <c:valAx>
        <c:axId val="464072616"/>
        <c:scaling>
          <c:orientation val="minMax"/>
        </c:scaling>
        <c:delete val="0"/>
        <c:axPos val="l"/>
        <c:title>
          <c:tx>
            <c:rich>
              <a:bodyPr/>
              <a:lstStyle/>
              <a:p>
                <a:pPr>
                  <a:defRPr/>
                </a:pPr>
                <a:r>
                  <a:rPr lang="es-CO"/>
                  <a:t>Número de consultas</a:t>
                </a:r>
              </a:p>
            </c:rich>
          </c:tx>
          <c:layout/>
          <c:overlay val="0"/>
        </c:title>
        <c:numFmt formatCode="0" sourceLinked="0"/>
        <c:majorTickMark val="none"/>
        <c:minorTickMark val="none"/>
        <c:tickLblPos val="nextTo"/>
        <c:spPr>
          <a:ln w="6350">
            <a:noFill/>
          </a:ln>
        </c:spPr>
        <c:txPr>
          <a:bodyPr rot="-60000000" vert="horz"/>
          <a:lstStyle/>
          <a:p>
            <a:pPr>
              <a:defRPr/>
            </a:pPr>
            <a:endParaRPr lang="en-US"/>
          </a:p>
        </c:txPr>
        <c:crossAx val="464067128"/>
        <c:crosses val="autoZero"/>
        <c:crossBetween val="between"/>
      </c:valAx>
      <c:spPr>
        <a:noFill/>
        <a:ln w="25400">
          <a:noFill/>
        </a:ln>
      </c:spPr>
    </c:plotArea>
    <c:legend>
      <c:legendPos val="b"/>
      <c:layout>
        <c:manualLayout>
          <c:xMode val="edge"/>
          <c:yMode val="edge"/>
          <c:x val="0.11993281585733404"/>
          <c:y val="0.92466882383903581"/>
          <c:w val="0.82491908038436701"/>
          <c:h val="5.5945626841404583E-2"/>
        </c:manualLayout>
      </c:layout>
      <c:overlay val="0"/>
      <c:spPr>
        <a:noFill/>
        <a:ln w="25400">
          <a:noFill/>
        </a:ln>
      </c:spPr>
      <c:txPr>
        <a:bodyPr rot="0" vert="horz"/>
        <a:lstStyle/>
        <a:p>
          <a:pPr>
            <a:defRPr/>
          </a:pPr>
          <a:endParaRPr lang="en-US"/>
        </a:p>
      </c:txPr>
    </c:legend>
    <c:plotVisOnly val="1"/>
    <c:dispBlanksAs val="gap"/>
    <c:showDLblsOverMax val="0"/>
  </c:chart>
  <c:spPr>
    <a:noFill/>
    <a:ln w="9525" cap="flat" cmpd="sng" algn="ctr">
      <a:noFill/>
      <a:round/>
    </a:ln>
    <a:effectLst/>
  </c:spPr>
  <c:txPr>
    <a:bodyPr/>
    <a:lstStyle/>
    <a:p>
      <a:pPr>
        <a:defRPr sz="800">
          <a:solidFill>
            <a:sysClr val="windowText" lastClr="000000"/>
          </a:solidFill>
          <a:latin typeface="Arial Narrow" panose="020B060602020203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67265192836987"/>
          <c:y val="7.8094168322258892E-2"/>
          <c:w val="0.81299193601309383"/>
          <c:h val="0.51949294538801538"/>
        </c:manualLayout>
      </c:layout>
      <c:lineChart>
        <c:grouping val="standard"/>
        <c:varyColors val="0"/>
        <c:ser>
          <c:idx val="0"/>
          <c:order val="0"/>
          <c:tx>
            <c:strRef>
              <c:f>HOSP!$B$126</c:f>
              <c:strCache>
                <c:ptCount val="1"/>
                <c:pt idx="0">
                  <c:v>Límite inferior</c:v>
                </c:pt>
              </c:strCache>
            </c:strRef>
          </c:tx>
          <c:spPr>
            <a:ln w="38100" cap="rnd">
              <a:solidFill>
                <a:schemeClr val="accent1"/>
              </a:solidFill>
              <a:round/>
            </a:ln>
            <a:effectLst/>
          </c:spPr>
          <c:marker>
            <c:symbol val="none"/>
          </c:marker>
          <c:cat>
            <c:numRef>
              <c:f>IRA!$C$105:$BB$105</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HOSP!$C$126:$BC$126</c:f>
              <c:numCache>
                <c:formatCode>0.0</c:formatCode>
                <c:ptCount val="53"/>
                <c:pt idx="0">
                  <c:v>0.42900550279588001</c:v>
                </c:pt>
                <c:pt idx="1">
                  <c:v>0.3880757393203873</c:v>
                </c:pt>
                <c:pt idx="2">
                  <c:v>0.29011854484405952</c:v>
                </c:pt>
                <c:pt idx="3">
                  <c:v>0.24132412589021612</c:v>
                </c:pt>
                <c:pt idx="4">
                  <c:v>0.23494371380896939</c:v>
                </c:pt>
                <c:pt idx="5">
                  <c:v>0.23138213786676065</c:v>
                </c:pt>
                <c:pt idx="6">
                  <c:v>0.19671003593513647</c:v>
                </c:pt>
                <c:pt idx="7">
                  <c:v>0.22732566873628546</c:v>
                </c:pt>
                <c:pt idx="8">
                  <c:v>0.25708330920926437</c:v>
                </c:pt>
                <c:pt idx="9">
                  <c:v>0.32786644810771115</c:v>
                </c:pt>
                <c:pt idx="10">
                  <c:v>0.44226810962944907</c:v>
                </c:pt>
                <c:pt idx="11">
                  <c:v>0.39852934591149547</c:v>
                </c:pt>
                <c:pt idx="12">
                  <c:v>0.39770861070095864</c:v>
                </c:pt>
                <c:pt idx="13">
                  <c:v>0.3545045764002972</c:v>
                </c:pt>
                <c:pt idx="14">
                  <c:v>0.29651586902559024</c:v>
                </c:pt>
                <c:pt idx="15">
                  <c:v>0.26551475514429201</c:v>
                </c:pt>
                <c:pt idx="16">
                  <c:v>0.16510247912194287</c:v>
                </c:pt>
                <c:pt idx="17">
                  <c:v>0.22811950028938877</c:v>
                </c:pt>
                <c:pt idx="18">
                  <c:v>0.26929009359400047</c:v>
                </c:pt>
                <c:pt idx="19">
                  <c:v>0.3011029809226542</c:v>
                </c:pt>
                <c:pt idx="20">
                  <c:v>0.20309725986575666</c:v>
                </c:pt>
                <c:pt idx="21">
                  <c:v>0.1724404753172748</c:v>
                </c:pt>
                <c:pt idx="22">
                  <c:v>0.21023829295477869</c:v>
                </c:pt>
                <c:pt idx="23">
                  <c:v>0.1989201496372992</c:v>
                </c:pt>
                <c:pt idx="24">
                  <c:v>0.13468086917450406</c:v>
                </c:pt>
                <c:pt idx="25">
                  <c:v>6.1679288746964822E-2</c:v>
                </c:pt>
                <c:pt idx="26">
                  <c:v>4.2563600353830333E-2</c:v>
                </c:pt>
                <c:pt idx="27">
                  <c:v>4.3086424015417291E-2</c:v>
                </c:pt>
                <c:pt idx="28">
                  <c:v>9.903005853834157E-2</c:v>
                </c:pt>
                <c:pt idx="29">
                  <c:v>0.13794837168542573</c:v>
                </c:pt>
                <c:pt idx="30">
                  <c:v>0.19016068489174098</c:v>
                </c:pt>
                <c:pt idx="31">
                  <c:v>0.17105560531625152</c:v>
                </c:pt>
                <c:pt idx="32">
                  <c:v>0.18985319806303746</c:v>
                </c:pt>
                <c:pt idx="33">
                  <c:v>0.17791605812231159</c:v>
                </c:pt>
                <c:pt idx="34">
                  <c:v>0.25928979258784746</c:v>
                </c:pt>
                <c:pt idx="35">
                  <c:v>0.29894265868962566</c:v>
                </c:pt>
                <c:pt idx="36">
                  <c:v>0.30196377275570097</c:v>
                </c:pt>
                <c:pt idx="37">
                  <c:v>0.31000473297755637</c:v>
                </c:pt>
                <c:pt idx="38">
                  <c:v>0.34996726800011757</c:v>
                </c:pt>
                <c:pt idx="39">
                  <c:v>0.341466853651619</c:v>
                </c:pt>
                <c:pt idx="40">
                  <c:v>0.29081763755888557</c:v>
                </c:pt>
                <c:pt idx="41">
                  <c:v>0.27743218813523995</c:v>
                </c:pt>
                <c:pt idx="42">
                  <c:v>0.33844049456867786</c:v>
                </c:pt>
                <c:pt idx="43">
                  <c:v>0.33739755930481208</c:v>
                </c:pt>
                <c:pt idx="44">
                  <c:v>0.31068755092166567</c:v>
                </c:pt>
                <c:pt idx="45">
                  <c:v>0.37762601458186396</c:v>
                </c:pt>
                <c:pt idx="46">
                  <c:v>0.26071874453998112</c:v>
                </c:pt>
                <c:pt idx="47">
                  <c:v>0.25455919145809325</c:v>
                </c:pt>
                <c:pt idx="48">
                  <c:v>0.21905503668963444</c:v>
                </c:pt>
                <c:pt idx="49">
                  <c:v>0.40627925582712188</c:v>
                </c:pt>
                <c:pt idx="50">
                  <c:v>0.40726040686701381</c:v>
                </c:pt>
                <c:pt idx="51">
                  <c:v>0.50120700543875374</c:v>
                </c:pt>
                <c:pt idx="52">
                  <c:v>0.48419525217708859</c:v>
                </c:pt>
              </c:numCache>
            </c:numRef>
          </c:val>
          <c:smooth val="0"/>
          <c:extLst>
            <c:ext xmlns:c16="http://schemas.microsoft.com/office/drawing/2014/chart" uri="{C3380CC4-5D6E-409C-BE32-E72D297353CC}">
              <c16:uniqueId val="{00000000-73F6-4C4E-A28B-89E5280B39F4}"/>
            </c:ext>
          </c:extLst>
        </c:ser>
        <c:ser>
          <c:idx val="1"/>
          <c:order val="1"/>
          <c:tx>
            <c:strRef>
              <c:f>HOSP!$B$127</c:f>
              <c:strCache>
                <c:ptCount val="1"/>
                <c:pt idx="0">
                  <c:v>Límite superior</c:v>
                </c:pt>
              </c:strCache>
            </c:strRef>
          </c:tx>
          <c:spPr>
            <a:ln w="38100" cap="rnd">
              <a:solidFill>
                <a:schemeClr val="accent2"/>
              </a:solidFill>
              <a:round/>
            </a:ln>
            <a:effectLst/>
          </c:spPr>
          <c:marker>
            <c:symbol val="none"/>
          </c:marker>
          <c:cat>
            <c:numRef>
              <c:f>IRA!$C$105:$BB$105</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HOSP!$C$127:$BC$127</c:f>
              <c:numCache>
                <c:formatCode>0.0</c:formatCode>
                <c:ptCount val="53"/>
                <c:pt idx="0">
                  <c:v>1.5709944972041199</c:v>
                </c:pt>
                <c:pt idx="1">
                  <c:v>1.6119242606796127</c:v>
                </c:pt>
                <c:pt idx="2">
                  <c:v>1.7098814551559405</c:v>
                </c:pt>
                <c:pt idx="3">
                  <c:v>1.7586758741097839</c:v>
                </c:pt>
                <c:pt idx="4">
                  <c:v>1.7650562861910306</c:v>
                </c:pt>
                <c:pt idx="5">
                  <c:v>1.7686178621332393</c:v>
                </c:pt>
                <c:pt idx="6">
                  <c:v>1.8032899640648634</c:v>
                </c:pt>
                <c:pt idx="7">
                  <c:v>1.7726743312637145</c:v>
                </c:pt>
                <c:pt idx="8">
                  <c:v>1.7429166907907356</c:v>
                </c:pt>
                <c:pt idx="9">
                  <c:v>1.6721335518922888</c:v>
                </c:pt>
                <c:pt idx="10">
                  <c:v>1.557731890370551</c:v>
                </c:pt>
                <c:pt idx="11">
                  <c:v>1.6014706540885046</c:v>
                </c:pt>
                <c:pt idx="12">
                  <c:v>1.6022913892990414</c:v>
                </c:pt>
                <c:pt idx="13">
                  <c:v>1.6454954235997028</c:v>
                </c:pt>
                <c:pt idx="14">
                  <c:v>1.7034841309744098</c:v>
                </c:pt>
                <c:pt idx="15">
                  <c:v>1.734485244855708</c:v>
                </c:pt>
                <c:pt idx="16">
                  <c:v>1.8348975208780571</c:v>
                </c:pt>
                <c:pt idx="17">
                  <c:v>1.7718804997106112</c:v>
                </c:pt>
                <c:pt idx="18">
                  <c:v>1.7307099064059996</c:v>
                </c:pt>
                <c:pt idx="19">
                  <c:v>1.6988970190773458</c:v>
                </c:pt>
                <c:pt idx="20">
                  <c:v>1.7969027401342434</c:v>
                </c:pt>
                <c:pt idx="21">
                  <c:v>1.8275595246827252</c:v>
                </c:pt>
                <c:pt idx="22">
                  <c:v>1.7897617070452214</c:v>
                </c:pt>
                <c:pt idx="23">
                  <c:v>1.8010798503627008</c:v>
                </c:pt>
                <c:pt idx="24">
                  <c:v>1.8653191308254959</c:v>
                </c:pt>
                <c:pt idx="25">
                  <c:v>1.9383207112530352</c:v>
                </c:pt>
                <c:pt idx="26">
                  <c:v>1.9574363996461697</c:v>
                </c:pt>
                <c:pt idx="27">
                  <c:v>1.9569135759845828</c:v>
                </c:pt>
                <c:pt idx="28">
                  <c:v>1.9009699414616583</c:v>
                </c:pt>
                <c:pt idx="29">
                  <c:v>1.8620516283145743</c:v>
                </c:pt>
                <c:pt idx="30">
                  <c:v>1.809839315108259</c:v>
                </c:pt>
                <c:pt idx="31">
                  <c:v>1.8289443946837485</c:v>
                </c:pt>
                <c:pt idx="32">
                  <c:v>1.8101468019369626</c:v>
                </c:pt>
                <c:pt idx="33">
                  <c:v>1.8220839418776884</c:v>
                </c:pt>
                <c:pt idx="34">
                  <c:v>1.7407102074121525</c:v>
                </c:pt>
                <c:pt idx="35">
                  <c:v>1.7010573413103742</c:v>
                </c:pt>
                <c:pt idx="36">
                  <c:v>1.698036227244299</c:v>
                </c:pt>
                <c:pt idx="37">
                  <c:v>1.6899952670224436</c:v>
                </c:pt>
                <c:pt idx="38">
                  <c:v>1.6500327319998824</c:v>
                </c:pt>
                <c:pt idx="39">
                  <c:v>1.658533146348381</c:v>
                </c:pt>
                <c:pt idx="40">
                  <c:v>1.7091823624411144</c:v>
                </c:pt>
                <c:pt idx="41">
                  <c:v>1.72256781186476</c:v>
                </c:pt>
                <c:pt idx="42">
                  <c:v>1.6615595054313221</c:v>
                </c:pt>
                <c:pt idx="43">
                  <c:v>1.662602440695188</c:v>
                </c:pt>
                <c:pt idx="44">
                  <c:v>1.6893124490783342</c:v>
                </c:pt>
                <c:pt idx="45">
                  <c:v>1.622373985418136</c:v>
                </c:pt>
                <c:pt idx="46">
                  <c:v>1.739281255460019</c:v>
                </c:pt>
                <c:pt idx="47">
                  <c:v>1.7454408085419066</c:v>
                </c:pt>
                <c:pt idx="48">
                  <c:v>1.7809449633103656</c:v>
                </c:pt>
                <c:pt idx="49">
                  <c:v>1.5937207441728782</c:v>
                </c:pt>
                <c:pt idx="50">
                  <c:v>1.5927395931329862</c:v>
                </c:pt>
                <c:pt idx="51">
                  <c:v>1.4987929945612462</c:v>
                </c:pt>
                <c:pt idx="52">
                  <c:v>1.5158047478229113</c:v>
                </c:pt>
              </c:numCache>
            </c:numRef>
          </c:val>
          <c:smooth val="0"/>
          <c:extLst>
            <c:ext xmlns:c16="http://schemas.microsoft.com/office/drawing/2014/chart" uri="{C3380CC4-5D6E-409C-BE32-E72D297353CC}">
              <c16:uniqueId val="{00000001-73F6-4C4E-A28B-89E5280B39F4}"/>
            </c:ext>
          </c:extLst>
        </c:ser>
        <c:ser>
          <c:idx val="2"/>
          <c:order val="2"/>
          <c:tx>
            <c:strRef>
              <c:f>HOSP!$B$128</c:f>
              <c:strCache>
                <c:ptCount val="1"/>
                <c:pt idx="0">
                  <c:v>Razón observada</c:v>
                </c:pt>
              </c:strCache>
            </c:strRef>
          </c:tx>
          <c:spPr>
            <a:ln w="28575" cap="rnd">
              <a:noFill/>
              <a:round/>
            </a:ln>
            <a:effectLst/>
          </c:spPr>
          <c:marker>
            <c:symbol val="circle"/>
            <c:size val="4"/>
          </c:marker>
          <c:cat>
            <c:numRef>
              <c:f>IRA!$C$105:$BB$105</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HOSP!$C$128:$BB$128</c:f>
              <c:numCache>
                <c:formatCode>General</c:formatCode>
                <c:ptCount val="52"/>
                <c:pt idx="0">
                  <c:v>1.8626141953619113</c:v>
                </c:pt>
                <c:pt idx="1">
                  <c:v>2.2114739629302735</c:v>
                </c:pt>
                <c:pt idx="2">
                  <c:v>2.369281045751634</c:v>
                </c:pt>
                <c:pt idx="3">
                  <c:v>2.4039087947882734</c:v>
                </c:pt>
                <c:pt idx="4">
                  <c:v>2.3890422595030794</c:v>
                </c:pt>
                <c:pt idx="5">
                  <c:v>2.0649112063686466</c:v>
                </c:pt>
                <c:pt idx="6">
                  <c:v>1.76803551609323</c:v>
                </c:pt>
                <c:pt idx="7">
                  <c:v>1.7403732974609045</c:v>
                </c:pt>
                <c:pt idx="8">
                  <c:v>1.457356608478803</c:v>
                </c:pt>
                <c:pt idx="9">
                  <c:v>1.3179070972198239</c:v>
                </c:pt>
                <c:pt idx="10">
                  <c:v>1.3299832495812396</c:v>
                </c:pt>
                <c:pt idx="11">
                  <c:v>1.4675159235668791</c:v>
                </c:pt>
                <c:pt idx="12">
                  <c:v>1.366678661388989</c:v>
                </c:pt>
                <c:pt idx="13">
                  <c:v>1.3954983922829582</c:v>
                </c:pt>
                <c:pt idx="14">
                  <c:v>1.6884422110552764</c:v>
                </c:pt>
                <c:pt idx="15">
                  <c:v>1.6124001521491063</c:v>
                </c:pt>
                <c:pt idx="16">
                  <c:v>1.5648179652943179</c:v>
                </c:pt>
                <c:pt idx="17">
                  <c:v>1.4430252100840337</c:v>
                </c:pt>
                <c:pt idx="18">
                  <c:v>1.602182385035074</c:v>
                </c:pt>
                <c:pt idx="19">
                  <c:v>1.6648595367175947</c:v>
                </c:pt>
                <c:pt idx="20">
                  <c:v>1.5900758533501897</c:v>
                </c:pt>
                <c:pt idx="21">
                  <c:v>1.9307573415765069</c:v>
                </c:pt>
                <c:pt idx="22">
                  <c:v>1.5939695550351289</c:v>
                </c:pt>
                <c:pt idx="23">
                  <c:v>1.5969683459652253</c:v>
                </c:pt>
                <c:pt idx="24">
                  <c:v>1.5046699875466998</c:v>
                </c:pt>
                <c:pt idx="25">
                  <c:v>1.9410085632730734</c:v>
                </c:pt>
                <c:pt idx="26">
                  <c:v>1.5577483015205436</c:v>
                </c:pt>
                <c:pt idx="27">
                  <c:v>1.5738219895287959</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numCache>
            </c:numRef>
          </c:val>
          <c:smooth val="0"/>
          <c:extLst>
            <c:ext xmlns:c16="http://schemas.microsoft.com/office/drawing/2014/chart" uri="{C3380CC4-5D6E-409C-BE32-E72D297353CC}">
              <c16:uniqueId val="{00000002-73F6-4C4E-A28B-89E5280B39F4}"/>
            </c:ext>
          </c:extLst>
        </c:ser>
        <c:ser>
          <c:idx val="3"/>
          <c:order val="3"/>
          <c:tx>
            <c:strRef>
              <c:f>HOSP!$B$129</c:f>
              <c:strCache>
                <c:ptCount val="1"/>
                <c:pt idx="0">
                  <c:v>Razón esperada</c:v>
                </c:pt>
              </c:strCache>
            </c:strRef>
          </c:tx>
          <c:spPr>
            <a:ln w="50800" cap="rnd">
              <a:solidFill>
                <a:schemeClr val="tx1"/>
              </a:solidFill>
              <a:prstDash val="sysDot"/>
              <a:round/>
            </a:ln>
            <a:effectLst/>
          </c:spPr>
          <c:marker>
            <c:symbol val="none"/>
          </c:marker>
          <c:cat>
            <c:numRef>
              <c:f>IRA!$C$105:$BB$105</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HOSP!$C$129:$BC$129</c:f>
              <c:numCache>
                <c:formatCode>General</c:formatCode>
                <c:ptCount val="53"/>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numCache>
            </c:numRef>
          </c:val>
          <c:smooth val="0"/>
          <c:extLst>
            <c:ext xmlns:c16="http://schemas.microsoft.com/office/drawing/2014/chart" uri="{C3380CC4-5D6E-409C-BE32-E72D297353CC}">
              <c16:uniqueId val="{00000003-73F6-4C4E-A28B-89E5280B39F4}"/>
            </c:ext>
          </c:extLst>
        </c:ser>
        <c:dLbls>
          <c:showLegendKey val="0"/>
          <c:showVal val="0"/>
          <c:showCatName val="0"/>
          <c:showSerName val="0"/>
          <c:showPercent val="0"/>
          <c:showBubbleSize val="0"/>
        </c:dLbls>
        <c:smooth val="0"/>
        <c:axId val="511296000"/>
        <c:axId val="511298744"/>
      </c:lineChart>
      <c:catAx>
        <c:axId val="511296000"/>
        <c:scaling>
          <c:orientation val="minMax"/>
        </c:scaling>
        <c:delete val="0"/>
        <c:axPos val="b"/>
        <c:title>
          <c:tx>
            <c:rich>
              <a:bodyPr rot="0" vert="horz"/>
              <a:lstStyle/>
              <a:p>
                <a:pPr>
                  <a:defRPr/>
                </a:pPr>
                <a:r>
                  <a:rPr lang="es-CO"/>
                  <a:t>Semanas epidemiológicas</a:t>
                </a:r>
              </a:p>
            </c:rich>
          </c:tx>
          <c:layout>
            <c:manualLayout>
              <c:xMode val="edge"/>
              <c:yMode val="edge"/>
              <c:x val="0.42053701366129709"/>
              <c:y val="0.7201616127672219"/>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511298744"/>
        <c:crosses val="autoZero"/>
        <c:auto val="1"/>
        <c:lblAlgn val="ctr"/>
        <c:lblOffset val="100"/>
        <c:noMultiLvlLbl val="0"/>
      </c:catAx>
      <c:valAx>
        <c:axId val="511298744"/>
        <c:scaling>
          <c:orientation val="minMax"/>
        </c:scaling>
        <c:delete val="0"/>
        <c:axPos val="l"/>
        <c:title>
          <c:tx>
            <c:rich>
              <a:bodyPr rot="-5400000" vert="horz"/>
              <a:lstStyle/>
              <a:p>
                <a:pPr>
                  <a:defRPr/>
                </a:pPr>
                <a:r>
                  <a:rPr lang="es-CO"/>
                  <a:t>Razón</a:t>
                </a:r>
              </a:p>
            </c:rich>
          </c:tx>
          <c:layout>
            <c:manualLayout>
              <c:xMode val="edge"/>
              <c:yMode val="edge"/>
              <c:x val="5.8700207318039292E-3"/>
              <c:y val="0.32125886587009439"/>
            </c:manualLayout>
          </c:layout>
          <c:overlay val="0"/>
          <c:spPr>
            <a:noFill/>
            <a:ln>
              <a:noFill/>
            </a:ln>
            <a:effectLst/>
          </c:spPr>
        </c:title>
        <c:numFmt formatCode="0.0" sourceLinked="1"/>
        <c:majorTickMark val="none"/>
        <c:minorTickMark val="none"/>
        <c:tickLblPos val="nextTo"/>
        <c:spPr>
          <a:noFill/>
          <a:ln>
            <a:noFill/>
          </a:ln>
          <a:effectLst/>
        </c:spPr>
        <c:txPr>
          <a:bodyPr rot="-60000000" vert="horz"/>
          <a:lstStyle/>
          <a:p>
            <a:pPr>
              <a:defRPr/>
            </a:pPr>
            <a:endParaRPr lang="en-US"/>
          </a:p>
        </c:txPr>
        <c:crossAx val="511296000"/>
        <c:crosses val="autoZero"/>
        <c:crossBetween val="between"/>
      </c:valAx>
      <c:spPr>
        <a:noFill/>
        <a:ln>
          <a:noFill/>
        </a:ln>
        <a:effectLst/>
      </c:spPr>
    </c:plotArea>
    <c:legend>
      <c:legendPos val="b"/>
      <c:layout>
        <c:manualLayout>
          <c:xMode val="edge"/>
          <c:yMode val="edge"/>
          <c:x val="6.9980630780410474E-2"/>
          <c:y val="0.86092910593747862"/>
          <c:w val="0.91124861514825173"/>
          <c:h val="6.6558836587947451E-2"/>
        </c:manualLayout>
      </c:layout>
      <c:overlay val="0"/>
      <c:spPr>
        <a:noFill/>
        <a:ln>
          <a:noFill/>
        </a:ln>
        <a:effectLst/>
      </c:spPr>
      <c:txPr>
        <a:bodyPr rot="0" vert="horz"/>
        <a:lstStyle/>
        <a:p>
          <a:pPr>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700" b="1">
          <a:solidFill>
            <a:sysClr val="windowText" lastClr="000000"/>
          </a:solidFill>
          <a:latin typeface="Arial Narrow" panose="020B0606020202030204" pitchFamily="34" charset="0"/>
          <a:cs typeface="Arial"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66084603124684"/>
          <c:y val="3.5540173752525911E-2"/>
          <c:w val="0.8413851530277513"/>
          <c:h val="0.57370611323635579"/>
        </c:manualLayout>
      </c:layout>
      <c:areaChart>
        <c:grouping val="standard"/>
        <c:varyColors val="0"/>
        <c:ser>
          <c:idx val="3"/>
          <c:order val="1"/>
          <c:tx>
            <c:strRef>
              <c:f>UCI!$A$75</c:f>
              <c:strCache>
                <c:ptCount val="1"/>
                <c:pt idx="0">
                  <c:v>Percentil 75</c:v>
                </c:pt>
              </c:strCache>
            </c:strRef>
          </c:tx>
          <c:spPr>
            <a:solidFill>
              <a:srgbClr val="C00000"/>
            </a:solidFill>
            <a:ln w="28575">
              <a:solidFill>
                <a:srgbClr val="FF0000"/>
              </a:solidFill>
              <a:prstDash val="solid"/>
            </a:ln>
          </c:spPr>
          <c:val>
            <c:numRef>
              <c:f>UCI!$B$75:$BA$75</c:f>
              <c:numCache>
                <c:formatCode>0.0</c:formatCode>
                <c:ptCount val="52"/>
                <c:pt idx="0">
                  <c:v>13</c:v>
                </c:pt>
                <c:pt idx="1">
                  <c:v>23.5</c:v>
                </c:pt>
                <c:pt idx="2">
                  <c:v>16.75</c:v>
                </c:pt>
                <c:pt idx="3">
                  <c:v>11</c:v>
                </c:pt>
                <c:pt idx="4">
                  <c:v>13.25</c:v>
                </c:pt>
                <c:pt idx="5">
                  <c:v>18.25</c:v>
                </c:pt>
                <c:pt idx="6">
                  <c:v>15.25</c:v>
                </c:pt>
                <c:pt idx="7">
                  <c:v>15.75</c:v>
                </c:pt>
                <c:pt idx="8">
                  <c:v>16</c:v>
                </c:pt>
                <c:pt idx="9">
                  <c:v>14</c:v>
                </c:pt>
                <c:pt idx="10">
                  <c:v>12.5</c:v>
                </c:pt>
                <c:pt idx="11">
                  <c:v>13.75</c:v>
                </c:pt>
                <c:pt idx="12">
                  <c:v>15.75</c:v>
                </c:pt>
                <c:pt idx="13">
                  <c:v>13.75</c:v>
                </c:pt>
                <c:pt idx="14">
                  <c:v>11.25</c:v>
                </c:pt>
                <c:pt idx="15">
                  <c:v>12.25</c:v>
                </c:pt>
                <c:pt idx="16">
                  <c:v>11.25</c:v>
                </c:pt>
                <c:pt idx="17">
                  <c:v>14</c:v>
                </c:pt>
                <c:pt idx="18">
                  <c:v>16.5</c:v>
                </c:pt>
                <c:pt idx="19">
                  <c:v>16</c:v>
                </c:pt>
                <c:pt idx="20">
                  <c:v>12.75</c:v>
                </c:pt>
                <c:pt idx="21">
                  <c:v>12.75</c:v>
                </c:pt>
                <c:pt idx="22">
                  <c:v>19.75</c:v>
                </c:pt>
                <c:pt idx="23">
                  <c:v>17.25</c:v>
                </c:pt>
                <c:pt idx="24">
                  <c:v>18</c:v>
                </c:pt>
                <c:pt idx="25">
                  <c:v>17</c:v>
                </c:pt>
                <c:pt idx="26">
                  <c:v>17.25</c:v>
                </c:pt>
                <c:pt idx="27">
                  <c:v>17</c:v>
                </c:pt>
                <c:pt idx="28">
                  <c:v>17</c:v>
                </c:pt>
                <c:pt idx="29">
                  <c:v>26.25</c:v>
                </c:pt>
                <c:pt idx="30">
                  <c:v>19.75</c:v>
                </c:pt>
                <c:pt idx="31">
                  <c:v>16.5</c:v>
                </c:pt>
                <c:pt idx="32">
                  <c:v>10</c:v>
                </c:pt>
                <c:pt idx="33">
                  <c:v>9</c:v>
                </c:pt>
                <c:pt idx="34">
                  <c:v>14.75</c:v>
                </c:pt>
                <c:pt idx="35">
                  <c:v>12.75</c:v>
                </c:pt>
                <c:pt idx="36">
                  <c:v>13.5</c:v>
                </c:pt>
                <c:pt idx="37">
                  <c:v>13.5</c:v>
                </c:pt>
                <c:pt idx="38">
                  <c:v>17.25</c:v>
                </c:pt>
                <c:pt idx="39">
                  <c:v>15</c:v>
                </c:pt>
                <c:pt idx="40">
                  <c:v>17.75</c:v>
                </c:pt>
                <c:pt idx="41">
                  <c:v>13</c:v>
                </c:pt>
                <c:pt idx="42">
                  <c:v>15.5</c:v>
                </c:pt>
                <c:pt idx="43">
                  <c:v>11.75</c:v>
                </c:pt>
                <c:pt idx="44">
                  <c:v>15</c:v>
                </c:pt>
                <c:pt idx="45">
                  <c:v>19</c:v>
                </c:pt>
                <c:pt idx="46">
                  <c:v>20.75</c:v>
                </c:pt>
                <c:pt idx="47">
                  <c:v>16.25</c:v>
                </c:pt>
                <c:pt idx="48">
                  <c:v>18.75</c:v>
                </c:pt>
                <c:pt idx="49">
                  <c:v>14</c:v>
                </c:pt>
                <c:pt idx="50">
                  <c:v>15.25</c:v>
                </c:pt>
                <c:pt idx="51">
                  <c:v>14.5</c:v>
                </c:pt>
              </c:numCache>
            </c:numRef>
          </c:val>
          <c:extLst>
            <c:ext xmlns:c16="http://schemas.microsoft.com/office/drawing/2014/chart" uri="{C3380CC4-5D6E-409C-BE32-E72D297353CC}">
              <c16:uniqueId val="{00000002-5A99-4791-8253-E45CCB0CC22F}"/>
            </c:ext>
          </c:extLst>
        </c:ser>
        <c:ser>
          <c:idx val="1"/>
          <c:order val="2"/>
          <c:tx>
            <c:strRef>
              <c:f>UCI!$A$73</c:f>
              <c:strCache>
                <c:ptCount val="1"/>
                <c:pt idx="0">
                  <c:v>Mediana</c:v>
                </c:pt>
              </c:strCache>
            </c:strRef>
          </c:tx>
          <c:spPr>
            <a:ln w="28575" cap="rnd">
              <a:solidFill>
                <a:schemeClr val="accent4"/>
              </a:solidFill>
              <a:round/>
            </a:ln>
            <a:effectLst/>
          </c:spPr>
          <c:val>
            <c:numRef>
              <c:f>UCI!$B$73:$BA$73</c:f>
              <c:numCache>
                <c:formatCode>0.0</c:formatCode>
                <c:ptCount val="52"/>
                <c:pt idx="0">
                  <c:v>12.5</c:v>
                </c:pt>
                <c:pt idx="1">
                  <c:v>19.5</c:v>
                </c:pt>
                <c:pt idx="2">
                  <c:v>14.5</c:v>
                </c:pt>
                <c:pt idx="3">
                  <c:v>7.5</c:v>
                </c:pt>
                <c:pt idx="4">
                  <c:v>10.5</c:v>
                </c:pt>
                <c:pt idx="5">
                  <c:v>9</c:v>
                </c:pt>
                <c:pt idx="6">
                  <c:v>12</c:v>
                </c:pt>
                <c:pt idx="7">
                  <c:v>11.5</c:v>
                </c:pt>
                <c:pt idx="8">
                  <c:v>12.5</c:v>
                </c:pt>
                <c:pt idx="9">
                  <c:v>11.5</c:v>
                </c:pt>
                <c:pt idx="10">
                  <c:v>10.5</c:v>
                </c:pt>
                <c:pt idx="11">
                  <c:v>11.5</c:v>
                </c:pt>
                <c:pt idx="12">
                  <c:v>14.5</c:v>
                </c:pt>
                <c:pt idx="13">
                  <c:v>9.5</c:v>
                </c:pt>
                <c:pt idx="14">
                  <c:v>8</c:v>
                </c:pt>
                <c:pt idx="15">
                  <c:v>9</c:v>
                </c:pt>
                <c:pt idx="16">
                  <c:v>7</c:v>
                </c:pt>
                <c:pt idx="17">
                  <c:v>9.5</c:v>
                </c:pt>
                <c:pt idx="18">
                  <c:v>14.5</c:v>
                </c:pt>
                <c:pt idx="19">
                  <c:v>11.5</c:v>
                </c:pt>
                <c:pt idx="20">
                  <c:v>10.5</c:v>
                </c:pt>
                <c:pt idx="21">
                  <c:v>11</c:v>
                </c:pt>
                <c:pt idx="22">
                  <c:v>15</c:v>
                </c:pt>
                <c:pt idx="23">
                  <c:v>9.5</c:v>
                </c:pt>
                <c:pt idx="24">
                  <c:v>14.5</c:v>
                </c:pt>
                <c:pt idx="25">
                  <c:v>14</c:v>
                </c:pt>
                <c:pt idx="26">
                  <c:v>13.5</c:v>
                </c:pt>
                <c:pt idx="27">
                  <c:v>13</c:v>
                </c:pt>
                <c:pt idx="28">
                  <c:v>9.5</c:v>
                </c:pt>
                <c:pt idx="29">
                  <c:v>21.5</c:v>
                </c:pt>
                <c:pt idx="30">
                  <c:v>10.5</c:v>
                </c:pt>
                <c:pt idx="31">
                  <c:v>10.5</c:v>
                </c:pt>
                <c:pt idx="32">
                  <c:v>9</c:v>
                </c:pt>
                <c:pt idx="33">
                  <c:v>8.5</c:v>
                </c:pt>
                <c:pt idx="34">
                  <c:v>11</c:v>
                </c:pt>
                <c:pt idx="35">
                  <c:v>10.5</c:v>
                </c:pt>
                <c:pt idx="36">
                  <c:v>11</c:v>
                </c:pt>
                <c:pt idx="37">
                  <c:v>11.5</c:v>
                </c:pt>
                <c:pt idx="38">
                  <c:v>13.5</c:v>
                </c:pt>
                <c:pt idx="39">
                  <c:v>9.5</c:v>
                </c:pt>
                <c:pt idx="40">
                  <c:v>12.5</c:v>
                </c:pt>
                <c:pt idx="41">
                  <c:v>12</c:v>
                </c:pt>
                <c:pt idx="42">
                  <c:v>13</c:v>
                </c:pt>
                <c:pt idx="43">
                  <c:v>9.5</c:v>
                </c:pt>
                <c:pt idx="44">
                  <c:v>11</c:v>
                </c:pt>
                <c:pt idx="45">
                  <c:v>11.5</c:v>
                </c:pt>
                <c:pt idx="46">
                  <c:v>15.5</c:v>
                </c:pt>
                <c:pt idx="47">
                  <c:v>11</c:v>
                </c:pt>
                <c:pt idx="48">
                  <c:v>17.5</c:v>
                </c:pt>
                <c:pt idx="49">
                  <c:v>9.5</c:v>
                </c:pt>
                <c:pt idx="50">
                  <c:v>11.5</c:v>
                </c:pt>
                <c:pt idx="51">
                  <c:v>12</c:v>
                </c:pt>
              </c:numCache>
            </c:numRef>
          </c:val>
          <c:extLst>
            <c:ext xmlns:c16="http://schemas.microsoft.com/office/drawing/2014/chart" uri="{C3380CC4-5D6E-409C-BE32-E72D297353CC}">
              <c16:uniqueId val="{00000000-5A99-4791-8253-E45CCB0CC22F}"/>
            </c:ext>
          </c:extLst>
        </c:ser>
        <c:ser>
          <c:idx val="2"/>
          <c:order val="3"/>
          <c:tx>
            <c:strRef>
              <c:f>UCI!$A$74</c:f>
              <c:strCache>
                <c:ptCount val="1"/>
                <c:pt idx="0">
                  <c:v>Percentil 25</c:v>
                </c:pt>
              </c:strCache>
            </c:strRef>
          </c:tx>
          <c:spPr>
            <a:solidFill>
              <a:srgbClr val="92D050"/>
            </a:solidFill>
            <a:ln w="28575" cap="rnd">
              <a:solidFill>
                <a:schemeClr val="accent6"/>
              </a:solidFill>
              <a:round/>
            </a:ln>
            <a:effectLst/>
          </c:spPr>
          <c:val>
            <c:numRef>
              <c:f>UCI!$B$74:$BA$74</c:f>
              <c:numCache>
                <c:formatCode>0.0</c:formatCode>
                <c:ptCount val="52"/>
                <c:pt idx="0">
                  <c:v>9</c:v>
                </c:pt>
                <c:pt idx="1">
                  <c:v>13.25</c:v>
                </c:pt>
                <c:pt idx="2">
                  <c:v>9.25</c:v>
                </c:pt>
                <c:pt idx="3">
                  <c:v>6.25</c:v>
                </c:pt>
                <c:pt idx="4">
                  <c:v>9.25</c:v>
                </c:pt>
                <c:pt idx="5">
                  <c:v>8</c:v>
                </c:pt>
                <c:pt idx="6">
                  <c:v>8</c:v>
                </c:pt>
                <c:pt idx="7">
                  <c:v>8</c:v>
                </c:pt>
                <c:pt idx="8">
                  <c:v>6.75</c:v>
                </c:pt>
                <c:pt idx="9">
                  <c:v>7.5</c:v>
                </c:pt>
                <c:pt idx="10">
                  <c:v>9.25</c:v>
                </c:pt>
                <c:pt idx="11">
                  <c:v>10</c:v>
                </c:pt>
                <c:pt idx="12">
                  <c:v>9.5</c:v>
                </c:pt>
                <c:pt idx="13">
                  <c:v>8.25</c:v>
                </c:pt>
                <c:pt idx="14">
                  <c:v>5.5</c:v>
                </c:pt>
                <c:pt idx="15">
                  <c:v>6.5</c:v>
                </c:pt>
                <c:pt idx="16">
                  <c:v>3.5</c:v>
                </c:pt>
                <c:pt idx="17">
                  <c:v>5.75</c:v>
                </c:pt>
                <c:pt idx="18">
                  <c:v>7.25</c:v>
                </c:pt>
                <c:pt idx="19">
                  <c:v>9.25</c:v>
                </c:pt>
                <c:pt idx="20">
                  <c:v>7.5</c:v>
                </c:pt>
                <c:pt idx="21">
                  <c:v>6.25</c:v>
                </c:pt>
                <c:pt idx="22">
                  <c:v>5.75</c:v>
                </c:pt>
                <c:pt idx="23">
                  <c:v>4</c:v>
                </c:pt>
                <c:pt idx="24">
                  <c:v>9.5</c:v>
                </c:pt>
                <c:pt idx="25">
                  <c:v>9.5</c:v>
                </c:pt>
                <c:pt idx="26">
                  <c:v>7.5</c:v>
                </c:pt>
                <c:pt idx="27">
                  <c:v>8.25</c:v>
                </c:pt>
                <c:pt idx="28">
                  <c:v>2.75</c:v>
                </c:pt>
                <c:pt idx="29">
                  <c:v>6.25</c:v>
                </c:pt>
                <c:pt idx="30">
                  <c:v>3.5</c:v>
                </c:pt>
                <c:pt idx="31">
                  <c:v>5.25</c:v>
                </c:pt>
                <c:pt idx="32">
                  <c:v>8</c:v>
                </c:pt>
                <c:pt idx="33">
                  <c:v>5.75</c:v>
                </c:pt>
                <c:pt idx="34">
                  <c:v>7.25</c:v>
                </c:pt>
                <c:pt idx="35">
                  <c:v>8.25</c:v>
                </c:pt>
                <c:pt idx="36">
                  <c:v>9.25</c:v>
                </c:pt>
                <c:pt idx="37">
                  <c:v>8</c:v>
                </c:pt>
                <c:pt idx="38">
                  <c:v>12</c:v>
                </c:pt>
                <c:pt idx="39">
                  <c:v>7</c:v>
                </c:pt>
                <c:pt idx="40">
                  <c:v>9.5</c:v>
                </c:pt>
                <c:pt idx="41">
                  <c:v>8</c:v>
                </c:pt>
                <c:pt idx="42">
                  <c:v>6.75</c:v>
                </c:pt>
                <c:pt idx="43">
                  <c:v>6.5</c:v>
                </c:pt>
                <c:pt idx="44">
                  <c:v>8.5</c:v>
                </c:pt>
                <c:pt idx="45">
                  <c:v>8.5</c:v>
                </c:pt>
                <c:pt idx="46">
                  <c:v>8</c:v>
                </c:pt>
                <c:pt idx="47">
                  <c:v>3.5</c:v>
                </c:pt>
                <c:pt idx="48">
                  <c:v>11</c:v>
                </c:pt>
                <c:pt idx="49">
                  <c:v>7.25</c:v>
                </c:pt>
                <c:pt idx="50">
                  <c:v>10</c:v>
                </c:pt>
                <c:pt idx="51">
                  <c:v>9.5</c:v>
                </c:pt>
              </c:numCache>
            </c:numRef>
          </c:val>
          <c:extLst>
            <c:ext xmlns:c16="http://schemas.microsoft.com/office/drawing/2014/chart" uri="{C3380CC4-5D6E-409C-BE32-E72D297353CC}">
              <c16:uniqueId val="{00000001-5A99-4791-8253-E45CCB0CC22F}"/>
            </c:ext>
          </c:extLst>
        </c:ser>
        <c:dLbls>
          <c:showLegendKey val="0"/>
          <c:showVal val="0"/>
          <c:showCatName val="0"/>
          <c:showSerName val="0"/>
          <c:showPercent val="0"/>
          <c:showBubbleSize val="0"/>
        </c:dLbls>
        <c:axId val="464028320"/>
        <c:axId val="464027928"/>
      </c:areaChart>
      <c:scatterChart>
        <c:scatterStyle val="lineMarker"/>
        <c:varyColors val="0"/>
        <c:ser>
          <c:idx val="0"/>
          <c:order val="0"/>
          <c:tx>
            <c:strRef>
              <c:f>UCI!$A$72</c:f>
              <c:strCache>
                <c:ptCount val="1"/>
                <c:pt idx="0">
                  <c:v>2022</c:v>
                </c:pt>
              </c:strCache>
            </c:strRef>
          </c:tx>
          <c:spPr>
            <a:ln w="19050">
              <a:solidFill>
                <a:sysClr val="windowText" lastClr="000000"/>
              </a:solidFill>
            </a:ln>
          </c:spPr>
          <c:marker>
            <c:symbol val="circle"/>
            <c:size val="5"/>
            <c:spPr>
              <a:solidFill>
                <a:schemeClr val="tx1"/>
              </a:solidFill>
              <a:ln w="9525">
                <a:solidFill>
                  <a:sysClr val="windowText" lastClr="000000"/>
                </a:solidFill>
                <a:prstDash val="sysDash"/>
              </a:ln>
              <a:effectLst/>
            </c:spPr>
          </c:marker>
          <c:yVal>
            <c:numRef>
              <c:f>UCI!$B$72:$AC$72</c:f>
              <c:numCache>
                <c:formatCode>General</c:formatCode>
                <c:ptCount val="28"/>
                <c:pt idx="0">
                  <c:v>66</c:v>
                </c:pt>
                <c:pt idx="1">
                  <c:v>100</c:v>
                </c:pt>
                <c:pt idx="2">
                  <c:v>139</c:v>
                </c:pt>
                <c:pt idx="3">
                  <c:v>130</c:v>
                </c:pt>
                <c:pt idx="4">
                  <c:v>131</c:v>
                </c:pt>
                <c:pt idx="5">
                  <c:v>102</c:v>
                </c:pt>
                <c:pt idx="6">
                  <c:v>119</c:v>
                </c:pt>
                <c:pt idx="7">
                  <c:v>98</c:v>
                </c:pt>
                <c:pt idx="8">
                  <c:v>77</c:v>
                </c:pt>
                <c:pt idx="9">
                  <c:v>76</c:v>
                </c:pt>
                <c:pt idx="10">
                  <c:v>63</c:v>
                </c:pt>
                <c:pt idx="11">
                  <c:v>76</c:v>
                </c:pt>
                <c:pt idx="12">
                  <c:v>75</c:v>
                </c:pt>
                <c:pt idx="13">
                  <c:v>72</c:v>
                </c:pt>
                <c:pt idx="14">
                  <c:v>71</c:v>
                </c:pt>
                <c:pt idx="15">
                  <c:v>66</c:v>
                </c:pt>
                <c:pt idx="16">
                  <c:v>69</c:v>
                </c:pt>
                <c:pt idx="17">
                  <c:v>77</c:v>
                </c:pt>
                <c:pt idx="18">
                  <c:v>73</c:v>
                </c:pt>
                <c:pt idx="19">
                  <c:v>67</c:v>
                </c:pt>
                <c:pt idx="20">
                  <c:v>65</c:v>
                </c:pt>
                <c:pt idx="21">
                  <c:v>83</c:v>
                </c:pt>
                <c:pt idx="22">
                  <c:v>73</c:v>
                </c:pt>
                <c:pt idx="23">
                  <c:v>65</c:v>
                </c:pt>
                <c:pt idx="24">
                  <c:v>70</c:v>
                </c:pt>
                <c:pt idx="25">
                  <c:v>114</c:v>
                </c:pt>
                <c:pt idx="26">
                  <c:v>71</c:v>
                </c:pt>
                <c:pt idx="27">
                  <c:v>74</c:v>
                </c:pt>
              </c:numCache>
            </c:numRef>
          </c:yVal>
          <c:smooth val="0"/>
          <c:extLst>
            <c:ext xmlns:c16="http://schemas.microsoft.com/office/drawing/2014/chart" uri="{C3380CC4-5D6E-409C-BE32-E72D297353CC}">
              <c16:uniqueId val="{00000003-5A99-4791-8253-E45CCB0CC22F}"/>
            </c:ext>
          </c:extLst>
        </c:ser>
        <c:ser>
          <c:idx val="4"/>
          <c:order val="4"/>
          <c:tx>
            <c:strRef>
              <c:f>UCI!$A$71</c:f>
              <c:strCache>
                <c:ptCount val="1"/>
                <c:pt idx="0">
                  <c:v>2021</c:v>
                </c:pt>
              </c:strCache>
            </c:strRef>
          </c:tx>
          <c:spPr>
            <a:ln>
              <a:solidFill>
                <a:schemeClr val="bg1">
                  <a:lumMod val="50000"/>
                </a:schemeClr>
              </a:solidFill>
              <a:prstDash val="sysDash"/>
            </a:ln>
          </c:spPr>
          <c:marker>
            <c:symbol val="none"/>
          </c:marker>
          <c:yVal>
            <c:numRef>
              <c:f>UCI!$B$71:$AZ$71</c:f>
              <c:numCache>
                <c:formatCode>General</c:formatCode>
                <c:ptCount val="51"/>
                <c:pt idx="0">
                  <c:v>117</c:v>
                </c:pt>
                <c:pt idx="1">
                  <c:v>122</c:v>
                </c:pt>
                <c:pt idx="2">
                  <c:v>128</c:v>
                </c:pt>
                <c:pt idx="3">
                  <c:v>94</c:v>
                </c:pt>
                <c:pt idx="4">
                  <c:v>96</c:v>
                </c:pt>
                <c:pt idx="5">
                  <c:v>79</c:v>
                </c:pt>
                <c:pt idx="6">
                  <c:v>122</c:v>
                </c:pt>
                <c:pt idx="7">
                  <c:v>143</c:v>
                </c:pt>
                <c:pt idx="8">
                  <c:v>97</c:v>
                </c:pt>
                <c:pt idx="9">
                  <c:v>87</c:v>
                </c:pt>
                <c:pt idx="10">
                  <c:v>110</c:v>
                </c:pt>
                <c:pt idx="11">
                  <c:v>72</c:v>
                </c:pt>
                <c:pt idx="12">
                  <c:v>225</c:v>
                </c:pt>
                <c:pt idx="13">
                  <c:v>266</c:v>
                </c:pt>
                <c:pt idx="14">
                  <c:v>353</c:v>
                </c:pt>
                <c:pt idx="15">
                  <c:v>388</c:v>
                </c:pt>
                <c:pt idx="16">
                  <c:v>407</c:v>
                </c:pt>
                <c:pt idx="17">
                  <c:v>355</c:v>
                </c:pt>
                <c:pt idx="18">
                  <c:v>312</c:v>
                </c:pt>
                <c:pt idx="19">
                  <c:v>514</c:v>
                </c:pt>
                <c:pt idx="20">
                  <c:v>361</c:v>
                </c:pt>
                <c:pt idx="21">
                  <c:v>258</c:v>
                </c:pt>
                <c:pt idx="22">
                  <c:v>271</c:v>
                </c:pt>
                <c:pt idx="23">
                  <c:v>143</c:v>
                </c:pt>
                <c:pt idx="24">
                  <c:v>335</c:v>
                </c:pt>
                <c:pt idx="25">
                  <c:v>319</c:v>
                </c:pt>
                <c:pt idx="26">
                  <c:v>348</c:v>
                </c:pt>
                <c:pt idx="27">
                  <c:v>295</c:v>
                </c:pt>
                <c:pt idx="28">
                  <c:v>273</c:v>
                </c:pt>
                <c:pt idx="29">
                  <c:v>214</c:v>
                </c:pt>
                <c:pt idx="30">
                  <c:v>175</c:v>
                </c:pt>
                <c:pt idx="31">
                  <c:v>87</c:v>
                </c:pt>
                <c:pt idx="32">
                  <c:v>157</c:v>
                </c:pt>
                <c:pt idx="33">
                  <c:v>166</c:v>
                </c:pt>
                <c:pt idx="34">
                  <c:v>153</c:v>
                </c:pt>
                <c:pt idx="35">
                  <c:v>94</c:v>
                </c:pt>
                <c:pt idx="36">
                  <c:v>133</c:v>
                </c:pt>
                <c:pt idx="37">
                  <c:v>113</c:v>
                </c:pt>
                <c:pt idx="38">
                  <c:v>113</c:v>
                </c:pt>
                <c:pt idx="39">
                  <c:v>111</c:v>
                </c:pt>
                <c:pt idx="40">
                  <c:v>98</c:v>
                </c:pt>
                <c:pt idx="41">
                  <c:v>127</c:v>
                </c:pt>
                <c:pt idx="42">
                  <c:v>71</c:v>
                </c:pt>
                <c:pt idx="43">
                  <c:v>112</c:v>
                </c:pt>
                <c:pt idx="44">
                  <c:v>116</c:v>
                </c:pt>
                <c:pt idx="45">
                  <c:v>129</c:v>
                </c:pt>
                <c:pt idx="46">
                  <c:v>142</c:v>
                </c:pt>
                <c:pt idx="47">
                  <c:v>125</c:v>
                </c:pt>
                <c:pt idx="48">
                  <c:v>137</c:v>
                </c:pt>
                <c:pt idx="49">
                  <c:v>124</c:v>
                </c:pt>
                <c:pt idx="50">
                  <c:v>116</c:v>
                </c:pt>
              </c:numCache>
            </c:numRef>
          </c:yVal>
          <c:smooth val="0"/>
          <c:extLst>
            <c:ext xmlns:c16="http://schemas.microsoft.com/office/drawing/2014/chart" uri="{C3380CC4-5D6E-409C-BE32-E72D297353CC}">
              <c16:uniqueId val="{00000000-A287-4C9B-BD9D-FF552491E261}"/>
            </c:ext>
          </c:extLst>
        </c:ser>
        <c:dLbls>
          <c:showLegendKey val="0"/>
          <c:showVal val="0"/>
          <c:showCatName val="0"/>
          <c:showSerName val="0"/>
          <c:showPercent val="0"/>
          <c:showBubbleSize val="0"/>
        </c:dLbls>
        <c:axId val="464028320"/>
        <c:axId val="464027928"/>
      </c:scatterChart>
      <c:catAx>
        <c:axId val="464028320"/>
        <c:scaling>
          <c:orientation val="minMax"/>
        </c:scaling>
        <c:delete val="0"/>
        <c:axPos val="b"/>
        <c:title>
          <c:tx>
            <c:rich>
              <a:bodyPr/>
              <a:lstStyle/>
              <a:p>
                <a:pPr>
                  <a:defRPr/>
                </a:pPr>
                <a:r>
                  <a:rPr lang="en-US"/>
                  <a:t>Semanas epidemiológicas</a:t>
                </a:r>
              </a:p>
            </c:rich>
          </c:tx>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en-US"/>
          </a:p>
        </c:txPr>
        <c:crossAx val="464027928"/>
        <c:crosses val="autoZero"/>
        <c:auto val="1"/>
        <c:lblAlgn val="ctr"/>
        <c:lblOffset val="100"/>
        <c:noMultiLvlLbl val="0"/>
      </c:catAx>
      <c:valAx>
        <c:axId val="464027928"/>
        <c:scaling>
          <c:orientation val="minMax"/>
        </c:scaling>
        <c:delete val="0"/>
        <c:axPos val="l"/>
        <c:title>
          <c:tx>
            <c:rich>
              <a:bodyPr/>
              <a:lstStyle/>
              <a:p>
                <a:pPr>
                  <a:defRPr/>
                </a:pPr>
                <a:r>
                  <a:rPr lang="es-CO"/>
                  <a:t>Número de casos</a:t>
                </a:r>
              </a:p>
            </c:rich>
          </c:tx>
          <c:layout>
            <c:manualLayout>
              <c:xMode val="edge"/>
              <c:yMode val="edge"/>
              <c:x val="3.4660849315720887E-2"/>
              <c:y val="3.1014799724501892E-2"/>
            </c:manualLayout>
          </c:layout>
          <c:overlay val="0"/>
        </c:title>
        <c:numFmt formatCode="0" sourceLinked="0"/>
        <c:majorTickMark val="none"/>
        <c:minorTickMark val="none"/>
        <c:tickLblPos val="nextTo"/>
        <c:spPr>
          <a:ln w="6350">
            <a:noFill/>
          </a:ln>
        </c:spPr>
        <c:txPr>
          <a:bodyPr rot="-60000000" vert="horz"/>
          <a:lstStyle/>
          <a:p>
            <a:pPr>
              <a:defRPr b="1"/>
            </a:pPr>
            <a:endParaRPr lang="en-US"/>
          </a:p>
        </c:txPr>
        <c:crossAx val="464028320"/>
        <c:crosses val="autoZero"/>
        <c:crossBetween val="between"/>
      </c:valAx>
      <c:spPr>
        <a:noFill/>
        <a:ln w="25400">
          <a:noFill/>
        </a:ln>
      </c:spPr>
    </c:plotArea>
    <c:legend>
      <c:legendPos val="b"/>
      <c:layout/>
      <c:overlay val="0"/>
      <c:spPr>
        <a:noFill/>
        <a:ln w="25400">
          <a:noFill/>
        </a:ln>
      </c:spPr>
      <c:txPr>
        <a:bodyPr rot="0" vert="horz"/>
        <a:lstStyle/>
        <a:p>
          <a:pPr>
            <a:defRPr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98574164715896"/>
          <c:y val="0.10813806663896859"/>
          <c:w val="0.8005214921905256"/>
          <c:h val="0.65339428316141346"/>
        </c:manualLayout>
      </c:layout>
      <c:barChart>
        <c:barDir val="col"/>
        <c:grouping val="clustered"/>
        <c:varyColors val="0"/>
        <c:ser>
          <c:idx val="1"/>
          <c:order val="3"/>
          <c:tx>
            <c:strRef>
              <c:f>'2021-2022'!$P$1</c:f>
              <c:strCache>
                <c:ptCount val="1"/>
                <c:pt idx="0">
                  <c:v>2022</c:v>
                </c:pt>
              </c:strCache>
            </c:strRef>
          </c:tx>
          <c:spPr>
            <a:solidFill>
              <a:srgbClr val="C00000"/>
            </a:solidFill>
            <a:ln>
              <a:solidFill>
                <a:srgbClr val="C00000"/>
              </a:solidFill>
            </a:ln>
          </c:spPr>
          <c:invertIfNegative val="0"/>
          <c:val>
            <c:numRef>
              <c:f>'2021-2022'!$P$2:$P$29</c:f>
              <c:numCache>
                <c:formatCode>General</c:formatCode>
                <c:ptCount val="28"/>
                <c:pt idx="0">
                  <c:v>115</c:v>
                </c:pt>
                <c:pt idx="1">
                  <c:v>150</c:v>
                </c:pt>
                <c:pt idx="2">
                  <c:v>181</c:v>
                </c:pt>
                <c:pt idx="3">
                  <c:v>143</c:v>
                </c:pt>
                <c:pt idx="4">
                  <c:v>133</c:v>
                </c:pt>
                <c:pt idx="5">
                  <c:v>141</c:v>
                </c:pt>
                <c:pt idx="6">
                  <c:v>119</c:v>
                </c:pt>
                <c:pt idx="7">
                  <c:v>98</c:v>
                </c:pt>
                <c:pt idx="8">
                  <c:v>77</c:v>
                </c:pt>
                <c:pt idx="9">
                  <c:v>76</c:v>
                </c:pt>
                <c:pt idx="10">
                  <c:v>63</c:v>
                </c:pt>
                <c:pt idx="11">
                  <c:v>76</c:v>
                </c:pt>
                <c:pt idx="12">
                  <c:v>75</c:v>
                </c:pt>
                <c:pt idx="13">
                  <c:v>72</c:v>
                </c:pt>
                <c:pt idx="14">
                  <c:v>71</c:v>
                </c:pt>
                <c:pt idx="15">
                  <c:v>66</c:v>
                </c:pt>
                <c:pt idx="16">
                  <c:v>69</c:v>
                </c:pt>
                <c:pt idx="17">
                  <c:v>77</c:v>
                </c:pt>
                <c:pt idx="18">
                  <c:v>73</c:v>
                </c:pt>
                <c:pt idx="19">
                  <c:v>67</c:v>
                </c:pt>
                <c:pt idx="20">
                  <c:v>65</c:v>
                </c:pt>
                <c:pt idx="21">
                  <c:v>83</c:v>
                </c:pt>
                <c:pt idx="22">
                  <c:v>73</c:v>
                </c:pt>
                <c:pt idx="23">
                  <c:v>65</c:v>
                </c:pt>
                <c:pt idx="24">
                  <c:v>70</c:v>
                </c:pt>
                <c:pt idx="25">
                  <c:v>114</c:v>
                </c:pt>
                <c:pt idx="26">
                  <c:v>71</c:v>
                </c:pt>
                <c:pt idx="27">
                  <c:v>74</c:v>
                </c:pt>
              </c:numCache>
            </c:numRef>
          </c:val>
          <c:extLst>
            <c:ext xmlns:c16="http://schemas.microsoft.com/office/drawing/2014/chart" uri="{C3380CC4-5D6E-409C-BE32-E72D297353CC}">
              <c16:uniqueId val="{00000000-CD29-41F8-96AB-00B0C85F114E}"/>
            </c:ext>
          </c:extLst>
        </c:ser>
        <c:dLbls>
          <c:showLegendKey val="0"/>
          <c:showVal val="0"/>
          <c:showCatName val="0"/>
          <c:showSerName val="0"/>
          <c:showPercent val="0"/>
          <c:showBubbleSize val="0"/>
        </c:dLbls>
        <c:gapWidth val="50"/>
        <c:axId val="464073400"/>
        <c:axId val="464063992"/>
      </c:barChart>
      <c:lineChart>
        <c:grouping val="standard"/>
        <c:varyColors val="0"/>
        <c:ser>
          <c:idx val="0"/>
          <c:order val="0"/>
          <c:tx>
            <c:strRef>
              <c:f>'2021-2022'!$N$1</c:f>
              <c:strCache>
                <c:ptCount val="1"/>
                <c:pt idx="0">
                  <c:v>2021</c:v>
                </c:pt>
              </c:strCache>
            </c:strRef>
          </c:tx>
          <c:spPr>
            <a:ln w="19050" cap="rnd">
              <a:solidFill>
                <a:schemeClr val="bg1">
                  <a:lumMod val="50000"/>
                </a:schemeClr>
              </a:solidFill>
              <a:round/>
            </a:ln>
            <a:effectLst>
              <a:outerShdw blurRad="50800" dist="38100" dir="2700000" algn="tl" rotWithShape="0">
                <a:prstClr val="black">
                  <a:alpha val="40000"/>
                </a:prstClr>
              </a:outerShdw>
            </a:effectLst>
          </c:spPr>
          <c:marker>
            <c:symbol val="diamond"/>
            <c:size val="3"/>
            <c:spPr>
              <a:solidFill>
                <a:schemeClr val="bg1">
                  <a:lumMod val="65000"/>
                </a:schemeClr>
              </a:solidFill>
              <a:ln>
                <a:solidFill>
                  <a:schemeClr val="bg1">
                    <a:lumMod val="50000"/>
                  </a:schemeClr>
                </a:solidFill>
              </a:ln>
            </c:spPr>
          </c:marker>
          <c:cat>
            <c:numRef>
              <c:f>'2021-2022'!$A$2:$A$54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'2021-2022'!$N$2:$N$53</c:f>
              <c:numCache>
                <c:formatCode>General</c:formatCode>
                <c:ptCount val="52"/>
                <c:pt idx="0">
                  <c:v>117</c:v>
                </c:pt>
                <c:pt idx="1">
                  <c:v>122</c:v>
                </c:pt>
                <c:pt idx="2">
                  <c:v>128</c:v>
                </c:pt>
                <c:pt idx="3">
                  <c:v>94</c:v>
                </c:pt>
                <c:pt idx="4">
                  <c:v>96</c:v>
                </c:pt>
                <c:pt idx="5">
                  <c:v>79</c:v>
                </c:pt>
                <c:pt idx="6">
                  <c:v>122</c:v>
                </c:pt>
                <c:pt idx="7">
                  <c:v>143</c:v>
                </c:pt>
                <c:pt idx="8">
                  <c:v>97</c:v>
                </c:pt>
                <c:pt idx="9">
                  <c:v>87</c:v>
                </c:pt>
                <c:pt idx="10">
                  <c:v>110</c:v>
                </c:pt>
                <c:pt idx="11">
                  <c:v>72</c:v>
                </c:pt>
                <c:pt idx="12">
                  <c:v>225</c:v>
                </c:pt>
                <c:pt idx="13">
                  <c:v>266</c:v>
                </c:pt>
                <c:pt idx="14">
                  <c:v>353</c:v>
                </c:pt>
                <c:pt idx="15">
                  <c:v>388</c:v>
                </c:pt>
                <c:pt idx="16">
                  <c:v>407</c:v>
                </c:pt>
                <c:pt idx="17">
                  <c:v>355</c:v>
                </c:pt>
                <c:pt idx="18">
                  <c:v>312</c:v>
                </c:pt>
                <c:pt idx="19">
                  <c:v>514</c:v>
                </c:pt>
                <c:pt idx="20">
                  <c:v>361</c:v>
                </c:pt>
                <c:pt idx="21">
                  <c:v>258</c:v>
                </c:pt>
                <c:pt idx="22">
                  <c:v>271</c:v>
                </c:pt>
                <c:pt idx="23">
                  <c:v>143</c:v>
                </c:pt>
                <c:pt idx="24">
                  <c:v>335</c:v>
                </c:pt>
                <c:pt idx="25">
                  <c:v>319</c:v>
                </c:pt>
                <c:pt idx="26">
                  <c:v>348</c:v>
                </c:pt>
                <c:pt idx="27">
                  <c:v>295</c:v>
                </c:pt>
                <c:pt idx="28">
                  <c:v>273</c:v>
                </c:pt>
                <c:pt idx="29">
                  <c:v>214</c:v>
                </c:pt>
                <c:pt idx="30">
                  <c:v>175</c:v>
                </c:pt>
                <c:pt idx="31">
                  <c:v>87</c:v>
                </c:pt>
                <c:pt idx="32">
                  <c:v>157</c:v>
                </c:pt>
                <c:pt idx="33">
                  <c:v>166</c:v>
                </c:pt>
                <c:pt idx="34">
                  <c:v>153</c:v>
                </c:pt>
                <c:pt idx="35">
                  <c:v>94</c:v>
                </c:pt>
                <c:pt idx="36">
                  <c:v>133</c:v>
                </c:pt>
                <c:pt idx="37">
                  <c:v>113</c:v>
                </c:pt>
                <c:pt idx="38">
                  <c:v>113</c:v>
                </c:pt>
                <c:pt idx="39">
                  <c:v>111</c:v>
                </c:pt>
                <c:pt idx="40">
                  <c:v>98</c:v>
                </c:pt>
                <c:pt idx="41">
                  <c:v>127</c:v>
                </c:pt>
                <c:pt idx="42">
                  <c:v>71</c:v>
                </c:pt>
                <c:pt idx="43">
                  <c:v>112</c:v>
                </c:pt>
                <c:pt idx="44">
                  <c:v>116</c:v>
                </c:pt>
                <c:pt idx="45">
                  <c:v>129</c:v>
                </c:pt>
                <c:pt idx="46">
                  <c:v>142</c:v>
                </c:pt>
                <c:pt idx="47">
                  <c:v>125</c:v>
                </c:pt>
                <c:pt idx="48">
                  <c:v>137</c:v>
                </c:pt>
                <c:pt idx="49">
                  <c:v>124</c:v>
                </c:pt>
                <c:pt idx="50">
                  <c:v>116</c:v>
                </c:pt>
                <c:pt idx="51">
                  <c:v>117</c:v>
                </c:pt>
              </c:numCache>
            </c:numRef>
          </c:val>
          <c:smooth val="0"/>
          <c:extLst>
            <c:ext xmlns:c16="http://schemas.microsoft.com/office/drawing/2014/chart" uri="{C3380CC4-5D6E-409C-BE32-E72D297353CC}">
              <c16:uniqueId val="{00000001-B949-4A67-9396-BF9AE04FA15E}"/>
            </c:ext>
          </c:extLst>
        </c:ser>
        <c:ser>
          <c:idx val="3"/>
          <c:order val="1"/>
          <c:tx>
            <c:strRef>
              <c:f>'2021-2022'!$M$1</c:f>
              <c:strCache>
                <c:ptCount val="1"/>
                <c:pt idx="0">
                  <c:v>2020</c:v>
                </c:pt>
              </c:strCache>
            </c:strRef>
          </c:tx>
          <c:spPr>
            <a:ln w="19050" cap="rnd">
              <a:solidFill>
                <a:srgbClr val="002060"/>
              </a:solidFill>
              <a:round/>
            </a:ln>
            <a:effectLst>
              <a:outerShdw blurRad="50800" dist="38100" dir="2700000" algn="tl" rotWithShape="0">
                <a:prstClr val="black">
                  <a:alpha val="40000"/>
                </a:prstClr>
              </a:outerShdw>
            </a:effectLst>
          </c:spPr>
          <c:marker>
            <c:symbol val="square"/>
            <c:size val="2"/>
            <c:spPr>
              <a:solidFill>
                <a:srgbClr val="002060"/>
              </a:solidFill>
              <a:ln w="19050">
                <a:solidFill>
                  <a:srgbClr val="002060"/>
                </a:solidFill>
              </a:ln>
              <a:effectLst>
                <a:outerShdw blurRad="50800" dist="38100" dir="2700000" algn="tl" rotWithShape="0">
                  <a:prstClr val="black">
                    <a:alpha val="40000"/>
                  </a:prstClr>
                </a:outerShdw>
              </a:effectLst>
            </c:spPr>
          </c:marker>
          <c:cat>
            <c:numRef>
              <c:f>'2021-2022'!$A$2:$A$54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'2021-2022'!$M$2:$M$53</c:f>
              <c:numCache>
                <c:formatCode>General</c:formatCode>
                <c:ptCount val="52"/>
                <c:pt idx="0">
                  <c:v>25</c:v>
                </c:pt>
                <c:pt idx="1">
                  <c:v>22</c:v>
                </c:pt>
                <c:pt idx="2">
                  <c:v>20</c:v>
                </c:pt>
                <c:pt idx="3">
                  <c:v>18</c:v>
                </c:pt>
                <c:pt idx="4">
                  <c:v>14</c:v>
                </c:pt>
                <c:pt idx="5">
                  <c:v>18</c:v>
                </c:pt>
                <c:pt idx="6">
                  <c:v>17</c:v>
                </c:pt>
                <c:pt idx="7">
                  <c:v>20</c:v>
                </c:pt>
                <c:pt idx="8">
                  <c:v>21</c:v>
                </c:pt>
                <c:pt idx="9">
                  <c:v>20</c:v>
                </c:pt>
                <c:pt idx="10">
                  <c:v>22</c:v>
                </c:pt>
                <c:pt idx="11">
                  <c:v>20</c:v>
                </c:pt>
                <c:pt idx="12">
                  <c:v>25</c:v>
                </c:pt>
                <c:pt idx="13">
                  <c:v>10</c:v>
                </c:pt>
                <c:pt idx="14">
                  <c:v>20</c:v>
                </c:pt>
                <c:pt idx="15">
                  <c:v>12</c:v>
                </c:pt>
                <c:pt idx="16">
                  <c:v>17</c:v>
                </c:pt>
                <c:pt idx="17">
                  <c:v>19</c:v>
                </c:pt>
                <c:pt idx="18">
                  <c:v>19</c:v>
                </c:pt>
                <c:pt idx="19">
                  <c:v>9</c:v>
                </c:pt>
                <c:pt idx="20">
                  <c:v>12</c:v>
                </c:pt>
                <c:pt idx="21">
                  <c:v>17</c:v>
                </c:pt>
                <c:pt idx="22">
                  <c:v>11</c:v>
                </c:pt>
                <c:pt idx="23">
                  <c:v>20</c:v>
                </c:pt>
                <c:pt idx="24">
                  <c:v>30</c:v>
                </c:pt>
                <c:pt idx="25">
                  <c:v>41</c:v>
                </c:pt>
                <c:pt idx="26">
                  <c:v>55</c:v>
                </c:pt>
                <c:pt idx="27">
                  <c:v>46</c:v>
                </c:pt>
                <c:pt idx="28">
                  <c:v>77</c:v>
                </c:pt>
                <c:pt idx="29">
                  <c:v>141</c:v>
                </c:pt>
                <c:pt idx="30">
                  <c:v>173</c:v>
                </c:pt>
                <c:pt idx="31">
                  <c:v>119</c:v>
                </c:pt>
                <c:pt idx="32">
                  <c:v>102</c:v>
                </c:pt>
                <c:pt idx="33">
                  <c:v>116</c:v>
                </c:pt>
                <c:pt idx="34">
                  <c:v>110</c:v>
                </c:pt>
                <c:pt idx="35">
                  <c:v>106</c:v>
                </c:pt>
                <c:pt idx="36">
                  <c:v>86</c:v>
                </c:pt>
                <c:pt idx="37">
                  <c:v>91</c:v>
                </c:pt>
                <c:pt idx="38">
                  <c:v>88</c:v>
                </c:pt>
                <c:pt idx="39">
                  <c:v>88</c:v>
                </c:pt>
                <c:pt idx="40">
                  <c:v>86</c:v>
                </c:pt>
                <c:pt idx="41">
                  <c:v>104</c:v>
                </c:pt>
                <c:pt idx="42">
                  <c:v>91</c:v>
                </c:pt>
                <c:pt idx="43">
                  <c:v>90</c:v>
                </c:pt>
                <c:pt idx="44">
                  <c:v>129</c:v>
                </c:pt>
                <c:pt idx="45">
                  <c:v>87</c:v>
                </c:pt>
                <c:pt idx="46">
                  <c:v>111</c:v>
                </c:pt>
                <c:pt idx="47">
                  <c:v>92</c:v>
                </c:pt>
                <c:pt idx="48">
                  <c:v>135</c:v>
                </c:pt>
                <c:pt idx="49">
                  <c:v>71</c:v>
                </c:pt>
                <c:pt idx="50">
                  <c:v>81</c:v>
                </c:pt>
                <c:pt idx="51">
                  <c:v>108</c:v>
                </c:pt>
              </c:numCache>
            </c:numRef>
          </c:val>
          <c:smooth val="0"/>
          <c:extLst>
            <c:ext xmlns:c16="http://schemas.microsoft.com/office/drawing/2014/chart" uri="{C3380CC4-5D6E-409C-BE32-E72D297353CC}">
              <c16:uniqueId val="{00000001-CD29-41F8-96AB-00B0C85F114E}"/>
            </c:ext>
          </c:extLst>
        </c:ser>
        <c:ser>
          <c:idx val="4"/>
          <c:order val="2"/>
          <c:tx>
            <c:strRef>
              <c:f>'2021-2022'!$L$1</c:f>
              <c:strCache>
                <c:ptCount val="1"/>
                <c:pt idx="0">
                  <c:v>2019</c:v>
                </c:pt>
              </c:strCache>
            </c:strRef>
          </c:tx>
          <c:spPr>
            <a:ln w="19050" cap="rnd">
              <a:solidFill>
                <a:schemeClr val="accent3"/>
              </a:solidFill>
              <a:round/>
            </a:ln>
            <a:effectLst>
              <a:outerShdw blurRad="50800" dist="38100" dir="2700000" algn="tl" rotWithShape="0">
                <a:prstClr val="black">
                  <a:alpha val="40000"/>
                </a:prstClr>
              </a:outerShdw>
            </a:effectLst>
          </c:spPr>
          <c:marker>
            <c:symbol val="triangle"/>
            <c:size val="2"/>
            <c:spPr>
              <a:solidFill>
                <a:schemeClr val="accent3"/>
              </a:solidFill>
              <a:ln w="19050">
                <a:solidFill>
                  <a:schemeClr val="accent3"/>
                </a:solidFill>
              </a:ln>
              <a:effectLst>
                <a:outerShdw blurRad="50800" dist="38100" dir="2700000" algn="tl" rotWithShape="0">
                  <a:prstClr val="black">
                    <a:alpha val="40000"/>
                  </a:prstClr>
                </a:outerShdw>
              </a:effectLst>
            </c:spPr>
          </c:marker>
          <c:cat>
            <c:numRef>
              <c:f>'2021-2022'!$A$2:$A$54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'2021-2022'!$L$2:$L$53</c:f>
              <c:numCache>
                <c:formatCode>General</c:formatCode>
                <c:ptCount val="52"/>
                <c:pt idx="0">
                  <c:v>8</c:v>
                </c:pt>
                <c:pt idx="1">
                  <c:v>12</c:v>
                </c:pt>
                <c:pt idx="2">
                  <c:v>13</c:v>
                </c:pt>
                <c:pt idx="3">
                  <c:v>12</c:v>
                </c:pt>
                <c:pt idx="4">
                  <c:v>15</c:v>
                </c:pt>
                <c:pt idx="5">
                  <c:v>8</c:v>
                </c:pt>
                <c:pt idx="6">
                  <c:v>11</c:v>
                </c:pt>
                <c:pt idx="7">
                  <c:v>8</c:v>
                </c:pt>
                <c:pt idx="8">
                  <c:v>9</c:v>
                </c:pt>
                <c:pt idx="9">
                  <c:v>14</c:v>
                </c:pt>
                <c:pt idx="10">
                  <c:v>15</c:v>
                </c:pt>
                <c:pt idx="11">
                  <c:v>13</c:v>
                </c:pt>
                <c:pt idx="12">
                  <c:v>16</c:v>
                </c:pt>
                <c:pt idx="13">
                  <c:v>10</c:v>
                </c:pt>
                <c:pt idx="14">
                  <c:v>9</c:v>
                </c:pt>
                <c:pt idx="15">
                  <c:v>13</c:v>
                </c:pt>
                <c:pt idx="16">
                  <c:v>14</c:v>
                </c:pt>
                <c:pt idx="17">
                  <c:v>15</c:v>
                </c:pt>
                <c:pt idx="18">
                  <c:v>17</c:v>
                </c:pt>
                <c:pt idx="19">
                  <c:v>17</c:v>
                </c:pt>
                <c:pt idx="20">
                  <c:v>13</c:v>
                </c:pt>
                <c:pt idx="21">
                  <c:v>16</c:v>
                </c:pt>
                <c:pt idx="22">
                  <c:v>23</c:v>
                </c:pt>
                <c:pt idx="23">
                  <c:v>18</c:v>
                </c:pt>
                <c:pt idx="24">
                  <c:v>19</c:v>
                </c:pt>
                <c:pt idx="25">
                  <c:v>14</c:v>
                </c:pt>
                <c:pt idx="26">
                  <c:v>23</c:v>
                </c:pt>
                <c:pt idx="27">
                  <c:v>21</c:v>
                </c:pt>
                <c:pt idx="28">
                  <c:v>30</c:v>
                </c:pt>
                <c:pt idx="29">
                  <c:v>19</c:v>
                </c:pt>
                <c:pt idx="30">
                  <c:v>8</c:v>
                </c:pt>
                <c:pt idx="31">
                  <c:v>15</c:v>
                </c:pt>
                <c:pt idx="32">
                  <c:v>21</c:v>
                </c:pt>
                <c:pt idx="33">
                  <c:v>9</c:v>
                </c:pt>
                <c:pt idx="34">
                  <c:v>20</c:v>
                </c:pt>
                <c:pt idx="35">
                  <c:v>13</c:v>
                </c:pt>
                <c:pt idx="36">
                  <c:v>9</c:v>
                </c:pt>
                <c:pt idx="37">
                  <c:v>12</c:v>
                </c:pt>
                <c:pt idx="38">
                  <c:v>18</c:v>
                </c:pt>
                <c:pt idx="39">
                  <c:v>12</c:v>
                </c:pt>
                <c:pt idx="40">
                  <c:v>14</c:v>
                </c:pt>
                <c:pt idx="41">
                  <c:v>13</c:v>
                </c:pt>
                <c:pt idx="42">
                  <c:v>12</c:v>
                </c:pt>
                <c:pt idx="43">
                  <c:v>12</c:v>
                </c:pt>
                <c:pt idx="44">
                  <c:v>16</c:v>
                </c:pt>
                <c:pt idx="45">
                  <c:v>10</c:v>
                </c:pt>
                <c:pt idx="46">
                  <c:v>23</c:v>
                </c:pt>
                <c:pt idx="47">
                  <c:v>20</c:v>
                </c:pt>
                <c:pt idx="48">
                  <c:v>19</c:v>
                </c:pt>
                <c:pt idx="49">
                  <c:v>15</c:v>
                </c:pt>
                <c:pt idx="50">
                  <c:v>19</c:v>
                </c:pt>
                <c:pt idx="51">
                  <c:v>13</c:v>
                </c:pt>
              </c:numCache>
            </c:numRef>
          </c:val>
          <c:smooth val="0"/>
          <c:extLst>
            <c:ext xmlns:c16="http://schemas.microsoft.com/office/drawing/2014/chart" uri="{C3380CC4-5D6E-409C-BE32-E72D297353CC}">
              <c16:uniqueId val="{00000002-CD29-41F8-96AB-00B0C85F114E}"/>
            </c:ext>
          </c:extLst>
        </c:ser>
        <c:dLbls>
          <c:showLegendKey val="0"/>
          <c:showVal val="0"/>
          <c:showCatName val="0"/>
          <c:showSerName val="0"/>
          <c:showPercent val="0"/>
          <c:showBubbleSize val="0"/>
        </c:dLbls>
        <c:marker val="1"/>
        <c:smooth val="0"/>
        <c:axId val="464062816"/>
        <c:axId val="464073008"/>
      </c:lineChart>
      <c:catAx>
        <c:axId val="464062816"/>
        <c:scaling>
          <c:orientation val="minMax"/>
        </c:scaling>
        <c:delete val="0"/>
        <c:axPos val="b"/>
        <c:title>
          <c:tx>
            <c:rich>
              <a:bodyPr rot="0" vert="horz"/>
              <a:lstStyle/>
              <a:p>
                <a:pPr>
                  <a:defRPr sz="900"/>
                </a:pPr>
                <a:r>
                  <a:rPr lang="es-CO" sz="900"/>
                  <a:t>Semanas epidemiológicas</a:t>
                </a:r>
              </a:p>
            </c:rich>
          </c:tx>
          <c:layout>
            <c:manualLayout>
              <c:xMode val="edge"/>
              <c:yMode val="edge"/>
              <c:x val="0.38525703610720158"/>
              <c:y val="0.89783038548444405"/>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0"/>
            </a:pPr>
            <a:endParaRPr lang="en-US"/>
          </a:p>
        </c:txPr>
        <c:crossAx val="464073008"/>
        <c:crosses val="autoZero"/>
        <c:auto val="1"/>
        <c:lblAlgn val="ctr"/>
        <c:lblOffset val="100"/>
        <c:noMultiLvlLbl val="0"/>
      </c:catAx>
      <c:valAx>
        <c:axId val="4640730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s-CO"/>
                  <a:t>Número de casos</a:t>
                </a:r>
              </a:p>
            </c:rich>
          </c:tx>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464062816"/>
        <c:crosses val="autoZero"/>
        <c:crossBetween val="between"/>
      </c:valAx>
      <c:valAx>
        <c:axId val="464063992"/>
        <c:scaling>
          <c:orientation val="minMax"/>
        </c:scaling>
        <c:delete val="1"/>
        <c:axPos val="r"/>
        <c:numFmt formatCode="General" sourceLinked="1"/>
        <c:majorTickMark val="out"/>
        <c:minorTickMark val="none"/>
        <c:tickLblPos val="nextTo"/>
        <c:crossAx val="464073400"/>
        <c:crosses val="max"/>
        <c:crossBetween val="between"/>
      </c:valAx>
      <c:catAx>
        <c:axId val="464073400"/>
        <c:scaling>
          <c:orientation val="minMax"/>
        </c:scaling>
        <c:delete val="1"/>
        <c:axPos val="b"/>
        <c:numFmt formatCode="General" sourceLinked="1"/>
        <c:majorTickMark val="out"/>
        <c:minorTickMark val="none"/>
        <c:tickLblPos val="nextTo"/>
        <c:crossAx val="464063992"/>
        <c:crosses val="autoZero"/>
        <c:auto val="1"/>
        <c:lblAlgn val="ctr"/>
        <c:lblOffset val="100"/>
        <c:noMultiLvlLbl val="0"/>
      </c:catAx>
      <c:spPr>
        <a:noFill/>
        <a:ln>
          <a:noFill/>
        </a:ln>
        <a:effectLst/>
      </c:spPr>
    </c:plotArea>
    <c:legend>
      <c:legendPos val="b"/>
      <c:layout>
        <c:manualLayout>
          <c:xMode val="edge"/>
          <c:yMode val="edge"/>
          <c:x val="0.2541408962504822"/>
          <c:y val="6.9696043406941551E-3"/>
          <c:w val="0.49005780896716172"/>
          <c:h val="8.8232717716621653E-2"/>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b="1"/>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780380439264018E-2"/>
          <c:y val="4.2284095591512437E-2"/>
          <c:w val="0.89423712345047623"/>
          <c:h val="0.70347371666378167"/>
        </c:manualLayout>
      </c:layout>
      <c:lineChart>
        <c:grouping val="standard"/>
        <c:varyColors val="0"/>
        <c:ser>
          <c:idx val="0"/>
          <c:order val="0"/>
          <c:tx>
            <c:strRef>
              <c:f>UCI!$B$127</c:f>
              <c:strCache>
                <c:ptCount val="1"/>
                <c:pt idx="0">
                  <c:v>Límite inferior</c:v>
                </c:pt>
              </c:strCache>
            </c:strRef>
          </c:tx>
          <c:spPr>
            <a:ln w="38100" cap="rnd">
              <a:solidFill>
                <a:schemeClr val="accent1"/>
              </a:solidFill>
              <a:round/>
            </a:ln>
            <a:effectLst/>
          </c:spPr>
          <c:marker>
            <c:symbol val="none"/>
          </c:marker>
          <c:cat>
            <c:numRef>
              <c:f>IRA!$C$105:$BB$105</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UCI!$C$127:$BC$127</c:f>
              <c:numCache>
                <c:formatCode>0.0</c:formatCode>
                <c:ptCount val="53"/>
                <c:pt idx="0">
                  <c:v>-0.5378573329378078</c:v>
                </c:pt>
                <c:pt idx="1">
                  <c:v>-0.4436038557468116</c:v>
                </c:pt>
                <c:pt idx="2">
                  <c:v>-0.60584602035023871</c:v>
                </c:pt>
                <c:pt idx="3">
                  <c:v>0.22429870720157541</c:v>
                </c:pt>
                <c:pt idx="4">
                  <c:v>5.3602946592282374E-2</c:v>
                </c:pt>
                <c:pt idx="5">
                  <c:v>7.2396168195559829E-2</c:v>
                </c:pt>
                <c:pt idx="6">
                  <c:v>-1.1288752620373321E-2</c:v>
                </c:pt>
                <c:pt idx="7">
                  <c:v>7.4742718275679576E-2</c:v>
                </c:pt>
                <c:pt idx="8">
                  <c:v>0.14765264880894269</c:v>
                </c:pt>
                <c:pt idx="9">
                  <c:v>0.23515861827294005</c:v>
                </c:pt>
                <c:pt idx="10">
                  <c:v>0.33681568574864862</c:v>
                </c:pt>
                <c:pt idx="11">
                  <c:v>0.31609897476495108</c:v>
                </c:pt>
                <c:pt idx="12">
                  <c:v>0.22526455108120413</c:v>
                </c:pt>
                <c:pt idx="13">
                  <c:v>5.0845376224554761E-2</c:v>
                </c:pt>
                <c:pt idx="14">
                  <c:v>4.7007753838628985E-2</c:v>
                </c:pt>
                <c:pt idx="15">
                  <c:v>-4.4751544449945113E-2</c:v>
                </c:pt>
                <c:pt idx="16">
                  <c:v>-0.14682112700002392</c:v>
                </c:pt>
                <c:pt idx="17">
                  <c:v>-0.28406170786709439</c:v>
                </c:pt>
                <c:pt idx="18">
                  <c:v>-6.4230947703427299E-2</c:v>
                </c:pt>
                <c:pt idx="19">
                  <c:v>4.3651217710450774E-2</c:v>
                </c:pt>
                <c:pt idx="20">
                  <c:v>0.14476009557689196</c:v>
                </c:pt>
                <c:pt idx="21">
                  <c:v>-9.3832980045534198E-2</c:v>
                </c:pt>
                <c:pt idx="22">
                  <c:v>-0.39063751083191445</c:v>
                </c:pt>
                <c:pt idx="23">
                  <c:v>-0.47443532561172885</c:v>
                </c:pt>
                <c:pt idx="24">
                  <c:v>-0.39772401762816245</c:v>
                </c:pt>
                <c:pt idx="25">
                  <c:v>-0.17365374844207127</c:v>
                </c:pt>
                <c:pt idx="26">
                  <c:v>2.4573084401019019E-2</c:v>
                </c:pt>
                <c:pt idx="27">
                  <c:v>-0.27063526261009874</c:v>
                </c:pt>
                <c:pt idx="28">
                  <c:v>-0.7954287615612925</c:v>
                </c:pt>
                <c:pt idx="29">
                  <c:v>-0.90021699048005832</c:v>
                </c:pt>
                <c:pt idx="30">
                  <c:v>-0.94704423950464833</c:v>
                </c:pt>
                <c:pt idx="31">
                  <c:v>-0.87436655318343637</c:v>
                </c:pt>
                <c:pt idx="32">
                  <c:v>-0.94075386645434311</c:v>
                </c:pt>
                <c:pt idx="33">
                  <c:v>-9.0428657842257509E-2</c:v>
                </c:pt>
                <c:pt idx="34">
                  <c:v>-8.877137242768951E-3</c:v>
                </c:pt>
                <c:pt idx="35">
                  <c:v>2.195150539074453E-2</c:v>
                </c:pt>
                <c:pt idx="36">
                  <c:v>0.18239488294626771</c:v>
                </c:pt>
                <c:pt idx="37">
                  <c:v>-0.49815796230045772</c:v>
                </c:pt>
                <c:pt idx="38">
                  <c:v>-0.53124927126692967</c:v>
                </c:pt>
                <c:pt idx="39">
                  <c:v>-0.4585247266178476</c:v>
                </c:pt>
                <c:pt idx="40">
                  <c:v>-0.10306238967159209</c:v>
                </c:pt>
                <c:pt idx="41">
                  <c:v>0.10433407038603915</c:v>
                </c:pt>
                <c:pt idx="42">
                  <c:v>0.13583472781703454</c:v>
                </c:pt>
                <c:pt idx="43">
                  <c:v>0.13330204936351631</c:v>
                </c:pt>
                <c:pt idx="44">
                  <c:v>-6.4768150328658569E-2</c:v>
                </c:pt>
                <c:pt idx="45">
                  <c:v>-0.14617067094913461</c:v>
                </c:pt>
                <c:pt idx="46">
                  <c:v>-0.26695697276241726</c:v>
                </c:pt>
                <c:pt idx="47">
                  <c:v>-0.11203820109425044</c:v>
                </c:pt>
                <c:pt idx="48">
                  <c:v>-0.11141084360574482</c:v>
                </c:pt>
                <c:pt idx="49">
                  <c:v>8.962642297979273E-2</c:v>
                </c:pt>
                <c:pt idx="50">
                  <c:v>1.5298748154401465E-2</c:v>
                </c:pt>
                <c:pt idx="51">
                  <c:v>0.1932683469109937</c:v>
                </c:pt>
                <c:pt idx="52">
                  <c:v>0.13007757870044201</c:v>
                </c:pt>
              </c:numCache>
            </c:numRef>
          </c:val>
          <c:smooth val="0"/>
          <c:extLst>
            <c:ext xmlns:c16="http://schemas.microsoft.com/office/drawing/2014/chart" uri="{C3380CC4-5D6E-409C-BE32-E72D297353CC}">
              <c16:uniqueId val="{00000000-73F6-4C4E-A28B-89E5280B39F4}"/>
            </c:ext>
          </c:extLst>
        </c:ser>
        <c:ser>
          <c:idx val="1"/>
          <c:order val="1"/>
          <c:tx>
            <c:strRef>
              <c:f>UCI!$B$128</c:f>
              <c:strCache>
                <c:ptCount val="1"/>
                <c:pt idx="0">
                  <c:v>Límite superior</c:v>
                </c:pt>
              </c:strCache>
            </c:strRef>
          </c:tx>
          <c:spPr>
            <a:ln w="38100" cap="rnd">
              <a:solidFill>
                <a:schemeClr val="accent2"/>
              </a:solidFill>
              <a:round/>
            </a:ln>
            <a:effectLst/>
          </c:spPr>
          <c:marker>
            <c:symbol val="none"/>
          </c:marker>
          <c:cat>
            <c:numRef>
              <c:f>IRA!$C$105:$BB$105</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UCI!$C$128:$BC$128</c:f>
              <c:numCache>
                <c:formatCode>0.0</c:formatCode>
                <c:ptCount val="53"/>
                <c:pt idx="0">
                  <c:v>2.5378573329378078</c:v>
                </c:pt>
                <c:pt idx="1">
                  <c:v>2.4436038557468116</c:v>
                </c:pt>
                <c:pt idx="2">
                  <c:v>2.6058460203502385</c:v>
                </c:pt>
                <c:pt idx="3">
                  <c:v>1.7757012927984246</c:v>
                </c:pt>
                <c:pt idx="4">
                  <c:v>1.9463970534077175</c:v>
                </c:pt>
                <c:pt idx="5">
                  <c:v>1.9276038318044402</c:v>
                </c:pt>
                <c:pt idx="6">
                  <c:v>2.0112887526203735</c:v>
                </c:pt>
                <c:pt idx="7">
                  <c:v>1.9252572817243205</c:v>
                </c:pt>
                <c:pt idx="8">
                  <c:v>1.8523473511910573</c:v>
                </c:pt>
                <c:pt idx="9">
                  <c:v>1.7648413817270598</c:v>
                </c:pt>
                <c:pt idx="10">
                  <c:v>1.6631843142513514</c:v>
                </c:pt>
                <c:pt idx="11">
                  <c:v>1.6839010252350488</c:v>
                </c:pt>
                <c:pt idx="12">
                  <c:v>1.7747354489187959</c:v>
                </c:pt>
                <c:pt idx="13">
                  <c:v>1.9491546237754451</c:v>
                </c:pt>
                <c:pt idx="14">
                  <c:v>1.9529922461613709</c:v>
                </c:pt>
                <c:pt idx="15">
                  <c:v>2.0447515444499453</c:v>
                </c:pt>
                <c:pt idx="16">
                  <c:v>2.1468211270000239</c:v>
                </c:pt>
                <c:pt idx="17">
                  <c:v>2.2840617078670942</c:v>
                </c:pt>
                <c:pt idx="18">
                  <c:v>2.0642309477034271</c:v>
                </c:pt>
                <c:pt idx="19">
                  <c:v>1.9563487822895493</c:v>
                </c:pt>
                <c:pt idx="20">
                  <c:v>1.855239904423108</c:v>
                </c:pt>
                <c:pt idx="21">
                  <c:v>2.0938329800455344</c:v>
                </c:pt>
                <c:pt idx="22">
                  <c:v>2.3906375108319144</c:v>
                </c:pt>
                <c:pt idx="23">
                  <c:v>2.4744353256117289</c:v>
                </c:pt>
                <c:pt idx="24">
                  <c:v>2.3977240176281622</c:v>
                </c:pt>
                <c:pt idx="25">
                  <c:v>2.1736537484420713</c:v>
                </c:pt>
                <c:pt idx="26">
                  <c:v>1.975426915598981</c:v>
                </c:pt>
                <c:pt idx="27">
                  <c:v>2.2706352626100985</c:v>
                </c:pt>
                <c:pt idx="28">
                  <c:v>2.7954287615612925</c:v>
                </c:pt>
                <c:pt idx="29">
                  <c:v>2.9002169904800583</c:v>
                </c:pt>
                <c:pt idx="30">
                  <c:v>2.9470442395046481</c:v>
                </c:pt>
                <c:pt idx="31">
                  <c:v>2.8743665531834361</c:v>
                </c:pt>
                <c:pt idx="32">
                  <c:v>2.9407538664543429</c:v>
                </c:pt>
                <c:pt idx="33">
                  <c:v>2.0904286578422573</c:v>
                </c:pt>
                <c:pt idx="34">
                  <c:v>2.0088771372427692</c:v>
                </c:pt>
                <c:pt idx="35">
                  <c:v>1.9780484946092556</c:v>
                </c:pt>
                <c:pt idx="36">
                  <c:v>1.8176051170537324</c:v>
                </c:pt>
                <c:pt idx="37">
                  <c:v>2.4981579623004579</c:v>
                </c:pt>
                <c:pt idx="38">
                  <c:v>2.5312492712669297</c:v>
                </c:pt>
                <c:pt idx="39">
                  <c:v>2.4585247266178474</c:v>
                </c:pt>
                <c:pt idx="40">
                  <c:v>2.1030623896715923</c:v>
                </c:pt>
                <c:pt idx="41">
                  <c:v>1.8956659296139609</c:v>
                </c:pt>
                <c:pt idx="42">
                  <c:v>1.8641652721829653</c:v>
                </c:pt>
                <c:pt idx="43">
                  <c:v>1.8666979506364836</c:v>
                </c:pt>
                <c:pt idx="44">
                  <c:v>2.0647681503286588</c:v>
                </c:pt>
                <c:pt idx="45">
                  <c:v>2.1461706709491346</c:v>
                </c:pt>
                <c:pt idx="46">
                  <c:v>2.2669569727624173</c:v>
                </c:pt>
                <c:pt idx="47">
                  <c:v>2.1120382010942507</c:v>
                </c:pt>
                <c:pt idx="48">
                  <c:v>2.1114108436057446</c:v>
                </c:pt>
                <c:pt idx="49">
                  <c:v>1.9103735770202073</c:v>
                </c:pt>
                <c:pt idx="50">
                  <c:v>1.9847012518455984</c:v>
                </c:pt>
                <c:pt idx="51">
                  <c:v>1.8067316530890063</c:v>
                </c:pt>
                <c:pt idx="52">
                  <c:v>1.869922421299558</c:v>
                </c:pt>
              </c:numCache>
            </c:numRef>
          </c:val>
          <c:smooth val="0"/>
          <c:extLst>
            <c:ext xmlns:c16="http://schemas.microsoft.com/office/drawing/2014/chart" uri="{C3380CC4-5D6E-409C-BE32-E72D297353CC}">
              <c16:uniqueId val="{00000001-73F6-4C4E-A28B-89E5280B39F4}"/>
            </c:ext>
          </c:extLst>
        </c:ser>
        <c:ser>
          <c:idx val="2"/>
          <c:order val="2"/>
          <c:tx>
            <c:strRef>
              <c:f>UCI!$B$129</c:f>
              <c:strCache>
                <c:ptCount val="1"/>
                <c:pt idx="0">
                  <c:v>Razón observada</c:v>
                </c:pt>
              </c:strCache>
            </c:strRef>
          </c:tx>
          <c:spPr>
            <a:ln w="28575" cap="rnd">
              <a:noFill/>
              <a:round/>
            </a:ln>
            <a:effectLst/>
          </c:spPr>
          <c:marker>
            <c:symbol val="circle"/>
            <c:size val="4"/>
          </c:marker>
          <c:cat>
            <c:numRef>
              <c:f>IRA!$C$105:$BB$105</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UCI!$C$129:$AD$129</c:f>
              <c:numCache>
                <c:formatCode>General</c:formatCode>
                <c:ptCount val="28"/>
                <c:pt idx="0">
                  <c:v>4.2428571428571429</c:v>
                </c:pt>
                <c:pt idx="1">
                  <c:v>6.2068965517241379</c:v>
                </c:pt>
                <c:pt idx="2">
                  <c:v>9.1985294117647065</c:v>
                </c:pt>
                <c:pt idx="3">
                  <c:v>12</c:v>
                </c:pt>
                <c:pt idx="4">
                  <c:v>12.345549738219896</c:v>
                </c:pt>
                <c:pt idx="5">
                  <c:v>8.8269230769230766</c:v>
                </c:pt>
                <c:pt idx="6">
                  <c:v>10.200000000000001</c:v>
                </c:pt>
                <c:pt idx="7">
                  <c:v>8.7326732673267333</c:v>
                </c:pt>
                <c:pt idx="8">
                  <c:v>6.9648241206030148</c:v>
                </c:pt>
                <c:pt idx="9">
                  <c:v>7.0880829015544045</c:v>
                </c:pt>
                <c:pt idx="10">
                  <c:v>5.6138613861386144</c:v>
                </c:pt>
                <c:pt idx="11">
                  <c:v>6.4528301886792452</c:v>
                </c:pt>
                <c:pt idx="12">
                  <c:v>6.2790697674418601</c:v>
                </c:pt>
                <c:pt idx="13">
                  <c:v>6.9304812834224601</c:v>
                </c:pt>
                <c:pt idx="14">
                  <c:v>7.5621301775147929</c:v>
                </c:pt>
                <c:pt idx="15">
                  <c:v>8.1369863013698627</c:v>
                </c:pt>
                <c:pt idx="16">
                  <c:v>8.117647058823529</c:v>
                </c:pt>
                <c:pt idx="17">
                  <c:v>8.1052631578947363</c:v>
                </c:pt>
                <c:pt idx="18">
                  <c:v>6.3786407766990294</c:v>
                </c:pt>
                <c:pt idx="19">
                  <c:v>5.7980769230769234</c:v>
                </c:pt>
                <c:pt idx="20">
                  <c:v>5.9693877551020407</c:v>
                </c:pt>
                <c:pt idx="21">
                  <c:v>7.6224489795918364</c:v>
                </c:pt>
                <c:pt idx="22">
                  <c:v>6.198113207547169</c:v>
                </c:pt>
                <c:pt idx="23">
                  <c:v>4.7755102040816331</c:v>
                </c:pt>
                <c:pt idx="24">
                  <c:v>5.0806451612903221</c:v>
                </c:pt>
                <c:pt idx="25">
                  <c:v>8.0787401574803148</c:v>
                </c:pt>
                <c:pt idx="26">
                  <c:v>5.4152542372881358</c:v>
                </c:pt>
                <c:pt idx="27">
                  <c:v>5.9464285714285712</c:v>
                </c:pt>
              </c:numCache>
            </c:numRef>
          </c:val>
          <c:smooth val="0"/>
          <c:extLst>
            <c:ext xmlns:c16="http://schemas.microsoft.com/office/drawing/2014/chart" uri="{C3380CC4-5D6E-409C-BE32-E72D297353CC}">
              <c16:uniqueId val="{00000002-73F6-4C4E-A28B-89E5280B39F4}"/>
            </c:ext>
          </c:extLst>
        </c:ser>
        <c:ser>
          <c:idx val="3"/>
          <c:order val="3"/>
          <c:tx>
            <c:strRef>
              <c:f>UCI!$B$130</c:f>
              <c:strCache>
                <c:ptCount val="1"/>
                <c:pt idx="0">
                  <c:v>Razón esperada</c:v>
                </c:pt>
              </c:strCache>
            </c:strRef>
          </c:tx>
          <c:spPr>
            <a:ln w="50800" cap="rnd">
              <a:solidFill>
                <a:schemeClr val="tx1"/>
              </a:solidFill>
              <a:prstDash val="sysDot"/>
              <a:round/>
            </a:ln>
            <a:effectLst/>
          </c:spPr>
          <c:marker>
            <c:symbol val="none"/>
          </c:marker>
          <c:cat>
            <c:numRef>
              <c:f>IRA!$C$105:$BB$105</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UCI!$C$130:$BC$130</c:f>
              <c:numCache>
                <c:formatCode>General</c:formatCode>
                <c:ptCount val="53"/>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numCache>
            </c:numRef>
          </c:val>
          <c:smooth val="0"/>
          <c:extLst>
            <c:ext xmlns:c16="http://schemas.microsoft.com/office/drawing/2014/chart" uri="{C3380CC4-5D6E-409C-BE32-E72D297353CC}">
              <c16:uniqueId val="{00000003-73F6-4C4E-A28B-89E5280B39F4}"/>
            </c:ext>
          </c:extLst>
        </c:ser>
        <c:dLbls>
          <c:showLegendKey val="0"/>
          <c:showVal val="0"/>
          <c:showCatName val="0"/>
          <c:showSerName val="0"/>
          <c:showPercent val="0"/>
          <c:showBubbleSize val="0"/>
        </c:dLbls>
        <c:smooth val="0"/>
        <c:axId val="464074576"/>
        <c:axId val="464076144"/>
      </c:lineChart>
      <c:catAx>
        <c:axId val="464074576"/>
        <c:scaling>
          <c:orientation val="minMax"/>
        </c:scaling>
        <c:delete val="0"/>
        <c:axPos val="b"/>
        <c:title>
          <c:tx>
            <c:rich>
              <a:bodyPr rot="0" vert="horz"/>
              <a:lstStyle/>
              <a:p>
                <a:pPr>
                  <a:defRPr/>
                </a:pPr>
                <a:r>
                  <a:rPr lang="es-CO" dirty="0"/>
                  <a:t>Semanas epidemiológicas</a:t>
                </a:r>
              </a:p>
            </c:rich>
          </c:tx>
          <c:layout>
            <c:manualLayout>
              <c:xMode val="edge"/>
              <c:yMode val="edge"/>
              <c:x val="0.3749660242379621"/>
              <c:y val="0.77399741678556744"/>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64076144"/>
        <c:crosses val="autoZero"/>
        <c:auto val="1"/>
        <c:lblAlgn val="ctr"/>
        <c:lblOffset val="100"/>
        <c:noMultiLvlLbl val="0"/>
      </c:catAx>
      <c:valAx>
        <c:axId val="464076144"/>
        <c:scaling>
          <c:orientation val="minMax"/>
        </c:scaling>
        <c:delete val="0"/>
        <c:axPos val="l"/>
        <c:title>
          <c:tx>
            <c:rich>
              <a:bodyPr rot="-5400000" vert="horz"/>
              <a:lstStyle/>
              <a:p>
                <a:pPr>
                  <a:defRPr/>
                </a:pPr>
                <a:r>
                  <a:rPr lang="es-CO"/>
                  <a:t>Razón</a:t>
                </a:r>
              </a:p>
            </c:rich>
          </c:tx>
          <c:layout>
            <c:manualLayout>
              <c:xMode val="edge"/>
              <c:yMode val="edge"/>
              <c:x val="5.8700207318039292E-3"/>
              <c:y val="0.32125886587009439"/>
            </c:manualLayout>
          </c:layout>
          <c:overlay val="0"/>
          <c:spPr>
            <a:noFill/>
            <a:ln>
              <a:noFill/>
            </a:ln>
            <a:effectLst/>
          </c:spPr>
        </c:title>
        <c:numFmt formatCode="0.0" sourceLinked="1"/>
        <c:majorTickMark val="none"/>
        <c:minorTickMark val="none"/>
        <c:tickLblPos val="nextTo"/>
        <c:spPr>
          <a:noFill/>
          <a:ln>
            <a:noFill/>
          </a:ln>
          <a:effectLst/>
        </c:spPr>
        <c:txPr>
          <a:bodyPr rot="-60000000" vert="horz"/>
          <a:lstStyle/>
          <a:p>
            <a:pPr>
              <a:defRPr/>
            </a:pPr>
            <a:endParaRPr lang="en-US"/>
          </a:p>
        </c:txPr>
        <c:crossAx val="464074576"/>
        <c:crosses val="autoZero"/>
        <c:crossBetween val="between"/>
      </c:valAx>
      <c:spPr>
        <a:noFill/>
        <a:ln>
          <a:noFill/>
        </a:ln>
        <a:effectLst/>
      </c:spPr>
    </c:plotArea>
    <c:legend>
      <c:legendPos val="b"/>
      <c:layout>
        <c:manualLayout>
          <c:xMode val="edge"/>
          <c:yMode val="edge"/>
          <c:x val="1.8228318371661206E-2"/>
          <c:y val="0.86092893292348804"/>
          <c:w val="0.94632035793716529"/>
          <c:h val="6.6558836587947451E-2"/>
        </c:manualLayout>
      </c:layout>
      <c:overlay val="0"/>
      <c:spPr>
        <a:noFill/>
        <a:ln>
          <a:noFill/>
        </a:ln>
        <a:effectLst/>
      </c:spPr>
      <c:txPr>
        <a:bodyPr rot="0" vert="horz"/>
        <a:lstStyle/>
        <a:p>
          <a:pPr>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700" b="1">
          <a:solidFill>
            <a:sysClr val="windowText" lastClr="000000"/>
          </a:solidFill>
          <a:latin typeface="Arial Narrow" panose="020B0606020202030204" pitchFamily="34" charset="0"/>
          <a:cs typeface="Arial"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39126854496916"/>
          <c:y val="7.6929303787047348E-2"/>
          <c:w val="0.855267228722419"/>
          <c:h val="0.57843842874788054"/>
        </c:manualLayout>
      </c:layout>
      <c:barChart>
        <c:barDir val="col"/>
        <c:grouping val="clustered"/>
        <c:varyColors val="0"/>
        <c:ser>
          <c:idx val="2"/>
          <c:order val="1"/>
          <c:tx>
            <c:strRef>
              <c:f>Hoja3!$C$1</c:f>
              <c:strCache>
                <c:ptCount val="1"/>
                <c:pt idx="0">
                  <c:v>2022</c:v>
                </c:pt>
              </c:strCache>
            </c:strRef>
          </c:tx>
          <c:spPr>
            <a:solidFill>
              <a:schemeClr val="accent3"/>
            </a:solidFill>
            <a:ln>
              <a:noFill/>
            </a:ln>
            <a:effectLst/>
          </c:spPr>
          <c:invertIfNegative val="0"/>
          <c:val>
            <c:numRef>
              <c:f>Hoja3!$C$2:$C$29</c:f>
              <c:numCache>
                <c:formatCode>General</c:formatCode>
                <c:ptCount val="28"/>
                <c:pt idx="0">
                  <c:v>20</c:v>
                </c:pt>
                <c:pt idx="1">
                  <c:v>12</c:v>
                </c:pt>
                <c:pt idx="2">
                  <c:v>8</c:v>
                </c:pt>
                <c:pt idx="3">
                  <c:v>6</c:v>
                </c:pt>
                <c:pt idx="4">
                  <c:v>10</c:v>
                </c:pt>
                <c:pt idx="5">
                  <c:v>16</c:v>
                </c:pt>
                <c:pt idx="6">
                  <c:v>8</c:v>
                </c:pt>
                <c:pt idx="7">
                  <c:v>12</c:v>
                </c:pt>
                <c:pt idx="8">
                  <c:v>21</c:v>
                </c:pt>
                <c:pt idx="9">
                  <c:v>18</c:v>
                </c:pt>
                <c:pt idx="10">
                  <c:v>16</c:v>
                </c:pt>
                <c:pt idx="11">
                  <c:v>20</c:v>
                </c:pt>
                <c:pt idx="12">
                  <c:v>21</c:v>
                </c:pt>
                <c:pt idx="13">
                  <c:v>18</c:v>
                </c:pt>
                <c:pt idx="14">
                  <c:v>15</c:v>
                </c:pt>
                <c:pt idx="15">
                  <c:v>21</c:v>
                </c:pt>
                <c:pt idx="16">
                  <c:v>22</c:v>
                </c:pt>
                <c:pt idx="17">
                  <c:v>28</c:v>
                </c:pt>
                <c:pt idx="18">
                  <c:v>21</c:v>
                </c:pt>
                <c:pt idx="19">
                  <c:v>23</c:v>
                </c:pt>
                <c:pt idx="20">
                  <c:v>30</c:v>
                </c:pt>
                <c:pt idx="21">
                  <c:v>18</c:v>
                </c:pt>
                <c:pt idx="22">
                  <c:v>27</c:v>
                </c:pt>
                <c:pt idx="23">
                  <c:v>18</c:v>
                </c:pt>
                <c:pt idx="24">
                  <c:v>22</c:v>
                </c:pt>
                <c:pt idx="25">
                  <c:v>21</c:v>
                </c:pt>
                <c:pt idx="26">
                  <c:v>13</c:v>
                </c:pt>
                <c:pt idx="27">
                  <c:v>21</c:v>
                </c:pt>
              </c:numCache>
            </c:numRef>
          </c:val>
          <c:extLst>
            <c:ext xmlns:c16="http://schemas.microsoft.com/office/drawing/2014/chart" uri="{C3380CC4-5D6E-409C-BE32-E72D297353CC}">
              <c16:uniqueId val="{00000000-8C6E-46A6-9406-8143985FD6C3}"/>
            </c:ext>
          </c:extLst>
        </c:ser>
        <c:dLbls>
          <c:showLegendKey val="0"/>
          <c:showVal val="0"/>
          <c:showCatName val="0"/>
          <c:showSerName val="0"/>
          <c:showPercent val="0"/>
          <c:showBubbleSize val="0"/>
        </c:dLbls>
        <c:gapWidth val="50"/>
        <c:overlap val="-27"/>
        <c:axId val="511181144"/>
        <c:axId val="511190160"/>
      </c:barChart>
      <c:lineChart>
        <c:grouping val="stacked"/>
        <c:varyColors val="0"/>
        <c:ser>
          <c:idx val="1"/>
          <c:order val="0"/>
          <c:tx>
            <c:strRef>
              <c:f>Hoja3!$B$1</c:f>
              <c:strCache>
                <c:ptCount val="1"/>
                <c:pt idx="0">
                  <c:v>2021</c:v>
                </c:pt>
              </c:strCache>
            </c:strRef>
          </c:tx>
          <c:spPr>
            <a:ln w="28575" cap="rnd">
              <a:solidFill>
                <a:schemeClr val="accent2"/>
              </a:solidFill>
              <a:round/>
            </a:ln>
            <a:effectLst/>
          </c:spPr>
          <c:marker>
            <c:symbol val="none"/>
          </c:marker>
          <c:val>
            <c:numRef>
              <c:f>Hoja3!$B$2:$B$29</c:f>
              <c:numCache>
                <c:formatCode>General</c:formatCode>
                <c:ptCount val="28"/>
                <c:pt idx="0">
                  <c:v>14</c:v>
                </c:pt>
                <c:pt idx="1">
                  <c:v>24</c:v>
                </c:pt>
                <c:pt idx="2">
                  <c:v>16</c:v>
                </c:pt>
                <c:pt idx="3">
                  <c:v>10</c:v>
                </c:pt>
                <c:pt idx="4">
                  <c:v>14</c:v>
                </c:pt>
                <c:pt idx="5">
                  <c:v>8</c:v>
                </c:pt>
                <c:pt idx="6">
                  <c:v>10</c:v>
                </c:pt>
                <c:pt idx="7">
                  <c:v>11</c:v>
                </c:pt>
                <c:pt idx="8">
                  <c:v>10</c:v>
                </c:pt>
                <c:pt idx="9">
                  <c:v>11</c:v>
                </c:pt>
                <c:pt idx="10">
                  <c:v>9</c:v>
                </c:pt>
                <c:pt idx="11">
                  <c:v>12</c:v>
                </c:pt>
                <c:pt idx="12">
                  <c:v>6</c:v>
                </c:pt>
                <c:pt idx="13">
                  <c:v>9</c:v>
                </c:pt>
                <c:pt idx="14">
                  <c:v>10</c:v>
                </c:pt>
                <c:pt idx="15">
                  <c:v>14</c:v>
                </c:pt>
                <c:pt idx="16">
                  <c:v>3</c:v>
                </c:pt>
                <c:pt idx="17">
                  <c:v>15</c:v>
                </c:pt>
                <c:pt idx="18">
                  <c:v>9</c:v>
                </c:pt>
                <c:pt idx="19">
                  <c:v>10</c:v>
                </c:pt>
                <c:pt idx="20">
                  <c:v>10</c:v>
                </c:pt>
                <c:pt idx="21">
                  <c:v>9</c:v>
                </c:pt>
                <c:pt idx="22">
                  <c:v>11</c:v>
                </c:pt>
                <c:pt idx="23">
                  <c:v>11</c:v>
                </c:pt>
                <c:pt idx="24">
                  <c:v>10</c:v>
                </c:pt>
                <c:pt idx="25">
                  <c:v>11</c:v>
                </c:pt>
                <c:pt idx="26">
                  <c:v>9</c:v>
                </c:pt>
                <c:pt idx="27">
                  <c:v>12</c:v>
                </c:pt>
              </c:numCache>
            </c:numRef>
          </c:val>
          <c:smooth val="0"/>
          <c:extLst>
            <c:ext xmlns:c16="http://schemas.microsoft.com/office/drawing/2014/chart" uri="{C3380CC4-5D6E-409C-BE32-E72D297353CC}">
              <c16:uniqueId val="{00000001-8C6E-46A6-9406-8143985FD6C3}"/>
            </c:ext>
          </c:extLst>
        </c:ser>
        <c:dLbls>
          <c:showLegendKey val="0"/>
          <c:showVal val="0"/>
          <c:showCatName val="0"/>
          <c:showSerName val="0"/>
          <c:showPercent val="0"/>
          <c:showBubbleSize val="0"/>
        </c:dLbls>
        <c:marker val="1"/>
        <c:smooth val="0"/>
        <c:axId val="511181144"/>
        <c:axId val="511190160"/>
      </c:lineChart>
      <c:catAx>
        <c:axId val="51118114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Semanas</a:t>
                </a:r>
                <a:r>
                  <a:rPr lang="en-US" baseline="0"/>
                  <a:t> epidemiológicas</a:t>
                </a:r>
                <a:endParaRPr lang="en-US"/>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1190160"/>
        <c:crosses val="autoZero"/>
        <c:auto val="1"/>
        <c:lblAlgn val="ctr"/>
        <c:lblOffset val="100"/>
        <c:noMultiLvlLbl val="0"/>
      </c:catAx>
      <c:valAx>
        <c:axId val="511190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Número de</a:t>
                </a:r>
                <a:r>
                  <a:rPr lang="es-CO" baseline="0"/>
                  <a:t> casos</a:t>
                </a:r>
                <a:endParaRPr lang="es-CO"/>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1181144"/>
        <c:crosses val="autoZero"/>
        <c:crossBetween val="between"/>
      </c:valAx>
      <c:spPr>
        <a:noFill/>
        <a:ln>
          <a:noFill/>
        </a:ln>
        <a:effectLst/>
      </c:spPr>
    </c:plotArea>
    <c:legend>
      <c:legendPos val="b"/>
      <c:layout>
        <c:manualLayout>
          <c:xMode val="edge"/>
          <c:yMode val="edge"/>
          <c:x val="0.3925908779313016"/>
          <c:y val="0.88198262840503028"/>
          <c:w val="0.26119524860894344"/>
          <c:h val="0.1180173715949696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69631612646268"/>
          <c:y val="6.5919142645344153E-2"/>
          <c:w val="0.85613140342120786"/>
          <c:h val="0.71592860348149334"/>
        </c:manualLayout>
      </c:layout>
      <c:barChart>
        <c:barDir val="col"/>
        <c:grouping val="clustered"/>
        <c:varyColors val="0"/>
        <c:ser>
          <c:idx val="2"/>
          <c:order val="0"/>
          <c:tx>
            <c:strRef>
              <c:f>Hoja3!$C$1</c:f>
              <c:strCache>
                <c:ptCount val="1"/>
                <c:pt idx="0">
                  <c:v>2022</c:v>
                </c:pt>
              </c:strCache>
            </c:strRef>
          </c:tx>
          <c:spPr>
            <a:solidFill>
              <a:srgbClr val="C00000"/>
            </a:solidFill>
            <a:ln>
              <a:noFill/>
            </a:ln>
            <a:effectLst/>
          </c:spPr>
          <c:invertIfNegative val="0"/>
          <c:val>
            <c:numRef>
              <c:f>Hoja3!$C$2:$C$29</c:f>
              <c:numCache>
                <c:formatCode>General</c:formatCode>
                <c:ptCount val="28"/>
                <c:pt idx="0">
                  <c:v>20</c:v>
                </c:pt>
                <c:pt idx="1">
                  <c:v>12</c:v>
                </c:pt>
                <c:pt idx="2">
                  <c:v>8</c:v>
                </c:pt>
                <c:pt idx="3">
                  <c:v>6</c:v>
                </c:pt>
                <c:pt idx="4">
                  <c:v>10</c:v>
                </c:pt>
                <c:pt idx="5">
                  <c:v>16</c:v>
                </c:pt>
                <c:pt idx="6">
                  <c:v>8</c:v>
                </c:pt>
                <c:pt idx="7">
                  <c:v>12</c:v>
                </c:pt>
                <c:pt idx="8">
                  <c:v>21</c:v>
                </c:pt>
                <c:pt idx="9">
                  <c:v>18</c:v>
                </c:pt>
                <c:pt idx="10">
                  <c:v>16</c:v>
                </c:pt>
                <c:pt idx="11">
                  <c:v>20</c:v>
                </c:pt>
                <c:pt idx="12">
                  <c:v>21</c:v>
                </c:pt>
                <c:pt idx="13">
                  <c:v>18</c:v>
                </c:pt>
                <c:pt idx="14">
                  <c:v>15</c:v>
                </c:pt>
                <c:pt idx="15">
                  <c:v>21</c:v>
                </c:pt>
                <c:pt idx="16">
                  <c:v>22</c:v>
                </c:pt>
                <c:pt idx="17">
                  <c:v>28</c:v>
                </c:pt>
                <c:pt idx="18">
                  <c:v>21</c:v>
                </c:pt>
                <c:pt idx="19">
                  <c:v>23</c:v>
                </c:pt>
                <c:pt idx="20">
                  <c:v>30</c:v>
                </c:pt>
                <c:pt idx="21">
                  <c:v>18</c:v>
                </c:pt>
                <c:pt idx="22">
                  <c:v>27</c:v>
                </c:pt>
                <c:pt idx="23">
                  <c:v>18</c:v>
                </c:pt>
                <c:pt idx="24">
                  <c:v>22</c:v>
                </c:pt>
                <c:pt idx="25">
                  <c:v>21</c:v>
                </c:pt>
                <c:pt idx="26">
                  <c:v>13</c:v>
                </c:pt>
                <c:pt idx="27">
                  <c:v>21</c:v>
                </c:pt>
              </c:numCache>
            </c:numRef>
          </c:val>
          <c:extLst>
            <c:ext xmlns:c16="http://schemas.microsoft.com/office/drawing/2014/chart" uri="{C3380CC4-5D6E-409C-BE32-E72D297353CC}">
              <c16:uniqueId val="{00000000-6160-4C80-BB85-F87776F1F1AF}"/>
            </c:ext>
          </c:extLst>
        </c:ser>
        <c:dLbls>
          <c:showLegendKey val="0"/>
          <c:showVal val="0"/>
          <c:showCatName val="0"/>
          <c:showSerName val="0"/>
          <c:showPercent val="0"/>
          <c:showBubbleSize val="0"/>
        </c:dLbls>
        <c:gapWidth val="50"/>
        <c:overlap val="-27"/>
        <c:axId val="499439600"/>
        <c:axId val="499441952"/>
      </c:barChart>
      <c:catAx>
        <c:axId val="4994396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Semanas</a:t>
                </a:r>
                <a:r>
                  <a:rPr lang="en-US" baseline="0"/>
                  <a:t> epidemiológicas</a:t>
                </a:r>
                <a:endParaRPr lang="en-US"/>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9441952"/>
        <c:crosses val="autoZero"/>
        <c:auto val="1"/>
        <c:lblAlgn val="ctr"/>
        <c:lblOffset val="100"/>
        <c:noMultiLvlLbl val="0"/>
      </c:catAx>
      <c:valAx>
        <c:axId val="499441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Número de</a:t>
                </a:r>
                <a:r>
                  <a:rPr lang="es-CO" baseline="0"/>
                  <a:t> casos</a:t>
                </a:r>
                <a:endParaRPr lang="es-CO"/>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9439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[BASE CENTINELA IRAG HSVF_21-07-2022.xlsx]CASOS SEMANALES!Tabla dinámica3</c:name>
    <c:fmtId val="-1"/>
  </c:pivotSource>
  <c:chart>
    <c:autoTitleDeleted val="1"/>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dLbl>
          <c:idx val="0"/>
          <c:delete val="1"/>
          <c:extLst>
            <c:ext xmlns:c15="http://schemas.microsoft.com/office/drawing/2012/chart" uri="{CE6537A1-D6FC-4f65-9D91-7224C49458BB}"/>
          </c:extLst>
        </c:dLbl>
      </c:pivotFmt>
      <c:pivotFmt>
        <c:idx val="17"/>
        <c:dLbl>
          <c:idx val="0"/>
          <c:delete val="1"/>
          <c:extLst>
            <c:ext xmlns:c15="http://schemas.microsoft.com/office/drawing/2012/chart" uri="{CE6537A1-D6FC-4f65-9D91-7224C49458BB}"/>
          </c:extLst>
        </c:dLbl>
      </c:pivotFmt>
      <c:pivotFmt>
        <c:idx val="18"/>
        <c:dLbl>
          <c:idx val="0"/>
          <c:delete val="1"/>
          <c:extLst>
            <c:ext xmlns:c15="http://schemas.microsoft.com/office/drawing/2012/chart" uri="{CE6537A1-D6FC-4f65-9D91-7224C49458BB}"/>
          </c:extLst>
        </c:dLbl>
      </c:pivotFmt>
      <c:pivotFmt>
        <c:idx val="19"/>
        <c:dLbl>
          <c:idx val="0"/>
          <c:delete val="1"/>
          <c:extLst>
            <c:ext xmlns:c15="http://schemas.microsoft.com/office/drawing/2012/chart" uri="{CE6537A1-D6FC-4f65-9D91-7224C49458BB}"/>
          </c:extLst>
        </c:dLbl>
      </c:pivotFmt>
      <c:pivotFmt>
        <c:idx val="20"/>
      </c:pivotFmt>
      <c:pivotFmt>
        <c:idx val="21"/>
        <c:dLbl>
          <c:idx val="0"/>
          <c:delete val="1"/>
          <c:extLst>
            <c:ext xmlns:c15="http://schemas.microsoft.com/office/drawing/2012/chart" uri="{CE6537A1-D6FC-4f65-9D91-7224C49458BB}"/>
          </c:extLst>
        </c:dLbl>
      </c:pivotFmt>
      <c:pivotFmt>
        <c:idx val="22"/>
      </c:pivotFmt>
      <c:pivotFmt>
        <c:idx val="23"/>
      </c:pivotFmt>
      <c:pivotFmt>
        <c:idx val="24"/>
      </c:pivotFmt>
      <c:pivotFmt>
        <c:idx val="25"/>
      </c:pivotFmt>
      <c:pivotFmt>
        <c:idx val="26"/>
        <c:dLbl>
          <c:idx val="0"/>
          <c:delete val="1"/>
          <c:extLst>
            <c:ext xmlns:c15="http://schemas.microsoft.com/office/drawing/2012/chart" uri="{CE6537A1-D6FC-4f65-9D91-7224C49458BB}"/>
          </c:extLst>
        </c:dLbl>
      </c:pivotFmt>
      <c:pivotFmt>
        <c:idx val="27"/>
        <c:dLbl>
          <c:idx val="0"/>
          <c:delete val="1"/>
          <c:extLst>
            <c:ext xmlns:c15="http://schemas.microsoft.com/office/drawing/2012/chart" uri="{CE6537A1-D6FC-4f65-9D91-7224C49458BB}"/>
          </c:extLst>
        </c:dLbl>
      </c:pivotFmt>
      <c:pivotFmt>
        <c:idx val="28"/>
      </c:pivotFmt>
      <c:pivotFmt>
        <c:idx val="29"/>
        <c:dLbl>
          <c:idx val="0"/>
          <c:delete val="1"/>
          <c:extLst>
            <c:ext xmlns:c15="http://schemas.microsoft.com/office/drawing/2012/chart" uri="{CE6537A1-D6FC-4f65-9D91-7224C49458BB}"/>
          </c:extLst>
        </c:dLbl>
      </c:pivotFmt>
      <c:pivotFmt>
        <c:idx val="30"/>
        <c:marker>
          <c:symbol val="none"/>
        </c:marker>
      </c:pivotFmt>
      <c:pivotFmt>
        <c:idx val="31"/>
      </c:pivotFmt>
      <c:pivotFmt>
        <c:idx val="32"/>
      </c:pivotFmt>
      <c:pivotFmt>
        <c:idx val="33"/>
      </c:pivotFmt>
      <c:pivotFmt>
        <c:idx val="34"/>
      </c:pivotFmt>
      <c:pivotFmt>
        <c:idx val="35"/>
      </c:pivotFmt>
      <c:pivotFmt>
        <c:idx val="36"/>
      </c:pivotFmt>
      <c:pivotFmt>
        <c:idx val="37"/>
      </c:pivotFmt>
      <c:pivotFmt>
        <c:idx val="38"/>
      </c:pivotFmt>
      <c:pivotFmt>
        <c:idx val="39"/>
      </c:pivotFmt>
      <c:pivotFmt>
        <c:idx val="40"/>
      </c:pivotFmt>
      <c:pivotFmt>
        <c:idx val="41"/>
      </c:pivotFmt>
      <c:pivotFmt>
        <c:idx val="42"/>
      </c:pivotFmt>
      <c:pivotFmt>
        <c:idx val="43"/>
      </c:pivotFmt>
      <c:pivotFmt>
        <c:idx val="44"/>
      </c:pivotFmt>
      <c:pivotFmt>
        <c:idx val="45"/>
      </c:pivotFmt>
      <c:pivotFmt>
        <c:idx val="46"/>
        <c:marker>
          <c:symbol val="none"/>
        </c:marker>
      </c:pivotFmt>
      <c:pivotFmt>
        <c:idx val="47"/>
        <c:marker>
          <c:symbol val="none"/>
        </c:marker>
      </c:pivotFmt>
      <c:pivotFmt>
        <c:idx val="48"/>
        <c:marker>
          <c:symbol val="none"/>
        </c:marker>
      </c:pivotFmt>
      <c:pivotFmt>
        <c:idx val="49"/>
        <c:marker>
          <c:symbol val="none"/>
        </c:marker>
      </c:pivotFmt>
      <c:pivotFmt>
        <c:idx val="50"/>
        <c:marker>
          <c:symbol val="none"/>
        </c:marker>
      </c:pivotFmt>
      <c:pivotFmt>
        <c:idx val="51"/>
        <c:marker>
          <c:symbol val="none"/>
        </c:marker>
      </c:pivotFmt>
      <c:pivotFmt>
        <c:idx val="52"/>
        <c:marker>
          <c:symbol val="none"/>
        </c:marker>
      </c:pivotFmt>
      <c:pivotFmt>
        <c:idx val="53"/>
        <c:marker>
          <c:symbol val="none"/>
        </c:marker>
      </c:pivotFmt>
      <c:pivotFmt>
        <c:idx val="54"/>
        <c:marker>
          <c:symbol val="none"/>
        </c:marker>
      </c:pivotFmt>
      <c:pivotFmt>
        <c:idx val="55"/>
        <c:marker>
          <c:symbol val="none"/>
        </c:marker>
      </c:pivotFmt>
      <c:pivotFmt>
        <c:idx val="56"/>
        <c:marker>
          <c:symbol val="none"/>
        </c:marker>
      </c:pivotFmt>
      <c:pivotFmt>
        <c:idx val="57"/>
        <c:marker>
          <c:symbol val="none"/>
        </c:marker>
      </c:pivotFmt>
      <c:pivotFmt>
        <c:idx val="58"/>
        <c:marker>
          <c:symbol val="none"/>
        </c:marker>
      </c:pivotFmt>
      <c:pivotFmt>
        <c:idx val="59"/>
        <c:marker>
          <c:symbol val="none"/>
        </c:marker>
      </c:pivotFmt>
      <c:pivotFmt>
        <c:idx val="60"/>
        <c:marker>
          <c:symbol val="none"/>
        </c:marker>
      </c:pivotFmt>
      <c:pivotFmt>
        <c:idx val="61"/>
        <c:marker>
          <c:symbol val="none"/>
        </c:marker>
      </c:pivotFmt>
      <c:pivotFmt>
        <c:idx val="62"/>
        <c:marker>
          <c:symbol val="none"/>
        </c:marker>
      </c:pivotFmt>
      <c:pivotFmt>
        <c:idx val="63"/>
        <c:marker>
          <c:symbol val="none"/>
        </c:marker>
      </c:pivotFmt>
      <c:pivotFmt>
        <c:idx val="64"/>
        <c:marker>
          <c:symbol val="none"/>
        </c:marker>
      </c:pivotFmt>
      <c:pivotFmt>
        <c:idx val="65"/>
        <c:marker>
          <c:symbol val="none"/>
        </c:marker>
      </c:pivotFmt>
      <c:pivotFmt>
        <c:idx val="66"/>
        <c:marker>
          <c:symbol val="none"/>
        </c:marker>
      </c:pivotFmt>
      <c:pivotFmt>
        <c:idx val="67"/>
        <c:marker>
          <c:symbol val="none"/>
        </c:marker>
      </c:pivotFmt>
      <c:pivotFmt>
        <c:idx val="68"/>
        <c:marker>
          <c:symbol val="none"/>
        </c:marker>
      </c:pivotFmt>
      <c:pivotFmt>
        <c:idx val="69"/>
        <c:marker>
          <c:symbol val="none"/>
        </c:marker>
      </c:pivotFmt>
      <c:pivotFmt>
        <c:idx val="70"/>
        <c:marker>
          <c:symbol val="none"/>
        </c:marker>
      </c:pivotFmt>
      <c:pivotFmt>
        <c:idx val="71"/>
        <c:marker>
          <c:symbol val="none"/>
        </c:marker>
      </c:pivotFmt>
      <c:pivotFmt>
        <c:idx val="72"/>
        <c:marker>
          <c:symbol val="none"/>
        </c:marker>
      </c:pivotFmt>
      <c:pivotFmt>
        <c:idx val="73"/>
        <c:marker>
          <c:symbol val="none"/>
        </c:marker>
      </c:pivotFmt>
      <c:pivotFmt>
        <c:idx val="74"/>
        <c:marker>
          <c:symbol val="none"/>
        </c:marker>
      </c:pivotFmt>
      <c:pivotFmt>
        <c:idx val="75"/>
        <c:marker>
          <c:symbol val="none"/>
        </c:marker>
      </c:pivotFmt>
      <c:pivotFmt>
        <c:idx val="76"/>
        <c:marker>
          <c:symbol val="none"/>
        </c:marker>
      </c:pivotFmt>
      <c:pivotFmt>
        <c:idx val="77"/>
        <c:marker>
          <c:symbol val="none"/>
        </c:marker>
      </c:pivotFmt>
    </c:pivotFmts>
    <c:plotArea>
      <c:layout>
        <c:manualLayout>
          <c:layoutTarget val="inner"/>
          <c:xMode val="edge"/>
          <c:yMode val="edge"/>
          <c:x val="0.28559706984258643"/>
          <c:y val="3.7577615997923398E-2"/>
          <c:w val="0.6948955440214819"/>
          <c:h val="0.36559037195182564"/>
        </c:manualLayout>
      </c:layout>
      <c:barChart>
        <c:barDir val="col"/>
        <c:grouping val="stacked"/>
        <c:varyColors val="0"/>
        <c:ser>
          <c:idx val="0"/>
          <c:order val="0"/>
          <c:tx>
            <c:strRef>
              <c:f>'CASOS SEMANALES'!$F$3:$F$4</c:f>
              <c:strCache>
                <c:ptCount val="1"/>
                <c:pt idx="0">
                  <c:v>INFLUENZA A POSITIVO</c:v>
                </c:pt>
              </c:strCache>
            </c:strRef>
          </c:tx>
          <c:invertIfNegative val="0"/>
          <c:cat>
            <c:strRef>
              <c:f>'CASOS SEMANALES'!$E$5:$E$12</c:f>
              <c:strCache>
                <c:ptCount val="7"/>
                <c:pt idx="0">
                  <c:v>&lt; 1 año</c:v>
                </c:pt>
                <c:pt idx="1">
                  <c:v>1 año</c:v>
                </c:pt>
                <c:pt idx="2">
                  <c:v>2 a 4</c:v>
                </c:pt>
                <c:pt idx="3">
                  <c:v>5 a 19</c:v>
                </c:pt>
                <c:pt idx="4">
                  <c:v>20 a 39</c:v>
                </c:pt>
                <c:pt idx="5">
                  <c:v>40 a 59</c:v>
                </c:pt>
                <c:pt idx="6">
                  <c:v>60 y +</c:v>
                </c:pt>
              </c:strCache>
            </c:strRef>
          </c:cat>
          <c:val>
            <c:numRef>
              <c:f>'CASOS SEMANALES'!$F$5:$F$12</c:f>
              <c:numCache>
                <c:formatCode>General</c:formatCode>
                <c:ptCount val="7"/>
                <c:pt idx="0">
                  <c:v>1</c:v>
                </c:pt>
                <c:pt idx="2">
                  <c:v>2</c:v>
                </c:pt>
                <c:pt idx="3">
                  <c:v>1</c:v>
                </c:pt>
                <c:pt idx="5">
                  <c:v>1</c:v>
                </c:pt>
                <c:pt idx="6">
                  <c:v>1</c:v>
                </c:pt>
              </c:numCache>
            </c:numRef>
          </c:val>
          <c:extLst>
            <c:ext xmlns:c16="http://schemas.microsoft.com/office/drawing/2014/chart" uri="{C3380CC4-5D6E-409C-BE32-E72D297353CC}">
              <c16:uniqueId val="{00000000-9F52-AE43-870F-0E9968B2C6F5}"/>
            </c:ext>
          </c:extLst>
        </c:ser>
        <c:ser>
          <c:idx val="1"/>
          <c:order val="1"/>
          <c:tx>
            <c:strRef>
              <c:f>'CASOS SEMANALES'!$G$3:$G$4</c:f>
              <c:strCache>
                <c:ptCount val="1"/>
                <c:pt idx="0">
                  <c:v>PARAINFLUENZA 1 POSITIVO</c:v>
                </c:pt>
              </c:strCache>
            </c:strRef>
          </c:tx>
          <c:invertIfNegative val="0"/>
          <c:cat>
            <c:strRef>
              <c:f>'CASOS SEMANALES'!$E$5:$E$12</c:f>
              <c:strCache>
                <c:ptCount val="7"/>
                <c:pt idx="0">
                  <c:v>&lt; 1 año</c:v>
                </c:pt>
                <c:pt idx="1">
                  <c:v>1 año</c:v>
                </c:pt>
                <c:pt idx="2">
                  <c:v>2 a 4</c:v>
                </c:pt>
                <c:pt idx="3">
                  <c:v>5 a 19</c:v>
                </c:pt>
                <c:pt idx="4">
                  <c:v>20 a 39</c:v>
                </c:pt>
                <c:pt idx="5">
                  <c:v>40 a 59</c:v>
                </c:pt>
                <c:pt idx="6">
                  <c:v>60 y +</c:v>
                </c:pt>
              </c:strCache>
            </c:strRef>
          </c:cat>
          <c:val>
            <c:numRef>
              <c:f>'CASOS SEMANALES'!$G$5:$G$12</c:f>
              <c:numCache>
                <c:formatCode>General</c:formatCode>
                <c:ptCount val="7"/>
                <c:pt idx="0">
                  <c:v>1</c:v>
                </c:pt>
                <c:pt idx="1">
                  <c:v>1</c:v>
                </c:pt>
                <c:pt idx="2">
                  <c:v>1</c:v>
                </c:pt>
                <c:pt idx="5">
                  <c:v>1</c:v>
                </c:pt>
              </c:numCache>
            </c:numRef>
          </c:val>
          <c:extLst>
            <c:ext xmlns:c16="http://schemas.microsoft.com/office/drawing/2014/chart" uri="{C3380CC4-5D6E-409C-BE32-E72D297353CC}">
              <c16:uniqueId val="{00000000-11EE-40E4-8709-1631DAC4B9EA}"/>
            </c:ext>
          </c:extLst>
        </c:ser>
        <c:ser>
          <c:idx val="2"/>
          <c:order val="2"/>
          <c:tx>
            <c:strRef>
              <c:f>'CASOS SEMANALES'!$H$3:$H$4</c:f>
              <c:strCache>
                <c:ptCount val="1"/>
                <c:pt idx="0">
                  <c:v>VRS POSITIVO</c:v>
                </c:pt>
              </c:strCache>
            </c:strRef>
          </c:tx>
          <c:invertIfNegative val="0"/>
          <c:cat>
            <c:strRef>
              <c:f>'CASOS SEMANALES'!$E$5:$E$12</c:f>
              <c:strCache>
                <c:ptCount val="7"/>
                <c:pt idx="0">
                  <c:v>&lt; 1 año</c:v>
                </c:pt>
                <c:pt idx="1">
                  <c:v>1 año</c:v>
                </c:pt>
                <c:pt idx="2">
                  <c:v>2 a 4</c:v>
                </c:pt>
                <c:pt idx="3">
                  <c:v>5 a 19</c:v>
                </c:pt>
                <c:pt idx="4">
                  <c:v>20 a 39</c:v>
                </c:pt>
                <c:pt idx="5">
                  <c:v>40 a 59</c:v>
                </c:pt>
                <c:pt idx="6">
                  <c:v>60 y +</c:v>
                </c:pt>
              </c:strCache>
            </c:strRef>
          </c:cat>
          <c:val>
            <c:numRef>
              <c:f>'CASOS SEMANALES'!$H$5:$H$12</c:f>
              <c:numCache>
                <c:formatCode>General</c:formatCode>
                <c:ptCount val="7"/>
                <c:pt idx="0">
                  <c:v>49</c:v>
                </c:pt>
                <c:pt idx="1">
                  <c:v>26</c:v>
                </c:pt>
                <c:pt idx="2">
                  <c:v>32</c:v>
                </c:pt>
                <c:pt idx="3">
                  <c:v>4</c:v>
                </c:pt>
              </c:numCache>
            </c:numRef>
          </c:val>
          <c:extLst>
            <c:ext xmlns:c16="http://schemas.microsoft.com/office/drawing/2014/chart" uri="{C3380CC4-5D6E-409C-BE32-E72D297353CC}">
              <c16:uniqueId val="{00000001-11EE-40E4-8709-1631DAC4B9EA}"/>
            </c:ext>
          </c:extLst>
        </c:ser>
        <c:ser>
          <c:idx val="3"/>
          <c:order val="3"/>
          <c:tx>
            <c:strRef>
              <c:f>'CASOS SEMANALES'!$I$3:$I$4</c:f>
              <c:strCache>
                <c:ptCount val="1"/>
                <c:pt idx="0">
                  <c:v>STREPTOCOCCUS PNEUMONIAE</c:v>
                </c:pt>
              </c:strCache>
            </c:strRef>
          </c:tx>
          <c:invertIfNegative val="0"/>
          <c:cat>
            <c:strRef>
              <c:f>'CASOS SEMANALES'!$E$5:$E$12</c:f>
              <c:strCache>
                <c:ptCount val="7"/>
                <c:pt idx="0">
                  <c:v>&lt; 1 año</c:v>
                </c:pt>
                <c:pt idx="1">
                  <c:v>1 año</c:v>
                </c:pt>
                <c:pt idx="2">
                  <c:v>2 a 4</c:v>
                </c:pt>
                <c:pt idx="3">
                  <c:v>5 a 19</c:v>
                </c:pt>
                <c:pt idx="4">
                  <c:v>20 a 39</c:v>
                </c:pt>
                <c:pt idx="5">
                  <c:v>40 a 59</c:v>
                </c:pt>
                <c:pt idx="6">
                  <c:v>60 y +</c:v>
                </c:pt>
              </c:strCache>
            </c:strRef>
          </c:cat>
          <c:val>
            <c:numRef>
              <c:f>'CASOS SEMANALES'!$I$5:$I$12</c:f>
              <c:numCache>
                <c:formatCode>General</c:formatCode>
                <c:ptCount val="7"/>
                <c:pt idx="5">
                  <c:v>1</c:v>
                </c:pt>
              </c:numCache>
            </c:numRef>
          </c:val>
          <c:extLst>
            <c:ext xmlns:c16="http://schemas.microsoft.com/office/drawing/2014/chart" uri="{C3380CC4-5D6E-409C-BE32-E72D297353CC}">
              <c16:uniqueId val="{00000002-11EE-40E4-8709-1631DAC4B9EA}"/>
            </c:ext>
          </c:extLst>
        </c:ser>
        <c:ser>
          <c:idx val="4"/>
          <c:order val="4"/>
          <c:tx>
            <c:strRef>
              <c:f>'CASOS SEMANALES'!$J$3:$J$4</c:f>
              <c:strCache>
                <c:ptCount val="1"/>
                <c:pt idx="0">
                  <c:v>ADENOVIRUS POSITIVO</c:v>
                </c:pt>
              </c:strCache>
            </c:strRef>
          </c:tx>
          <c:invertIfNegative val="0"/>
          <c:cat>
            <c:strRef>
              <c:f>'CASOS SEMANALES'!$E$5:$E$12</c:f>
              <c:strCache>
                <c:ptCount val="7"/>
                <c:pt idx="0">
                  <c:v>&lt; 1 año</c:v>
                </c:pt>
                <c:pt idx="1">
                  <c:v>1 año</c:v>
                </c:pt>
                <c:pt idx="2">
                  <c:v>2 a 4</c:v>
                </c:pt>
                <c:pt idx="3">
                  <c:v>5 a 19</c:v>
                </c:pt>
                <c:pt idx="4">
                  <c:v>20 a 39</c:v>
                </c:pt>
                <c:pt idx="5">
                  <c:v>40 a 59</c:v>
                </c:pt>
                <c:pt idx="6">
                  <c:v>60 y +</c:v>
                </c:pt>
              </c:strCache>
            </c:strRef>
          </c:cat>
          <c:val>
            <c:numRef>
              <c:f>'CASOS SEMANALES'!$J$5:$J$12</c:f>
              <c:numCache>
                <c:formatCode>General</c:formatCode>
                <c:ptCount val="7"/>
                <c:pt idx="0">
                  <c:v>3</c:v>
                </c:pt>
                <c:pt idx="1">
                  <c:v>5</c:v>
                </c:pt>
                <c:pt idx="2">
                  <c:v>7</c:v>
                </c:pt>
              </c:numCache>
            </c:numRef>
          </c:val>
          <c:extLst>
            <c:ext xmlns:c16="http://schemas.microsoft.com/office/drawing/2014/chart" uri="{C3380CC4-5D6E-409C-BE32-E72D297353CC}">
              <c16:uniqueId val="{00000003-11EE-40E4-8709-1631DAC4B9EA}"/>
            </c:ext>
          </c:extLst>
        </c:ser>
        <c:ser>
          <c:idx val="5"/>
          <c:order val="5"/>
          <c:tx>
            <c:strRef>
              <c:f>'CASOS SEMANALES'!$K$3:$K$4</c:f>
              <c:strCache>
                <c:ptCount val="1"/>
                <c:pt idx="0">
                  <c:v>STAPHYLOCOCCUS AUREUS</c:v>
                </c:pt>
              </c:strCache>
            </c:strRef>
          </c:tx>
          <c:invertIfNegative val="0"/>
          <c:cat>
            <c:strRef>
              <c:f>'CASOS SEMANALES'!$E$5:$E$12</c:f>
              <c:strCache>
                <c:ptCount val="7"/>
                <c:pt idx="0">
                  <c:v>&lt; 1 año</c:v>
                </c:pt>
                <c:pt idx="1">
                  <c:v>1 año</c:v>
                </c:pt>
                <c:pt idx="2">
                  <c:v>2 a 4</c:v>
                </c:pt>
                <c:pt idx="3">
                  <c:v>5 a 19</c:v>
                </c:pt>
                <c:pt idx="4">
                  <c:v>20 a 39</c:v>
                </c:pt>
                <c:pt idx="5">
                  <c:v>40 a 59</c:v>
                </c:pt>
                <c:pt idx="6">
                  <c:v>60 y +</c:v>
                </c:pt>
              </c:strCache>
            </c:strRef>
          </c:cat>
          <c:val>
            <c:numRef>
              <c:f>'CASOS SEMANALES'!$K$5:$K$12</c:f>
              <c:numCache>
                <c:formatCode>General</c:formatCode>
                <c:ptCount val="7"/>
                <c:pt idx="5">
                  <c:v>1</c:v>
                </c:pt>
              </c:numCache>
            </c:numRef>
          </c:val>
          <c:extLst>
            <c:ext xmlns:c16="http://schemas.microsoft.com/office/drawing/2014/chart" uri="{C3380CC4-5D6E-409C-BE32-E72D297353CC}">
              <c16:uniqueId val="{00000004-11EE-40E4-8709-1631DAC4B9EA}"/>
            </c:ext>
          </c:extLst>
        </c:ser>
        <c:ser>
          <c:idx val="6"/>
          <c:order val="6"/>
          <c:tx>
            <c:strRef>
              <c:f>'CASOS SEMANALES'!$L$3:$L$4</c:f>
              <c:strCache>
                <c:ptCount val="1"/>
                <c:pt idx="0">
                  <c:v>PARAINFLUENZA 3</c:v>
                </c:pt>
              </c:strCache>
            </c:strRef>
          </c:tx>
          <c:invertIfNegative val="0"/>
          <c:cat>
            <c:strRef>
              <c:f>'CASOS SEMANALES'!$E$5:$E$12</c:f>
              <c:strCache>
                <c:ptCount val="7"/>
                <c:pt idx="0">
                  <c:v>&lt; 1 año</c:v>
                </c:pt>
                <c:pt idx="1">
                  <c:v>1 año</c:v>
                </c:pt>
                <c:pt idx="2">
                  <c:v>2 a 4</c:v>
                </c:pt>
                <c:pt idx="3">
                  <c:v>5 a 19</c:v>
                </c:pt>
                <c:pt idx="4">
                  <c:v>20 a 39</c:v>
                </c:pt>
                <c:pt idx="5">
                  <c:v>40 a 59</c:v>
                </c:pt>
                <c:pt idx="6">
                  <c:v>60 y +</c:v>
                </c:pt>
              </c:strCache>
            </c:strRef>
          </c:cat>
          <c:val>
            <c:numRef>
              <c:f>'CASOS SEMANALES'!$L$5:$L$12</c:f>
              <c:numCache>
                <c:formatCode>General</c:formatCode>
                <c:ptCount val="7"/>
                <c:pt idx="0">
                  <c:v>1</c:v>
                </c:pt>
                <c:pt idx="1">
                  <c:v>2</c:v>
                </c:pt>
                <c:pt idx="2">
                  <c:v>2</c:v>
                </c:pt>
                <c:pt idx="3">
                  <c:v>3</c:v>
                </c:pt>
              </c:numCache>
            </c:numRef>
          </c:val>
          <c:extLst>
            <c:ext xmlns:c16="http://schemas.microsoft.com/office/drawing/2014/chart" uri="{C3380CC4-5D6E-409C-BE32-E72D297353CC}">
              <c16:uniqueId val="{00000005-11EE-40E4-8709-1631DAC4B9EA}"/>
            </c:ext>
          </c:extLst>
        </c:ser>
        <c:ser>
          <c:idx val="7"/>
          <c:order val="7"/>
          <c:tx>
            <c:strRef>
              <c:f>'CASOS SEMANALES'!$M$3:$M$4</c:f>
              <c:strCache>
                <c:ptCount val="1"/>
                <c:pt idx="0">
                  <c:v>PARAINFLUENZA 2</c:v>
                </c:pt>
              </c:strCache>
            </c:strRef>
          </c:tx>
          <c:invertIfNegative val="0"/>
          <c:cat>
            <c:strRef>
              <c:f>'CASOS SEMANALES'!$E$5:$E$12</c:f>
              <c:strCache>
                <c:ptCount val="7"/>
                <c:pt idx="0">
                  <c:v>&lt; 1 año</c:v>
                </c:pt>
                <c:pt idx="1">
                  <c:v>1 año</c:v>
                </c:pt>
                <c:pt idx="2">
                  <c:v>2 a 4</c:v>
                </c:pt>
                <c:pt idx="3">
                  <c:v>5 a 19</c:v>
                </c:pt>
                <c:pt idx="4">
                  <c:v>20 a 39</c:v>
                </c:pt>
                <c:pt idx="5">
                  <c:v>40 a 59</c:v>
                </c:pt>
                <c:pt idx="6">
                  <c:v>60 y +</c:v>
                </c:pt>
              </c:strCache>
            </c:strRef>
          </c:cat>
          <c:val>
            <c:numRef>
              <c:f>'CASOS SEMANALES'!$M$5:$M$12</c:f>
              <c:numCache>
                <c:formatCode>General</c:formatCode>
                <c:ptCount val="7"/>
                <c:pt idx="2">
                  <c:v>1</c:v>
                </c:pt>
              </c:numCache>
            </c:numRef>
          </c:val>
          <c:extLst>
            <c:ext xmlns:c16="http://schemas.microsoft.com/office/drawing/2014/chart" uri="{C3380CC4-5D6E-409C-BE32-E72D297353CC}">
              <c16:uniqueId val="{00000006-11EE-40E4-8709-1631DAC4B9EA}"/>
            </c:ext>
          </c:extLst>
        </c:ser>
        <c:ser>
          <c:idx val="8"/>
          <c:order val="8"/>
          <c:tx>
            <c:strRef>
              <c:f>'CASOS SEMANALES'!$N$3:$N$4</c:f>
              <c:strCache>
                <c:ptCount val="1"/>
                <c:pt idx="0">
                  <c:v>INFLUENZA B</c:v>
                </c:pt>
              </c:strCache>
            </c:strRef>
          </c:tx>
          <c:invertIfNegative val="0"/>
          <c:cat>
            <c:strRef>
              <c:f>'CASOS SEMANALES'!$E$5:$E$12</c:f>
              <c:strCache>
                <c:ptCount val="7"/>
                <c:pt idx="0">
                  <c:v>&lt; 1 año</c:v>
                </c:pt>
                <c:pt idx="1">
                  <c:v>1 año</c:v>
                </c:pt>
                <c:pt idx="2">
                  <c:v>2 a 4</c:v>
                </c:pt>
                <c:pt idx="3">
                  <c:v>5 a 19</c:v>
                </c:pt>
                <c:pt idx="4">
                  <c:v>20 a 39</c:v>
                </c:pt>
                <c:pt idx="5">
                  <c:v>40 a 59</c:v>
                </c:pt>
                <c:pt idx="6">
                  <c:v>60 y +</c:v>
                </c:pt>
              </c:strCache>
            </c:strRef>
          </c:cat>
          <c:val>
            <c:numRef>
              <c:f>'CASOS SEMANALES'!$N$5:$N$12</c:f>
              <c:numCache>
                <c:formatCode>General</c:formatCode>
                <c:ptCount val="7"/>
                <c:pt idx="1">
                  <c:v>1</c:v>
                </c:pt>
              </c:numCache>
            </c:numRef>
          </c:val>
          <c:extLst>
            <c:ext xmlns:c16="http://schemas.microsoft.com/office/drawing/2014/chart" uri="{C3380CC4-5D6E-409C-BE32-E72D297353CC}">
              <c16:uniqueId val="{00000000-A570-4797-80A6-839F50280F4F}"/>
            </c:ext>
          </c:extLst>
        </c:ser>
        <c:ser>
          <c:idx val="9"/>
          <c:order val="9"/>
          <c:tx>
            <c:strRef>
              <c:f>'CASOS SEMANALES'!$O$3:$O$4</c:f>
              <c:strCache>
                <c:ptCount val="1"/>
                <c:pt idx="0">
                  <c:v>METAPNEUMOVIRUS</c:v>
                </c:pt>
              </c:strCache>
            </c:strRef>
          </c:tx>
          <c:invertIfNegative val="0"/>
          <c:cat>
            <c:strRef>
              <c:f>'CASOS SEMANALES'!$E$5:$E$12</c:f>
              <c:strCache>
                <c:ptCount val="7"/>
                <c:pt idx="0">
                  <c:v>&lt; 1 año</c:v>
                </c:pt>
                <c:pt idx="1">
                  <c:v>1 año</c:v>
                </c:pt>
                <c:pt idx="2">
                  <c:v>2 a 4</c:v>
                </c:pt>
                <c:pt idx="3">
                  <c:v>5 a 19</c:v>
                </c:pt>
                <c:pt idx="4">
                  <c:v>20 a 39</c:v>
                </c:pt>
                <c:pt idx="5">
                  <c:v>40 a 59</c:v>
                </c:pt>
                <c:pt idx="6">
                  <c:v>60 y +</c:v>
                </c:pt>
              </c:strCache>
            </c:strRef>
          </c:cat>
          <c:val>
            <c:numRef>
              <c:f>'CASOS SEMANALES'!$O$5:$O$12</c:f>
              <c:numCache>
                <c:formatCode>General</c:formatCode>
                <c:ptCount val="7"/>
                <c:pt idx="0">
                  <c:v>8</c:v>
                </c:pt>
                <c:pt idx="1">
                  <c:v>7</c:v>
                </c:pt>
                <c:pt idx="2">
                  <c:v>13</c:v>
                </c:pt>
                <c:pt idx="3">
                  <c:v>1</c:v>
                </c:pt>
              </c:numCache>
            </c:numRef>
          </c:val>
          <c:extLst>
            <c:ext xmlns:c16="http://schemas.microsoft.com/office/drawing/2014/chart" uri="{C3380CC4-5D6E-409C-BE32-E72D297353CC}">
              <c16:uniqueId val="{00000001-A570-4797-80A6-839F50280F4F}"/>
            </c:ext>
          </c:extLst>
        </c:ser>
        <c:ser>
          <c:idx val="10"/>
          <c:order val="10"/>
          <c:tx>
            <c:strRef>
              <c:f>'CASOS SEMANALES'!$P$3:$P$4</c:f>
              <c:strCache>
                <c:ptCount val="1"/>
                <c:pt idx="0">
                  <c:v>PENAL VIRAL NEGATIVO</c:v>
                </c:pt>
              </c:strCache>
            </c:strRef>
          </c:tx>
          <c:invertIfNegative val="0"/>
          <c:cat>
            <c:strRef>
              <c:f>'CASOS SEMANALES'!$E$5:$E$12</c:f>
              <c:strCache>
                <c:ptCount val="7"/>
                <c:pt idx="0">
                  <c:v>&lt; 1 año</c:v>
                </c:pt>
                <c:pt idx="1">
                  <c:v>1 año</c:v>
                </c:pt>
                <c:pt idx="2">
                  <c:v>2 a 4</c:v>
                </c:pt>
                <c:pt idx="3">
                  <c:v>5 a 19</c:v>
                </c:pt>
                <c:pt idx="4">
                  <c:v>20 a 39</c:v>
                </c:pt>
                <c:pt idx="5">
                  <c:v>40 a 59</c:v>
                </c:pt>
                <c:pt idx="6">
                  <c:v>60 y +</c:v>
                </c:pt>
              </c:strCache>
            </c:strRef>
          </c:cat>
          <c:val>
            <c:numRef>
              <c:f>'CASOS SEMANALES'!$P$5:$P$12</c:f>
              <c:numCache>
                <c:formatCode>General</c:formatCode>
                <c:ptCount val="7"/>
                <c:pt idx="1">
                  <c:v>1</c:v>
                </c:pt>
              </c:numCache>
            </c:numRef>
          </c:val>
          <c:extLst>
            <c:ext xmlns:c16="http://schemas.microsoft.com/office/drawing/2014/chart" uri="{C3380CC4-5D6E-409C-BE32-E72D297353CC}">
              <c16:uniqueId val="{00000002-A570-4797-80A6-839F50280F4F}"/>
            </c:ext>
          </c:extLst>
        </c:ser>
        <c:ser>
          <c:idx val="11"/>
          <c:order val="11"/>
          <c:tx>
            <c:strRef>
              <c:f>'CASOS SEMANALES'!$Q$3:$Q$4</c:f>
              <c:strCache>
                <c:ptCount val="1"/>
                <c:pt idx="0">
                  <c:v>INFLUENZA A</c:v>
                </c:pt>
              </c:strCache>
            </c:strRef>
          </c:tx>
          <c:invertIfNegative val="0"/>
          <c:cat>
            <c:strRef>
              <c:f>'CASOS SEMANALES'!$E$5:$E$12</c:f>
              <c:strCache>
                <c:ptCount val="7"/>
                <c:pt idx="0">
                  <c:v>&lt; 1 año</c:v>
                </c:pt>
                <c:pt idx="1">
                  <c:v>1 año</c:v>
                </c:pt>
                <c:pt idx="2">
                  <c:v>2 a 4</c:v>
                </c:pt>
                <c:pt idx="3">
                  <c:v>5 a 19</c:v>
                </c:pt>
                <c:pt idx="4">
                  <c:v>20 a 39</c:v>
                </c:pt>
                <c:pt idx="5">
                  <c:v>40 a 59</c:v>
                </c:pt>
                <c:pt idx="6">
                  <c:v>60 y +</c:v>
                </c:pt>
              </c:strCache>
            </c:strRef>
          </c:cat>
          <c:val>
            <c:numRef>
              <c:f>'CASOS SEMANALES'!$Q$5:$Q$12</c:f>
              <c:numCache>
                <c:formatCode>General</c:formatCode>
                <c:ptCount val="7"/>
                <c:pt idx="2">
                  <c:v>1</c:v>
                </c:pt>
                <c:pt idx="3">
                  <c:v>2</c:v>
                </c:pt>
                <c:pt idx="4">
                  <c:v>1</c:v>
                </c:pt>
              </c:numCache>
            </c:numRef>
          </c:val>
          <c:extLst>
            <c:ext xmlns:c16="http://schemas.microsoft.com/office/drawing/2014/chart" uri="{C3380CC4-5D6E-409C-BE32-E72D297353CC}">
              <c16:uniqueId val="{00000003-A570-4797-80A6-839F50280F4F}"/>
            </c:ext>
          </c:extLst>
        </c:ser>
        <c:dLbls>
          <c:showLegendKey val="0"/>
          <c:showVal val="0"/>
          <c:showCatName val="0"/>
          <c:showSerName val="0"/>
          <c:showPercent val="0"/>
          <c:showBubbleSize val="0"/>
        </c:dLbls>
        <c:gapWidth val="95"/>
        <c:overlap val="100"/>
        <c:axId val="457641392"/>
        <c:axId val="457644920"/>
      </c:barChart>
      <c:catAx>
        <c:axId val="457641392"/>
        <c:scaling>
          <c:orientation val="minMax"/>
        </c:scaling>
        <c:delete val="0"/>
        <c:axPos val="b"/>
        <c:numFmt formatCode="General" sourceLinked="0"/>
        <c:majorTickMark val="none"/>
        <c:minorTickMark val="none"/>
        <c:tickLblPos val="nextTo"/>
        <c:crossAx val="457644920"/>
        <c:crosses val="autoZero"/>
        <c:auto val="1"/>
        <c:lblAlgn val="ctr"/>
        <c:lblOffset val="100"/>
        <c:noMultiLvlLbl val="0"/>
      </c:catAx>
      <c:valAx>
        <c:axId val="457644920"/>
        <c:scaling>
          <c:orientation val="minMax"/>
        </c:scaling>
        <c:delete val="0"/>
        <c:axPos val="l"/>
        <c:majorGridlines/>
        <c:numFmt formatCode="General" sourceLinked="1"/>
        <c:majorTickMark val="none"/>
        <c:minorTickMark val="none"/>
        <c:tickLblPos val="nextTo"/>
        <c:crossAx val="457641392"/>
        <c:crosses val="autoZero"/>
        <c:crossBetween val="between"/>
      </c:valAx>
      <c:dTable>
        <c:showHorzBorder val="1"/>
        <c:showVertBorder val="1"/>
        <c:showOutline val="1"/>
        <c:showKeys val="1"/>
      </c:dTable>
    </c:plotArea>
    <c:plotVisOnly val="1"/>
    <c:dispBlanksAs val="gap"/>
    <c:showDLblsOverMax val="0"/>
  </c:chart>
  <c:txPr>
    <a:bodyPr/>
    <a:lstStyle/>
    <a:p>
      <a:pPr>
        <a:defRPr sz="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3"/>
          <c:order val="1"/>
          <c:tx>
            <c:strRef>
              <c:f>'Canal endémico (C)'!$A$75</c:f>
              <c:strCache>
                <c:ptCount val="1"/>
                <c:pt idx="0">
                  <c:v>Percentil 75</c:v>
                </c:pt>
              </c:strCache>
            </c:strRef>
          </c:tx>
          <c:spPr>
            <a:solidFill>
              <a:srgbClr val="C00000"/>
            </a:solidFill>
            <a:ln w="25400">
              <a:solidFill>
                <a:srgbClr val="FF0000"/>
              </a:solidFill>
              <a:prstDash val="solid"/>
            </a:ln>
          </c:spPr>
          <c:val>
            <c:numRef>
              <c:f>'Canal endémico (C)'!$B$75:$BA$75</c:f>
              <c:numCache>
                <c:formatCode>0.0</c:formatCode>
                <c:ptCount val="52"/>
                <c:pt idx="0">
                  <c:v>1</c:v>
                </c:pt>
                <c:pt idx="1">
                  <c:v>1</c:v>
                </c:pt>
                <c:pt idx="2">
                  <c:v>5</c:v>
                </c:pt>
                <c:pt idx="3">
                  <c:v>2</c:v>
                </c:pt>
                <c:pt idx="4">
                  <c:v>3</c:v>
                </c:pt>
                <c:pt idx="5">
                  <c:v>2</c:v>
                </c:pt>
                <c:pt idx="6">
                  <c:v>5</c:v>
                </c:pt>
                <c:pt idx="7">
                  <c:v>2</c:v>
                </c:pt>
                <c:pt idx="8">
                  <c:v>4</c:v>
                </c:pt>
                <c:pt idx="9">
                  <c:v>4</c:v>
                </c:pt>
                <c:pt idx="10">
                  <c:v>2</c:v>
                </c:pt>
                <c:pt idx="11">
                  <c:v>3</c:v>
                </c:pt>
                <c:pt idx="12">
                  <c:v>2</c:v>
                </c:pt>
                <c:pt idx="13">
                  <c:v>2</c:v>
                </c:pt>
                <c:pt idx="14">
                  <c:v>4</c:v>
                </c:pt>
                <c:pt idx="15">
                  <c:v>1</c:v>
                </c:pt>
                <c:pt idx="16">
                  <c:v>4</c:v>
                </c:pt>
                <c:pt idx="17">
                  <c:v>4</c:v>
                </c:pt>
                <c:pt idx="18">
                  <c:v>4</c:v>
                </c:pt>
                <c:pt idx="19">
                  <c:v>2</c:v>
                </c:pt>
                <c:pt idx="20">
                  <c:v>1</c:v>
                </c:pt>
                <c:pt idx="21">
                  <c:v>2</c:v>
                </c:pt>
                <c:pt idx="22">
                  <c:v>2</c:v>
                </c:pt>
                <c:pt idx="23">
                  <c:v>4</c:v>
                </c:pt>
                <c:pt idx="24">
                  <c:v>3</c:v>
                </c:pt>
                <c:pt idx="25">
                  <c:v>3</c:v>
                </c:pt>
                <c:pt idx="26">
                  <c:v>2</c:v>
                </c:pt>
                <c:pt idx="27">
                  <c:v>1</c:v>
                </c:pt>
                <c:pt idx="28">
                  <c:v>2</c:v>
                </c:pt>
                <c:pt idx="29">
                  <c:v>4</c:v>
                </c:pt>
                <c:pt idx="30">
                  <c:v>3</c:v>
                </c:pt>
                <c:pt idx="31">
                  <c:v>3</c:v>
                </c:pt>
                <c:pt idx="32">
                  <c:v>1</c:v>
                </c:pt>
                <c:pt idx="33">
                  <c:v>4</c:v>
                </c:pt>
                <c:pt idx="34">
                  <c:v>1</c:v>
                </c:pt>
                <c:pt idx="35">
                  <c:v>2</c:v>
                </c:pt>
                <c:pt idx="36">
                  <c:v>1</c:v>
                </c:pt>
                <c:pt idx="37">
                  <c:v>7</c:v>
                </c:pt>
                <c:pt idx="38">
                  <c:v>3</c:v>
                </c:pt>
                <c:pt idx="39">
                  <c:v>5</c:v>
                </c:pt>
                <c:pt idx="40">
                  <c:v>4</c:v>
                </c:pt>
                <c:pt idx="41">
                  <c:v>3</c:v>
                </c:pt>
                <c:pt idx="42">
                  <c:v>2</c:v>
                </c:pt>
                <c:pt idx="43">
                  <c:v>3</c:v>
                </c:pt>
                <c:pt idx="44">
                  <c:v>2</c:v>
                </c:pt>
                <c:pt idx="45">
                  <c:v>4</c:v>
                </c:pt>
                <c:pt idx="46">
                  <c:v>4</c:v>
                </c:pt>
                <c:pt idx="47">
                  <c:v>3</c:v>
                </c:pt>
                <c:pt idx="48">
                  <c:v>4</c:v>
                </c:pt>
                <c:pt idx="49">
                  <c:v>2</c:v>
                </c:pt>
                <c:pt idx="50">
                  <c:v>4</c:v>
                </c:pt>
                <c:pt idx="51">
                  <c:v>3</c:v>
                </c:pt>
              </c:numCache>
            </c:numRef>
          </c:val>
          <c:extLst>
            <c:ext xmlns:c16="http://schemas.microsoft.com/office/drawing/2014/chart" uri="{C3380CC4-5D6E-409C-BE32-E72D297353CC}">
              <c16:uniqueId val="{00000002-5A99-4791-8253-E45CCB0CC22F}"/>
            </c:ext>
          </c:extLst>
        </c:ser>
        <c:ser>
          <c:idx val="1"/>
          <c:order val="2"/>
          <c:tx>
            <c:strRef>
              <c:f>'Canal endémico (C)'!$A$73</c:f>
              <c:strCache>
                <c:ptCount val="1"/>
                <c:pt idx="0">
                  <c:v>Mediana</c:v>
                </c:pt>
              </c:strCache>
            </c:strRef>
          </c:tx>
          <c:spPr>
            <a:ln w="28575" cap="rnd">
              <a:solidFill>
                <a:schemeClr val="accent4"/>
              </a:solidFill>
              <a:round/>
            </a:ln>
            <a:effectLst/>
          </c:spPr>
          <c:val>
            <c:numRef>
              <c:f>'Canal endémico (C)'!$B$73:$BA$73</c:f>
              <c:numCache>
                <c:formatCode>0.0</c:formatCode>
                <c:ptCount val="52"/>
                <c:pt idx="0">
                  <c:v>1</c:v>
                </c:pt>
                <c:pt idx="1">
                  <c:v>0</c:v>
                </c:pt>
                <c:pt idx="2">
                  <c:v>2</c:v>
                </c:pt>
                <c:pt idx="3">
                  <c:v>1</c:v>
                </c:pt>
                <c:pt idx="4">
                  <c:v>1</c:v>
                </c:pt>
                <c:pt idx="5">
                  <c:v>0</c:v>
                </c:pt>
                <c:pt idx="6">
                  <c:v>3</c:v>
                </c:pt>
                <c:pt idx="7">
                  <c:v>2</c:v>
                </c:pt>
                <c:pt idx="8">
                  <c:v>3</c:v>
                </c:pt>
                <c:pt idx="9">
                  <c:v>2</c:v>
                </c:pt>
                <c:pt idx="10">
                  <c:v>2</c:v>
                </c:pt>
                <c:pt idx="11">
                  <c:v>1</c:v>
                </c:pt>
                <c:pt idx="12">
                  <c:v>1</c:v>
                </c:pt>
                <c:pt idx="13">
                  <c:v>2</c:v>
                </c:pt>
                <c:pt idx="14">
                  <c:v>2</c:v>
                </c:pt>
                <c:pt idx="15">
                  <c:v>1</c:v>
                </c:pt>
                <c:pt idx="16">
                  <c:v>3</c:v>
                </c:pt>
                <c:pt idx="17">
                  <c:v>2</c:v>
                </c:pt>
                <c:pt idx="18">
                  <c:v>3</c:v>
                </c:pt>
                <c:pt idx="19">
                  <c:v>1</c:v>
                </c:pt>
                <c:pt idx="20">
                  <c:v>0</c:v>
                </c:pt>
                <c:pt idx="21">
                  <c:v>1</c:v>
                </c:pt>
                <c:pt idx="22">
                  <c:v>1</c:v>
                </c:pt>
                <c:pt idx="23">
                  <c:v>1</c:v>
                </c:pt>
                <c:pt idx="24">
                  <c:v>2</c:v>
                </c:pt>
                <c:pt idx="25">
                  <c:v>1</c:v>
                </c:pt>
                <c:pt idx="26">
                  <c:v>2</c:v>
                </c:pt>
                <c:pt idx="27">
                  <c:v>0</c:v>
                </c:pt>
                <c:pt idx="28">
                  <c:v>2</c:v>
                </c:pt>
                <c:pt idx="29">
                  <c:v>3</c:v>
                </c:pt>
                <c:pt idx="30">
                  <c:v>2</c:v>
                </c:pt>
                <c:pt idx="31">
                  <c:v>2</c:v>
                </c:pt>
                <c:pt idx="32">
                  <c:v>1</c:v>
                </c:pt>
                <c:pt idx="33">
                  <c:v>2</c:v>
                </c:pt>
                <c:pt idx="34">
                  <c:v>1</c:v>
                </c:pt>
                <c:pt idx="35">
                  <c:v>2</c:v>
                </c:pt>
                <c:pt idx="36">
                  <c:v>0</c:v>
                </c:pt>
                <c:pt idx="37">
                  <c:v>3</c:v>
                </c:pt>
                <c:pt idx="38">
                  <c:v>3</c:v>
                </c:pt>
                <c:pt idx="39">
                  <c:v>3</c:v>
                </c:pt>
                <c:pt idx="40">
                  <c:v>2</c:v>
                </c:pt>
                <c:pt idx="41">
                  <c:v>2</c:v>
                </c:pt>
                <c:pt idx="42">
                  <c:v>2</c:v>
                </c:pt>
                <c:pt idx="43">
                  <c:v>2</c:v>
                </c:pt>
                <c:pt idx="44">
                  <c:v>2</c:v>
                </c:pt>
                <c:pt idx="45">
                  <c:v>3</c:v>
                </c:pt>
                <c:pt idx="46">
                  <c:v>2</c:v>
                </c:pt>
                <c:pt idx="47">
                  <c:v>3</c:v>
                </c:pt>
                <c:pt idx="48">
                  <c:v>2</c:v>
                </c:pt>
                <c:pt idx="49">
                  <c:v>1</c:v>
                </c:pt>
                <c:pt idx="50">
                  <c:v>1</c:v>
                </c:pt>
                <c:pt idx="51">
                  <c:v>3</c:v>
                </c:pt>
              </c:numCache>
            </c:numRef>
          </c:val>
          <c:extLst>
            <c:ext xmlns:c16="http://schemas.microsoft.com/office/drawing/2014/chart" uri="{C3380CC4-5D6E-409C-BE32-E72D297353CC}">
              <c16:uniqueId val="{00000000-5A99-4791-8253-E45CCB0CC22F}"/>
            </c:ext>
          </c:extLst>
        </c:ser>
        <c:ser>
          <c:idx val="2"/>
          <c:order val="3"/>
          <c:tx>
            <c:strRef>
              <c:f>'Canal endémico (C)'!$A$74</c:f>
              <c:strCache>
                <c:ptCount val="1"/>
                <c:pt idx="0">
                  <c:v>Percentil 25</c:v>
                </c:pt>
              </c:strCache>
            </c:strRef>
          </c:tx>
          <c:spPr>
            <a:solidFill>
              <a:srgbClr val="92D050"/>
            </a:solidFill>
            <a:ln w="28575" cap="rnd">
              <a:solidFill>
                <a:schemeClr val="accent6"/>
              </a:solidFill>
              <a:round/>
            </a:ln>
            <a:effectLst/>
          </c:spPr>
          <c:val>
            <c:numRef>
              <c:f>'Canal endémico (C)'!$B$74:$BA$74</c:f>
              <c:numCache>
                <c:formatCode>0.0</c:formatCode>
                <c:ptCount val="52"/>
                <c:pt idx="0">
                  <c:v>0</c:v>
                </c:pt>
                <c:pt idx="1">
                  <c:v>0</c:v>
                </c:pt>
                <c:pt idx="2">
                  <c:v>2</c:v>
                </c:pt>
                <c:pt idx="3">
                  <c:v>0</c:v>
                </c:pt>
                <c:pt idx="4">
                  <c:v>0</c:v>
                </c:pt>
                <c:pt idx="5">
                  <c:v>0</c:v>
                </c:pt>
                <c:pt idx="6">
                  <c:v>1</c:v>
                </c:pt>
                <c:pt idx="7">
                  <c:v>1</c:v>
                </c:pt>
                <c:pt idx="8">
                  <c:v>2</c:v>
                </c:pt>
                <c:pt idx="9">
                  <c:v>1</c:v>
                </c:pt>
                <c:pt idx="10">
                  <c:v>1</c:v>
                </c:pt>
                <c:pt idx="11">
                  <c:v>1</c:v>
                </c:pt>
                <c:pt idx="12">
                  <c:v>1</c:v>
                </c:pt>
                <c:pt idx="13">
                  <c:v>1</c:v>
                </c:pt>
                <c:pt idx="14">
                  <c:v>0</c:v>
                </c:pt>
                <c:pt idx="15">
                  <c:v>0</c:v>
                </c:pt>
                <c:pt idx="16">
                  <c:v>1</c:v>
                </c:pt>
                <c:pt idx="17">
                  <c:v>0</c:v>
                </c:pt>
                <c:pt idx="18">
                  <c:v>1</c:v>
                </c:pt>
                <c:pt idx="19">
                  <c:v>1</c:v>
                </c:pt>
                <c:pt idx="20">
                  <c:v>0</c:v>
                </c:pt>
                <c:pt idx="21">
                  <c:v>0</c:v>
                </c:pt>
                <c:pt idx="22">
                  <c:v>1</c:v>
                </c:pt>
                <c:pt idx="23">
                  <c:v>1</c:v>
                </c:pt>
                <c:pt idx="24">
                  <c:v>1</c:v>
                </c:pt>
                <c:pt idx="25">
                  <c:v>0</c:v>
                </c:pt>
                <c:pt idx="26">
                  <c:v>0</c:v>
                </c:pt>
                <c:pt idx="27">
                  <c:v>0</c:v>
                </c:pt>
                <c:pt idx="28">
                  <c:v>0</c:v>
                </c:pt>
                <c:pt idx="29">
                  <c:v>0</c:v>
                </c:pt>
                <c:pt idx="30">
                  <c:v>2</c:v>
                </c:pt>
                <c:pt idx="31">
                  <c:v>1</c:v>
                </c:pt>
                <c:pt idx="32">
                  <c:v>1</c:v>
                </c:pt>
                <c:pt idx="33">
                  <c:v>2</c:v>
                </c:pt>
                <c:pt idx="34">
                  <c:v>1</c:v>
                </c:pt>
                <c:pt idx="35">
                  <c:v>1</c:v>
                </c:pt>
                <c:pt idx="36">
                  <c:v>0</c:v>
                </c:pt>
                <c:pt idx="37">
                  <c:v>3</c:v>
                </c:pt>
                <c:pt idx="38">
                  <c:v>0</c:v>
                </c:pt>
                <c:pt idx="39">
                  <c:v>2</c:v>
                </c:pt>
                <c:pt idx="40">
                  <c:v>1</c:v>
                </c:pt>
                <c:pt idx="41">
                  <c:v>1</c:v>
                </c:pt>
                <c:pt idx="42">
                  <c:v>2</c:v>
                </c:pt>
                <c:pt idx="43">
                  <c:v>2</c:v>
                </c:pt>
                <c:pt idx="44">
                  <c:v>1</c:v>
                </c:pt>
                <c:pt idx="45">
                  <c:v>1</c:v>
                </c:pt>
                <c:pt idx="46">
                  <c:v>1</c:v>
                </c:pt>
                <c:pt idx="47">
                  <c:v>2</c:v>
                </c:pt>
                <c:pt idx="48">
                  <c:v>1</c:v>
                </c:pt>
                <c:pt idx="49">
                  <c:v>1</c:v>
                </c:pt>
                <c:pt idx="50">
                  <c:v>1</c:v>
                </c:pt>
                <c:pt idx="51">
                  <c:v>2</c:v>
                </c:pt>
              </c:numCache>
            </c:numRef>
          </c:val>
          <c:extLst>
            <c:ext xmlns:c16="http://schemas.microsoft.com/office/drawing/2014/chart" uri="{C3380CC4-5D6E-409C-BE32-E72D297353CC}">
              <c16:uniqueId val="{00000001-5A99-4791-8253-E45CCB0CC22F}"/>
            </c:ext>
          </c:extLst>
        </c:ser>
        <c:dLbls>
          <c:showLegendKey val="0"/>
          <c:showVal val="0"/>
          <c:showCatName val="0"/>
          <c:showSerName val="0"/>
          <c:showPercent val="0"/>
          <c:showBubbleSize val="0"/>
        </c:dLbls>
        <c:axId val="48513792"/>
        <c:axId val="48516096"/>
      </c:areaChart>
      <c:scatterChart>
        <c:scatterStyle val="lineMarker"/>
        <c:varyColors val="0"/>
        <c:ser>
          <c:idx val="0"/>
          <c:order val="0"/>
          <c:tx>
            <c:strRef>
              <c:f>'Canal endémico (C)'!$A$72</c:f>
              <c:strCache>
                <c:ptCount val="1"/>
                <c:pt idx="0">
                  <c:v>2022</c:v>
                </c:pt>
              </c:strCache>
            </c:strRef>
          </c:tx>
          <c:spPr>
            <a:ln w="19050">
              <a:solidFill>
                <a:sysClr val="windowText" lastClr="000000"/>
              </a:solidFill>
            </a:ln>
          </c:spPr>
          <c:marker>
            <c:symbol val="circle"/>
            <c:size val="5"/>
            <c:spPr>
              <a:solidFill>
                <a:schemeClr val="tx1"/>
              </a:solidFill>
              <a:ln w="9525">
                <a:solidFill>
                  <a:sysClr val="windowText" lastClr="000000"/>
                </a:solidFill>
                <a:prstDash val="sysDash"/>
              </a:ln>
              <a:effectLst/>
            </c:spPr>
          </c:marker>
          <c:yVal>
            <c:numRef>
              <c:f>'Canal endémico (C)'!$B$72:$BA$72</c:f>
              <c:numCache>
                <c:formatCode>General</c:formatCode>
                <c:ptCount val="52"/>
                <c:pt idx="0">
                  <c:v>4</c:v>
                </c:pt>
                <c:pt idx="1">
                  <c:v>1</c:v>
                </c:pt>
                <c:pt idx="2">
                  <c:v>2</c:v>
                </c:pt>
                <c:pt idx="3">
                  <c:v>2</c:v>
                </c:pt>
                <c:pt idx="4">
                  <c:v>3</c:v>
                </c:pt>
                <c:pt idx="5">
                  <c:v>4</c:v>
                </c:pt>
                <c:pt idx="6">
                  <c:v>2</c:v>
                </c:pt>
                <c:pt idx="7">
                  <c:v>0</c:v>
                </c:pt>
                <c:pt idx="8">
                  <c:v>2</c:v>
                </c:pt>
                <c:pt idx="9">
                  <c:v>2</c:v>
                </c:pt>
                <c:pt idx="10">
                  <c:v>3</c:v>
                </c:pt>
                <c:pt idx="11">
                  <c:v>1</c:v>
                </c:pt>
                <c:pt idx="12">
                  <c:v>3</c:v>
                </c:pt>
                <c:pt idx="13">
                  <c:v>2</c:v>
                </c:pt>
                <c:pt idx="14">
                  <c:v>3</c:v>
                </c:pt>
                <c:pt idx="15">
                  <c:v>3</c:v>
                </c:pt>
                <c:pt idx="16">
                  <c:v>4</c:v>
                </c:pt>
                <c:pt idx="17">
                  <c:v>0</c:v>
                </c:pt>
                <c:pt idx="18">
                  <c:v>8</c:v>
                </c:pt>
                <c:pt idx="19">
                  <c:v>4</c:v>
                </c:pt>
                <c:pt idx="20">
                  <c:v>5</c:v>
                </c:pt>
                <c:pt idx="21">
                  <c:v>1</c:v>
                </c:pt>
                <c:pt idx="22">
                  <c:v>5</c:v>
                </c:pt>
                <c:pt idx="23">
                  <c:v>3</c:v>
                </c:pt>
                <c:pt idx="24">
                  <c:v>7</c:v>
                </c:pt>
                <c:pt idx="25">
                  <c:v>2</c:v>
                </c:pt>
                <c:pt idx="26">
                  <c:v>0</c:v>
                </c:pt>
                <c:pt idx="27">
                  <c:v>4</c:v>
                </c:pt>
              </c:numCache>
            </c:numRef>
          </c:yVal>
          <c:smooth val="0"/>
          <c:extLst>
            <c:ext xmlns:c16="http://schemas.microsoft.com/office/drawing/2014/chart" uri="{C3380CC4-5D6E-409C-BE32-E72D297353CC}">
              <c16:uniqueId val="{00000003-5A99-4791-8253-E45CCB0CC22F}"/>
            </c:ext>
          </c:extLst>
        </c:ser>
        <c:dLbls>
          <c:showLegendKey val="0"/>
          <c:showVal val="0"/>
          <c:showCatName val="0"/>
          <c:showSerName val="0"/>
          <c:showPercent val="0"/>
          <c:showBubbleSize val="0"/>
        </c:dLbls>
        <c:axId val="48513792"/>
        <c:axId val="48516096"/>
      </c:scatterChart>
      <c:catAx>
        <c:axId val="48513792"/>
        <c:scaling>
          <c:orientation val="minMax"/>
        </c:scaling>
        <c:delete val="0"/>
        <c:axPos val="b"/>
        <c:title>
          <c:tx>
            <c:rich>
              <a:bodyPr/>
              <a:lstStyle/>
              <a:p>
                <a:pPr>
                  <a:defRPr/>
                </a:pPr>
                <a:r>
                  <a:rPr lang="en-US"/>
                  <a:t>Semana Epidemiológica</a:t>
                </a:r>
              </a:p>
            </c:rich>
          </c:tx>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en-US"/>
          </a:p>
        </c:txPr>
        <c:crossAx val="48516096"/>
        <c:crosses val="autoZero"/>
        <c:auto val="1"/>
        <c:lblAlgn val="ctr"/>
        <c:lblOffset val="100"/>
        <c:noMultiLvlLbl val="0"/>
      </c:catAx>
      <c:valAx>
        <c:axId val="48516096"/>
        <c:scaling>
          <c:orientation val="minMax"/>
        </c:scaling>
        <c:delete val="0"/>
        <c:axPos val="l"/>
        <c:title>
          <c:tx>
            <c:rich>
              <a:bodyPr/>
              <a:lstStyle/>
              <a:p>
                <a:pPr>
                  <a:defRPr sz="900"/>
                </a:pPr>
                <a:r>
                  <a:rPr lang="es-CO" sz="900"/>
                  <a:t>Número de casos</a:t>
                </a:r>
              </a:p>
            </c:rich>
          </c:tx>
          <c:layout/>
          <c:overlay val="0"/>
        </c:title>
        <c:numFmt formatCode="0" sourceLinked="0"/>
        <c:majorTickMark val="none"/>
        <c:minorTickMark val="none"/>
        <c:tickLblPos val="nextTo"/>
        <c:spPr>
          <a:ln w="6350">
            <a:noFill/>
          </a:ln>
        </c:spPr>
        <c:txPr>
          <a:bodyPr rot="-60000000" vert="horz"/>
          <a:lstStyle/>
          <a:p>
            <a:pPr>
              <a:defRPr b="1"/>
            </a:pPr>
            <a:endParaRPr lang="en-US"/>
          </a:p>
        </c:txPr>
        <c:crossAx val="48513792"/>
        <c:crosses val="autoZero"/>
        <c:crossBetween val="between"/>
      </c:valAx>
      <c:spPr>
        <a:noFill/>
        <a:ln w="25400">
          <a:noFill/>
        </a:ln>
      </c:spPr>
    </c:plotArea>
    <c:legend>
      <c:legendPos val="b"/>
      <c:layout/>
      <c:overlay val="0"/>
      <c:spPr>
        <a:noFill/>
        <a:ln w="25400">
          <a:noFill/>
        </a:ln>
      </c:spPr>
      <c:txPr>
        <a:bodyPr rot="0" vert="horz"/>
        <a:lstStyle/>
        <a:p>
          <a:pPr>
            <a:defRPr sz="900"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51956065158625"/>
          <c:y val="1.223557307936805E-2"/>
          <c:w val="0.87358780179759876"/>
          <c:h val="0.72734229049311938"/>
        </c:manualLayout>
      </c:layout>
      <c:barChart>
        <c:barDir val="col"/>
        <c:grouping val="stacked"/>
        <c:varyColors val="0"/>
        <c:ser>
          <c:idx val="2"/>
          <c:order val="0"/>
          <c:tx>
            <c:strRef>
              <c:f>'R'!$C$2</c:f>
              <c:strCache>
                <c:ptCount val="1"/>
                <c:pt idx="0">
                  <c:v> Influenza A H3 estacional</c:v>
                </c:pt>
              </c:strCache>
            </c:strRef>
          </c:tx>
          <c:spPr>
            <a:solidFill>
              <a:srgbClr val="990099"/>
            </a:solidFill>
            <a:ln w="25400">
              <a:noFill/>
            </a:ln>
          </c:spPr>
          <c:invertIfNegative val="0"/>
          <c:cat>
            <c:numRef>
              <c:f>'R'!$A$3:$A$94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'R'!$C$3:$C$93</c:f>
              <c:numCache>
                <c:formatCode>General</c:formatCode>
                <c:ptCount val="52"/>
                <c:pt idx="12">
                  <c:v>1</c:v>
                </c:pt>
                <c:pt idx="16">
                  <c:v>1</c:v>
                </c:pt>
                <c:pt idx="17">
                  <c:v>1</c:v>
                </c:pt>
              </c:numCache>
            </c:numRef>
          </c:val>
          <c:extLst>
            <c:ext xmlns:c16="http://schemas.microsoft.com/office/drawing/2014/chart" uri="{C3380CC4-5D6E-409C-BE32-E72D297353CC}">
              <c16:uniqueId val="{00000000-4F2B-4A3A-83AF-D228BA22B8B7}"/>
            </c:ext>
          </c:extLst>
        </c:ser>
        <c:ser>
          <c:idx val="3"/>
          <c:order val="1"/>
          <c:tx>
            <c:strRef>
              <c:f>'R'!$D$2</c:f>
              <c:strCache>
                <c:ptCount val="1"/>
                <c:pt idx="0">
                  <c:v> Influenza A(H1N1)/09</c:v>
                </c:pt>
              </c:strCache>
            </c:strRef>
          </c:tx>
          <c:spPr>
            <a:solidFill>
              <a:srgbClr val="FF0000"/>
            </a:solidFill>
            <a:ln w="25400">
              <a:noFill/>
            </a:ln>
          </c:spPr>
          <c:invertIfNegative val="0"/>
          <c:cat>
            <c:numRef>
              <c:f>'R'!$A$3:$A$94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'R'!$D$3:$D$93</c:f>
              <c:numCache>
                <c:formatCode>General</c:formatCode>
                <c:ptCount val="52"/>
                <c:pt idx="0">
                  <c:v>1</c:v>
                </c:pt>
                <c:pt idx="2">
                  <c:v>1</c:v>
                </c:pt>
                <c:pt idx="3">
                  <c:v>1</c:v>
                </c:pt>
                <c:pt idx="4">
                  <c:v>1</c:v>
                </c:pt>
                <c:pt idx="5">
                  <c:v>1</c:v>
                </c:pt>
                <c:pt idx="6">
                  <c:v>1</c:v>
                </c:pt>
                <c:pt idx="7">
                  <c:v>1</c:v>
                </c:pt>
                <c:pt idx="13">
                  <c:v>1</c:v>
                </c:pt>
                <c:pt idx="14">
                  <c:v>1</c:v>
                </c:pt>
                <c:pt idx="16">
                  <c:v>1</c:v>
                </c:pt>
                <c:pt idx="17">
                  <c:v>1</c:v>
                </c:pt>
                <c:pt idx="18">
                  <c:v>1</c:v>
                </c:pt>
                <c:pt idx="19">
                  <c:v>1</c:v>
                </c:pt>
                <c:pt idx="20">
                  <c:v>1</c:v>
                </c:pt>
                <c:pt idx="21">
                  <c:v>1</c:v>
                </c:pt>
                <c:pt idx="22">
                  <c:v>1</c:v>
                </c:pt>
                <c:pt idx="24">
                  <c:v>1</c:v>
                </c:pt>
                <c:pt idx="26">
                  <c:v>1</c:v>
                </c:pt>
                <c:pt idx="27">
                  <c:v>1</c:v>
                </c:pt>
              </c:numCache>
            </c:numRef>
          </c:val>
          <c:extLst>
            <c:ext xmlns:c16="http://schemas.microsoft.com/office/drawing/2014/chart" uri="{C3380CC4-5D6E-409C-BE32-E72D297353CC}">
              <c16:uniqueId val="{00000001-4F2B-4A3A-83AF-D228BA22B8B7}"/>
            </c:ext>
          </c:extLst>
        </c:ser>
        <c:ser>
          <c:idx val="5"/>
          <c:order val="2"/>
          <c:tx>
            <c:strRef>
              <c:f>'R'!$E$2</c:f>
              <c:strCache>
                <c:ptCount val="1"/>
                <c:pt idx="0">
                  <c:v> Parainfluenza </c:v>
                </c:pt>
              </c:strCache>
            </c:strRef>
          </c:tx>
          <c:spPr>
            <a:solidFill>
              <a:srgbClr val="FFFF00"/>
            </a:solidFill>
            <a:ln w="25400">
              <a:noFill/>
            </a:ln>
          </c:spPr>
          <c:invertIfNegative val="0"/>
          <c:cat>
            <c:numRef>
              <c:f>'R'!$A$3:$A$94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'R'!$E$3:$E$93</c:f>
              <c:numCache>
                <c:formatCode>General</c:formatCode>
                <c:ptCount val="52"/>
                <c:pt idx="0">
                  <c:v>1</c:v>
                </c:pt>
                <c:pt idx="2">
                  <c:v>1</c:v>
                </c:pt>
                <c:pt idx="3">
                  <c:v>1</c:v>
                </c:pt>
                <c:pt idx="4">
                  <c:v>2</c:v>
                </c:pt>
                <c:pt idx="5">
                  <c:v>3</c:v>
                </c:pt>
                <c:pt idx="6">
                  <c:v>4</c:v>
                </c:pt>
                <c:pt idx="7">
                  <c:v>5</c:v>
                </c:pt>
                <c:pt idx="11">
                  <c:v>1</c:v>
                </c:pt>
                <c:pt idx="12">
                  <c:v>1</c:v>
                </c:pt>
                <c:pt idx="13">
                  <c:v>2</c:v>
                </c:pt>
                <c:pt idx="14">
                  <c:v>3</c:v>
                </c:pt>
                <c:pt idx="16">
                  <c:v>2</c:v>
                </c:pt>
                <c:pt idx="17">
                  <c:v>1</c:v>
                </c:pt>
                <c:pt idx="18">
                  <c:v>3</c:v>
                </c:pt>
                <c:pt idx="19">
                  <c:v>1</c:v>
                </c:pt>
                <c:pt idx="20">
                  <c:v>3</c:v>
                </c:pt>
                <c:pt idx="21">
                  <c:v>4</c:v>
                </c:pt>
                <c:pt idx="22">
                  <c:v>1</c:v>
                </c:pt>
                <c:pt idx="23">
                  <c:v>1</c:v>
                </c:pt>
                <c:pt idx="24">
                  <c:v>3</c:v>
                </c:pt>
                <c:pt idx="25">
                  <c:v>4</c:v>
                </c:pt>
                <c:pt idx="26">
                  <c:v>1</c:v>
                </c:pt>
                <c:pt idx="27">
                  <c:v>1</c:v>
                </c:pt>
              </c:numCache>
            </c:numRef>
          </c:val>
          <c:extLst>
            <c:ext xmlns:c16="http://schemas.microsoft.com/office/drawing/2014/chart" uri="{C3380CC4-5D6E-409C-BE32-E72D297353CC}">
              <c16:uniqueId val="{00000002-4F2B-4A3A-83AF-D228BA22B8B7}"/>
            </c:ext>
          </c:extLst>
        </c:ser>
        <c:ser>
          <c:idx val="6"/>
          <c:order val="3"/>
          <c:tx>
            <c:strRef>
              <c:f>'R'!$F$2</c:f>
              <c:strCache>
                <c:ptCount val="1"/>
                <c:pt idx="0">
                  <c:v> Virus Influenza A</c:v>
                </c:pt>
              </c:strCache>
            </c:strRef>
          </c:tx>
          <c:spPr>
            <a:solidFill>
              <a:srgbClr val="999933"/>
            </a:solidFill>
            <a:ln w="25400">
              <a:noFill/>
            </a:ln>
          </c:spPr>
          <c:invertIfNegative val="0"/>
          <c:cat>
            <c:numRef>
              <c:f>'R'!$A$3:$A$94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'R'!$F$3:$F$93</c:f>
              <c:numCache>
                <c:formatCode>General</c:formatCode>
                <c:ptCount val="52"/>
                <c:pt idx="2">
                  <c:v>1</c:v>
                </c:pt>
                <c:pt idx="5">
                  <c:v>1</c:v>
                </c:pt>
                <c:pt idx="16">
                  <c:v>1</c:v>
                </c:pt>
              </c:numCache>
            </c:numRef>
          </c:val>
          <c:extLst>
            <c:ext xmlns:c16="http://schemas.microsoft.com/office/drawing/2014/chart" uri="{C3380CC4-5D6E-409C-BE32-E72D297353CC}">
              <c16:uniqueId val="{00000003-4F2B-4A3A-83AF-D228BA22B8B7}"/>
            </c:ext>
          </c:extLst>
        </c:ser>
        <c:ser>
          <c:idx val="7"/>
          <c:order val="4"/>
          <c:tx>
            <c:strRef>
              <c:f>'R'!$G$2</c:f>
              <c:strCache>
                <c:ptCount val="1"/>
                <c:pt idx="0">
                  <c:v> Virus Influenza B</c:v>
                </c:pt>
              </c:strCache>
            </c:strRef>
          </c:tx>
          <c:spPr>
            <a:solidFill>
              <a:schemeClr val="tx1"/>
            </a:solidFill>
            <a:ln w="25400">
              <a:noFill/>
            </a:ln>
          </c:spPr>
          <c:invertIfNegative val="0"/>
          <c:cat>
            <c:numRef>
              <c:f>'R'!$A$3:$A$94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'R'!$G$15:$G$93</c:f>
              <c:numCache>
                <c:formatCode>General</c:formatCode>
                <c:ptCount val="52"/>
                <c:pt idx="2">
                  <c:v>1</c:v>
                </c:pt>
                <c:pt idx="8">
                  <c:v>1</c:v>
                </c:pt>
                <c:pt idx="9">
                  <c:v>1</c:v>
                </c:pt>
                <c:pt idx="10">
                  <c:v>1</c:v>
                </c:pt>
                <c:pt idx="15">
                  <c:v>1</c:v>
                </c:pt>
                <c:pt idx="17">
                  <c:v>1</c:v>
                </c:pt>
              </c:numCache>
            </c:numRef>
          </c:val>
          <c:extLst>
            <c:ext xmlns:c16="http://schemas.microsoft.com/office/drawing/2014/chart" uri="{C3380CC4-5D6E-409C-BE32-E72D297353CC}">
              <c16:uniqueId val="{00000004-4F2B-4A3A-83AF-D228BA22B8B7}"/>
            </c:ext>
          </c:extLst>
        </c:ser>
        <c:ser>
          <c:idx val="9"/>
          <c:order val="5"/>
          <c:tx>
            <c:strRef>
              <c:f>'R'!$I$2</c:f>
              <c:strCache>
                <c:ptCount val="1"/>
                <c:pt idx="0">
                  <c:v>VRS</c:v>
                </c:pt>
              </c:strCache>
            </c:strRef>
          </c:tx>
          <c:spPr>
            <a:solidFill>
              <a:srgbClr val="0080C0"/>
            </a:solidFill>
            <a:ln w="25400">
              <a:noFill/>
            </a:ln>
          </c:spPr>
          <c:invertIfNegative val="0"/>
          <c:cat>
            <c:numRef>
              <c:f>'R'!$A$3:$A$94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'R'!$I$3:$I$93</c:f>
              <c:numCache>
                <c:formatCode>General</c:formatCode>
                <c:ptCount val="52"/>
                <c:pt idx="0">
                  <c:v>51</c:v>
                </c:pt>
                <c:pt idx="1">
                  <c:v>52</c:v>
                </c:pt>
                <c:pt idx="2">
                  <c:v>47</c:v>
                </c:pt>
                <c:pt idx="3">
                  <c:v>53</c:v>
                </c:pt>
                <c:pt idx="4">
                  <c:v>48</c:v>
                </c:pt>
                <c:pt idx="5">
                  <c:v>35</c:v>
                </c:pt>
                <c:pt idx="6">
                  <c:v>18</c:v>
                </c:pt>
                <c:pt idx="7">
                  <c:v>20</c:v>
                </c:pt>
                <c:pt idx="8">
                  <c:v>30</c:v>
                </c:pt>
                <c:pt idx="9">
                  <c:v>35</c:v>
                </c:pt>
                <c:pt idx="10">
                  <c:v>35</c:v>
                </c:pt>
                <c:pt idx="11">
                  <c:v>42</c:v>
                </c:pt>
                <c:pt idx="12">
                  <c:v>50</c:v>
                </c:pt>
                <c:pt idx="13">
                  <c:v>42</c:v>
                </c:pt>
                <c:pt idx="14">
                  <c:v>35</c:v>
                </c:pt>
                <c:pt idx="15">
                  <c:v>57</c:v>
                </c:pt>
                <c:pt idx="16">
                  <c:v>55</c:v>
                </c:pt>
                <c:pt idx="17">
                  <c:v>53</c:v>
                </c:pt>
                <c:pt idx="18">
                  <c:v>55</c:v>
                </c:pt>
                <c:pt idx="19">
                  <c:v>58</c:v>
                </c:pt>
                <c:pt idx="20">
                  <c:v>35</c:v>
                </c:pt>
                <c:pt idx="21">
                  <c:v>18</c:v>
                </c:pt>
                <c:pt idx="22">
                  <c:v>44</c:v>
                </c:pt>
                <c:pt idx="23">
                  <c:v>57</c:v>
                </c:pt>
                <c:pt idx="24">
                  <c:v>35</c:v>
                </c:pt>
                <c:pt idx="25">
                  <c:v>28</c:v>
                </c:pt>
                <c:pt idx="26">
                  <c:v>45</c:v>
                </c:pt>
                <c:pt idx="27">
                  <c:v>52</c:v>
                </c:pt>
              </c:numCache>
            </c:numRef>
          </c:val>
          <c:extLst>
            <c:ext xmlns:c16="http://schemas.microsoft.com/office/drawing/2014/chart" uri="{C3380CC4-5D6E-409C-BE32-E72D297353CC}">
              <c16:uniqueId val="{00000005-4F2B-4A3A-83AF-D228BA22B8B7}"/>
            </c:ext>
          </c:extLst>
        </c:ser>
        <c:ser>
          <c:idx val="0"/>
          <c:order val="6"/>
          <c:tx>
            <c:strRef>
              <c:f>'R'!$B$2</c:f>
              <c:strCache>
                <c:ptCount val="1"/>
                <c:pt idx="0">
                  <c:v> Adenovirus</c:v>
                </c:pt>
              </c:strCache>
            </c:strRef>
          </c:tx>
          <c:spPr>
            <a:solidFill>
              <a:srgbClr val="03EB1F"/>
            </a:solidFill>
            <a:ln w="25400">
              <a:noFill/>
            </a:ln>
          </c:spPr>
          <c:invertIfNegative val="0"/>
          <c:cat>
            <c:numRef>
              <c:f>'R'!$A$3:$A$94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'R'!$B$42:$B$93</c:f>
              <c:numCache>
                <c:formatCode>General</c:formatCode>
                <c:ptCount val="52"/>
                <c:pt idx="0">
                  <c:v>1</c:v>
                </c:pt>
                <c:pt idx="1">
                  <c:v>1</c:v>
                </c:pt>
                <c:pt idx="2">
                  <c:v>1</c:v>
                </c:pt>
                <c:pt idx="3">
                  <c:v>1</c:v>
                </c:pt>
                <c:pt idx="4">
                  <c:v>1</c:v>
                </c:pt>
                <c:pt idx="5">
                  <c:v>1</c:v>
                </c:pt>
                <c:pt idx="6">
                  <c:v>1</c:v>
                </c:pt>
                <c:pt idx="7">
                  <c:v>1</c:v>
                </c:pt>
                <c:pt idx="8">
                  <c:v>1</c:v>
                </c:pt>
                <c:pt idx="9">
                  <c:v>1</c:v>
                </c:pt>
                <c:pt idx="10">
                  <c:v>1</c:v>
                </c:pt>
                <c:pt idx="11">
                  <c:v>1</c:v>
                </c:pt>
                <c:pt idx="13">
                  <c:v>1</c:v>
                </c:pt>
                <c:pt idx="14">
                  <c:v>1</c:v>
                </c:pt>
                <c:pt idx="15">
                  <c:v>1</c:v>
                </c:pt>
                <c:pt idx="18">
                  <c:v>1</c:v>
                </c:pt>
                <c:pt idx="19">
                  <c:v>1</c:v>
                </c:pt>
                <c:pt idx="20">
                  <c:v>1</c:v>
                </c:pt>
                <c:pt idx="21">
                  <c:v>1</c:v>
                </c:pt>
                <c:pt idx="22">
                  <c:v>1</c:v>
                </c:pt>
                <c:pt idx="23">
                  <c:v>1</c:v>
                </c:pt>
                <c:pt idx="24">
                  <c:v>1</c:v>
                </c:pt>
                <c:pt idx="27">
                  <c:v>1</c:v>
                </c:pt>
              </c:numCache>
            </c:numRef>
          </c:val>
          <c:extLst>
            <c:ext xmlns:c16="http://schemas.microsoft.com/office/drawing/2014/chart" uri="{C3380CC4-5D6E-409C-BE32-E72D297353CC}">
              <c16:uniqueId val="{00000006-4F2B-4A3A-83AF-D228BA22B8B7}"/>
            </c:ext>
          </c:extLst>
        </c:ser>
        <c:ser>
          <c:idx val="1"/>
          <c:order val="7"/>
          <c:tx>
            <c:strRef>
              <c:f>'R'!$H$2</c:f>
              <c:strCache>
                <c:ptCount val="1"/>
                <c:pt idx="0">
                  <c:v>Metaneumovirus</c:v>
                </c:pt>
              </c:strCache>
            </c:strRef>
          </c:tx>
          <c:spPr>
            <a:solidFill>
              <a:srgbClr val="007A37"/>
            </a:solidFill>
          </c:spPr>
          <c:invertIfNegative val="0"/>
          <c:dPt>
            <c:idx val="7"/>
            <c:invertIfNegative val="0"/>
            <c:bubble3D val="0"/>
            <c:extLst>
              <c:ext xmlns:c16="http://schemas.microsoft.com/office/drawing/2014/chart" uri="{C3380CC4-5D6E-409C-BE32-E72D297353CC}">
                <c16:uniqueId val="{00000008-4F2B-4A3A-83AF-D228BA22B8B7}"/>
              </c:ext>
            </c:extLst>
          </c:dPt>
          <c:dPt>
            <c:idx val="23"/>
            <c:invertIfNegative val="0"/>
            <c:bubble3D val="0"/>
            <c:extLst>
              <c:ext xmlns:c16="http://schemas.microsoft.com/office/drawing/2014/chart" uri="{C3380CC4-5D6E-409C-BE32-E72D297353CC}">
                <c16:uniqueId val="{0000000A-4F2B-4A3A-83AF-D228BA22B8B7}"/>
              </c:ext>
            </c:extLst>
          </c:dPt>
          <c:val>
            <c:numRef>
              <c:f>'R'!$H$42:$H$93</c:f>
              <c:numCache>
                <c:formatCode>General</c:formatCode>
                <c:ptCount val="52"/>
                <c:pt idx="0">
                  <c:v>1</c:v>
                </c:pt>
                <c:pt idx="1">
                  <c:v>1</c:v>
                </c:pt>
                <c:pt idx="2">
                  <c:v>1</c:v>
                </c:pt>
                <c:pt idx="3">
                  <c:v>1</c:v>
                </c:pt>
                <c:pt idx="4">
                  <c:v>1</c:v>
                </c:pt>
                <c:pt idx="6">
                  <c:v>1</c:v>
                </c:pt>
                <c:pt idx="7">
                  <c:v>2</c:v>
                </c:pt>
                <c:pt idx="11">
                  <c:v>1</c:v>
                </c:pt>
                <c:pt idx="12">
                  <c:v>1</c:v>
                </c:pt>
                <c:pt idx="13">
                  <c:v>1</c:v>
                </c:pt>
                <c:pt idx="14">
                  <c:v>1</c:v>
                </c:pt>
                <c:pt idx="16">
                  <c:v>3</c:v>
                </c:pt>
                <c:pt idx="17">
                  <c:v>1</c:v>
                </c:pt>
                <c:pt idx="18">
                  <c:v>1</c:v>
                </c:pt>
                <c:pt idx="19">
                  <c:v>1</c:v>
                </c:pt>
                <c:pt idx="20">
                  <c:v>1</c:v>
                </c:pt>
                <c:pt idx="21">
                  <c:v>1</c:v>
                </c:pt>
                <c:pt idx="22">
                  <c:v>1</c:v>
                </c:pt>
                <c:pt idx="23">
                  <c:v>1</c:v>
                </c:pt>
                <c:pt idx="25">
                  <c:v>1</c:v>
                </c:pt>
                <c:pt idx="27">
                  <c:v>1</c:v>
                </c:pt>
              </c:numCache>
            </c:numRef>
          </c:val>
          <c:extLst>
            <c:ext xmlns:c16="http://schemas.microsoft.com/office/drawing/2014/chart" uri="{C3380CC4-5D6E-409C-BE32-E72D297353CC}">
              <c16:uniqueId val="{0000000B-4F2B-4A3A-83AF-D228BA22B8B7}"/>
            </c:ext>
          </c:extLst>
        </c:ser>
        <c:ser>
          <c:idx val="4"/>
          <c:order val="8"/>
          <c:tx>
            <c:strRef>
              <c:f>'R'!$J$2</c:f>
              <c:strCache>
                <c:ptCount val="1"/>
                <c:pt idx="0">
                  <c:v>Covid -19</c:v>
                </c:pt>
              </c:strCache>
            </c:strRef>
          </c:tx>
          <c:spPr>
            <a:solidFill>
              <a:schemeClr val="accent6">
                <a:lumMod val="75000"/>
              </a:schemeClr>
            </a:solidFill>
          </c:spPr>
          <c:invertIfNegative val="0"/>
          <c:val>
            <c:numRef>
              <c:f>'R'!$J$42:$J$93</c:f>
              <c:numCache>
                <c:formatCode>General</c:formatCode>
                <c:ptCount val="52"/>
                <c:pt idx="0">
                  <c:v>12813</c:v>
                </c:pt>
                <c:pt idx="1">
                  <c:v>12500</c:v>
                </c:pt>
                <c:pt idx="2">
                  <c:v>12400</c:v>
                </c:pt>
                <c:pt idx="3">
                  <c:v>5050</c:v>
                </c:pt>
                <c:pt idx="4">
                  <c:v>5066</c:v>
                </c:pt>
                <c:pt idx="5">
                  <c:v>4099</c:v>
                </c:pt>
                <c:pt idx="6">
                  <c:v>3084</c:v>
                </c:pt>
                <c:pt idx="7">
                  <c:v>2001</c:v>
                </c:pt>
                <c:pt idx="8">
                  <c:v>2000</c:v>
                </c:pt>
                <c:pt idx="9">
                  <c:v>1980</c:v>
                </c:pt>
                <c:pt idx="10">
                  <c:v>1500</c:v>
                </c:pt>
                <c:pt idx="11">
                  <c:v>1470</c:v>
                </c:pt>
                <c:pt idx="12">
                  <c:v>1205</c:v>
                </c:pt>
                <c:pt idx="13">
                  <c:v>668</c:v>
                </c:pt>
                <c:pt idx="14">
                  <c:v>314</c:v>
                </c:pt>
                <c:pt idx="15">
                  <c:v>201</c:v>
                </c:pt>
                <c:pt idx="16">
                  <c:v>180</c:v>
                </c:pt>
                <c:pt idx="17">
                  <c:v>177</c:v>
                </c:pt>
                <c:pt idx="18">
                  <c:v>248</c:v>
                </c:pt>
                <c:pt idx="19">
                  <c:v>897</c:v>
                </c:pt>
                <c:pt idx="20">
                  <c:v>2500</c:v>
                </c:pt>
                <c:pt idx="21">
                  <c:v>1800</c:v>
                </c:pt>
                <c:pt idx="22">
                  <c:v>2340</c:v>
                </c:pt>
                <c:pt idx="23">
                  <c:v>1975</c:v>
                </c:pt>
                <c:pt idx="24">
                  <c:v>2000</c:v>
                </c:pt>
                <c:pt idx="25">
                  <c:v>1890</c:v>
                </c:pt>
                <c:pt idx="26">
                  <c:v>1997</c:v>
                </c:pt>
                <c:pt idx="27">
                  <c:v>2007</c:v>
                </c:pt>
              </c:numCache>
            </c:numRef>
          </c:val>
          <c:extLst>
            <c:ext xmlns:c16="http://schemas.microsoft.com/office/drawing/2014/chart" uri="{C3380CC4-5D6E-409C-BE32-E72D297353CC}">
              <c16:uniqueId val="{00000002-A72C-43EB-A4A9-466FFBA87B98}"/>
            </c:ext>
          </c:extLst>
        </c:ser>
        <c:dLbls>
          <c:showLegendKey val="0"/>
          <c:showVal val="0"/>
          <c:showCatName val="0"/>
          <c:showSerName val="0"/>
          <c:showPercent val="0"/>
          <c:showBubbleSize val="0"/>
        </c:dLbls>
        <c:gapWidth val="150"/>
        <c:overlap val="100"/>
        <c:axId val="511219952"/>
        <c:axId val="511229360"/>
      </c:barChart>
      <c:catAx>
        <c:axId val="511219952"/>
        <c:scaling>
          <c:orientation val="minMax"/>
        </c:scaling>
        <c:delete val="0"/>
        <c:axPos val="b"/>
        <c:numFmt formatCode="General" sourceLinked="1"/>
        <c:majorTickMark val="out"/>
        <c:minorTickMark val="none"/>
        <c:tickLblPos val="nextTo"/>
        <c:spPr>
          <a:ln w="3175">
            <a:solidFill>
              <a:srgbClr val="808080"/>
            </a:solidFill>
            <a:prstDash val="solid"/>
          </a:ln>
        </c:spPr>
        <c:txPr>
          <a:bodyPr rot="-5400000" vert="horz"/>
          <a:lstStyle/>
          <a:p>
            <a:pPr>
              <a:defRPr sz="900" b="1" i="0" u="none" strike="noStrike" baseline="0">
                <a:solidFill>
                  <a:srgbClr val="000000"/>
                </a:solidFill>
                <a:latin typeface="Calibri"/>
                <a:ea typeface="Calibri"/>
                <a:cs typeface="Calibri"/>
              </a:defRPr>
            </a:pPr>
            <a:endParaRPr lang="en-US"/>
          </a:p>
        </c:txPr>
        <c:crossAx val="511229360"/>
        <c:crosses val="autoZero"/>
        <c:auto val="0"/>
        <c:lblAlgn val="ctr"/>
        <c:lblOffset val="100"/>
        <c:tickLblSkip val="2"/>
        <c:tickMarkSkip val="1"/>
        <c:noMultiLvlLbl val="0"/>
      </c:catAx>
      <c:valAx>
        <c:axId val="511229360"/>
        <c:scaling>
          <c:orientation val="minMax"/>
          <c:max val="100"/>
        </c:scaling>
        <c:delete val="0"/>
        <c:axPos val="l"/>
        <c:majorGridlines>
          <c:spPr>
            <a:ln w="3175">
              <a:solidFill>
                <a:srgbClr val="A6CAF0"/>
              </a:solidFill>
              <a:prstDash val="solid"/>
            </a:ln>
          </c:spPr>
        </c:majorGridlines>
        <c:title>
          <c:tx>
            <c:rich>
              <a:bodyPr/>
              <a:lstStyle/>
              <a:p>
                <a:pPr>
                  <a:defRPr sz="1000" b="1" i="0" u="none" strike="noStrike" baseline="0">
                    <a:solidFill>
                      <a:srgbClr val="000000"/>
                    </a:solidFill>
                    <a:latin typeface="Calibri"/>
                    <a:ea typeface="Calibri"/>
                    <a:cs typeface="Calibri"/>
                  </a:defRPr>
                </a:pPr>
                <a:r>
                  <a:rPr lang="es-CO"/>
                  <a:t>Casos</a:t>
                </a:r>
              </a:p>
            </c:rich>
          </c:tx>
          <c:layout>
            <c:manualLayout>
              <c:xMode val="edge"/>
              <c:yMode val="edge"/>
              <c:x val="1.7544072091481729E-2"/>
              <c:y val="0.3699824891873657"/>
            </c:manualLayout>
          </c:layout>
          <c:overlay val="0"/>
          <c:spPr>
            <a:noFill/>
            <a:ln w="25400">
              <a:noFill/>
            </a:ln>
          </c:spPr>
        </c:title>
        <c:numFmt formatCode="General" sourceLinked="1"/>
        <c:majorTickMark val="out"/>
        <c:minorTickMark val="none"/>
        <c:tickLblPos val="nextTo"/>
        <c:txPr>
          <a:bodyPr rot="0" vert="horz"/>
          <a:lstStyle/>
          <a:p>
            <a:pPr>
              <a:defRPr/>
            </a:pPr>
            <a:endParaRPr lang="en-US"/>
          </a:p>
        </c:txPr>
        <c:crossAx val="511219952"/>
        <c:crosses val="autoZero"/>
        <c:crossBetween val="between"/>
      </c:valAx>
    </c:plotArea>
    <c:legend>
      <c:legendPos val="b"/>
      <c:layout>
        <c:manualLayout>
          <c:xMode val="edge"/>
          <c:yMode val="edge"/>
          <c:x val="0.10490830055167161"/>
          <c:y val="0.89807817856348937"/>
          <c:w val="0.81204670669327139"/>
          <c:h val="6.4662127760345731E-2"/>
        </c:manualLayout>
      </c:layout>
      <c:overlay val="0"/>
      <c:spPr>
        <a:noFill/>
        <a:ln w="25400">
          <a:noFill/>
        </a:ln>
      </c:spPr>
      <c:txPr>
        <a:bodyPr/>
        <a:lstStyle/>
        <a:p>
          <a:pPr>
            <a:defRPr sz="900" b="1" i="0" u="none" strike="noStrike" baseline="0">
              <a:solidFill>
                <a:srgbClr val="000000"/>
              </a:solidFill>
              <a:latin typeface="Calibri"/>
              <a:ea typeface="Calibri"/>
              <a:cs typeface="Calibri"/>
            </a:defRPr>
          </a:pPr>
          <a:endParaRPr lang="en-US"/>
        </a:p>
      </c:txPr>
    </c:legend>
    <c:plotVisOnly val="1"/>
    <c:dispBlanksAs val="gap"/>
    <c:showDLblsOverMax val="0"/>
  </c:chart>
  <c:spPr>
    <a:solidFill>
      <a:srgbClr val="FFFFFF"/>
    </a:solidFill>
    <a:ln w="12700">
      <a:noFill/>
      <a:prstDash val="solid"/>
    </a:ln>
  </c:spPr>
  <c:txPr>
    <a:bodyPr/>
    <a:lstStyle/>
    <a:p>
      <a:pPr>
        <a:defRPr sz="1000" b="1"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6183266047351"/>
          <c:y val="7.3407550100521579E-2"/>
          <c:w val="0.84537675238738441"/>
          <c:h val="0.41513099332973913"/>
        </c:manualLayout>
      </c:layout>
      <c:barChart>
        <c:barDir val="col"/>
        <c:grouping val="clustered"/>
        <c:varyColors val="0"/>
        <c:ser>
          <c:idx val="1"/>
          <c:order val="1"/>
          <c:tx>
            <c:strRef>
              <c:f>Hoja1!$G$4</c:f>
              <c:strCache>
                <c:ptCount val="1"/>
                <c:pt idx="0">
                  <c:v>2022</c:v>
                </c:pt>
              </c:strCache>
            </c:strRef>
          </c:tx>
          <c:spPr>
            <a:solidFill>
              <a:schemeClr val="accent2"/>
            </a:solidFill>
            <a:ln>
              <a:noFill/>
            </a:ln>
            <a:effectLst/>
          </c:spPr>
          <c:invertIfNegative val="0"/>
          <c:val>
            <c:numRef>
              <c:f>Hoja1!$G$5:$G$31</c:f>
              <c:numCache>
                <c:formatCode>General</c:formatCode>
                <c:ptCount val="27"/>
                <c:pt idx="0">
                  <c:v>1</c:v>
                </c:pt>
                <c:pt idx="1">
                  <c:v>1</c:v>
                </c:pt>
                <c:pt idx="2">
                  <c:v>1</c:v>
                </c:pt>
                <c:pt idx="3">
                  <c:v>0</c:v>
                </c:pt>
                <c:pt idx="4">
                  <c:v>3</c:v>
                </c:pt>
                <c:pt idx="5">
                  <c:v>3</c:v>
                </c:pt>
                <c:pt idx="6">
                  <c:v>1</c:v>
                </c:pt>
                <c:pt idx="7">
                  <c:v>1</c:v>
                </c:pt>
                <c:pt idx="8">
                  <c:v>1</c:v>
                </c:pt>
                <c:pt idx="9">
                  <c:v>3</c:v>
                </c:pt>
                <c:pt idx="10">
                  <c:v>1</c:v>
                </c:pt>
                <c:pt idx="11">
                  <c:v>2</c:v>
                </c:pt>
                <c:pt idx="12">
                  <c:v>8</c:v>
                </c:pt>
                <c:pt idx="13">
                  <c:v>13</c:v>
                </c:pt>
                <c:pt idx="14">
                  <c:v>19</c:v>
                </c:pt>
                <c:pt idx="15">
                  <c:v>70</c:v>
                </c:pt>
                <c:pt idx="16">
                  <c:v>292</c:v>
                </c:pt>
                <c:pt idx="17">
                  <c:v>316</c:v>
                </c:pt>
                <c:pt idx="18">
                  <c:v>332</c:v>
                </c:pt>
                <c:pt idx="19">
                  <c:v>345</c:v>
                </c:pt>
                <c:pt idx="20">
                  <c:v>360</c:v>
                </c:pt>
                <c:pt idx="21">
                  <c:v>382</c:v>
                </c:pt>
                <c:pt idx="22">
                  <c:v>397</c:v>
                </c:pt>
                <c:pt idx="23">
                  <c:v>349</c:v>
                </c:pt>
                <c:pt idx="24">
                  <c:v>361</c:v>
                </c:pt>
                <c:pt idx="25">
                  <c:v>295</c:v>
                </c:pt>
                <c:pt idx="26">
                  <c:v>182</c:v>
                </c:pt>
              </c:numCache>
            </c:numRef>
          </c:val>
          <c:extLst>
            <c:ext xmlns:c16="http://schemas.microsoft.com/office/drawing/2014/chart" uri="{C3380CC4-5D6E-409C-BE32-E72D297353CC}">
              <c16:uniqueId val="{00000000-B330-49D6-9311-F47C21938F3F}"/>
            </c:ext>
          </c:extLst>
        </c:ser>
        <c:dLbls>
          <c:showLegendKey val="0"/>
          <c:showVal val="0"/>
          <c:showCatName val="0"/>
          <c:showSerName val="0"/>
          <c:showPercent val="0"/>
          <c:showBubbleSize val="0"/>
        </c:dLbls>
        <c:gapWidth val="219"/>
        <c:axId val="462030808"/>
        <c:axId val="462029632"/>
      </c:barChart>
      <c:lineChart>
        <c:grouping val="standard"/>
        <c:varyColors val="0"/>
        <c:ser>
          <c:idx val="0"/>
          <c:order val="0"/>
          <c:tx>
            <c:strRef>
              <c:f>Hoja1!$F$4</c:f>
              <c:strCache>
                <c:ptCount val="1"/>
                <c:pt idx="0">
                  <c:v>2021</c:v>
                </c:pt>
              </c:strCache>
            </c:strRef>
          </c:tx>
          <c:spPr>
            <a:ln w="28575" cap="rnd">
              <a:solidFill>
                <a:schemeClr val="accent1"/>
              </a:solidFill>
              <a:round/>
            </a:ln>
            <a:effectLst/>
          </c:spPr>
          <c:marker>
            <c:symbol val="none"/>
          </c:marker>
          <c:cat>
            <c:numRef>
              <c:f>Hoja1!$E$5:$E$31</c:f>
              <c:numCache>
                <c:formatCode>General</c:formatCode>
                <c:ptCount val="27"/>
                <c:pt idx="0">
                  <c:v>1</c:v>
                </c:pt>
                <c:pt idx="1">
                  <c:v>2</c:v>
                </c:pt>
                <c:pt idx="2">
                  <c:v>3</c:v>
                </c:pt>
                <c:pt idx="3">
                  <c:v>4</c:v>
                </c:pt>
                <c:pt idx="4">
                  <c:v>5</c:v>
                </c:pt>
                <c:pt idx="5">
                  <c:v>6</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pt idx="26">
                  <c:v>28</c:v>
                </c:pt>
              </c:numCache>
            </c:numRef>
          </c:cat>
          <c:val>
            <c:numRef>
              <c:f>Hoja1!$F$5:$F$31</c:f>
              <c:numCache>
                <c:formatCode>General</c:formatCode>
                <c:ptCount val="27"/>
                <c:pt idx="0">
                  <c:v>5</c:v>
                </c:pt>
                <c:pt idx="1">
                  <c:v>4</c:v>
                </c:pt>
                <c:pt idx="2">
                  <c:v>2</c:v>
                </c:pt>
                <c:pt idx="3">
                  <c:v>1</c:v>
                </c:pt>
                <c:pt idx="4">
                  <c:v>2</c:v>
                </c:pt>
                <c:pt idx="5">
                  <c:v>2</c:v>
                </c:pt>
                <c:pt idx="6">
                  <c:v>2</c:v>
                </c:pt>
                <c:pt idx="7">
                  <c:v>0</c:v>
                </c:pt>
                <c:pt idx="8">
                  <c:v>0</c:v>
                </c:pt>
                <c:pt idx="9">
                  <c:v>2</c:v>
                </c:pt>
                <c:pt idx="10">
                  <c:v>1</c:v>
                </c:pt>
                <c:pt idx="11">
                  <c:v>0</c:v>
                </c:pt>
                <c:pt idx="12">
                  <c:v>1</c:v>
                </c:pt>
                <c:pt idx="13">
                  <c:v>0</c:v>
                </c:pt>
                <c:pt idx="14">
                  <c:v>0</c:v>
                </c:pt>
                <c:pt idx="15">
                  <c:v>1</c:v>
                </c:pt>
                <c:pt idx="16">
                  <c:v>0</c:v>
                </c:pt>
                <c:pt idx="17">
                  <c:v>0</c:v>
                </c:pt>
                <c:pt idx="18">
                  <c:v>1</c:v>
                </c:pt>
                <c:pt idx="19">
                  <c:v>0</c:v>
                </c:pt>
                <c:pt idx="20">
                  <c:v>1</c:v>
                </c:pt>
                <c:pt idx="21">
                  <c:v>1</c:v>
                </c:pt>
                <c:pt idx="22">
                  <c:v>0</c:v>
                </c:pt>
                <c:pt idx="23">
                  <c:v>1</c:v>
                </c:pt>
                <c:pt idx="24">
                  <c:v>1</c:v>
                </c:pt>
                <c:pt idx="25">
                  <c:v>1</c:v>
                </c:pt>
                <c:pt idx="26">
                  <c:v>1</c:v>
                </c:pt>
              </c:numCache>
            </c:numRef>
          </c:val>
          <c:smooth val="0"/>
          <c:extLst>
            <c:ext xmlns:c16="http://schemas.microsoft.com/office/drawing/2014/chart" uri="{C3380CC4-5D6E-409C-BE32-E72D297353CC}">
              <c16:uniqueId val="{00000001-B330-49D6-9311-F47C21938F3F}"/>
            </c:ext>
          </c:extLst>
        </c:ser>
        <c:dLbls>
          <c:showLegendKey val="0"/>
          <c:showVal val="0"/>
          <c:showCatName val="0"/>
          <c:showSerName val="0"/>
          <c:showPercent val="0"/>
          <c:showBubbleSize val="0"/>
        </c:dLbls>
        <c:marker val="1"/>
        <c:smooth val="0"/>
        <c:axId val="462030808"/>
        <c:axId val="462029632"/>
      </c:lineChart>
      <c:catAx>
        <c:axId val="4620308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Semanas</a:t>
                </a:r>
                <a:r>
                  <a:rPr lang="es-CO" baseline="0"/>
                  <a:t> epidemiológicas</a:t>
                </a:r>
                <a:endParaRPr lang="es-CO"/>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2029632"/>
        <c:crosses val="autoZero"/>
        <c:auto val="1"/>
        <c:lblAlgn val="ctr"/>
        <c:lblOffset val="100"/>
        <c:noMultiLvlLbl val="0"/>
      </c:catAx>
      <c:valAx>
        <c:axId val="462029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Número</a:t>
                </a:r>
                <a:r>
                  <a:rPr lang="es-CO" baseline="0"/>
                  <a:t> de casos</a:t>
                </a:r>
                <a:endParaRPr lang="es-CO"/>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2030808"/>
        <c:crosses val="autoZero"/>
        <c:crossBetween val="between"/>
      </c:val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layout>
        <c:manualLayout>
          <c:xMode val="edge"/>
          <c:yMode val="edge"/>
          <c:x val="0.39895826505003901"/>
          <c:y val="0.88738535653369233"/>
          <c:w val="0.25809331191568291"/>
          <c:h val="0.1126146434663076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3"/>
          <c:order val="1"/>
          <c:tx>
            <c:strRef>
              <c:f>'Canal endémico'!$A$75</c:f>
              <c:strCache>
                <c:ptCount val="1"/>
                <c:pt idx="0">
                  <c:v>Percentil 75</c:v>
                </c:pt>
              </c:strCache>
            </c:strRef>
          </c:tx>
          <c:spPr>
            <a:solidFill>
              <a:srgbClr val="C00000"/>
            </a:solidFill>
            <a:ln w="25400">
              <a:solidFill>
                <a:srgbClr val="FF0000"/>
              </a:solidFill>
              <a:prstDash val="solid"/>
            </a:ln>
          </c:spPr>
          <c:val>
            <c:numRef>
              <c:f>'Canal endémico'!$B$75:$BA$75</c:f>
              <c:numCache>
                <c:formatCode>0.0</c:formatCode>
                <c:ptCount val="52"/>
                <c:pt idx="0">
                  <c:v>41</c:v>
                </c:pt>
                <c:pt idx="1">
                  <c:v>38</c:v>
                </c:pt>
                <c:pt idx="2">
                  <c:v>39</c:v>
                </c:pt>
                <c:pt idx="3">
                  <c:v>33</c:v>
                </c:pt>
                <c:pt idx="4">
                  <c:v>48</c:v>
                </c:pt>
                <c:pt idx="5">
                  <c:v>43</c:v>
                </c:pt>
                <c:pt idx="6">
                  <c:v>49</c:v>
                </c:pt>
                <c:pt idx="7">
                  <c:v>50</c:v>
                </c:pt>
                <c:pt idx="8">
                  <c:v>45</c:v>
                </c:pt>
                <c:pt idx="9">
                  <c:v>56</c:v>
                </c:pt>
                <c:pt idx="10">
                  <c:v>54</c:v>
                </c:pt>
                <c:pt idx="11">
                  <c:v>48</c:v>
                </c:pt>
                <c:pt idx="12">
                  <c:v>48</c:v>
                </c:pt>
                <c:pt idx="13">
                  <c:v>51</c:v>
                </c:pt>
                <c:pt idx="14">
                  <c:v>49</c:v>
                </c:pt>
                <c:pt idx="15">
                  <c:v>45</c:v>
                </c:pt>
                <c:pt idx="16">
                  <c:v>47</c:v>
                </c:pt>
                <c:pt idx="17">
                  <c:v>50</c:v>
                </c:pt>
                <c:pt idx="18">
                  <c:v>52</c:v>
                </c:pt>
                <c:pt idx="19">
                  <c:v>47</c:v>
                </c:pt>
                <c:pt idx="20">
                  <c:v>46</c:v>
                </c:pt>
                <c:pt idx="21">
                  <c:v>46</c:v>
                </c:pt>
                <c:pt idx="22">
                  <c:v>42</c:v>
                </c:pt>
                <c:pt idx="23">
                  <c:v>50</c:v>
                </c:pt>
                <c:pt idx="24">
                  <c:v>44</c:v>
                </c:pt>
                <c:pt idx="25">
                  <c:v>41</c:v>
                </c:pt>
                <c:pt idx="26">
                  <c:v>38</c:v>
                </c:pt>
                <c:pt idx="27">
                  <c:v>47</c:v>
                </c:pt>
                <c:pt idx="28">
                  <c:v>47</c:v>
                </c:pt>
                <c:pt idx="29">
                  <c:v>45</c:v>
                </c:pt>
                <c:pt idx="30">
                  <c:v>54</c:v>
                </c:pt>
                <c:pt idx="31">
                  <c:v>52</c:v>
                </c:pt>
                <c:pt idx="32">
                  <c:v>50</c:v>
                </c:pt>
                <c:pt idx="33">
                  <c:v>41</c:v>
                </c:pt>
                <c:pt idx="34">
                  <c:v>53</c:v>
                </c:pt>
                <c:pt idx="35">
                  <c:v>55</c:v>
                </c:pt>
                <c:pt idx="36">
                  <c:v>61</c:v>
                </c:pt>
                <c:pt idx="37">
                  <c:v>50</c:v>
                </c:pt>
                <c:pt idx="38">
                  <c:v>42</c:v>
                </c:pt>
                <c:pt idx="39">
                  <c:v>46</c:v>
                </c:pt>
                <c:pt idx="40">
                  <c:v>54</c:v>
                </c:pt>
                <c:pt idx="41">
                  <c:v>44</c:v>
                </c:pt>
                <c:pt idx="42">
                  <c:v>41</c:v>
                </c:pt>
                <c:pt idx="43">
                  <c:v>55</c:v>
                </c:pt>
                <c:pt idx="44">
                  <c:v>49</c:v>
                </c:pt>
                <c:pt idx="45">
                  <c:v>40</c:v>
                </c:pt>
                <c:pt idx="46">
                  <c:v>61</c:v>
                </c:pt>
                <c:pt idx="47">
                  <c:v>41</c:v>
                </c:pt>
                <c:pt idx="48">
                  <c:v>39</c:v>
                </c:pt>
                <c:pt idx="49">
                  <c:v>57</c:v>
                </c:pt>
                <c:pt idx="50">
                  <c:v>41</c:v>
                </c:pt>
                <c:pt idx="51">
                  <c:v>48</c:v>
                </c:pt>
              </c:numCache>
            </c:numRef>
          </c:val>
          <c:extLst>
            <c:ext xmlns:c16="http://schemas.microsoft.com/office/drawing/2014/chart" uri="{C3380CC4-5D6E-409C-BE32-E72D297353CC}">
              <c16:uniqueId val="{00000002-5A99-4791-8253-E45CCB0CC22F}"/>
            </c:ext>
          </c:extLst>
        </c:ser>
        <c:ser>
          <c:idx val="1"/>
          <c:order val="2"/>
          <c:tx>
            <c:strRef>
              <c:f>'Canal endémico'!$A$73</c:f>
              <c:strCache>
                <c:ptCount val="1"/>
                <c:pt idx="0">
                  <c:v>Mediana</c:v>
                </c:pt>
              </c:strCache>
            </c:strRef>
          </c:tx>
          <c:spPr>
            <a:ln w="28575" cap="rnd">
              <a:solidFill>
                <a:schemeClr val="accent4"/>
              </a:solidFill>
              <a:round/>
            </a:ln>
            <a:effectLst/>
          </c:spPr>
          <c:val>
            <c:numRef>
              <c:f>'Canal endémico'!$B$73:$BA$73</c:f>
              <c:numCache>
                <c:formatCode>0.0</c:formatCode>
                <c:ptCount val="52"/>
                <c:pt idx="0">
                  <c:v>35</c:v>
                </c:pt>
                <c:pt idx="1">
                  <c:v>36</c:v>
                </c:pt>
                <c:pt idx="2">
                  <c:v>37</c:v>
                </c:pt>
                <c:pt idx="3">
                  <c:v>33</c:v>
                </c:pt>
                <c:pt idx="4">
                  <c:v>43</c:v>
                </c:pt>
                <c:pt idx="5">
                  <c:v>40</c:v>
                </c:pt>
                <c:pt idx="6">
                  <c:v>48</c:v>
                </c:pt>
                <c:pt idx="7">
                  <c:v>47</c:v>
                </c:pt>
                <c:pt idx="8">
                  <c:v>44</c:v>
                </c:pt>
                <c:pt idx="9">
                  <c:v>49</c:v>
                </c:pt>
                <c:pt idx="10">
                  <c:v>51</c:v>
                </c:pt>
                <c:pt idx="11">
                  <c:v>45</c:v>
                </c:pt>
                <c:pt idx="12">
                  <c:v>42</c:v>
                </c:pt>
                <c:pt idx="13">
                  <c:v>46</c:v>
                </c:pt>
                <c:pt idx="14">
                  <c:v>34</c:v>
                </c:pt>
                <c:pt idx="15">
                  <c:v>35</c:v>
                </c:pt>
                <c:pt idx="16">
                  <c:v>43</c:v>
                </c:pt>
                <c:pt idx="17">
                  <c:v>46</c:v>
                </c:pt>
                <c:pt idx="18">
                  <c:v>41</c:v>
                </c:pt>
                <c:pt idx="19">
                  <c:v>42</c:v>
                </c:pt>
                <c:pt idx="20">
                  <c:v>46</c:v>
                </c:pt>
                <c:pt idx="21">
                  <c:v>39</c:v>
                </c:pt>
                <c:pt idx="22">
                  <c:v>42</c:v>
                </c:pt>
                <c:pt idx="23">
                  <c:v>42</c:v>
                </c:pt>
                <c:pt idx="24">
                  <c:v>42</c:v>
                </c:pt>
                <c:pt idx="25">
                  <c:v>41</c:v>
                </c:pt>
                <c:pt idx="26">
                  <c:v>29</c:v>
                </c:pt>
                <c:pt idx="27">
                  <c:v>47</c:v>
                </c:pt>
                <c:pt idx="28">
                  <c:v>47</c:v>
                </c:pt>
                <c:pt idx="29">
                  <c:v>42</c:v>
                </c:pt>
                <c:pt idx="30">
                  <c:v>45</c:v>
                </c:pt>
                <c:pt idx="31">
                  <c:v>52</c:v>
                </c:pt>
                <c:pt idx="32">
                  <c:v>43</c:v>
                </c:pt>
                <c:pt idx="33">
                  <c:v>38</c:v>
                </c:pt>
                <c:pt idx="34">
                  <c:v>52</c:v>
                </c:pt>
                <c:pt idx="35">
                  <c:v>54</c:v>
                </c:pt>
                <c:pt idx="36">
                  <c:v>42</c:v>
                </c:pt>
                <c:pt idx="37">
                  <c:v>45</c:v>
                </c:pt>
                <c:pt idx="38">
                  <c:v>42</c:v>
                </c:pt>
                <c:pt idx="39">
                  <c:v>46</c:v>
                </c:pt>
                <c:pt idx="40">
                  <c:v>53</c:v>
                </c:pt>
                <c:pt idx="41">
                  <c:v>41</c:v>
                </c:pt>
                <c:pt idx="42">
                  <c:v>39</c:v>
                </c:pt>
                <c:pt idx="43">
                  <c:v>52</c:v>
                </c:pt>
                <c:pt idx="44">
                  <c:v>36</c:v>
                </c:pt>
                <c:pt idx="45">
                  <c:v>34</c:v>
                </c:pt>
                <c:pt idx="46">
                  <c:v>55</c:v>
                </c:pt>
                <c:pt idx="47">
                  <c:v>40</c:v>
                </c:pt>
                <c:pt idx="48">
                  <c:v>34</c:v>
                </c:pt>
                <c:pt idx="49">
                  <c:v>40</c:v>
                </c:pt>
                <c:pt idx="50">
                  <c:v>39</c:v>
                </c:pt>
                <c:pt idx="51">
                  <c:v>33</c:v>
                </c:pt>
              </c:numCache>
            </c:numRef>
          </c:val>
          <c:extLst>
            <c:ext xmlns:c16="http://schemas.microsoft.com/office/drawing/2014/chart" uri="{C3380CC4-5D6E-409C-BE32-E72D297353CC}">
              <c16:uniqueId val="{00000000-5A99-4791-8253-E45CCB0CC22F}"/>
            </c:ext>
          </c:extLst>
        </c:ser>
        <c:ser>
          <c:idx val="2"/>
          <c:order val="3"/>
          <c:tx>
            <c:strRef>
              <c:f>'Canal endémico'!$A$74</c:f>
              <c:strCache>
                <c:ptCount val="1"/>
                <c:pt idx="0">
                  <c:v>Percentil 25</c:v>
                </c:pt>
              </c:strCache>
            </c:strRef>
          </c:tx>
          <c:spPr>
            <a:solidFill>
              <a:srgbClr val="92D050"/>
            </a:solidFill>
            <a:ln w="28575" cap="rnd">
              <a:solidFill>
                <a:schemeClr val="accent6"/>
              </a:solidFill>
              <a:round/>
            </a:ln>
            <a:effectLst/>
          </c:spPr>
          <c:val>
            <c:numRef>
              <c:f>'Canal endémico'!$B$74:$BA$74</c:f>
              <c:numCache>
                <c:formatCode>0.0</c:formatCode>
                <c:ptCount val="52"/>
                <c:pt idx="0">
                  <c:v>35</c:v>
                </c:pt>
                <c:pt idx="1">
                  <c:v>32</c:v>
                </c:pt>
                <c:pt idx="2">
                  <c:v>29</c:v>
                </c:pt>
                <c:pt idx="3">
                  <c:v>30</c:v>
                </c:pt>
                <c:pt idx="4">
                  <c:v>42</c:v>
                </c:pt>
                <c:pt idx="5">
                  <c:v>38</c:v>
                </c:pt>
                <c:pt idx="6">
                  <c:v>42</c:v>
                </c:pt>
                <c:pt idx="7">
                  <c:v>46</c:v>
                </c:pt>
                <c:pt idx="8">
                  <c:v>39</c:v>
                </c:pt>
                <c:pt idx="9">
                  <c:v>41</c:v>
                </c:pt>
                <c:pt idx="10">
                  <c:v>46</c:v>
                </c:pt>
                <c:pt idx="11">
                  <c:v>44</c:v>
                </c:pt>
                <c:pt idx="12">
                  <c:v>34</c:v>
                </c:pt>
                <c:pt idx="13">
                  <c:v>26</c:v>
                </c:pt>
                <c:pt idx="14">
                  <c:v>29</c:v>
                </c:pt>
                <c:pt idx="15">
                  <c:v>35</c:v>
                </c:pt>
                <c:pt idx="16">
                  <c:v>41</c:v>
                </c:pt>
                <c:pt idx="17">
                  <c:v>33</c:v>
                </c:pt>
                <c:pt idx="18">
                  <c:v>40</c:v>
                </c:pt>
                <c:pt idx="19">
                  <c:v>36</c:v>
                </c:pt>
                <c:pt idx="20">
                  <c:v>43</c:v>
                </c:pt>
                <c:pt idx="21">
                  <c:v>38</c:v>
                </c:pt>
                <c:pt idx="22">
                  <c:v>41</c:v>
                </c:pt>
                <c:pt idx="23">
                  <c:v>37</c:v>
                </c:pt>
                <c:pt idx="24">
                  <c:v>36</c:v>
                </c:pt>
                <c:pt idx="25">
                  <c:v>40</c:v>
                </c:pt>
                <c:pt idx="26">
                  <c:v>28</c:v>
                </c:pt>
                <c:pt idx="27">
                  <c:v>47</c:v>
                </c:pt>
                <c:pt idx="28">
                  <c:v>40</c:v>
                </c:pt>
                <c:pt idx="29">
                  <c:v>37</c:v>
                </c:pt>
                <c:pt idx="30">
                  <c:v>43</c:v>
                </c:pt>
                <c:pt idx="31">
                  <c:v>51</c:v>
                </c:pt>
                <c:pt idx="32">
                  <c:v>41</c:v>
                </c:pt>
                <c:pt idx="33">
                  <c:v>36</c:v>
                </c:pt>
                <c:pt idx="34">
                  <c:v>43</c:v>
                </c:pt>
                <c:pt idx="35">
                  <c:v>50</c:v>
                </c:pt>
                <c:pt idx="36">
                  <c:v>42</c:v>
                </c:pt>
                <c:pt idx="37">
                  <c:v>37</c:v>
                </c:pt>
                <c:pt idx="38">
                  <c:v>40</c:v>
                </c:pt>
                <c:pt idx="39">
                  <c:v>37</c:v>
                </c:pt>
                <c:pt idx="40">
                  <c:v>43</c:v>
                </c:pt>
                <c:pt idx="41">
                  <c:v>39</c:v>
                </c:pt>
                <c:pt idx="42">
                  <c:v>35</c:v>
                </c:pt>
                <c:pt idx="43">
                  <c:v>37</c:v>
                </c:pt>
                <c:pt idx="44">
                  <c:v>33</c:v>
                </c:pt>
                <c:pt idx="45">
                  <c:v>32</c:v>
                </c:pt>
                <c:pt idx="46">
                  <c:v>33</c:v>
                </c:pt>
                <c:pt idx="47">
                  <c:v>35</c:v>
                </c:pt>
                <c:pt idx="48">
                  <c:v>33</c:v>
                </c:pt>
                <c:pt idx="49">
                  <c:v>40</c:v>
                </c:pt>
                <c:pt idx="50">
                  <c:v>35</c:v>
                </c:pt>
                <c:pt idx="51">
                  <c:v>33</c:v>
                </c:pt>
              </c:numCache>
            </c:numRef>
          </c:val>
          <c:extLst>
            <c:ext xmlns:c16="http://schemas.microsoft.com/office/drawing/2014/chart" uri="{C3380CC4-5D6E-409C-BE32-E72D297353CC}">
              <c16:uniqueId val="{00000001-5A99-4791-8253-E45CCB0CC22F}"/>
            </c:ext>
          </c:extLst>
        </c:ser>
        <c:dLbls>
          <c:showLegendKey val="0"/>
          <c:showVal val="0"/>
          <c:showCatName val="0"/>
          <c:showSerName val="0"/>
          <c:showPercent val="0"/>
          <c:showBubbleSize val="0"/>
        </c:dLbls>
        <c:axId val="99170176"/>
        <c:axId val="99247616"/>
      </c:areaChart>
      <c:scatterChart>
        <c:scatterStyle val="lineMarker"/>
        <c:varyColors val="0"/>
        <c:ser>
          <c:idx val="0"/>
          <c:order val="0"/>
          <c:tx>
            <c:strRef>
              <c:f>'Canal endémico'!$A$72</c:f>
              <c:strCache>
                <c:ptCount val="1"/>
                <c:pt idx="0">
                  <c:v>2022</c:v>
                </c:pt>
              </c:strCache>
            </c:strRef>
          </c:tx>
          <c:spPr>
            <a:ln w="19050">
              <a:solidFill>
                <a:sysClr val="windowText" lastClr="000000"/>
              </a:solidFill>
            </a:ln>
          </c:spPr>
          <c:marker>
            <c:symbol val="circle"/>
            <c:size val="5"/>
            <c:spPr>
              <a:solidFill>
                <a:schemeClr val="tx1"/>
              </a:solidFill>
              <a:ln w="9525">
                <a:solidFill>
                  <a:sysClr val="windowText" lastClr="000000"/>
                </a:solidFill>
                <a:prstDash val="sysDash"/>
              </a:ln>
              <a:effectLst/>
            </c:spPr>
          </c:marker>
          <c:yVal>
            <c:numRef>
              <c:f>'Canal endémico'!$B$72:$BA$72</c:f>
              <c:numCache>
                <c:formatCode>General</c:formatCode>
                <c:ptCount val="52"/>
                <c:pt idx="0">
                  <c:v>22</c:v>
                </c:pt>
                <c:pt idx="1">
                  <c:v>43</c:v>
                </c:pt>
                <c:pt idx="2">
                  <c:v>30</c:v>
                </c:pt>
                <c:pt idx="3">
                  <c:v>22</c:v>
                </c:pt>
                <c:pt idx="4">
                  <c:v>39</c:v>
                </c:pt>
                <c:pt idx="5">
                  <c:v>44</c:v>
                </c:pt>
                <c:pt idx="6">
                  <c:v>66</c:v>
                </c:pt>
                <c:pt idx="7">
                  <c:v>51</c:v>
                </c:pt>
                <c:pt idx="8">
                  <c:v>57</c:v>
                </c:pt>
                <c:pt idx="9">
                  <c:v>69</c:v>
                </c:pt>
                <c:pt idx="10">
                  <c:v>51</c:v>
                </c:pt>
                <c:pt idx="11">
                  <c:v>68</c:v>
                </c:pt>
                <c:pt idx="12">
                  <c:v>51</c:v>
                </c:pt>
                <c:pt idx="13">
                  <c:v>53</c:v>
                </c:pt>
                <c:pt idx="14">
                  <c:v>49</c:v>
                </c:pt>
                <c:pt idx="15">
                  <c:v>55</c:v>
                </c:pt>
                <c:pt idx="16">
                  <c:v>43</c:v>
                </c:pt>
                <c:pt idx="17">
                  <c:v>57</c:v>
                </c:pt>
                <c:pt idx="18">
                  <c:v>56</c:v>
                </c:pt>
                <c:pt idx="19">
                  <c:v>56</c:v>
                </c:pt>
                <c:pt idx="20">
                  <c:v>47</c:v>
                </c:pt>
                <c:pt idx="21">
                  <c:v>46</c:v>
                </c:pt>
                <c:pt idx="22">
                  <c:v>57</c:v>
                </c:pt>
                <c:pt idx="23">
                  <c:v>44</c:v>
                </c:pt>
                <c:pt idx="24">
                  <c:v>30</c:v>
                </c:pt>
                <c:pt idx="25">
                  <c:v>43</c:v>
                </c:pt>
                <c:pt idx="26">
                  <c:v>25</c:v>
                </c:pt>
                <c:pt idx="27">
                  <c:v>37</c:v>
                </c:pt>
              </c:numCache>
            </c:numRef>
          </c:yVal>
          <c:smooth val="0"/>
          <c:extLst>
            <c:ext xmlns:c16="http://schemas.microsoft.com/office/drawing/2014/chart" uri="{C3380CC4-5D6E-409C-BE32-E72D297353CC}">
              <c16:uniqueId val="{00000003-5A99-4791-8253-E45CCB0CC22F}"/>
            </c:ext>
          </c:extLst>
        </c:ser>
        <c:dLbls>
          <c:showLegendKey val="0"/>
          <c:showVal val="0"/>
          <c:showCatName val="0"/>
          <c:showSerName val="0"/>
          <c:showPercent val="0"/>
          <c:showBubbleSize val="0"/>
        </c:dLbls>
        <c:axId val="99170176"/>
        <c:axId val="99247616"/>
      </c:scatterChart>
      <c:catAx>
        <c:axId val="99170176"/>
        <c:scaling>
          <c:orientation val="minMax"/>
        </c:scaling>
        <c:delete val="0"/>
        <c:axPos val="b"/>
        <c:title>
          <c:tx>
            <c:rich>
              <a:bodyPr/>
              <a:lstStyle/>
              <a:p>
                <a:pPr>
                  <a:defRPr sz="900"/>
                </a:pPr>
                <a:r>
                  <a:rPr lang="en-US" sz="900"/>
                  <a:t>Semana Epidemiológica</a:t>
                </a:r>
              </a:p>
            </c:rich>
          </c:tx>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en-US"/>
          </a:p>
        </c:txPr>
        <c:crossAx val="99247616"/>
        <c:crosses val="autoZero"/>
        <c:auto val="1"/>
        <c:lblAlgn val="ctr"/>
        <c:lblOffset val="100"/>
        <c:noMultiLvlLbl val="0"/>
      </c:catAx>
      <c:valAx>
        <c:axId val="99247616"/>
        <c:scaling>
          <c:orientation val="minMax"/>
        </c:scaling>
        <c:delete val="0"/>
        <c:axPos val="l"/>
        <c:title>
          <c:tx>
            <c:rich>
              <a:bodyPr/>
              <a:lstStyle/>
              <a:p>
                <a:pPr>
                  <a:defRPr sz="900"/>
                </a:pPr>
                <a:r>
                  <a:rPr lang="es-CO" sz="900"/>
                  <a:t>Número de casos</a:t>
                </a:r>
              </a:p>
            </c:rich>
          </c:tx>
          <c:layout/>
          <c:overlay val="0"/>
        </c:title>
        <c:numFmt formatCode="0" sourceLinked="0"/>
        <c:majorTickMark val="none"/>
        <c:minorTickMark val="none"/>
        <c:tickLblPos val="nextTo"/>
        <c:spPr>
          <a:ln w="6350">
            <a:noFill/>
          </a:ln>
        </c:spPr>
        <c:txPr>
          <a:bodyPr rot="-60000000" vert="horz"/>
          <a:lstStyle/>
          <a:p>
            <a:pPr>
              <a:defRPr b="1"/>
            </a:pPr>
            <a:endParaRPr lang="en-US"/>
          </a:p>
        </c:txPr>
        <c:crossAx val="99170176"/>
        <c:crosses val="autoZero"/>
        <c:crossBetween val="between"/>
      </c:valAx>
      <c:spPr>
        <a:noFill/>
        <a:ln w="25400">
          <a:noFill/>
        </a:ln>
      </c:spPr>
    </c:plotArea>
    <c:legend>
      <c:legendPos val="b"/>
      <c:layout/>
      <c:overlay val="0"/>
      <c:spPr>
        <a:noFill/>
        <a:ln w="25400">
          <a:noFill/>
        </a:ln>
      </c:spPr>
      <c:txPr>
        <a:bodyPr rot="0" vert="horz"/>
        <a:lstStyle/>
        <a:p>
          <a:pPr>
            <a:defRPr sz="900"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3"/>
          <c:tx>
            <c:strRef>
              <c:f>'Canal endémico'!$A$72</c:f>
              <c:strCache>
                <c:ptCount val="1"/>
                <c:pt idx="0">
                  <c:v>2022</c:v>
                </c:pt>
              </c:strCache>
            </c:strRef>
          </c:tx>
          <c:spPr>
            <a:solidFill>
              <a:srgbClr val="0070C0"/>
            </a:solidFill>
          </c:spPr>
          <c:invertIfNegative val="0"/>
          <c:val>
            <c:numRef>
              <c:f>'Canal endémico'!$B$72:$BA$72</c:f>
              <c:numCache>
                <c:formatCode>General</c:formatCode>
                <c:ptCount val="52"/>
                <c:pt idx="0">
                  <c:v>22</c:v>
                </c:pt>
                <c:pt idx="1">
                  <c:v>43</c:v>
                </c:pt>
                <c:pt idx="2">
                  <c:v>30</c:v>
                </c:pt>
                <c:pt idx="3">
                  <c:v>22</c:v>
                </c:pt>
                <c:pt idx="4">
                  <c:v>39</c:v>
                </c:pt>
                <c:pt idx="5">
                  <c:v>44</c:v>
                </c:pt>
                <c:pt idx="6">
                  <c:v>66</c:v>
                </c:pt>
                <c:pt idx="7">
                  <c:v>51</c:v>
                </c:pt>
                <c:pt idx="8">
                  <c:v>57</c:v>
                </c:pt>
                <c:pt idx="9">
                  <c:v>69</c:v>
                </c:pt>
                <c:pt idx="10">
                  <c:v>51</c:v>
                </c:pt>
                <c:pt idx="11">
                  <c:v>68</c:v>
                </c:pt>
                <c:pt idx="12">
                  <c:v>51</c:v>
                </c:pt>
                <c:pt idx="13">
                  <c:v>53</c:v>
                </c:pt>
                <c:pt idx="14">
                  <c:v>49</c:v>
                </c:pt>
                <c:pt idx="15">
                  <c:v>55</c:v>
                </c:pt>
                <c:pt idx="16">
                  <c:v>43</c:v>
                </c:pt>
                <c:pt idx="17">
                  <c:v>57</c:v>
                </c:pt>
                <c:pt idx="18">
                  <c:v>56</c:v>
                </c:pt>
                <c:pt idx="19">
                  <c:v>56</c:v>
                </c:pt>
                <c:pt idx="20">
                  <c:v>47</c:v>
                </c:pt>
                <c:pt idx="21">
                  <c:v>46</c:v>
                </c:pt>
                <c:pt idx="22">
                  <c:v>57</c:v>
                </c:pt>
                <c:pt idx="23">
                  <c:v>44</c:v>
                </c:pt>
                <c:pt idx="24">
                  <c:v>30</c:v>
                </c:pt>
                <c:pt idx="25">
                  <c:v>43</c:v>
                </c:pt>
                <c:pt idx="26">
                  <c:v>25</c:v>
                </c:pt>
                <c:pt idx="27">
                  <c:v>37</c:v>
                </c:pt>
              </c:numCache>
            </c:numRef>
          </c:val>
          <c:extLst>
            <c:ext xmlns:c16="http://schemas.microsoft.com/office/drawing/2014/chart" uri="{C3380CC4-5D6E-409C-BE32-E72D297353CC}">
              <c16:uniqueId val="{00000000-D22B-41FA-8B3D-36618CEF458A}"/>
            </c:ext>
          </c:extLst>
        </c:ser>
        <c:dLbls>
          <c:showLegendKey val="0"/>
          <c:showVal val="0"/>
          <c:showCatName val="0"/>
          <c:showSerName val="0"/>
          <c:showPercent val="0"/>
          <c:showBubbleSize val="0"/>
        </c:dLbls>
        <c:gapWidth val="5"/>
        <c:axId val="102705408"/>
        <c:axId val="102932864"/>
      </c:barChart>
      <c:lineChart>
        <c:grouping val="standard"/>
        <c:varyColors val="0"/>
        <c:ser>
          <c:idx val="0"/>
          <c:order val="0"/>
          <c:tx>
            <c:strRef>
              <c:f>'Canal endémico'!$A$69</c:f>
              <c:strCache>
                <c:ptCount val="1"/>
                <c:pt idx="0">
                  <c:v>2019</c:v>
                </c:pt>
              </c:strCache>
            </c:strRef>
          </c:tx>
          <c:marker>
            <c:symbol val="none"/>
          </c:marker>
          <c:val>
            <c:numRef>
              <c:f>'Canal endémico'!$B$69:$BA$69</c:f>
              <c:numCache>
                <c:formatCode>General</c:formatCode>
                <c:ptCount val="52"/>
                <c:pt idx="0">
                  <c:v>41</c:v>
                </c:pt>
                <c:pt idx="1">
                  <c:v>32</c:v>
                </c:pt>
                <c:pt idx="2">
                  <c:v>29</c:v>
                </c:pt>
                <c:pt idx="3">
                  <c:v>33</c:v>
                </c:pt>
                <c:pt idx="4">
                  <c:v>34</c:v>
                </c:pt>
                <c:pt idx="5">
                  <c:v>40</c:v>
                </c:pt>
                <c:pt idx="6">
                  <c:v>57</c:v>
                </c:pt>
                <c:pt idx="7">
                  <c:v>50</c:v>
                </c:pt>
                <c:pt idx="8">
                  <c:v>44</c:v>
                </c:pt>
                <c:pt idx="9">
                  <c:v>41</c:v>
                </c:pt>
                <c:pt idx="10">
                  <c:v>54</c:v>
                </c:pt>
                <c:pt idx="11">
                  <c:v>45</c:v>
                </c:pt>
                <c:pt idx="12">
                  <c:v>48</c:v>
                </c:pt>
                <c:pt idx="13">
                  <c:v>46</c:v>
                </c:pt>
                <c:pt idx="14">
                  <c:v>71</c:v>
                </c:pt>
                <c:pt idx="15">
                  <c:v>45</c:v>
                </c:pt>
                <c:pt idx="16">
                  <c:v>47</c:v>
                </c:pt>
                <c:pt idx="17">
                  <c:v>50</c:v>
                </c:pt>
                <c:pt idx="18">
                  <c:v>52</c:v>
                </c:pt>
                <c:pt idx="19">
                  <c:v>52</c:v>
                </c:pt>
                <c:pt idx="20">
                  <c:v>43</c:v>
                </c:pt>
                <c:pt idx="21">
                  <c:v>36</c:v>
                </c:pt>
                <c:pt idx="22">
                  <c:v>46</c:v>
                </c:pt>
                <c:pt idx="23">
                  <c:v>51</c:v>
                </c:pt>
                <c:pt idx="24">
                  <c:v>45</c:v>
                </c:pt>
                <c:pt idx="25">
                  <c:v>42</c:v>
                </c:pt>
                <c:pt idx="26">
                  <c:v>27</c:v>
                </c:pt>
                <c:pt idx="27">
                  <c:v>49</c:v>
                </c:pt>
                <c:pt idx="28">
                  <c:v>51</c:v>
                </c:pt>
                <c:pt idx="29">
                  <c:v>42</c:v>
                </c:pt>
                <c:pt idx="30">
                  <c:v>45</c:v>
                </c:pt>
                <c:pt idx="31">
                  <c:v>52</c:v>
                </c:pt>
                <c:pt idx="32">
                  <c:v>54</c:v>
                </c:pt>
                <c:pt idx="33">
                  <c:v>41</c:v>
                </c:pt>
                <c:pt idx="34">
                  <c:v>52</c:v>
                </c:pt>
                <c:pt idx="35">
                  <c:v>54</c:v>
                </c:pt>
                <c:pt idx="36">
                  <c:v>61</c:v>
                </c:pt>
                <c:pt idx="37">
                  <c:v>50</c:v>
                </c:pt>
                <c:pt idx="38">
                  <c:v>42</c:v>
                </c:pt>
                <c:pt idx="39">
                  <c:v>46</c:v>
                </c:pt>
                <c:pt idx="40">
                  <c:v>43</c:v>
                </c:pt>
                <c:pt idx="41">
                  <c:v>38</c:v>
                </c:pt>
                <c:pt idx="42">
                  <c:v>41</c:v>
                </c:pt>
                <c:pt idx="43">
                  <c:v>57</c:v>
                </c:pt>
                <c:pt idx="44">
                  <c:v>36</c:v>
                </c:pt>
                <c:pt idx="45">
                  <c:v>29</c:v>
                </c:pt>
                <c:pt idx="46">
                  <c:v>55</c:v>
                </c:pt>
                <c:pt idx="47">
                  <c:v>41</c:v>
                </c:pt>
                <c:pt idx="48">
                  <c:v>39</c:v>
                </c:pt>
                <c:pt idx="49">
                  <c:v>57</c:v>
                </c:pt>
                <c:pt idx="50">
                  <c:v>39</c:v>
                </c:pt>
                <c:pt idx="51">
                  <c:v>48</c:v>
                </c:pt>
              </c:numCache>
            </c:numRef>
          </c:val>
          <c:smooth val="0"/>
          <c:extLst>
            <c:ext xmlns:c16="http://schemas.microsoft.com/office/drawing/2014/chart" uri="{C3380CC4-5D6E-409C-BE32-E72D297353CC}">
              <c16:uniqueId val="{00000001-5F54-6843-BFD9-CAA09CBC43B7}"/>
            </c:ext>
          </c:extLst>
        </c:ser>
        <c:ser>
          <c:idx val="3"/>
          <c:order val="1"/>
          <c:tx>
            <c:strRef>
              <c:f>'Canal endémico'!$A$70</c:f>
              <c:strCache>
                <c:ptCount val="1"/>
                <c:pt idx="0">
                  <c:v>2020</c:v>
                </c:pt>
              </c:strCache>
            </c:strRef>
          </c:tx>
          <c:marker>
            <c:symbol val="none"/>
          </c:marker>
          <c:val>
            <c:numRef>
              <c:f>'Canal endémico'!$B$70:$BA$70</c:f>
              <c:numCache>
                <c:formatCode>General</c:formatCode>
                <c:ptCount val="52"/>
                <c:pt idx="0">
                  <c:v>42</c:v>
                </c:pt>
                <c:pt idx="1">
                  <c:v>49</c:v>
                </c:pt>
                <c:pt idx="2">
                  <c:v>37</c:v>
                </c:pt>
                <c:pt idx="3">
                  <c:v>41</c:v>
                </c:pt>
                <c:pt idx="4">
                  <c:v>50</c:v>
                </c:pt>
                <c:pt idx="5">
                  <c:v>49</c:v>
                </c:pt>
                <c:pt idx="6">
                  <c:v>42</c:v>
                </c:pt>
                <c:pt idx="7">
                  <c:v>56</c:v>
                </c:pt>
                <c:pt idx="8">
                  <c:v>60</c:v>
                </c:pt>
                <c:pt idx="9">
                  <c:v>59</c:v>
                </c:pt>
                <c:pt idx="10">
                  <c:v>57</c:v>
                </c:pt>
                <c:pt idx="11">
                  <c:v>48</c:v>
                </c:pt>
                <c:pt idx="12">
                  <c:v>34</c:v>
                </c:pt>
                <c:pt idx="13">
                  <c:v>15</c:v>
                </c:pt>
                <c:pt idx="14">
                  <c:v>34</c:v>
                </c:pt>
                <c:pt idx="15">
                  <c:v>35</c:v>
                </c:pt>
                <c:pt idx="16">
                  <c:v>43</c:v>
                </c:pt>
                <c:pt idx="17">
                  <c:v>22</c:v>
                </c:pt>
                <c:pt idx="18">
                  <c:v>40</c:v>
                </c:pt>
                <c:pt idx="19">
                  <c:v>36</c:v>
                </c:pt>
                <c:pt idx="20">
                  <c:v>46</c:v>
                </c:pt>
                <c:pt idx="21">
                  <c:v>46</c:v>
                </c:pt>
                <c:pt idx="22">
                  <c:v>38</c:v>
                </c:pt>
                <c:pt idx="23">
                  <c:v>37</c:v>
                </c:pt>
                <c:pt idx="24">
                  <c:v>34</c:v>
                </c:pt>
                <c:pt idx="25">
                  <c:v>41</c:v>
                </c:pt>
                <c:pt idx="26">
                  <c:v>28</c:v>
                </c:pt>
                <c:pt idx="27">
                  <c:v>47</c:v>
                </c:pt>
                <c:pt idx="28">
                  <c:v>40</c:v>
                </c:pt>
                <c:pt idx="29">
                  <c:v>32</c:v>
                </c:pt>
                <c:pt idx="30">
                  <c:v>35</c:v>
                </c:pt>
                <c:pt idx="31">
                  <c:v>30</c:v>
                </c:pt>
                <c:pt idx="32">
                  <c:v>43</c:v>
                </c:pt>
                <c:pt idx="33">
                  <c:v>35</c:v>
                </c:pt>
                <c:pt idx="34">
                  <c:v>29</c:v>
                </c:pt>
                <c:pt idx="35">
                  <c:v>35</c:v>
                </c:pt>
                <c:pt idx="36">
                  <c:v>42</c:v>
                </c:pt>
                <c:pt idx="37">
                  <c:v>32</c:v>
                </c:pt>
                <c:pt idx="38">
                  <c:v>36</c:v>
                </c:pt>
                <c:pt idx="39">
                  <c:v>30</c:v>
                </c:pt>
                <c:pt idx="40">
                  <c:v>33</c:v>
                </c:pt>
                <c:pt idx="41">
                  <c:v>39</c:v>
                </c:pt>
                <c:pt idx="42">
                  <c:v>35</c:v>
                </c:pt>
                <c:pt idx="43">
                  <c:v>36</c:v>
                </c:pt>
                <c:pt idx="44">
                  <c:v>33</c:v>
                </c:pt>
                <c:pt idx="45">
                  <c:v>32</c:v>
                </c:pt>
                <c:pt idx="46">
                  <c:v>33</c:v>
                </c:pt>
                <c:pt idx="47">
                  <c:v>30</c:v>
                </c:pt>
                <c:pt idx="48">
                  <c:v>31</c:v>
                </c:pt>
                <c:pt idx="49">
                  <c:v>40</c:v>
                </c:pt>
                <c:pt idx="50">
                  <c:v>35</c:v>
                </c:pt>
                <c:pt idx="51">
                  <c:v>21</c:v>
                </c:pt>
              </c:numCache>
            </c:numRef>
          </c:val>
          <c:smooth val="0"/>
          <c:extLst>
            <c:ext xmlns:c16="http://schemas.microsoft.com/office/drawing/2014/chart" uri="{C3380CC4-5D6E-409C-BE32-E72D297353CC}">
              <c16:uniqueId val="{00000002-5F54-6843-BFD9-CAA09CBC43B7}"/>
            </c:ext>
          </c:extLst>
        </c:ser>
        <c:ser>
          <c:idx val="4"/>
          <c:order val="2"/>
          <c:tx>
            <c:strRef>
              <c:f>'Canal endémico'!$A$71</c:f>
              <c:strCache>
                <c:ptCount val="1"/>
                <c:pt idx="0">
                  <c:v>2021</c:v>
                </c:pt>
              </c:strCache>
            </c:strRef>
          </c:tx>
          <c:marker>
            <c:symbol val="none"/>
          </c:marker>
          <c:val>
            <c:numRef>
              <c:f>'Canal endémico'!$B$71:$BA$71</c:f>
              <c:numCache>
                <c:formatCode>General</c:formatCode>
                <c:ptCount val="52"/>
                <c:pt idx="0">
                  <c:v>24</c:v>
                </c:pt>
                <c:pt idx="1">
                  <c:v>38</c:v>
                </c:pt>
                <c:pt idx="2">
                  <c:v>39</c:v>
                </c:pt>
                <c:pt idx="3">
                  <c:v>33</c:v>
                </c:pt>
                <c:pt idx="4">
                  <c:v>42</c:v>
                </c:pt>
                <c:pt idx="5">
                  <c:v>38</c:v>
                </c:pt>
                <c:pt idx="6">
                  <c:v>49</c:v>
                </c:pt>
                <c:pt idx="7">
                  <c:v>47</c:v>
                </c:pt>
                <c:pt idx="8">
                  <c:v>31</c:v>
                </c:pt>
                <c:pt idx="9">
                  <c:v>40</c:v>
                </c:pt>
                <c:pt idx="10">
                  <c:v>51</c:v>
                </c:pt>
                <c:pt idx="11">
                  <c:v>37</c:v>
                </c:pt>
                <c:pt idx="12">
                  <c:v>34</c:v>
                </c:pt>
                <c:pt idx="13">
                  <c:v>26</c:v>
                </c:pt>
                <c:pt idx="14">
                  <c:v>28</c:v>
                </c:pt>
                <c:pt idx="15">
                  <c:v>28</c:v>
                </c:pt>
                <c:pt idx="16">
                  <c:v>29</c:v>
                </c:pt>
                <c:pt idx="17">
                  <c:v>33</c:v>
                </c:pt>
                <c:pt idx="18">
                  <c:v>27</c:v>
                </c:pt>
                <c:pt idx="19">
                  <c:v>47</c:v>
                </c:pt>
                <c:pt idx="20">
                  <c:v>46</c:v>
                </c:pt>
                <c:pt idx="21">
                  <c:v>39</c:v>
                </c:pt>
                <c:pt idx="22">
                  <c:v>42</c:v>
                </c:pt>
                <c:pt idx="23">
                  <c:v>23</c:v>
                </c:pt>
                <c:pt idx="24">
                  <c:v>36</c:v>
                </c:pt>
                <c:pt idx="25">
                  <c:v>35</c:v>
                </c:pt>
                <c:pt idx="26">
                  <c:v>53</c:v>
                </c:pt>
                <c:pt idx="27">
                  <c:v>34</c:v>
                </c:pt>
                <c:pt idx="28">
                  <c:v>47</c:v>
                </c:pt>
                <c:pt idx="29">
                  <c:v>37</c:v>
                </c:pt>
                <c:pt idx="30">
                  <c:v>43</c:v>
                </c:pt>
                <c:pt idx="31">
                  <c:v>51</c:v>
                </c:pt>
                <c:pt idx="32">
                  <c:v>40</c:v>
                </c:pt>
                <c:pt idx="33">
                  <c:v>42</c:v>
                </c:pt>
                <c:pt idx="34">
                  <c:v>53</c:v>
                </c:pt>
                <c:pt idx="35">
                  <c:v>55</c:v>
                </c:pt>
                <c:pt idx="36">
                  <c:v>62</c:v>
                </c:pt>
                <c:pt idx="37">
                  <c:v>45</c:v>
                </c:pt>
                <c:pt idx="38">
                  <c:v>42</c:v>
                </c:pt>
                <c:pt idx="39">
                  <c:v>54</c:v>
                </c:pt>
                <c:pt idx="40">
                  <c:v>54</c:v>
                </c:pt>
                <c:pt idx="41">
                  <c:v>51</c:v>
                </c:pt>
                <c:pt idx="42">
                  <c:v>33</c:v>
                </c:pt>
                <c:pt idx="43">
                  <c:v>52</c:v>
                </c:pt>
                <c:pt idx="44">
                  <c:v>49</c:v>
                </c:pt>
                <c:pt idx="45">
                  <c:v>40</c:v>
                </c:pt>
                <c:pt idx="46">
                  <c:v>28</c:v>
                </c:pt>
                <c:pt idx="47">
                  <c:v>48</c:v>
                </c:pt>
                <c:pt idx="48">
                  <c:v>39</c:v>
                </c:pt>
                <c:pt idx="49">
                  <c:v>40</c:v>
                </c:pt>
                <c:pt idx="50">
                  <c:v>34</c:v>
                </c:pt>
                <c:pt idx="51">
                  <c:v>33</c:v>
                </c:pt>
              </c:numCache>
            </c:numRef>
          </c:val>
          <c:smooth val="0"/>
          <c:extLst>
            <c:ext xmlns:c16="http://schemas.microsoft.com/office/drawing/2014/chart" uri="{C3380CC4-5D6E-409C-BE32-E72D297353CC}">
              <c16:uniqueId val="{00000000-FC90-42D1-9510-FBAA2713773E}"/>
            </c:ext>
          </c:extLst>
        </c:ser>
        <c:dLbls>
          <c:showLegendKey val="0"/>
          <c:showVal val="0"/>
          <c:showCatName val="0"/>
          <c:showSerName val="0"/>
          <c:showPercent val="0"/>
          <c:showBubbleSize val="0"/>
        </c:dLbls>
        <c:marker val="1"/>
        <c:smooth val="0"/>
        <c:axId val="102705408"/>
        <c:axId val="102932864"/>
      </c:lineChart>
      <c:catAx>
        <c:axId val="102705408"/>
        <c:scaling>
          <c:orientation val="minMax"/>
        </c:scaling>
        <c:delete val="0"/>
        <c:axPos val="b"/>
        <c:title>
          <c:tx>
            <c:rich>
              <a:bodyPr/>
              <a:lstStyle/>
              <a:p>
                <a:pPr>
                  <a:defRPr/>
                </a:pPr>
                <a:r>
                  <a:rPr lang="en-US"/>
                  <a:t>Semana Epidemiológica</a:t>
                </a:r>
              </a:p>
            </c:rich>
          </c:tx>
          <c:layout/>
          <c:overlay val="0"/>
        </c:title>
        <c:majorTickMark val="out"/>
        <c:minorTickMark val="none"/>
        <c:tickLblPos val="nextTo"/>
        <c:crossAx val="102932864"/>
        <c:crosses val="autoZero"/>
        <c:auto val="1"/>
        <c:lblAlgn val="ctr"/>
        <c:lblOffset val="100"/>
        <c:noMultiLvlLbl val="0"/>
      </c:catAx>
      <c:valAx>
        <c:axId val="102932864"/>
        <c:scaling>
          <c:orientation val="minMax"/>
        </c:scaling>
        <c:delete val="0"/>
        <c:axPos val="l"/>
        <c:title>
          <c:tx>
            <c:rich>
              <a:bodyPr rot="-5400000" vert="horz"/>
              <a:lstStyle/>
              <a:p>
                <a:pPr>
                  <a:defRPr/>
                </a:pPr>
                <a:r>
                  <a:rPr lang="en-US"/>
                  <a:t>Casos</a:t>
                </a:r>
              </a:p>
            </c:rich>
          </c:tx>
          <c:layout/>
          <c:overlay val="0"/>
        </c:title>
        <c:numFmt formatCode="General" sourceLinked="1"/>
        <c:majorTickMark val="out"/>
        <c:minorTickMark val="none"/>
        <c:tickLblPos val="nextTo"/>
        <c:crossAx val="102705408"/>
        <c:crosses val="autoZero"/>
        <c:crossBetween val="between"/>
      </c:valAx>
    </c:plotArea>
    <c:legend>
      <c:legendPos val="t"/>
      <c:layout/>
      <c:overlay val="0"/>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61042179950905"/>
          <c:y val="5.1205251611367152E-2"/>
          <c:w val="0.82903014415755127"/>
          <c:h val="0.65161690565805375"/>
        </c:manualLayout>
      </c:layout>
      <c:barChart>
        <c:barDir val="col"/>
        <c:grouping val="clustered"/>
        <c:varyColors val="0"/>
        <c:ser>
          <c:idx val="0"/>
          <c:order val="0"/>
          <c:tx>
            <c:strRef>
              <c:f>'Edad-CicloVital'!$N$3</c:f>
              <c:strCache>
                <c:ptCount val="1"/>
                <c:pt idx="0">
                  <c:v>% Casos</c:v>
                </c:pt>
              </c:strCache>
            </c:strRef>
          </c:tx>
          <c:invertIfNegative val="0"/>
          <c:cat>
            <c:strRef>
              <c:f>'Edad-CicloVital'!$H$4:$H$17</c:f>
              <c:strCache>
                <c:ptCount val="14"/>
                <c:pt idx="0">
                  <c:v>5 a 9</c:v>
                </c:pt>
                <c:pt idx="1">
                  <c:v>10 a 14</c:v>
                </c:pt>
                <c:pt idx="2">
                  <c:v>15 a 19</c:v>
                </c:pt>
                <c:pt idx="3">
                  <c:v>20 a 24</c:v>
                </c:pt>
                <c:pt idx="4">
                  <c:v>25 a 29</c:v>
                </c:pt>
                <c:pt idx="5">
                  <c:v>30 a 34</c:v>
                </c:pt>
                <c:pt idx="6">
                  <c:v>35 a 39</c:v>
                </c:pt>
                <c:pt idx="7">
                  <c:v>40 a 44</c:v>
                </c:pt>
                <c:pt idx="8">
                  <c:v>45 a 49</c:v>
                </c:pt>
                <c:pt idx="9">
                  <c:v>50 a 54</c:v>
                </c:pt>
                <c:pt idx="10">
                  <c:v>55 a 59</c:v>
                </c:pt>
                <c:pt idx="11">
                  <c:v>60 a 64</c:v>
                </c:pt>
                <c:pt idx="12">
                  <c:v>65 a 69</c:v>
                </c:pt>
                <c:pt idx="13">
                  <c:v>70 y más</c:v>
                </c:pt>
              </c:strCache>
            </c:strRef>
          </c:cat>
          <c:val>
            <c:numRef>
              <c:f>'Edad-CicloVital'!$N$4:$N$17</c:f>
              <c:numCache>
                <c:formatCode>0.0</c:formatCode>
                <c:ptCount val="14"/>
                <c:pt idx="0">
                  <c:v>0.68649885583524028</c:v>
                </c:pt>
                <c:pt idx="1">
                  <c:v>11.670480549199084</c:v>
                </c:pt>
                <c:pt idx="2">
                  <c:v>27.536231884057973</c:v>
                </c:pt>
                <c:pt idx="3">
                  <c:v>19.679633867276888</c:v>
                </c:pt>
                <c:pt idx="4">
                  <c:v>13.043478260869565</c:v>
                </c:pt>
                <c:pt idx="5">
                  <c:v>7.551487414187644</c:v>
                </c:pt>
                <c:pt idx="6">
                  <c:v>5.6445461479786418</c:v>
                </c:pt>
                <c:pt idx="7">
                  <c:v>4.805491990846682</c:v>
                </c:pt>
                <c:pt idx="8">
                  <c:v>2.8985507246376812</c:v>
                </c:pt>
                <c:pt idx="9">
                  <c:v>1.7543859649122806</c:v>
                </c:pt>
                <c:pt idx="10">
                  <c:v>2.1357742181540811</c:v>
                </c:pt>
                <c:pt idx="11">
                  <c:v>1.0678871090770405</c:v>
                </c:pt>
                <c:pt idx="12">
                  <c:v>0.99160945842868031</c:v>
                </c:pt>
                <c:pt idx="13">
                  <c:v>0.53394355453852027</c:v>
                </c:pt>
              </c:numCache>
            </c:numRef>
          </c:val>
          <c:extLst>
            <c:ext xmlns:c16="http://schemas.microsoft.com/office/drawing/2014/chart" uri="{C3380CC4-5D6E-409C-BE32-E72D297353CC}">
              <c16:uniqueId val="{00000000-D5A5-41AD-BE54-733C1A71D5A5}"/>
            </c:ext>
          </c:extLst>
        </c:ser>
        <c:dLbls>
          <c:showLegendKey val="0"/>
          <c:showVal val="0"/>
          <c:showCatName val="0"/>
          <c:showSerName val="0"/>
          <c:showPercent val="0"/>
          <c:showBubbleSize val="0"/>
        </c:dLbls>
        <c:gapWidth val="9"/>
        <c:axId val="101639680"/>
        <c:axId val="101641600"/>
      </c:barChart>
      <c:catAx>
        <c:axId val="101639680"/>
        <c:scaling>
          <c:orientation val="minMax"/>
        </c:scaling>
        <c:delete val="0"/>
        <c:axPos val="b"/>
        <c:title>
          <c:tx>
            <c:rich>
              <a:bodyPr/>
              <a:lstStyle/>
              <a:p>
                <a:pPr>
                  <a:defRPr sz="800"/>
                </a:pPr>
                <a:r>
                  <a:rPr lang="en-US" sz="800"/>
                  <a:t>Grupos de edad</a:t>
                </a:r>
              </a:p>
            </c:rich>
          </c:tx>
          <c:layout/>
          <c:overlay val="0"/>
        </c:title>
        <c:numFmt formatCode="General" sourceLinked="0"/>
        <c:majorTickMark val="out"/>
        <c:minorTickMark val="none"/>
        <c:tickLblPos val="nextTo"/>
        <c:crossAx val="101641600"/>
        <c:crosses val="autoZero"/>
        <c:auto val="1"/>
        <c:lblAlgn val="ctr"/>
        <c:lblOffset val="100"/>
        <c:noMultiLvlLbl val="0"/>
      </c:catAx>
      <c:valAx>
        <c:axId val="101641600"/>
        <c:scaling>
          <c:orientation val="minMax"/>
        </c:scaling>
        <c:delete val="0"/>
        <c:axPos val="l"/>
        <c:title>
          <c:tx>
            <c:rich>
              <a:bodyPr rot="-5400000" vert="horz"/>
              <a:lstStyle/>
              <a:p>
                <a:pPr>
                  <a:defRPr sz="800"/>
                </a:pPr>
                <a:r>
                  <a:rPr lang="en-US" sz="800"/>
                  <a:t>Porcentaje</a:t>
                </a:r>
              </a:p>
            </c:rich>
          </c:tx>
          <c:layout>
            <c:manualLayout>
              <c:xMode val="edge"/>
              <c:yMode val="edge"/>
              <c:x val="1.978239058819278E-2"/>
              <c:y val="0.31100944995266522"/>
            </c:manualLayout>
          </c:layout>
          <c:overlay val="0"/>
        </c:title>
        <c:numFmt formatCode="0.0" sourceLinked="1"/>
        <c:majorTickMark val="out"/>
        <c:minorTickMark val="none"/>
        <c:tickLblPos val="nextTo"/>
        <c:txPr>
          <a:bodyPr/>
          <a:lstStyle/>
          <a:p>
            <a:pPr>
              <a:defRPr sz="800"/>
            </a:pPr>
            <a:endParaRPr lang="en-US"/>
          </a:p>
        </c:txPr>
        <c:crossAx val="101639680"/>
        <c:crosses val="autoZero"/>
        <c:crossBetween val="between"/>
      </c:valAx>
      <c:dTable>
        <c:showHorzBorder val="1"/>
        <c:showVertBorder val="1"/>
        <c:showOutline val="1"/>
        <c:showKeys val="1"/>
        <c:txPr>
          <a:bodyPr/>
          <a:lstStyle/>
          <a:p>
            <a:pPr rtl="0">
              <a:defRPr sz="700"/>
            </a:pPr>
            <a:endParaRPr lang="en-US"/>
          </a:p>
        </c:txPr>
      </c:dTable>
    </c:plotArea>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FactoresASOCIADOS!$E$2</c:f>
              <c:strCache>
                <c:ptCount val="1"/>
                <c:pt idx="0">
                  <c:v>%</c:v>
                </c:pt>
              </c:strCache>
            </c:strRef>
          </c:tx>
          <c:invertIfNegative val="0"/>
          <c:dLbls>
            <c:spPr>
              <a:noFill/>
              <a:ln>
                <a:noFill/>
              </a:ln>
              <a:effectLst/>
            </c:spPr>
            <c:txPr>
              <a:bodyPr/>
              <a:lstStyle/>
              <a:p>
                <a:pPr>
                  <a:defRPr sz="9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FactoresASOCIADOS!$A$3:$A$12</c:f>
              <c:strCache>
                <c:ptCount val="10"/>
                <c:pt idx="0">
                  <c:v>Suicidio familiar amigo</c:v>
                </c:pt>
                <c:pt idx="1">
                  <c:v>Problema legal</c:v>
                </c:pt>
                <c:pt idx="2">
                  <c:v>Muerte de familiar</c:v>
                </c:pt>
                <c:pt idx="3">
                  <c:v>Problema laboral</c:v>
                </c:pt>
                <c:pt idx="4">
                  <c:v>Maltrato físico, psicológico o sexual</c:v>
                </c:pt>
                <c:pt idx="5">
                  <c:v>Problema escolar/ educación</c:v>
                </c:pt>
                <c:pt idx="6">
                  <c:v>Enfermedad crónica dolorosa o discapacitante</c:v>
                </c:pt>
                <c:pt idx="7">
                  <c:v>Problemas económicos</c:v>
                </c:pt>
                <c:pt idx="8">
                  <c:v>Conflictos con pareja o expareja</c:v>
                </c:pt>
                <c:pt idx="9">
                  <c:v>Problemas familiares</c:v>
                </c:pt>
              </c:strCache>
            </c:strRef>
          </c:cat>
          <c:val>
            <c:numRef>
              <c:f>FactoresASOCIADOS!$E$3:$E$12</c:f>
              <c:numCache>
                <c:formatCode>0.0</c:formatCode>
                <c:ptCount val="10"/>
                <c:pt idx="0">
                  <c:v>0.94403236682400538</c:v>
                </c:pt>
                <c:pt idx="1">
                  <c:v>1.078894133513149</c:v>
                </c:pt>
                <c:pt idx="2">
                  <c:v>4.4504383007417392</c:v>
                </c:pt>
                <c:pt idx="3">
                  <c:v>5.0573162508428862</c:v>
                </c:pt>
                <c:pt idx="4">
                  <c:v>5.1921780175320293</c:v>
                </c:pt>
                <c:pt idx="5">
                  <c:v>5.5293324342548891</c:v>
                </c:pt>
                <c:pt idx="6">
                  <c:v>8.15913688469319</c:v>
                </c:pt>
                <c:pt idx="7">
                  <c:v>8.6985839514497627</c:v>
                </c:pt>
                <c:pt idx="8">
                  <c:v>27.039784221173296</c:v>
                </c:pt>
                <c:pt idx="9">
                  <c:v>33.850303438975047</c:v>
                </c:pt>
              </c:numCache>
            </c:numRef>
          </c:val>
          <c:extLst>
            <c:ext xmlns:c16="http://schemas.microsoft.com/office/drawing/2014/chart" uri="{C3380CC4-5D6E-409C-BE32-E72D297353CC}">
              <c16:uniqueId val="{00000000-3270-4C43-907C-037FAD45DCE0}"/>
            </c:ext>
          </c:extLst>
        </c:ser>
        <c:dLbls>
          <c:dLblPos val="outEnd"/>
          <c:showLegendKey val="0"/>
          <c:showVal val="1"/>
          <c:showCatName val="0"/>
          <c:showSerName val="0"/>
          <c:showPercent val="0"/>
          <c:showBubbleSize val="0"/>
        </c:dLbls>
        <c:gapWidth val="150"/>
        <c:axId val="101839232"/>
        <c:axId val="101841920"/>
      </c:barChart>
      <c:catAx>
        <c:axId val="101839232"/>
        <c:scaling>
          <c:orientation val="minMax"/>
        </c:scaling>
        <c:delete val="0"/>
        <c:axPos val="l"/>
        <c:numFmt formatCode="General" sourceLinked="0"/>
        <c:majorTickMark val="none"/>
        <c:minorTickMark val="none"/>
        <c:tickLblPos val="nextTo"/>
        <c:txPr>
          <a:bodyPr/>
          <a:lstStyle/>
          <a:p>
            <a:pPr>
              <a:defRPr sz="700"/>
            </a:pPr>
            <a:endParaRPr lang="en-US"/>
          </a:p>
        </c:txPr>
        <c:crossAx val="101841920"/>
        <c:crosses val="autoZero"/>
        <c:auto val="1"/>
        <c:lblAlgn val="ctr"/>
        <c:lblOffset val="100"/>
        <c:noMultiLvlLbl val="0"/>
      </c:catAx>
      <c:valAx>
        <c:axId val="101841920"/>
        <c:scaling>
          <c:orientation val="minMax"/>
        </c:scaling>
        <c:delete val="0"/>
        <c:axPos val="b"/>
        <c:title>
          <c:tx>
            <c:rich>
              <a:bodyPr/>
              <a:lstStyle/>
              <a:p>
                <a:pPr>
                  <a:defRPr sz="700"/>
                </a:pPr>
                <a:r>
                  <a:rPr lang="es-CO" sz="700"/>
                  <a:t>Porcentaje</a:t>
                </a:r>
              </a:p>
            </c:rich>
          </c:tx>
          <c:layout/>
          <c:overlay val="0"/>
        </c:title>
        <c:numFmt formatCode="0.0" sourceLinked="1"/>
        <c:majorTickMark val="none"/>
        <c:minorTickMark val="none"/>
        <c:tickLblPos val="nextTo"/>
        <c:txPr>
          <a:bodyPr/>
          <a:lstStyle/>
          <a:p>
            <a:pPr>
              <a:defRPr sz="700"/>
            </a:pPr>
            <a:endParaRPr lang="en-US"/>
          </a:p>
        </c:txPr>
        <c:crossAx val="101839232"/>
        <c:crosses val="autoZero"/>
        <c:crossBetween val="between"/>
      </c:valAx>
    </c:plotArea>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FactoresRiesgo!$E$3</c:f>
              <c:strCache>
                <c:ptCount val="1"/>
                <c:pt idx="0">
                  <c:v>%</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FactoresRiesgo!$A$4:$A$10</c:f>
              <c:strCache>
                <c:ptCount val="7"/>
                <c:pt idx="0">
                  <c:v>Antecedente familiar</c:v>
                </c:pt>
                <c:pt idx="1">
                  <c:v>Antecedente violación abuso</c:v>
                </c:pt>
                <c:pt idx="2">
                  <c:v>Abuso Alcohol</c:v>
                </c:pt>
                <c:pt idx="3">
                  <c:v>Consumo de SPA</c:v>
                </c:pt>
                <c:pt idx="4">
                  <c:v>Plan suicida</c:v>
                </c:pt>
                <c:pt idx="5">
                  <c:v>Idea suicida</c:v>
                </c:pt>
                <c:pt idx="6">
                  <c:v>Trastornos psiquiatricos</c:v>
                </c:pt>
              </c:strCache>
            </c:strRef>
          </c:cat>
          <c:val>
            <c:numRef>
              <c:f>FactoresRiesgo!$E$4:$E$10</c:f>
              <c:numCache>
                <c:formatCode>0.0</c:formatCode>
                <c:ptCount val="7"/>
                <c:pt idx="0">
                  <c:v>2.1758436944937833</c:v>
                </c:pt>
                <c:pt idx="1">
                  <c:v>3.8188277087033748</c:v>
                </c:pt>
                <c:pt idx="2">
                  <c:v>4.6625222024866781</c:v>
                </c:pt>
                <c:pt idx="3">
                  <c:v>11.101243339253998</c:v>
                </c:pt>
                <c:pt idx="4">
                  <c:v>14.165186500888099</c:v>
                </c:pt>
                <c:pt idx="5">
                  <c:v>27.708703374777976</c:v>
                </c:pt>
                <c:pt idx="6">
                  <c:v>36.367673179396093</c:v>
                </c:pt>
              </c:numCache>
            </c:numRef>
          </c:val>
          <c:extLst>
            <c:ext xmlns:c16="http://schemas.microsoft.com/office/drawing/2014/chart" uri="{C3380CC4-5D6E-409C-BE32-E72D297353CC}">
              <c16:uniqueId val="{00000000-6CAF-2345-88F6-86CD0DBCADF3}"/>
            </c:ext>
          </c:extLst>
        </c:ser>
        <c:dLbls>
          <c:dLblPos val="outEnd"/>
          <c:showLegendKey val="0"/>
          <c:showVal val="1"/>
          <c:showCatName val="0"/>
          <c:showSerName val="0"/>
          <c:showPercent val="0"/>
          <c:showBubbleSize val="0"/>
        </c:dLbls>
        <c:gapWidth val="150"/>
        <c:axId val="101981568"/>
        <c:axId val="102036992"/>
      </c:barChart>
      <c:catAx>
        <c:axId val="101981568"/>
        <c:scaling>
          <c:orientation val="minMax"/>
        </c:scaling>
        <c:delete val="0"/>
        <c:axPos val="l"/>
        <c:title>
          <c:tx>
            <c:rich>
              <a:bodyPr/>
              <a:lstStyle/>
              <a:p>
                <a:pPr>
                  <a:defRPr sz="800"/>
                </a:pPr>
                <a:r>
                  <a:rPr lang="en-US" sz="800"/>
                  <a:t>Factores de riesgo</a:t>
                </a:r>
              </a:p>
            </c:rich>
          </c:tx>
          <c:layout/>
          <c:overlay val="0"/>
        </c:title>
        <c:numFmt formatCode="General" sourceLinked="0"/>
        <c:majorTickMark val="out"/>
        <c:minorTickMark val="none"/>
        <c:tickLblPos val="nextTo"/>
        <c:txPr>
          <a:bodyPr/>
          <a:lstStyle/>
          <a:p>
            <a:pPr>
              <a:defRPr sz="700"/>
            </a:pPr>
            <a:endParaRPr lang="en-US"/>
          </a:p>
        </c:txPr>
        <c:crossAx val="102036992"/>
        <c:crosses val="autoZero"/>
        <c:auto val="1"/>
        <c:lblAlgn val="ctr"/>
        <c:lblOffset val="100"/>
        <c:noMultiLvlLbl val="0"/>
      </c:catAx>
      <c:valAx>
        <c:axId val="102036992"/>
        <c:scaling>
          <c:orientation val="minMax"/>
        </c:scaling>
        <c:delete val="0"/>
        <c:axPos val="b"/>
        <c:title>
          <c:tx>
            <c:rich>
              <a:bodyPr/>
              <a:lstStyle/>
              <a:p>
                <a:pPr>
                  <a:defRPr sz="800"/>
                </a:pPr>
                <a:r>
                  <a:rPr lang="en-US" sz="800"/>
                  <a:t>Porcentaje</a:t>
                </a:r>
              </a:p>
            </c:rich>
          </c:tx>
          <c:layout/>
          <c:overlay val="0"/>
        </c:title>
        <c:numFmt formatCode="0.0" sourceLinked="1"/>
        <c:majorTickMark val="out"/>
        <c:minorTickMark val="none"/>
        <c:tickLblPos val="nextTo"/>
        <c:txPr>
          <a:bodyPr/>
          <a:lstStyle/>
          <a:p>
            <a:pPr>
              <a:defRPr sz="900"/>
            </a:pPr>
            <a:endParaRPr lang="en-US"/>
          </a:p>
        </c:txPr>
        <c:crossAx val="101981568"/>
        <c:crosses val="autoZero"/>
        <c:crossBetween val="between"/>
      </c:valAx>
    </c:plotArea>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3"/>
          <c:order val="1"/>
          <c:tx>
            <c:strRef>
              <c:f>'Canal endémico'!$A$75</c:f>
              <c:strCache>
                <c:ptCount val="1"/>
                <c:pt idx="0">
                  <c:v>Percentil 75</c:v>
                </c:pt>
              </c:strCache>
            </c:strRef>
          </c:tx>
          <c:spPr>
            <a:solidFill>
              <a:srgbClr val="C00000"/>
            </a:solidFill>
            <a:ln w="25400">
              <a:solidFill>
                <a:srgbClr val="FF0000"/>
              </a:solidFill>
              <a:prstDash val="solid"/>
            </a:ln>
          </c:spPr>
          <c:val>
            <c:numRef>
              <c:f>'Canal endémico'!$B$75:$BA$75</c:f>
              <c:numCache>
                <c:formatCode>0.0</c:formatCode>
                <c:ptCount val="52"/>
                <c:pt idx="0">
                  <c:v>28</c:v>
                </c:pt>
                <c:pt idx="1">
                  <c:v>32</c:v>
                </c:pt>
                <c:pt idx="2">
                  <c:v>36</c:v>
                </c:pt>
                <c:pt idx="3">
                  <c:v>32</c:v>
                </c:pt>
                <c:pt idx="4">
                  <c:v>38</c:v>
                </c:pt>
                <c:pt idx="5">
                  <c:v>41</c:v>
                </c:pt>
                <c:pt idx="6">
                  <c:v>41</c:v>
                </c:pt>
                <c:pt idx="7">
                  <c:v>35</c:v>
                </c:pt>
                <c:pt idx="8">
                  <c:v>31</c:v>
                </c:pt>
                <c:pt idx="9">
                  <c:v>40</c:v>
                </c:pt>
                <c:pt idx="10">
                  <c:v>31</c:v>
                </c:pt>
                <c:pt idx="11">
                  <c:v>41</c:v>
                </c:pt>
                <c:pt idx="12">
                  <c:v>24</c:v>
                </c:pt>
                <c:pt idx="13">
                  <c:v>36</c:v>
                </c:pt>
                <c:pt idx="14">
                  <c:v>39</c:v>
                </c:pt>
                <c:pt idx="15">
                  <c:v>33</c:v>
                </c:pt>
                <c:pt idx="16">
                  <c:v>34</c:v>
                </c:pt>
                <c:pt idx="17">
                  <c:v>34</c:v>
                </c:pt>
                <c:pt idx="18">
                  <c:v>29</c:v>
                </c:pt>
                <c:pt idx="19">
                  <c:v>30</c:v>
                </c:pt>
                <c:pt idx="20">
                  <c:v>38</c:v>
                </c:pt>
                <c:pt idx="21">
                  <c:v>35</c:v>
                </c:pt>
                <c:pt idx="22">
                  <c:v>36</c:v>
                </c:pt>
                <c:pt idx="23">
                  <c:v>28</c:v>
                </c:pt>
                <c:pt idx="24">
                  <c:v>32</c:v>
                </c:pt>
                <c:pt idx="25">
                  <c:v>39</c:v>
                </c:pt>
                <c:pt idx="26">
                  <c:v>31</c:v>
                </c:pt>
                <c:pt idx="27">
                  <c:v>43</c:v>
                </c:pt>
                <c:pt idx="28">
                  <c:v>37</c:v>
                </c:pt>
                <c:pt idx="29">
                  <c:v>47</c:v>
                </c:pt>
                <c:pt idx="30">
                  <c:v>39</c:v>
                </c:pt>
                <c:pt idx="31">
                  <c:v>35</c:v>
                </c:pt>
                <c:pt idx="32">
                  <c:v>40</c:v>
                </c:pt>
                <c:pt idx="33">
                  <c:v>35</c:v>
                </c:pt>
                <c:pt idx="34">
                  <c:v>38</c:v>
                </c:pt>
                <c:pt idx="35">
                  <c:v>39</c:v>
                </c:pt>
                <c:pt idx="36">
                  <c:v>35</c:v>
                </c:pt>
                <c:pt idx="37">
                  <c:v>38</c:v>
                </c:pt>
                <c:pt idx="38">
                  <c:v>45</c:v>
                </c:pt>
                <c:pt idx="39">
                  <c:v>43</c:v>
                </c:pt>
                <c:pt idx="40">
                  <c:v>39</c:v>
                </c:pt>
                <c:pt idx="41">
                  <c:v>34</c:v>
                </c:pt>
                <c:pt idx="42">
                  <c:v>44</c:v>
                </c:pt>
                <c:pt idx="43">
                  <c:v>32</c:v>
                </c:pt>
                <c:pt idx="44">
                  <c:v>34</c:v>
                </c:pt>
                <c:pt idx="45">
                  <c:v>35</c:v>
                </c:pt>
                <c:pt idx="46">
                  <c:v>36</c:v>
                </c:pt>
                <c:pt idx="47">
                  <c:v>28</c:v>
                </c:pt>
                <c:pt idx="48">
                  <c:v>37</c:v>
                </c:pt>
                <c:pt idx="49">
                  <c:v>38</c:v>
                </c:pt>
                <c:pt idx="50">
                  <c:v>42</c:v>
                </c:pt>
                <c:pt idx="51">
                  <c:v>25</c:v>
                </c:pt>
              </c:numCache>
            </c:numRef>
          </c:val>
          <c:extLst>
            <c:ext xmlns:c16="http://schemas.microsoft.com/office/drawing/2014/chart" uri="{C3380CC4-5D6E-409C-BE32-E72D297353CC}">
              <c16:uniqueId val="{00000002-5A99-4791-8253-E45CCB0CC22F}"/>
            </c:ext>
          </c:extLst>
        </c:ser>
        <c:ser>
          <c:idx val="1"/>
          <c:order val="2"/>
          <c:tx>
            <c:strRef>
              <c:f>'Canal endémico'!$A$73</c:f>
              <c:strCache>
                <c:ptCount val="1"/>
                <c:pt idx="0">
                  <c:v>Mediana</c:v>
                </c:pt>
              </c:strCache>
            </c:strRef>
          </c:tx>
          <c:spPr>
            <a:ln w="28575" cap="rnd">
              <a:solidFill>
                <a:schemeClr val="accent4"/>
              </a:solidFill>
              <a:round/>
            </a:ln>
            <a:effectLst/>
          </c:spPr>
          <c:val>
            <c:numRef>
              <c:f>'Canal endémico'!$B$73:$BA$73</c:f>
              <c:numCache>
                <c:formatCode>0.0</c:formatCode>
                <c:ptCount val="52"/>
                <c:pt idx="0">
                  <c:v>25</c:v>
                </c:pt>
                <c:pt idx="1">
                  <c:v>25</c:v>
                </c:pt>
                <c:pt idx="2">
                  <c:v>30</c:v>
                </c:pt>
                <c:pt idx="3">
                  <c:v>29</c:v>
                </c:pt>
                <c:pt idx="4">
                  <c:v>32</c:v>
                </c:pt>
                <c:pt idx="5">
                  <c:v>39</c:v>
                </c:pt>
                <c:pt idx="6">
                  <c:v>36</c:v>
                </c:pt>
                <c:pt idx="7">
                  <c:v>34</c:v>
                </c:pt>
                <c:pt idx="8">
                  <c:v>30</c:v>
                </c:pt>
                <c:pt idx="9">
                  <c:v>31</c:v>
                </c:pt>
                <c:pt idx="10">
                  <c:v>31</c:v>
                </c:pt>
                <c:pt idx="11">
                  <c:v>33</c:v>
                </c:pt>
                <c:pt idx="12">
                  <c:v>22</c:v>
                </c:pt>
                <c:pt idx="13">
                  <c:v>29</c:v>
                </c:pt>
                <c:pt idx="14">
                  <c:v>36</c:v>
                </c:pt>
                <c:pt idx="15">
                  <c:v>19</c:v>
                </c:pt>
                <c:pt idx="16">
                  <c:v>33</c:v>
                </c:pt>
                <c:pt idx="17">
                  <c:v>24</c:v>
                </c:pt>
                <c:pt idx="18">
                  <c:v>23</c:v>
                </c:pt>
                <c:pt idx="19">
                  <c:v>25</c:v>
                </c:pt>
                <c:pt idx="20">
                  <c:v>35</c:v>
                </c:pt>
                <c:pt idx="21">
                  <c:v>25</c:v>
                </c:pt>
                <c:pt idx="22">
                  <c:v>28</c:v>
                </c:pt>
                <c:pt idx="23">
                  <c:v>27</c:v>
                </c:pt>
                <c:pt idx="24">
                  <c:v>32</c:v>
                </c:pt>
                <c:pt idx="25">
                  <c:v>33</c:v>
                </c:pt>
                <c:pt idx="26">
                  <c:v>29</c:v>
                </c:pt>
                <c:pt idx="27">
                  <c:v>34</c:v>
                </c:pt>
                <c:pt idx="28">
                  <c:v>26</c:v>
                </c:pt>
                <c:pt idx="29">
                  <c:v>42</c:v>
                </c:pt>
                <c:pt idx="30">
                  <c:v>33</c:v>
                </c:pt>
                <c:pt idx="31">
                  <c:v>35</c:v>
                </c:pt>
                <c:pt idx="32">
                  <c:v>36</c:v>
                </c:pt>
                <c:pt idx="33">
                  <c:v>31</c:v>
                </c:pt>
                <c:pt idx="34">
                  <c:v>36</c:v>
                </c:pt>
                <c:pt idx="35">
                  <c:v>36</c:v>
                </c:pt>
                <c:pt idx="36">
                  <c:v>34</c:v>
                </c:pt>
                <c:pt idx="37">
                  <c:v>38</c:v>
                </c:pt>
                <c:pt idx="38">
                  <c:v>44</c:v>
                </c:pt>
                <c:pt idx="39">
                  <c:v>39</c:v>
                </c:pt>
                <c:pt idx="40">
                  <c:v>34</c:v>
                </c:pt>
                <c:pt idx="41">
                  <c:v>28</c:v>
                </c:pt>
                <c:pt idx="42">
                  <c:v>32</c:v>
                </c:pt>
                <c:pt idx="43">
                  <c:v>27</c:v>
                </c:pt>
                <c:pt idx="44">
                  <c:v>24</c:v>
                </c:pt>
                <c:pt idx="45">
                  <c:v>25</c:v>
                </c:pt>
                <c:pt idx="46">
                  <c:v>35</c:v>
                </c:pt>
                <c:pt idx="47">
                  <c:v>27</c:v>
                </c:pt>
                <c:pt idx="48">
                  <c:v>29</c:v>
                </c:pt>
                <c:pt idx="49">
                  <c:v>37</c:v>
                </c:pt>
                <c:pt idx="50">
                  <c:v>37</c:v>
                </c:pt>
                <c:pt idx="51">
                  <c:v>24</c:v>
                </c:pt>
              </c:numCache>
            </c:numRef>
          </c:val>
          <c:extLst>
            <c:ext xmlns:c16="http://schemas.microsoft.com/office/drawing/2014/chart" uri="{C3380CC4-5D6E-409C-BE32-E72D297353CC}">
              <c16:uniqueId val="{00000000-5A99-4791-8253-E45CCB0CC22F}"/>
            </c:ext>
          </c:extLst>
        </c:ser>
        <c:ser>
          <c:idx val="2"/>
          <c:order val="3"/>
          <c:tx>
            <c:strRef>
              <c:f>'Canal endémico'!$A$74</c:f>
              <c:strCache>
                <c:ptCount val="1"/>
                <c:pt idx="0">
                  <c:v>Percentil 25</c:v>
                </c:pt>
              </c:strCache>
            </c:strRef>
          </c:tx>
          <c:spPr>
            <a:solidFill>
              <a:srgbClr val="92D050"/>
            </a:solidFill>
            <a:ln w="28575" cap="rnd">
              <a:solidFill>
                <a:schemeClr val="accent6"/>
              </a:solidFill>
              <a:round/>
            </a:ln>
            <a:effectLst/>
          </c:spPr>
          <c:val>
            <c:numRef>
              <c:f>'Canal endémico'!$B$74:$BA$74</c:f>
              <c:numCache>
                <c:formatCode>0.0</c:formatCode>
                <c:ptCount val="52"/>
                <c:pt idx="0">
                  <c:v>19</c:v>
                </c:pt>
                <c:pt idx="1">
                  <c:v>23</c:v>
                </c:pt>
                <c:pt idx="2">
                  <c:v>26</c:v>
                </c:pt>
                <c:pt idx="3">
                  <c:v>29</c:v>
                </c:pt>
                <c:pt idx="4">
                  <c:v>29</c:v>
                </c:pt>
                <c:pt idx="5">
                  <c:v>38</c:v>
                </c:pt>
                <c:pt idx="6">
                  <c:v>34</c:v>
                </c:pt>
                <c:pt idx="7">
                  <c:v>32</c:v>
                </c:pt>
                <c:pt idx="8">
                  <c:v>29</c:v>
                </c:pt>
                <c:pt idx="9">
                  <c:v>30</c:v>
                </c:pt>
                <c:pt idx="10">
                  <c:v>25</c:v>
                </c:pt>
                <c:pt idx="11">
                  <c:v>15</c:v>
                </c:pt>
                <c:pt idx="12">
                  <c:v>20</c:v>
                </c:pt>
                <c:pt idx="13">
                  <c:v>29</c:v>
                </c:pt>
                <c:pt idx="14">
                  <c:v>23</c:v>
                </c:pt>
                <c:pt idx="15">
                  <c:v>18</c:v>
                </c:pt>
                <c:pt idx="16">
                  <c:v>25</c:v>
                </c:pt>
                <c:pt idx="17">
                  <c:v>17</c:v>
                </c:pt>
                <c:pt idx="18">
                  <c:v>23</c:v>
                </c:pt>
                <c:pt idx="19">
                  <c:v>22</c:v>
                </c:pt>
                <c:pt idx="20">
                  <c:v>27</c:v>
                </c:pt>
                <c:pt idx="21">
                  <c:v>23</c:v>
                </c:pt>
                <c:pt idx="22">
                  <c:v>27</c:v>
                </c:pt>
                <c:pt idx="23">
                  <c:v>25</c:v>
                </c:pt>
                <c:pt idx="24">
                  <c:v>24</c:v>
                </c:pt>
                <c:pt idx="25">
                  <c:v>29</c:v>
                </c:pt>
                <c:pt idx="26">
                  <c:v>28</c:v>
                </c:pt>
                <c:pt idx="27">
                  <c:v>33</c:v>
                </c:pt>
                <c:pt idx="28">
                  <c:v>25</c:v>
                </c:pt>
                <c:pt idx="29">
                  <c:v>31</c:v>
                </c:pt>
                <c:pt idx="30">
                  <c:v>27</c:v>
                </c:pt>
                <c:pt idx="31">
                  <c:v>30</c:v>
                </c:pt>
                <c:pt idx="32">
                  <c:v>34</c:v>
                </c:pt>
                <c:pt idx="33">
                  <c:v>30</c:v>
                </c:pt>
                <c:pt idx="34">
                  <c:v>35</c:v>
                </c:pt>
                <c:pt idx="35">
                  <c:v>35</c:v>
                </c:pt>
                <c:pt idx="36">
                  <c:v>28</c:v>
                </c:pt>
                <c:pt idx="37">
                  <c:v>35</c:v>
                </c:pt>
                <c:pt idx="38">
                  <c:v>38</c:v>
                </c:pt>
                <c:pt idx="39">
                  <c:v>39</c:v>
                </c:pt>
                <c:pt idx="40">
                  <c:v>29</c:v>
                </c:pt>
                <c:pt idx="41">
                  <c:v>24</c:v>
                </c:pt>
                <c:pt idx="42">
                  <c:v>29</c:v>
                </c:pt>
                <c:pt idx="43">
                  <c:v>27</c:v>
                </c:pt>
                <c:pt idx="44">
                  <c:v>18</c:v>
                </c:pt>
                <c:pt idx="45">
                  <c:v>23</c:v>
                </c:pt>
                <c:pt idx="46">
                  <c:v>31</c:v>
                </c:pt>
                <c:pt idx="47">
                  <c:v>23</c:v>
                </c:pt>
                <c:pt idx="48">
                  <c:v>28</c:v>
                </c:pt>
                <c:pt idx="49">
                  <c:v>31</c:v>
                </c:pt>
                <c:pt idx="50">
                  <c:v>31</c:v>
                </c:pt>
                <c:pt idx="51">
                  <c:v>23</c:v>
                </c:pt>
              </c:numCache>
            </c:numRef>
          </c:val>
          <c:extLst>
            <c:ext xmlns:c16="http://schemas.microsoft.com/office/drawing/2014/chart" uri="{C3380CC4-5D6E-409C-BE32-E72D297353CC}">
              <c16:uniqueId val="{00000001-5A99-4791-8253-E45CCB0CC22F}"/>
            </c:ext>
          </c:extLst>
        </c:ser>
        <c:dLbls>
          <c:showLegendKey val="0"/>
          <c:showVal val="0"/>
          <c:showCatName val="0"/>
          <c:showSerName val="0"/>
          <c:showPercent val="0"/>
          <c:showBubbleSize val="0"/>
        </c:dLbls>
        <c:axId val="106173184"/>
        <c:axId val="106175488"/>
      </c:areaChart>
      <c:scatterChart>
        <c:scatterStyle val="lineMarker"/>
        <c:varyColors val="0"/>
        <c:ser>
          <c:idx val="0"/>
          <c:order val="0"/>
          <c:tx>
            <c:strRef>
              <c:f>'Canal endémico'!$A$72</c:f>
              <c:strCache>
                <c:ptCount val="1"/>
                <c:pt idx="0">
                  <c:v>2022</c:v>
                </c:pt>
              </c:strCache>
            </c:strRef>
          </c:tx>
          <c:spPr>
            <a:ln w="19050">
              <a:solidFill>
                <a:sysClr val="windowText" lastClr="000000"/>
              </a:solidFill>
            </a:ln>
          </c:spPr>
          <c:marker>
            <c:symbol val="circle"/>
            <c:size val="5"/>
            <c:spPr>
              <a:solidFill>
                <a:schemeClr val="tx1"/>
              </a:solidFill>
              <a:ln w="9525">
                <a:solidFill>
                  <a:sysClr val="windowText" lastClr="000000"/>
                </a:solidFill>
                <a:prstDash val="sysDash"/>
              </a:ln>
              <a:effectLst/>
            </c:spPr>
          </c:marker>
          <c:yVal>
            <c:numRef>
              <c:f>'Canal endémico'!$B$72:$BA$72</c:f>
              <c:numCache>
                <c:formatCode>General</c:formatCode>
                <c:ptCount val="52"/>
                <c:pt idx="0">
                  <c:v>23</c:v>
                </c:pt>
                <c:pt idx="1">
                  <c:v>26</c:v>
                </c:pt>
                <c:pt idx="2">
                  <c:v>31</c:v>
                </c:pt>
                <c:pt idx="3">
                  <c:v>36</c:v>
                </c:pt>
                <c:pt idx="4">
                  <c:v>37</c:v>
                </c:pt>
                <c:pt idx="5">
                  <c:v>47</c:v>
                </c:pt>
                <c:pt idx="6">
                  <c:v>43</c:v>
                </c:pt>
                <c:pt idx="7">
                  <c:v>42</c:v>
                </c:pt>
                <c:pt idx="8">
                  <c:v>42</c:v>
                </c:pt>
                <c:pt idx="9">
                  <c:v>45</c:v>
                </c:pt>
                <c:pt idx="10">
                  <c:v>38</c:v>
                </c:pt>
                <c:pt idx="11">
                  <c:v>21</c:v>
                </c:pt>
                <c:pt idx="12">
                  <c:v>45</c:v>
                </c:pt>
                <c:pt idx="13">
                  <c:v>52</c:v>
                </c:pt>
                <c:pt idx="14">
                  <c:v>20</c:v>
                </c:pt>
                <c:pt idx="15">
                  <c:v>35</c:v>
                </c:pt>
                <c:pt idx="16">
                  <c:v>41</c:v>
                </c:pt>
                <c:pt idx="17">
                  <c:v>24</c:v>
                </c:pt>
                <c:pt idx="18">
                  <c:v>33</c:v>
                </c:pt>
                <c:pt idx="19">
                  <c:v>37</c:v>
                </c:pt>
                <c:pt idx="20">
                  <c:v>28</c:v>
                </c:pt>
                <c:pt idx="21">
                  <c:v>23</c:v>
                </c:pt>
                <c:pt idx="22">
                  <c:v>41</c:v>
                </c:pt>
                <c:pt idx="23">
                  <c:v>34</c:v>
                </c:pt>
                <c:pt idx="24">
                  <c:v>28</c:v>
                </c:pt>
                <c:pt idx="25">
                  <c:v>26</c:v>
                </c:pt>
                <c:pt idx="26">
                  <c:v>25</c:v>
                </c:pt>
                <c:pt idx="27">
                  <c:v>28</c:v>
                </c:pt>
              </c:numCache>
            </c:numRef>
          </c:yVal>
          <c:smooth val="0"/>
          <c:extLst>
            <c:ext xmlns:c16="http://schemas.microsoft.com/office/drawing/2014/chart" uri="{C3380CC4-5D6E-409C-BE32-E72D297353CC}">
              <c16:uniqueId val="{00000003-5A99-4791-8253-E45CCB0CC22F}"/>
            </c:ext>
          </c:extLst>
        </c:ser>
        <c:dLbls>
          <c:showLegendKey val="0"/>
          <c:showVal val="0"/>
          <c:showCatName val="0"/>
          <c:showSerName val="0"/>
          <c:showPercent val="0"/>
          <c:showBubbleSize val="0"/>
        </c:dLbls>
        <c:axId val="106173184"/>
        <c:axId val="106175488"/>
      </c:scatterChart>
      <c:catAx>
        <c:axId val="106173184"/>
        <c:scaling>
          <c:orientation val="minMax"/>
        </c:scaling>
        <c:delete val="0"/>
        <c:axPos val="b"/>
        <c:title>
          <c:tx>
            <c:rich>
              <a:bodyPr/>
              <a:lstStyle/>
              <a:p>
                <a:pPr>
                  <a:defRPr sz="900"/>
                </a:pPr>
                <a:r>
                  <a:rPr lang="en-US" sz="900"/>
                  <a:t>Semana Epidemiológica</a:t>
                </a:r>
              </a:p>
            </c:rich>
          </c:tx>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en-US"/>
          </a:p>
        </c:txPr>
        <c:crossAx val="106175488"/>
        <c:crosses val="autoZero"/>
        <c:auto val="1"/>
        <c:lblAlgn val="ctr"/>
        <c:lblOffset val="100"/>
        <c:noMultiLvlLbl val="0"/>
      </c:catAx>
      <c:valAx>
        <c:axId val="106175488"/>
        <c:scaling>
          <c:orientation val="minMax"/>
        </c:scaling>
        <c:delete val="0"/>
        <c:axPos val="l"/>
        <c:title>
          <c:tx>
            <c:rich>
              <a:bodyPr/>
              <a:lstStyle/>
              <a:p>
                <a:pPr>
                  <a:defRPr sz="900"/>
                </a:pPr>
                <a:r>
                  <a:rPr lang="es-CO" sz="900"/>
                  <a:t>Número de casos</a:t>
                </a:r>
              </a:p>
            </c:rich>
          </c:tx>
          <c:layout/>
          <c:overlay val="0"/>
        </c:title>
        <c:numFmt formatCode="0" sourceLinked="0"/>
        <c:majorTickMark val="none"/>
        <c:minorTickMark val="none"/>
        <c:tickLblPos val="nextTo"/>
        <c:spPr>
          <a:ln w="6350">
            <a:noFill/>
          </a:ln>
        </c:spPr>
        <c:txPr>
          <a:bodyPr rot="-60000000" vert="horz"/>
          <a:lstStyle/>
          <a:p>
            <a:pPr>
              <a:defRPr b="1"/>
            </a:pPr>
            <a:endParaRPr lang="en-US"/>
          </a:p>
        </c:txPr>
        <c:crossAx val="106173184"/>
        <c:crosses val="autoZero"/>
        <c:crossBetween val="between"/>
      </c:valAx>
      <c:spPr>
        <a:noFill/>
        <a:ln w="25400">
          <a:noFill/>
        </a:ln>
      </c:spPr>
    </c:plotArea>
    <c:legend>
      <c:legendPos val="b"/>
      <c:layout/>
      <c:overlay val="0"/>
      <c:spPr>
        <a:noFill/>
        <a:ln w="25400">
          <a:noFill/>
        </a:ln>
      </c:spPr>
      <c:txPr>
        <a:bodyPr rot="0" vert="horz"/>
        <a:lstStyle/>
        <a:p>
          <a:pPr>
            <a:defRPr sz="900"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3"/>
          <c:tx>
            <c:strRef>
              <c:f>'Canal endémico'!$A$72</c:f>
              <c:strCache>
                <c:ptCount val="1"/>
                <c:pt idx="0">
                  <c:v>2022</c:v>
                </c:pt>
              </c:strCache>
            </c:strRef>
          </c:tx>
          <c:spPr>
            <a:solidFill>
              <a:srgbClr val="0070C0"/>
            </a:solidFill>
          </c:spPr>
          <c:invertIfNegative val="0"/>
          <c:val>
            <c:numRef>
              <c:f>'Canal endémico'!$B$72:$BA$72</c:f>
              <c:numCache>
                <c:formatCode>General</c:formatCode>
                <c:ptCount val="52"/>
                <c:pt idx="0">
                  <c:v>23</c:v>
                </c:pt>
                <c:pt idx="1">
                  <c:v>26</c:v>
                </c:pt>
                <c:pt idx="2">
                  <c:v>31</c:v>
                </c:pt>
                <c:pt idx="3">
                  <c:v>36</c:v>
                </c:pt>
                <c:pt idx="4">
                  <c:v>37</c:v>
                </c:pt>
                <c:pt idx="5">
                  <c:v>47</c:v>
                </c:pt>
                <c:pt idx="6">
                  <c:v>43</c:v>
                </c:pt>
                <c:pt idx="7">
                  <c:v>42</c:v>
                </c:pt>
                <c:pt idx="8">
                  <c:v>42</c:v>
                </c:pt>
                <c:pt idx="9">
                  <c:v>45</c:v>
                </c:pt>
                <c:pt idx="10">
                  <c:v>38</c:v>
                </c:pt>
                <c:pt idx="11">
                  <c:v>21</c:v>
                </c:pt>
                <c:pt idx="12">
                  <c:v>45</c:v>
                </c:pt>
                <c:pt idx="13">
                  <c:v>52</c:v>
                </c:pt>
                <c:pt idx="14">
                  <c:v>20</c:v>
                </c:pt>
                <c:pt idx="15">
                  <c:v>35</c:v>
                </c:pt>
                <c:pt idx="16">
                  <c:v>41</c:v>
                </c:pt>
                <c:pt idx="17">
                  <c:v>24</c:v>
                </c:pt>
                <c:pt idx="18">
                  <c:v>33</c:v>
                </c:pt>
                <c:pt idx="19">
                  <c:v>37</c:v>
                </c:pt>
                <c:pt idx="20">
                  <c:v>28</c:v>
                </c:pt>
                <c:pt idx="21">
                  <c:v>23</c:v>
                </c:pt>
                <c:pt idx="22">
                  <c:v>41</c:v>
                </c:pt>
                <c:pt idx="23">
                  <c:v>34</c:v>
                </c:pt>
                <c:pt idx="24">
                  <c:v>28</c:v>
                </c:pt>
                <c:pt idx="25">
                  <c:v>26</c:v>
                </c:pt>
                <c:pt idx="26">
                  <c:v>25</c:v>
                </c:pt>
                <c:pt idx="27">
                  <c:v>28</c:v>
                </c:pt>
              </c:numCache>
            </c:numRef>
          </c:val>
          <c:extLst>
            <c:ext xmlns:c16="http://schemas.microsoft.com/office/drawing/2014/chart" uri="{C3380CC4-5D6E-409C-BE32-E72D297353CC}">
              <c16:uniqueId val="{00000000-D22B-41FA-8B3D-36618CEF458A}"/>
            </c:ext>
          </c:extLst>
        </c:ser>
        <c:dLbls>
          <c:showLegendKey val="0"/>
          <c:showVal val="0"/>
          <c:showCatName val="0"/>
          <c:showSerName val="0"/>
          <c:showPercent val="0"/>
          <c:showBubbleSize val="0"/>
        </c:dLbls>
        <c:gapWidth val="5"/>
        <c:axId val="106933632"/>
        <c:axId val="106935808"/>
      </c:barChart>
      <c:lineChart>
        <c:grouping val="standard"/>
        <c:varyColors val="0"/>
        <c:ser>
          <c:idx val="1"/>
          <c:order val="0"/>
          <c:tx>
            <c:strRef>
              <c:f>'Canal endémico'!$A$71</c:f>
              <c:strCache>
                <c:ptCount val="1"/>
                <c:pt idx="0">
                  <c:v>2021</c:v>
                </c:pt>
              </c:strCache>
            </c:strRef>
          </c:tx>
          <c:marker>
            <c:symbol val="none"/>
          </c:marker>
          <c:val>
            <c:numRef>
              <c:f>'Canal endémico'!$B$71:$BA$71</c:f>
              <c:numCache>
                <c:formatCode>General</c:formatCode>
                <c:ptCount val="52"/>
                <c:pt idx="0">
                  <c:v>19</c:v>
                </c:pt>
                <c:pt idx="1">
                  <c:v>19</c:v>
                </c:pt>
                <c:pt idx="2">
                  <c:v>26</c:v>
                </c:pt>
                <c:pt idx="3">
                  <c:v>29</c:v>
                </c:pt>
                <c:pt idx="4">
                  <c:v>25</c:v>
                </c:pt>
                <c:pt idx="5">
                  <c:v>41</c:v>
                </c:pt>
                <c:pt idx="6">
                  <c:v>41</c:v>
                </c:pt>
                <c:pt idx="7">
                  <c:v>34</c:v>
                </c:pt>
                <c:pt idx="8">
                  <c:v>31</c:v>
                </c:pt>
                <c:pt idx="9">
                  <c:v>43</c:v>
                </c:pt>
                <c:pt idx="10">
                  <c:v>33</c:v>
                </c:pt>
                <c:pt idx="11">
                  <c:v>48</c:v>
                </c:pt>
                <c:pt idx="12">
                  <c:v>20</c:v>
                </c:pt>
                <c:pt idx="13">
                  <c:v>29</c:v>
                </c:pt>
                <c:pt idx="14">
                  <c:v>36</c:v>
                </c:pt>
                <c:pt idx="15">
                  <c:v>37</c:v>
                </c:pt>
                <c:pt idx="16">
                  <c:v>35</c:v>
                </c:pt>
                <c:pt idx="17">
                  <c:v>37</c:v>
                </c:pt>
                <c:pt idx="18">
                  <c:v>29</c:v>
                </c:pt>
                <c:pt idx="19">
                  <c:v>40</c:v>
                </c:pt>
                <c:pt idx="20">
                  <c:v>45</c:v>
                </c:pt>
                <c:pt idx="21">
                  <c:v>25</c:v>
                </c:pt>
                <c:pt idx="22">
                  <c:v>37</c:v>
                </c:pt>
                <c:pt idx="23">
                  <c:v>28</c:v>
                </c:pt>
                <c:pt idx="24">
                  <c:v>32</c:v>
                </c:pt>
                <c:pt idx="25">
                  <c:v>39</c:v>
                </c:pt>
                <c:pt idx="26">
                  <c:v>31</c:v>
                </c:pt>
                <c:pt idx="27">
                  <c:v>43</c:v>
                </c:pt>
                <c:pt idx="28">
                  <c:v>26</c:v>
                </c:pt>
                <c:pt idx="29">
                  <c:v>42</c:v>
                </c:pt>
                <c:pt idx="30">
                  <c:v>27</c:v>
                </c:pt>
                <c:pt idx="31">
                  <c:v>44</c:v>
                </c:pt>
                <c:pt idx="32">
                  <c:v>34</c:v>
                </c:pt>
                <c:pt idx="33">
                  <c:v>35</c:v>
                </c:pt>
                <c:pt idx="34">
                  <c:v>38</c:v>
                </c:pt>
                <c:pt idx="35">
                  <c:v>47</c:v>
                </c:pt>
                <c:pt idx="36">
                  <c:v>24</c:v>
                </c:pt>
                <c:pt idx="37">
                  <c:v>38</c:v>
                </c:pt>
                <c:pt idx="38">
                  <c:v>50</c:v>
                </c:pt>
                <c:pt idx="39">
                  <c:v>43</c:v>
                </c:pt>
                <c:pt idx="40">
                  <c:v>52</c:v>
                </c:pt>
                <c:pt idx="41">
                  <c:v>35</c:v>
                </c:pt>
                <c:pt idx="42">
                  <c:v>49</c:v>
                </c:pt>
                <c:pt idx="43">
                  <c:v>32</c:v>
                </c:pt>
                <c:pt idx="44">
                  <c:v>34</c:v>
                </c:pt>
                <c:pt idx="45">
                  <c:v>23</c:v>
                </c:pt>
                <c:pt idx="46">
                  <c:v>37</c:v>
                </c:pt>
                <c:pt idx="47">
                  <c:v>28</c:v>
                </c:pt>
                <c:pt idx="48">
                  <c:v>28</c:v>
                </c:pt>
                <c:pt idx="49">
                  <c:v>31</c:v>
                </c:pt>
                <c:pt idx="50">
                  <c:v>30</c:v>
                </c:pt>
                <c:pt idx="51">
                  <c:v>24</c:v>
                </c:pt>
              </c:numCache>
            </c:numRef>
          </c:val>
          <c:smooth val="0"/>
          <c:extLst>
            <c:ext xmlns:c16="http://schemas.microsoft.com/office/drawing/2014/chart" uri="{C3380CC4-5D6E-409C-BE32-E72D297353CC}">
              <c16:uniqueId val="{00000000-5F54-6843-BFD9-CAA09CBC43B7}"/>
            </c:ext>
          </c:extLst>
        </c:ser>
        <c:ser>
          <c:idx val="3"/>
          <c:order val="1"/>
          <c:tx>
            <c:strRef>
              <c:f>'Canal endémico'!$A$70</c:f>
              <c:strCache>
                <c:ptCount val="1"/>
                <c:pt idx="0">
                  <c:v>2020</c:v>
                </c:pt>
              </c:strCache>
            </c:strRef>
          </c:tx>
          <c:marker>
            <c:symbol val="none"/>
          </c:marker>
          <c:val>
            <c:numRef>
              <c:f>'Canal endémico'!$B$70:$BA$70</c:f>
              <c:numCache>
                <c:formatCode>General</c:formatCode>
                <c:ptCount val="52"/>
                <c:pt idx="0">
                  <c:v>28</c:v>
                </c:pt>
                <c:pt idx="1">
                  <c:v>32</c:v>
                </c:pt>
                <c:pt idx="2">
                  <c:v>45</c:v>
                </c:pt>
                <c:pt idx="3">
                  <c:v>28</c:v>
                </c:pt>
                <c:pt idx="4">
                  <c:v>40</c:v>
                </c:pt>
                <c:pt idx="5">
                  <c:v>39</c:v>
                </c:pt>
                <c:pt idx="6">
                  <c:v>31</c:v>
                </c:pt>
                <c:pt idx="7">
                  <c:v>35</c:v>
                </c:pt>
                <c:pt idx="8">
                  <c:v>46</c:v>
                </c:pt>
                <c:pt idx="9">
                  <c:v>31</c:v>
                </c:pt>
                <c:pt idx="10">
                  <c:v>31</c:v>
                </c:pt>
                <c:pt idx="11">
                  <c:v>33</c:v>
                </c:pt>
                <c:pt idx="12">
                  <c:v>22</c:v>
                </c:pt>
                <c:pt idx="13">
                  <c:v>17</c:v>
                </c:pt>
                <c:pt idx="14">
                  <c:v>14</c:v>
                </c:pt>
                <c:pt idx="15">
                  <c:v>19</c:v>
                </c:pt>
                <c:pt idx="16">
                  <c:v>15</c:v>
                </c:pt>
                <c:pt idx="17">
                  <c:v>17</c:v>
                </c:pt>
                <c:pt idx="18">
                  <c:v>19</c:v>
                </c:pt>
                <c:pt idx="19">
                  <c:v>22</c:v>
                </c:pt>
                <c:pt idx="20">
                  <c:v>15</c:v>
                </c:pt>
                <c:pt idx="21">
                  <c:v>23</c:v>
                </c:pt>
                <c:pt idx="22">
                  <c:v>27</c:v>
                </c:pt>
                <c:pt idx="23">
                  <c:v>27</c:v>
                </c:pt>
                <c:pt idx="24">
                  <c:v>24</c:v>
                </c:pt>
                <c:pt idx="25">
                  <c:v>29</c:v>
                </c:pt>
                <c:pt idx="26">
                  <c:v>28</c:v>
                </c:pt>
                <c:pt idx="27">
                  <c:v>33</c:v>
                </c:pt>
                <c:pt idx="28">
                  <c:v>25</c:v>
                </c:pt>
                <c:pt idx="29">
                  <c:v>10</c:v>
                </c:pt>
                <c:pt idx="30">
                  <c:v>20</c:v>
                </c:pt>
                <c:pt idx="31">
                  <c:v>30</c:v>
                </c:pt>
                <c:pt idx="32">
                  <c:v>49</c:v>
                </c:pt>
                <c:pt idx="33">
                  <c:v>31</c:v>
                </c:pt>
                <c:pt idx="34">
                  <c:v>48</c:v>
                </c:pt>
                <c:pt idx="35">
                  <c:v>39</c:v>
                </c:pt>
                <c:pt idx="36">
                  <c:v>34</c:v>
                </c:pt>
                <c:pt idx="37">
                  <c:v>38</c:v>
                </c:pt>
                <c:pt idx="38">
                  <c:v>38</c:v>
                </c:pt>
                <c:pt idx="39">
                  <c:v>39</c:v>
                </c:pt>
                <c:pt idx="40">
                  <c:v>20</c:v>
                </c:pt>
                <c:pt idx="41">
                  <c:v>28</c:v>
                </c:pt>
                <c:pt idx="42">
                  <c:v>20</c:v>
                </c:pt>
                <c:pt idx="43">
                  <c:v>27</c:v>
                </c:pt>
                <c:pt idx="44">
                  <c:v>17</c:v>
                </c:pt>
                <c:pt idx="45">
                  <c:v>38</c:v>
                </c:pt>
                <c:pt idx="46">
                  <c:v>31</c:v>
                </c:pt>
                <c:pt idx="47">
                  <c:v>17</c:v>
                </c:pt>
                <c:pt idx="48">
                  <c:v>37</c:v>
                </c:pt>
                <c:pt idx="49">
                  <c:v>26</c:v>
                </c:pt>
                <c:pt idx="50">
                  <c:v>37</c:v>
                </c:pt>
                <c:pt idx="51">
                  <c:v>18</c:v>
                </c:pt>
              </c:numCache>
            </c:numRef>
          </c:val>
          <c:smooth val="0"/>
          <c:extLst>
            <c:ext xmlns:c16="http://schemas.microsoft.com/office/drawing/2014/chart" uri="{C3380CC4-5D6E-409C-BE32-E72D297353CC}">
              <c16:uniqueId val="{00000002-5F54-6843-BFD9-CAA09CBC43B7}"/>
            </c:ext>
          </c:extLst>
        </c:ser>
        <c:ser>
          <c:idx val="0"/>
          <c:order val="2"/>
          <c:tx>
            <c:strRef>
              <c:f>'Canal endémico'!$A$69</c:f>
              <c:strCache>
                <c:ptCount val="1"/>
                <c:pt idx="0">
                  <c:v>2019</c:v>
                </c:pt>
              </c:strCache>
            </c:strRef>
          </c:tx>
          <c:marker>
            <c:symbol val="none"/>
          </c:marker>
          <c:val>
            <c:numRef>
              <c:f>'Canal endémico'!$B$69:$BA$69</c:f>
              <c:numCache>
                <c:formatCode>General</c:formatCode>
                <c:ptCount val="52"/>
                <c:pt idx="0">
                  <c:v>25</c:v>
                </c:pt>
                <c:pt idx="1">
                  <c:v>38</c:v>
                </c:pt>
                <c:pt idx="2">
                  <c:v>36</c:v>
                </c:pt>
                <c:pt idx="3">
                  <c:v>32</c:v>
                </c:pt>
                <c:pt idx="4">
                  <c:v>38</c:v>
                </c:pt>
                <c:pt idx="5">
                  <c:v>56</c:v>
                </c:pt>
                <c:pt idx="6">
                  <c:v>34</c:v>
                </c:pt>
                <c:pt idx="7">
                  <c:v>48</c:v>
                </c:pt>
                <c:pt idx="8">
                  <c:v>30</c:v>
                </c:pt>
                <c:pt idx="9">
                  <c:v>30</c:v>
                </c:pt>
                <c:pt idx="10">
                  <c:v>31</c:v>
                </c:pt>
                <c:pt idx="11">
                  <c:v>41</c:v>
                </c:pt>
                <c:pt idx="12">
                  <c:v>28</c:v>
                </c:pt>
                <c:pt idx="13">
                  <c:v>29</c:v>
                </c:pt>
                <c:pt idx="14">
                  <c:v>43</c:v>
                </c:pt>
                <c:pt idx="15">
                  <c:v>16</c:v>
                </c:pt>
                <c:pt idx="16">
                  <c:v>33</c:v>
                </c:pt>
                <c:pt idx="17">
                  <c:v>34</c:v>
                </c:pt>
                <c:pt idx="18">
                  <c:v>45</c:v>
                </c:pt>
                <c:pt idx="19">
                  <c:v>25</c:v>
                </c:pt>
                <c:pt idx="20">
                  <c:v>38</c:v>
                </c:pt>
                <c:pt idx="21">
                  <c:v>35</c:v>
                </c:pt>
                <c:pt idx="22">
                  <c:v>36</c:v>
                </c:pt>
                <c:pt idx="23">
                  <c:v>48</c:v>
                </c:pt>
                <c:pt idx="24">
                  <c:v>32</c:v>
                </c:pt>
                <c:pt idx="25">
                  <c:v>39</c:v>
                </c:pt>
                <c:pt idx="26">
                  <c:v>32</c:v>
                </c:pt>
                <c:pt idx="27">
                  <c:v>34</c:v>
                </c:pt>
                <c:pt idx="28">
                  <c:v>37</c:v>
                </c:pt>
                <c:pt idx="29">
                  <c:v>52</c:v>
                </c:pt>
                <c:pt idx="30">
                  <c:v>39</c:v>
                </c:pt>
                <c:pt idx="31">
                  <c:v>35</c:v>
                </c:pt>
                <c:pt idx="32">
                  <c:v>40</c:v>
                </c:pt>
                <c:pt idx="33">
                  <c:v>38</c:v>
                </c:pt>
                <c:pt idx="34">
                  <c:v>25</c:v>
                </c:pt>
                <c:pt idx="35">
                  <c:v>33</c:v>
                </c:pt>
                <c:pt idx="36">
                  <c:v>35</c:v>
                </c:pt>
                <c:pt idx="37">
                  <c:v>41</c:v>
                </c:pt>
                <c:pt idx="38">
                  <c:v>44</c:v>
                </c:pt>
                <c:pt idx="39">
                  <c:v>44</c:v>
                </c:pt>
                <c:pt idx="40">
                  <c:v>34</c:v>
                </c:pt>
                <c:pt idx="41">
                  <c:v>24</c:v>
                </c:pt>
                <c:pt idx="42">
                  <c:v>44</c:v>
                </c:pt>
                <c:pt idx="43">
                  <c:v>27</c:v>
                </c:pt>
                <c:pt idx="44">
                  <c:v>18</c:v>
                </c:pt>
                <c:pt idx="45">
                  <c:v>22</c:v>
                </c:pt>
                <c:pt idx="46">
                  <c:v>36</c:v>
                </c:pt>
                <c:pt idx="47">
                  <c:v>30</c:v>
                </c:pt>
                <c:pt idx="48">
                  <c:v>29</c:v>
                </c:pt>
                <c:pt idx="49">
                  <c:v>43</c:v>
                </c:pt>
                <c:pt idx="50">
                  <c:v>31</c:v>
                </c:pt>
                <c:pt idx="51">
                  <c:v>25</c:v>
                </c:pt>
              </c:numCache>
            </c:numRef>
          </c:val>
          <c:smooth val="0"/>
          <c:extLst>
            <c:ext xmlns:c16="http://schemas.microsoft.com/office/drawing/2014/chart" uri="{C3380CC4-5D6E-409C-BE32-E72D297353CC}">
              <c16:uniqueId val="{00000001-5F54-6843-BFD9-CAA09CBC43B7}"/>
            </c:ext>
          </c:extLst>
        </c:ser>
        <c:dLbls>
          <c:showLegendKey val="0"/>
          <c:showVal val="0"/>
          <c:showCatName val="0"/>
          <c:showSerName val="0"/>
          <c:showPercent val="0"/>
          <c:showBubbleSize val="0"/>
        </c:dLbls>
        <c:marker val="1"/>
        <c:smooth val="0"/>
        <c:axId val="106933632"/>
        <c:axId val="106935808"/>
      </c:lineChart>
      <c:catAx>
        <c:axId val="106933632"/>
        <c:scaling>
          <c:orientation val="minMax"/>
        </c:scaling>
        <c:delete val="0"/>
        <c:axPos val="b"/>
        <c:title>
          <c:tx>
            <c:rich>
              <a:bodyPr/>
              <a:lstStyle/>
              <a:p>
                <a:pPr>
                  <a:defRPr sz="900"/>
                </a:pPr>
                <a:r>
                  <a:rPr lang="en-US" sz="900"/>
                  <a:t>Semana Epidemiológica</a:t>
                </a:r>
              </a:p>
            </c:rich>
          </c:tx>
          <c:layout/>
          <c:overlay val="0"/>
        </c:title>
        <c:majorTickMark val="out"/>
        <c:minorTickMark val="none"/>
        <c:tickLblPos val="nextTo"/>
        <c:txPr>
          <a:bodyPr/>
          <a:lstStyle/>
          <a:p>
            <a:pPr>
              <a:defRPr sz="900"/>
            </a:pPr>
            <a:endParaRPr lang="en-US"/>
          </a:p>
        </c:txPr>
        <c:crossAx val="106935808"/>
        <c:crosses val="autoZero"/>
        <c:auto val="1"/>
        <c:lblAlgn val="ctr"/>
        <c:lblOffset val="100"/>
        <c:noMultiLvlLbl val="0"/>
      </c:catAx>
      <c:valAx>
        <c:axId val="106935808"/>
        <c:scaling>
          <c:orientation val="minMax"/>
        </c:scaling>
        <c:delete val="0"/>
        <c:axPos val="l"/>
        <c:title>
          <c:tx>
            <c:rich>
              <a:bodyPr rot="-5400000" vert="horz"/>
              <a:lstStyle/>
              <a:p>
                <a:pPr>
                  <a:defRPr/>
                </a:pPr>
                <a:r>
                  <a:rPr lang="en-US"/>
                  <a:t>Casos</a:t>
                </a:r>
              </a:p>
            </c:rich>
          </c:tx>
          <c:layout/>
          <c:overlay val="0"/>
        </c:title>
        <c:numFmt formatCode="General" sourceLinked="1"/>
        <c:majorTickMark val="out"/>
        <c:minorTickMark val="none"/>
        <c:tickLblPos val="nextTo"/>
        <c:crossAx val="106933632"/>
        <c:crosses val="autoZero"/>
        <c:crossBetween val="between"/>
      </c:valAx>
    </c:plotArea>
    <c:legend>
      <c:legendPos val="t"/>
      <c:layout/>
      <c:overlay val="0"/>
      <c:txPr>
        <a:bodyPr/>
        <a:lstStyle/>
        <a:p>
          <a:pPr>
            <a:defRPr sz="900"/>
          </a:pPr>
          <a:endParaRPr lang="en-US"/>
        </a:p>
      </c:txPr>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txPr>
              <a:bodyPr/>
              <a:lstStyle/>
              <a:p>
                <a:pPr>
                  <a:defRPr sz="9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Dx!$A$3:$A$6</c:f>
              <c:strCache>
                <c:ptCount val="4"/>
                <c:pt idx="0">
                  <c:v>Western blot</c:v>
                </c:pt>
                <c:pt idx="1">
                  <c:v>Carga viral</c:v>
                </c:pt>
                <c:pt idx="2">
                  <c:v>Prueba rápida</c:v>
                </c:pt>
                <c:pt idx="3">
                  <c:v>Elisa</c:v>
                </c:pt>
              </c:strCache>
            </c:strRef>
          </c:cat>
          <c:val>
            <c:numRef>
              <c:f>Dx!$C$3:$C$6</c:f>
              <c:numCache>
                <c:formatCode>0.0</c:formatCode>
                <c:ptCount val="4"/>
                <c:pt idx="0">
                  <c:v>5.7833859095688753</c:v>
                </c:pt>
                <c:pt idx="1">
                  <c:v>15.036803364879075</c:v>
                </c:pt>
                <c:pt idx="2">
                  <c:v>26.919032597266035</c:v>
                </c:pt>
                <c:pt idx="3">
                  <c:v>52.260778128286013</c:v>
                </c:pt>
              </c:numCache>
            </c:numRef>
          </c:val>
          <c:extLst>
            <c:ext xmlns:c16="http://schemas.microsoft.com/office/drawing/2014/chart" uri="{C3380CC4-5D6E-409C-BE32-E72D297353CC}">
              <c16:uniqueId val="{00000000-8A86-4279-97F2-7E6E5D2A4FC9}"/>
            </c:ext>
          </c:extLst>
        </c:ser>
        <c:dLbls>
          <c:dLblPos val="outEnd"/>
          <c:showLegendKey val="0"/>
          <c:showVal val="1"/>
          <c:showCatName val="0"/>
          <c:showSerName val="0"/>
          <c:showPercent val="0"/>
          <c:showBubbleSize val="0"/>
        </c:dLbls>
        <c:gapWidth val="150"/>
        <c:axId val="106967808"/>
        <c:axId val="107011072"/>
      </c:barChart>
      <c:catAx>
        <c:axId val="106967808"/>
        <c:scaling>
          <c:orientation val="minMax"/>
        </c:scaling>
        <c:delete val="0"/>
        <c:axPos val="l"/>
        <c:title>
          <c:tx>
            <c:rich>
              <a:bodyPr rot="-5400000" vert="horz"/>
              <a:lstStyle/>
              <a:p>
                <a:pPr>
                  <a:defRPr sz="900"/>
                </a:pPr>
                <a:r>
                  <a:rPr lang="es-CO" sz="900"/>
                  <a:t>Tipo de prueba</a:t>
                </a:r>
              </a:p>
            </c:rich>
          </c:tx>
          <c:layout/>
          <c:overlay val="0"/>
        </c:title>
        <c:numFmt formatCode="General" sourceLinked="0"/>
        <c:majorTickMark val="out"/>
        <c:minorTickMark val="none"/>
        <c:tickLblPos val="nextTo"/>
        <c:txPr>
          <a:bodyPr/>
          <a:lstStyle/>
          <a:p>
            <a:pPr>
              <a:defRPr sz="900"/>
            </a:pPr>
            <a:endParaRPr lang="en-US"/>
          </a:p>
        </c:txPr>
        <c:crossAx val="107011072"/>
        <c:crosses val="autoZero"/>
        <c:auto val="1"/>
        <c:lblAlgn val="ctr"/>
        <c:lblOffset val="100"/>
        <c:noMultiLvlLbl val="0"/>
      </c:catAx>
      <c:valAx>
        <c:axId val="107011072"/>
        <c:scaling>
          <c:orientation val="minMax"/>
        </c:scaling>
        <c:delete val="0"/>
        <c:axPos val="b"/>
        <c:title>
          <c:tx>
            <c:rich>
              <a:bodyPr/>
              <a:lstStyle/>
              <a:p>
                <a:pPr>
                  <a:defRPr sz="900"/>
                </a:pPr>
                <a:r>
                  <a:rPr lang="es-CO" sz="900"/>
                  <a:t>Porcentaje</a:t>
                </a:r>
              </a:p>
            </c:rich>
          </c:tx>
          <c:layout/>
          <c:overlay val="0"/>
        </c:title>
        <c:numFmt formatCode="0.0" sourceLinked="1"/>
        <c:majorTickMark val="out"/>
        <c:minorTickMark val="none"/>
        <c:tickLblPos val="nextTo"/>
        <c:txPr>
          <a:bodyPr/>
          <a:lstStyle/>
          <a:p>
            <a:pPr>
              <a:defRPr sz="900"/>
            </a:pPr>
            <a:endParaRPr lang="en-US"/>
          </a:p>
        </c:txPr>
        <c:crossAx val="106967808"/>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3"/>
          <c:tx>
            <c:strRef>
              <c:f>'Canal endémico(B)'!$A$72</c:f>
              <c:strCache>
                <c:ptCount val="1"/>
                <c:pt idx="0">
                  <c:v>2022</c:v>
                </c:pt>
              </c:strCache>
            </c:strRef>
          </c:tx>
          <c:spPr>
            <a:solidFill>
              <a:srgbClr val="0070C0"/>
            </a:solidFill>
          </c:spPr>
          <c:invertIfNegative val="0"/>
          <c:val>
            <c:numRef>
              <c:f>'Canal endémico(B)'!$B$72:$BA$72</c:f>
              <c:numCache>
                <c:formatCode>General</c:formatCode>
                <c:ptCount val="52"/>
                <c:pt idx="0">
                  <c:v>1</c:v>
                </c:pt>
                <c:pt idx="1">
                  <c:v>1</c:v>
                </c:pt>
                <c:pt idx="2">
                  <c:v>2</c:v>
                </c:pt>
                <c:pt idx="3">
                  <c:v>4</c:v>
                </c:pt>
                <c:pt idx="4">
                  <c:v>6</c:v>
                </c:pt>
                <c:pt idx="5">
                  <c:v>1</c:v>
                </c:pt>
                <c:pt idx="6">
                  <c:v>2</c:v>
                </c:pt>
                <c:pt idx="7">
                  <c:v>3</c:v>
                </c:pt>
                <c:pt idx="8">
                  <c:v>6</c:v>
                </c:pt>
                <c:pt idx="9">
                  <c:v>5</c:v>
                </c:pt>
                <c:pt idx="10">
                  <c:v>1</c:v>
                </c:pt>
                <c:pt idx="11">
                  <c:v>3</c:v>
                </c:pt>
                <c:pt idx="12">
                  <c:v>3</c:v>
                </c:pt>
                <c:pt idx="13">
                  <c:v>5</c:v>
                </c:pt>
                <c:pt idx="14">
                  <c:v>1</c:v>
                </c:pt>
                <c:pt idx="15">
                  <c:v>2</c:v>
                </c:pt>
                <c:pt idx="16">
                  <c:v>2</c:v>
                </c:pt>
                <c:pt idx="17">
                  <c:v>2</c:v>
                </c:pt>
                <c:pt idx="18">
                  <c:v>2</c:v>
                </c:pt>
                <c:pt idx="19">
                  <c:v>4</c:v>
                </c:pt>
                <c:pt idx="20">
                  <c:v>2</c:v>
                </c:pt>
                <c:pt idx="21">
                  <c:v>6</c:v>
                </c:pt>
                <c:pt idx="22">
                  <c:v>2</c:v>
                </c:pt>
                <c:pt idx="23">
                  <c:v>3</c:v>
                </c:pt>
                <c:pt idx="24">
                  <c:v>4</c:v>
                </c:pt>
                <c:pt idx="25">
                  <c:v>2</c:v>
                </c:pt>
                <c:pt idx="26">
                  <c:v>2</c:v>
                </c:pt>
                <c:pt idx="27">
                  <c:v>4</c:v>
                </c:pt>
              </c:numCache>
            </c:numRef>
          </c:val>
          <c:extLst>
            <c:ext xmlns:c16="http://schemas.microsoft.com/office/drawing/2014/chart" uri="{C3380CC4-5D6E-409C-BE32-E72D297353CC}">
              <c16:uniqueId val="{00000000-D22B-41FA-8B3D-36618CEF458A}"/>
            </c:ext>
          </c:extLst>
        </c:ser>
        <c:dLbls>
          <c:showLegendKey val="0"/>
          <c:showVal val="0"/>
          <c:showCatName val="0"/>
          <c:showSerName val="0"/>
          <c:showPercent val="0"/>
          <c:showBubbleSize val="0"/>
        </c:dLbls>
        <c:gapWidth val="5"/>
        <c:axId val="49239552"/>
        <c:axId val="49273088"/>
      </c:barChart>
      <c:lineChart>
        <c:grouping val="standard"/>
        <c:varyColors val="0"/>
        <c:ser>
          <c:idx val="1"/>
          <c:order val="0"/>
          <c:tx>
            <c:strRef>
              <c:f>'Canal endémico(B)'!$A$71</c:f>
              <c:strCache>
                <c:ptCount val="1"/>
                <c:pt idx="0">
                  <c:v>2021</c:v>
                </c:pt>
              </c:strCache>
            </c:strRef>
          </c:tx>
          <c:spPr>
            <a:ln w="22225"/>
          </c:spPr>
          <c:marker>
            <c:symbol val="none"/>
          </c:marker>
          <c:val>
            <c:numRef>
              <c:f>'Canal endémico(B)'!$B$71:$BA$71</c:f>
              <c:numCache>
                <c:formatCode>General</c:formatCode>
                <c:ptCount val="52"/>
                <c:pt idx="0">
                  <c:v>0</c:v>
                </c:pt>
                <c:pt idx="1">
                  <c:v>1</c:v>
                </c:pt>
                <c:pt idx="2">
                  <c:v>3</c:v>
                </c:pt>
                <c:pt idx="3">
                  <c:v>3</c:v>
                </c:pt>
                <c:pt idx="4">
                  <c:v>2</c:v>
                </c:pt>
                <c:pt idx="5">
                  <c:v>4</c:v>
                </c:pt>
                <c:pt idx="6">
                  <c:v>5</c:v>
                </c:pt>
                <c:pt idx="7">
                  <c:v>1</c:v>
                </c:pt>
                <c:pt idx="8">
                  <c:v>1</c:v>
                </c:pt>
                <c:pt idx="9">
                  <c:v>4</c:v>
                </c:pt>
                <c:pt idx="10">
                  <c:v>2</c:v>
                </c:pt>
                <c:pt idx="11">
                  <c:v>2</c:v>
                </c:pt>
                <c:pt idx="12">
                  <c:v>0</c:v>
                </c:pt>
                <c:pt idx="13">
                  <c:v>3</c:v>
                </c:pt>
                <c:pt idx="14">
                  <c:v>2</c:v>
                </c:pt>
                <c:pt idx="15">
                  <c:v>4</c:v>
                </c:pt>
                <c:pt idx="16">
                  <c:v>2</c:v>
                </c:pt>
                <c:pt idx="17">
                  <c:v>1</c:v>
                </c:pt>
                <c:pt idx="18">
                  <c:v>3</c:v>
                </c:pt>
                <c:pt idx="19">
                  <c:v>2</c:v>
                </c:pt>
                <c:pt idx="20">
                  <c:v>1</c:v>
                </c:pt>
                <c:pt idx="21">
                  <c:v>3</c:v>
                </c:pt>
                <c:pt idx="22">
                  <c:v>1</c:v>
                </c:pt>
                <c:pt idx="23">
                  <c:v>3</c:v>
                </c:pt>
                <c:pt idx="24">
                  <c:v>2</c:v>
                </c:pt>
                <c:pt idx="25">
                  <c:v>5</c:v>
                </c:pt>
                <c:pt idx="26">
                  <c:v>1</c:v>
                </c:pt>
                <c:pt idx="27">
                  <c:v>3</c:v>
                </c:pt>
                <c:pt idx="28">
                  <c:v>3</c:v>
                </c:pt>
                <c:pt idx="29">
                  <c:v>2</c:v>
                </c:pt>
                <c:pt idx="30">
                  <c:v>2</c:v>
                </c:pt>
                <c:pt idx="31">
                  <c:v>4</c:v>
                </c:pt>
                <c:pt idx="32">
                  <c:v>0</c:v>
                </c:pt>
                <c:pt idx="33">
                  <c:v>3</c:v>
                </c:pt>
                <c:pt idx="34">
                  <c:v>5</c:v>
                </c:pt>
                <c:pt idx="35">
                  <c:v>3</c:v>
                </c:pt>
                <c:pt idx="36">
                  <c:v>1</c:v>
                </c:pt>
                <c:pt idx="37">
                  <c:v>3</c:v>
                </c:pt>
                <c:pt idx="38">
                  <c:v>6</c:v>
                </c:pt>
                <c:pt idx="39">
                  <c:v>2</c:v>
                </c:pt>
                <c:pt idx="40">
                  <c:v>4</c:v>
                </c:pt>
                <c:pt idx="41">
                  <c:v>1</c:v>
                </c:pt>
                <c:pt idx="42">
                  <c:v>2</c:v>
                </c:pt>
                <c:pt idx="43">
                  <c:v>0</c:v>
                </c:pt>
                <c:pt idx="44">
                  <c:v>4</c:v>
                </c:pt>
                <c:pt idx="45">
                  <c:v>2</c:v>
                </c:pt>
                <c:pt idx="46">
                  <c:v>3</c:v>
                </c:pt>
                <c:pt idx="47">
                  <c:v>0</c:v>
                </c:pt>
                <c:pt idx="48">
                  <c:v>2</c:v>
                </c:pt>
                <c:pt idx="49">
                  <c:v>2</c:v>
                </c:pt>
                <c:pt idx="50">
                  <c:v>3</c:v>
                </c:pt>
                <c:pt idx="51">
                  <c:v>2</c:v>
                </c:pt>
              </c:numCache>
            </c:numRef>
          </c:val>
          <c:smooth val="0"/>
          <c:extLst>
            <c:ext xmlns:c16="http://schemas.microsoft.com/office/drawing/2014/chart" uri="{C3380CC4-5D6E-409C-BE32-E72D297353CC}">
              <c16:uniqueId val="{00000000-5F54-6843-BFD9-CAA09CBC43B7}"/>
            </c:ext>
          </c:extLst>
        </c:ser>
        <c:ser>
          <c:idx val="3"/>
          <c:order val="1"/>
          <c:tx>
            <c:strRef>
              <c:f>'Canal endémico(B)'!$A$70</c:f>
              <c:strCache>
                <c:ptCount val="1"/>
                <c:pt idx="0">
                  <c:v>2020</c:v>
                </c:pt>
              </c:strCache>
            </c:strRef>
          </c:tx>
          <c:spPr>
            <a:ln w="22225"/>
          </c:spPr>
          <c:marker>
            <c:symbol val="none"/>
          </c:marker>
          <c:val>
            <c:numRef>
              <c:f>'Canal endémico(B)'!$B$70:$BA$70</c:f>
              <c:numCache>
                <c:formatCode>General</c:formatCode>
                <c:ptCount val="52"/>
                <c:pt idx="0">
                  <c:v>1</c:v>
                </c:pt>
                <c:pt idx="1">
                  <c:v>4</c:v>
                </c:pt>
                <c:pt idx="2">
                  <c:v>3</c:v>
                </c:pt>
                <c:pt idx="3">
                  <c:v>2</c:v>
                </c:pt>
                <c:pt idx="4">
                  <c:v>6</c:v>
                </c:pt>
                <c:pt idx="5">
                  <c:v>2</c:v>
                </c:pt>
                <c:pt idx="6">
                  <c:v>2</c:v>
                </c:pt>
                <c:pt idx="7">
                  <c:v>5</c:v>
                </c:pt>
                <c:pt idx="8">
                  <c:v>5</c:v>
                </c:pt>
                <c:pt idx="9">
                  <c:v>3</c:v>
                </c:pt>
                <c:pt idx="10">
                  <c:v>4</c:v>
                </c:pt>
                <c:pt idx="11">
                  <c:v>5</c:v>
                </c:pt>
                <c:pt idx="12">
                  <c:v>3</c:v>
                </c:pt>
                <c:pt idx="13">
                  <c:v>4</c:v>
                </c:pt>
                <c:pt idx="14">
                  <c:v>1</c:v>
                </c:pt>
                <c:pt idx="15">
                  <c:v>1</c:v>
                </c:pt>
                <c:pt idx="16">
                  <c:v>2</c:v>
                </c:pt>
                <c:pt idx="17">
                  <c:v>1</c:v>
                </c:pt>
                <c:pt idx="18">
                  <c:v>2</c:v>
                </c:pt>
                <c:pt idx="19">
                  <c:v>5</c:v>
                </c:pt>
                <c:pt idx="20">
                  <c:v>4</c:v>
                </c:pt>
                <c:pt idx="21">
                  <c:v>2</c:v>
                </c:pt>
                <c:pt idx="22">
                  <c:v>1</c:v>
                </c:pt>
                <c:pt idx="23">
                  <c:v>3</c:v>
                </c:pt>
                <c:pt idx="24">
                  <c:v>4</c:v>
                </c:pt>
                <c:pt idx="25">
                  <c:v>1</c:v>
                </c:pt>
                <c:pt idx="26">
                  <c:v>3</c:v>
                </c:pt>
                <c:pt idx="27">
                  <c:v>2</c:v>
                </c:pt>
                <c:pt idx="28">
                  <c:v>2</c:v>
                </c:pt>
                <c:pt idx="29">
                  <c:v>1</c:v>
                </c:pt>
                <c:pt idx="30">
                  <c:v>4</c:v>
                </c:pt>
                <c:pt idx="31">
                  <c:v>0</c:v>
                </c:pt>
                <c:pt idx="32">
                  <c:v>0</c:v>
                </c:pt>
                <c:pt idx="33">
                  <c:v>2</c:v>
                </c:pt>
                <c:pt idx="34">
                  <c:v>1</c:v>
                </c:pt>
                <c:pt idx="35">
                  <c:v>0</c:v>
                </c:pt>
                <c:pt idx="36">
                  <c:v>1</c:v>
                </c:pt>
                <c:pt idx="37">
                  <c:v>3</c:v>
                </c:pt>
                <c:pt idx="38">
                  <c:v>0</c:v>
                </c:pt>
                <c:pt idx="39">
                  <c:v>1</c:v>
                </c:pt>
                <c:pt idx="40">
                  <c:v>4</c:v>
                </c:pt>
                <c:pt idx="41">
                  <c:v>2</c:v>
                </c:pt>
                <c:pt idx="42">
                  <c:v>1</c:v>
                </c:pt>
                <c:pt idx="43">
                  <c:v>4</c:v>
                </c:pt>
                <c:pt idx="44">
                  <c:v>1</c:v>
                </c:pt>
                <c:pt idx="45">
                  <c:v>2</c:v>
                </c:pt>
                <c:pt idx="46">
                  <c:v>2</c:v>
                </c:pt>
                <c:pt idx="47">
                  <c:v>1</c:v>
                </c:pt>
                <c:pt idx="48">
                  <c:v>5</c:v>
                </c:pt>
                <c:pt idx="49">
                  <c:v>5</c:v>
                </c:pt>
                <c:pt idx="50">
                  <c:v>2</c:v>
                </c:pt>
                <c:pt idx="51">
                  <c:v>2</c:v>
                </c:pt>
              </c:numCache>
            </c:numRef>
          </c:val>
          <c:smooth val="0"/>
          <c:extLst>
            <c:ext xmlns:c16="http://schemas.microsoft.com/office/drawing/2014/chart" uri="{C3380CC4-5D6E-409C-BE32-E72D297353CC}">
              <c16:uniqueId val="{00000002-5F54-6843-BFD9-CAA09CBC43B7}"/>
            </c:ext>
          </c:extLst>
        </c:ser>
        <c:ser>
          <c:idx val="0"/>
          <c:order val="2"/>
          <c:tx>
            <c:strRef>
              <c:f>'Canal endémico(B)'!$A$69</c:f>
              <c:strCache>
                <c:ptCount val="1"/>
                <c:pt idx="0">
                  <c:v>2019</c:v>
                </c:pt>
              </c:strCache>
            </c:strRef>
          </c:tx>
          <c:spPr>
            <a:ln w="22225"/>
          </c:spPr>
          <c:marker>
            <c:symbol val="none"/>
          </c:marker>
          <c:val>
            <c:numRef>
              <c:f>'Canal endémico(B)'!$B$69:$BA$69</c:f>
              <c:numCache>
                <c:formatCode>General</c:formatCode>
                <c:ptCount val="52"/>
                <c:pt idx="0">
                  <c:v>3</c:v>
                </c:pt>
                <c:pt idx="1">
                  <c:v>4</c:v>
                </c:pt>
                <c:pt idx="2">
                  <c:v>2</c:v>
                </c:pt>
                <c:pt idx="3">
                  <c:v>2</c:v>
                </c:pt>
                <c:pt idx="4">
                  <c:v>6</c:v>
                </c:pt>
                <c:pt idx="5">
                  <c:v>4</c:v>
                </c:pt>
                <c:pt idx="6">
                  <c:v>3</c:v>
                </c:pt>
                <c:pt idx="7">
                  <c:v>5</c:v>
                </c:pt>
                <c:pt idx="8">
                  <c:v>2</c:v>
                </c:pt>
                <c:pt idx="9">
                  <c:v>3</c:v>
                </c:pt>
                <c:pt idx="10">
                  <c:v>2</c:v>
                </c:pt>
                <c:pt idx="11">
                  <c:v>5</c:v>
                </c:pt>
                <c:pt idx="12">
                  <c:v>5</c:v>
                </c:pt>
                <c:pt idx="13">
                  <c:v>6</c:v>
                </c:pt>
                <c:pt idx="14">
                  <c:v>4</c:v>
                </c:pt>
                <c:pt idx="15">
                  <c:v>5</c:v>
                </c:pt>
                <c:pt idx="16">
                  <c:v>2</c:v>
                </c:pt>
                <c:pt idx="17">
                  <c:v>3</c:v>
                </c:pt>
                <c:pt idx="18">
                  <c:v>10</c:v>
                </c:pt>
                <c:pt idx="19">
                  <c:v>4</c:v>
                </c:pt>
                <c:pt idx="20">
                  <c:v>3</c:v>
                </c:pt>
                <c:pt idx="21">
                  <c:v>0</c:v>
                </c:pt>
                <c:pt idx="22">
                  <c:v>1</c:v>
                </c:pt>
                <c:pt idx="23">
                  <c:v>8</c:v>
                </c:pt>
                <c:pt idx="24">
                  <c:v>4</c:v>
                </c:pt>
                <c:pt idx="25">
                  <c:v>4</c:v>
                </c:pt>
                <c:pt idx="26">
                  <c:v>4</c:v>
                </c:pt>
                <c:pt idx="27">
                  <c:v>1</c:v>
                </c:pt>
                <c:pt idx="28">
                  <c:v>4</c:v>
                </c:pt>
                <c:pt idx="29">
                  <c:v>3</c:v>
                </c:pt>
                <c:pt idx="30">
                  <c:v>5</c:v>
                </c:pt>
                <c:pt idx="31">
                  <c:v>0</c:v>
                </c:pt>
                <c:pt idx="32">
                  <c:v>1</c:v>
                </c:pt>
                <c:pt idx="33">
                  <c:v>0</c:v>
                </c:pt>
                <c:pt idx="34">
                  <c:v>3</c:v>
                </c:pt>
                <c:pt idx="35">
                  <c:v>7</c:v>
                </c:pt>
                <c:pt idx="36">
                  <c:v>7</c:v>
                </c:pt>
                <c:pt idx="37">
                  <c:v>3</c:v>
                </c:pt>
                <c:pt idx="38">
                  <c:v>5</c:v>
                </c:pt>
                <c:pt idx="39">
                  <c:v>5</c:v>
                </c:pt>
                <c:pt idx="40">
                  <c:v>5</c:v>
                </c:pt>
                <c:pt idx="41">
                  <c:v>5</c:v>
                </c:pt>
                <c:pt idx="42">
                  <c:v>2</c:v>
                </c:pt>
                <c:pt idx="43">
                  <c:v>5</c:v>
                </c:pt>
                <c:pt idx="44">
                  <c:v>4</c:v>
                </c:pt>
                <c:pt idx="45">
                  <c:v>4</c:v>
                </c:pt>
                <c:pt idx="46">
                  <c:v>5</c:v>
                </c:pt>
                <c:pt idx="47">
                  <c:v>2</c:v>
                </c:pt>
                <c:pt idx="48">
                  <c:v>4</c:v>
                </c:pt>
                <c:pt idx="49">
                  <c:v>6</c:v>
                </c:pt>
                <c:pt idx="50">
                  <c:v>3</c:v>
                </c:pt>
                <c:pt idx="51">
                  <c:v>4</c:v>
                </c:pt>
              </c:numCache>
            </c:numRef>
          </c:val>
          <c:smooth val="0"/>
          <c:extLst>
            <c:ext xmlns:c16="http://schemas.microsoft.com/office/drawing/2014/chart" uri="{C3380CC4-5D6E-409C-BE32-E72D297353CC}">
              <c16:uniqueId val="{00000001-5F54-6843-BFD9-CAA09CBC43B7}"/>
            </c:ext>
          </c:extLst>
        </c:ser>
        <c:dLbls>
          <c:showLegendKey val="0"/>
          <c:showVal val="0"/>
          <c:showCatName val="0"/>
          <c:showSerName val="0"/>
          <c:showPercent val="0"/>
          <c:showBubbleSize val="0"/>
        </c:dLbls>
        <c:marker val="1"/>
        <c:smooth val="0"/>
        <c:axId val="49239552"/>
        <c:axId val="49273088"/>
      </c:lineChart>
      <c:catAx>
        <c:axId val="49239552"/>
        <c:scaling>
          <c:orientation val="minMax"/>
        </c:scaling>
        <c:delete val="0"/>
        <c:axPos val="b"/>
        <c:title>
          <c:tx>
            <c:rich>
              <a:bodyPr/>
              <a:lstStyle/>
              <a:p>
                <a:pPr>
                  <a:defRPr sz="900"/>
                </a:pPr>
                <a:r>
                  <a:rPr lang="en-US" sz="900"/>
                  <a:t>Semana Epidemiológica</a:t>
                </a:r>
              </a:p>
            </c:rich>
          </c:tx>
          <c:layout/>
          <c:overlay val="0"/>
        </c:title>
        <c:majorTickMark val="out"/>
        <c:minorTickMark val="none"/>
        <c:tickLblPos val="nextTo"/>
        <c:crossAx val="49273088"/>
        <c:crosses val="autoZero"/>
        <c:auto val="1"/>
        <c:lblAlgn val="ctr"/>
        <c:lblOffset val="100"/>
        <c:noMultiLvlLbl val="0"/>
      </c:catAx>
      <c:valAx>
        <c:axId val="49273088"/>
        <c:scaling>
          <c:orientation val="minMax"/>
        </c:scaling>
        <c:delete val="0"/>
        <c:axPos val="l"/>
        <c:title>
          <c:tx>
            <c:rich>
              <a:bodyPr rot="-5400000" vert="horz"/>
              <a:lstStyle/>
              <a:p>
                <a:pPr>
                  <a:defRPr sz="900"/>
                </a:pPr>
                <a:r>
                  <a:rPr lang="en-US" sz="900"/>
                  <a:t>Casos</a:t>
                </a:r>
              </a:p>
            </c:rich>
          </c:tx>
          <c:layout/>
          <c:overlay val="0"/>
        </c:title>
        <c:numFmt formatCode="General" sourceLinked="1"/>
        <c:majorTickMark val="out"/>
        <c:minorTickMark val="none"/>
        <c:tickLblPos val="nextTo"/>
        <c:crossAx val="49239552"/>
        <c:crosses val="autoZero"/>
        <c:crossBetween val="between"/>
      </c:valAx>
    </c:plotArea>
    <c:legend>
      <c:legendPos val="t"/>
      <c:layout/>
      <c:overlay val="0"/>
      <c:txPr>
        <a:bodyPr/>
        <a:lstStyle/>
        <a:p>
          <a:pPr>
            <a:defRPr sz="900"/>
          </a:pPr>
          <a:endParaRPr lang="en-US"/>
        </a:p>
      </c:txPr>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Estado_clinico!$A$3:$A$5</c:f>
              <c:strCache>
                <c:ptCount val="3"/>
                <c:pt idx="0">
                  <c:v>Muerto</c:v>
                </c:pt>
                <c:pt idx="1">
                  <c:v>Sida</c:v>
                </c:pt>
                <c:pt idx="2">
                  <c:v>VIH</c:v>
                </c:pt>
              </c:strCache>
            </c:strRef>
          </c:cat>
          <c:val>
            <c:numRef>
              <c:f>Estado_clinico!$C$3:$C$5</c:f>
              <c:numCache>
                <c:formatCode>0.0</c:formatCode>
                <c:ptCount val="3"/>
                <c:pt idx="0">
                  <c:v>0.73606729758149314</c:v>
                </c:pt>
                <c:pt idx="1">
                  <c:v>5.573080967402734</c:v>
                </c:pt>
                <c:pt idx="2">
                  <c:v>93.690851735015769</c:v>
                </c:pt>
              </c:numCache>
            </c:numRef>
          </c:val>
          <c:extLst>
            <c:ext xmlns:c16="http://schemas.microsoft.com/office/drawing/2014/chart" uri="{C3380CC4-5D6E-409C-BE32-E72D297353CC}">
              <c16:uniqueId val="{00000000-C222-4C51-BE37-ECC5A7A042BD}"/>
            </c:ext>
          </c:extLst>
        </c:ser>
        <c:dLbls>
          <c:dLblPos val="outEnd"/>
          <c:showLegendKey val="0"/>
          <c:showVal val="1"/>
          <c:showCatName val="0"/>
          <c:showSerName val="0"/>
          <c:showPercent val="0"/>
          <c:showBubbleSize val="0"/>
        </c:dLbls>
        <c:gapWidth val="150"/>
        <c:axId val="112209280"/>
        <c:axId val="112215552"/>
      </c:barChart>
      <c:catAx>
        <c:axId val="112209280"/>
        <c:scaling>
          <c:orientation val="minMax"/>
        </c:scaling>
        <c:delete val="0"/>
        <c:axPos val="b"/>
        <c:title>
          <c:tx>
            <c:rich>
              <a:bodyPr/>
              <a:lstStyle/>
              <a:p>
                <a:pPr>
                  <a:defRPr sz="900"/>
                </a:pPr>
                <a:r>
                  <a:rPr lang="en-US" sz="900"/>
                  <a:t>Estado clínico</a:t>
                </a:r>
              </a:p>
            </c:rich>
          </c:tx>
          <c:layout/>
          <c:overlay val="0"/>
        </c:title>
        <c:numFmt formatCode="General" sourceLinked="0"/>
        <c:majorTickMark val="out"/>
        <c:minorTickMark val="none"/>
        <c:tickLblPos val="nextTo"/>
        <c:txPr>
          <a:bodyPr/>
          <a:lstStyle/>
          <a:p>
            <a:pPr>
              <a:defRPr sz="900"/>
            </a:pPr>
            <a:endParaRPr lang="en-US"/>
          </a:p>
        </c:txPr>
        <c:crossAx val="112215552"/>
        <c:crosses val="autoZero"/>
        <c:auto val="1"/>
        <c:lblAlgn val="ctr"/>
        <c:lblOffset val="100"/>
        <c:noMultiLvlLbl val="0"/>
      </c:catAx>
      <c:valAx>
        <c:axId val="112215552"/>
        <c:scaling>
          <c:orientation val="minMax"/>
        </c:scaling>
        <c:delete val="0"/>
        <c:axPos val="l"/>
        <c:title>
          <c:tx>
            <c:rich>
              <a:bodyPr rot="-5400000" vert="horz"/>
              <a:lstStyle/>
              <a:p>
                <a:pPr>
                  <a:defRPr sz="900"/>
                </a:pPr>
                <a:r>
                  <a:rPr lang="es-CO" sz="900"/>
                  <a:t>Porcentaje</a:t>
                </a:r>
              </a:p>
            </c:rich>
          </c:tx>
          <c:layout/>
          <c:overlay val="0"/>
        </c:title>
        <c:numFmt formatCode="0.0" sourceLinked="1"/>
        <c:majorTickMark val="out"/>
        <c:minorTickMark val="none"/>
        <c:tickLblPos val="nextTo"/>
        <c:txPr>
          <a:bodyPr/>
          <a:lstStyle/>
          <a:p>
            <a:pPr>
              <a:defRPr sz="900"/>
            </a:pPr>
            <a:endParaRPr lang="en-US"/>
          </a:p>
        </c:txPr>
        <c:crossAx val="112209280"/>
        <c:crosses val="autoZero"/>
        <c:crossBetween val="between"/>
      </c:valAx>
    </c:plotArea>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61042179950905"/>
          <c:y val="5.1205251611367152E-2"/>
          <c:w val="0.82903014415755127"/>
          <c:h val="0.65161690565805375"/>
        </c:manualLayout>
      </c:layout>
      <c:barChart>
        <c:barDir val="col"/>
        <c:grouping val="clustered"/>
        <c:varyColors val="0"/>
        <c:ser>
          <c:idx val="0"/>
          <c:order val="0"/>
          <c:tx>
            <c:strRef>
              <c:f>'Edad-CicloVital'!$N$2</c:f>
              <c:strCache>
                <c:ptCount val="1"/>
                <c:pt idx="0">
                  <c:v>% casos</c:v>
                </c:pt>
              </c:strCache>
            </c:strRef>
          </c:tx>
          <c:invertIfNegative val="0"/>
          <c:cat>
            <c:strRef>
              <c:f>'Edad-CicloVital'!$H$4:$H$18</c:f>
              <c:strCache>
                <c:ptCount val="15"/>
                <c:pt idx="0">
                  <c:v>0 A 5</c:v>
                </c:pt>
                <c:pt idx="1">
                  <c:v>5 a 9</c:v>
                </c:pt>
                <c:pt idx="2">
                  <c:v>10 a 14</c:v>
                </c:pt>
                <c:pt idx="3">
                  <c:v>15 a 19</c:v>
                </c:pt>
                <c:pt idx="4">
                  <c:v>20 a 24</c:v>
                </c:pt>
                <c:pt idx="5">
                  <c:v>25 a 29</c:v>
                </c:pt>
                <c:pt idx="6">
                  <c:v>30 a 34</c:v>
                </c:pt>
                <c:pt idx="7">
                  <c:v>35 a 39</c:v>
                </c:pt>
                <c:pt idx="8">
                  <c:v>40 a 44</c:v>
                </c:pt>
                <c:pt idx="9">
                  <c:v>45 a 49</c:v>
                </c:pt>
                <c:pt idx="10">
                  <c:v>50 a 54</c:v>
                </c:pt>
                <c:pt idx="11">
                  <c:v>55 a 59</c:v>
                </c:pt>
                <c:pt idx="12">
                  <c:v>60 a 64</c:v>
                </c:pt>
                <c:pt idx="13">
                  <c:v>65 a 69</c:v>
                </c:pt>
                <c:pt idx="14">
                  <c:v>70 y más</c:v>
                </c:pt>
              </c:strCache>
            </c:strRef>
          </c:cat>
          <c:val>
            <c:numRef>
              <c:f>'Edad-CicloVital'!$N$4:$N$18</c:f>
              <c:numCache>
                <c:formatCode>0.0</c:formatCode>
                <c:ptCount val="15"/>
                <c:pt idx="0">
                  <c:v>0</c:v>
                </c:pt>
                <c:pt idx="1">
                  <c:v>0</c:v>
                </c:pt>
                <c:pt idx="2">
                  <c:v>0</c:v>
                </c:pt>
                <c:pt idx="3">
                  <c:v>4.5215562565720298</c:v>
                </c:pt>
                <c:pt idx="4">
                  <c:v>19.768664563617243</c:v>
                </c:pt>
                <c:pt idx="5">
                  <c:v>26.18296529968454</c:v>
                </c:pt>
                <c:pt idx="6">
                  <c:v>17.245005257623554</c:v>
                </c:pt>
                <c:pt idx="7">
                  <c:v>11.041009463722396</c:v>
                </c:pt>
                <c:pt idx="8">
                  <c:v>7.6761303890641424</c:v>
                </c:pt>
                <c:pt idx="9">
                  <c:v>3.7854889589905363</c:v>
                </c:pt>
                <c:pt idx="10">
                  <c:v>3.0494216614090432</c:v>
                </c:pt>
                <c:pt idx="11">
                  <c:v>2.9442691903259726</c:v>
                </c:pt>
                <c:pt idx="12">
                  <c:v>1.8927444794952681</c:v>
                </c:pt>
                <c:pt idx="13">
                  <c:v>0.73606729758149314</c:v>
                </c:pt>
                <c:pt idx="14">
                  <c:v>1.1566771819137749</c:v>
                </c:pt>
              </c:numCache>
            </c:numRef>
          </c:val>
          <c:extLst>
            <c:ext xmlns:c16="http://schemas.microsoft.com/office/drawing/2014/chart" uri="{C3380CC4-5D6E-409C-BE32-E72D297353CC}">
              <c16:uniqueId val="{00000000-3928-4B4E-A177-7CF10060A22A}"/>
            </c:ext>
          </c:extLst>
        </c:ser>
        <c:dLbls>
          <c:showLegendKey val="0"/>
          <c:showVal val="0"/>
          <c:showCatName val="0"/>
          <c:showSerName val="0"/>
          <c:showPercent val="0"/>
          <c:showBubbleSize val="0"/>
        </c:dLbls>
        <c:gapWidth val="9"/>
        <c:axId val="112256128"/>
        <c:axId val="112258048"/>
      </c:barChart>
      <c:catAx>
        <c:axId val="112256128"/>
        <c:scaling>
          <c:orientation val="minMax"/>
        </c:scaling>
        <c:delete val="0"/>
        <c:axPos val="b"/>
        <c:title>
          <c:tx>
            <c:rich>
              <a:bodyPr/>
              <a:lstStyle/>
              <a:p>
                <a:pPr>
                  <a:defRPr/>
                </a:pPr>
                <a:r>
                  <a:rPr lang="en-US"/>
                  <a:t>Grupos de edad</a:t>
                </a:r>
              </a:p>
            </c:rich>
          </c:tx>
          <c:layout/>
          <c:overlay val="0"/>
        </c:title>
        <c:numFmt formatCode="General" sourceLinked="0"/>
        <c:majorTickMark val="out"/>
        <c:minorTickMark val="none"/>
        <c:tickLblPos val="nextTo"/>
        <c:crossAx val="112258048"/>
        <c:crosses val="autoZero"/>
        <c:auto val="1"/>
        <c:lblAlgn val="ctr"/>
        <c:lblOffset val="100"/>
        <c:noMultiLvlLbl val="0"/>
      </c:catAx>
      <c:valAx>
        <c:axId val="112258048"/>
        <c:scaling>
          <c:orientation val="minMax"/>
        </c:scaling>
        <c:delete val="0"/>
        <c:axPos val="l"/>
        <c:title>
          <c:tx>
            <c:rich>
              <a:bodyPr rot="-5400000" vert="horz"/>
              <a:lstStyle/>
              <a:p>
                <a:pPr>
                  <a:defRPr sz="900"/>
                </a:pPr>
                <a:r>
                  <a:rPr lang="en-US" sz="900"/>
                  <a:t>Porcentaje</a:t>
                </a:r>
              </a:p>
            </c:rich>
          </c:tx>
          <c:layout>
            <c:manualLayout>
              <c:xMode val="edge"/>
              <c:yMode val="edge"/>
              <c:x val="1.978239058819278E-2"/>
              <c:y val="0.31100944995266522"/>
            </c:manualLayout>
          </c:layout>
          <c:overlay val="0"/>
        </c:title>
        <c:numFmt formatCode="0.0" sourceLinked="1"/>
        <c:majorTickMark val="out"/>
        <c:minorTickMark val="none"/>
        <c:tickLblPos val="nextTo"/>
        <c:txPr>
          <a:bodyPr/>
          <a:lstStyle/>
          <a:p>
            <a:pPr>
              <a:defRPr sz="900"/>
            </a:pPr>
            <a:endParaRPr lang="en-US"/>
          </a:p>
        </c:txPr>
        <c:crossAx val="112256128"/>
        <c:crosses val="autoZero"/>
        <c:crossBetween val="between"/>
      </c:valAx>
      <c:dTable>
        <c:showHorzBorder val="1"/>
        <c:showVertBorder val="1"/>
        <c:showOutline val="1"/>
        <c:showKeys val="1"/>
        <c:txPr>
          <a:bodyPr/>
          <a:lstStyle/>
          <a:p>
            <a:pPr rtl="0">
              <a:defRPr sz="900"/>
            </a:pPr>
            <a:endParaRPr lang="en-US"/>
          </a:p>
        </c:txPr>
      </c:dTable>
    </c:plotArea>
    <c:plotVisOnly val="1"/>
    <c:dispBlanksAs val="gap"/>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Mec_transm!$I$2</c:f>
              <c:strCache>
                <c:ptCount val="1"/>
                <c:pt idx="0">
                  <c:v>% casos</c:v>
                </c:pt>
              </c:strCache>
            </c:strRef>
          </c:tx>
          <c:spPr>
            <a:solidFill>
              <a:schemeClr val="accent1"/>
            </a:solidFill>
          </c:spPr>
          <c:invertIfNegative val="0"/>
          <c:cat>
            <c:multiLvlStrRef>
              <c:f>Mec_transm!$B$4:$C$14</c:f>
              <c:multiLvlStrCache>
                <c:ptCount val="11"/>
                <c:lvl>
                  <c:pt idx="0">
                    <c:v>Heterosexual</c:v>
                  </c:pt>
                  <c:pt idx="1">
                    <c:v>Homosexual</c:v>
                  </c:pt>
                  <c:pt idx="2">
                    <c:v>Bisexual</c:v>
                  </c:pt>
                  <c:pt idx="3">
                    <c:v>Materno infantil</c:v>
                  </c:pt>
                  <c:pt idx="4">
                    <c:v>Transfusión sanguínea</c:v>
                  </c:pt>
                  <c:pt idx="5">
                    <c:v>Usuarios drogas IV</c:v>
                  </c:pt>
                  <c:pt idx="6">
                    <c:v>Accidente de trabajo</c:v>
                  </c:pt>
                  <c:pt idx="7">
                    <c:v>Transplante de órganos</c:v>
                  </c:pt>
                  <c:pt idx="8">
                    <c:v>Piercing</c:v>
                  </c:pt>
                  <c:pt idx="9">
                    <c:v>Hemodiálisis</c:v>
                  </c:pt>
                  <c:pt idx="10">
                    <c:v>Tatuajes</c:v>
                  </c:pt>
                </c:lvl>
                <c:lvl>
                  <c:pt idx="0">
                    <c:v>Sexual</c:v>
                  </c:pt>
                  <c:pt idx="4">
                    <c:v>Parenteral</c:v>
                  </c:pt>
                </c:lvl>
              </c:multiLvlStrCache>
            </c:multiLvlStrRef>
          </c:cat>
          <c:val>
            <c:numRef>
              <c:f>Mec_transm!$I$4:$I$14</c:f>
              <c:numCache>
                <c:formatCode>0.0%</c:formatCode>
                <c:ptCount val="11"/>
                <c:pt idx="0">
                  <c:v>0.36908517350157727</c:v>
                </c:pt>
                <c:pt idx="1">
                  <c:v>0.55941114616193477</c:v>
                </c:pt>
                <c:pt idx="2">
                  <c:v>5.152471083070452E-2</c:v>
                </c:pt>
                <c:pt idx="3">
                  <c:v>0</c:v>
                </c:pt>
                <c:pt idx="4">
                  <c:v>0</c:v>
                </c:pt>
                <c:pt idx="5">
                  <c:v>1.6824395373291272E-2</c:v>
                </c:pt>
                <c:pt idx="6">
                  <c:v>0</c:v>
                </c:pt>
                <c:pt idx="7">
                  <c:v>0</c:v>
                </c:pt>
                <c:pt idx="8">
                  <c:v>2.103049421661409E-3</c:v>
                </c:pt>
                <c:pt idx="9">
                  <c:v>0</c:v>
                </c:pt>
                <c:pt idx="10">
                  <c:v>1.0515247108307045E-3</c:v>
                </c:pt>
              </c:numCache>
            </c:numRef>
          </c:val>
          <c:extLst>
            <c:ext xmlns:c16="http://schemas.microsoft.com/office/drawing/2014/chart" uri="{C3380CC4-5D6E-409C-BE32-E72D297353CC}">
              <c16:uniqueId val="{00000000-7106-47ED-AA32-86DCFF9C904C}"/>
            </c:ext>
          </c:extLst>
        </c:ser>
        <c:dLbls>
          <c:showLegendKey val="0"/>
          <c:showVal val="0"/>
          <c:showCatName val="0"/>
          <c:showSerName val="0"/>
          <c:showPercent val="0"/>
          <c:showBubbleSize val="0"/>
        </c:dLbls>
        <c:gapWidth val="150"/>
        <c:axId val="114778496"/>
        <c:axId val="114780032"/>
      </c:barChart>
      <c:catAx>
        <c:axId val="114778496"/>
        <c:scaling>
          <c:orientation val="minMax"/>
        </c:scaling>
        <c:delete val="0"/>
        <c:axPos val="b"/>
        <c:numFmt formatCode="General" sourceLinked="0"/>
        <c:majorTickMark val="none"/>
        <c:minorTickMark val="none"/>
        <c:tickLblPos val="nextTo"/>
        <c:txPr>
          <a:bodyPr/>
          <a:lstStyle/>
          <a:p>
            <a:pPr>
              <a:defRPr sz="800"/>
            </a:pPr>
            <a:endParaRPr lang="en-US"/>
          </a:p>
        </c:txPr>
        <c:crossAx val="114780032"/>
        <c:crosses val="autoZero"/>
        <c:auto val="1"/>
        <c:lblAlgn val="ctr"/>
        <c:lblOffset val="100"/>
        <c:noMultiLvlLbl val="0"/>
      </c:catAx>
      <c:valAx>
        <c:axId val="114780032"/>
        <c:scaling>
          <c:orientation val="minMax"/>
        </c:scaling>
        <c:delete val="0"/>
        <c:axPos val="l"/>
        <c:title>
          <c:tx>
            <c:rich>
              <a:bodyPr/>
              <a:lstStyle/>
              <a:p>
                <a:pPr>
                  <a:defRPr/>
                </a:pPr>
                <a:r>
                  <a:rPr lang="es-CO" baseline="0"/>
                  <a:t>% casos</a:t>
                </a:r>
              </a:p>
            </c:rich>
          </c:tx>
          <c:layout/>
          <c:overlay val="0"/>
        </c:title>
        <c:numFmt formatCode="0.0%" sourceLinked="1"/>
        <c:majorTickMark val="none"/>
        <c:minorTickMark val="none"/>
        <c:tickLblPos val="nextTo"/>
        <c:crossAx val="114778496"/>
        <c:crosses val="autoZero"/>
        <c:crossBetween val="between"/>
      </c:valAx>
      <c:dTable>
        <c:showHorzBorder val="1"/>
        <c:showVertBorder val="1"/>
        <c:showOutline val="1"/>
        <c:showKeys val="1"/>
        <c:txPr>
          <a:bodyPr/>
          <a:lstStyle/>
          <a:p>
            <a:pPr rtl="0">
              <a:defRPr sz="800"/>
            </a:pPr>
            <a:endParaRPr lang="en-US"/>
          </a:p>
        </c:txPr>
      </c:dTable>
    </c:plotArea>
    <c:plotVisOnly val="1"/>
    <c:dispBlanksAs val="gap"/>
    <c:showDLblsOverMax val="0"/>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v>Zona de Alerta</c:v>
          </c:tx>
          <c:spPr>
            <a:solidFill>
              <a:srgbClr val="C00000"/>
            </a:solidFill>
            <a:ln>
              <a:solidFill>
                <a:srgbClr val="FF0000"/>
              </a:solidFill>
            </a:ln>
          </c:spPr>
          <c:val>
            <c:numRef>
              <c:f>'SIN 2003-7-10'!$E$45:$BD$45</c:f>
              <c:numCache>
                <c:formatCode>General</c:formatCode>
                <c:ptCount val="52"/>
                <c:pt idx="0">
                  <c:v>24.547904337638165</c:v>
                </c:pt>
                <c:pt idx="1">
                  <c:v>43.949840882355247</c:v>
                </c:pt>
                <c:pt idx="2">
                  <c:v>34.317072110470995</c:v>
                </c:pt>
                <c:pt idx="3">
                  <c:v>25.784321862818352</c:v>
                </c:pt>
                <c:pt idx="4">
                  <c:v>27.234366325377682</c:v>
                </c:pt>
                <c:pt idx="5">
                  <c:v>33.511155352104581</c:v>
                </c:pt>
                <c:pt idx="6">
                  <c:v>29.930588459607442</c:v>
                </c:pt>
                <c:pt idx="7">
                  <c:v>22.289359584217998</c:v>
                </c:pt>
                <c:pt idx="8">
                  <c:v>23.523391519100933</c:v>
                </c:pt>
                <c:pt idx="9">
                  <c:v>23.65808383104293</c:v>
                </c:pt>
                <c:pt idx="10">
                  <c:v>21.29856279259177</c:v>
                </c:pt>
                <c:pt idx="11">
                  <c:v>21.070026295486336</c:v>
                </c:pt>
                <c:pt idx="12">
                  <c:v>19.901917853618826</c:v>
                </c:pt>
                <c:pt idx="13">
                  <c:v>20.971657232052259</c:v>
                </c:pt>
                <c:pt idx="14">
                  <c:v>18.661525529660544</c:v>
                </c:pt>
                <c:pt idx="15">
                  <c:v>18.156139599561136</c:v>
                </c:pt>
                <c:pt idx="16">
                  <c:v>23.641965246920559</c:v>
                </c:pt>
                <c:pt idx="17">
                  <c:v>23.646176155428861</c:v>
                </c:pt>
                <c:pt idx="18">
                  <c:v>18.533863133179604</c:v>
                </c:pt>
                <c:pt idx="19">
                  <c:v>24.326158785159453</c:v>
                </c:pt>
                <c:pt idx="20">
                  <c:v>22.462923461430901</c:v>
                </c:pt>
                <c:pt idx="21">
                  <c:v>20.795446976099281</c:v>
                </c:pt>
                <c:pt idx="22">
                  <c:v>25.339407190076777</c:v>
                </c:pt>
                <c:pt idx="23">
                  <c:v>22.108635487729806</c:v>
                </c:pt>
                <c:pt idx="24">
                  <c:v>23.475328125846666</c:v>
                </c:pt>
                <c:pt idx="25">
                  <c:v>23.669337101568118</c:v>
                </c:pt>
                <c:pt idx="26">
                  <c:v>31.286883187266696</c:v>
                </c:pt>
                <c:pt idx="27">
                  <c:v>31.07072423200135</c:v>
                </c:pt>
                <c:pt idx="28">
                  <c:v>29.266717908197073</c:v>
                </c:pt>
                <c:pt idx="29">
                  <c:v>22.126385059779007</c:v>
                </c:pt>
                <c:pt idx="30">
                  <c:v>23.144639264552541</c:v>
                </c:pt>
                <c:pt idx="31">
                  <c:v>27.873388621254094</c:v>
                </c:pt>
                <c:pt idx="32">
                  <c:v>26.299892756301276</c:v>
                </c:pt>
                <c:pt idx="33">
                  <c:v>31.873961859998857</c:v>
                </c:pt>
                <c:pt idx="34">
                  <c:v>34.428620534082825</c:v>
                </c:pt>
                <c:pt idx="35">
                  <c:v>26.106337590812906</c:v>
                </c:pt>
                <c:pt idx="36">
                  <c:v>23.13919548125353</c:v>
                </c:pt>
                <c:pt idx="37">
                  <c:v>34.223002562196342</c:v>
                </c:pt>
                <c:pt idx="38">
                  <c:v>35.090775820574471</c:v>
                </c:pt>
                <c:pt idx="39">
                  <c:v>31.984318509058667</c:v>
                </c:pt>
                <c:pt idx="40">
                  <c:v>26.673743499607649</c:v>
                </c:pt>
                <c:pt idx="41">
                  <c:v>25.67857036259544</c:v>
                </c:pt>
                <c:pt idx="42">
                  <c:v>24.130217557804315</c:v>
                </c:pt>
                <c:pt idx="43">
                  <c:v>17.486221170367195</c:v>
                </c:pt>
                <c:pt idx="44">
                  <c:v>26.147714594578403</c:v>
                </c:pt>
                <c:pt idx="45">
                  <c:v>17.334050432583723</c:v>
                </c:pt>
                <c:pt idx="46">
                  <c:v>31.966057704777299</c:v>
                </c:pt>
                <c:pt idx="47">
                  <c:v>22.467179032769437</c:v>
                </c:pt>
                <c:pt idx="48">
                  <c:v>17.935534012413218</c:v>
                </c:pt>
                <c:pt idx="49">
                  <c:v>23.338287705102609</c:v>
                </c:pt>
                <c:pt idx="50">
                  <c:v>18.644458427626539</c:v>
                </c:pt>
                <c:pt idx="51">
                  <c:v>19.570885871886155</c:v>
                </c:pt>
              </c:numCache>
            </c:numRef>
          </c:val>
          <c:extLst>
            <c:ext xmlns:c16="http://schemas.microsoft.com/office/drawing/2014/chart" uri="{C3380CC4-5D6E-409C-BE32-E72D297353CC}">
              <c16:uniqueId val="{00000000-D646-4E28-92BE-0DCD6DF27D51}"/>
            </c:ext>
          </c:extLst>
        </c:ser>
        <c:ser>
          <c:idx val="1"/>
          <c:order val="1"/>
          <c:tx>
            <c:v>Zona de Seguridad</c:v>
          </c:tx>
          <c:spPr>
            <a:solidFill>
              <a:schemeClr val="accent6">
                <a:lumMod val="75000"/>
              </a:schemeClr>
            </a:solidFill>
            <a:ln>
              <a:solidFill>
                <a:srgbClr val="FFC000"/>
              </a:solidFill>
            </a:ln>
          </c:spPr>
          <c:val>
            <c:numRef>
              <c:f>'SIN 2003-7-10'!$E$44:$BD$44</c:f>
              <c:numCache>
                <c:formatCode>General</c:formatCode>
                <c:ptCount val="52"/>
                <c:pt idx="0">
                  <c:v>21.381385766365955</c:v>
                </c:pt>
                <c:pt idx="1">
                  <c:v>38.11421189270051</c:v>
                </c:pt>
                <c:pt idx="2">
                  <c:v>30.466596925353965</c:v>
                </c:pt>
                <c:pt idx="3">
                  <c:v>20.505712948465256</c:v>
                </c:pt>
                <c:pt idx="4">
                  <c:v>21.635932402649825</c:v>
                </c:pt>
                <c:pt idx="5">
                  <c:v>27.382854555318225</c:v>
                </c:pt>
                <c:pt idx="6">
                  <c:v>26.309907724572383</c:v>
                </c:pt>
                <c:pt idx="7">
                  <c:v>17.599524971490432</c:v>
                </c:pt>
                <c:pt idx="8">
                  <c:v>21.209787577135689</c:v>
                </c:pt>
                <c:pt idx="9">
                  <c:v>20.779393345886632</c:v>
                </c:pt>
                <c:pt idx="10">
                  <c:v>18.489981374077107</c:v>
                </c:pt>
                <c:pt idx="11">
                  <c:v>16.251720430148282</c:v>
                </c:pt>
                <c:pt idx="12">
                  <c:v>13.414901971279198</c:v>
                </c:pt>
                <c:pt idx="13">
                  <c:v>16.678686150046005</c:v>
                </c:pt>
                <c:pt idx="14">
                  <c:v>13.216319282391799</c:v>
                </c:pt>
                <c:pt idx="15">
                  <c:v>9.4043065527522245</c:v>
                </c:pt>
                <c:pt idx="16">
                  <c:v>17.165009596490361</c:v>
                </c:pt>
                <c:pt idx="17">
                  <c:v>15.664414798400808</c:v>
                </c:pt>
                <c:pt idx="18">
                  <c:v>14.203583811004913</c:v>
                </c:pt>
                <c:pt idx="19">
                  <c:v>21.217606697983452</c:v>
                </c:pt>
                <c:pt idx="20">
                  <c:v>15.600209822354428</c:v>
                </c:pt>
                <c:pt idx="21">
                  <c:v>12.251137259192351</c:v>
                </c:pt>
                <c:pt idx="22">
                  <c:v>14.835288251805371</c:v>
                </c:pt>
                <c:pt idx="23">
                  <c:v>12.85111021470258</c:v>
                </c:pt>
                <c:pt idx="24">
                  <c:v>16.620600215843542</c:v>
                </c:pt>
                <c:pt idx="25">
                  <c:v>19.15475783513838</c:v>
                </c:pt>
                <c:pt idx="26">
                  <c:v>20.599263269704174</c:v>
                </c:pt>
                <c:pt idx="27">
                  <c:v>18.277709969879602</c:v>
                </c:pt>
                <c:pt idx="28">
                  <c:v>18.526520720195794</c:v>
                </c:pt>
                <c:pt idx="29">
                  <c:v>14.468567819577398</c:v>
                </c:pt>
                <c:pt idx="30">
                  <c:v>13.869374866887087</c:v>
                </c:pt>
                <c:pt idx="31">
                  <c:v>14.040307735924832</c:v>
                </c:pt>
                <c:pt idx="32">
                  <c:v>15.114020071733936</c:v>
                </c:pt>
                <c:pt idx="33">
                  <c:v>17.558589362361563</c:v>
                </c:pt>
                <c:pt idx="34">
                  <c:v>19.761364355064945</c:v>
                </c:pt>
                <c:pt idx="35">
                  <c:v>17.890674538566554</c:v>
                </c:pt>
                <c:pt idx="36">
                  <c:v>15.042641504692764</c:v>
                </c:pt>
                <c:pt idx="37">
                  <c:v>19.186518407143886</c:v>
                </c:pt>
                <c:pt idx="38">
                  <c:v>20.544580807819194</c:v>
                </c:pt>
                <c:pt idx="39">
                  <c:v>19.416194682396732</c:v>
                </c:pt>
                <c:pt idx="40">
                  <c:v>15.406515526165045</c:v>
                </c:pt>
                <c:pt idx="41">
                  <c:v>16.083855120714826</c:v>
                </c:pt>
                <c:pt idx="42">
                  <c:v>13.182113425349016</c:v>
                </c:pt>
                <c:pt idx="43">
                  <c:v>11.182184601281596</c:v>
                </c:pt>
                <c:pt idx="44">
                  <c:v>14.427723044799057</c:v>
                </c:pt>
                <c:pt idx="45">
                  <c:v>10.602705833486732</c:v>
                </c:pt>
                <c:pt idx="46">
                  <c:v>19.438102300725991</c:v>
                </c:pt>
                <c:pt idx="47">
                  <c:v>11.833048088019394</c:v>
                </c:pt>
                <c:pt idx="48">
                  <c:v>12.86716446164818</c:v>
                </c:pt>
                <c:pt idx="49">
                  <c:v>14.467566260852145</c:v>
                </c:pt>
                <c:pt idx="50">
                  <c:v>11.205819448618399</c:v>
                </c:pt>
                <c:pt idx="51">
                  <c:v>11.582628810508142</c:v>
                </c:pt>
              </c:numCache>
            </c:numRef>
          </c:val>
          <c:extLst>
            <c:ext xmlns:c16="http://schemas.microsoft.com/office/drawing/2014/chart" uri="{C3380CC4-5D6E-409C-BE32-E72D297353CC}">
              <c16:uniqueId val="{00000001-D646-4E28-92BE-0DCD6DF27D51}"/>
            </c:ext>
          </c:extLst>
        </c:ser>
        <c:ser>
          <c:idx val="2"/>
          <c:order val="2"/>
          <c:tx>
            <c:v>Zona de Exito</c:v>
          </c:tx>
          <c:spPr>
            <a:solidFill>
              <a:srgbClr val="206A32"/>
            </a:solidFill>
            <a:ln>
              <a:solidFill>
                <a:srgbClr val="92D050"/>
              </a:solidFill>
            </a:ln>
          </c:spPr>
          <c:val>
            <c:numRef>
              <c:f>'SIN 2003-7-10'!$E$43:$BD$43</c:f>
              <c:numCache>
                <c:formatCode>General</c:formatCode>
                <c:ptCount val="52"/>
                <c:pt idx="0">
                  <c:v>18.416889159485443</c:v>
                </c:pt>
                <c:pt idx="1">
                  <c:v>32.771881678751583</c:v>
                </c:pt>
                <c:pt idx="2">
                  <c:v>26.865713689281499</c:v>
                </c:pt>
                <c:pt idx="3">
                  <c:v>15.774860009092482</c:v>
                </c:pt>
                <c:pt idx="4">
                  <c:v>16.636564411720048</c:v>
                </c:pt>
                <c:pt idx="5">
                  <c:v>21.895489636994167</c:v>
                </c:pt>
                <c:pt idx="6">
                  <c:v>22.927512968645761</c:v>
                </c:pt>
                <c:pt idx="7">
                  <c:v>13.373966218957873</c:v>
                </c:pt>
                <c:pt idx="8">
                  <c:v>19.006304869204005</c:v>
                </c:pt>
                <c:pt idx="9">
                  <c:v>18.07071550383931</c:v>
                </c:pt>
                <c:pt idx="10">
                  <c:v>15.851464753102931</c:v>
                </c:pt>
                <c:pt idx="11">
                  <c:v>11.936421814915548</c:v>
                </c:pt>
                <c:pt idx="12">
                  <c:v>7.863309675813789</c:v>
                </c:pt>
                <c:pt idx="13">
                  <c:v>12.785869875028727</c:v>
                </c:pt>
                <c:pt idx="14">
                  <c:v>8.4488947801082439</c:v>
                </c:pt>
                <c:pt idx="15">
                  <c:v>2.4238290400294242</c:v>
                </c:pt>
                <c:pt idx="16">
                  <c:v>11.549001627491602</c:v>
                </c:pt>
                <c:pt idx="17">
                  <c:v>8.9900124447685865</c:v>
                </c:pt>
                <c:pt idx="18">
                  <c:v>10.303199355652778</c:v>
                </c:pt>
                <c:pt idx="19">
                  <c:v>18.30462156751133</c:v>
                </c:pt>
                <c:pt idx="20">
                  <c:v>9.7280192285426264</c:v>
                </c:pt>
                <c:pt idx="21">
                  <c:v>5.2980498850665674</c:v>
                </c:pt>
                <c:pt idx="22">
                  <c:v>6.5193470461693153</c:v>
                </c:pt>
                <c:pt idx="23">
                  <c:v>5.4095638330003935</c:v>
                </c:pt>
                <c:pt idx="24">
                  <c:v>10.733488485331028</c:v>
                </c:pt>
                <c:pt idx="25">
                  <c:v>15.058226025147158</c:v>
                </c:pt>
                <c:pt idx="26">
                  <c:v>11.937940606492786</c:v>
                </c:pt>
                <c:pt idx="27">
                  <c:v>8.399137914343159</c:v>
                </c:pt>
                <c:pt idx="28">
                  <c:v>9.9086640726618302</c:v>
                </c:pt>
                <c:pt idx="29">
                  <c:v>8.0528823455445444</c:v>
                </c:pt>
                <c:pt idx="30">
                  <c:v>6.3778971028366884</c:v>
                </c:pt>
                <c:pt idx="31">
                  <c:v>3.8205516921899378</c:v>
                </c:pt>
                <c:pt idx="32">
                  <c:v>6.3631999839291371</c:v>
                </c:pt>
                <c:pt idx="33">
                  <c:v>6.8410987438413802</c:v>
                </c:pt>
                <c:pt idx="34">
                  <c:v>8.7089132743889159</c:v>
                </c:pt>
                <c:pt idx="35">
                  <c:v>10.99355004114526</c:v>
                </c:pt>
                <c:pt idx="36">
                  <c:v>8.305464043217091</c:v>
                </c:pt>
                <c:pt idx="37">
                  <c:v>7.9622969462215885</c:v>
                </c:pt>
                <c:pt idx="38">
                  <c:v>9.5146425323803889</c:v>
                </c:pt>
                <c:pt idx="39">
                  <c:v>9.6159165075651618</c:v>
                </c:pt>
                <c:pt idx="40">
                  <c:v>6.592044226185604</c:v>
                </c:pt>
                <c:pt idx="41">
                  <c:v>8.3026338941751074</c:v>
                </c:pt>
                <c:pt idx="42">
                  <c:v>4.6694786267351169</c:v>
                </c:pt>
                <c:pt idx="43">
                  <c:v>5.8116736409075465</c:v>
                </c:pt>
                <c:pt idx="44">
                  <c:v>5.3888209109679055</c:v>
                </c:pt>
                <c:pt idx="45">
                  <c:v>4.9395490504738735</c:v>
                </c:pt>
                <c:pt idx="46">
                  <c:v>9.6612087249715746</c:v>
                </c:pt>
                <c:pt idx="47">
                  <c:v>3.5770601591931395</c:v>
                </c:pt>
                <c:pt idx="48">
                  <c:v>8.3959203792916686</c:v>
                </c:pt>
                <c:pt idx="49">
                  <c:v>7.2218992624469056</c:v>
                </c:pt>
                <c:pt idx="50">
                  <c:v>5.0325507537937453</c:v>
                </c:pt>
                <c:pt idx="51">
                  <c:v>5.023364491055478</c:v>
                </c:pt>
              </c:numCache>
            </c:numRef>
          </c:val>
          <c:extLst>
            <c:ext xmlns:c16="http://schemas.microsoft.com/office/drawing/2014/chart" uri="{C3380CC4-5D6E-409C-BE32-E72D297353CC}">
              <c16:uniqueId val="{00000002-D646-4E28-92BE-0DCD6DF27D51}"/>
            </c:ext>
          </c:extLst>
        </c:ser>
        <c:dLbls>
          <c:showLegendKey val="0"/>
          <c:showVal val="0"/>
          <c:showCatName val="0"/>
          <c:showSerName val="0"/>
          <c:showPercent val="0"/>
          <c:showBubbleSize val="0"/>
        </c:dLbls>
        <c:axId val="64939904"/>
        <c:axId val="65867776"/>
      </c:areaChart>
      <c:lineChart>
        <c:grouping val="standard"/>
        <c:varyColors val="0"/>
        <c:ser>
          <c:idx val="3"/>
          <c:order val="3"/>
          <c:tx>
            <c:v>Casos 2022</c:v>
          </c:tx>
          <c:spPr>
            <a:ln w="19050">
              <a:solidFill>
                <a:schemeClr val="tx1"/>
              </a:solidFill>
            </a:ln>
          </c:spPr>
          <c:marker>
            <c:symbol val="none"/>
          </c:marker>
          <c:val>
            <c:numRef>
              <c:f>'SIN 2003-7-10'!$E$47:$BD$47</c:f>
              <c:numCache>
                <c:formatCode>General</c:formatCode>
                <c:ptCount val="52"/>
                <c:pt idx="0">
                  <c:v>8</c:v>
                </c:pt>
                <c:pt idx="1">
                  <c:v>10</c:v>
                </c:pt>
                <c:pt idx="2">
                  <c:v>6</c:v>
                </c:pt>
                <c:pt idx="3">
                  <c:v>5</c:v>
                </c:pt>
                <c:pt idx="4">
                  <c:v>3</c:v>
                </c:pt>
                <c:pt idx="5">
                  <c:v>6</c:v>
                </c:pt>
                <c:pt idx="6">
                  <c:v>4</c:v>
                </c:pt>
                <c:pt idx="7">
                  <c:v>4</c:v>
                </c:pt>
                <c:pt idx="8">
                  <c:v>9</c:v>
                </c:pt>
                <c:pt idx="9">
                  <c:v>2</c:v>
                </c:pt>
                <c:pt idx="10">
                  <c:v>9</c:v>
                </c:pt>
                <c:pt idx="11">
                  <c:v>4</c:v>
                </c:pt>
                <c:pt idx="12">
                  <c:v>4</c:v>
                </c:pt>
                <c:pt idx="13">
                  <c:v>2</c:v>
                </c:pt>
                <c:pt idx="14">
                  <c:v>4</c:v>
                </c:pt>
                <c:pt idx="15">
                  <c:v>7</c:v>
                </c:pt>
                <c:pt idx="16">
                  <c:v>8</c:v>
                </c:pt>
                <c:pt idx="17">
                  <c:v>7</c:v>
                </c:pt>
                <c:pt idx="18">
                  <c:v>1</c:v>
                </c:pt>
                <c:pt idx="19">
                  <c:v>5</c:v>
                </c:pt>
                <c:pt idx="20">
                  <c:v>5</c:v>
                </c:pt>
                <c:pt idx="21">
                  <c:v>7</c:v>
                </c:pt>
                <c:pt idx="22">
                  <c:v>6</c:v>
                </c:pt>
                <c:pt idx="23">
                  <c:v>8</c:v>
                </c:pt>
                <c:pt idx="24">
                  <c:v>4</c:v>
                </c:pt>
                <c:pt idx="25">
                  <c:v>7</c:v>
                </c:pt>
                <c:pt idx="26">
                  <c:v>12</c:v>
                </c:pt>
                <c:pt idx="27">
                  <c:v>10</c:v>
                </c:pt>
              </c:numCache>
            </c:numRef>
          </c:val>
          <c:smooth val="0"/>
          <c:extLst>
            <c:ext xmlns:c16="http://schemas.microsoft.com/office/drawing/2014/chart" uri="{C3380CC4-5D6E-409C-BE32-E72D297353CC}">
              <c16:uniqueId val="{00000003-D646-4E28-92BE-0DCD6DF27D51}"/>
            </c:ext>
          </c:extLst>
        </c:ser>
        <c:dLbls>
          <c:showLegendKey val="0"/>
          <c:showVal val="0"/>
          <c:showCatName val="0"/>
          <c:showSerName val="0"/>
          <c:showPercent val="0"/>
          <c:showBubbleSize val="0"/>
        </c:dLbls>
        <c:marker val="1"/>
        <c:smooth val="0"/>
        <c:axId val="64939904"/>
        <c:axId val="65867776"/>
      </c:lineChart>
      <c:catAx>
        <c:axId val="64939904"/>
        <c:scaling>
          <c:orientation val="minMax"/>
        </c:scaling>
        <c:delete val="0"/>
        <c:axPos val="b"/>
        <c:title>
          <c:tx>
            <c:rich>
              <a:bodyPr/>
              <a:lstStyle/>
              <a:p>
                <a:pPr>
                  <a:defRPr sz="600"/>
                </a:pPr>
                <a:r>
                  <a:rPr lang="es-CO" sz="600" b="1" i="0" u="none" strike="noStrike" baseline="0"/>
                  <a:t>Semana Epidemiologica</a:t>
                </a:r>
                <a:endParaRPr lang="es-CO" sz="600"/>
              </a:p>
            </c:rich>
          </c:tx>
          <c:layout/>
          <c:overlay val="0"/>
        </c:title>
        <c:majorTickMark val="out"/>
        <c:minorTickMark val="none"/>
        <c:tickLblPos val="nextTo"/>
        <c:txPr>
          <a:bodyPr/>
          <a:lstStyle/>
          <a:p>
            <a:pPr>
              <a:defRPr sz="500" b="1"/>
            </a:pPr>
            <a:endParaRPr lang="en-US"/>
          </a:p>
        </c:txPr>
        <c:crossAx val="65867776"/>
        <c:crosses val="autoZero"/>
        <c:auto val="1"/>
        <c:lblAlgn val="ctr"/>
        <c:lblOffset val="100"/>
        <c:noMultiLvlLbl val="0"/>
      </c:catAx>
      <c:valAx>
        <c:axId val="65867776"/>
        <c:scaling>
          <c:orientation val="minMax"/>
          <c:max val="50"/>
        </c:scaling>
        <c:delete val="0"/>
        <c:axPos val="l"/>
        <c:majorGridlines>
          <c:spPr>
            <a:ln>
              <a:solidFill>
                <a:schemeClr val="bg1">
                  <a:lumMod val="75000"/>
                </a:schemeClr>
              </a:solidFill>
              <a:prstDash val="sysDash"/>
            </a:ln>
          </c:spPr>
        </c:majorGridlines>
        <c:title>
          <c:tx>
            <c:rich>
              <a:bodyPr rot="-5400000" vert="horz"/>
              <a:lstStyle/>
              <a:p>
                <a:pPr>
                  <a:defRPr sz="500"/>
                </a:pPr>
                <a:r>
                  <a:rPr lang="es-CO" sz="500" b="1" i="0" u="none" strike="noStrike" baseline="0"/>
                  <a:t>Numero de Casos</a:t>
                </a:r>
                <a:endParaRPr lang="es-CO" sz="500"/>
              </a:p>
            </c:rich>
          </c:tx>
          <c:layout>
            <c:manualLayout>
              <c:xMode val="edge"/>
              <c:yMode val="edge"/>
              <c:x val="3.5710752617531705E-2"/>
              <c:y val="0.28348970120121642"/>
            </c:manualLayout>
          </c:layout>
          <c:overlay val="0"/>
        </c:title>
        <c:numFmt formatCode="General" sourceLinked="1"/>
        <c:majorTickMark val="out"/>
        <c:minorTickMark val="none"/>
        <c:tickLblPos val="nextTo"/>
        <c:txPr>
          <a:bodyPr/>
          <a:lstStyle/>
          <a:p>
            <a:pPr>
              <a:defRPr sz="600"/>
            </a:pPr>
            <a:endParaRPr lang="en-US"/>
          </a:p>
        </c:txPr>
        <c:crossAx val="64939904"/>
        <c:crosses val="autoZero"/>
        <c:crossBetween val="between"/>
        <c:majorUnit val="10"/>
      </c:valAx>
    </c:plotArea>
    <c:legend>
      <c:legendPos val="b"/>
      <c:layout>
        <c:manualLayout>
          <c:xMode val="edge"/>
          <c:yMode val="edge"/>
          <c:x val="4.999991053140003E-2"/>
          <c:y val="0.84623262532263033"/>
          <c:w val="0.89999992331262857"/>
          <c:h val="6.4922184572084582E-2"/>
        </c:manualLayout>
      </c:layout>
      <c:overlay val="0"/>
      <c:txPr>
        <a:bodyPr/>
        <a:lstStyle/>
        <a:p>
          <a:pPr>
            <a:defRPr sz="600" b="1"/>
          </a:pPr>
          <a:endParaRPr lang="en-US"/>
        </a:p>
      </c:txPr>
    </c:legend>
    <c:plotVisOnly val="1"/>
    <c:dispBlanksAs val="gap"/>
    <c:showDLblsOverMax val="0"/>
  </c:chart>
  <c:spPr>
    <a:ln>
      <a:noFill/>
    </a:ln>
  </c:sp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tx>
            <c:strRef>
              <c:f>Linea!$G$3</c:f>
              <c:strCache>
                <c:ptCount val="1"/>
                <c:pt idx="0">
                  <c:v>2021 (116 casos)</c:v>
                </c:pt>
              </c:strCache>
            </c:strRef>
          </c:tx>
          <c:spPr>
            <a:solidFill>
              <a:srgbClr val="00B050"/>
            </a:solidFill>
          </c:spPr>
          <c:invertIfNegative val="0"/>
          <c:cat>
            <c:strRef>
              <c:f>Linea!$D$4:$D$55</c:f>
              <c:strCach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strCache>
            </c:strRef>
          </c:cat>
          <c:val>
            <c:numRef>
              <c:f>Linea!$G$4:$G$55</c:f>
              <c:numCache>
                <c:formatCode>General</c:formatCode>
                <c:ptCount val="52"/>
                <c:pt idx="0">
                  <c:v>4</c:v>
                </c:pt>
                <c:pt idx="1">
                  <c:v>7</c:v>
                </c:pt>
                <c:pt idx="2">
                  <c:v>5</c:v>
                </c:pt>
                <c:pt idx="3">
                  <c:v>5</c:v>
                </c:pt>
                <c:pt idx="4">
                  <c:v>7</c:v>
                </c:pt>
                <c:pt idx="5">
                  <c:v>7</c:v>
                </c:pt>
                <c:pt idx="6">
                  <c:v>3</c:v>
                </c:pt>
                <c:pt idx="7">
                  <c:v>5</c:v>
                </c:pt>
                <c:pt idx="8">
                  <c:v>4</c:v>
                </c:pt>
                <c:pt idx="9">
                  <c:v>5</c:v>
                </c:pt>
                <c:pt idx="10">
                  <c:v>0</c:v>
                </c:pt>
                <c:pt idx="11">
                  <c:v>4</c:v>
                </c:pt>
                <c:pt idx="12">
                  <c:v>1</c:v>
                </c:pt>
                <c:pt idx="13">
                  <c:v>8</c:v>
                </c:pt>
                <c:pt idx="14">
                  <c:v>4</c:v>
                </c:pt>
                <c:pt idx="15">
                  <c:v>1</c:v>
                </c:pt>
                <c:pt idx="16">
                  <c:v>2</c:v>
                </c:pt>
                <c:pt idx="17">
                  <c:v>4</c:v>
                </c:pt>
                <c:pt idx="18">
                  <c:v>4</c:v>
                </c:pt>
                <c:pt idx="19">
                  <c:v>3</c:v>
                </c:pt>
                <c:pt idx="20">
                  <c:v>4</c:v>
                </c:pt>
                <c:pt idx="21">
                  <c:v>1</c:v>
                </c:pt>
                <c:pt idx="22">
                  <c:v>1</c:v>
                </c:pt>
                <c:pt idx="23">
                  <c:v>3</c:v>
                </c:pt>
                <c:pt idx="24">
                  <c:v>5</c:v>
                </c:pt>
                <c:pt idx="25">
                  <c:v>5</c:v>
                </c:pt>
                <c:pt idx="26">
                  <c:v>5</c:v>
                </c:pt>
                <c:pt idx="27">
                  <c:v>4</c:v>
                </c:pt>
                <c:pt idx="28">
                  <c:v>5</c:v>
                </c:pt>
                <c:pt idx="29">
                  <c:v>9</c:v>
                </c:pt>
                <c:pt idx="30">
                  <c:v>3</c:v>
                </c:pt>
                <c:pt idx="31">
                  <c:v>4</c:v>
                </c:pt>
                <c:pt idx="32">
                  <c:v>4</c:v>
                </c:pt>
                <c:pt idx="33">
                  <c:v>10</c:v>
                </c:pt>
                <c:pt idx="34">
                  <c:v>3</c:v>
                </c:pt>
                <c:pt idx="35">
                  <c:v>4</c:v>
                </c:pt>
                <c:pt idx="36">
                  <c:v>3</c:v>
                </c:pt>
                <c:pt idx="37">
                  <c:v>3</c:v>
                </c:pt>
                <c:pt idx="38">
                  <c:v>6</c:v>
                </c:pt>
                <c:pt idx="39">
                  <c:v>8</c:v>
                </c:pt>
                <c:pt idx="40">
                  <c:v>5</c:v>
                </c:pt>
                <c:pt idx="41">
                  <c:v>4</c:v>
                </c:pt>
                <c:pt idx="42">
                  <c:v>6</c:v>
                </c:pt>
                <c:pt idx="43">
                  <c:v>4</c:v>
                </c:pt>
                <c:pt idx="44">
                  <c:v>7</c:v>
                </c:pt>
                <c:pt idx="45">
                  <c:v>12</c:v>
                </c:pt>
                <c:pt idx="46">
                  <c:v>8</c:v>
                </c:pt>
                <c:pt idx="47">
                  <c:v>3</c:v>
                </c:pt>
                <c:pt idx="48">
                  <c:v>6</c:v>
                </c:pt>
                <c:pt idx="49">
                  <c:v>4</c:v>
                </c:pt>
                <c:pt idx="50">
                  <c:v>4</c:v>
                </c:pt>
                <c:pt idx="51">
                  <c:v>1</c:v>
                </c:pt>
              </c:numCache>
            </c:numRef>
          </c:val>
          <c:extLst>
            <c:ext xmlns:c16="http://schemas.microsoft.com/office/drawing/2014/chart" uri="{C3380CC4-5D6E-409C-BE32-E72D297353CC}">
              <c16:uniqueId val="{00000000-979E-42B6-BE97-A720961CF187}"/>
            </c:ext>
          </c:extLst>
        </c:ser>
        <c:dLbls>
          <c:showLegendKey val="0"/>
          <c:showVal val="0"/>
          <c:showCatName val="0"/>
          <c:showSerName val="0"/>
          <c:showPercent val="0"/>
          <c:showBubbleSize val="0"/>
        </c:dLbls>
        <c:gapWidth val="10"/>
        <c:overlap val="10"/>
        <c:axId val="65890176"/>
        <c:axId val="65904640"/>
      </c:barChart>
      <c:lineChart>
        <c:grouping val="standard"/>
        <c:varyColors val="0"/>
        <c:ser>
          <c:idx val="2"/>
          <c:order val="1"/>
          <c:tx>
            <c:strRef>
              <c:f>Linea!$H$3</c:f>
              <c:strCache>
                <c:ptCount val="1"/>
                <c:pt idx="0">
                  <c:v>2022 (170 casos)</c:v>
                </c:pt>
              </c:strCache>
            </c:strRef>
          </c:tx>
          <c:spPr>
            <a:ln w="19050">
              <a:solidFill>
                <a:srgbClr val="FF0000"/>
              </a:solidFill>
            </a:ln>
          </c:spPr>
          <c:marker>
            <c:symbol val="none"/>
          </c:marker>
          <c:cat>
            <c:strRef>
              <c:f>Linea!$D$4:$D$55</c:f>
              <c:strCach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strCache>
            </c:strRef>
          </c:cat>
          <c:val>
            <c:numRef>
              <c:f>Linea!$H$4:$H$55</c:f>
              <c:numCache>
                <c:formatCode>General</c:formatCode>
                <c:ptCount val="52"/>
                <c:pt idx="0">
                  <c:v>8</c:v>
                </c:pt>
                <c:pt idx="1">
                  <c:v>10</c:v>
                </c:pt>
                <c:pt idx="2">
                  <c:v>6</c:v>
                </c:pt>
                <c:pt idx="3">
                  <c:v>5</c:v>
                </c:pt>
                <c:pt idx="4">
                  <c:v>3</c:v>
                </c:pt>
                <c:pt idx="5">
                  <c:v>6</c:v>
                </c:pt>
                <c:pt idx="6">
                  <c:v>4</c:v>
                </c:pt>
                <c:pt idx="7">
                  <c:v>4</c:v>
                </c:pt>
                <c:pt idx="8">
                  <c:v>9</c:v>
                </c:pt>
                <c:pt idx="9">
                  <c:v>2</c:v>
                </c:pt>
                <c:pt idx="10">
                  <c:v>9</c:v>
                </c:pt>
                <c:pt idx="11">
                  <c:v>4</c:v>
                </c:pt>
                <c:pt idx="12">
                  <c:v>4</c:v>
                </c:pt>
                <c:pt idx="13">
                  <c:v>2</c:v>
                </c:pt>
                <c:pt idx="14">
                  <c:v>4</c:v>
                </c:pt>
                <c:pt idx="15">
                  <c:v>7</c:v>
                </c:pt>
                <c:pt idx="16">
                  <c:v>8</c:v>
                </c:pt>
                <c:pt idx="17">
                  <c:v>7</c:v>
                </c:pt>
                <c:pt idx="18">
                  <c:v>1</c:v>
                </c:pt>
                <c:pt idx="19">
                  <c:v>5</c:v>
                </c:pt>
                <c:pt idx="20">
                  <c:v>5</c:v>
                </c:pt>
                <c:pt idx="21">
                  <c:v>7</c:v>
                </c:pt>
                <c:pt idx="22">
                  <c:v>6</c:v>
                </c:pt>
                <c:pt idx="23">
                  <c:v>8</c:v>
                </c:pt>
                <c:pt idx="24">
                  <c:v>4</c:v>
                </c:pt>
                <c:pt idx="25">
                  <c:v>7</c:v>
                </c:pt>
                <c:pt idx="26">
                  <c:v>12</c:v>
                </c:pt>
                <c:pt idx="27">
                  <c:v>10</c:v>
                </c:pt>
                <c:pt idx="28">
                  <c:v>3</c:v>
                </c:pt>
              </c:numCache>
            </c:numRef>
          </c:val>
          <c:smooth val="0"/>
          <c:extLst>
            <c:ext xmlns:c16="http://schemas.microsoft.com/office/drawing/2014/chart" uri="{C3380CC4-5D6E-409C-BE32-E72D297353CC}">
              <c16:uniqueId val="{00000001-979E-42B6-BE97-A720961CF187}"/>
            </c:ext>
          </c:extLst>
        </c:ser>
        <c:dLbls>
          <c:showLegendKey val="0"/>
          <c:showVal val="0"/>
          <c:showCatName val="0"/>
          <c:showSerName val="0"/>
          <c:showPercent val="0"/>
          <c:showBubbleSize val="0"/>
        </c:dLbls>
        <c:marker val="1"/>
        <c:smooth val="0"/>
        <c:axId val="65890176"/>
        <c:axId val="65904640"/>
      </c:lineChart>
      <c:catAx>
        <c:axId val="65890176"/>
        <c:scaling>
          <c:orientation val="minMax"/>
        </c:scaling>
        <c:delete val="0"/>
        <c:axPos val="b"/>
        <c:title>
          <c:tx>
            <c:rich>
              <a:bodyPr/>
              <a:lstStyle/>
              <a:p>
                <a:pPr>
                  <a:defRPr sz="700" b="1" i="0" u="none" strike="noStrike" baseline="0">
                    <a:solidFill>
                      <a:srgbClr val="000000"/>
                    </a:solidFill>
                    <a:latin typeface="Calibri"/>
                    <a:ea typeface="Calibri"/>
                    <a:cs typeface="Calibri"/>
                  </a:defRPr>
                </a:pPr>
                <a:r>
                  <a:rPr lang="en-US" sz="700" b="1"/>
                  <a:t>Semana Epidemiologica</a:t>
                </a:r>
              </a:p>
            </c:rich>
          </c:tx>
          <c:layout/>
          <c:overlay val="0"/>
        </c:title>
        <c:numFmt formatCode="General" sourceLinked="1"/>
        <c:majorTickMark val="none"/>
        <c:minorTickMark val="none"/>
        <c:tickLblPos val="nextTo"/>
        <c:txPr>
          <a:bodyPr rot="0" vert="horz"/>
          <a:lstStyle/>
          <a:p>
            <a:pPr>
              <a:defRPr sz="600" b="1" i="0" u="none" strike="noStrike" baseline="0">
                <a:solidFill>
                  <a:srgbClr val="000000"/>
                </a:solidFill>
                <a:latin typeface="Calibri"/>
                <a:ea typeface="Calibri"/>
                <a:cs typeface="Calibri"/>
              </a:defRPr>
            </a:pPr>
            <a:endParaRPr lang="en-US"/>
          </a:p>
        </c:txPr>
        <c:crossAx val="65904640"/>
        <c:crosses val="autoZero"/>
        <c:auto val="1"/>
        <c:lblAlgn val="ctr"/>
        <c:lblOffset val="100"/>
        <c:noMultiLvlLbl val="0"/>
      </c:catAx>
      <c:valAx>
        <c:axId val="65904640"/>
        <c:scaling>
          <c:orientation val="minMax"/>
        </c:scaling>
        <c:delete val="0"/>
        <c:axPos val="l"/>
        <c:majorGridlines/>
        <c:title>
          <c:tx>
            <c:rich>
              <a:bodyPr/>
              <a:lstStyle/>
              <a:p>
                <a:pPr>
                  <a:defRPr sz="700" b="1" i="0" u="none" strike="noStrike" baseline="0">
                    <a:solidFill>
                      <a:srgbClr val="000000"/>
                    </a:solidFill>
                    <a:latin typeface="Calibri"/>
                    <a:ea typeface="Calibri"/>
                    <a:cs typeface="Calibri"/>
                  </a:defRPr>
                </a:pPr>
                <a:r>
                  <a:rPr lang="en-US" sz="700"/>
                  <a:t>Numero de Casos</a:t>
                </a:r>
              </a:p>
            </c:rich>
          </c:tx>
          <c:layout/>
          <c:overlay val="0"/>
        </c:title>
        <c:numFmt formatCode="General" sourceLinked="1"/>
        <c:majorTickMark val="out"/>
        <c:minorTickMark val="none"/>
        <c:tickLblPos val="nextTo"/>
        <c:txPr>
          <a:bodyPr rot="0" vert="horz"/>
          <a:lstStyle/>
          <a:p>
            <a:pPr>
              <a:defRPr sz="600" b="0" i="0" u="none" strike="noStrike" baseline="0">
                <a:solidFill>
                  <a:srgbClr val="000000"/>
                </a:solidFill>
                <a:latin typeface="Calibri"/>
                <a:ea typeface="Calibri"/>
                <a:cs typeface="Calibri"/>
              </a:defRPr>
            </a:pPr>
            <a:endParaRPr lang="en-US"/>
          </a:p>
        </c:txPr>
        <c:crossAx val="65890176"/>
        <c:crosses val="autoZero"/>
        <c:crossBetween val="between"/>
      </c:valAx>
    </c:plotArea>
    <c:legend>
      <c:legendPos val="b"/>
      <c:layout>
        <c:manualLayout>
          <c:xMode val="edge"/>
          <c:yMode val="edge"/>
          <c:x val="0.26850696801064022"/>
          <c:y val="0.82767395886302164"/>
          <c:w val="0.46298585333115944"/>
          <c:h val="8.4582016021460205E-2"/>
        </c:manualLayout>
      </c:layout>
      <c:overlay val="0"/>
      <c:txPr>
        <a:bodyPr/>
        <a:lstStyle/>
        <a:p>
          <a:pPr>
            <a:defRPr sz="700" b="1"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v>CASOS</c:v>
          </c:tx>
          <c:invertIfNegative val="0"/>
          <c:cat>
            <c:strRef>
              <c:f>Hoja2!$A$2:$A$37</c:f>
              <c:strCache>
                <c:ptCount val="36"/>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 y más</c:v>
                </c:pt>
                <c:pt idx="17">
                  <c:v>Corregimiento de Santa Elena</c:v>
                </c:pt>
                <c:pt idx="18">
                  <c:v>Corregimiento de San Cristóbal</c:v>
                </c:pt>
                <c:pt idx="29">
                  <c:v>primera infancia (0-5 años), </c:v>
                </c:pt>
                <c:pt idx="30">
                  <c:v>Infancia (6 - 11 años)</c:v>
                </c:pt>
                <c:pt idx="31">
                  <c:v>Adolescencia (12-18 años) </c:v>
                </c:pt>
                <c:pt idx="32">
                  <c:v>Juventud (14 - 26 años)</c:v>
                </c:pt>
                <c:pt idx="33">
                  <c:v>Adultez (27 - 59 años) </c:v>
                </c:pt>
                <c:pt idx="34">
                  <c:v>Vejez (60 años y más).</c:v>
                </c:pt>
                <c:pt idx="35">
                  <c:v>primera infancia (0-5 años), infancia (6 - 11 años), adolescencia (12-18 años), juventud (14 - 26 años), adultez (27 - 59 años) y vejez (60 años y más).</c:v>
                </c:pt>
              </c:strCache>
            </c:strRef>
          </c:cat>
          <c:val>
            <c:numRef>
              <c:f>Hoja2!$C$2:$C$17</c:f>
              <c:numCache>
                <c:formatCode>General</c:formatCode>
                <c:ptCount val="16"/>
                <c:pt idx="0">
                  <c:v>11</c:v>
                </c:pt>
                <c:pt idx="1">
                  <c:v>11</c:v>
                </c:pt>
                <c:pt idx="2">
                  <c:v>13</c:v>
                </c:pt>
                <c:pt idx="3">
                  <c:v>11</c:v>
                </c:pt>
                <c:pt idx="4">
                  <c:v>16</c:v>
                </c:pt>
                <c:pt idx="5">
                  <c:v>30</c:v>
                </c:pt>
                <c:pt idx="6">
                  <c:v>16</c:v>
                </c:pt>
                <c:pt idx="7">
                  <c:v>20</c:v>
                </c:pt>
                <c:pt idx="8">
                  <c:v>9</c:v>
                </c:pt>
                <c:pt idx="9">
                  <c:v>5</c:v>
                </c:pt>
                <c:pt idx="10">
                  <c:v>9</c:v>
                </c:pt>
                <c:pt idx="11">
                  <c:v>5</c:v>
                </c:pt>
                <c:pt idx="12">
                  <c:v>3</c:v>
                </c:pt>
                <c:pt idx="13">
                  <c:v>3</c:v>
                </c:pt>
                <c:pt idx="14">
                  <c:v>1</c:v>
                </c:pt>
                <c:pt idx="15">
                  <c:v>2</c:v>
                </c:pt>
              </c:numCache>
            </c:numRef>
          </c:val>
          <c:extLst>
            <c:ext xmlns:c16="http://schemas.microsoft.com/office/drawing/2014/chart" uri="{C3380CC4-5D6E-409C-BE32-E72D297353CC}">
              <c16:uniqueId val="{00000000-11A4-42D5-8671-7BB4029D4C5D}"/>
            </c:ext>
          </c:extLst>
        </c:ser>
        <c:dLbls>
          <c:showLegendKey val="0"/>
          <c:showVal val="0"/>
          <c:showCatName val="0"/>
          <c:showSerName val="0"/>
          <c:showPercent val="0"/>
          <c:showBubbleSize val="0"/>
        </c:dLbls>
        <c:gapWidth val="20"/>
        <c:overlap val="10"/>
        <c:axId val="64280064"/>
        <c:axId val="64277888"/>
      </c:barChart>
      <c:lineChart>
        <c:grouping val="stacked"/>
        <c:varyColors val="0"/>
        <c:ser>
          <c:idx val="0"/>
          <c:order val="0"/>
          <c:tx>
            <c:v>TASA</c:v>
          </c:tx>
          <c:spPr>
            <a:ln w="19050"/>
          </c:spPr>
          <c:marker>
            <c:symbol val="none"/>
          </c:marker>
          <c:cat>
            <c:strRef>
              <c:f>Hoja2!$A$2:$A$17</c:f>
              <c:strCache>
                <c:ptCount val="16"/>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strCache>
            </c:strRef>
          </c:cat>
          <c:val>
            <c:numRef>
              <c:f>Hoja2!$B$2:$B$17</c:f>
              <c:numCache>
                <c:formatCode>0.0</c:formatCode>
                <c:ptCount val="16"/>
                <c:pt idx="0">
                  <c:v>7.5288320043804111</c:v>
                </c:pt>
                <c:pt idx="1">
                  <c:v>7.3525479920859844</c:v>
                </c:pt>
                <c:pt idx="2">
                  <c:v>8.3879626284003503</c:v>
                </c:pt>
                <c:pt idx="3">
                  <c:v>6.3387423935091274</c:v>
                </c:pt>
                <c:pt idx="4">
                  <c:v>8.2264325561068414</c:v>
                </c:pt>
                <c:pt idx="5">
                  <c:v>14.460967438721651</c:v>
                </c:pt>
                <c:pt idx="6">
                  <c:v>8.4228701983059509</c:v>
                </c:pt>
                <c:pt idx="7">
                  <c:v>11.943150603129105</c:v>
                </c:pt>
                <c:pt idx="8">
                  <c:v>5.8848145629544382</c:v>
                </c:pt>
                <c:pt idx="9">
                  <c:v>2.6718393476437048</c:v>
                </c:pt>
                <c:pt idx="10">
                  <c:v>4.6255608492529721</c:v>
                </c:pt>
                <c:pt idx="11">
                  <c:v>2.9979793619100725</c:v>
                </c:pt>
                <c:pt idx="12">
                  <c:v>2.3440246903934057</c:v>
                </c:pt>
                <c:pt idx="13">
                  <c:v>3.1085827971028008</c:v>
                </c:pt>
                <c:pt idx="14">
                  <c:v>1.6358044886475169</c:v>
                </c:pt>
                <c:pt idx="15">
                  <c:v>4.3719669479298737</c:v>
                </c:pt>
              </c:numCache>
            </c:numRef>
          </c:val>
          <c:smooth val="0"/>
          <c:extLst>
            <c:ext xmlns:c16="http://schemas.microsoft.com/office/drawing/2014/chart" uri="{C3380CC4-5D6E-409C-BE32-E72D297353CC}">
              <c16:uniqueId val="{00000001-11A4-42D5-8671-7BB4029D4C5D}"/>
            </c:ext>
          </c:extLst>
        </c:ser>
        <c:dLbls>
          <c:showLegendKey val="0"/>
          <c:showVal val="0"/>
          <c:showCatName val="0"/>
          <c:showSerName val="0"/>
          <c:showPercent val="0"/>
          <c:showBubbleSize val="0"/>
        </c:dLbls>
        <c:marker val="1"/>
        <c:smooth val="0"/>
        <c:axId val="64274432"/>
        <c:axId val="64275968"/>
      </c:lineChart>
      <c:catAx>
        <c:axId val="64274432"/>
        <c:scaling>
          <c:orientation val="minMax"/>
        </c:scaling>
        <c:delete val="0"/>
        <c:axPos val="b"/>
        <c:numFmt formatCode="General" sourceLinked="0"/>
        <c:majorTickMark val="none"/>
        <c:minorTickMark val="none"/>
        <c:tickLblPos val="nextTo"/>
        <c:txPr>
          <a:bodyPr/>
          <a:lstStyle/>
          <a:p>
            <a:pPr>
              <a:defRPr b="1"/>
            </a:pPr>
            <a:endParaRPr lang="en-US"/>
          </a:p>
        </c:txPr>
        <c:crossAx val="64275968"/>
        <c:crosses val="autoZero"/>
        <c:auto val="1"/>
        <c:lblAlgn val="ctr"/>
        <c:lblOffset val="100"/>
        <c:noMultiLvlLbl val="0"/>
      </c:catAx>
      <c:valAx>
        <c:axId val="64275968"/>
        <c:scaling>
          <c:orientation val="minMax"/>
        </c:scaling>
        <c:delete val="0"/>
        <c:axPos val="l"/>
        <c:majorGridlines/>
        <c:title>
          <c:tx>
            <c:rich>
              <a:bodyPr rot="-5400000" vert="horz"/>
              <a:lstStyle/>
              <a:p>
                <a:pPr>
                  <a:defRPr sz="700" b="1"/>
                </a:pPr>
                <a:r>
                  <a:rPr lang="es-CO" sz="700" b="1"/>
                  <a:t>Numero</a:t>
                </a:r>
                <a:r>
                  <a:rPr lang="es-CO" sz="700" b="1" baseline="0"/>
                  <a:t> de casos</a:t>
                </a:r>
                <a:endParaRPr lang="es-CO" sz="700" b="1"/>
              </a:p>
            </c:rich>
          </c:tx>
          <c:layout>
            <c:manualLayout>
              <c:xMode val="edge"/>
              <c:yMode val="edge"/>
              <c:x val="0.96572985314287618"/>
              <c:y val="0.23593375882484274"/>
            </c:manualLayout>
          </c:layout>
          <c:overlay val="0"/>
        </c:title>
        <c:numFmt formatCode="0.0" sourceLinked="1"/>
        <c:majorTickMark val="none"/>
        <c:minorTickMark val="none"/>
        <c:tickLblPos val="nextTo"/>
        <c:txPr>
          <a:bodyPr/>
          <a:lstStyle/>
          <a:p>
            <a:pPr>
              <a:defRPr sz="500" b="1"/>
            </a:pPr>
            <a:endParaRPr lang="en-US"/>
          </a:p>
        </c:txPr>
        <c:crossAx val="64274432"/>
        <c:crosses val="autoZero"/>
        <c:crossBetween val="between"/>
      </c:valAx>
      <c:valAx>
        <c:axId val="64277888"/>
        <c:scaling>
          <c:orientation val="minMax"/>
        </c:scaling>
        <c:delete val="0"/>
        <c:axPos val="r"/>
        <c:title>
          <c:tx>
            <c:rich>
              <a:bodyPr rot="-5400000" vert="horz"/>
              <a:lstStyle/>
              <a:p>
                <a:pPr>
                  <a:defRPr sz="700"/>
                </a:pPr>
                <a:r>
                  <a:rPr lang="es-CO" sz="700"/>
                  <a:t>tasa por 100.000</a:t>
                </a:r>
              </a:p>
            </c:rich>
          </c:tx>
          <c:layout>
            <c:manualLayout>
              <c:xMode val="edge"/>
              <c:yMode val="edge"/>
              <c:x val="8.0599189191449497E-2"/>
              <c:y val="0.24270261530999546"/>
            </c:manualLayout>
          </c:layout>
          <c:overlay val="0"/>
        </c:title>
        <c:numFmt formatCode="General" sourceLinked="1"/>
        <c:majorTickMark val="out"/>
        <c:minorTickMark val="none"/>
        <c:tickLblPos val="nextTo"/>
        <c:txPr>
          <a:bodyPr/>
          <a:lstStyle/>
          <a:p>
            <a:pPr>
              <a:defRPr sz="600" b="1"/>
            </a:pPr>
            <a:endParaRPr lang="en-US"/>
          </a:p>
        </c:txPr>
        <c:crossAx val="64280064"/>
        <c:crosses val="max"/>
        <c:crossBetween val="between"/>
      </c:valAx>
      <c:catAx>
        <c:axId val="64280064"/>
        <c:scaling>
          <c:orientation val="minMax"/>
        </c:scaling>
        <c:delete val="1"/>
        <c:axPos val="b"/>
        <c:numFmt formatCode="General" sourceLinked="1"/>
        <c:majorTickMark val="out"/>
        <c:minorTickMark val="none"/>
        <c:tickLblPos val="nextTo"/>
        <c:crossAx val="64277888"/>
        <c:crosses val="autoZero"/>
        <c:auto val="1"/>
        <c:lblAlgn val="ctr"/>
        <c:lblOffset val="100"/>
        <c:noMultiLvlLbl val="0"/>
      </c:catAx>
      <c:dTable>
        <c:showHorzBorder val="1"/>
        <c:showVertBorder val="1"/>
        <c:showOutline val="1"/>
        <c:showKeys val="1"/>
        <c:txPr>
          <a:bodyPr/>
          <a:lstStyle/>
          <a:p>
            <a:pPr rtl="0">
              <a:defRPr sz="400" b="1"/>
            </a:pPr>
            <a:endParaRPr lang="en-US"/>
          </a:p>
        </c:txPr>
      </c:dTable>
    </c:plotArea>
    <c:plotVisOnly val="1"/>
    <c:dispBlanksAs val="gap"/>
    <c:showDLblsOverMax val="0"/>
  </c:chart>
  <c:spPr>
    <a:ln>
      <a:noFill/>
    </a:ln>
  </c:spPr>
  <c:externalData r:id="rId1">
    <c:autoUpdate val="0"/>
  </c:externalData>
  <c:userShapes r:id="rId2"/>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'Semana '!$B$4</c:f>
              <c:strCache>
                <c:ptCount val="1"/>
                <c:pt idx="0">
                  <c:v>2021 (2548 casos)</c:v>
                </c:pt>
              </c:strCache>
            </c:strRef>
          </c:tx>
          <c:spPr>
            <a:solidFill>
              <a:srgbClr val="00B050"/>
            </a:solidFill>
          </c:spPr>
          <c:invertIfNegative val="0"/>
          <c:cat>
            <c:numRef>
              <c:f>'Semana '!$A$5:$A$56</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'Semana '!$B$5:$B$56</c:f>
              <c:numCache>
                <c:formatCode>General</c:formatCode>
                <c:ptCount val="52"/>
                <c:pt idx="0">
                  <c:v>84</c:v>
                </c:pt>
                <c:pt idx="1">
                  <c:v>94</c:v>
                </c:pt>
                <c:pt idx="2">
                  <c:v>89</c:v>
                </c:pt>
                <c:pt idx="3">
                  <c:v>82</c:v>
                </c:pt>
                <c:pt idx="4">
                  <c:v>92</c:v>
                </c:pt>
                <c:pt idx="5">
                  <c:v>95</c:v>
                </c:pt>
                <c:pt idx="6">
                  <c:v>94</c:v>
                </c:pt>
                <c:pt idx="7">
                  <c:v>110</c:v>
                </c:pt>
                <c:pt idx="8">
                  <c:v>116</c:v>
                </c:pt>
                <c:pt idx="9">
                  <c:v>83</c:v>
                </c:pt>
                <c:pt idx="10">
                  <c:v>102</c:v>
                </c:pt>
                <c:pt idx="11">
                  <c:v>118</c:v>
                </c:pt>
                <c:pt idx="12">
                  <c:v>102</c:v>
                </c:pt>
                <c:pt idx="13">
                  <c:v>95</c:v>
                </c:pt>
                <c:pt idx="14">
                  <c:v>84</c:v>
                </c:pt>
                <c:pt idx="15">
                  <c:v>87</c:v>
                </c:pt>
                <c:pt idx="16">
                  <c:v>75</c:v>
                </c:pt>
                <c:pt idx="17">
                  <c:v>82</c:v>
                </c:pt>
                <c:pt idx="18">
                  <c:v>83</c:v>
                </c:pt>
                <c:pt idx="19">
                  <c:v>96</c:v>
                </c:pt>
                <c:pt idx="20">
                  <c:v>82</c:v>
                </c:pt>
                <c:pt idx="21">
                  <c:v>87</c:v>
                </c:pt>
                <c:pt idx="22">
                  <c:v>75</c:v>
                </c:pt>
                <c:pt idx="23">
                  <c:v>94</c:v>
                </c:pt>
                <c:pt idx="24">
                  <c:v>81</c:v>
                </c:pt>
                <c:pt idx="25">
                  <c:v>91</c:v>
                </c:pt>
                <c:pt idx="26">
                  <c:v>87</c:v>
                </c:pt>
                <c:pt idx="27">
                  <c:v>88</c:v>
                </c:pt>
                <c:pt idx="28">
                  <c:v>93</c:v>
                </c:pt>
                <c:pt idx="29">
                  <c:v>71</c:v>
                </c:pt>
                <c:pt idx="30">
                  <c:v>104</c:v>
                </c:pt>
                <c:pt idx="31">
                  <c:v>91</c:v>
                </c:pt>
                <c:pt idx="32">
                  <c:v>97</c:v>
                </c:pt>
                <c:pt idx="33">
                  <c:v>105</c:v>
                </c:pt>
                <c:pt idx="34">
                  <c:v>115</c:v>
                </c:pt>
                <c:pt idx="35">
                  <c:v>112</c:v>
                </c:pt>
                <c:pt idx="36">
                  <c:v>106</c:v>
                </c:pt>
                <c:pt idx="37">
                  <c:v>95</c:v>
                </c:pt>
                <c:pt idx="38">
                  <c:v>86</c:v>
                </c:pt>
                <c:pt idx="39">
                  <c:v>98</c:v>
                </c:pt>
                <c:pt idx="40">
                  <c:v>112</c:v>
                </c:pt>
                <c:pt idx="41">
                  <c:v>102</c:v>
                </c:pt>
                <c:pt idx="42">
                  <c:v>117</c:v>
                </c:pt>
                <c:pt idx="43">
                  <c:v>122</c:v>
                </c:pt>
                <c:pt idx="44">
                  <c:v>94</c:v>
                </c:pt>
                <c:pt idx="45">
                  <c:v>93</c:v>
                </c:pt>
                <c:pt idx="46">
                  <c:v>92</c:v>
                </c:pt>
                <c:pt idx="47">
                  <c:v>114</c:v>
                </c:pt>
                <c:pt idx="48">
                  <c:v>100</c:v>
                </c:pt>
                <c:pt idx="49">
                  <c:v>90</c:v>
                </c:pt>
                <c:pt idx="50">
                  <c:v>121</c:v>
                </c:pt>
                <c:pt idx="51">
                  <c:v>104</c:v>
                </c:pt>
              </c:numCache>
            </c:numRef>
          </c:val>
          <c:extLst>
            <c:ext xmlns:c16="http://schemas.microsoft.com/office/drawing/2014/chart" uri="{C3380CC4-5D6E-409C-BE32-E72D297353CC}">
              <c16:uniqueId val="{00000000-79D4-479F-9519-5C7ECC047E2E}"/>
            </c:ext>
          </c:extLst>
        </c:ser>
        <c:dLbls>
          <c:showLegendKey val="0"/>
          <c:showVal val="0"/>
          <c:showCatName val="0"/>
          <c:showSerName val="0"/>
          <c:showPercent val="0"/>
          <c:showBubbleSize val="0"/>
        </c:dLbls>
        <c:gapWidth val="10"/>
        <c:overlap val="10"/>
        <c:axId val="56513664"/>
        <c:axId val="56515584"/>
      </c:barChart>
      <c:lineChart>
        <c:grouping val="standard"/>
        <c:varyColors val="0"/>
        <c:ser>
          <c:idx val="1"/>
          <c:order val="1"/>
          <c:tx>
            <c:strRef>
              <c:f>'Semana '!$C$4</c:f>
              <c:strCache>
                <c:ptCount val="1"/>
                <c:pt idx="0">
                  <c:v>2022( 2855 casos)</c:v>
                </c:pt>
              </c:strCache>
            </c:strRef>
          </c:tx>
          <c:marker>
            <c:symbol val="none"/>
          </c:marker>
          <c:cat>
            <c:numRef>
              <c:f>'Semana '!$A$5:$A$56</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'Semana '!$C$5:$C$56</c:f>
              <c:numCache>
                <c:formatCode>General</c:formatCode>
                <c:ptCount val="52"/>
                <c:pt idx="0">
                  <c:v>89</c:v>
                </c:pt>
                <c:pt idx="1">
                  <c:v>100</c:v>
                </c:pt>
                <c:pt idx="2">
                  <c:v>94</c:v>
                </c:pt>
                <c:pt idx="3">
                  <c:v>84</c:v>
                </c:pt>
                <c:pt idx="4">
                  <c:v>102</c:v>
                </c:pt>
                <c:pt idx="5">
                  <c:v>97</c:v>
                </c:pt>
                <c:pt idx="6">
                  <c:v>93</c:v>
                </c:pt>
                <c:pt idx="7">
                  <c:v>113</c:v>
                </c:pt>
                <c:pt idx="8">
                  <c:v>103</c:v>
                </c:pt>
                <c:pt idx="9">
                  <c:v>113</c:v>
                </c:pt>
                <c:pt idx="10">
                  <c:v>112</c:v>
                </c:pt>
                <c:pt idx="11">
                  <c:v>122</c:v>
                </c:pt>
                <c:pt idx="12">
                  <c:v>123</c:v>
                </c:pt>
                <c:pt idx="13">
                  <c:v>107</c:v>
                </c:pt>
                <c:pt idx="14">
                  <c:v>131</c:v>
                </c:pt>
                <c:pt idx="15">
                  <c:v>101</c:v>
                </c:pt>
                <c:pt idx="16">
                  <c:v>104</c:v>
                </c:pt>
                <c:pt idx="17">
                  <c:v>79</c:v>
                </c:pt>
                <c:pt idx="18">
                  <c:v>108</c:v>
                </c:pt>
                <c:pt idx="19">
                  <c:v>91</c:v>
                </c:pt>
                <c:pt idx="20">
                  <c:v>93</c:v>
                </c:pt>
                <c:pt idx="21">
                  <c:v>103</c:v>
                </c:pt>
                <c:pt idx="22">
                  <c:v>95</c:v>
                </c:pt>
                <c:pt idx="23">
                  <c:v>113</c:v>
                </c:pt>
                <c:pt idx="24">
                  <c:v>127</c:v>
                </c:pt>
                <c:pt idx="25">
                  <c:v>100</c:v>
                </c:pt>
                <c:pt idx="26">
                  <c:v>66</c:v>
                </c:pt>
                <c:pt idx="27">
                  <c:v>92</c:v>
                </c:pt>
              </c:numCache>
            </c:numRef>
          </c:val>
          <c:smooth val="0"/>
          <c:extLst>
            <c:ext xmlns:c16="http://schemas.microsoft.com/office/drawing/2014/chart" uri="{C3380CC4-5D6E-409C-BE32-E72D297353CC}">
              <c16:uniqueId val="{00000001-79D4-479F-9519-5C7ECC047E2E}"/>
            </c:ext>
          </c:extLst>
        </c:ser>
        <c:dLbls>
          <c:showLegendKey val="0"/>
          <c:showVal val="0"/>
          <c:showCatName val="0"/>
          <c:showSerName val="0"/>
          <c:showPercent val="0"/>
          <c:showBubbleSize val="0"/>
        </c:dLbls>
        <c:marker val="1"/>
        <c:smooth val="0"/>
        <c:axId val="56513664"/>
        <c:axId val="56515584"/>
      </c:lineChart>
      <c:catAx>
        <c:axId val="56513664"/>
        <c:scaling>
          <c:orientation val="minMax"/>
        </c:scaling>
        <c:delete val="0"/>
        <c:axPos val="b"/>
        <c:numFmt formatCode="General" sourceLinked="1"/>
        <c:majorTickMark val="none"/>
        <c:minorTickMark val="none"/>
        <c:tickLblPos val="nextTo"/>
        <c:crossAx val="56515584"/>
        <c:crosses val="autoZero"/>
        <c:auto val="1"/>
        <c:lblAlgn val="ctr"/>
        <c:lblOffset val="100"/>
        <c:noMultiLvlLbl val="0"/>
      </c:catAx>
      <c:valAx>
        <c:axId val="56515584"/>
        <c:scaling>
          <c:orientation val="minMax"/>
        </c:scaling>
        <c:delete val="0"/>
        <c:axPos val="l"/>
        <c:majorGridlines/>
        <c:title>
          <c:tx>
            <c:rich>
              <a:bodyPr/>
              <a:lstStyle/>
              <a:p>
                <a:pPr>
                  <a:defRPr sz="700"/>
                </a:pPr>
                <a:r>
                  <a:rPr lang="es-CO" sz="700"/>
                  <a:t>Numero de casos</a:t>
                </a:r>
              </a:p>
            </c:rich>
          </c:tx>
          <c:layout>
            <c:manualLayout>
              <c:xMode val="edge"/>
              <c:yMode val="edge"/>
              <c:x val="7.8886224601630014E-2"/>
              <c:y val="0.19677818786812518"/>
            </c:manualLayout>
          </c:layout>
          <c:overlay val="0"/>
        </c:title>
        <c:numFmt formatCode="General" sourceLinked="1"/>
        <c:majorTickMark val="none"/>
        <c:minorTickMark val="none"/>
        <c:tickLblPos val="nextTo"/>
        <c:txPr>
          <a:bodyPr/>
          <a:lstStyle/>
          <a:p>
            <a:pPr>
              <a:defRPr sz="600" b="1"/>
            </a:pPr>
            <a:endParaRPr lang="en-US"/>
          </a:p>
        </c:txPr>
        <c:crossAx val="56513664"/>
        <c:crosses val="autoZero"/>
        <c:crossBetween val="between"/>
      </c:valAx>
      <c:dTable>
        <c:showHorzBorder val="1"/>
        <c:showVertBorder val="1"/>
        <c:showOutline val="1"/>
        <c:showKeys val="1"/>
        <c:txPr>
          <a:bodyPr/>
          <a:lstStyle/>
          <a:p>
            <a:pPr rtl="0">
              <a:defRPr sz="600" b="1"/>
            </a:pPr>
            <a:endParaRPr lang="en-US"/>
          </a:p>
        </c:txPr>
      </c:dTable>
    </c:plotArea>
    <c:plotVisOnly val="1"/>
    <c:dispBlanksAs val="gap"/>
    <c:showDLblsOverMax val="0"/>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v>Casos</c:v>
          </c:tx>
          <c:invertIfNegative val="0"/>
          <c:dPt>
            <c:idx val="12"/>
            <c:invertIfNegative val="0"/>
            <c:bubble3D val="0"/>
            <c:spPr>
              <a:solidFill>
                <a:srgbClr val="FFC000"/>
              </a:solidFill>
            </c:spPr>
            <c:extLst>
              <c:ext xmlns:c16="http://schemas.microsoft.com/office/drawing/2014/chart" uri="{C3380CC4-5D6E-409C-BE32-E72D297353CC}">
                <c16:uniqueId val="{00000001-D832-439C-B46C-C18401809684}"/>
              </c:ext>
            </c:extLst>
          </c:dPt>
          <c:cat>
            <c:strRef>
              <c:f>Hoja2!$A$2:$A$38</c:f>
              <c:strCache>
                <c:ptCount val="37"/>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30">
                  <c:v>primera infancia (0-5 años), </c:v>
                </c:pt>
                <c:pt idx="31">
                  <c:v>Infancia (6 - 11 años)</c:v>
                </c:pt>
                <c:pt idx="32">
                  <c:v>Adolescencia (12-18 años) </c:v>
                </c:pt>
                <c:pt idx="33">
                  <c:v>Juventud (14 - 26 años)</c:v>
                </c:pt>
                <c:pt idx="34">
                  <c:v>Adultez (27 - 59 años) </c:v>
                </c:pt>
                <c:pt idx="35">
                  <c:v>Vejez (60 años y más).</c:v>
                </c:pt>
                <c:pt idx="36">
                  <c:v>primera infancia (0-5 años), infancia (6 - 11 años), adolescencia (12-18 años), juventud (14 - 26 años), adultez (27 - 59 años) y vejez (60 años y más).</c:v>
                </c:pt>
              </c:strCache>
            </c:strRef>
          </c:cat>
          <c:val>
            <c:numRef>
              <c:f>Hoja2!$C$2:$C$14</c:f>
              <c:numCache>
                <c:formatCode>General</c:formatCode>
                <c:ptCount val="13"/>
                <c:pt idx="0">
                  <c:v>667</c:v>
                </c:pt>
                <c:pt idx="1">
                  <c:v>1789</c:v>
                </c:pt>
                <c:pt idx="2">
                  <c:v>2980</c:v>
                </c:pt>
                <c:pt idx="3">
                  <c:v>3525</c:v>
                </c:pt>
                <c:pt idx="4">
                  <c:v>3750</c:v>
                </c:pt>
                <c:pt idx="5">
                  <c:v>3717</c:v>
                </c:pt>
                <c:pt idx="6">
                  <c:v>5273</c:v>
                </c:pt>
                <c:pt idx="7">
                  <c:v>5830</c:v>
                </c:pt>
                <c:pt idx="8">
                  <c:v>6094</c:v>
                </c:pt>
                <c:pt idx="9">
                  <c:v>5610</c:v>
                </c:pt>
                <c:pt idx="10">
                  <c:v>4580</c:v>
                </c:pt>
                <c:pt idx="11">
                  <c:v>4982</c:v>
                </c:pt>
                <c:pt idx="12">
                  <c:v>2855</c:v>
                </c:pt>
              </c:numCache>
            </c:numRef>
          </c:val>
          <c:extLst>
            <c:ext xmlns:c16="http://schemas.microsoft.com/office/drawing/2014/chart" uri="{C3380CC4-5D6E-409C-BE32-E72D297353CC}">
              <c16:uniqueId val="{00000000-11A4-42D5-8671-7BB4029D4C5D}"/>
            </c:ext>
          </c:extLst>
        </c:ser>
        <c:dLbls>
          <c:showLegendKey val="0"/>
          <c:showVal val="0"/>
          <c:showCatName val="0"/>
          <c:showSerName val="0"/>
          <c:showPercent val="0"/>
          <c:showBubbleSize val="0"/>
        </c:dLbls>
        <c:gapWidth val="20"/>
        <c:overlap val="10"/>
        <c:axId val="61020416"/>
        <c:axId val="60978304"/>
      </c:barChart>
      <c:lineChart>
        <c:grouping val="standard"/>
        <c:varyColors val="0"/>
        <c:ser>
          <c:idx val="0"/>
          <c:order val="0"/>
          <c:tx>
            <c:v>Tasa </c:v>
          </c:tx>
          <c:marker>
            <c:symbol val="none"/>
          </c:marker>
          <c:cat>
            <c:numRef>
              <c:f>Hoja2!$A$2:$A$14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Hoja2!$B$2:$B$14</c:f>
              <c:numCache>
                <c:formatCode>General</c:formatCode>
                <c:ptCount val="13"/>
                <c:pt idx="0">
                  <c:v>29</c:v>
                </c:pt>
                <c:pt idx="1">
                  <c:v>76</c:v>
                </c:pt>
                <c:pt idx="2">
                  <c:v>125</c:v>
                </c:pt>
                <c:pt idx="3">
                  <c:v>146</c:v>
                </c:pt>
                <c:pt idx="4">
                  <c:v>154</c:v>
                </c:pt>
                <c:pt idx="5">
                  <c:v>150</c:v>
                </c:pt>
                <c:pt idx="6">
                  <c:v>212</c:v>
                </c:pt>
                <c:pt idx="7">
                  <c:v>232</c:v>
                </c:pt>
                <c:pt idx="8">
                  <c:v>251</c:v>
                </c:pt>
                <c:pt idx="9">
                  <c:v>225</c:v>
                </c:pt>
                <c:pt idx="10">
                  <c:v>180</c:v>
                </c:pt>
                <c:pt idx="11">
                  <c:v>202</c:v>
                </c:pt>
                <c:pt idx="12">
                  <c:v>116</c:v>
                </c:pt>
              </c:numCache>
            </c:numRef>
          </c:val>
          <c:smooth val="0"/>
          <c:extLst>
            <c:ext xmlns:c16="http://schemas.microsoft.com/office/drawing/2014/chart" uri="{C3380CC4-5D6E-409C-BE32-E72D297353CC}">
              <c16:uniqueId val="{00000001-11A4-42D5-8671-7BB4029D4C5D}"/>
            </c:ext>
          </c:extLst>
        </c:ser>
        <c:dLbls>
          <c:showLegendKey val="0"/>
          <c:showVal val="0"/>
          <c:showCatName val="0"/>
          <c:showSerName val="0"/>
          <c:showPercent val="0"/>
          <c:showBubbleSize val="0"/>
        </c:dLbls>
        <c:marker val="1"/>
        <c:smooth val="0"/>
        <c:axId val="57443456"/>
        <c:axId val="57444992"/>
      </c:lineChart>
      <c:catAx>
        <c:axId val="57443456"/>
        <c:scaling>
          <c:orientation val="minMax"/>
        </c:scaling>
        <c:delete val="0"/>
        <c:axPos val="b"/>
        <c:numFmt formatCode="General" sourceLinked="0"/>
        <c:majorTickMark val="none"/>
        <c:minorTickMark val="none"/>
        <c:tickLblPos val="nextTo"/>
        <c:txPr>
          <a:bodyPr/>
          <a:lstStyle/>
          <a:p>
            <a:pPr>
              <a:defRPr b="1"/>
            </a:pPr>
            <a:endParaRPr lang="en-US"/>
          </a:p>
        </c:txPr>
        <c:crossAx val="57444992"/>
        <c:crosses val="autoZero"/>
        <c:auto val="1"/>
        <c:lblAlgn val="ctr"/>
        <c:lblOffset val="100"/>
        <c:noMultiLvlLbl val="0"/>
      </c:catAx>
      <c:valAx>
        <c:axId val="57444992"/>
        <c:scaling>
          <c:orientation val="minMax"/>
        </c:scaling>
        <c:delete val="0"/>
        <c:axPos val="l"/>
        <c:majorGridlines/>
        <c:title>
          <c:tx>
            <c:rich>
              <a:bodyPr rot="-5400000" vert="horz"/>
              <a:lstStyle/>
              <a:p>
                <a:pPr>
                  <a:defRPr sz="700"/>
                </a:pPr>
                <a:r>
                  <a:rPr lang="es-CO" sz="700"/>
                  <a:t>Numero</a:t>
                </a:r>
                <a:r>
                  <a:rPr lang="es-CO" sz="700" baseline="0"/>
                  <a:t> de casos</a:t>
                </a:r>
                <a:endParaRPr lang="es-CO" sz="700"/>
              </a:p>
            </c:rich>
          </c:tx>
          <c:layout>
            <c:manualLayout>
              <c:xMode val="edge"/>
              <c:yMode val="edge"/>
              <c:x val="0.9511706321930089"/>
              <c:y val="0.27891879125005098"/>
            </c:manualLayout>
          </c:layout>
          <c:overlay val="0"/>
        </c:title>
        <c:numFmt formatCode="General" sourceLinked="1"/>
        <c:majorTickMark val="none"/>
        <c:minorTickMark val="none"/>
        <c:tickLblPos val="nextTo"/>
        <c:txPr>
          <a:bodyPr/>
          <a:lstStyle/>
          <a:p>
            <a:pPr>
              <a:defRPr sz="700" b="1"/>
            </a:pPr>
            <a:endParaRPr lang="en-US"/>
          </a:p>
        </c:txPr>
        <c:crossAx val="57443456"/>
        <c:crosses val="autoZero"/>
        <c:crossBetween val="between"/>
      </c:valAx>
      <c:valAx>
        <c:axId val="60978304"/>
        <c:scaling>
          <c:orientation val="minMax"/>
        </c:scaling>
        <c:delete val="0"/>
        <c:axPos val="r"/>
        <c:title>
          <c:tx>
            <c:rich>
              <a:bodyPr rot="-5400000" vert="horz"/>
              <a:lstStyle/>
              <a:p>
                <a:pPr>
                  <a:defRPr sz="700"/>
                </a:pPr>
                <a:r>
                  <a:rPr lang="es-CO" sz="700"/>
                  <a:t>tasa por 100.000</a:t>
                </a:r>
              </a:p>
            </c:rich>
          </c:tx>
          <c:layout>
            <c:manualLayout>
              <c:xMode val="edge"/>
              <c:yMode val="edge"/>
              <c:x val="4.3105413452452834E-2"/>
              <c:y val="0.18897375513085365"/>
            </c:manualLayout>
          </c:layout>
          <c:overlay val="0"/>
        </c:title>
        <c:numFmt formatCode="General" sourceLinked="1"/>
        <c:majorTickMark val="out"/>
        <c:minorTickMark val="none"/>
        <c:tickLblPos val="nextTo"/>
        <c:txPr>
          <a:bodyPr/>
          <a:lstStyle/>
          <a:p>
            <a:pPr>
              <a:defRPr sz="700" b="1"/>
            </a:pPr>
            <a:endParaRPr lang="en-US"/>
          </a:p>
        </c:txPr>
        <c:crossAx val="61020416"/>
        <c:crosses val="max"/>
        <c:crossBetween val="between"/>
      </c:valAx>
      <c:catAx>
        <c:axId val="61020416"/>
        <c:scaling>
          <c:orientation val="minMax"/>
        </c:scaling>
        <c:delete val="1"/>
        <c:axPos val="b"/>
        <c:numFmt formatCode="General" sourceLinked="1"/>
        <c:majorTickMark val="out"/>
        <c:minorTickMark val="none"/>
        <c:tickLblPos val="nextTo"/>
        <c:crossAx val="60978304"/>
        <c:crosses val="autoZero"/>
        <c:auto val="1"/>
        <c:lblAlgn val="ctr"/>
        <c:lblOffset val="100"/>
        <c:noMultiLvlLbl val="0"/>
      </c:catAx>
      <c:dTable>
        <c:showHorzBorder val="1"/>
        <c:showVertBorder val="1"/>
        <c:showOutline val="1"/>
        <c:showKeys val="1"/>
        <c:txPr>
          <a:bodyPr/>
          <a:lstStyle/>
          <a:p>
            <a:pPr rtl="0">
              <a:defRPr sz="700" b="1">
                <a:solidFill>
                  <a:schemeClr val="tx1"/>
                </a:solidFill>
              </a:defRPr>
            </a:pPr>
            <a:endParaRPr lang="en-US"/>
          </a:p>
        </c:txPr>
      </c:dTable>
    </c:plotArea>
    <c:plotVisOnly val="1"/>
    <c:dispBlanksAs val="gap"/>
    <c:showDLblsOverMax val="0"/>
  </c:chart>
  <c:spPr>
    <a:ln>
      <a:noFill/>
    </a:ln>
  </c:sp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495823174387465E-2"/>
          <c:y val="3.7241151258204826E-2"/>
          <c:w val="0.82060791132072952"/>
          <c:h val="0.74894511313225864"/>
        </c:manualLayout>
      </c:layout>
      <c:barChart>
        <c:barDir val="col"/>
        <c:grouping val="clustered"/>
        <c:varyColors val="0"/>
        <c:ser>
          <c:idx val="1"/>
          <c:order val="1"/>
          <c:tx>
            <c:strRef>
              <c:f>Hoja2!$C$50</c:f>
              <c:strCache>
                <c:ptCount val="1"/>
                <c:pt idx="0">
                  <c:v>tasa</c:v>
                </c:pt>
              </c:strCache>
            </c:strRef>
          </c:tx>
          <c:spPr>
            <a:solidFill>
              <a:srgbClr val="00B050"/>
            </a:solidFill>
          </c:spPr>
          <c:invertIfNegative val="0"/>
          <c:cat>
            <c:strRef>
              <c:f>Hoja2!$A$51:$A$67</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 y más</c:v>
                </c:pt>
              </c:strCache>
            </c:strRef>
          </c:cat>
          <c:val>
            <c:numRef>
              <c:f>Hoja2!$C$51:$C$67</c:f>
              <c:numCache>
                <c:formatCode>0.0</c:formatCode>
                <c:ptCount val="17"/>
                <c:pt idx="0">
                  <c:v>128.67458334759249</c:v>
                </c:pt>
                <c:pt idx="1">
                  <c:v>207.20817068605956</c:v>
                </c:pt>
                <c:pt idx="2">
                  <c:v>149.69287152222165</c:v>
                </c:pt>
                <c:pt idx="3">
                  <c:v>89.894892126129449</c:v>
                </c:pt>
                <c:pt idx="4">
                  <c:v>138.30689734954626</c:v>
                </c:pt>
                <c:pt idx="5">
                  <c:v>135.93309392398351</c:v>
                </c:pt>
                <c:pt idx="6">
                  <c:v>129.50162929895399</c:v>
                </c:pt>
                <c:pt idx="7">
                  <c:v>128.38886898363788</c:v>
                </c:pt>
                <c:pt idx="8">
                  <c:v>94.157033007271011</c:v>
                </c:pt>
                <c:pt idx="9">
                  <c:v>55.574258430989062</c:v>
                </c:pt>
                <c:pt idx="10">
                  <c:v>68.355510327849473</c:v>
                </c:pt>
                <c:pt idx="11">
                  <c:v>91.138572602066205</c:v>
                </c:pt>
                <c:pt idx="12">
                  <c:v>87.510255108020473</c:v>
                </c:pt>
                <c:pt idx="13">
                  <c:v>106.72800936719617</c:v>
                </c:pt>
                <c:pt idx="14">
                  <c:v>107.96309625073611</c:v>
                </c:pt>
                <c:pt idx="15">
                  <c:v>87.439338958597475</c:v>
                </c:pt>
                <c:pt idx="16">
                  <c:v>139.79593965823022</c:v>
                </c:pt>
              </c:numCache>
            </c:numRef>
          </c:val>
          <c:extLst>
            <c:ext xmlns:c16="http://schemas.microsoft.com/office/drawing/2014/chart" uri="{C3380CC4-5D6E-409C-BE32-E72D297353CC}">
              <c16:uniqueId val="{00000000-FA45-4136-89B1-85922230B120}"/>
            </c:ext>
          </c:extLst>
        </c:ser>
        <c:dLbls>
          <c:showLegendKey val="0"/>
          <c:showVal val="0"/>
          <c:showCatName val="0"/>
          <c:showSerName val="0"/>
          <c:showPercent val="0"/>
          <c:showBubbleSize val="0"/>
        </c:dLbls>
        <c:gapWidth val="10"/>
        <c:overlap val="10"/>
        <c:axId val="59447168"/>
        <c:axId val="59445248"/>
      </c:barChart>
      <c:lineChart>
        <c:grouping val="standard"/>
        <c:varyColors val="0"/>
        <c:ser>
          <c:idx val="0"/>
          <c:order val="0"/>
          <c:tx>
            <c:strRef>
              <c:f>Hoja2!$B$50</c:f>
              <c:strCache>
                <c:ptCount val="1"/>
                <c:pt idx="0">
                  <c:v>casos</c:v>
                </c:pt>
              </c:strCache>
            </c:strRef>
          </c:tx>
          <c:marker>
            <c:symbol val="none"/>
          </c:marker>
          <c:cat>
            <c:strRef>
              <c:f>Hoja2!$A$51:$A$67</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 y más</c:v>
                </c:pt>
              </c:strCache>
            </c:strRef>
          </c:cat>
          <c:val>
            <c:numRef>
              <c:f>Hoja2!$B$51:$B$67</c:f>
              <c:numCache>
                <c:formatCode>General</c:formatCode>
                <c:ptCount val="17"/>
                <c:pt idx="0">
                  <c:v>188</c:v>
                </c:pt>
                <c:pt idx="1">
                  <c:v>310</c:v>
                </c:pt>
                <c:pt idx="2">
                  <c:v>232</c:v>
                </c:pt>
                <c:pt idx="3">
                  <c:v>156</c:v>
                </c:pt>
                <c:pt idx="4">
                  <c:v>269</c:v>
                </c:pt>
                <c:pt idx="5">
                  <c:v>282</c:v>
                </c:pt>
                <c:pt idx="6">
                  <c:v>246</c:v>
                </c:pt>
                <c:pt idx="7">
                  <c:v>215</c:v>
                </c:pt>
                <c:pt idx="8">
                  <c:v>144</c:v>
                </c:pt>
                <c:pt idx="9">
                  <c:v>104</c:v>
                </c:pt>
                <c:pt idx="10">
                  <c:v>133</c:v>
                </c:pt>
                <c:pt idx="11">
                  <c:v>152</c:v>
                </c:pt>
                <c:pt idx="12">
                  <c:v>112</c:v>
                </c:pt>
                <c:pt idx="13">
                  <c:v>103</c:v>
                </c:pt>
                <c:pt idx="14">
                  <c:v>66</c:v>
                </c:pt>
                <c:pt idx="15">
                  <c:v>40</c:v>
                </c:pt>
                <c:pt idx="16">
                  <c:v>67</c:v>
                </c:pt>
              </c:numCache>
            </c:numRef>
          </c:val>
          <c:smooth val="0"/>
          <c:extLst>
            <c:ext xmlns:c16="http://schemas.microsoft.com/office/drawing/2014/chart" uri="{C3380CC4-5D6E-409C-BE32-E72D297353CC}">
              <c16:uniqueId val="{00000001-FA45-4136-89B1-85922230B120}"/>
            </c:ext>
          </c:extLst>
        </c:ser>
        <c:dLbls>
          <c:showLegendKey val="0"/>
          <c:showVal val="0"/>
          <c:showCatName val="0"/>
          <c:showSerName val="0"/>
          <c:showPercent val="0"/>
          <c:showBubbleSize val="0"/>
        </c:dLbls>
        <c:marker val="1"/>
        <c:smooth val="0"/>
        <c:axId val="59271424"/>
        <c:axId val="59311232"/>
      </c:lineChart>
      <c:catAx>
        <c:axId val="59271424"/>
        <c:scaling>
          <c:orientation val="minMax"/>
        </c:scaling>
        <c:delete val="0"/>
        <c:axPos val="b"/>
        <c:numFmt formatCode="General" sourceLinked="0"/>
        <c:majorTickMark val="none"/>
        <c:minorTickMark val="none"/>
        <c:tickLblPos val="nextTo"/>
        <c:crossAx val="59311232"/>
        <c:crosses val="autoZero"/>
        <c:auto val="1"/>
        <c:lblAlgn val="ctr"/>
        <c:lblOffset val="100"/>
        <c:noMultiLvlLbl val="0"/>
      </c:catAx>
      <c:valAx>
        <c:axId val="59311232"/>
        <c:scaling>
          <c:orientation val="minMax"/>
        </c:scaling>
        <c:delete val="0"/>
        <c:axPos val="l"/>
        <c:title>
          <c:tx>
            <c:rich>
              <a:bodyPr/>
              <a:lstStyle/>
              <a:p>
                <a:pPr>
                  <a:defRPr sz="600"/>
                </a:pPr>
                <a:r>
                  <a:rPr lang="es-CO" sz="600"/>
                  <a:t>Numero de casos</a:t>
                </a:r>
              </a:p>
            </c:rich>
          </c:tx>
          <c:layout>
            <c:manualLayout>
              <c:xMode val="edge"/>
              <c:yMode val="edge"/>
              <c:x val="6.9502038046520095E-2"/>
              <c:y val="0.22121988854819963"/>
            </c:manualLayout>
          </c:layout>
          <c:overlay val="0"/>
        </c:title>
        <c:numFmt formatCode="General" sourceLinked="1"/>
        <c:majorTickMark val="none"/>
        <c:minorTickMark val="none"/>
        <c:tickLblPos val="nextTo"/>
        <c:txPr>
          <a:bodyPr/>
          <a:lstStyle/>
          <a:p>
            <a:pPr>
              <a:defRPr sz="700"/>
            </a:pPr>
            <a:endParaRPr lang="en-US"/>
          </a:p>
        </c:txPr>
        <c:crossAx val="59271424"/>
        <c:crosses val="autoZero"/>
        <c:crossBetween val="between"/>
      </c:valAx>
      <c:valAx>
        <c:axId val="59445248"/>
        <c:scaling>
          <c:orientation val="minMax"/>
        </c:scaling>
        <c:delete val="0"/>
        <c:axPos val="r"/>
        <c:numFmt formatCode="0.0" sourceLinked="1"/>
        <c:majorTickMark val="out"/>
        <c:minorTickMark val="none"/>
        <c:tickLblPos val="nextTo"/>
        <c:txPr>
          <a:bodyPr/>
          <a:lstStyle/>
          <a:p>
            <a:pPr>
              <a:defRPr sz="700"/>
            </a:pPr>
            <a:endParaRPr lang="en-US"/>
          </a:p>
        </c:txPr>
        <c:crossAx val="59447168"/>
        <c:crosses val="max"/>
        <c:crossBetween val="between"/>
      </c:valAx>
      <c:catAx>
        <c:axId val="59447168"/>
        <c:scaling>
          <c:orientation val="minMax"/>
        </c:scaling>
        <c:delete val="1"/>
        <c:axPos val="b"/>
        <c:numFmt formatCode="General" sourceLinked="1"/>
        <c:majorTickMark val="out"/>
        <c:minorTickMark val="none"/>
        <c:tickLblPos val="nextTo"/>
        <c:crossAx val="59445248"/>
        <c:crosses val="autoZero"/>
        <c:auto val="1"/>
        <c:lblAlgn val="ctr"/>
        <c:lblOffset val="100"/>
        <c:noMultiLvlLbl val="0"/>
      </c:catAx>
      <c:dTable>
        <c:showHorzBorder val="1"/>
        <c:showVertBorder val="1"/>
        <c:showOutline val="1"/>
        <c:showKeys val="1"/>
        <c:txPr>
          <a:bodyPr/>
          <a:lstStyle/>
          <a:p>
            <a:pPr rtl="0">
              <a:defRPr sz="700"/>
            </a:pPr>
            <a:endParaRPr lang="en-US"/>
          </a:p>
        </c:txPr>
      </c:dTable>
    </c:plotArea>
    <c:plotVisOnly val="1"/>
    <c:dispBlanksAs val="gap"/>
    <c:showDLblsOverMax val="0"/>
  </c:chart>
  <c:txPr>
    <a:bodyPr/>
    <a:lstStyle/>
    <a:p>
      <a:pPr algn="ctr" rtl="0">
        <a:defRPr lang="es-CO" sz="1000" b="1" i="0" u="none" strike="noStrike" kern="1200" baseline="0">
          <a:solidFill>
            <a:sysClr val="windowText" lastClr="000000"/>
          </a:solidFill>
          <a:latin typeface="+mn-lt"/>
          <a:ea typeface="+mn-ea"/>
          <a:cs typeface="+mn-cs"/>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495823174387465E-2"/>
          <c:y val="3.7241151258204826E-2"/>
          <c:w val="0.82060791132072952"/>
          <c:h val="0.74894511313225864"/>
        </c:manualLayout>
      </c:layout>
      <c:barChart>
        <c:barDir val="col"/>
        <c:grouping val="clustered"/>
        <c:varyColors val="0"/>
        <c:ser>
          <c:idx val="1"/>
          <c:order val="1"/>
          <c:tx>
            <c:strRef>
              <c:f>Hoja2!$C$50</c:f>
              <c:strCache>
                <c:ptCount val="1"/>
                <c:pt idx="0">
                  <c:v>tasa</c:v>
                </c:pt>
              </c:strCache>
            </c:strRef>
          </c:tx>
          <c:spPr>
            <a:solidFill>
              <a:srgbClr val="00B050"/>
            </a:solidFill>
          </c:spPr>
          <c:invertIfNegative val="0"/>
          <c:cat>
            <c:strRef>
              <c:f>Hoja2!$A$51:$A$67</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 y más</c:v>
                </c:pt>
              </c:strCache>
            </c:strRef>
          </c:cat>
          <c:val>
            <c:numRef>
              <c:f>Hoja2!$C$51:$C$67</c:f>
              <c:numCache>
                <c:formatCode>0.0</c:formatCode>
                <c:ptCount val="17"/>
                <c:pt idx="0">
                  <c:v>4.1066356387529517</c:v>
                </c:pt>
                <c:pt idx="1">
                  <c:v>0.66841345382599859</c:v>
                </c:pt>
                <c:pt idx="2">
                  <c:v>1.2904557889846693</c:v>
                </c:pt>
                <c:pt idx="3">
                  <c:v>2.8812465425041491</c:v>
                </c:pt>
                <c:pt idx="4">
                  <c:v>4.6273683128100975</c:v>
                </c:pt>
                <c:pt idx="5">
                  <c:v>4.3382902316164955</c:v>
                </c:pt>
                <c:pt idx="6">
                  <c:v>2.6321469369706096</c:v>
                </c:pt>
                <c:pt idx="7">
                  <c:v>5.3744177714080976</c:v>
                </c:pt>
                <c:pt idx="8">
                  <c:v>2.6154731390908617</c:v>
                </c:pt>
                <c:pt idx="9">
                  <c:v>1.0687357390574819</c:v>
                </c:pt>
                <c:pt idx="10">
                  <c:v>3.0837072328353146</c:v>
                </c:pt>
                <c:pt idx="11">
                  <c:v>4.796766979056116</c:v>
                </c:pt>
                <c:pt idx="12">
                  <c:v>4.6880493807868113</c:v>
                </c:pt>
                <c:pt idx="13">
                  <c:v>2.0723885314018671</c:v>
                </c:pt>
                <c:pt idx="14">
                  <c:v>1.6358044886475169</c:v>
                </c:pt>
                <c:pt idx="15">
                  <c:v>4.3719669479298737</c:v>
                </c:pt>
                <c:pt idx="16">
                  <c:v>4.1730131241262756</c:v>
                </c:pt>
              </c:numCache>
            </c:numRef>
          </c:val>
          <c:extLst>
            <c:ext xmlns:c16="http://schemas.microsoft.com/office/drawing/2014/chart" uri="{C3380CC4-5D6E-409C-BE32-E72D297353CC}">
              <c16:uniqueId val="{00000000-D127-4E37-A81D-81DD9C9C43C8}"/>
            </c:ext>
          </c:extLst>
        </c:ser>
        <c:dLbls>
          <c:showLegendKey val="0"/>
          <c:showVal val="0"/>
          <c:showCatName val="0"/>
          <c:showSerName val="0"/>
          <c:showPercent val="0"/>
          <c:showBubbleSize val="0"/>
        </c:dLbls>
        <c:gapWidth val="150"/>
        <c:axId val="104116608"/>
        <c:axId val="104114816"/>
      </c:barChart>
      <c:lineChart>
        <c:grouping val="standard"/>
        <c:varyColors val="0"/>
        <c:ser>
          <c:idx val="0"/>
          <c:order val="0"/>
          <c:tx>
            <c:strRef>
              <c:f>Hoja2!$B$50</c:f>
              <c:strCache>
                <c:ptCount val="1"/>
                <c:pt idx="0">
                  <c:v>casos</c:v>
                </c:pt>
              </c:strCache>
            </c:strRef>
          </c:tx>
          <c:marker>
            <c:symbol val="none"/>
          </c:marker>
          <c:cat>
            <c:strRef>
              <c:f>Hoja2!$A$51:$A$67</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 y más</c:v>
                </c:pt>
              </c:strCache>
            </c:strRef>
          </c:cat>
          <c:val>
            <c:numRef>
              <c:f>Hoja2!$B$51:$B$67</c:f>
              <c:numCache>
                <c:formatCode>General</c:formatCode>
                <c:ptCount val="17"/>
                <c:pt idx="0">
                  <c:v>6</c:v>
                </c:pt>
                <c:pt idx="1">
                  <c:v>1</c:v>
                </c:pt>
                <c:pt idx="2">
                  <c:v>2</c:v>
                </c:pt>
                <c:pt idx="3">
                  <c:v>5</c:v>
                </c:pt>
                <c:pt idx="4">
                  <c:v>9</c:v>
                </c:pt>
                <c:pt idx="5">
                  <c:v>9</c:v>
                </c:pt>
                <c:pt idx="6">
                  <c:v>5</c:v>
                </c:pt>
                <c:pt idx="7">
                  <c:v>9</c:v>
                </c:pt>
                <c:pt idx="8">
                  <c:v>4</c:v>
                </c:pt>
                <c:pt idx="9">
                  <c:v>2</c:v>
                </c:pt>
                <c:pt idx="10">
                  <c:v>6</c:v>
                </c:pt>
                <c:pt idx="11">
                  <c:v>8</c:v>
                </c:pt>
                <c:pt idx="12">
                  <c:v>6</c:v>
                </c:pt>
                <c:pt idx="13">
                  <c:v>2</c:v>
                </c:pt>
                <c:pt idx="14">
                  <c:v>1</c:v>
                </c:pt>
                <c:pt idx="15">
                  <c:v>2</c:v>
                </c:pt>
                <c:pt idx="16">
                  <c:v>2</c:v>
                </c:pt>
              </c:numCache>
            </c:numRef>
          </c:val>
          <c:smooth val="0"/>
          <c:extLst>
            <c:ext xmlns:c16="http://schemas.microsoft.com/office/drawing/2014/chart" uri="{C3380CC4-5D6E-409C-BE32-E72D297353CC}">
              <c16:uniqueId val="{00000001-D127-4E37-A81D-81DD9C9C43C8}"/>
            </c:ext>
          </c:extLst>
        </c:ser>
        <c:dLbls>
          <c:showLegendKey val="0"/>
          <c:showVal val="0"/>
          <c:showCatName val="0"/>
          <c:showSerName val="0"/>
          <c:showPercent val="0"/>
          <c:showBubbleSize val="0"/>
        </c:dLbls>
        <c:marker val="1"/>
        <c:smooth val="0"/>
        <c:axId val="104111104"/>
        <c:axId val="104112896"/>
      </c:lineChart>
      <c:catAx>
        <c:axId val="104111104"/>
        <c:scaling>
          <c:orientation val="minMax"/>
        </c:scaling>
        <c:delete val="0"/>
        <c:axPos val="b"/>
        <c:numFmt formatCode="General" sourceLinked="0"/>
        <c:majorTickMark val="none"/>
        <c:minorTickMark val="none"/>
        <c:tickLblPos val="nextTo"/>
        <c:crossAx val="104112896"/>
        <c:crosses val="autoZero"/>
        <c:auto val="1"/>
        <c:lblAlgn val="ctr"/>
        <c:lblOffset val="100"/>
        <c:noMultiLvlLbl val="0"/>
      </c:catAx>
      <c:valAx>
        <c:axId val="104112896"/>
        <c:scaling>
          <c:orientation val="minMax"/>
        </c:scaling>
        <c:delete val="0"/>
        <c:axPos val="l"/>
        <c:title>
          <c:tx>
            <c:rich>
              <a:bodyPr/>
              <a:lstStyle/>
              <a:p>
                <a:pPr>
                  <a:defRPr sz="700"/>
                </a:pPr>
                <a:r>
                  <a:rPr lang="es-CO" sz="700" dirty="0"/>
                  <a:t>Numero de casos</a:t>
                </a:r>
              </a:p>
            </c:rich>
          </c:tx>
          <c:layout>
            <c:manualLayout>
              <c:xMode val="edge"/>
              <c:yMode val="edge"/>
              <c:x val="7.1723188271282101E-2"/>
              <c:y val="0.18334823767551178"/>
            </c:manualLayout>
          </c:layout>
          <c:overlay val="0"/>
        </c:title>
        <c:numFmt formatCode="General" sourceLinked="1"/>
        <c:majorTickMark val="none"/>
        <c:minorTickMark val="none"/>
        <c:tickLblPos val="nextTo"/>
        <c:txPr>
          <a:bodyPr/>
          <a:lstStyle/>
          <a:p>
            <a:pPr>
              <a:defRPr sz="700"/>
            </a:pPr>
            <a:endParaRPr lang="en-US"/>
          </a:p>
        </c:txPr>
        <c:crossAx val="104111104"/>
        <c:crosses val="autoZero"/>
        <c:crossBetween val="between"/>
      </c:valAx>
      <c:valAx>
        <c:axId val="104114816"/>
        <c:scaling>
          <c:orientation val="minMax"/>
        </c:scaling>
        <c:delete val="0"/>
        <c:axPos val="r"/>
        <c:numFmt formatCode="0.0" sourceLinked="1"/>
        <c:majorTickMark val="out"/>
        <c:minorTickMark val="none"/>
        <c:tickLblPos val="nextTo"/>
        <c:txPr>
          <a:bodyPr/>
          <a:lstStyle/>
          <a:p>
            <a:pPr>
              <a:defRPr sz="700"/>
            </a:pPr>
            <a:endParaRPr lang="en-US"/>
          </a:p>
        </c:txPr>
        <c:crossAx val="104116608"/>
        <c:crosses val="max"/>
        <c:crossBetween val="between"/>
      </c:valAx>
      <c:catAx>
        <c:axId val="104116608"/>
        <c:scaling>
          <c:orientation val="minMax"/>
        </c:scaling>
        <c:delete val="1"/>
        <c:axPos val="b"/>
        <c:numFmt formatCode="General" sourceLinked="1"/>
        <c:majorTickMark val="out"/>
        <c:minorTickMark val="none"/>
        <c:tickLblPos val="nextTo"/>
        <c:crossAx val="104114816"/>
        <c:crosses val="autoZero"/>
        <c:auto val="1"/>
        <c:lblAlgn val="ctr"/>
        <c:lblOffset val="100"/>
        <c:noMultiLvlLbl val="0"/>
      </c:catAx>
      <c:dTable>
        <c:showHorzBorder val="1"/>
        <c:showVertBorder val="1"/>
        <c:showOutline val="1"/>
        <c:showKeys val="1"/>
        <c:txPr>
          <a:bodyPr/>
          <a:lstStyle/>
          <a:p>
            <a:pPr rtl="0">
              <a:defRPr sz="700"/>
            </a:pPr>
            <a:endParaRPr lang="en-US"/>
          </a:p>
        </c:txPr>
      </c:dTable>
    </c:plotArea>
    <c:plotVisOnly val="1"/>
    <c:dispBlanksAs val="gap"/>
    <c:showDLblsOverMax val="0"/>
  </c:chart>
  <c:txPr>
    <a:bodyPr/>
    <a:lstStyle/>
    <a:p>
      <a:pPr algn="ctr" rtl="0">
        <a:defRPr lang="es-CO" sz="1000" b="1" i="0" u="none" strike="noStrike" kern="1200" baseline="0">
          <a:solidFill>
            <a:sysClr val="windowText" lastClr="000000"/>
          </a:solidFill>
          <a:latin typeface="+mn-lt"/>
          <a:ea typeface="+mn-ea"/>
          <a:cs typeface="+mn-cs"/>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3"/>
          <c:tx>
            <c:strRef>
              <c:f>'Canal endémico (C)'!$A$72</c:f>
              <c:strCache>
                <c:ptCount val="1"/>
                <c:pt idx="0">
                  <c:v>2022</c:v>
                </c:pt>
              </c:strCache>
            </c:strRef>
          </c:tx>
          <c:spPr>
            <a:solidFill>
              <a:srgbClr val="0070C0"/>
            </a:solidFill>
          </c:spPr>
          <c:invertIfNegative val="0"/>
          <c:val>
            <c:numRef>
              <c:f>'Canal endémico (C)'!$B$72:$BA$72</c:f>
              <c:numCache>
                <c:formatCode>General</c:formatCode>
                <c:ptCount val="52"/>
                <c:pt idx="0">
                  <c:v>4</c:v>
                </c:pt>
                <c:pt idx="1">
                  <c:v>1</c:v>
                </c:pt>
                <c:pt idx="2">
                  <c:v>2</c:v>
                </c:pt>
                <c:pt idx="3">
                  <c:v>2</c:v>
                </c:pt>
                <c:pt idx="4">
                  <c:v>3</c:v>
                </c:pt>
                <c:pt idx="5">
                  <c:v>4</c:v>
                </c:pt>
                <c:pt idx="6">
                  <c:v>2</c:v>
                </c:pt>
                <c:pt idx="7">
                  <c:v>0</c:v>
                </c:pt>
                <c:pt idx="8">
                  <c:v>2</c:v>
                </c:pt>
                <c:pt idx="9">
                  <c:v>2</c:v>
                </c:pt>
                <c:pt idx="10">
                  <c:v>3</c:v>
                </c:pt>
                <c:pt idx="11">
                  <c:v>1</c:v>
                </c:pt>
                <c:pt idx="12">
                  <c:v>3</c:v>
                </c:pt>
                <c:pt idx="13">
                  <c:v>2</c:v>
                </c:pt>
                <c:pt idx="14">
                  <c:v>3</c:v>
                </c:pt>
                <c:pt idx="15">
                  <c:v>3</c:v>
                </c:pt>
                <c:pt idx="16">
                  <c:v>4</c:v>
                </c:pt>
                <c:pt idx="17">
                  <c:v>0</c:v>
                </c:pt>
                <c:pt idx="18">
                  <c:v>8</c:v>
                </c:pt>
                <c:pt idx="19">
                  <c:v>4</c:v>
                </c:pt>
                <c:pt idx="20">
                  <c:v>5</c:v>
                </c:pt>
                <c:pt idx="21">
                  <c:v>1</c:v>
                </c:pt>
                <c:pt idx="22">
                  <c:v>5</c:v>
                </c:pt>
                <c:pt idx="23">
                  <c:v>3</c:v>
                </c:pt>
                <c:pt idx="24">
                  <c:v>7</c:v>
                </c:pt>
                <c:pt idx="25">
                  <c:v>2</c:v>
                </c:pt>
                <c:pt idx="26">
                  <c:v>0</c:v>
                </c:pt>
                <c:pt idx="27">
                  <c:v>4</c:v>
                </c:pt>
              </c:numCache>
            </c:numRef>
          </c:val>
          <c:extLst>
            <c:ext xmlns:c16="http://schemas.microsoft.com/office/drawing/2014/chart" uri="{C3380CC4-5D6E-409C-BE32-E72D297353CC}">
              <c16:uniqueId val="{00000000-D22B-41FA-8B3D-36618CEF458A}"/>
            </c:ext>
          </c:extLst>
        </c:ser>
        <c:dLbls>
          <c:showLegendKey val="0"/>
          <c:showVal val="0"/>
          <c:showCatName val="0"/>
          <c:showSerName val="0"/>
          <c:showPercent val="0"/>
          <c:showBubbleSize val="0"/>
        </c:dLbls>
        <c:gapWidth val="5"/>
        <c:axId val="47697920"/>
        <c:axId val="47700608"/>
      </c:barChart>
      <c:lineChart>
        <c:grouping val="standard"/>
        <c:varyColors val="0"/>
        <c:ser>
          <c:idx val="1"/>
          <c:order val="0"/>
          <c:tx>
            <c:strRef>
              <c:f>'Canal endémico (C)'!$A$71</c:f>
              <c:strCache>
                <c:ptCount val="1"/>
                <c:pt idx="0">
                  <c:v>2021</c:v>
                </c:pt>
              </c:strCache>
            </c:strRef>
          </c:tx>
          <c:spPr>
            <a:ln w="22225"/>
          </c:spPr>
          <c:marker>
            <c:symbol val="none"/>
          </c:marker>
          <c:val>
            <c:numRef>
              <c:f>'Canal endémico (C)'!$B$71:$BA$71</c:f>
              <c:numCache>
                <c:formatCode>General</c:formatCode>
                <c:ptCount val="52"/>
                <c:pt idx="0">
                  <c:v>1</c:v>
                </c:pt>
                <c:pt idx="1">
                  <c:v>0</c:v>
                </c:pt>
                <c:pt idx="2">
                  <c:v>2</c:v>
                </c:pt>
                <c:pt idx="3">
                  <c:v>2</c:v>
                </c:pt>
                <c:pt idx="4">
                  <c:v>0</c:v>
                </c:pt>
                <c:pt idx="5">
                  <c:v>0</c:v>
                </c:pt>
                <c:pt idx="6">
                  <c:v>1</c:v>
                </c:pt>
                <c:pt idx="7">
                  <c:v>2</c:v>
                </c:pt>
                <c:pt idx="8">
                  <c:v>4</c:v>
                </c:pt>
                <c:pt idx="9">
                  <c:v>1</c:v>
                </c:pt>
                <c:pt idx="10">
                  <c:v>1</c:v>
                </c:pt>
                <c:pt idx="11">
                  <c:v>1</c:v>
                </c:pt>
                <c:pt idx="12">
                  <c:v>0</c:v>
                </c:pt>
                <c:pt idx="13">
                  <c:v>2</c:v>
                </c:pt>
                <c:pt idx="14">
                  <c:v>2</c:v>
                </c:pt>
                <c:pt idx="15">
                  <c:v>1</c:v>
                </c:pt>
                <c:pt idx="16">
                  <c:v>3</c:v>
                </c:pt>
                <c:pt idx="17">
                  <c:v>4</c:v>
                </c:pt>
                <c:pt idx="18">
                  <c:v>5</c:v>
                </c:pt>
                <c:pt idx="19">
                  <c:v>2</c:v>
                </c:pt>
                <c:pt idx="20">
                  <c:v>0</c:v>
                </c:pt>
                <c:pt idx="21">
                  <c:v>2</c:v>
                </c:pt>
                <c:pt idx="22">
                  <c:v>3</c:v>
                </c:pt>
                <c:pt idx="23">
                  <c:v>1</c:v>
                </c:pt>
                <c:pt idx="24">
                  <c:v>2</c:v>
                </c:pt>
                <c:pt idx="25">
                  <c:v>3</c:v>
                </c:pt>
                <c:pt idx="26">
                  <c:v>2</c:v>
                </c:pt>
                <c:pt idx="27">
                  <c:v>1</c:v>
                </c:pt>
                <c:pt idx="28">
                  <c:v>2</c:v>
                </c:pt>
                <c:pt idx="29">
                  <c:v>0</c:v>
                </c:pt>
                <c:pt idx="30">
                  <c:v>3</c:v>
                </c:pt>
                <c:pt idx="31">
                  <c:v>3</c:v>
                </c:pt>
                <c:pt idx="32">
                  <c:v>1</c:v>
                </c:pt>
                <c:pt idx="33">
                  <c:v>2</c:v>
                </c:pt>
                <c:pt idx="34">
                  <c:v>3</c:v>
                </c:pt>
                <c:pt idx="35">
                  <c:v>2</c:v>
                </c:pt>
                <c:pt idx="36">
                  <c:v>2</c:v>
                </c:pt>
                <c:pt idx="37">
                  <c:v>9</c:v>
                </c:pt>
                <c:pt idx="38">
                  <c:v>3</c:v>
                </c:pt>
                <c:pt idx="39">
                  <c:v>2</c:v>
                </c:pt>
                <c:pt idx="40">
                  <c:v>1</c:v>
                </c:pt>
                <c:pt idx="41">
                  <c:v>2</c:v>
                </c:pt>
                <c:pt idx="42">
                  <c:v>4</c:v>
                </c:pt>
                <c:pt idx="43">
                  <c:v>2</c:v>
                </c:pt>
                <c:pt idx="44">
                  <c:v>1</c:v>
                </c:pt>
                <c:pt idx="45">
                  <c:v>1</c:v>
                </c:pt>
                <c:pt idx="46">
                  <c:v>4</c:v>
                </c:pt>
                <c:pt idx="47">
                  <c:v>3</c:v>
                </c:pt>
                <c:pt idx="48">
                  <c:v>2</c:v>
                </c:pt>
                <c:pt idx="49">
                  <c:v>2</c:v>
                </c:pt>
                <c:pt idx="50">
                  <c:v>1</c:v>
                </c:pt>
                <c:pt idx="51">
                  <c:v>3</c:v>
                </c:pt>
              </c:numCache>
            </c:numRef>
          </c:val>
          <c:smooth val="0"/>
          <c:extLst>
            <c:ext xmlns:c16="http://schemas.microsoft.com/office/drawing/2014/chart" uri="{C3380CC4-5D6E-409C-BE32-E72D297353CC}">
              <c16:uniqueId val="{00000000-5F54-6843-BFD9-CAA09CBC43B7}"/>
            </c:ext>
          </c:extLst>
        </c:ser>
        <c:ser>
          <c:idx val="3"/>
          <c:order val="1"/>
          <c:tx>
            <c:strRef>
              <c:f>'Canal endémico (C)'!$A$70</c:f>
              <c:strCache>
                <c:ptCount val="1"/>
                <c:pt idx="0">
                  <c:v>2020</c:v>
                </c:pt>
              </c:strCache>
            </c:strRef>
          </c:tx>
          <c:spPr>
            <a:ln w="22225"/>
          </c:spPr>
          <c:marker>
            <c:symbol val="none"/>
          </c:marker>
          <c:val>
            <c:numRef>
              <c:f>'Canal endémico (C)'!$B$70:$BA$70</c:f>
              <c:numCache>
                <c:formatCode>General</c:formatCode>
                <c:ptCount val="52"/>
                <c:pt idx="0">
                  <c:v>2</c:v>
                </c:pt>
                <c:pt idx="1">
                  <c:v>5</c:v>
                </c:pt>
                <c:pt idx="2">
                  <c:v>5</c:v>
                </c:pt>
                <c:pt idx="3">
                  <c:v>1</c:v>
                </c:pt>
                <c:pt idx="4">
                  <c:v>5</c:v>
                </c:pt>
                <c:pt idx="5">
                  <c:v>2</c:v>
                </c:pt>
                <c:pt idx="6">
                  <c:v>3</c:v>
                </c:pt>
                <c:pt idx="7">
                  <c:v>6</c:v>
                </c:pt>
                <c:pt idx="8">
                  <c:v>6</c:v>
                </c:pt>
                <c:pt idx="9">
                  <c:v>6</c:v>
                </c:pt>
                <c:pt idx="10">
                  <c:v>3</c:v>
                </c:pt>
                <c:pt idx="11">
                  <c:v>1</c:v>
                </c:pt>
                <c:pt idx="12">
                  <c:v>2</c:v>
                </c:pt>
                <c:pt idx="13">
                  <c:v>1</c:v>
                </c:pt>
                <c:pt idx="14">
                  <c:v>0</c:v>
                </c:pt>
                <c:pt idx="15">
                  <c:v>0</c:v>
                </c:pt>
                <c:pt idx="16">
                  <c:v>4</c:v>
                </c:pt>
                <c:pt idx="17">
                  <c:v>0</c:v>
                </c:pt>
                <c:pt idx="18">
                  <c:v>1</c:v>
                </c:pt>
                <c:pt idx="19">
                  <c:v>1</c:v>
                </c:pt>
                <c:pt idx="20">
                  <c:v>0</c:v>
                </c:pt>
                <c:pt idx="21">
                  <c:v>0</c:v>
                </c:pt>
                <c:pt idx="22">
                  <c:v>0</c:v>
                </c:pt>
                <c:pt idx="23">
                  <c:v>6</c:v>
                </c:pt>
                <c:pt idx="24">
                  <c:v>1</c:v>
                </c:pt>
                <c:pt idx="25">
                  <c:v>0</c:v>
                </c:pt>
                <c:pt idx="26">
                  <c:v>0</c:v>
                </c:pt>
                <c:pt idx="27">
                  <c:v>0</c:v>
                </c:pt>
                <c:pt idx="28">
                  <c:v>2</c:v>
                </c:pt>
                <c:pt idx="29">
                  <c:v>4</c:v>
                </c:pt>
                <c:pt idx="30">
                  <c:v>1</c:v>
                </c:pt>
                <c:pt idx="31">
                  <c:v>2</c:v>
                </c:pt>
                <c:pt idx="32">
                  <c:v>2</c:v>
                </c:pt>
                <c:pt idx="33">
                  <c:v>0</c:v>
                </c:pt>
                <c:pt idx="34">
                  <c:v>1</c:v>
                </c:pt>
                <c:pt idx="35">
                  <c:v>2</c:v>
                </c:pt>
                <c:pt idx="36">
                  <c:v>0</c:v>
                </c:pt>
                <c:pt idx="37">
                  <c:v>7</c:v>
                </c:pt>
                <c:pt idx="38">
                  <c:v>0</c:v>
                </c:pt>
                <c:pt idx="39">
                  <c:v>3</c:v>
                </c:pt>
                <c:pt idx="40">
                  <c:v>7</c:v>
                </c:pt>
                <c:pt idx="41">
                  <c:v>3</c:v>
                </c:pt>
                <c:pt idx="42">
                  <c:v>2</c:v>
                </c:pt>
                <c:pt idx="43">
                  <c:v>3</c:v>
                </c:pt>
                <c:pt idx="44">
                  <c:v>2</c:v>
                </c:pt>
                <c:pt idx="45">
                  <c:v>6</c:v>
                </c:pt>
                <c:pt idx="46">
                  <c:v>1</c:v>
                </c:pt>
                <c:pt idx="47">
                  <c:v>2</c:v>
                </c:pt>
                <c:pt idx="48">
                  <c:v>7</c:v>
                </c:pt>
                <c:pt idx="49">
                  <c:v>1</c:v>
                </c:pt>
                <c:pt idx="50">
                  <c:v>1</c:v>
                </c:pt>
                <c:pt idx="51">
                  <c:v>3</c:v>
                </c:pt>
              </c:numCache>
            </c:numRef>
          </c:val>
          <c:smooth val="0"/>
          <c:extLst>
            <c:ext xmlns:c16="http://schemas.microsoft.com/office/drawing/2014/chart" uri="{C3380CC4-5D6E-409C-BE32-E72D297353CC}">
              <c16:uniqueId val="{00000002-5F54-6843-BFD9-CAA09CBC43B7}"/>
            </c:ext>
          </c:extLst>
        </c:ser>
        <c:ser>
          <c:idx val="0"/>
          <c:order val="2"/>
          <c:tx>
            <c:strRef>
              <c:f>'Canal endémico (C)'!$A$69</c:f>
              <c:strCache>
                <c:ptCount val="1"/>
                <c:pt idx="0">
                  <c:v>2019</c:v>
                </c:pt>
              </c:strCache>
            </c:strRef>
          </c:tx>
          <c:spPr>
            <a:ln w="22225"/>
          </c:spPr>
          <c:marker>
            <c:symbol val="none"/>
          </c:marker>
          <c:val>
            <c:numRef>
              <c:f>'Canal endémico (C)'!$B$69:$BA$69</c:f>
              <c:numCache>
                <c:formatCode>General</c:formatCode>
                <c:ptCount val="52"/>
                <c:pt idx="0">
                  <c:v>1</c:v>
                </c:pt>
                <c:pt idx="1">
                  <c:v>0</c:v>
                </c:pt>
                <c:pt idx="2">
                  <c:v>6</c:v>
                </c:pt>
                <c:pt idx="3">
                  <c:v>4</c:v>
                </c:pt>
                <c:pt idx="4">
                  <c:v>1</c:v>
                </c:pt>
                <c:pt idx="5">
                  <c:v>0</c:v>
                </c:pt>
                <c:pt idx="6">
                  <c:v>5</c:v>
                </c:pt>
                <c:pt idx="7">
                  <c:v>1</c:v>
                </c:pt>
                <c:pt idx="8">
                  <c:v>2</c:v>
                </c:pt>
                <c:pt idx="9">
                  <c:v>2</c:v>
                </c:pt>
                <c:pt idx="10">
                  <c:v>2</c:v>
                </c:pt>
                <c:pt idx="11">
                  <c:v>3</c:v>
                </c:pt>
                <c:pt idx="12">
                  <c:v>4</c:v>
                </c:pt>
                <c:pt idx="13">
                  <c:v>5</c:v>
                </c:pt>
                <c:pt idx="14">
                  <c:v>6</c:v>
                </c:pt>
                <c:pt idx="15">
                  <c:v>4</c:v>
                </c:pt>
                <c:pt idx="16">
                  <c:v>6</c:v>
                </c:pt>
                <c:pt idx="17">
                  <c:v>5</c:v>
                </c:pt>
                <c:pt idx="18">
                  <c:v>4</c:v>
                </c:pt>
                <c:pt idx="19">
                  <c:v>8</c:v>
                </c:pt>
                <c:pt idx="20">
                  <c:v>4</c:v>
                </c:pt>
                <c:pt idx="21">
                  <c:v>5</c:v>
                </c:pt>
                <c:pt idx="22">
                  <c:v>2</c:v>
                </c:pt>
                <c:pt idx="23">
                  <c:v>4</c:v>
                </c:pt>
                <c:pt idx="24">
                  <c:v>5</c:v>
                </c:pt>
                <c:pt idx="25">
                  <c:v>3</c:v>
                </c:pt>
                <c:pt idx="26">
                  <c:v>3</c:v>
                </c:pt>
                <c:pt idx="27">
                  <c:v>0</c:v>
                </c:pt>
                <c:pt idx="28">
                  <c:v>2</c:v>
                </c:pt>
                <c:pt idx="29">
                  <c:v>3</c:v>
                </c:pt>
                <c:pt idx="30">
                  <c:v>5</c:v>
                </c:pt>
                <c:pt idx="31">
                  <c:v>1</c:v>
                </c:pt>
                <c:pt idx="32">
                  <c:v>1</c:v>
                </c:pt>
                <c:pt idx="33">
                  <c:v>2</c:v>
                </c:pt>
                <c:pt idx="34">
                  <c:v>1</c:v>
                </c:pt>
                <c:pt idx="35">
                  <c:v>4</c:v>
                </c:pt>
                <c:pt idx="36">
                  <c:v>1</c:v>
                </c:pt>
                <c:pt idx="37">
                  <c:v>3</c:v>
                </c:pt>
                <c:pt idx="38">
                  <c:v>3</c:v>
                </c:pt>
                <c:pt idx="39">
                  <c:v>6</c:v>
                </c:pt>
                <c:pt idx="40">
                  <c:v>2</c:v>
                </c:pt>
                <c:pt idx="41">
                  <c:v>3</c:v>
                </c:pt>
                <c:pt idx="42">
                  <c:v>2</c:v>
                </c:pt>
                <c:pt idx="43">
                  <c:v>2</c:v>
                </c:pt>
                <c:pt idx="44">
                  <c:v>2</c:v>
                </c:pt>
                <c:pt idx="45">
                  <c:v>4</c:v>
                </c:pt>
                <c:pt idx="46">
                  <c:v>1</c:v>
                </c:pt>
                <c:pt idx="47">
                  <c:v>5</c:v>
                </c:pt>
                <c:pt idx="48">
                  <c:v>4</c:v>
                </c:pt>
                <c:pt idx="49">
                  <c:v>3</c:v>
                </c:pt>
                <c:pt idx="50">
                  <c:v>4</c:v>
                </c:pt>
                <c:pt idx="51">
                  <c:v>2</c:v>
                </c:pt>
              </c:numCache>
            </c:numRef>
          </c:val>
          <c:smooth val="0"/>
          <c:extLst>
            <c:ext xmlns:c16="http://schemas.microsoft.com/office/drawing/2014/chart" uri="{C3380CC4-5D6E-409C-BE32-E72D297353CC}">
              <c16:uniqueId val="{00000001-5F54-6843-BFD9-CAA09CBC43B7}"/>
            </c:ext>
          </c:extLst>
        </c:ser>
        <c:dLbls>
          <c:showLegendKey val="0"/>
          <c:showVal val="0"/>
          <c:showCatName val="0"/>
          <c:showSerName val="0"/>
          <c:showPercent val="0"/>
          <c:showBubbleSize val="0"/>
        </c:dLbls>
        <c:marker val="1"/>
        <c:smooth val="0"/>
        <c:axId val="47697920"/>
        <c:axId val="47700608"/>
      </c:lineChart>
      <c:catAx>
        <c:axId val="47697920"/>
        <c:scaling>
          <c:orientation val="minMax"/>
        </c:scaling>
        <c:delete val="0"/>
        <c:axPos val="b"/>
        <c:title>
          <c:tx>
            <c:rich>
              <a:bodyPr/>
              <a:lstStyle/>
              <a:p>
                <a:pPr>
                  <a:defRPr sz="900"/>
                </a:pPr>
                <a:r>
                  <a:rPr lang="en-US" sz="900"/>
                  <a:t>Semana Epidemiológica</a:t>
                </a:r>
              </a:p>
            </c:rich>
          </c:tx>
          <c:layout/>
          <c:overlay val="0"/>
        </c:title>
        <c:majorTickMark val="out"/>
        <c:minorTickMark val="none"/>
        <c:tickLblPos val="nextTo"/>
        <c:txPr>
          <a:bodyPr/>
          <a:lstStyle/>
          <a:p>
            <a:pPr>
              <a:defRPr sz="900"/>
            </a:pPr>
            <a:endParaRPr lang="en-US"/>
          </a:p>
        </c:txPr>
        <c:crossAx val="47700608"/>
        <c:crosses val="autoZero"/>
        <c:auto val="1"/>
        <c:lblAlgn val="ctr"/>
        <c:lblOffset val="100"/>
        <c:noMultiLvlLbl val="0"/>
      </c:catAx>
      <c:valAx>
        <c:axId val="47700608"/>
        <c:scaling>
          <c:orientation val="minMax"/>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title>
          <c:tx>
            <c:rich>
              <a:bodyPr rot="-5400000" vert="horz"/>
              <a:lstStyle/>
              <a:p>
                <a:pPr>
                  <a:defRPr sz="900"/>
                </a:pPr>
                <a:r>
                  <a:rPr lang="en-US" sz="900"/>
                  <a:t>Casos</a:t>
                </a:r>
              </a:p>
            </c:rich>
          </c:tx>
          <c:layout/>
          <c:overlay val="0"/>
        </c:title>
        <c:numFmt formatCode="General" sourceLinked="1"/>
        <c:majorTickMark val="out"/>
        <c:minorTickMark val="none"/>
        <c:tickLblPos val="nextTo"/>
        <c:txPr>
          <a:bodyPr/>
          <a:lstStyle/>
          <a:p>
            <a:pPr>
              <a:defRPr sz="900"/>
            </a:pPr>
            <a:endParaRPr lang="en-US"/>
          </a:p>
        </c:txPr>
        <c:crossAx val="47697920"/>
        <c:crosses val="autoZero"/>
        <c:crossBetween val="between"/>
      </c:valAx>
    </c:plotArea>
    <c:legend>
      <c:legendPos val="t"/>
      <c:layout/>
      <c:overlay val="0"/>
      <c:txPr>
        <a:bodyPr/>
        <a:lstStyle/>
        <a:p>
          <a:pPr>
            <a:defRPr sz="900"/>
          </a:pPr>
          <a:endParaRPr lang="en-US"/>
        </a:p>
      </c:txPr>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v>Casos</c:v>
          </c:tx>
          <c:invertIfNegative val="0"/>
          <c:dPt>
            <c:idx val="12"/>
            <c:invertIfNegative val="0"/>
            <c:bubble3D val="0"/>
            <c:spPr>
              <a:solidFill>
                <a:srgbClr val="FFC000"/>
              </a:solidFill>
            </c:spPr>
            <c:extLst>
              <c:ext xmlns:c16="http://schemas.microsoft.com/office/drawing/2014/chart" uri="{C3380CC4-5D6E-409C-BE32-E72D297353CC}">
                <c16:uniqueId val="{00000001-B1F9-42C4-8B3D-7263AAB613AB}"/>
              </c:ext>
            </c:extLst>
          </c:dPt>
          <c:cat>
            <c:strRef>
              <c:f>Hoja2!$A$2:$A$38</c:f>
              <c:strCache>
                <c:ptCount val="37"/>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65-69</c:v>
                </c:pt>
                <c:pt idx="14">
                  <c:v>70-74</c:v>
                </c:pt>
                <c:pt idx="15">
                  <c:v>75-79</c:v>
                </c:pt>
                <c:pt idx="16">
                  <c:v>80 y más</c:v>
                </c:pt>
                <c:pt idx="17">
                  <c:v>Popular</c:v>
                </c:pt>
                <c:pt idx="18">
                  <c:v>Corregimiento de Santa Elena</c:v>
                </c:pt>
                <c:pt idx="19">
                  <c:v>Corregimiento de San Cristóbal</c:v>
                </c:pt>
                <c:pt idx="30">
                  <c:v>primera infancia (0-5 años), </c:v>
                </c:pt>
                <c:pt idx="31">
                  <c:v>Infancia (6 - 11 años)</c:v>
                </c:pt>
                <c:pt idx="32">
                  <c:v>Adolescencia (12-18 años) </c:v>
                </c:pt>
                <c:pt idx="33">
                  <c:v>Juventud (14 - 26 años)</c:v>
                </c:pt>
                <c:pt idx="34">
                  <c:v>Adultez (27 - 59 años) </c:v>
                </c:pt>
                <c:pt idx="35">
                  <c:v>Vejez (60 años y más).</c:v>
                </c:pt>
                <c:pt idx="36">
                  <c:v>primera infancia (0-5 años), infancia (6 - 11 años), adolescencia (12-18 años), juventud (14 - 26 años), adultez (27 - 59 años) y vejez (60 años y más).</c:v>
                </c:pt>
              </c:strCache>
            </c:strRef>
          </c:cat>
          <c:val>
            <c:numRef>
              <c:f>Hoja2!$C$2:$C$14</c:f>
              <c:numCache>
                <c:formatCode>General</c:formatCode>
                <c:ptCount val="13"/>
                <c:pt idx="0">
                  <c:v>29</c:v>
                </c:pt>
                <c:pt idx="1">
                  <c:v>47</c:v>
                </c:pt>
                <c:pt idx="2">
                  <c:v>44</c:v>
                </c:pt>
                <c:pt idx="3">
                  <c:v>37</c:v>
                </c:pt>
                <c:pt idx="4">
                  <c:v>24</c:v>
                </c:pt>
                <c:pt idx="5">
                  <c:v>17</c:v>
                </c:pt>
                <c:pt idx="6">
                  <c:v>17</c:v>
                </c:pt>
                <c:pt idx="7">
                  <c:v>12</c:v>
                </c:pt>
                <c:pt idx="8">
                  <c:v>60</c:v>
                </c:pt>
                <c:pt idx="9">
                  <c:v>69</c:v>
                </c:pt>
                <c:pt idx="10">
                  <c:v>39</c:v>
                </c:pt>
                <c:pt idx="11">
                  <c:v>102</c:v>
                </c:pt>
                <c:pt idx="12">
                  <c:v>80</c:v>
                </c:pt>
              </c:numCache>
            </c:numRef>
          </c:val>
          <c:extLst>
            <c:ext xmlns:c16="http://schemas.microsoft.com/office/drawing/2014/chart" uri="{C3380CC4-5D6E-409C-BE32-E72D297353CC}">
              <c16:uniqueId val="{00000000-11A4-42D5-8671-7BB4029D4C5D}"/>
            </c:ext>
          </c:extLst>
        </c:ser>
        <c:dLbls>
          <c:showLegendKey val="0"/>
          <c:showVal val="0"/>
          <c:showCatName val="0"/>
          <c:showSerName val="0"/>
          <c:showPercent val="0"/>
          <c:showBubbleSize val="0"/>
        </c:dLbls>
        <c:gapWidth val="20"/>
        <c:overlap val="10"/>
        <c:axId val="104163200"/>
        <c:axId val="104161280"/>
      </c:barChart>
      <c:lineChart>
        <c:grouping val="standard"/>
        <c:varyColors val="0"/>
        <c:ser>
          <c:idx val="0"/>
          <c:order val="0"/>
          <c:tx>
            <c:v>Tasa </c:v>
          </c:tx>
          <c:spPr>
            <a:ln w="19050">
              <a:solidFill>
                <a:srgbClr val="FF0000"/>
              </a:solidFill>
            </a:ln>
          </c:spPr>
          <c:marker>
            <c:symbol val="none"/>
          </c:marker>
          <c:cat>
            <c:numRef>
              <c:f>Hoja2!$A$2:$A$14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Hoja2!$B$2:$B$14</c:f>
              <c:numCache>
                <c:formatCode>General</c:formatCode>
                <c:ptCount val="13"/>
                <c:pt idx="0">
                  <c:v>1.2</c:v>
                </c:pt>
                <c:pt idx="1">
                  <c:v>2</c:v>
                </c:pt>
                <c:pt idx="2">
                  <c:v>1.8</c:v>
                </c:pt>
                <c:pt idx="3">
                  <c:v>1.5</c:v>
                </c:pt>
                <c:pt idx="4">
                  <c:v>1</c:v>
                </c:pt>
                <c:pt idx="5">
                  <c:v>0.7</c:v>
                </c:pt>
                <c:pt idx="6">
                  <c:v>0.7</c:v>
                </c:pt>
                <c:pt idx="7">
                  <c:v>0.5</c:v>
                </c:pt>
                <c:pt idx="8">
                  <c:v>2.4</c:v>
                </c:pt>
                <c:pt idx="9">
                  <c:v>2.8</c:v>
                </c:pt>
                <c:pt idx="10">
                  <c:v>1.6</c:v>
                </c:pt>
                <c:pt idx="11">
                  <c:v>4.0999999999999996</c:v>
                </c:pt>
                <c:pt idx="12" formatCode="0.0">
                  <c:v>3.2</c:v>
                </c:pt>
              </c:numCache>
            </c:numRef>
          </c:val>
          <c:smooth val="0"/>
          <c:extLst>
            <c:ext xmlns:c16="http://schemas.microsoft.com/office/drawing/2014/chart" uri="{C3380CC4-5D6E-409C-BE32-E72D297353CC}">
              <c16:uniqueId val="{00000001-11A4-42D5-8671-7BB4029D4C5D}"/>
            </c:ext>
          </c:extLst>
        </c:ser>
        <c:dLbls>
          <c:showLegendKey val="0"/>
          <c:showVal val="0"/>
          <c:showCatName val="0"/>
          <c:showSerName val="0"/>
          <c:showPercent val="0"/>
          <c:showBubbleSize val="0"/>
        </c:dLbls>
        <c:marker val="1"/>
        <c:smooth val="0"/>
        <c:axId val="104153472"/>
        <c:axId val="104155008"/>
      </c:lineChart>
      <c:catAx>
        <c:axId val="104153472"/>
        <c:scaling>
          <c:orientation val="minMax"/>
        </c:scaling>
        <c:delete val="0"/>
        <c:axPos val="b"/>
        <c:numFmt formatCode="General" sourceLinked="0"/>
        <c:majorTickMark val="none"/>
        <c:minorTickMark val="none"/>
        <c:tickLblPos val="nextTo"/>
        <c:txPr>
          <a:bodyPr/>
          <a:lstStyle/>
          <a:p>
            <a:pPr>
              <a:defRPr b="1"/>
            </a:pPr>
            <a:endParaRPr lang="en-US"/>
          </a:p>
        </c:txPr>
        <c:crossAx val="104155008"/>
        <c:crosses val="autoZero"/>
        <c:auto val="1"/>
        <c:lblAlgn val="ctr"/>
        <c:lblOffset val="100"/>
        <c:noMultiLvlLbl val="0"/>
      </c:catAx>
      <c:valAx>
        <c:axId val="104155008"/>
        <c:scaling>
          <c:orientation val="minMax"/>
        </c:scaling>
        <c:delete val="0"/>
        <c:axPos val="l"/>
        <c:majorGridlines/>
        <c:title>
          <c:tx>
            <c:rich>
              <a:bodyPr rot="-5400000" vert="horz"/>
              <a:lstStyle/>
              <a:p>
                <a:pPr>
                  <a:defRPr sz="700"/>
                </a:pPr>
                <a:r>
                  <a:rPr lang="es-CO" sz="700"/>
                  <a:t>Numero</a:t>
                </a:r>
                <a:r>
                  <a:rPr lang="es-CO" sz="700" baseline="0"/>
                  <a:t> de casos</a:t>
                </a:r>
                <a:endParaRPr lang="es-CO" sz="700"/>
              </a:p>
            </c:rich>
          </c:tx>
          <c:layout>
            <c:manualLayout>
              <c:xMode val="edge"/>
              <c:yMode val="edge"/>
              <c:x val="0.95228593282754803"/>
              <c:y val="0.31254628936823176"/>
            </c:manualLayout>
          </c:layout>
          <c:overlay val="0"/>
        </c:title>
        <c:numFmt formatCode="General" sourceLinked="1"/>
        <c:majorTickMark val="none"/>
        <c:minorTickMark val="none"/>
        <c:tickLblPos val="nextTo"/>
        <c:txPr>
          <a:bodyPr/>
          <a:lstStyle/>
          <a:p>
            <a:pPr>
              <a:defRPr sz="700" b="1"/>
            </a:pPr>
            <a:endParaRPr lang="en-US"/>
          </a:p>
        </c:txPr>
        <c:crossAx val="104153472"/>
        <c:crosses val="autoZero"/>
        <c:crossBetween val="between"/>
      </c:valAx>
      <c:valAx>
        <c:axId val="104161280"/>
        <c:scaling>
          <c:orientation val="minMax"/>
        </c:scaling>
        <c:delete val="0"/>
        <c:axPos val="r"/>
        <c:title>
          <c:tx>
            <c:rich>
              <a:bodyPr rot="-5400000" vert="horz"/>
              <a:lstStyle/>
              <a:p>
                <a:pPr>
                  <a:defRPr sz="700"/>
                </a:pPr>
                <a:r>
                  <a:rPr lang="es-CO" sz="700" dirty="0"/>
                  <a:t>tasa por </a:t>
                </a:r>
                <a:r>
                  <a:rPr lang="es-CO" sz="700" dirty="0" smtClean="0"/>
                  <a:t>100.000</a:t>
                </a:r>
                <a:endParaRPr lang="es-CO" sz="700" dirty="0"/>
              </a:p>
            </c:rich>
          </c:tx>
          <c:layout>
            <c:manualLayout>
              <c:xMode val="edge"/>
              <c:yMode val="edge"/>
              <c:x val="4.3105428093213348E-2"/>
              <c:y val="0.39073949089697113"/>
            </c:manualLayout>
          </c:layout>
          <c:overlay val="0"/>
        </c:title>
        <c:numFmt formatCode="General" sourceLinked="1"/>
        <c:majorTickMark val="out"/>
        <c:minorTickMark val="none"/>
        <c:tickLblPos val="nextTo"/>
        <c:txPr>
          <a:bodyPr/>
          <a:lstStyle/>
          <a:p>
            <a:pPr>
              <a:defRPr sz="700" b="1"/>
            </a:pPr>
            <a:endParaRPr lang="en-US"/>
          </a:p>
        </c:txPr>
        <c:crossAx val="104163200"/>
        <c:crosses val="max"/>
        <c:crossBetween val="between"/>
      </c:valAx>
      <c:catAx>
        <c:axId val="104163200"/>
        <c:scaling>
          <c:orientation val="minMax"/>
        </c:scaling>
        <c:delete val="1"/>
        <c:axPos val="b"/>
        <c:numFmt formatCode="General" sourceLinked="1"/>
        <c:majorTickMark val="out"/>
        <c:minorTickMark val="none"/>
        <c:tickLblPos val="nextTo"/>
        <c:crossAx val="104161280"/>
        <c:crosses val="autoZero"/>
        <c:auto val="1"/>
        <c:lblAlgn val="ctr"/>
        <c:lblOffset val="100"/>
        <c:noMultiLvlLbl val="0"/>
      </c:catAx>
      <c:dTable>
        <c:showHorzBorder val="1"/>
        <c:showVertBorder val="1"/>
        <c:showOutline val="1"/>
        <c:showKeys val="1"/>
        <c:txPr>
          <a:bodyPr/>
          <a:lstStyle/>
          <a:p>
            <a:pPr rtl="0">
              <a:defRPr sz="700" b="1"/>
            </a:pPr>
            <a:endParaRPr lang="en-US"/>
          </a:p>
        </c:txPr>
      </c:dTable>
    </c:plotArea>
    <c:plotVisOnly val="1"/>
    <c:dispBlanksAs val="gap"/>
    <c:showDLblsOverMax val="0"/>
  </c:chart>
  <c:spPr>
    <a:ln>
      <a:noFill/>
    </a:ln>
  </c:sp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'Semana '!$B$4</c:f>
              <c:strCache>
                <c:ptCount val="1"/>
                <c:pt idx="0">
                  <c:v>2021 (49 casos)</c:v>
                </c:pt>
              </c:strCache>
            </c:strRef>
          </c:tx>
          <c:spPr>
            <a:solidFill>
              <a:srgbClr val="00B050"/>
            </a:solidFill>
          </c:spPr>
          <c:invertIfNegative val="0"/>
          <c:cat>
            <c:numRef>
              <c:f>'Semana '!$A$5:$A$56</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'Semana '!$B$5:$B$56</c:f>
              <c:numCache>
                <c:formatCode>General</c:formatCode>
                <c:ptCount val="52"/>
                <c:pt idx="0">
                  <c:v>1</c:v>
                </c:pt>
                <c:pt idx="1">
                  <c:v>1</c:v>
                </c:pt>
                <c:pt idx="2">
                  <c:v>3</c:v>
                </c:pt>
                <c:pt idx="3">
                  <c:v>1</c:v>
                </c:pt>
                <c:pt idx="6">
                  <c:v>3</c:v>
                </c:pt>
                <c:pt idx="8">
                  <c:v>2</c:v>
                </c:pt>
                <c:pt idx="9">
                  <c:v>5</c:v>
                </c:pt>
                <c:pt idx="10">
                  <c:v>3</c:v>
                </c:pt>
                <c:pt idx="12">
                  <c:v>3</c:v>
                </c:pt>
                <c:pt idx="13">
                  <c:v>2</c:v>
                </c:pt>
                <c:pt idx="15">
                  <c:v>4</c:v>
                </c:pt>
                <c:pt idx="16">
                  <c:v>1</c:v>
                </c:pt>
                <c:pt idx="17">
                  <c:v>3</c:v>
                </c:pt>
                <c:pt idx="18">
                  <c:v>1</c:v>
                </c:pt>
                <c:pt idx="20">
                  <c:v>1</c:v>
                </c:pt>
                <c:pt idx="21">
                  <c:v>1</c:v>
                </c:pt>
                <c:pt idx="22">
                  <c:v>1</c:v>
                </c:pt>
                <c:pt idx="23">
                  <c:v>4</c:v>
                </c:pt>
                <c:pt idx="24">
                  <c:v>1</c:v>
                </c:pt>
                <c:pt idx="25">
                  <c:v>1</c:v>
                </c:pt>
                <c:pt idx="26">
                  <c:v>4</c:v>
                </c:pt>
                <c:pt idx="27">
                  <c:v>3</c:v>
                </c:pt>
                <c:pt idx="28">
                  <c:v>6</c:v>
                </c:pt>
                <c:pt idx="29">
                  <c:v>1</c:v>
                </c:pt>
                <c:pt idx="30">
                  <c:v>1</c:v>
                </c:pt>
                <c:pt idx="31">
                  <c:v>1</c:v>
                </c:pt>
                <c:pt idx="32">
                  <c:v>1</c:v>
                </c:pt>
                <c:pt idx="33">
                  <c:v>3</c:v>
                </c:pt>
                <c:pt idx="34">
                  <c:v>1</c:v>
                </c:pt>
                <c:pt idx="35">
                  <c:v>3</c:v>
                </c:pt>
                <c:pt idx="36">
                  <c:v>3</c:v>
                </c:pt>
                <c:pt idx="38">
                  <c:v>3</c:v>
                </c:pt>
                <c:pt idx="39">
                  <c:v>2</c:v>
                </c:pt>
                <c:pt idx="40">
                  <c:v>3</c:v>
                </c:pt>
                <c:pt idx="42">
                  <c:v>2</c:v>
                </c:pt>
                <c:pt idx="43">
                  <c:v>2</c:v>
                </c:pt>
                <c:pt idx="44">
                  <c:v>3</c:v>
                </c:pt>
                <c:pt idx="45">
                  <c:v>3</c:v>
                </c:pt>
                <c:pt idx="46">
                  <c:v>2</c:v>
                </c:pt>
                <c:pt idx="47">
                  <c:v>6</c:v>
                </c:pt>
                <c:pt idx="48">
                  <c:v>1</c:v>
                </c:pt>
                <c:pt idx="49">
                  <c:v>2</c:v>
                </c:pt>
                <c:pt idx="50">
                  <c:v>2</c:v>
                </c:pt>
                <c:pt idx="51">
                  <c:v>2</c:v>
                </c:pt>
              </c:numCache>
            </c:numRef>
          </c:val>
          <c:extLst>
            <c:ext xmlns:c16="http://schemas.microsoft.com/office/drawing/2014/chart" uri="{C3380CC4-5D6E-409C-BE32-E72D297353CC}">
              <c16:uniqueId val="{00000000-8F51-4A5B-81E4-57288B340851}"/>
            </c:ext>
          </c:extLst>
        </c:ser>
        <c:dLbls>
          <c:showLegendKey val="0"/>
          <c:showVal val="0"/>
          <c:showCatName val="0"/>
          <c:showSerName val="0"/>
          <c:showPercent val="0"/>
          <c:showBubbleSize val="0"/>
        </c:dLbls>
        <c:gapWidth val="10"/>
        <c:overlap val="10"/>
        <c:axId val="59430784"/>
        <c:axId val="59432320"/>
      </c:barChart>
      <c:lineChart>
        <c:grouping val="standard"/>
        <c:varyColors val="0"/>
        <c:ser>
          <c:idx val="1"/>
          <c:order val="1"/>
          <c:tx>
            <c:strRef>
              <c:f>'Semana '!$C$4</c:f>
              <c:strCache>
                <c:ptCount val="1"/>
                <c:pt idx="0">
                  <c:v>2022( 80 casos)</c:v>
                </c:pt>
              </c:strCache>
            </c:strRef>
          </c:tx>
          <c:spPr>
            <a:ln w="19050"/>
          </c:spPr>
          <c:marker>
            <c:symbol val="none"/>
          </c:marker>
          <c:cat>
            <c:numRef>
              <c:f>'Semana '!$A$5:$A$56</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'Semana '!$C$5:$C$56</c:f>
              <c:numCache>
                <c:formatCode>General</c:formatCode>
                <c:ptCount val="52"/>
                <c:pt idx="0">
                  <c:v>1</c:v>
                </c:pt>
                <c:pt idx="1">
                  <c:v>1</c:v>
                </c:pt>
                <c:pt idx="2">
                  <c:v>3</c:v>
                </c:pt>
                <c:pt idx="3">
                  <c:v>2</c:v>
                </c:pt>
                <c:pt idx="4">
                  <c:v>2</c:v>
                </c:pt>
                <c:pt idx="5">
                  <c:v>1</c:v>
                </c:pt>
                <c:pt idx="6">
                  <c:v>2</c:v>
                </c:pt>
                <c:pt idx="7">
                  <c:v>7</c:v>
                </c:pt>
                <c:pt idx="8">
                  <c:v>6</c:v>
                </c:pt>
                <c:pt idx="9">
                  <c:v>4</c:v>
                </c:pt>
                <c:pt idx="10">
                  <c:v>8</c:v>
                </c:pt>
                <c:pt idx="11">
                  <c:v>1</c:v>
                </c:pt>
                <c:pt idx="12">
                  <c:v>1</c:v>
                </c:pt>
                <c:pt idx="13">
                  <c:v>1</c:v>
                </c:pt>
                <c:pt idx="14">
                  <c:v>3</c:v>
                </c:pt>
                <c:pt idx="15">
                  <c:v>2</c:v>
                </c:pt>
                <c:pt idx="16">
                  <c:v>4</c:v>
                </c:pt>
                <c:pt idx="17">
                  <c:v>2</c:v>
                </c:pt>
                <c:pt idx="18">
                  <c:v>1</c:v>
                </c:pt>
                <c:pt idx="19">
                  <c:v>1</c:v>
                </c:pt>
                <c:pt idx="20">
                  <c:v>2</c:v>
                </c:pt>
                <c:pt idx="21">
                  <c:v>2</c:v>
                </c:pt>
                <c:pt idx="22">
                  <c:v>4</c:v>
                </c:pt>
                <c:pt idx="23">
                  <c:v>4</c:v>
                </c:pt>
                <c:pt idx="24">
                  <c:v>3</c:v>
                </c:pt>
                <c:pt idx="25">
                  <c:v>5</c:v>
                </c:pt>
                <c:pt idx="26">
                  <c:v>4</c:v>
                </c:pt>
                <c:pt idx="27">
                  <c:v>3</c:v>
                </c:pt>
              </c:numCache>
            </c:numRef>
          </c:val>
          <c:smooth val="0"/>
          <c:extLst>
            <c:ext xmlns:c16="http://schemas.microsoft.com/office/drawing/2014/chart" uri="{C3380CC4-5D6E-409C-BE32-E72D297353CC}">
              <c16:uniqueId val="{00000001-8F51-4A5B-81E4-57288B340851}"/>
            </c:ext>
          </c:extLst>
        </c:ser>
        <c:dLbls>
          <c:showLegendKey val="0"/>
          <c:showVal val="0"/>
          <c:showCatName val="0"/>
          <c:showSerName val="0"/>
          <c:showPercent val="0"/>
          <c:showBubbleSize val="0"/>
        </c:dLbls>
        <c:marker val="1"/>
        <c:smooth val="0"/>
        <c:axId val="59430784"/>
        <c:axId val="59432320"/>
      </c:lineChart>
      <c:catAx>
        <c:axId val="59430784"/>
        <c:scaling>
          <c:orientation val="minMax"/>
        </c:scaling>
        <c:delete val="0"/>
        <c:axPos val="b"/>
        <c:numFmt formatCode="General" sourceLinked="1"/>
        <c:majorTickMark val="none"/>
        <c:minorTickMark val="none"/>
        <c:tickLblPos val="nextTo"/>
        <c:crossAx val="59432320"/>
        <c:crosses val="autoZero"/>
        <c:auto val="1"/>
        <c:lblAlgn val="ctr"/>
        <c:lblOffset val="100"/>
        <c:noMultiLvlLbl val="0"/>
      </c:catAx>
      <c:valAx>
        <c:axId val="59432320"/>
        <c:scaling>
          <c:orientation val="minMax"/>
        </c:scaling>
        <c:delete val="0"/>
        <c:axPos val="l"/>
        <c:majorGridlines/>
        <c:title>
          <c:tx>
            <c:rich>
              <a:bodyPr/>
              <a:lstStyle/>
              <a:p>
                <a:pPr>
                  <a:defRPr sz="700"/>
                </a:pPr>
                <a:r>
                  <a:rPr lang="es-CO" sz="700"/>
                  <a:t>Numero de casos</a:t>
                </a:r>
              </a:p>
            </c:rich>
          </c:tx>
          <c:layout>
            <c:manualLayout>
              <c:xMode val="edge"/>
              <c:yMode val="edge"/>
              <c:x val="0.18276804151970907"/>
              <c:y val="9.8248871353657258E-2"/>
            </c:manualLayout>
          </c:layout>
          <c:overlay val="0"/>
        </c:title>
        <c:numFmt formatCode="General" sourceLinked="1"/>
        <c:majorTickMark val="none"/>
        <c:minorTickMark val="none"/>
        <c:tickLblPos val="nextTo"/>
        <c:txPr>
          <a:bodyPr/>
          <a:lstStyle/>
          <a:p>
            <a:pPr>
              <a:defRPr sz="700"/>
            </a:pPr>
            <a:endParaRPr lang="en-US"/>
          </a:p>
        </c:txPr>
        <c:crossAx val="59430784"/>
        <c:crosses val="autoZero"/>
        <c:crossBetween val="between"/>
      </c:valAx>
      <c:dTable>
        <c:showHorzBorder val="1"/>
        <c:showVertBorder val="1"/>
        <c:showOutline val="1"/>
        <c:showKeys val="1"/>
        <c:txPr>
          <a:bodyPr/>
          <a:lstStyle/>
          <a:p>
            <a:pPr rtl="0">
              <a:defRPr sz="600" b="1"/>
            </a:pPr>
            <a:endParaRPr lang="en-US"/>
          </a:p>
        </c:txPr>
      </c:dTable>
    </c:plotArea>
    <c:plotVisOnly val="1"/>
    <c:dispBlanksAs val="gap"/>
    <c:showDLblsOverMax val="0"/>
  </c:chart>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627615523358712E-2"/>
          <c:y val="1.7592745431536248E-2"/>
          <c:w val="0.93496007384010904"/>
          <c:h val="0.74495893036542782"/>
        </c:manualLayout>
      </c:layout>
      <c:areaChart>
        <c:grouping val="standard"/>
        <c:varyColors val="0"/>
        <c:ser>
          <c:idx val="3"/>
          <c:order val="1"/>
          <c:tx>
            <c:strRef>
              <c:f>Violencias!$A$72</c:f>
              <c:strCache>
                <c:ptCount val="1"/>
                <c:pt idx="0">
                  <c:v>Percentil 75</c:v>
                </c:pt>
              </c:strCache>
            </c:strRef>
          </c:tx>
          <c:spPr>
            <a:solidFill>
              <a:srgbClr val="C00000"/>
            </a:solidFill>
            <a:ln w="25400">
              <a:solidFill>
                <a:srgbClr val="FF0000"/>
              </a:solidFill>
              <a:prstDash val="solid"/>
            </a:ln>
          </c:spPr>
          <c:val>
            <c:numRef>
              <c:f>Violencias!$B$72:$BA$72</c:f>
              <c:numCache>
                <c:formatCode>0.0</c:formatCode>
                <c:ptCount val="52"/>
                <c:pt idx="0">
                  <c:v>319</c:v>
                </c:pt>
                <c:pt idx="1">
                  <c:v>207</c:v>
                </c:pt>
                <c:pt idx="2">
                  <c:v>262</c:v>
                </c:pt>
                <c:pt idx="3">
                  <c:v>267</c:v>
                </c:pt>
                <c:pt idx="4">
                  <c:v>268</c:v>
                </c:pt>
                <c:pt idx="5">
                  <c:v>272</c:v>
                </c:pt>
                <c:pt idx="6">
                  <c:v>161</c:v>
                </c:pt>
                <c:pt idx="7">
                  <c:v>278</c:v>
                </c:pt>
                <c:pt idx="8">
                  <c:v>285</c:v>
                </c:pt>
                <c:pt idx="9">
                  <c:v>289</c:v>
                </c:pt>
                <c:pt idx="10">
                  <c:v>306</c:v>
                </c:pt>
                <c:pt idx="11">
                  <c:v>208</c:v>
                </c:pt>
                <c:pt idx="12">
                  <c:v>102</c:v>
                </c:pt>
                <c:pt idx="13">
                  <c:v>303</c:v>
                </c:pt>
                <c:pt idx="14">
                  <c:v>258</c:v>
                </c:pt>
                <c:pt idx="15">
                  <c:v>233</c:v>
                </c:pt>
                <c:pt idx="16">
                  <c:v>248</c:v>
                </c:pt>
                <c:pt idx="17">
                  <c:v>251</c:v>
                </c:pt>
                <c:pt idx="18">
                  <c:v>287</c:v>
                </c:pt>
                <c:pt idx="19">
                  <c:v>307</c:v>
                </c:pt>
                <c:pt idx="20">
                  <c:v>240</c:v>
                </c:pt>
                <c:pt idx="21">
                  <c:v>258</c:v>
                </c:pt>
                <c:pt idx="22">
                  <c:v>245</c:v>
                </c:pt>
                <c:pt idx="23">
                  <c:v>298</c:v>
                </c:pt>
                <c:pt idx="24">
                  <c:v>244</c:v>
                </c:pt>
                <c:pt idx="25">
                  <c:v>262</c:v>
                </c:pt>
                <c:pt idx="26">
                  <c:v>285</c:v>
                </c:pt>
                <c:pt idx="27">
                  <c:v>259</c:v>
                </c:pt>
                <c:pt idx="28">
                  <c:v>234</c:v>
                </c:pt>
                <c:pt idx="29">
                  <c:v>217</c:v>
                </c:pt>
                <c:pt idx="30">
                  <c:v>273</c:v>
                </c:pt>
                <c:pt idx="31">
                  <c:v>223</c:v>
                </c:pt>
                <c:pt idx="32">
                  <c:v>302.5</c:v>
                </c:pt>
                <c:pt idx="33">
                  <c:v>240</c:v>
                </c:pt>
                <c:pt idx="34">
                  <c:v>302.25</c:v>
                </c:pt>
                <c:pt idx="35">
                  <c:v>302.25</c:v>
                </c:pt>
                <c:pt idx="36">
                  <c:v>276.5</c:v>
                </c:pt>
                <c:pt idx="37">
                  <c:v>294.5</c:v>
                </c:pt>
                <c:pt idx="38">
                  <c:v>207</c:v>
                </c:pt>
                <c:pt idx="39">
                  <c:v>244.5</c:v>
                </c:pt>
                <c:pt idx="40">
                  <c:v>174</c:v>
                </c:pt>
                <c:pt idx="41">
                  <c:v>161.25</c:v>
                </c:pt>
                <c:pt idx="42">
                  <c:v>195.5</c:v>
                </c:pt>
                <c:pt idx="43">
                  <c:v>168</c:v>
                </c:pt>
                <c:pt idx="44">
                  <c:v>272.5</c:v>
                </c:pt>
                <c:pt idx="45">
                  <c:v>282.25</c:v>
                </c:pt>
                <c:pt idx="46">
                  <c:v>310.75</c:v>
                </c:pt>
                <c:pt idx="47">
                  <c:v>298.25</c:v>
                </c:pt>
                <c:pt idx="48">
                  <c:v>183.25</c:v>
                </c:pt>
                <c:pt idx="49">
                  <c:v>192.75</c:v>
                </c:pt>
                <c:pt idx="50">
                  <c:v>154.5</c:v>
                </c:pt>
                <c:pt idx="51">
                  <c:v>130</c:v>
                </c:pt>
              </c:numCache>
            </c:numRef>
          </c:val>
          <c:extLst>
            <c:ext xmlns:c16="http://schemas.microsoft.com/office/drawing/2014/chart" uri="{C3380CC4-5D6E-409C-BE32-E72D297353CC}">
              <c16:uniqueId val="{00000000-7146-4A9C-9812-749F4FBFA952}"/>
            </c:ext>
          </c:extLst>
        </c:ser>
        <c:ser>
          <c:idx val="1"/>
          <c:order val="2"/>
          <c:tx>
            <c:strRef>
              <c:f>Violencias!$A$70</c:f>
              <c:strCache>
                <c:ptCount val="1"/>
                <c:pt idx="0">
                  <c:v>Mediana</c:v>
                </c:pt>
              </c:strCache>
            </c:strRef>
          </c:tx>
          <c:spPr>
            <a:ln w="28575" cap="rnd">
              <a:solidFill>
                <a:schemeClr val="accent4"/>
              </a:solidFill>
              <a:round/>
            </a:ln>
            <a:effectLst/>
          </c:spPr>
          <c:val>
            <c:numRef>
              <c:f>Violencias!$B$70:$BA$70</c:f>
              <c:numCache>
                <c:formatCode>0.0</c:formatCode>
                <c:ptCount val="52"/>
                <c:pt idx="0">
                  <c:v>195</c:v>
                </c:pt>
                <c:pt idx="1">
                  <c:v>159</c:v>
                </c:pt>
                <c:pt idx="2">
                  <c:v>217</c:v>
                </c:pt>
                <c:pt idx="3">
                  <c:v>188</c:v>
                </c:pt>
                <c:pt idx="4">
                  <c:v>268</c:v>
                </c:pt>
                <c:pt idx="5">
                  <c:v>254</c:v>
                </c:pt>
                <c:pt idx="6">
                  <c:v>239</c:v>
                </c:pt>
                <c:pt idx="7">
                  <c:v>238</c:v>
                </c:pt>
                <c:pt idx="8">
                  <c:v>252</c:v>
                </c:pt>
                <c:pt idx="9">
                  <c:v>208</c:v>
                </c:pt>
                <c:pt idx="10">
                  <c:v>232</c:v>
                </c:pt>
                <c:pt idx="11">
                  <c:v>194</c:v>
                </c:pt>
                <c:pt idx="12">
                  <c:v>142</c:v>
                </c:pt>
                <c:pt idx="13">
                  <c:v>205</c:v>
                </c:pt>
                <c:pt idx="14">
                  <c:v>143</c:v>
                </c:pt>
                <c:pt idx="15">
                  <c:v>153</c:v>
                </c:pt>
                <c:pt idx="16">
                  <c:v>227</c:v>
                </c:pt>
                <c:pt idx="17">
                  <c:v>236</c:v>
                </c:pt>
                <c:pt idx="18">
                  <c:v>285</c:v>
                </c:pt>
                <c:pt idx="19">
                  <c:v>249</c:v>
                </c:pt>
                <c:pt idx="20">
                  <c:v>240</c:v>
                </c:pt>
                <c:pt idx="21">
                  <c:v>249</c:v>
                </c:pt>
                <c:pt idx="22">
                  <c:v>217</c:v>
                </c:pt>
                <c:pt idx="23">
                  <c:v>246</c:v>
                </c:pt>
                <c:pt idx="24">
                  <c:v>240</c:v>
                </c:pt>
                <c:pt idx="25">
                  <c:v>218</c:v>
                </c:pt>
                <c:pt idx="26">
                  <c:v>237</c:v>
                </c:pt>
                <c:pt idx="27">
                  <c:v>257</c:v>
                </c:pt>
                <c:pt idx="28">
                  <c:v>217</c:v>
                </c:pt>
                <c:pt idx="29">
                  <c:v>201</c:v>
                </c:pt>
                <c:pt idx="30">
                  <c:v>204</c:v>
                </c:pt>
                <c:pt idx="31">
                  <c:v>145</c:v>
                </c:pt>
                <c:pt idx="32">
                  <c:v>195</c:v>
                </c:pt>
                <c:pt idx="33">
                  <c:v>156.5</c:v>
                </c:pt>
                <c:pt idx="34">
                  <c:v>186</c:v>
                </c:pt>
                <c:pt idx="35">
                  <c:v>179</c:v>
                </c:pt>
                <c:pt idx="36">
                  <c:v>209</c:v>
                </c:pt>
                <c:pt idx="37">
                  <c:v>219</c:v>
                </c:pt>
                <c:pt idx="38">
                  <c:v>207</c:v>
                </c:pt>
                <c:pt idx="39">
                  <c:v>190</c:v>
                </c:pt>
                <c:pt idx="40">
                  <c:v>130</c:v>
                </c:pt>
                <c:pt idx="41">
                  <c:v>140</c:v>
                </c:pt>
                <c:pt idx="42">
                  <c:v>278</c:v>
                </c:pt>
                <c:pt idx="43">
                  <c:v>168</c:v>
                </c:pt>
                <c:pt idx="44">
                  <c:v>211.5</c:v>
                </c:pt>
                <c:pt idx="45">
                  <c:v>200.5</c:v>
                </c:pt>
                <c:pt idx="46">
                  <c:v>222</c:v>
                </c:pt>
                <c:pt idx="47">
                  <c:v>214</c:v>
                </c:pt>
                <c:pt idx="48">
                  <c:v>159.5</c:v>
                </c:pt>
                <c:pt idx="49">
                  <c:v>141.5</c:v>
                </c:pt>
                <c:pt idx="50">
                  <c:v>126.5</c:v>
                </c:pt>
                <c:pt idx="51">
                  <c:v>115.5</c:v>
                </c:pt>
              </c:numCache>
            </c:numRef>
          </c:val>
          <c:extLst>
            <c:ext xmlns:c16="http://schemas.microsoft.com/office/drawing/2014/chart" uri="{C3380CC4-5D6E-409C-BE32-E72D297353CC}">
              <c16:uniqueId val="{00000001-7146-4A9C-9812-749F4FBFA952}"/>
            </c:ext>
          </c:extLst>
        </c:ser>
        <c:ser>
          <c:idx val="2"/>
          <c:order val="3"/>
          <c:tx>
            <c:strRef>
              <c:f>Violencias!$A$71</c:f>
              <c:strCache>
                <c:ptCount val="1"/>
                <c:pt idx="0">
                  <c:v>Percentil 25</c:v>
                </c:pt>
              </c:strCache>
            </c:strRef>
          </c:tx>
          <c:spPr>
            <a:solidFill>
              <a:srgbClr val="92D050"/>
            </a:solidFill>
            <a:ln w="28575" cap="rnd">
              <a:solidFill>
                <a:schemeClr val="accent6"/>
              </a:solidFill>
              <a:round/>
            </a:ln>
            <a:effectLst/>
          </c:spPr>
          <c:val>
            <c:numRef>
              <c:f>Violencias!$B$71:$BA$71</c:f>
              <c:numCache>
                <c:formatCode>0.0</c:formatCode>
                <c:ptCount val="52"/>
                <c:pt idx="0">
                  <c:v>116</c:v>
                </c:pt>
                <c:pt idx="1">
                  <c:v>84</c:v>
                </c:pt>
                <c:pt idx="2">
                  <c:v>127</c:v>
                </c:pt>
                <c:pt idx="3">
                  <c:v>129</c:v>
                </c:pt>
                <c:pt idx="4">
                  <c:v>268</c:v>
                </c:pt>
                <c:pt idx="5">
                  <c:v>135</c:v>
                </c:pt>
                <c:pt idx="6">
                  <c:v>161</c:v>
                </c:pt>
                <c:pt idx="7">
                  <c:v>177</c:v>
                </c:pt>
                <c:pt idx="8">
                  <c:v>167</c:v>
                </c:pt>
                <c:pt idx="9">
                  <c:v>157</c:v>
                </c:pt>
                <c:pt idx="10">
                  <c:v>159</c:v>
                </c:pt>
                <c:pt idx="11">
                  <c:v>190</c:v>
                </c:pt>
                <c:pt idx="12">
                  <c:v>102</c:v>
                </c:pt>
                <c:pt idx="13">
                  <c:v>160</c:v>
                </c:pt>
                <c:pt idx="14">
                  <c:v>126</c:v>
                </c:pt>
                <c:pt idx="15">
                  <c:v>129</c:v>
                </c:pt>
                <c:pt idx="16">
                  <c:v>157</c:v>
                </c:pt>
                <c:pt idx="17">
                  <c:v>170</c:v>
                </c:pt>
                <c:pt idx="18">
                  <c:v>178</c:v>
                </c:pt>
                <c:pt idx="19">
                  <c:v>176</c:v>
                </c:pt>
                <c:pt idx="20">
                  <c:v>196</c:v>
                </c:pt>
                <c:pt idx="21">
                  <c:v>142</c:v>
                </c:pt>
                <c:pt idx="22">
                  <c:v>160</c:v>
                </c:pt>
                <c:pt idx="23">
                  <c:v>163</c:v>
                </c:pt>
                <c:pt idx="24">
                  <c:v>160</c:v>
                </c:pt>
                <c:pt idx="25">
                  <c:v>136</c:v>
                </c:pt>
                <c:pt idx="26">
                  <c:v>136</c:v>
                </c:pt>
                <c:pt idx="27">
                  <c:v>151</c:v>
                </c:pt>
                <c:pt idx="28">
                  <c:v>151</c:v>
                </c:pt>
                <c:pt idx="29">
                  <c:v>151</c:v>
                </c:pt>
                <c:pt idx="30">
                  <c:v>145</c:v>
                </c:pt>
                <c:pt idx="31">
                  <c:v>118</c:v>
                </c:pt>
                <c:pt idx="32">
                  <c:v>98.25</c:v>
                </c:pt>
                <c:pt idx="33">
                  <c:v>75</c:v>
                </c:pt>
                <c:pt idx="34">
                  <c:v>71</c:v>
                </c:pt>
                <c:pt idx="35">
                  <c:v>84.25</c:v>
                </c:pt>
                <c:pt idx="36">
                  <c:v>155.25</c:v>
                </c:pt>
                <c:pt idx="37">
                  <c:v>145.5</c:v>
                </c:pt>
                <c:pt idx="38">
                  <c:v>207</c:v>
                </c:pt>
                <c:pt idx="39">
                  <c:v>152.25</c:v>
                </c:pt>
                <c:pt idx="40">
                  <c:v>118</c:v>
                </c:pt>
                <c:pt idx="41">
                  <c:v>132.5</c:v>
                </c:pt>
                <c:pt idx="42">
                  <c:v>147.25</c:v>
                </c:pt>
                <c:pt idx="43">
                  <c:v>168</c:v>
                </c:pt>
                <c:pt idx="44">
                  <c:v>139.75</c:v>
                </c:pt>
                <c:pt idx="45">
                  <c:v>120.75</c:v>
                </c:pt>
                <c:pt idx="46">
                  <c:v>142</c:v>
                </c:pt>
                <c:pt idx="47">
                  <c:v>132</c:v>
                </c:pt>
                <c:pt idx="48">
                  <c:v>147</c:v>
                </c:pt>
                <c:pt idx="49">
                  <c:v>108.25</c:v>
                </c:pt>
                <c:pt idx="50">
                  <c:v>114.25</c:v>
                </c:pt>
                <c:pt idx="51">
                  <c:v>103.5</c:v>
                </c:pt>
              </c:numCache>
            </c:numRef>
          </c:val>
          <c:extLst>
            <c:ext xmlns:c16="http://schemas.microsoft.com/office/drawing/2014/chart" uri="{C3380CC4-5D6E-409C-BE32-E72D297353CC}">
              <c16:uniqueId val="{00000002-7146-4A9C-9812-749F4FBFA952}"/>
            </c:ext>
          </c:extLst>
        </c:ser>
        <c:dLbls>
          <c:showLegendKey val="0"/>
          <c:showVal val="0"/>
          <c:showCatName val="0"/>
          <c:showSerName val="0"/>
          <c:showPercent val="0"/>
          <c:showBubbleSize val="0"/>
        </c:dLbls>
        <c:axId val="1071786720"/>
        <c:axId val="1129430688"/>
      </c:areaChart>
      <c:scatterChart>
        <c:scatterStyle val="lineMarker"/>
        <c:varyColors val="0"/>
        <c:ser>
          <c:idx val="0"/>
          <c:order val="0"/>
          <c:tx>
            <c:strRef>
              <c:f>Violencias!$A$69</c:f>
              <c:strCache>
                <c:ptCount val="1"/>
                <c:pt idx="0">
                  <c:v>2022</c:v>
                </c:pt>
              </c:strCache>
            </c:strRef>
          </c:tx>
          <c:spPr>
            <a:ln w="19050">
              <a:solidFill>
                <a:schemeClr val="tx1"/>
              </a:solidFill>
            </a:ln>
          </c:spPr>
          <c:marker>
            <c:symbol val="circle"/>
            <c:size val="5"/>
            <c:spPr>
              <a:solidFill>
                <a:schemeClr val="tx1"/>
              </a:solidFill>
              <a:ln w="9525">
                <a:solidFill>
                  <a:schemeClr val="tx1"/>
                </a:solidFill>
                <a:prstDash val="sysDash"/>
              </a:ln>
              <a:effectLst/>
            </c:spPr>
          </c:marker>
          <c:yVal>
            <c:numRef>
              <c:f>Violencias!$B$69:$BA$69</c:f>
              <c:numCache>
                <c:formatCode>General</c:formatCode>
                <c:ptCount val="52"/>
                <c:pt idx="0">
                  <c:v>116</c:v>
                </c:pt>
                <c:pt idx="1">
                  <c:v>84</c:v>
                </c:pt>
                <c:pt idx="2">
                  <c:v>127</c:v>
                </c:pt>
                <c:pt idx="3">
                  <c:v>129</c:v>
                </c:pt>
                <c:pt idx="4">
                  <c:v>147</c:v>
                </c:pt>
                <c:pt idx="5">
                  <c:v>135</c:v>
                </c:pt>
                <c:pt idx="6">
                  <c:v>161</c:v>
                </c:pt>
                <c:pt idx="7">
                  <c:v>177</c:v>
                </c:pt>
                <c:pt idx="8">
                  <c:v>167</c:v>
                </c:pt>
                <c:pt idx="9">
                  <c:v>157</c:v>
                </c:pt>
                <c:pt idx="10">
                  <c:v>159</c:v>
                </c:pt>
                <c:pt idx="11">
                  <c:v>190</c:v>
                </c:pt>
                <c:pt idx="12">
                  <c:v>165</c:v>
                </c:pt>
                <c:pt idx="13">
                  <c:v>205</c:v>
                </c:pt>
                <c:pt idx="14">
                  <c:v>143</c:v>
                </c:pt>
                <c:pt idx="15">
                  <c:v>153</c:v>
                </c:pt>
                <c:pt idx="16">
                  <c:v>157</c:v>
                </c:pt>
                <c:pt idx="17">
                  <c:v>170</c:v>
                </c:pt>
                <c:pt idx="18">
                  <c:v>178</c:v>
                </c:pt>
                <c:pt idx="19">
                  <c:v>176</c:v>
                </c:pt>
                <c:pt idx="20">
                  <c:v>196</c:v>
                </c:pt>
                <c:pt idx="21">
                  <c:v>142</c:v>
                </c:pt>
                <c:pt idx="22">
                  <c:v>141</c:v>
                </c:pt>
                <c:pt idx="23">
                  <c:v>163</c:v>
                </c:pt>
                <c:pt idx="24">
                  <c:v>160</c:v>
                </c:pt>
                <c:pt idx="25">
                  <c:v>134</c:v>
                </c:pt>
                <c:pt idx="26">
                  <c:v>136</c:v>
                </c:pt>
                <c:pt idx="27">
                  <c:v>151</c:v>
                </c:pt>
                <c:pt idx="28">
                  <c:v>151</c:v>
                </c:pt>
                <c:pt idx="29">
                  <c:v>151</c:v>
                </c:pt>
                <c:pt idx="30">
                  <c:v>145</c:v>
                </c:pt>
                <c:pt idx="31">
                  <c:v>145</c:v>
                </c:pt>
              </c:numCache>
            </c:numRef>
          </c:yVal>
          <c:smooth val="0"/>
          <c:extLst>
            <c:ext xmlns:c16="http://schemas.microsoft.com/office/drawing/2014/chart" uri="{C3380CC4-5D6E-409C-BE32-E72D297353CC}">
              <c16:uniqueId val="{00000003-7146-4A9C-9812-749F4FBFA952}"/>
            </c:ext>
          </c:extLst>
        </c:ser>
        <c:dLbls>
          <c:showLegendKey val="0"/>
          <c:showVal val="0"/>
          <c:showCatName val="0"/>
          <c:showSerName val="0"/>
          <c:showPercent val="0"/>
          <c:showBubbleSize val="0"/>
        </c:dLbls>
        <c:axId val="1071786720"/>
        <c:axId val="1129430688"/>
      </c:scatterChart>
      <c:catAx>
        <c:axId val="1071786720"/>
        <c:scaling>
          <c:orientation val="minMax"/>
        </c:scaling>
        <c:delete val="0"/>
        <c:axPos val="b"/>
        <c:title>
          <c:tx>
            <c:rich>
              <a:bodyPr/>
              <a:lstStyle/>
              <a:p>
                <a:pPr>
                  <a:defRPr/>
                </a:pPr>
                <a:r>
                  <a:rPr lang="en-US"/>
                  <a:t>Semana Epidemiológica</a:t>
                </a:r>
              </a:p>
            </c:rich>
          </c:tx>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700" b="0" i="0" baseline="0"/>
            </a:pPr>
            <a:endParaRPr lang="en-US"/>
          </a:p>
        </c:txPr>
        <c:crossAx val="1129430688"/>
        <c:crosses val="autoZero"/>
        <c:auto val="1"/>
        <c:lblAlgn val="ctr"/>
        <c:lblOffset val="100"/>
        <c:noMultiLvlLbl val="0"/>
      </c:catAx>
      <c:valAx>
        <c:axId val="1129430688"/>
        <c:scaling>
          <c:orientation val="minMax"/>
        </c:scaling>
        <c:delete val="0"/>
        <c:axPos val="l"/>
        <c:majorGridlines>
          <c:spPr>
            <a:ln w="9525" cap="flat" cmpd="sng"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round/>
            </a:ln>
            <a:effectLst/>
          </c:spPr>
        </c:majorGridlines>
        <c:numFmt formatCode="0" sourceLinked="0"/>
        <c:majorTickMark val="none"/>
        <c:minorTickMark val="none"/>
        <c:tickLblPos val="nextTo"/>
        <c:spPr>
          <a:ln w="6350">
            <a:noFill/>
          </a:ln>
        </c:spPr>
        <c:txPr>
          <a:bodyPr rot="-60000000" vert="horz"/>
          <a:lstStyle/>
          <a:p>
            <a:pPr>
              <a:defRPr b="1"/>
            </a:pPr>
            <a:endParaRPr lang="en-US"/>
          </a:p>
        </c:txPr>
        <c:crossAx val="1071786720"/>
        <c:crosses val="autoZero"/>
        <c:crossBetween val="between"/>
      </c:valAx>
      <c:spPr>
        <a:noFill/>
        <a:ln w="25400">
          <a:noFill/>
        </a:ln>
      </c:spPr>
    </c:plotArea>
    <c:legend>
      <c:legendPos val="b"/>
      <c:layout/>
      <c:overlay val="0"/>
      <c:spPr>
        <a:noFill/>
        <a:ln w="25400">
          <a:noFill/>
        </a:ln>
      </c:spPr>
      <c:txPr>
        <a:bodyPr rot="0" vert="horz"/>
        <a:lstStyle/>
        <a:p>
          <a:pPr>
            <a:defRPr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575543517479004E-2"/>
          <c:y val="0.10449376703319894"/>
          <c:w val="0.91216257555929925"/>
          <c:h val="0.69518532240331021"/>
        </c:manualLayout>
      </c:layout>
      <c:lineChart>
        <c:grouping val="standard"/>
        <c:varyColors val="0"/>
        <c:ser>
          <c:idx val="0"/>
          <c:order val="0"/>
          <c:tx>
            <c:v>2018</c:v>
          </c:tx>
          <c:spPr>
            <a:ln w="28575">
              <a:solidFill>
                <a:srgbClr val="C00000"/>
              </a:solidFill>
            </a:ln>
          </c:spPr>
          <c:marker>
            <c:symbol val="none"/>
          </c:marker>
          <c:val>
            <c:numRef>
              <c:f>Violencias!$B$65:$BA$65</c:f>
              <c:numCache>
                <c:formatCode>General</c:formatCode>
                <c:ptCount val="52"/>
                <c:pt idx="0">
                  <c:v>812</c:v>
                </c:pt>
                <c:pt idx="1">
                  <c:v>159</c:v>
                </c:pt>
                <c:pt idx="2">
                  <c:v>217</c:v>
                </c:pt>
                <c:pt idx="3">
                  <c:v>188</c:v>
                </c:pt>
                <c:pt idx="4">
                  <c:v>268</c:v>
                </c:pt>
                <c:pt idx="5">
                  <c:v>254</c:v>
                </c:pt>
                <c:pt idx="6">
                  <c:v>239</c:v>
                </c:pt>
                <c:pt idx="7">
                  <c:v>238</c:v>
                </c:pt>
                <c:pt idx="8">
                  <c:v>252</c:v>
                </c:pt>
                <c:pt idx="9">
                  <c:v>208</c:v>
                </c:pt>
                <c:pt idx="10">
                  <c:v>232</c:v>
                </c:pt>
                <c:pt idx="11">
                  <c:v>208</c:v>
                </c:pt>
                <c:pt idx="12">
                  <c:v>142</c:v>
                </c:pt>
                <c:pt idx="13">
                  <c:v>303</c:v>
                </c:pt>
                <c:pt idx="14">
                  <c:v>258</c:v>
                </c:pt>
                <c:pt idx="15">
                  <c:v>273</c:v>
                </c:pt>
                <c:pt idx="16">
                  <c:v>248</c:v>
                </c:pt>
                <c:pt idx="17">
                  <c:v>236</c:v>
                </c:pt>
                <c:pt idx="18">
                  <c:v>287</c:v>
                </c:pt>
                <c:pt idx="19">
                  <c:v>249</c:v>
                </c:pt>
                <c:pt idx="20">
                  <c:v>240</c:v>
                </c:pt>
                <c:pt idx="21">
                  <c:v>249</c:v>
                </c:pt>
                <c:pt idx="22">
                  <c:v>217</c:v>
                </c:pt>
                <c:pt idx="23">
                  <c:v>246</c:v>
                </c:pt>
                <c:pt idx="24">
                  <c:v>240</c:v>
                </c:pt>
                <c:pt idx="25">
                  <c:v>218</c:v>
                </c:pt>
                <c:pt idx="26">
                  <c:v>237</c:v>
                </c:pt>
                <c:pt idx="27">
                  <c:v>259</c:v>
                </c:pt>
                <c:pt idx="28">
                  <c:v>217</c:v>
                </c:pt>
                <c:pt idx="29">
                  <c:v>217</c:v>
                </c:pt>
                <c:pt idx="30">
                  <c:v>273</c:v>
                </c:pt>
                <c:pt idx="31">
                  <c:v>223</c:v>
                </c:pt>
                <c:pt idx="32">
                  <c:v>288</c:v>
                </c:pt>
                <c:pt idx="33">
                  <c:v>215</c:v>
                </c:pt>
                <c:pt idx="34">
                  <c:v>280</c:v>
                </c:pt>
                <c:pt idx="35">
                  <c:v>271</c:v>
                </c:pt>
                <c:pt idx="36">
                  <c:v>247</c:v>
                </c:pt>
                <c:pt idx="37">
                  <c:v>282</c:v>
                </c:pt>
                <c:pt idx="38">
                  <c:v>257</c:v>
                </c:pt>
                <c:pt idx="39">
                  <c:v>297</c:v>
                </c:pt>
                <c:pt idx="40">
                  <c:v>273</c:v>
                </c:pt>
                <c:pt idx="41">
                  <c:v>219</c:v>
                </c:pt>
                <c:pt idx="42">
                  <c:v>278</c:v>
                </c:pt>
                <c:pt idx="43">
                  <c:v>292</c:v>
                </c:pt>
                <c:pt idx="44">
                  <c:v>280</c:v>
                </c:pt>
                <c:pt idx="45">
                  <c:v>295</c:v>
                </c:pt>
                <c:pt idx="46">
                  <c:v>293</c:v>
                </c:pt>
                <c:pt idx="47">
                  <c:v>326</c:v>
                </c:pt>
                <c:pt idx="48">
                  <c:v>232</c:v>
                </c:pt>
                <c:pt idx="49">
                  <c:v>255</c:v>
                </c:pt>
                <c:pt idx="50">
                  <c:v>207</c:v>
                </c:pt>
                <c:pt idx="51">
                  <c:v>172</c:v>
                </c:pt>
              </c:numCache>
            </c:numRef>
          </c:val>
          <c:smooth val="0"/>
          <c:extLst>
            <c:ext xmlns:c16="http://schemas.microsoft.com/office/drawing/2014/chart" uri="{C3380CC4-5D6E-409C-BE32-E72D297353CC}">
              <c16:uniqueId val="{00000000-E43B-4161-BCD3-78840E9485AE}"/>
            </c:ext>
          </c:extLst>
        </c:ser>
        <c:ser>
          <c:idx val="1"/>
          <c:order val="1"/>
          <c:tx>
            <c:v>2019</c:v>
          </c:tx>
          <c:spPr>
            <a:ln w="28575">
              <a:solidFill>
                <a:srgbClr val="00B050"/>
              </a:solidFill>
            </a:ln>
          </c:spPr>
          <c:marker>
            <c:symbol val="none"/>
          </c:marker>
          <c:val>
            <c:numRef>
              <c:f>Violencias!$B$66:$BA$66</c:f>
              <c:numCache>
                <c:formatCode>General</c:formatCode>
                <c:ptCount val="52"/>
                <c:pt idx="0">
                  <c:v>319</c:v>
                </c:pt>
                <c:pt idx="1">
                  <c:v>207</c:v>
                </c:pt>
                <c:pt idx="2">
                  <c:v>275</c:v>
                </c:pt>
                <c:pt idx="3">
                  <c:v>267</c:v>
                </c:pt>
                <c:pt idx="4">
                  <c:v>286</c:v>
                </c:pt>
                <c:pt idx="5">
                  <c:v>278</c:v>
                </c:pt>
                <c:pt idx="6">
                  <c:v>276</c:v>
                </c:pt>
                <c:pt idx="7">
                  <c:v>278</c:v>
                </c:pt>
                <c:pt idx="8">
                  <c:v>285</c:v>
                </c:pt>
                <c:pt idx="9">
                  <c:v>289</c:v>
                </c:pt>
                <c:pt idx="10">
                  <c:v>306</c:v>
                </c:pt>
                <c:pt idx="11">
                  <c:v>329</c:v>
                </c:pt>
                <c:pt idx="12">
                  <c:v>275</c:v>
                </c:pt>
                <c:pt idx="13">
                  <c:v>394</c:v>
                </c:pt>
                <c:pt idx="14">
                  <c:v>326</c:v>
                </c:pt>
                <c:pt idx="15">
                  <c:v>129</c:v>
                </c:pt>
                <c:pt idx="16">
                  <c:v>310</c:v>
                </c:pt>
                <c:pt idx="17">
                  <c:v>308</c:v>
                </c:pt>
                <c:pt idx="18">
                  <c:v>356</c:v>
                </c:pt>
                <c:pt idx="19">
                  <c:v>317</c:v>
                </c:pt>
                <c:pt idx="20">
                  <c:v>320</c:v>
                </c:pt>
                <c:pt idx="21">
                  <c:v>284</c:v>
                </c:pt>
                <c:pt idx="22">
                  <c:v>273</c:v>
                </c:pt>
                <c:pt idx="23">
                  <c:v>322</c:v>
                </c:pt>
                <c:pt idx="24">
                  <c:v>315</c:v>
                </c:pt>
                <c:pt idx="25">
                  <c:v>280</c:v>
                </c:pt>
                <c:pt idx="26">
                  <c:v>285</c:v>
                </c:pt>
                <c:pt idx="27">
                  <c:v>320</c:v>
                </c:pt>
                <c:pt idx="28">
                  <c:v>330</c:v>
                </c:pt>
                <c:pt idx="29">
                  <c:v>368</c:v>
                </c:pt>
                <c:pt idx="30">
                  <c:v>302</c:v>
                </c:pt>
                <c:pt idx="31">
                  <c:v>358</c:v>
                </c:pt>
                <c:pt idx="32">
                  <c:v>346</c:v>
                </c:pt>
                <c:pt idx="33">
                  <c:v>315</c:v>
                </c:pt>
                <c:pt idx="34">
                  <c:v>369</c:v>
                </c:pt>
                <c:pt idx="35">
                  <c:v>396</c:v>
                </c:pt>
                <c:pt idx="36">
                  <c:v>365</c:v>
                </c:pt>
                <c:pt idx="37">
                  <c:v>332</c:v>
                </c:pt>
                <c:pt idx="38">
                  <c:v>325</c:v>
                </c:pt>
                <c:pt idx="39">
                  <c:v>227</c:v>
                </c:pt>
                <c:pt idx="40">
                  <c:v>141</c:v>
                </c:pt>
                <c:pt idx="41">
                  <c:v>142</c:v>
                </c:pt>
                <c:pt idx="42">
                  <c:v>168</c:v>
                </c:pt>
                <c:pt idx="43">
                  <c:v>184</c:v>
                </c:pt>
                <c:pt idx="44">
                  <c:v>270</c:v>
                </c:pt>
                <c:pt idx="45">
                  <c:v>278</c:v>
                </c:pt>
                <c:pt idx="46">
                  <c:v>364</c:v>
                </c:pt>
                <c:pt idx="47">
                  <c:v>289</c:v>
                </c:pt>
                <c:pt idx="48">
                  <c:v>167</c:v>
                </c:pt>
                <c:pt idx="49">
                  <c:v>172</c:v>
                </c:pt>
                <c:pt idx="50">
                  <c:v>137</c:v>
                </c:pt>
                <c:pt idx="51">
                  <c:v>115</c:v>
                </c:pt>
              </c:numCache>
            </c:numRef>
          </c:val>
          <c:smooth val="0"/>
          <c:extLst>
            <c:ext xmlns:c16="http://schemas.microsoft.com/office/drawing/2014/chart" uri="{C3380CC4-5D6E-409C-BE32-E72D297353CC}">
              <c16:uniqueId val="{00000001-E43B-4161-BCD3-78840E9485AE}"/>
            </c:ext>
          </c:extLst>
        </c:ser>
        <c:ser>
          <c:idx val="3"/>
          <c:order val="2"/>
          <c:tx>
            <c:strRef>
              <c:f>Violencias!$A$67</c:f>
              <c:strCache>
                <c:ptCount val="1"/>
                <c:pt idx="0">
                  <c:v>2020</c:v>
                </c:pt>
              </c:strCache>
            </c:strRef>
          </c:tx>
          <c:marker>
            <c:symbol val="none"/>
          </c:marker>
          <c:val>
            <c:numRef>
              <c:f>Violencias!$B$67:$BA$67</c:f>
              <c:numCache>
                <c:formatCode>General</c:formatCode>
                <c:ptCount val="52"/>
                <c:pt idx="0">
                  <c:v>195</c:v>
                </c:pt>
                <c:pt idx="1">
                  <c:v>250</c:v>
                </c:pt>
                <c:pt idx="2">
                  <c:v>262</c:v>
                </c:pt>
                <c:pt idx="3">
                  <c:v>333</c:v>
                </c:pt>
                <c:pt idx="4">
                  <c:v>280</c:v>
                </c:pt>
                <c:pt idx="5">
                  <c:v>328</c:v>
                </c:pt>
                <c:pt idx="6">
                  <c:v>341</c:v>
                </c:pt>
                <c:pt idx="7">
                  <c:v>338</c:v>
                </c:pt>
                <c:pt idx="8">
                  <c:v>316</c:v>
                </c:pt>
                <c:pt idx="9">
                  <c:v>307</c:v>
                </c:pt>
                <c:pt idx="10">
                  <c:v>364</c:v>
                </c:pt>
                <c:pt idx="11">
                  <c:v>194</c:v>
                </c:pt>
                <c:pt idx="12">
                  <c:v>83</c:v>
                </c:pt>
                <c:pt idx="13">
                  <c:v>160</c:v>
                </c:pt>
                <c:pt idx="14">
                  <c:v>126</c:v>
                </c:pt>
                <c:pt idx="15">
                  <c:v>233</c:v>
                </c:pt>
                <c:pt idx="16">
                  <c:v>227</c:v>
                </c:pt>
                <c:pt idx="17">
                  <c:v>251</c:v>
                </c:pt>
                <c:pt idx="18">
                  <c:v>285</c:v>
                </c:pt>
                <c:pt idx="19">
                  <c:v>307</c:v>
                </c:pt>
                <c:pt idx="20">
                  <c:v>273</c:v>
                </c:pt>
                <c:pt idx="21">
                  <c:v>258</c:v>
                </c:pt>
                <c:pt idx="22">
                  <c:v>245</c:v>
                </c:pt>
                <c:pt idx="23">
                  <c:v>298</c:v>
                </c:pt>
                <c:pt idx="24">
                  <c:v>244</c:v>
                </c:pt>
                <c:pt idx="25">
                  <c:v>262</c:v>
                </c:pt>
                <c:pt idx="26">
                  <c:v>285</c:v>
                </c:pt>
                <c:pt idx="27">
                  <c:v>255</c:v>
                </c:pt>
                <c:pt idx="28">
                  <c:v>234</c:v>
                </c:pt>
                <c:pt idx="29">
                  <c:v>201</c:v>
                </c:pt>
                <c:pt idx="30">
                  <c:v>204</c:v>
                </c:pt>
                <c:pt idx="31">
                  <c:v>76</c:v>
                </c:pt>
                <c:pt idx="32">
                  <c:v>102</c:v>
                </c:pt>
                <c:pt idx="33">
                  <c:v>98</c:v>
                </c:pt>
                <c:pt idx="34">
                  <c:v>92</c:v>
                </c:pt>
                <c:pt idx="35">
                  <c:v>87</c:v>
                </c:pt>
                <c:pt idx="36">
                  <c:v>108</c:v>
                </c:pt>
                <c:pt idx="37">
                  <c:v>114</c:v>
                </c:pt>
                <c:pt idx="38">
                  <c:v>142</c:v>
                </c:pt>
                <c:pt idx="39">
                  <c:v>150</c:v>
                </c:pt>
                <c:pt idx="40">
                  <c:v>115</c:v>
                </c:pt>
                <c:pt idx="41">
                  <c:v>116</c:v>
                </c:pt>
                <c:pt idx="42">
                  <c:v>127</c:v>
                </c:pt>
                <c:pt idx="43">
                  <c:v>122</c:v>
                </c:pt>
                <c:pt idx="44">
                  <c:v>100</c:v>
                </c:pt>
                <c:pt idx="45">
                  <c:v>123</c:v>
                </c:pt>
                <c:pt idx="46">
                  <c:v>115</c:v>
                </c:pt>
                <c:pt idx="47">
                  <c:v>139</c:v>
                </c:pt>
                <c:pt idx="48">
                  <c:v>132</c:v>
                </c:pt>
                <c:pt idx="49">
                  <c:v>100</c:v>
                </c:pt>
                <c:pt idx="50">
                  <c:v>116</c:v>
                </c:pt>
                <c:pt idx="51">
                  <c:v>116</c:v>
                </c:pt>
              </c:numCache>
            </c:numRef>
          </c:val>
          <c:smooth val="0"/>
          <c:extLst>
            <c:ext xmlns:c16="http://schemas.microsoft.com/office/drawing/2014/chart" uri="{C3380CC4-5D6E-409C-BE32-E72D297353CC}">
              <c16:uniqueId val="{00000002-E43B-4161-BCD3-78840E9485AE}"/>
            </c:ext>
          </c:extLst>
        </c:ser>
        <c:ser>
          <c:idx val="4"/>
          <c:order val="3"/>
          <c:tx>
            <c:strRef>
              <c:f>Violencias!$A$68</c:f>
              <c:strCache>
                <c:ptCount val="1"/>
                <c:pt idx="0">
                  <c:v>2021</c:v>
                </c:pt>
              </c:strCache>
            </c:strRef>
          </c:tx>
          <c:marker>
            <c:symbol val="none"/>
          </c:marker>
          <c:val>
            <c:numRef>
              <c:f>Violencias!$B$68:$BA$68</c:f>
              <c:numCache>
                <c:formatCode>General</c:formatCode>
                <c:ptCount val="52"/>
                <c:pt idx="0">
                  <c:v>80</c:v>
                </c:pt>
                <c:pt idx="1">
                  <c:v>81</c:v>
                </c:pt>
                <c:pt idx="2">
                  <c:v>106</c:v>
                </c:pt>
                <c:pt idx="3">
                  <c:v>112</c:v>
                </c:pt>
                <c:pt idx="4">
                  <c:v>128</c:v>
                </c:pt>
                <c:pt idx="5">
                  <c:v>135</c:v>
                </c:pt>
                <c:pt idx="6">
                  <c:v>118</c:v>
                </c:pt>
                <c:pt idx="7">
                  <c:v>150</c:v>
                </c:pt>
                <c:pt idx="8">
                  <c:v>132</c:v>
                </c:pt>
                <c:pt idx="9">
                  <c:v>124</c:v>
                </c:pt>
                <c:pt idx="10">
                  <c:v>105</c:v>
                </c:pt>
                <c:pt idx="11">
                  <c:v>111</c:v>
                </c:pt>
                <c:pt idx="12">
                  <c:v>102</c:v>
                </c:pt>
                <c:pt idx="13">
                  <c:v>98</c:v>
                </c:pt>
                <c:pt idx="14">
                  <c:v>92</c:v>
                </c:pt>
                <c:pt idx="15">
                  <c:v>110</c:v>
                </c:pt>
                <c:pt idx="16">
                  <c:v>95</c:v>
                </c:pt>
                <c:pt idx="17">
                  <c:v>95</c:v>
                </c:pt>
                <c:pt idx="18">
                  <c:v>120</c:v>
                </c:pt>
                <c:pt idx="19">
                  <c:v>129</c:v>
                </c:pt>
                <c:pt idx="20">
                  <c:v>139</c:v>
                </c:pt>
                <c:pt idx="21">
                  <c:v>131</c:v>
                </c:pt>
                <c:pt idx="22">
                  <c:v>123</c:v>
                </c:pt>
                <c:pt idx="23">
                  <c:v>112</c:v>
                </c:pt>
                <c:pt idx="24">
                  <c:v>117</c:v>
                </c:pt>
                <c:pt idx="25">
                  <c:v>136</c:v>
                </c:pt>
                <c:pt idx="26">
                  <c:v>128</c:v>
                </c:pt>
                <c:pt idx="27">
                  <c:v>148</c:v>
                </c:pt>
                <c:pt idx="28">
                  <c:v>125</c:v>
                </c:pt>
                <c:pt idx="29">
                  <c:v>113</c:v>
                </c:pt>
                <c:pt idx="30">
                  <c:v>129</c:v>
                </c:pt>
                <c:pt idx="31">
                  <c:v>118</c:v>
                </c:pt>
                <c:pt idx="32">
                  <c:v>87</c:v>
                </c:pt>
                <c:pt idx="33">
                  <c:v>6</c:v>
                </c:pt>
                <c:pt idx="34">
                  <c:v>8</c:v>
                </c:pt>
                <c:pt idx="35">
                  <c:v>76</c:v>
                </c:pt>
                <c:pt idx="36">
                  <c:v>171</c:v>
                </c:pt>
                <c:pt idx="37">
                  <c:v>156</c:v>
                </c:pt>
                <c:pt idx="38">
                  <c:v>157</c:v>
                </c:pt>
                <c:pt idx="39">
                  <c:v>153</c:v>
                </c:pt>
                <c:pt idx="40">
                  <c:v>119</c:v>
                </c:pt>
                <c:pt idx="41">
                  <c:v>138</c:v>
                </c:pt>
                <c:pt idx="42">
                  <c:v>154</c:v>
                </c:pt>
                <c:pt idx="43">
                  <c:v>152</c:v>
                </c:pt>
                <c:pt idx="44">
                  <c:v>153</c:v>
                </c:pt>
                <c:pt idx="45">
                  <c:v>114</c:v>
                </c:pt>
                <c:pt idx="46">
                  <c:v>151</c:v>
                </c:pt>
                <c:pt idx="47">
                  <c:v>111</c:v>
                </c:pt>
                <c:pt idx="48">
                  <c:v>152</c:v>
                </c:pt>
                <c:pt idx="49">
                  <c:v>111</c:v>
                </c:pt>
                <c:pt idx="50">
                  <c:v>109</c:v>
                </c:pt>
                <c:pt idx="51">
                  <c:v>69</c:v>
                </c:pt>
              </c:numCache>
            </c:numRef>
          </c:val>
          <c:smooth val="0"/>
          <c:extLst>
            <c:ext xmlns:c16="http://schemas.microsoft.com/office/drawing/2014/chart" uri="{C3380CC4-5D6E-409C-BE32-E72D297353CC}">
              <c16:uniqueId val="{00000003-E43B-4161-BCD3-78840E9485AE}"/>
            </c:ext>
          </c:extLst>
        </c:ser>
        <c:ser>
          <c:idx val="2"/>
          <c:order val="4"/>
          <c:tx>
            <c:strRef>
              <c:f>Violencias!$A$69</c:f>
              <c:strCache>
                <c:ptCount val="1"/>
                <c:pt idx="0">
                  <c:v>2022</c:v>
                </c:pt>
              </c:strCache>
            </c:strRef>
          </c:tx>
          <c:marker>
            <c:symbol val="none"/>
          </c:marker>
          <c:val>
            <c:numRef>
              <c:f>Violencias!$B$69:$AL$69</c:f>
              <c:numCache>
                <c:formatCode>General</c:formatCode>
                <c:ptCount val="37"/>
                <c:pt idx="0">
                  <c:v>116</c:v>
                </c:pt>
                <c:pt idx="1">
                  <c:v>84</c:v>
                </c:pt>
                <c:pt idx="2">
                  <c:v>127</c:v>
                </c:pt>
                <c:pt idx="3">
                  <c:v>129</c:v>
                </c:pt>
                <c:pt idx="4">
                  <c:v>147</c:v>
                </c:pt>
                <c:pt idx="5">
                  <c:v>135</c:v>
                </c:pt>
                <c:pt idx="6">
                  <c:v>161</c:v>
                </c:pt>
                <c:pt idx="7">
                  <c:v>177</c:v>
                </c:pt>
                <c:pt idx="8">
                  <c:v>167</c:v>
                </c:pt>
                <c:pt idx="9">
                  <c:v>157</c:v>
                </c:pt>
                <c:pt idx="10">
                  <c:v>159</c:v>
                </c:pt>
                <c:pt idx="11">
                  <c:v>190</c:v>
                </c:pt>
                <c:pt idx="12">
                  <c:v>165</c:v>
                </c:pt>
                <c:pt idx="13">
                  <c:v>205</c:v>
                </c:pt>
                <c:pt idx="14">
                  <c:v>143</c:v>
                </c:pt>
                <c:pt idx="15">
                  <c:v>153</c:v>
                </c:pt>
                <c:pt idx="16">
                  <c:v>157</c:v>
                </c:pt>
                <c:pt idx="17">
                  <c:v>170</c:v>
                </c:pt>
                <c:pt idx="18">
                  <c:v>178</c:v>
                </c:pt>
                <c:pt idx="19">
                  <c:v>176</c:v>
                </c:pt>
                <c:pt idx="20">
                  <c:v>196</c:v>
                </c:pt>
                <c:pt idx="21">
                  <c:v>142</c:v>
                </c:pt>
                <c:pt idx="22">
                  <c:v>141</c:v>
                </c:pt>
                <c:pt idx="23">
                  <c:v>163</c:v>
                </c:pt>
                <c:pt idx="24">
                  <c:v>160</c:v>
                </c:pt>
                <c:pt idx="25">
                  <c:v>134</c:v>
                </c:pt>
                <c:pt idx="26">
                  <c:v>136</c:v>
                </c:pt>
                <c:pt idx="27">
                  <c:v>151</c:v>
                </c:pt>
                <c:pt idx="28">
                  <c:v>151</c:v>
                </c:pt>
                <c:pt idx="29">
                  <c:v>151</c:v>
                </c:pt>
                <c:pt idx="30">
                  <c:v>145</c:v>
                </c:pt>
                <c:pt idx="31">
                  <c:v>145</c:v>
                </c:pt>
              </c:numCache>
            </c:numRef>
          </c:val>
          <c:smooth val="0"/>
          <c:extLst>
            <c:ext xmlns:c16="http://schemas.microsoft.com/office/drawing/2014/chart" uri="{C3380CC4-5D6E-409C-BE32-E72D297353CC}">
              <c16:uniqueId val="{00000004-E43B-4161-BCD3-78840E9485AE}"/>
            </c:ext>
          </c:extLst>
        </c:ser>
        <c:dLbls>
          <c:showLegendKey val="0"/>
          <c:showVal val="0"/>
          <c:showCatName val="0"/>
          <c:showSerName val="0"/>
          <c:showPercent val="0"/>
          <c:showBubbleSize val="0"/>
        </c:dLbls>
        <c:smooth val="0"/>
        <c:axId val="1325522576"/>
        <c:axId val="1325519856"/>
      </c:lineChart>
      <c:catAx>
        <c:axId val="1325522576"/>
        <c:scaling>
          <c:orientation val="minMax"/>
        </c:scaling>
        <c:delete val="0"/>
        <c:axPos val="b"/>
        <c:title>
          <c:tx>
            <c:rich>
              <a:bodyPr/>
              <a:lstStyle/>
              <a:p>
                <a:pPr>
                  <a:defRPr/>
                </a:pPr>
                <a:r>
                  <a:rPr lang="en-US"/>
                  <a:t>Semana Epidemiológica</a:t>
                </a:r>
              </a:p>
            </c:rich>
          </c:tx>
          <c:layout/>
          <c:overlay val="0"/>
        </c:title>
        <c:majorTickMark val="out"/>
        <c:minorTickMark val="none"/>
        <c:tickLblPos val="nextTo"/>
        <c:crossAx val="1325519856"/>
        <c:crosses val="autoZero"/>
        <c:auto val="1"/>
        <c:lblAlgn val="ctr"/>
        <c:lblOffset val="100"/>
        <c:noMultiLvlLbl val="0"/>
      </c:catAx>
      <c:valAx>
        <c:axId val="1325519856"/>
        <c:scaling>
          <c:orientation val="minMax"/>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General" sourceLinked="1"/>
        <c:majorTickMark val="out"/>
        <c:minorTickMark val="none"/>
        <c:tickLblPos val="nextTo"/>
        <c:crossAx val="1325522576"/>
        <c:crosses val="autoZero"/>
        <c:crossBetween val="between"/>
      </c:valAx>
    </c:plotArea>
    <c:legend>
      <c:legendPos val="t"/>
      <c:layout/>
      <c:overlay val="0"/>
      <c:txPr>
        <a:bodyPr/>
        <a:lstStyle/>
        <a:p>
          <a:pPr>
            <a:defRPr sz="1100"/>
          </a:pPr>
          <a:endParaRPr lang="en-US"/>
        </a:p>
      </c:txPr>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GRAFICOS7!$A$29:$A$34</c:f>
              <c:strCache>
                <c:ptCount val="6"/>
                <c:pt idx="0">
                  <c:v>Menor o igual 5 años </c:v>
                </c:pt>
                <c:pt idx="1">
                  <c:v>6 a 11 años </c:v>
                </c:pt>
                <c:pt idx="2">
                  <c:v>12 a 18 años </c:v>
                </c:pt>
                <c:pt idx="3">
                  <c:v>19 a 26 años </c:v>
                </c:pt>
                <c:pt idx="4">
                  <c:v>27 a 59 años </c:v>
                </c:pt>
                <c:pt idx="5">
                  <c:v>Mayor de 60 años </c:v>
                </c:pt>
              </c:strCache>
            </c:strRef>
          </c:cat>
          <c:val>
            <c:numRef>
              <c:f>GRAFICOS7!$B$29:$B$34</c:f>
              <c:numCache>
                <c:formatCode>General</c:formatCode>
                <c:ptCount val="6"/>
                <c:pt idx="0">
                  <c:v>14</c:v>
                </c:pt>
                <c:pt idx="1">
                  <c:v>21</c:v>
                </c:pt>
                <c:pt idx="2">
                  <c:v>28</c:v>
                </c:pt>
                <c:pt idx="3">
                  <c:v>55</c:v>
                </c:pt>
                <c:pt idx="4">
                  <c:v>129</c:v>
                </c:pt>
                <c:pt idx="5">
                  <c:v>10</c:v>
                </c:pt>
              </c:numCache>
            </c:numRef>
          </c:val>
          <c:extLst>
            <c:ext xmlns:c16="http://schemas.microsoft.com/office/drawing/2014/chart" uri="{C3380CC4-5D6E-409C-BE32-E72D297353CC}">
              <c16:uniqueId val="{00000000-CBFE-4454-BEB7-7592F55C5D75}"/>
            </c:ext>
          </c:extLst>
        </c:ser>
        <c:dLbls>
          <c:showLegendKey val="0"/>
          <c:showVal val="0"/>
          <c:showCatName val="0"/>
          <c:showSerName val="0"/>
          <c:showPercent val="0"/>
          <c:showBubbleSize val="0"/>
        </c:dLbls>
        <c:gapWidth val="219"/>
        <c:overlap val="-27"/>
        <c:axId val="365352144"/>
        <c:axId val="365352928"/>
      </c:barChart>
      <c:catAx>
        <c:axId val="36535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65352928"/>
        <c:crosses val="autoZero"/>
        <c:auto val="1"/>
        <c:lblAlgn val="ctr"/>
        <c:lblOffset val="100"/>
        <c:noMultiLvlLbl val="0"/>
      </c:catAx>
      <c:valAx>
        <c:axId val="365352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5352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GRAFICOS7!$C$29:$C$34</c:f>
              <c:strCache>
                <c:ptCount val="6"/>
                <c:pt idx="0">
                  <c:v>Menor o igual 5 años </c:v>
                </c:pt>
                <c:pt idx="1">
                  <c:v>6 a 11 años </c:v>
                </c:pt>
                <c:pt idx="2">
                  <c:v>12 a 18 años </c:v>
                </c:pt>
                <c:pt idx="3">
                  <c:v>19 a 26 años </c:v>
                </c:pt>
                <c:pt idx="4">
                  <c:v>27 a 59 años </c:v>
                </c:pt>
                <c:pt idx="5">
                  <c:v>Mayor de 60 años </c:v>
                </c:pt>
              </c:strCache>
            </c:strRef>
          </c:cat>
          <c:val>
            <c:numRef>
              <c:f>GRAFICOS7!$D$29:$D$34</c:f>
              <c:numCache>
                <c:formatCode>General</c:formatCode>
                <c:ptCount val="6"/>
                <c:pt idx="0">
                  <c:v>49</c:v>
                </c:pt>
                <c:pt idx="1">
                  <c:v>54</c:v>
                </c:pt>
                <c:pt idx="2">
                  <c:v>129</c:v>
                </c:pt>
                <c:pt idx="3">
                  <c:v>45</c:v>
                </c:pt>
                <c:pt idx="4">
                  <c:v>44</c:v>
                </c:pt>
                <c:pt idx="5">
                  <c:v>3</c:v>
                </c:pt>
              </c:numCache>
            </c:numRef>
          </c:val>
          <c:extLst>
            <c:ext xmlns:c16="http://schemas.microsoft.com/office/drawing/2014/chart" uri="{C3380CC4-5D6E-409C-BE32-E72D297353CC}">
              <c16:uniqueId val="{00000000-01AC-4178-B4E4-960DD43A8B51}"/>
            </c:ext>
          </c:extLst>
        </c:ser>
        <c:dLbls>
          <c:showLegendKey val="0"/>
          <c:showVal val="0"/>
          <c:showCatName val="0"/>
          <c:showSerName val="0"/>
          <c:showPercent val="0"/>
          <c:showBubbleSize val="0"/>
        </c:dLbls>
        <c:gapWidth val="219"/>
        <c:overlap val="-27"/>
        <c:axId val="418276672"/>
        <c:axId val="418277064"/>
      </c:barChart>
      <c:catAx>
        <c:axId val="418276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418277064"/>
        <c:crosses val="autoZero"/>
        <c:auto val="1"/>
        <c:lblAlgn val="ctr"/>
        <c:lblOffset val="100"/>
        <c:noMultiLvlLbl val="0"/>
      </c:catAx>
      <c:valAx>
        <c:axId val="418277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276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79D-47EF-9C4E-A279EFD0EBC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79D-47EF-9C4E-A279EFD0EBC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79D-47EF-9C4E-A279EFD0EBC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79D-47EF-9C4E-A279EFD0EBC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79D-47EF-9C4E-A279EFD0EBC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79D-47EF-9C4E-A279EFD0EBC2}"/>
              </c:ext>
            </c:extLst>
          </c:dPt>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j-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'jul22'!$H$4:$H$9</c:f>
              <c:strCache>
                <c:ptCount val="6"/>
                <c:pt idx="0">
                  <c:v>Normal </c:v>
                </c:pt>
                <c:pt idx="1">
                  <c:v>Dudoso</c:v>
                </c:pt>
                <c:pt idx="2">
                  <c:v>Muy leve</c:v>
                </c:pt>
                <c:pt idx="3">
                  <c:v>Leve</c:v>
                </c:pt>
                <c:pt idx="4">
                  <c:v>Moderado</c:v>
                </c:pt>
                <c:pt idx="5">
                  <c:v>severo </c:v>
                </c:pt>
              </c:strCache>
            </c:strRef>
          </c:cat>
          <c:val>
            <c:numRef>
              <c:f>'jul22'!$I$4:$I$9</c:f>
              <c:numCache>
                <c:formatCode>General</c:formatCode>
                <c:ptCount val="6"/>
                <c:pt idx="0">
                  <c:v>89</c:v>
                </c:pt>
                <c:pt idx="1">
                  <c:v>10</c:v>
                </c:pt>
                <c:pt idx="2">
                  <c:v>13</c:v>
                </c:pt>
                <c:pt idx="3">
                  <c:v>4</c:v>
                </c:pt>
                <c:pt idx="4">
                  <c:v>2</c:v>
                </c:pt>
                <c:pt idx="5">
                  <c:v>0</c:v>
                </c:pt>
              </c:numCache>
            </c:numRef>
          </c:val>
          <c:extLst>
            <c:ext xmlns:c16="http://schemas.microsoft.com/office/drawing/2014/chart" uri="{C3380CC4-5D6E-409C-BE32-E72D297353CC}">
              <c16:uniqueId val="{0000000C-279D-47EF-9C4E-A279EFD0EBC2}"/>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'Pobl y FR'!$A$7:$A$17</c:f>
              <c:strCache>
                <c:ptCount val="11"/>
                <c:pt idx="0">
                  <c:v>Accidente laboral</c:v>
                </c:pt>
                <c:pt idx="1">
                  <c:v>Convive con persona con HBsAg (+)</c:v>
                </c:pt>
                <c:pt idx="2">
                  <c:v>Contacto sexual con persona con diagnóstico de hepatitis B o C</c:v>
                </c:pt>
                <c:pt idx="3">
                  <c:v>Antecedente de procedimiento estético</c:v>
                </c:pt>
                <c:pt idx="4">
                  <c:v>Trabajador de la salud</c:v>
                </c:pt>
                <c:pt idx="5">
                  <c:v>Recibió tratamiento de acupuntura</c:v>
                </c:pt>
                <c:pt idx="6">
                  <c:v>Bisexual</c:v>
                </c:pt>
                <c:pt idx="7">
                  <c:v>Hijo de madre con HBsAg (+) o diagnóstico de hepatitis C</c:v>
                </c:pt>
                <c:pt idx="8">
                  <c:v>Personas que se inyectan drogas</c:v>
                </c:pt>
                <c:pt idx="9">
                  <c:v>Más de un compañero sexual</c:v>
                </c:pt>
                <c:pt idx="10">
                  <c:v>Hombres que tienen sexo con hombres (HSH)</c:v>
                </c:pt>
              </c:strCache>
            </c:strRef>
          </c:cat>
          <c:val>
            <c:numRef>
              <c:f>'Pobl y FR'!$G$7:$G$17</c:f>
              <c:numCache>
                <c:formatCode>0.0</c:formatCode>
                <c:ptCount val="11"/>
                <c:pt idx="0">
                  <c:v>0.7142857142857143</c:v>
                </c:pt>
                <c:pt idx="1">
                  <c:v>0.7142857142857143</c:v>
                </c:pt>
                <c:pt idx="2">
                  <c:v>0.7142857142857143</c:v>
                </c:pt>
                <c:pt idx="3">
                  <c:v>1.4285714285714286</c:v>
                </c:pt>
                <c:pt idx="4">
                  <c:v>1.4285714285714286</c:v>
                </c:pt>
                <c:pt idx="5">
                  <c:v>1.4285714285714286</c:v>
                </c:pt>
                <c:pt idx="6">
                  <c:v>1.4285714285714286</c:v>
                </c:pt>
                <c:pt idx="7">
                  <c:v>3.5714285714285712</c:v>
                </c:pt>
                <c:pt idx="8">
                  <c:v>7.1428571428571423</c:v>
                </c:pt>
                <c:pt idx="9">
                  <c:v>27.857142857142858</c:v>
                </c:pt>
                <c:pt idx="10">
                  <c:v>53.571428571428569</c:v>
                </c:pt>
              </c:numCache>
            </c:numRef>
          </c:val>
          <c:extLst>
            <c:ext xmlns:c16="http://schemas.microsoft.com/office/drawing/2014/chart" uri="{C3380CC4-5D6E-409C-BE32-E72D297353CC}">
              <c16:uniqueId val="{00000000-D6F4-4066-9817-7C3896D6667F}"/>
            </c:ext>
          </c:extLst>
        </c:ser>
        <c:dLbls>
          <c:dLblPos val="outEnd"/>
          <c:showLegendKey val="0"/>
          <c:showVal val="1"/>
          <c:showCatName val="0"/>
          <c:showSerName val="0"/>
          <c:showPercent val="0"/>
          <c:showBubbleSize val="0"/>
        </c:dLbls>
        <c:gapWidth val="150"/>
        <c:axId val="46459904"/>
        <c:axId val="48412544"/>
      </c:barChart>
      <c:catAx>
        <c:axId val="46459904"/>
        <c:scaling>
          <c:orientation val="minMax"/>
        </c:scaling>
        <c:delete val="0"/>
        <c:axPos val="l"/>
        <c:title>
          <c:tx>
            <c:rich>
              <a:bodyPr rot="-5400000" vert="horz"/>
              <a:lstStyle/>
              <a:p>
                <a:pPr>
                  <a:defRPr/>
                </a:pPr>
                <a:r>
                  <a:rPr lang="en-US"/>
                  <a:t>Poblaciones y factores de riesgo</a:t>
                </a:r>
              </a:p>
            </c:rich>
          </c:tx>
          <c:layout/>
          <c:overlay val="0"/>
        </c:title>
        <c:numFmt formatCode="General" sourceLinked="0"/>
        <c:majorTickMark val="out"/>
        <c:minorTickMark val="none"/>
        <c:tickLblPos val="nextTo"/>
        <c:crossAx val="48412544"/>
        <c:crosses val="autoZero"/>
        <c:auto val="1"/>
        <c:lblAlgn val="ctr"/>
        <c:lblOffset val="100"/>
        <c:noMultiLvlLbl val="0"/>
      </c:catAx>
      <c:valAx>
        <c:axId val="48412544"/>
        <c:scaling>
          <c:orientation val="minMax"/>
        </c:scaling>
        <c:delete val="0"/>
        <c:axPos val="b"/>
        <c:title>
          <c:tx>
            <c:rich>
              <a:bodyPr/>
              <a:lstStyle/>
              <a:p>
                <a:pPr>
                  <a:defRPr/>
                </a:pPr>
                <a:r>
                  <a:rPr lang="en-US"/>
                  <a:t>Porcentaje</a:t>
                </a:r>
              </a:p>
            </c:rich>
          </c:tx>
          <c:layout/>
          <c:overlay val="0"/>
        </c:title>
        <c:numFmt formatCode="0.0" sourceLinked="1"/>
        <c:majorTickMark val="out"/>
        <c:minorTickMark val="none"/>
        <c:tickLblPos val="nextTo"/>
        <c:crossAx val="46459904"/>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3"/>
          <c:order val="0"/>
          <c:tx>
            <c:strRef>
              <c:f>Complicaciones!$G$3</c:f>
              <c:strCache>
                <c:ptCount val="1"/>
                <c:pt idx="0">
                  <c:v>%</c:v>
                </c:pt>
              </c:strCache>
            </c:strRef>
          </c:tx>
          <c:spPr>
            <a:solidFill>
              <a:schemeClr val="accent1"/>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Complicaciones!$A$4:$A$8</c:f>
              <c:strCache>
                <c:ptCount val="5"/>
                <c:pt idx="0">
                  <c:v>Falla hepática fulminante</c:v>
                </c:pt>
                <c:pt idx="1">
                  <c:v>Carcinoma hepático</c:v>
                </c:pt>
                <c:pt idx="2">
                  <c:v>Síndrome febril ictérico</c:v>
                </c:pt>
                <c:pt idx="3">
                  <c:v>Cirrosis hepática</c:v>
                </c:pt>
                <c:pt idx="4">
                  <c:v>Ninguna</c:v>
                </c:pt>
              </c:strCache>
            </c:strRef>
          </c:cat>
          <c:val>
            <c:numRef>
              <c:f>Complicaciones!$G$4:$G$8</c:f>
              <c:numCache>
                <c:formatCode>0.0</c:formatCode>
                <c:ptCount val="5"/>
                <c:pt idx="0">
                  <c:v>0</c:v>
                </c:pt>
                <c:pt idx="1">
                  <c:v>0</c:v>
                </c:pt>
                <c:pt idx="2">
                  <c:v>12.422360248447205</c:v>
                </c:pt>
                <c:pt idx="3">
                  <c:v>16.149068322981368</c:v>
                </c:pt>
                <c:pt idx="4">
                  <c:v>71.428571428571431</c:v>
                </c:pt>
              </c:numCache>
            </c:numRef>
          </c:val>
          <c:extLst>
            <c:ext xmlns:c16="http://schemas.microsoft.com/office/drawing/2014/chart" uri="{C3380CC4-5D6E-409C-BE32-E72D297353CC}">
              <c16:uniqueId val="{00000000-8C07-465B-A9D5-2518D374CD46}"/>
            </c:ext>
          </c:extLst>
        </c:ser>
        <c:dLbls>
          <c:showLegendKey val="0"/>
          <c:showVal val="0"/>
          <c:showCatName val="0"/>
          <c:showSerName val="0"/>
          <c:showPercent val="0"/>
          <c:showBubbleSize val="0"/>
        </c:dLbls>
        <c:gapWidth val="150"/>
        <c:axId val="49467392"/>
        <c:axId val="49469312"/>
      </c:barChart>
      <c:catAx>
        <c:axId val="49467392"/>
        <c:scaling>
          <c:orientation val="minMax"/>
        </c:scaling>
        <c:delete val="0"/>
        <c:axPos val="l"/>
        <c:title>
          <c:tx>
            <c:rich>
              <a:bodyPr rot="-5400000" vert="horz"/>
              <a:lstStyle/>
              <a:p>
                <a:pPr>
                  <a:defRPr sz="900"/>
                </a:pPr>
                <a:r>
                  <a:rPr lang="en-US" sz="900"/>
                  <a:t>Complicaciones</a:t>
                </a:r>
              </a:p>
            </c:rich>
          </c:tx>
          <c:layout/>
          <c:overlay val="0"/>
        </c:title>
        <c:numFmt formatCode="General" sourceLinked="0"/>
        <c:majorTickMark val="out"/>
        <c:minorTickMark val="none"/>
        <c:tickLblPos val="nextTo"/>
        <c:txPr>
          <a:bodyPr/>
          <a:lstStyle/>
          <a:p>
            <a:pPr>
              <a:defRPr sz="900"/>
            </a:pPr>
            <a:endParaRPr lang="en-US"/>
          </a:p>
        </c:txPr>
        <c:crossAx val="49469312"/>
        <c:crosses val="autoZero"/>
        <c:auto val="1"/>
        <c:lblAlgn val="ctr"/>
        <c:lblOffset val="100"/>
        <c:noMultiLvlLbl val="0"/>
      </c:catAx>
      <c:valAx>
        <c:axId val="49469312"/>
        <c:scaling>
          <c:orientation val="minMax"/>
        </c:scaling>
        <c:delete val="0"/>
        <c:axPos val="b"/>
        <c:title>
          <c:tx>
            <c:rich>
              <a:bodyPr/>
              <a:lstStyle/>
              <a:p>
                <a:pPr>
                  <a:defRPr sz="900"/>
                </a:pPr>
                <a:r>
                  <a:rPr lang="en-US" sz="900"/>
                  <a:t>Porcentaje</a:t>
                </a:r>
              </a:p>
            </c:rich>
          </c:tx>
          <c:layout/>
          <c:overlay val="0"/>
        </c:title>
        <c:numFmt formatCode="0.0" sourceLinked="1"/>
        <c:majorTickMark val="out"/>
        <c:minorTickMark val="none"/>
        <c:tickLblPos val="nextTo"/>
        <c:txPr>
          <a:bodyPr/>
          <a:lstStyle/>
          <a:p>
            <a:pPr>
              <a:defRPr sz="900"/>
            </a:pPr>
            <a:endParaRPr lang="en-US"/>
          </a:p>
        </c:txPr>
        <c:crossAx val="49467392"/>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'Clasif del caso'!$A$3:$A$8</c:f>
              <c:strCache>
                <c:ptCount val="6"/>
                <c:pt idx="0">
                  <c:v>Hepatitis B por transmisión materno infantil</c:v>
                </c:pt>
                <c:pt idx="1">
                  <c:v>Hepatitis coinfección B-D</c:v>
                </c:pt>
                <c:pt idx="2">
                  <c:v>Hepatitis B crónica</c:v>
                </c:pt>
                <c:pt idx="3">
                  <c:v>Hepatitis B aguda</c:v>
                </c:pt>
                <c:pt idx="4">
                  <c:v>Hepatitis B a clasificar</c:v>
                </c:pt>
                <c:pt idx="5">
                  <c:v>Hepatitis C</c:v>
                </c:pt>
              </c:strCache>
            </c:strRef>
          </c:cat>
          <c:val>
            <c:numRef>
              <c:f>'Clasif del caso'!$C$3:$C$8</c:f>
              <c:numCache>
                <c:formatCode>0.0</c:formatCode>
                <c:ptCount val="6"/>
                <c:pt idx="0">
                  <c:v>0</c:v>
                </c:pt>
                <c:pt idx="1">
                  <c:v>0</c:v>
                </c:pt>
                <c:pt idx="2">
                  <c:v>10.559006211180124</c:v>
                </c:pt>
                <c:pt idx="3">
                  <c:v>17.391304347826086</c:v>
                </c:pt>
                <c:pt idx="4">
                  <c:v>22.36024844720497</c:v>
                </c:pt>
                <c:pt idx="5">
                  <c:v>49.689440993788821</c:v>
                </c:pt>
              </c:numCache>
            </c:numRef>
          </c:val>
          <c:extLst>
            <c:ext xmlns:c16="http://schemas.microsoft.com/office/drawing/2014/chart" uri="{C3380CC4-5D6E-409C-BE32-E72D297353CC}">
              <c16:uniqueId val="{00000000-E73C-486B-B94A-C22A7932D4B9}"/>
            </c:ext>
          </c:extLst>
        </c:ser>
        <c:dLbls>
          <c:dLblPos val="outEnd"/>
          <c:showLegendKey val="0"/>
          <c:showVal val="1"/>
          <c:showCatName val="0"/>
          <c:showSerName val="0"/>
          <c:showPercent val="0"/>
          <c:showBubbleSize val="0"/>
        </c:dLbls>
        <c:gapWidth val="150"/>
        <c:axId val="49358720"/>
        <c:axId val="53113984"/>
      </c:barChart>
      <c:catAx>
        <c:axId val="49358720"/>
        <c:scaling>
          <c:orientation val="minMax"/>
        </c:scaling>
        <c:delete val="0"/>
        <c:axPos val="l"/>
        <c:title>
          <c:tx>
            <c:rich>
              <a:bodyPr rot="-5400000" vert="horz"/>
              <a:lstStyle/>
              <a:p>
                <a:pPr>
                  <a:defRPr/>
                </a:pPr>
                <a:r>
                  <a:rPr lang="es-CO"/>
                  <a:t>Tipo de hepatitis</a:t>
                </a:r>
              </a:p>
            </c:rich>
          </c:tx>
          <c:layout/>
          <c:overlay val="0"/>
        </c:title>
        <c:numFmt formatCode="General" sourceLinked="0"/>
        <c:majorTickMark val="out"/>
        <c:minorTickMark val="none"/>
        <c:tickLblPos val="nextTo"/>
        <c:txPr>
          <a:bodyPr/>
          <a:lstStyle/>
          <a:p>
            <a:pPr>
              <a:defRPr sz="900"/>
            </a:pPr>
            <a:endParaRPr lang="en-US"/>
          </a:p>
        </c:txPr>
        <c:crossAx val="53113984"/>
        <c:crosses val="autoZero"/>
        <c:auto val="1"/>
        <c:lblAlgn val="ctr"/>
        <c:lblOffset val="100"/>
        <c:noMultiLvlLbl val="0"/>
      </c:catAx>
      <c:valAx>
        <c:axId val="53113984"/>
        <c:scaling>
          <c:orientation val="minMax"/>
        </c:scaling>
        <c:delete val="0"/>
        <c:axPos val="b"/>
        <c:title>
          <c:tx>
            <c:rich>
              <a:bodyPr/>
              <a:lstStyle/>
              <a:p>
                <a:pPr>
                  <a:defRPr/>
                </a:pPr>
                <a:r>
                  <a:rPr lang="es-CO"/>
                  <a:t>Porcentaje</a:t>
                </a:r>
              </a:p>
            </c:rich>
          </c:tx>
          <c:layout/>
          <c:overlay val="0"/>
        </c:title>
        <c:numFmt formatCode="0.0" sourceLinked="1"/>
        <c:majorTickMark val="out"/>
        <c:minorTickMark val="none"/>
        <c:tickLblPos val="nextTo"/>
        <c:crossAx val="49358720"/>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310395086148561"/>
          <c:y val="5.3979226988698038E-2"/>
          <c:w val="0.86974108583623966"/>
          <c:h val="0.61006705273488127"/>
        </c:manualLayout>
      </c:layout>
      <c:areaChart>
        <c:grouping val="standard"/>
        <c:varyColors val="0"/>
        <c:ser>
          <c:idx val="3"/>
          <c:order val="1"/>
          <c:tx>
            <c:strRef>
              <c:f>IRA!$A$74</c:f>
              <c:strCache>
                <c:ptCount val="1"/>
                <c:pt idx="0">
                  <c:v>Percentil 75</c:v>
                </c:pt>
              </c:strCache>
            </c:strRef>
          </c:tx>
          <c:spPr>
            <a:solidFill>
              <a:srgbClr val="C00000"/>
            </a:solidFill>
            <a:ln w="25400">
              <a:solidFill>
                <a:srgbClr val="FF0000"/>
              </a:solidFill>
              <a:prstDash val="solid"/>
            </a:ln>
          </c:spPr>
          <c:val>
            <c:numRef>
              <c:f>IRA!$B$74:$BA$74</c:f>
              <c:numCache>
                <c:formatCode>0.0</c:formatCode>
                <c:ptCount val="52"/>
                <c:pt idx="0">
                  <c:v>12311.75</c:v>
                </c:pt>
                <c:pt idx="1">
                  <c:v>11807.75</c:v>
                </c:pt>
                <c:pt idx="2">
                  <c:v>10014.5</c:v>
                </c:pt>
                <c:pt idx="3">
                  <c:v>10716.25</c:v>
                </c:pt>
                <c:pt idx="4">
                  <c:v>11038.5</c:v>
                </c:pt>
                <c:pt idx="5">
                  <c:v>13232.75</c:v>
                </c:pt>
                <c:pt idx="6">
                  <c:v>11651</c:v>
                </c:pt>
                <c:pt idx="7">
                  <c:v>14124</c:v>
                </c:pt>
                <c:pt idx="8">
                  <c:v>13113.5</c:v>
                </c:pt>
                <c:pt idx="9">
                  <c:v>12696.25</c:v>
                </c:pt>
                <c:pt idx="10">
                  <c:v>12593</c:v>
                </c:pt>
                <c:pt idx="11">
                  <c:v>11443</c:v>
                </c:pt>
                <c:pt idx="12">
                  <c:v>13317.5</c:v>
                </c:pt>
                <c:pt idx="13">
                  <c:v>13000.5</c:v>
                </c:pt>
                <c:pt idx="14">
                  <c:v>11845.75</c:v>
                </c:pt>
                <c:pt idx="15">
                  <c:v>11684.5</c:v>
                </c:pt>
                <c:pt idx="16">
                  <c:v>11441.25</c:v>
                </c:pt>
                <c:pt idx="17">
                  <c:v>12032.25</c:v>
                </c:pt>
                <c:pt idx="18">
                  <c:v>13525.25</c:v>
                </c:pt>
                <c:pt idx="19">
                  <c:v>15271</c:v>
                </c:pt>
                <c:pt idx="20">
                  <c:v>13754.75</c:v>
                </c:pt>
                <c:pt idx="21">
                  <c:v>11705</c:v>
                </c:pt>
                <c:pt idx="22">
                  <c:v>13947.25</c:v>
                </c:pt>
                <c:pt idx="23">
                  <c:v>14984.75</c:v>
                </c:pt>
                <c:pt idx="24">
                  <c:v>12511</c:v>
                </c:pt>
                <c:pt idx="25">
                  <c:v>10835.75</c:v>
                </c:pt>
                <c:pt idx="26">
                  <c:v>12719.25</c:v>
                </c:pt>
                <c:pt idx="27">
                  <c:v>11804.75</c:v>
                </c:pt>
                <c:pt idx="28">
                  <c:v>11544.5</c:v>
                </c:pt>
                <c:pt idx="29">
                  <c:v>13120.25</c:v>
                </c:pt>
                <c:pt idx="30">
                  <c:v>13741.25</c:v>
                </c:pt>
                <c:pt idx="31">
                  <c:v>11849.25</c:v>
                </c:pt>
                <c:pt idx="32">
                  <c:v>13326.5</c:v>
                </c:pt>
                <c:pt idx="33">
                  <c:v>14662.75</c:v>
                </c:pt>
                <c:pt idx="34">
                  <c:v>13236.75</c:v>
                </c:pt>
                <c:pt idx="35">
                  <c:v>13933</c:v>
                </c:pt>
                <c:pt idx="36">
                  <c:v>13328</c:v>
                </c:pt>
                <c:pt idx="37">
                  <c:v>14975.5</c:v>
                </c:pt>
                <c:pt idx="38">
                  <c:v>14911.5</c:v>
                </c:pt>
                <c:pt idx="39">
                  <c:v>13346.5</c:v>
                </c:pt>
                <c:pt idx="40">
                  <c:v>12111</c:v>
                </c:pt>
                <c:pt idx="41">
                  <c:v>15718.25</c:v>
                </c:pt>
                <c:pt idx="42">
                  <c:v>12936.5</c:v>
                </c:pt>
                <c:pt idx="43">
                  <c:v>10638.75</c:v>
                </c:pt>
                <c:pt idx="44">
                  <c:v>12261.5</c:v>
                </c:pt>
                <c:pt idx="45">
                  <c:v>14346.25</c:v>
                </c:pt>
                <c:pt idx="46">
                  <c:v>15132.75</c:v>
                </c:pt>
                <c:pt idx="47">
                  <c:v>14037.75</c:v>
                </c:pt>
                <c:pt idx="48">
                  <c:v>15665.75</c:v>
                </c:pt>
                <c:pt idx="49">
                  <c:v>14540.5</c:v>
                </c:pt>
                <c:pt idx="50">
                  <c:v>12542.75</c:v>
                </c:pt>
                <c:pt idx="51">
                  <c:v>11201.5</c:v>
                </c:pt>
              </c:numCache>
            </c:numRef>
          </c:val>
          <c:extLst>
            <c:ext xmlns:c16="http://schemas.microsoft.com/office/drawing/2014/chart" uri="{C3380CC4-5D6E-409C-BE32-E72D297353CC}">
              <c16:uniqueId val="{00000002-5A99-4791-8253-E45CCB0CC22F}"/>
            </c:ext>
          </c:extLst>
        </c:ser>
        <c:ser>
          <c:idx val="1"/>
          <c:order val="2"/>
          <c:tx>
            <c:strRef>
              <c:f>IRA!$A$72</c:f>
              <c:strCache>
                <c:ptCount val="1"/>
                <c:pt idx="0">
                  <c:v>Mediana</c:v>
                </c:pt>
              </c:strCache>
            </c:strRef>
          </c:tx>
          <c:spPr>
            <a:ln w="28575" cap="rnd">
              <a:solidFill>
                <a:schemeClr val="accent4"/>
              </a:solidFill>
              <a:round/>
            </a:ln>
            <a:effectLst/>
          </c:spPr>
          <c:val>
            <c:numRef>
              <c:f>IRA!$B$72:$BA$72</c:f>
              <c:numCache>
                <c:formatCode>0.0</c:formatCode>
                <c:ptCount val="52"/>
                <c:pt idx="0">
                  <c:v>9731.5</c:v>
                </c:pt>
                <c:pt idx="1">
                  <c:v>11470.5</c:v>
                </c:pt>
                <c:pt idx="2">
                  <c:v>9818</c:v>
                </c:pt>
                <c:pt idx="3">
                  <c:v>9413</c:v>
                </c:pt>
                <c:pt idx="4">
                  <c:v>10195.5</c:v>
                </c:pt>
                <c:pt idx="5">
                  <c:v>11295</c:v>
                </c:pt>
                <c:pt idx="6">
                  <c:v>11288.5</c:v>
                </c:pt>
                <c:pt idx="7">
                  <c:v>12905.5</c:v>
                </c:pt>
                <c:pt idx="8">
                  <c:v>12364.5</c:v>
                </c:pt>
                <c:pt idx="9">
                  <c:v>12139.5</c:v>
                </c:pt>
                <c:pt idx="10">
                  <c:v>11117</c:v>
                </c:pt>
                <c:pt idx="11">
                  <c:v>10971</c:v>
                </c:pt>
                <c:pt idx="12">
                  <c:v>11279</c:v>
                </c:pt>
                <c:pt idx="13">
                  <c:v>11154</c:v>
                </c:pt>
                <c:pt idx="14">
                  <c:v>10599.5</c:v>
                </c:pt>
                <c:pt idx="15">
                  <c:v>11034</c:v>
                </c:pt>
                <c:pt idx="16">
                  <c:v>10627</c:v>
                </c:pt>
                <c:pt idx="17">
                  <c:v>11061</c:v>
                </c:pt>
                <c:pt idx="18">
                  <c:v>11523.5</c:v>
                </c:pt>
                <c:pt idx="19">
                  <c:v>14039</c:v>
                </c:pt>
                <c:pt idx="20">
                  <c:v>12050.5</c:v>
                </c:pt>
                <c:pt idx="21">
                  <c:v>11361</c:v>
                </c:pt>
                <c:pt idx="22">
                  <c:v>13307</c:v>
                </c:pt>
                <c:pt idx="23">
                  <c:v>12997.5</c:v>
                </c:pt>
                <c:pt idx="24">
                  <c:v>10884.5</c:v>
                </c:pt>
                <c:pt idx="25">
                  <c:v>10373</c:v>
                </c:pt>
                <c:pt idx="26">
                  <c:v>11556</c:v>
                </c:pt>
                <c:pt idx="27">
                  <c:v>11484</c:v>
                </c:pt>
                <c:pt idx="28">
                  <c:v>10864</c:v>
                </c:pt>
                <c:pt idx="29">
                  <c:v>12687.5</c:v>
                </c:pt>
                <c:pt idx="30">
                  <c:v>12534</c:v>
                </c:pt>
                <c:pt idx="31">
                  <c:v>11205</c:v>
                </c:pt>
                <c:pt idx="32">
                  <c:v>10579.5</c:v>
                </c:pt>
                <c:pt idx="33">
                  <c:v>14000</c:v>
                </c:pt>
                <c:pt idx="34">
                  <c:v>12400.5</c:v>
                </c:pt>
                <c:pt idx="35">
                  <c:v>12019.5</c:v>
                </c:pt>
                <c:pt idx="36">
                  <c:v>12674</c:v>
                </c:pt>
                <c:pt idx="37">
                  <c:v>13081.5</c:v>
                </c:pt>
                <c:pt idx="38">
                  <c:v>13789</c:v>
                </c:pt>
                <c:pt idx="39">
                  <c:v>12269.5</c:v>
                </c:pt>
                <c:pt idx="40">
                  <c:v>11757.5</c:v>
                </c:pt>
                <c:pt idx="41">
                  <c:v>13441.5</c:v>
                </c:pt>
                <c:pt idx="42">
                  <c:v>12175.5</c:v>
                </c:pt>
                <c:pt idx="43">
                  <c:v>9983</c:v>
                </c:pt>
                <c:pt idx="44">
                  <c:v>11811.5</c:v>
                </c:pt>
                <c:pt idx="45">
                  <c:v>13506</c:v>
                </c:pt>
                <c:pt idx="46">
                  <c:v>13880</c:v>
                </c:pt>
                <c:pt idx="47">
                  <c:v>12984.5</c:v>
                </c:pt>
                <c:pt idx="48">
                  <c:v>13151</c:v>
                </c:pt>
                <c:pt idx="49">
                  <c:v>13725</c:v>
                </c:pt>
                <c:pt idx="50">
                  <c:v>12154.5</c:v>
                </c:pt>
                <c:pt idx="51">
                  <c:v>11067.5</c:v>
                </c:pt>
              </c:numCache>
            </c:numRef>
          </c:val>
          <c:extLst>
            <c:ext xmlns:c16="http://schemas.microsoft.com/office/drawing/2014/chart" uri="{C3380CC4-5D6E-409C-BE32-E72D297353CC}">
              <c16:uniqueId val="{00000000-5A99-4791-8253-E45CCB0CC22F}"/>
            </c:ext>
          </c:extLst>
        </c:ser>
        <c:ser>
          <c:idx val="2"/>
          <c:order val="3"/>
          <c:tx>
            <c:strRef>
              <c:f>IRA!$A$73</c:f>
              <c:strCache>
                <c:ptCount val="1"/>
                <c:pt idx="0">
                  <c:v>Percentil 25</c:v>
                </c:pt>
              </c:strCache>
            </c:strRef>
          </c:tx>
          <c:spPr>
            <a:solidFill>
              <a:srgbClr val="92D050"/>
            </a:solidFill>
            <a:ln w="28575" cap="rnd">
              <a:solidFill>
                <a:schemeClr val="accent6"/>
              </a:solidFill>
              <a:round/>
            </a:ln>
            <a:effectLst/>
          </c:spPr>
          <c:val>
            <c:numRef>
              <c:f>IRA!$B$73:$BA$73</c:f>
              <c:numCache>
                <c:formatCode>0.0</c:formatCode>
                <c:ptCount val="52"/>
                <c:pt idx="0">
                  <c:v>9476.25</c:v>
                </c:pt>
                <c:pt idx="1">
                  <c:v>11014</c:v>
                </c:pt>
                <c:pt idx="2">
                  <c:v>9578</c:v>
                </c:pt>
                <c:pt idx="3">
                  <c:v>9194.25</c:v>
                </c:pt>
                <c:pt idx="4">
                  <c:v>9631.5</c:v>
                </c:pt>
                <c:pt idx="5">
                  <c:v>10915.75</c:v>
                </c:pt>
                <c:pt idx="6">
                  <c:v>10926</c:v>
                </c:pt>
                <c:pt idx="7">
                  <c:v>11670.5</c:v>
                </c:pt>
                <c:pt idx="8">
                  <c:v>11955.25</c:v>
                </c:pt>
                <c:pt idx="9">
                  <c:v>12013.25</c:v>
                </c:pt>
                <c:pt idx="10">
                  <c:v>9695.75</c:v>
                </c:pt>
                <c:pt idx="11">
                  <c:v>10679</c:v>
                </c:pt>
                <c:pt idx="12">
                  <c:v>9127.25</c:v>
                </c:pt>
                <c:pt idx="13">
                  <c:v>10137.75</c:v>
                </c:pt>
                <c:pt idx="14">
                  <c:v>10276.5</c:v>
                </c:pt>
                <c:pt idx="15">
                  <c:v>9908</c:v>
                </c:pt>
                <c:pt idx="16">
                  <c:v>10213.25</c:v>
                </c:pt>
                <c:pt idx="17">
                  <c:v>10242.75</c:v>
                </c:pt>
                <c:pt idx="18">
                  <c:v>10413.5</c:v>
                </c:pt>
                <c:pt idx="19">
                  <c:v>12024.75</c:v>
                </c:pt>
                <c:pt idx="20">
                  <c:v>11326.5</c:v>
                </c:pt>
                <c:pt idx="21">
                  <c:v>10528</c:v>
                </c:pt>
                <c:pt idx="22">
                  <c:v>13071</c:v>
                </c:pt>
                <c:pt idx="23">
                  <c:v>10606.75</c:v>
                </c:pt>
                <c:pt idx="24">
                  <c:v>8676</c:v>
                </c:pt>
                <c:pt idx="25">
                  <c:v>8855.75</c:v>
                </c:pt>
                <c:pt idx="26">
                  <c:v>10722.75</c:v>
                </c:pt>
                <c:pt idx="27">
                  <c:v>10929.25</c:v>
                </c:pt>
                <c:pt idx="28">
                  <c:v>10419</c:v>
                </c:pt>
                <c:pt idx="29">
                  <c:v>11576</c:v>
                </c:pt>
                <c:pt idx="30">
                  <c:v>10595.5</c:v>
                </c:pt>
                <c:pt idx="31">
                  <c:v>10854</c:v>
                </c:pt>
                <c:pt idx="32">
                  <c:v>10087.75</c:v>
                </c:pt>
                <c:pt idx="33">
                  <c:v>11517.75</c:v>
                </c:pt>
                <c:pt idx="34">
                  <c:v>11564.25</c:v>
                </c:pt>
                <c:pt idx="35">
                  <c:v>11318.75</c:v>
                </c:pt>
                <c:pt idx="36">
                  <c:v>11228</c:v>
                </c:pt>
                <c:pt idx="37">
                  <c:v>11622.5</c:v>
                </c:pt>
                <c:pt idx="38">
                  <c:v>11987</c:v>
                </c:pt>
                <c:pt idx="39">
                  <c:v>10960</c:v>
                </c:pt>
                <c:pt idx="40">
                  <c:v>9890.5</c:v>
                </c:pt>
                <c:pt idx="41">
                  <c:v>12475</c:v>
                </c:pt>
                <c:pt idx="42">
                  <c:v>11076.25</c:v>
                </c:pt>
                <c:pt idx="43">
                  <c:v>9278.5</c:v>
                </c:pt>
                <c:pt idx="44">
                  <c:v>11382.5</c:v>
                </c:pt>
                <c:pt idx="45">
                  <c:v>12497</c:v>
                </c:pt>
                <c:pt idx="46">
                  <c:v>13585.75</c:v>
                </c:pt>
                <c:pt idx="47">
                  <c:v>12282.25</c:v>
                </c:pt>
                <c:pt idx="48">
                  <c:v>12323.75</c:v>
                </c:pt>
                <c:pt idx="49">
                  <c:v>12847.25</c:v>
                </c:pt>
                <c:pt idx="50">
                  <c:v>11671</c:v>
                </c:pt>
                <c:pt idx="51">
                  <c:v>10773</c:v>
                </c:pt>
              </c:numCache>
            </c:numRef>
          </c:val>
          <c:extLst>
            <c:ext xmlns:c16="http://schemas.microsoft.com/office/drawing/2014/chart" uri="{C3380CC4-5D6E-409C-BE32-E72D297353CC}">
              <c16:uniqueId val="{00000001-5A99-4791-8253-E45CCB0CC22F}"/>
            </c:ext>
          </c:extLst>
        </c:ser>
        <c:dLbls>
          <c:showLegendKey val="0"/>
          <c:showVal val="0"/>
          <c:showCatName val="0"/>
          <c:showSerName val="0"/>
          <c:showPercent val="0"/>
          <c:showBubbleSize val="0"/>
        </c:dLbls>
        <c:axId val="511295608"/>
        <c:axId val="511297176"/>
      </c:areaChart>
      <c:scatterChart>
        <c:scatterStyle val="lineMarker"/>
        <c:varyColors val="0"/>
        <c:ser>
          <c:idx val="0"/>
          <c:order val="0"/>
          <c:tx>
            <c:strRef>
              <c:f>IRA!$A$71</c:f>
              <c:strCache>
                <c:ptCount val="1"/>
                <c:pt idx="0">
                  <c:v>2022</c:v>
                </c:pt>
              </c:strCache>
            </c:strRef>
          </c:tx>
          <c:spPr>
            <a:ln w="19050">
              <a:solidFill>
                <a:schemeClr val="tx1"/>
              </a:solidFill>
            </a:ln>
          </c:spPr>
          <c:marker>
            <c:symbol val="circle"/>
            <c:size val="5"/>
            <c:spPr>
              <a:solidFill>
                <a:schemeClr val="tx1"/>
              </a:solidFill>
              <a:ln w="9525">
                <a:solidFill>
                  <a:schemeClr val="tx1"/>
                </a:solidFill>
                <a:prstDash val="sysDash"/>
              </a:ln>
              <a:effectLst/>
            </c:spPr>
          </c:marker>
          <c:yVal>
            <c:numRef>
              <c:f>IRA!$B$71:$AC$71</c:f>
              <c:numCache>
                <c:formatCode>General</c:formatCode>
                <c:ptCount val="28"/>
                <c:pt idx="0">
                  <c:v>22348</c:v>
                </c:pt>
                <c:pt idx="1">
                  <c:v>23191</c:v>
                </c:pt>
                <c:pt idx="2">
                  <c:v>16057</c:v>
                </c:pt>
                <c:pt idx="3">
                  <c:v>11784</c:v>
                </c:pt>
                <c:pt idx="4">
                  <c:v>9204</c:v>
                </c:pt>
                <c:pt idx="5">
                  <c:v>7850</c:v>
                </c:pt>
                <c:pt idx="6">
                  <c:v>8826</c:v>
                </c:pt>
                <c:pt idx="7">
                  <c:v>9683</c:v>
                </c:pt>
                <c:pt idx="8">
                  <c:v>9727</c:v>
                </c:pt>
                <c:pt idx="9">
                  <c:v>10334</c:v>
                </c:pt>
                <c:pt idx="10">
                  <c:v>9074</c:v>
                </c:pt>
                <c:pt idx="11">
                  <c:v>9655</c:v>
                </c:pt>
                <c:pt idx="12">
                  <c:v>10047</c:v>
                </c:pt>
                <c:pt idx="13">
                  <c:v>10876</c:v>
                </c:pt>
                <c:pt idx="14">
                  <c:v>6624</c:v>
                </c:pt>
                <c:pt idx="15">
                  <c:v>9925</c:v>
                </c:pt>
                <c:pt idx="16">
                  <c:v>9814</c:v>
                </c:pt>
                <c:pt idx="17">
                  <c:v>11329</c:v>
                </c:pt>
                <c:pt idx="18">
                  <c:v>13581</c:v>
                </c:pt>
                <c:pt idx="19">
                  <c:v>17220</c:v>
                </c:pt>
                <c:pt idx="20">
                  <c:v>16286</c:v>
                </c:pt>
                <c:pt idx="21">
                  <c:v>22814</c:v>
                </c:pt>
                <c:pt idx="22">
                  <c:v>16959</c:v>
                </c:pt>
                <c:pt idx="23">
                  <c:v>17172</c:v>
                </c:pt>
                <c:pt idx="24">
                  <c:v>16668</c:v>
                </c:pt>
                <c:pt idx="25">
                  <c:v>11493</c:v>
                </c:pt>
                <c:pt idx="26">
                  <c:v>17804</c:v>
                </c:pt>
                <c:pt idx="27">
                  <c:v>14950</c:v>
                </c:pt>
              </c:numCache>
            </c:numRef>
          </c:yVal>
          <c:smooth val="0"/>
          <c:extLst>
            <c:ext xmlns:c16="http://schemas.microsoft.com/office/drawing/2014/chart" uri="{C3380CC4-5D6E-409C-BE32-E72D297353CC}">
              <c16:uniqueId val="{00000003-5A99-4791-8253-E45CCB0CC22F}"/>
            </c:ext>
          </c:extLst>
        </c:ser>
        <c:ser>
          <c:idx val="4"/>
          <c:order val="4"/>
          <c:tx>
            <c:strRef>
              <c:f>IRA!$A$70</c:f>
              <c:strCache>
                <c:ptCount val="1"/>
                <c:pt idx="0">
                  <c:v>2021</c:v>
                </c:pt>
              </c:strCache>
            </c:strRef>
          </c:tx>
          <c:spPr>
            <a:ln>
              <a:solidFill>
                <a:schemeClr val="bg1">
                  <a:lumMod val="50000"/>
                </a:schemeClr>
              </a:solidFill>
              <a:prstDash val="sysDash"/>
            </a:ln>
          </c:spPr>
          <c:marker>
            <c:symbol val="none"/>
          </c:marker>
          <c:yVal>
            <c:numRef>
              <c:f>IRA!$B$70:$BA$70</c:f>
              <c:numCache>
                <c:formatCode>General</c:formatCode>
                <c:ptCount val="52"/>
                <c:pt idx="0">
                  <c:v>8719</c:v>
                </c:pt>
                <c:pt idx="1">
                  <c:v>9875</c:v>
                </c:pt>
                <c:pt idx="2">
                  <c:v>9139</c:v>
                </c:pt>
                <c:pt idx="3">
                  <c:v>5868</c:v>
                </c:pt>
                <c:pt idx="4">
                  <c:v>5714</c:v>
                </c:pt>
                <c:pt idx="5">
                  <c:v>7175</c:v>
                </c:pt>
                <c:pt idx="6">
                  <c:v>7171</c:v>
                </c:pt>
                <c:pt idx="7">
                  <c:v>7415</c:v>
                </c:pt>
                <c:pt idx="8">
                  <c:v>7777</c:v>
                </c:pt>
                <c:pt idx="9">
                  <c:v>8599</c:v>
                </c:pt>
                <c:pt idx="10">
                  <c:v>7986</c:v>
                </c:pt>
                <c:pt idx="11">
                  <c:v>9678</c:v>
                </c:pt>
                <c:pt idx="12">
                  <c:v>8454</c:v>
                </c:pt>
                <c:pt idx="13">
                  <c:v>8392</c:v>
                </c:pt>
                <c:pt idx="14">
                  <c:v>9217</c:v>
                </c:pt>
                <c:pt idx="15">
                  <c:v>8171</c:v>
                </c:pt>
                <c:pt idx="16">
                  <c:v>7988</c:v>
                </c:pt>
                <c:pt idx="17">
                  <c:v>6863</c:v>
                </c:pt>
                <c:pt idx="18">
                  <c:v>4939</c:v>
                </c:pt>
                <c:pt idx="19">
                  <c:v>6961</c:v>
                </c:pt>
                <c:pt idx="20">
                  <c:v>11241</c:v>
                </c:pt>
                <c:pt idx="21">
                  <c:v>6443</c:v>
                </c:pt>
                <c:pt idx="22">
                  <c:v>7558</c:v>
                </c:pt>
                <c:pt idx="23">
                  <c:v>8352</c:v>
                </c:pt>
                <c:pt idx="24">
                  <c:v>9484</c:v>
                </c:pt>
                <c:pt idx="25">
                  <c:v>8710</c:v>
                </c:pt>
                <c:pt idx="26">
                  <c:v>10760</c:v>
                </c:pt>
                <c:pt idx="27">
                  <c:v>11606</c:v>
                </c:pt>
                <c:pt idx="28">
                  <c:v>9721</c:v>
                </c:pt>
                <c:pt idx="29">
                  <c:v>9564</c:v>
                </c:pt>
                <c:pt idx="30">
                  <c:v>12168</c:v>
                </c:pt>
                <c:pt idx="31">
                  <c:v>8065</c:v>
                </c:pt>
                <c:pt idx="32">
                  <c:v>10893</c:v>
                </c:pt>
                <c:pt idx="33">
                  <c:v>12194</c:v>
                </c:pt>
                <c:pt idx="34">
                  <c:v>14549</c:v>
                </c:pt>
                <c:pt idx="35">
                  <c:v>14421</c:v>
                </c:pt>
                <c:pt idx="36">
                  <c:v>15663</c:v>
                </c:pt>
                <c:pt idx="37">
                  <c:v>14432</c:v>
                </c:pt>
                <c:pt idx="38">
                  <c:v>12010</c:v>
                </c:pt>
                <c:pt idx="39">
                  <c:v>14170</c:v>
                </c:pt>
                <c:pt idx="40">
                  <c:v>14119</c:v>
                </c:pt>
                <c:pt idx="41">
                  <c:v>11619</c:v>
                </c:pt>
                <c:pt idx="42">
                  <c:v>9472</c:v>
                </c:pt>
                <c:pt idx="43">
                  <c:v>13641</c:v>
                </c:pt>
                <c:pt idx="44">
                  <c:v>10334</c:v>
                </c:pt>
                <c:pt idx="45">
                  <c:v>13918</c:v>
                </c:pt>
                <c:pt idx="46">
                  <c:v>12749</c:v>
                </c:pt>
                <c:pt idx="47">
                  <c:v>13914</c:v>
                </c:pt>
                <c:pt idx="48">
                  <c:v>12211</c:v>
                </c:pt>
                <c:pt idx="49">
                  <c:v>16481</c:v>
                </c:pt>
                <c:pt idx="50">
                  <c:v>17367</c:v>
                </c:pt>
                <c:pt idx="51">
                  <c:v>20851</c:v>
                </c:pt>
              </c:numCache>
            </c:numRef>
          </c:yVal>
          <c:smooth val="0"/>
          <c:extLst>
            <c:ext xmlns:c16="http://schemas.microsoft.com/office/drawing/2014/chart" uri="{C3380CC4-5D6E-409C-BE32-E72D297353CC}">
              <c16:uniqueId val="{00000000-6EDF-463D-9C09-8210011F8292}"/>
            </c:ext>
          </c:extLst>
        </c:ser>
        <c:dLbls>
          <c:showLegendKey val="0"/>
          <c:showVal val="0"/>
          <c:showCatName val="0"/>
          <c:showSerName val="0"/>
          <c:showPercent val="0"/>
          <c:showBubbleSize val="0"/>
        </c:dLbls>
        <c:axId val="511295608"/>
        <c:axId val="511297176"/>
      </c:scatterChart>
      <c:catAx>
        <c:axId val="511295608"/>
        <c:scaling>
          <c:orientation val="minMax"/>
        </c:scaling>
        <c:delete val="0"/>
        <c:axPos val="b"/>
        <c:title>
          <c:tx>
            <c:rich>
              <a:bodyPr/>
              <a:lstStyle/>
              <a:p>
                <a:pPr>
                  <a:defRPr/>
                </a:pPr>
                <a:r>
                  <a:rPr lang="en-US"/>
                  <a:t>Semanas epidemiológicas</a:t>
                </a:r>
              </a:p>
            </c:rich>
          </c:tx>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511297176"/>
        <c:crosses val="autoZero"/>
        <c:auto val="1"/>
        <c:lblAlgn val="ctr"/>
        <c:lblOffset val="100"/>
        <c:noMultiLvlLbl val="0"/>
      </c:catAx>
      <c:valAx>
        <c:axId val="511297176"/>
        <c:scaling>
          <c:orientation val="minMax"/>
        </c:scaling>
        <c:delete val="0"/>
        <c:axPos val="l"/>
        <c:title>
          <c:tx>
            <c:rich>
              <a:bodyPr/>
              <a:lstStyle/>
              <a:p>
                <a:pPr>
                  <a:defRPr/>
                </a:pPr>
                <a:r>
                  <a:rPr lang="es-CO"/>
                  <a:t>Número de consultas</a:t>
                </a:r>
              </a:p>
            </c:rich>
          </c:tx>
          <c:layout>
            <c:manualLayout>
              <c:xMode val="edge"/>
              <c:yMode val="edge"/>
              <c:x val="1.1711415334964344E-2"/>
              <c:y val="5.2188645706032641E-2"/>
            </c:manualLayout>
          </c:layout>
          <c:overlay val="0"/>
        </c:title>
        <c:numFmt formatCode="0" sourceLinked="0"/>
        <c:majorTickMark val="none"/>
        <c:minorTickMark val="none"/>
        <c:tickLblPos val="nextTo"/>
        <c:spPr>
          <a:ln w="6350">
            <a:noFill/>
          </a:ln>
        </c:spPr>
        <c:txPr>
          <a:bodyPr rot="-60000000" vert="horz"/>
          <a:lstStyle/>
          <a:p>
            <a:pPr>
              <a:defRPr/>
            </a:pPr>
            <a:endParaRPr lang="en-US"/>
          </a:p>
        </c:txPr>
        <c:crossAx val="511295608"/>
        <c:crosses val="autoZero"/>
        <c:crossBetween val="between"/>
      </c:valAx>
      <c:spPr>
        <a:noFill/>
        <a:ln w="25400">
          <a:noFill/>
        </a:ln>
      </c:spPr>
    </c:plotArea>
    <c:legend>
      <c:legendPos val="b"/>
      <c:layout>
        <c:manualLayout>
          <c:xMode val="edge"/>
          <c:yMode val="edge"/>
          <c:x val="7.7696111602727602E-2"/>
          <c:y val="0.86794812150501799"/>
          <c:w val="0.89220529904742074"/>
          <c:h val="0.11000571695737511"/>
        </c:manualLayout>
      </c:layout>
      <c:overlay val="0"/>
      <c:spPr>
        <a:noFill/>
        <a:ln w="25400">
          <a:noFill/>
        </a:ln>
      </c:spPr>
      <c:txPr>
        <a:bodyPr rot="0" vert="horz"/>
        <a:lstStyle/>
        <a:p>
          <a:pPr>
            <a:defRPr/>
          </a:pPr>
          <a:endParaRPr lang="en-US"/>
        </a:p>
      </c:txPr>
    </c:legend>
    <c:plotVisOnly val="1"/>
    <c:dispBlanksAs val="gap"/>
    <c:showDLblsOverMax val="0"/>
  </c:chart>
  <c:spPr>
    <a:noFill/>
    <a:ln w="9525" cap="flat" cmpd="sng" algn="ctr">
      <a:noFill/>
      <a:round/>
    </a:ln>
    <a:effectLst/>
  </c:spPr>
  <c:txPr>
    <a:bodyPr/>
    <a:lstStyle/>
    <a:p>
      <a:pPr>
        <a:defRPr sz="800">
          <a:solidFill>
            <a:sysClr val="windowText" lastClr="000000"/>
          </a:solidFill>
          <a:latin typeface="Arial Narrow" panose="020B060602020203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37021861295551"/>
          <c:y val="9.315021664126108E-2"/>
          <c:w val="0.83730898170629897"/>
          <c:h val="0.71442222692381707"/>
        </c:manualLayout>
      </c:layout>
      <c:barChart>
        <c:barDir val="col"/>
        <c:grouping val="clustered"/>
        <c:varyColors val="0"/>
        <c:ser>
          <c:idx val="1"/>
          <c:order val="3"/>
          <c:tx>
            <c:strRef>
              <c:f>'2021-2022'!$AJ$1</c:f>
              <c:strCache>
                <c:ptCount val="1"/>
                <c:pt idx="0">
                  <c:v>2022</c:v>
                </c:pt>
              </c:strCache>
            </c:strRef>
          </c:tx>
          <c:spPr>
            <a:solidFill>
              <a:srgbClr val="C00000"/>
            </a:solidFill>
            <a:ln>
              <a:solidFill>
                <a:srgbClr val="C00000"/>
              </a:solidFill>
            </a:ln>
          </c:spPr>
          <c:invertIfNegative val="0"/>
          <c:val>
            <c:numRef>
              <c:f>'2021-2022'!$AJ$2:$AJ$29</c:f>
              <c:numCache>
                <c:formatCode>General</c:formatCode>
                <c:ptCount val="28"/>
                <c:pt idx="0">
                  <c:v>22348</c:v>
                </c:pt>
                <c:pt idx="1">
                  <c:v>23191</c:v>
                </c:pt>
                <c:pt idx="2">
                  <c:v>16057</c:v>
                </c:pt>
                <c:pt idx="3">
                  <c:v>11784</c:v>
                </c:pt>
                <c:pt idx="4">
                  <c:v>9204</c:v>
                </c:pt>
                <c:pt idx="5">
                  <c:v>7850</c:v>
                </c:pt>
                <c:pt idx="6">
                  <c:v>8826</c:v>
                </c:pt>
                <c:pt idx="7">
                  <c:v>9683</c:v>
                </c:pt>
                <c:pt idx="8">
                  <c:v>9727</c:v>
                </c:pt>
                <c:pt idx="9">
                  <c:v>10334</c:v>
                </c:pt>
                <c:pt idx="10">
                  <c:v>9074</c:v>
                </c:pt>
                <c:pt idx="11">
                  <c:v>9655</c:v>
                </c:pt>
                <c:pt idx="12">
                  <c:v>10047</c:v>
                </c:pt>
                <c:pt idx="13">
                  <c:v>10876</c:v>
                </c:pt>
                <c:pt idx="14">
                  <c:v>6624</c:v>
                </c:pt>
                <c:pt idx="15">
                  <c:v>9925</c:v>
                </c:pt>
                <c:pt idx="16">
                  <c:v>9814</c:v>
                </c:pt>
                <c:pt idx="17">
                  <c:v>11329</c:v>
                </c:pt>
                <c:pt idx="18">
                  <c:v>13581</c:v>
                </c:pt>
                <c:pt idx="19">
                  <c:v>17220</c:v>
                </c:pt>
                <c:pt idx="20">
                  <c:v>16286</c:v>
                </c:pt>
                <c:pt idx="21">
                  <c:v>22814</c:v>
                </c:pt>
                <c:pt idx="22">
                  <c:v>16959</c:v>
                </c:pt>
                <c:pt idx="23">
                  <c:v>17172</c:v>
                </c:pt>
                <c:pt idx="24">
                  <c:v>16668</c:v>
                </c:pt>
                <c:pt idx="25">
                  <c:v>11493</c:v>
                </c:pt>
                <c:pt idx="26">
                  <c:v>17804</c:v>
                </c:pt>
                <c:pt idx="27">
                  <c:v>14950</c:v>
                </c:pt>
              </c:numCache>
            </c:numRef>
          </c:val>
          <c:extLst>
            <c:ext xmlns:c16="http://schemas.microsoft.com/office/drawing/2014/chart" uri="{C3380CC4-5D6E-409C-BE32-E72D297353CC}">
              <c16:uniqueId val="{00000000-F6C0-4149-9EDB-F4E9E009E467}"/>
            </c:ext>
          </c:extLst>
        </c:ser>
        <c:dLbls>
          <c:showLegendKey val="0"/>
          <c:showVal val="0"/>
          <c:showCatName val="0"/>
          <c:showSerName val="0"/>
          <c:showPercent val="0"/>
          <c:showBubbleSize val="0"/>
        </c:dLbls>
        <c:gapWidth val="50"/>
        <c:axId val="511176832"/>
        <c:axId val="511173304"/>
      </c:barChart>
      <c:lineChart>
        <c:grouping val="standard"/>
        <c:varyColors val="0"/>
        <c:ser>
          <c:idx val="0"/>
          <c:order val="0"/>
          <c:tx>
            <c:strRef>
              <c:f>'2021-2022'!$AH$1</c:f>
              <c:strCache>
                <c:ptCount val="1"/>
                <c:pt idx="0">
                  <c:v>2021</c:v>
                </c:pt>
              </c:strCache>
            </c:strRef>
          </c:tx>
          <c:spPr>
            <a:ln w="15875" cap="rnd">
              <a:solidFill>
                <a:schemeClr val="bg1">
                  <a:lumMod val="50000"/>
                </a:schemeClr>
              </a:solidFill>
              <a:prstDash val="solid"/>
              <a:round/>
            </a:ln>
            <a:effectLst>
              <a:outerShdw blurRad="40000" dist="20000" dir="5400000" rotWithShape="0">
                <a:srgbClr val="000000">
                  <a:alpha val="38000"/>
                </a:srgbClr>
              </a:outerShdw>
            </a:effectLst>
          </c:spPr>
          <c:marker>
            <c:symbol val="diamond"/>
            <c:size val="3"/>
            <c:spPr>
              <a:solidFill>
                <a:schemeClr val="bg1">
                  <a:lumMod val="75000"/>
                </a:schemeClr>
              </a:solidFill>
              <a:ln>
                <a:solidFill>
                  <a:schemeClr val="bg1">
                    <a:lumMod val="50000"/>
                  </a:schemeClr>
                </a:solidFill>
              </a:ln>
            </c:spPr>
          </c:marker>
          <c:cat>
            <c:numRef>
              <c:f>'2020-2021'!$A$2:$A$53</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'2021-2022'!$AH$2:$AH$53</c:f>
              <c:numCache>
                <c:formatCode>General</c:formatCode>
                <c:ptCount val="52"/>
                <c:pt idx="0">
                  <c:v>8719</c:v>
                </c:pt>
                <c:pt idx="1">
                  <c:v>9875</c:v>
                </c:pt>
                <c:pt idx="2">
                  <c:v>9139</c:v>
                </c:pt>
                <c:pt idx="3">
                  <c:v>5868</c:v>
                </c:pt>
                <c:pt idx="4">
                  <c:v>5714</c:v>
                </c:pt>
                <c:pt idx="5">
                  <c:v>7175</c:v>
                </c:pt>
                <c:pt idx="6">
                  <c:v>7171</c:v>
                </c:pt>
                <c:pt idx="7">
                  <c:v>7415</c:v>
                </c:pt>
                <c:pt idx="8">
                  <c:v>7777</c:v>
                </c:pt>
                <c:pt idx="9">
                  <c:v>8599</c:v>
                </c:pt>
                <c:pt idx="10">
                  <c:v>7986</c:v>
                </c:pt>
                <c:pt idx="11">
                  <c:v>9678</c:v>
                </c:pt>
                <c:pt idx="12">
                  <c:v>8454</c:v>
                </c:pt>
                <c:pt idx="13">
                  <c:v>8392</c:v>
                </c:pt>
                <c:pt idx="14">
                  <c:v>9217</c:v>
                </c:pt>
                <c:pt idx="15">
                  <c:v>8171</c:v>
                </c:pt>
                <c:pt idx="16">
                  <c:v>7988</c:v>
                </c:pt>
                <c:pt idx="17">
                  <c:v>6863</c:v>
                </c:pt>
                <c:pt idx="18">
                  <c:v>4939</c:v>
                </c:pt>
                <c:pt idx="19">
                  <c:v>6961</c:v>
                </c:pt>
                <c:pt idx="20">
                  <c:v>11241</c:v>
                </c:pt>
                <c:pt idx="21">
                  <c:v>6443</c:v>
                </c:pt>
                <c:pt idx="22">
                  <c:v>7558</c:v>
                </c:pt>
                <c:pt idx="23">
                  <c:v>8352</c:v>
                </c:pt>
                <c:pt idx="24">
                  <c:v>9484</c:v>
                </c:pt>
                <c:pt idx="25">
                  <c:v>8710</c:v>
                </c:pt>
                <c:pt idx="26">
                  <c:v>10760</c:v>
                </c:pt>
                <c:pt idx="27">
                  <c:v>11606</c:v>
                </c:pt>
                <c:pt idx="28">
                  <c:v>9721</c:v>
                </c:pt>
                <c:pt idx="29">
                  <c:v>9564</c:v>
                </c:pt>
                <c:pt idx="30">
                  <c:v>12168</c:v>
                </c:pt>
                <c:pt idx="31">
                  <c:v>8065</c:v>
                </c:pt>
                <c:pt idx="32">
                  <c:v>10893</c:v>
                </c:pt>
                <c:pt idx="33">
                  <c:v>12194</c:v>
                </c:pt>
                <c:pt idx="34">
                  <c:v>14549</c:v>
                </c:pt>
                <c:pt idx="35">
                  <c:v>14421</c:v>
                </c:pt>
                <c:pt idx="36">
                  <c:v>15663</c:v>
                </c:pt>
                <c:pt idx="37">
                  <c:v>14432</c:v>
                </c:pt>
                <c:pt idx="38">
                  <c:v>12010</c:v>
                </c:pt>
                <c:pt idx="39">
                  <c:v>14170</c:v>
                </c:pt>
                <c:pt idx="40">
                  <c:v>14119</c:v>
                </c:pt>
                <c:pt idx="41">
                  <c:v>11619</c:v>
                </c:pt>
                <c:pt idx="42">
                  <c:v>9472</c:v>
                </c:pt>
                <c:pt idx="43">
                  <c:v>13641</c:v>
                </c:pt>
                <c:pt idx="44">
                  <c:v>10334</c:v>
                </c:pt>
                <c:pt idx="45">
                  <c:v>13918</c:v>
                </c:pt>
                <c:pt idx="46">
                  <c:v>12749</c:v>
                </c:pt>
                <c:pt idx="47">
                  <c:v>13914</c:v>
                </c:pt>
                <c:pt idx="48">
                  <c:v>12211</c:v>
                </c:pt>
                <c:pt idx="49">
                  <c:v>16481</c:v>
                </c:pt>
                <c:pt idx="50">
                  <c:v>17367</c:v>
                </c:pt>
                <c:pt idx="51">
                  <c:v>20851</c:v>
                </c:pt>
              </c:numCache>
            </c:numRef>
          </c:val>
          <c:smooth val="0"/>
          <c:extLst>
            <c:ext xmlns:c16="http://schemas.microsoft.com/office/drawing/2014/chart" uri="{C3380CC4-5D6E-409C-BE32-E72D297353CC}">
              <c16:uniqueId val="{00000001-EDFE-4D3A-9481-54C1820925BA}"/>
            </c:ext>
          </c:extLst>
        </c:ser>
        <c:ser>
          <c:idx val="3"/>
          <c:order val="1"/>
          <c:tx>
            <c:strRef>
              <c:f>'2021-2022'!$AG$1</c:f>
              <c:strCache>
                <c:ptCount val="1"/>
                <c:pt idx="0">
                  <c:v>2020</c:v>
                </c:pt>
              </c:strCache>
            </c:strRef>
          </c:tx>
          <c:spPr>
            <a:ln w="15875" cap="rnd">
              <a:solidFill>
                <a:srgbClr val="002060"/>
              </a:solidFill>
              <a:prstDash val="solid"/>
              <a:round/>
            </a:ln>
            <a:effectLst>
              <a:outerShdw blurRad="40000" dist="20000" dir="5400000" rotWithShape="0">
                <a:srgbClr val="000000">
                  <a:alpha val="38000"/>
                </a:srgbClr>
              </a:outerShdw>
            </a:effectLst>
          </c:spPr>
          <c:marker>
            <c:symbol val="star"/>
            <c:size val="3"/>
            <c:spPr>
              <a:solidFill>
                <a:srgbClr val="002060"/>
              </a:solidFill>
              <a:ln>
                <a:solidFill>
                  <a:srgbClr val="002060"/>
                </a:solidFill>
                <a:prstDash val="solid"/>
              </a:ln>
            </c:spPr>
          </c:marker>
          <c:cat>
            <c:numRef>
              <c:f>'2020-2021'!$A$2:$A$53</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'2021-2022'!$AG$2:$AG$53</c:f>
              <c:numCache>
                <c:formatCode>General</c:formatCode>
                <c:ptCount val="52"/>
                <c:pt idx="0">
                  <c:v>9326</c:v>
                </c:pt>
                <c:pt idx="1">
                  <c:v>16394</c:v>
                </c:pt>
                <c:pt idx="2">
                  <c:v>12240</c:v>
                </c:pt>
                <c:pt idx="3">
                  <c:v>9799</c:v>
                </c:pt>
                <c:pt idx="4">
                  <c:v>10188</c:v>
                </c:pt>
                <c:pt idx="5">
                  <c:v>13863</c:v>
                </c:pt>
                <c:pt idx="6">
                  <c:v>12867</c:v>
                </c:pt>
                <c:pt idx="7">
                  <c:v>11917</c:v>
                </c:pt>
                <c:pt idx="8">
                  <c:v>12334</c:v>
                </c:pt>
                <c:pt idx="9">
                  <c:v>13612</c:v>
                </c:pt>
                <c:pt idx="10">
                  <c:v>19499</c:v>
                </c:pt>
                <c:pt idx="11">
                  <c:v>17777</c:v>
                </c:pt>
                <c:pt idx="12">
                  <c:v>6661</c:v>
                </c:pt>
                <c:pt idx="13">
                  <c:v>4795</c:v>
                </c:pt>
                <c:pt idx="14">
                  <c:v>2497</c:v>
                </c:pt>
                <c:pt idx="15">
                  <c:v>2476</c:v>
                </c:pt>
                <c:pt idx="16">
                  <c:v>2024</c:v>
                </c:pt>
                <c:pt idx="17">
                  <c:v>1874</c:v>
                </c:pt>
                <c:pt idx="18">
                  <c:v>2324</c:v>
                </c:pt>
                <c:pt idx="19">
                  <c:v>2354</c:v>
                </c:pt>
                <c:pt idx="20">
                  <c:v>4044</c:v>
                </c:pt>
                <c:pt idx="21">
                  <c:v>2800</c:v>
                </c:pt>
                <c:pt idx="22">
                  <c:v>2670</c:v>
                </c:pt>
                <c:pt idx="23">
                  <c:v>2955</c:v>
                </c:pt>
                <c:pt idx="24">
                  <c:v>2269</c:v>
                </c:pt>
                <c:pt idx="25">
                  <c:v>4991</c:v>
                </c:pt>
                <c:pt idx="26">
                  <c:v>7539</c:v>
                </c:pt>
                <c:pt idx="27">
                  <c:v>9543</c:v>
                </c:pt>
                <c:pt idx="28">
                  <c:v>7602</c:v>
                </c:pt>
                <c:pt idx="29">
                  <c:v>10171</c:v>
                </c:pt>
                <c:pt idx="30">
                  <c:v>9915</c:v>
                </c:pt>
                <c:pt idx="31">
                  <c:v>7876</c:v>
                </c:pt>
                <c:pt idx="32">
                  <c:v>15491</c:v>
                </c:pt>
                <c:pt idx="33">
                  <c:v>6883</c:v>
                </c:pt>
                <c:pt idx="34">
                  <c:v>7051</c:v>
                </c:pt>
                <c:pt idx="35">
                  <c:v>3943</c:v>
                </c:pt>
                <c:pt idx="36">
                  <c:v>4291</c:v>
                </c:pt>
                <c:pt idx="37">
                  <c:v>7566</c:v>
                </c:pt>
                <c:pt idx="38">
                  <c:v>4747</c:v>
                </c:pt>
                <c:pt idx="39">
                  <c:v>7850</c:v>
                </c:pt>
                <c:pt idx="40">
                  <c:v>7357</c:v>
                </c:pt>
                <c:pt idx="41">
                  <c:v>21702</c:v>
                </c:pt>
                <c:pt idx="42">
                  <c:v>7511</c:v>
                </c:pt>
                <c:pt idx="43">
                  <c:v>5167</c:v>
                </c:pt>
                <c:pt idx="44">
                  <c:v>6157</c:v>
                </c:pt>
                <c:pt idx="45">
                  <c:v>6575</c:v>
                </c:pt>
                <c:pt idx="46">
                  <c:v>7859</c:v>
                </c:pt>
                <c:pt idx="47">
                  <c:v>7988</c:v>
                </c:pt>
                <c:pt idx="48">
                  <c:v>7690</c:v>
                </c:pt>
                <c:pt idx="49">
                  <c:v>7353</c:v>
                </c:pt>
                <c:pt idx="50">
                  <c:v>8542</c:v>
                </c:pt>
                <c:pt idx="51">
                  <c:v>7153</c:v>
                </c:pt>
              </c:numCache>
            </c:numRef>
          </c:val>
          <c:smooth val="0"/>
          <c:extLst>
            <c:ext xmlns:c16="http://schemas.microsoft.com/office/drawing/2014/chart" uri="{C3380CC4-5D6E-409C-BE32-E72D297353CC}">
              <c16:uniqueId val="{00000001-F6C0-4149-9EDB-F4E9E009E467}"/>
            </c:ext>
          </c:extLst>
        </c:ser>
        <c:ser>
          <c:idx val="7"/>
          <c:order val="2"/>
          <c:tx>
            <c:strRef>
              <c:f>'2021-2022'!$AF$1</c:f>
              <c:strCache>
                <c:ptCount val="1"/>
                <c:pt idx="0">
                  <c:v>2019</c:v>
                </c:pt>
              </c:strCache>
            </c:strRef>
          </c:tx>
          <c:spPr>
            <a:ln w="15875" cap="rnd">
              <a:solidFill>
                <a:schemeClr val="accent3"/>
              </a:solidFill>
              <a:prstDash val="solid"/>
              <a:round/>
            </a:ln>
            <a:effectLst>
              <a:outerShdw blurRad="40000" dist="20000" dir="5400000" rotWithShape="0">
                <a:srgbClr val="000000">
                  <a:alpha val="38000"/>
                </a:srgbClr>
              </a:outerShdw>
            </a:effectLst>
          </c:spPr>
          <c:marker>
            <c:symbol val="triangle"/>
            <c:size val="3"/>
            <c:spPr>
              <a:solidFill>
                <a:schemeClr val="accent3"/>
              </a:solidFill>
              <a:ln>
                <a:solidFill>
                  <a:schemeClr val="accent3"/>
                </a:solidFill>
                <a:prstDash val="solid"/>
              </a:ln>
            </c:spPr>
          </c:marker>
          <c:cat>
            <c:numRef>
              <c:f>'2020-2021'!$A$2:$A$53</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'2021-2022'!$AF$2:$AF$53</c:f>
              <c:numCache>
                <c:formatCode>General</c:formatCode>
                <c:ptCount val="52"/>
                <c:pt idx="0">
                  <c:v>9962</c:v>
                </c:pt>
                <c:pt idx="1">
                  <c:v>11844</c:v>
                </c:pt>
                <c:pt idx="2">
                  <c:v>9947</c:v>
                </c:pt>
                <c:pt idx="3">
                  <c:v>9478</c:v>
                </c:pt>
                <c:pt idx="4">
                  <c:v>11170</c:v>
                </c:pt>
                <c:pt idx="5">
                  <c:v>11558</c:v>
                </c:pt>
                <c:pt idx="6">
                  <c:v>11690</c:v>
                </c:pt>
                <c:pt idx="7">
                  <c:v>15139</c:v>
                </c:pt>
                <c:pt idx="8">
                  <c:v>11892</c:v>
                </c:pt>
                <c:pt idx="9">
                  <c:v>12879</c:v>
                </c:pt>
                <c:pt idx="10">
                  <c:v>13000</c:v>
                </c:pt>
                <c:pt idx="11">
                  <c:v>11585</c:v>
                </c:pt>
                <c:pt idx="12">
                  <c:v>11357</c:v>
                </c:pt>
                <c:pt idx="13">
                  <c:v>11814</c:v>
                </c:pt>
                <c:pt idx="14">
                  <c:v>10150</c:v>
                </c:pt>
                <c:pt idx="15">
                  <c:v>8917</c:v>
                </c:pt>
                <c:pt idx="16">
                  <c:v>10100</c:v>
                </c:pt>
                <c:pt idx="17">
                  <c:v>10782</c:v>
                </c:pt>
                <c:pt idx="18">
                  <c:v>12011</c:v>
                </c:pt>
                <c:pt idx="19">
                  <c:v>11577</c:v>
                </c:pt>
                <c:pt idx="20">
                  <c:v>14170</c:v>
                </c:pt>
                <c:pt idx="21">
                  <c:v>11275</c:v>
                </c:pt>
                <c:pt idx="22">
                  <c:v>14133</c:v>
                </c:pt>
                <c:pt idx="23">
                  <c:v>15115</c:v>
                </c:pt>
                <c:pt idx="24">
                  <c:v>11704</c:v>
                </c:pt>
                <c:pt idx="25">
                  <c:v>10592</c:v>
                </c:pt>
                <c:pt idx="26">
                  <c:v>10598</c:v>
                </c:pt>
                <c:pt idx="27">
                  <c:v>11783</c:v>
                </c:pt>
                <c:pt idx="28">
                  <c:v>11636</c:v>
                </c:pt>
                <c:pt idx="29">
                  <c:v>13160</c:v>
                </c:pt>
                <c:pt idx="30">
                  <c:v>13511</c:v>
                </c:pt>
                <c:pt idx="31">
                  <c:v>10761</c:v>
                </c:pt>
                <c:pt idx="32">
                  <c:v>10976</c:v>
                </c:pt>
                <c:pt idx="33">
                  <c:v>13869</c:v>
                </c:pt>
                <c:pt idx="34">
                  <c:v>12696</c:v>
                </c:pt>
                <c:pt idx="35">
                  <c:v>12331</c:v>
                </c:pt>
                <c:pt idx="36">
                  <c:v>12287</c:v>
                </c:pt>
                <c:pt idx="37">
                  <c:v>11663</c:v>
                </c:pt>
                <c:pt idx="38">
                  <c:v>11505</c:v>
                </c:pt>
                <c:pt idx="39">
                  <c:v>10761</c:v>
                </c:pt>
                <c:pt idx="40">
                  <c:v>9360</c:v>
                </c:pt>
                <c:pt idx="41">
                  <c:v>12239</c:v>
                </c:pt>
                <c:pt idx="42">
                  <c:v>12209</c:v>
                </c:pt>
                <c:pt idx="43">
                  <c:v>9862</c:v>
                </c:pt>
                <c:pt idx="44">
                  <c:v>11305</c:v>
                </c:pt>
                <c:pt idx="45">
                  <c:v>13711</c:v>
                </c:pt>
                <c:pt idx="46">
                  <c:v>13044</c:v>
                </c:pt>
                <c:pt idx="47">
                  <c:v>12275</c:v>
                </c:pt>
                <c:pt idx="48">
                  <c:v>13139</c:v>
                </c:pt>
                <c:pt idx="49">
                  <c:v>13451</c:v>
                </c:pt>
                <c:pt idx="50">
                  <c:v>11794</c:v>
                </c:pt>
                <c:pt idx="51">
                  <c:v>11237</c:v>
                </c:pt>
              </c:numCache>
            </c:numRef>
          </c:val>
          <c:smooth val="0"/>
          <c:extLst>
            <c:ext xmlns:c16="http://schemas.microsoft.com/office/drawing/2014/chart" uri="{C3380CC4-5D6E-409C-BE32-E72D297353CC}">
              <c16:uniqueId val="{00000002-F6C0-4149-9EDB-F4E9E009E467}"/>
            </c:ext>
          </c:extLst>
        </c:ser>
        <c:dLbls>
          <c:showLegendKey val="0"/>
          <c:showVal val="0"/>
          <c:showCatName val="0"/>
          <c:showSerName val="0"/>
          <c:showPercent val="0"/>
          <c:showBubbleSize val="0"/>
        </c:dLbls>
        <c:marker val="1"/>
        <c:smooth val="0"/>
        <c:axId val="511176832"/>
        <c:axId val="511173304"/>
      </c:lineChart>
      <c:catAx>
        <c:axId val="511176832"/>
        <c:scaling>
          <c:orientation val="minMax"/>
        </c:scaling>
        <c:delete val="0"/>
        <c:axPos val="b"/>
        <c:title>
          <c:tx>
            <c:rich>
              <a:bodyPr rot="0" vert="horz"/>
              <a:lstStyle/>
              <a:p>
                <a:pPr>
                  <a:defRPr sz="900"/>
                </a:pPr>
                <a:r>
                  <a:rPr lang="en-US" sz="900"/>
                  <a:t>Semanas epidemiológicas</a:t>
                </a:r>
              </a:p>
            </c:rich>
          </c:tx>
          <c:layout>
            <c:manualLayout>
              <c:xMode val="edge"/>
              <c:yMode val="edge"/>
              <c:x val="0.38459837003737057"/>
              <c:y val="0.90514742226564748"/>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800" b="0"/>
            </a:pPr>
            <a:endParaRPr lang="en-US"/>
          </a:p>
        </c:txPr>
        <c:crossAx val="511173304"/>
        <c:crosses val="autoZero"/>
        <c:auto val="1"/>
        <c:lblAlgn val="ctr"/>
        <c:lblOffset val="100"/>
        <c:noMultiLvlLbl val="0"/>
      </c:catAx>
      <c:valAx>
        <c:axId val="5111733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Número de consultas</a:t>
                </a:r>
              </a:p>
            </c:rich>
          </c:tx>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511176832"/>
        <c:crosses val="autoZero"/>
        <c:crossBetween val="between"/>
      </c:valAx>
      <c:spPr>
        <a:noFill/>
        <a:ln>
          <a:noFill/>
        </a:ln>
        <a:effectLst/>
      </c:spPr>
    </c:plotArea>
    <c:legend>
      <c:legendPos val="b"/>
      <c:layout>
        <c:manualLayout>
          <c:xMode val="edge"/>
          <c:yMode val="edge"/>
          <c:x val="0.28131265024552915"/>
          <c:y val="1.0530073229304481E-2"/>
          <c:w val="0.49693240465380523"/>
          <c:h val="6.9766975573523224E-2"/>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b="1"/>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0.21312</cdr:x>
      <cdr:y>0.8021</cdr:y>
    </cdr:from>
    <cdr:to>
      <cdr:x>0.81049</cdr:x>
      <cdr:y>0.8699</cdr:y>
    </cdr:to>
    <cdr:sp macro="" textlink="">
      <cdr:nvSpPr>
        <cdr:cNvPr id="5121" name="5 CuadroTexto"/>
        <cdr:cNvSpPr txBox="1">
          <a:spLocks xmlns:a="http://schemas.openxmlformats.org/drawingml/2006/main" noChangeArrowheads="1"/>
        </cdr:cNvSpPr>
      </cdr:nvSpPr>
      <cdr:spPr bwMode="auto">
        <a:xfrm xmlns:a="http://schemas.openxmlformats.org/drawingml/2006/main">
          <a:off x="1759956" y="5080616"/>
          <a:ext cx="4933185" cy="42945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8"/>
              </a:solidFill>
              <a:miter lim="800000"/>
              <a:headEnd/>
              <a:tailEnd/>
            </a14:hiddenLine>
          </a:ext>
        </a:extLst>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s-CO" sz="1000" b="1" i="0" u="none" strike="noStrike" baseline="0">
              <a:solidFill>
                <a:srgbClr val="000000"/>
              </a:solidFill>
              <a:latin typeface="Calibri"/>
            </a:rPr>
            <a:t> Semanas epidemiológicas</a:t>
          </a:r>
          <a:endParaRPr lang="es-CO" sz="1000" b="0" i="0" u="none" strike="noStrike" baseline="0">
            <a:solidFill>
              <a:srgbClr val="000000"/>
            </a:solidFill>
            <a:latin typeface="Calibri"/>
          </a:endParaRPr>
        </a:p>
        <a:p xmlns:a="http://schemas.openxmlformats.org/drawingml/2006/main">
          <a:pPr algn="ctr" rtl="0">
            <a:defRPr sz="1000"/>
          </a:pPr>
          <a:endParaRPr lang="es-CO" sz="1000" b="0" i="0" u="none" strike="noStrike" baseline="0">
            <a:solidFill>
              <a:srgbClr val="000000"/>
            </a:solidFill>
            <a:latin typeface="Calibri"/>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0.15852</cdr:x>
      <cdr:y>0.50459</cdr:y>
    </cdr:from>
    <cdr:to>
      <cdr:x>0.8927</cdr:x>
      <cdr:y>0.50459</cdr:y>
    </cdr:to>
    <cdr:cxnSp macro="">
      <cdr:nvCxnSpPr>
        <cdr:cNvPr id="3" name="2 Conector recto de flecha">
          <a:extLst xmlns:a="http://schemas.openxmlformats.org/drawingml/2006/main">
            <a:ext uri="{FF2B5EF4-FFF2-40B4-BE49-F238E27FC236}">
              <a16:creationId xmlns:a16="http://schemas.microsoft.com/office/drawing/2014/main" id="{1A16B10F-027A-45CB-B9F9-FF010C3A2B47}"/>
            </a:ext>
          </a:extLst>
        </cdr:cNvPr>
        <cdr:cNvCxnSpPr/>
      </cdr:nvCxnSpPr>
      <cdr:spPr>
        <a:xfrm xmlns:a="http://schemas.openxmlformats.org/drawingml/2006/main" flipV="1">
          <a:off x="668544" y="1167552"/>
          <a:ext cx="3096344" cy="1"/>
        </a:xfrm>
        <a:prstGeom xmlns:a="http://schemas.openxmlformats.org/drawingml/2006/main" prst="straightConnector1">
          <a:avLst/>
        </a:prstGeom>
        <a:ln xmlns:a="http://schemas.openxmlformats.org/drawingml/2006/main" w="12700">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4820"/>
          </a:xfrm>
          <a:prstGeom prst="rect">
            <a:avLst/>
          </a:prstGeom>
          <a:noFill/>
          <a:ln>
            <a:noFill/>
          </a:ln>
        </p:spPr>
        <p:txBody>
          <a:bodyPr anchorCtr="0" anchor="t"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0"/>
            <a:ext cx="3037840" cy="464820"/>
          </a:xfrm>
          <a:prstGeom prst="rect">
            <a:avLst/>
          </a:prstGeom>
          <a:noFill/>
          <a:ln>
            <a:noFill/>
          </a:ln>
        </p:spPr>
        <p:txBody>
          <a:bodyPr anchorCtr="0" anchor="t" bIns="46575" lIns="93175" spcFirstLastPara="1" rIns="93175" wrap="square" tIns="4657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4820"/>
          </a:xfrm>
          <a:prstGeom prst="rect">
            <a:avLst/>
          </a:prstGeom>
          <a:noFill/>
          <a:ln>
            <a:noFill/>
          </a:ln>
        </p:spPr>
        <p:txBody>
          <a:bodyPr anchorCtr="0" anchor="b"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10: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p10: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s-ES"/>
              <a:t>No olvidar indicador de brotes</a:t>
            </a:r>
            <a:endParaRPr/>
          </a:p>
        </p:txBody>
      </p:sp>
      <p:sp>
        <p:nvSpPr>
          <p:cNvPr id="387" name="Google Shape;387;p10: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11: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65" name="Google Shape;465;p11: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12: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05" name="Google Shape;505;p12: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13: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87" name="Google Shape;587;p13: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p14: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17" name="Google Shape;617;p14: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15: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38" name="Google Shape;638;p15: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p16: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710" name="Google Shape;710;p16: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p17: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786" name="Google Shape;786;p17: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p18: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17" name="Google Shape;817;p18: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9" name="Shape 909"/>
        <p:cNvGrpSpPr/>
        <p:nvPr/>
      </p:nvGrpSpPr>
      <p:grpSpPr>
        <a:xfrm>
          <a:off x="0" y="0"/>
          <a:ext cx="0" cy="0"/>
          <a:chOff x="0" y="0"/>
          <a:chExt cx="0" cy="0"/>
        </a:xfrm>
      </p:grpSpPr>
      <p:sp>
        <p:nvSpPr>
          <p:cNvPr id="910" name="Google Shape;910;p19: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911" name="Google Shape;911;p19: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2: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01" name="Google Shape;101;p2: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9" name="Shape 969"/>
        <p:cNvGrpSpPr/>
        <p:nvPr/>
      </p:nvGrpSpPr>
      <p:grpSpPr>
        <a:xfrm>
          <a:off x="0" y="0"/>
          <a:ext cx="0" cy="0"/>
          <a:chOff x="0" y="0"/>
          <a:chExt cx="0" cy="0"/>
        </a:xfrm>
      </p:grpSpPr>
      <p:sp>
        <p:nvSpPr>
          <p:cNvPr id="970" name="Google Shape;970;p20: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971" name="Google Shape;971;p20: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1" name="Shape 991"/>
        <p:cNvGrpSpPr/>
        <p:nvPr/>
      </p:nvGrpSpPr>
      <p:grpSpPr>
        <a:xfrm>
          <a:off x="0" y="0"/>
          <a:ext cx="0" cy="0"/>
          <a:chOff x="0" y="0"/>
          <a:chExt cx="0" cy="0"/>
        </a:xfrm>
      </p:grpSpPr>
      <p:sp>
        <p:nvSpPr>
          <p:cNvPr id="992" name="Google Shape;992;p21: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993" name="Google Shape;993;p21: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4" name="Shape 1024"/>
        <p:cNvGrpSpPr/>
        <p:nvPr/>
      </p:nvGrpSpPr>
      <p:grpSpPr>
        <a:xfrm>
          <a:off x="0" y="0"/>
          <a:ext cx="0" cy="0"/>
          <a:chOff x="0" y="0"/>
          <a:chExt cx="0" cy="0"/>
        </a:xfrm>
      </p:grpSpPr>
      <p:sp>
        <p:nvSpPr>
          <p:cNvPr id="1025" name="Google Shape;1025;p22: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026" name="Google Shape;1026;p22: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4" name="Shape 1064"/>
        <p:cNvGrpSpPr/>
        <p:nvPr/>
      </p:nvGrpSpPr>
      <p:grpSpPr>
        <a:xfrm>
          <a:off x="0" y="0"/>
          <a:ext cx="0" cy="0"/>
          <a:chOff x="0" y="0"/>
          <a:chExt cx="0" cy="0"/>
        </a:xfrm>
      </p:grpSpPr>
      <p:sp>
        <p:nvSpPr>
          <p:cNvPr id="1065" name="Google Shape;1065;p23: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066" name="Google Shape;1066;p23: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9" name="Shape 1099"/>
        <p:cNvGrpSpPr/>
        <p:nvPr/>
      </p:nvGrpSpPr>
      <p:grpSpPr>
        <a:xfrm>
          <a:off x="0" y="0"/>
          <a:ext cx="0" cy="0"/>
          <a:chOff x="0" y="0"/>
          <a:chExt cx="0" cy="0"/>
        </a:xfrm>
      </p:grpSpPr>
      <p:sp>
        <p:nvSpPr>
          <p:cNvPr id="1100" name="Google Shape;1100;p24: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01" name="Google Shape;1101;p24: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4" name="Shape 1134"/>
        <p:cNvGrpSpPr/>
        <p:nvPr/>
      </p:nvGrpSpPr>
      <p:grpSpPr>
        <a:xfrm>
          <a:off x="0" y="0"/>
          <a:ext cx="0" cy="0"/>
          <a:chOff x="0" y="0"/>
          <a:chExt cx="0" cy="0"/>
        </a:xfrm>
      </p:grpSpPr>
      <p:sp>
        <p:nvSpPr>
          <p:cNvPr id="1135" name="Google Shape;1135;p25: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36" name="Google Shape;1136;p25: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1" name="Shape 1191"/>
        <p:cNvGrpSpPr/>
        <p:nvPr/>
      </p:nvGrpSpPr>
      <p:grpSpPr>
        <a:xfrm>
          <a:off x="0" y="0"/>
          <a:ext cx="0" cy="0"/>
          <a:chOff x="0" y="0"/>
          <a:chExt cx="0" cy="0"/>
        </a:xfrm>
      </p:grpSpPr>
      <p:sp>
        <p:nvSpPr>
          <p:cNvPr id="1192" name="Google Shape;1192;p26: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93" name="Google Shape;1193;p26: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2" name="Shape 1212"/>
        <p:cNvGrpSpPr/>
        <p:nvPr/>
      </p:nvGrpSpPr>
      <p:grpSpPr>
        <a:xfrm>
          <a:off x="0" y="0"/>
          <a:ext cx="0" cy="0"/>
          <a:chOff x="0" y="0"/>
          <a:chExt cx="0" cy="0"/>
        </a:xfrm>
      </p:grpSpPr>
      <p:sp>
        <p:nvSpPr>
          <p:cNvPr id="1213" name="Google Shape;1213;p27: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214" name="Google Shape;1214;p27: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2" name="Shape 1272"/>
        <p:cNvGrpSpPr/>
        <p:nvPr/>
      </p:nvGrpSpPr>
      <p:grpSpPr>
        <a:xfrm>
          <a:off x="0" y="0"/>
          <a:ext cx="0" cy="0"/>
          <a:chOff x="0" y="0"/>
          <a:chExt cx="0" cy="0"/>
        </a:xfrm>
      </p:grpSpPr>
      <p:sp>
        <p:nvSpPr>
          <p:cNvPr id="1273" name="Google Shape;1273;p28: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274" name="Google Shape;1274;p28: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3" name="Shape 1303"/>
        <p:cNvGrpSpPr/>
        <p:nvPr/>
      </p:nvGrpSpPr>
      <p:grpSpPr>
        <a:xfrm>
          <a:off x="0" y="0"/>
          <a:ext cx="0" cy="0"/>
          <a:chOff x="0" y="0"/>
          <a:chExt cx="0" cy="0"/>
        </a:xfrm>
      </p:grpSpPr>
      <p:sp>
        <p:nvSpPr>
          <p:cNvPr id="1304" name="Google Shape;1304;p29: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305" name="Google Shape;1305;p29: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3: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4" name="Google Shape;114;p3: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7" name="Shape 1377"/>
        <p:cNvGrpSpPr/>
        <p:nvPr/>
      </p:nvGrpSpPr>
      <p:grpSpPr>
        <a:xfrm>
          <a:off x="0" y="0"/>
          <a:ext cx="0" cy="0"/>
          <a:chOff x="0" y="0"/>
          <a:chExt cx="0" cy="0"/>
        </a:xfrm>
      </p:grpSpPr>
      <p:sp>
        <p:nvSpPr>
          <p:cNvPr id="1378" name="Google Shape;1378;p30: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379" name="Google Shape;1379;p30: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8" name="Shape 1418"/>
        <p:cNvGrpSpPr/>
        <p:nvPr/>
      </p:nvGrpSpPr>
      <p:grpSpPr>
        <a:xfrm>
          <a:off x="0" y="0"/>
          <a:ext cx="0" cy="0"/>
          <a:chOff x="0" y="0"/>
          <a:chExt cx="0" cy="0"/>
        </a:xfrm>
      </p:grpSpPr>
      <p:sp>
        <p:nvSpPr>
          <p:cNvPr id="1419" name="Google Shape;1419;p31: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420" name="Google Shape;1420;p31: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6" name="Shape 1446"/>
        <p:cNvGrpSpPr/>
        <p:nvPr/>
      </p:nvGrpSpPr>
      <p:grpSpPr>
        <a:xfrm>
          <a:off x="0" y="0"/>
          <a:ext cx="0" cy="0"/>
          <a:chOff x="0" y="0"/>
          <a:chExt cx="0" cy="0"/>
        </a:xfrm>
      </p:grpSpPr>
      <p:sp>
        <p:nvSpPr>
          <p:cNvPr id="1447" name="Google Shape;1447;p32: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448" name="Google Shape;1448;p32: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6" name="Shape 1526"/>
        <p:cNvGrpSpPr/>
        <p:nvPr/>
      </p:nvGrpSpPr>
      <p:grpSpPr>
        <a:xfrm>
          <a:off x="0" y="0"/>
          <a:ext cx="0" cy="0"/>
          <a:chOff x="0" y="0"/>
          <a:chExt cx="0" cy="0"/>
        </a:xfrm>
      </p:grpSpPr>
      <p:sp>
        <p:nvSpPr>
          <p:cNvPr id="1527" name="Google Shape;1527;p33: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528" name="Google Shape;1528;p33: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4" name="Shape 1544"/>
        <p:cNvGrpSpPr/>
        <p:nvPr/>
      </p:nvGrpSpPr>
      <p:grpSpPr>
        <a:xfrm>
          <a:off x="0" y="0"/>
          <a:ext cx="0" cy="0"/>
          <a:chOff x="0" y="0"/>
          <a:chExt cx="0" cy="0"/>
        </a:xfrm>
      </p:grpSpPr>
      <p:sp>
        <p:nvSpPr>
          <p:cNvPr id="1545" name="Google Shape;1545;p34: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546" name="Google Shape;1546;p34: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1" name="Shape 1581"/>
        <p:cNvGrpSpPr/>
        <p:nvPr/>
      </p:nvGrpSpPr>
      <p:grpSpPr>
        <a:xfrm>
          <a:off x="0" y="0"/>
          <a:ext cx="0" cy="0"/>
          <a:chOff x="0" y="0"/>
          <a:chExt cx="0" cy="0"/>
        </a:xfrm>
      </p:grpSpPr>
      <p:sp>
        <p:nvSpPr>
          <p:cNvPr id="1582" name="Google Shape;1582;p35: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583" name="Google Shape;1583;p35: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7" name="Shape 1637"/>
        <p:cNvGrpSpPr/>
        <p:nvPr/>
      </p:nvGrpSpPr>
      <p:grpSpPr>
        <a:xfrm>
          <a:off x="0" y="0"/>
          <a:ext cx="0" cy="0"/>
          <a:chOff x="0" y="0"/>
          <a:chExt cx="0" cy="0"/>
        </a:xfrm>
      </p:grpSpPr>
      <p:sp>
        <p:nvSpPr>
          <p:cNvPr id="1638" name="Google Shape;1638;p36: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639" name="Google Shape;1639;p36: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9" name="Shape 1669"/>
        <p:cNvGrpSpPr/>
        <p:nvPr/>
      </p:nvGrpSpPr>
      <p:grpSpPr>
        <a:xfrm>
          <a:off x="0" y="0"/>
          <a:ext cx="0" cy="0"/>
          <a:chOff x="0" y="0"/>
          <a:chExt cx="0" cy="0"/>
        </a:xfrm>
      </p:grpSpPr>
      <p:sp>
        <p:nvSpPr>
          <p:cNvPr id="1670" name="Google Shape;1670;p37: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671" name="Google Shape;1671;p37: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6" name="Shape 1726"/>
        <p:cNvGrpSpPr/>
        <p:nvPr/>
      </p:nvGrpSpPr>
      <p:grpSpPr>
        <a:xfrm>
          <a:off x="0" y="0"/>
          <a:ext cx="0" cy="0"/>
          <a:chOff x="0" y="0"/>
          <a:chExt cx="0" cy="0"/>
        </a:xfrm>
      </p:grpSpPr>
      <p:sp>
        <p:nvSpPr>
          <p:cNvPr id="1727" name="Google Shape;1727;p38: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728" name="Google Shape;1728;p38: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2" name="Shape 1762"/>
        <p:cNvGrpSpPr/>
        <p:nvPr/>
      </p:nvGrpSpPr>
      <p:grpSpPr>
        <a:xfrm>
          <a:off x="0" y="0"/>
          <a:ext cx="0" cy="0"/>
          <a:chOff x="0" y="0"/>
          <a:chExt cx="0" cy="0"/>
        </a:xfrm>
      </p:grpSpPr>
      <p:sp>
        <p:nvSpPr>
          <p:cNvPr id="1763" name="Google Shape;1763;p39: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764" name="Google Shape;1764;p39: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4: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26" name="Google Shape;126;p4: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9" name="Shape 1819"/>
        <p:cNvGrpSpPr/>
        <p:nvPr/>
      </p:nvGrpSpPr>
      <p:grpSpPr>
        <a:xfrm>
          <a:off x="0" y="0"/>
          <a:ext cx="0" cy="0"/>
          <a:chOff x="0" y="0"/>
          <a:chExt cx="0" cy="0"/>
        </a:xfrm>
      </p:grpSpPr>
      <p:sp>
        <p:nvSpPr>
          <p:cNvPr id="1820" name="Google Shape;1820;p40: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1" name="Google Shape;1821;p40: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s-ES"/>
              <a:t>ok</a:t>
            </a:r>
            <a:endParaRPr/>
          </a:p>
        </p:txBody>
      </p:sp>
      <p:sp>
        <p:nvSpPr>
          <p:cNvPr id="1822" name="Google Shape;1822;p40: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2" name="Shape 1872"/>
        <p:cNvGrpSpPr/>
        <p:nvPr/>
      </p:nvGrpSpPr>
      <p:grpSpPr>
        <a:xfrm>
          <a:off x="0" y="0"/>
          <a:ext cx="0" cy="0"/>
          <a:chOff x="0" y="0"/>
          <a:chExt cx="0" cy="0"/>
        </a:xfrm>
      </p:grpSpPr>
      <p:sp>
        <p:nvSpPr>
          <p:cNvPr id="1873" name="Google Shape;1873;p41: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4" name="Google Shape;1874;p41: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s-ES"/>
              <a:t>ok</a:t>
            </a:r>
            <a:endParaRPr/>
          </a:p>
        </p:txBody>
      </p:sp>
      <p:sp>
        <p:nvSpPr>
          <p:cNvPr id="1875" name="Google Shape;1875;p41: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6" name="Shape 1926"/>
        <p:cNvGrpSpPr/>
        <p:nvPr/>
      </p:nvGrpSpPr>
      <p:grpSpPr>
        <a:xfrm>
          <a:off x="0" y="0"/>
          <a:ext cx="0" cy="0"/>
          <a:chOff x="0" y="0"/>
          <a:chExt cx="0" cy="0"/>
        </a:xfrm>
      </p:grpSpPr>
      <p:sp>
        <p:nvSpPr>
          <p:cNvPr id="1927" name="Google Shape;1927;p42: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8" name="Google Shape;1928;p42: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s-ES"/>
              <a:t>ok</a:t>
            </a:r>
            <a:endParaRPr/>
          </a:p>
        </p:txBody>
      </p:sp>
      <p:sp>
        <p:nvSpPr>
          <p:cNvPr id="1929" name="Google Shape;1929;p42: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7" name="Shape 1977"/>
        <p:cNvGrpSpPr/>
        <p:nvPr/>
      </p:nvGrpSpPr>
      <p:grpSpPr>
        <a:xfrm>
          <a:off x="0" y="0"/>
          <a:ext cx="0" cy="0"/>
          <a:chOff x="0" y="0"/>
          <a:chExt cx="0" cy="0"/>
        </a:xfrm>
      </p:grpSpPr>
      <p:sp>
        <p:nvSpPr>
          <p:cNvPr id="1978" name="Google Shape;1978;p43: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979" name="Google Shape;1979;p43: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9" name="Shape 2019"/>
        <p:cNvGrpSpPr/>
        <p:nvPr/>
      </p:nvGrpSpPr>
      <p:grpSpPr>
        <a:xfrm>
          <a:off x="0" y="0"/>
          <a:ext cx="0" cy="0"/>
          <a:chOff x="0" y="0"/>
          <a:chExt cx="0" cy="0"/>
        </a:xfrm>
      </p:grpSpPr>
      <p:sp>
        <p:nvSpPr>
          <p:cNvPr id="2020" name="Google Shape;2020;p44: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021" name="Google Shape;2021;p44: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3" name="Shape 2073"/>
        <p:cNvGrpSpPr/>
        <p:nvPr/>
      </p:nvGrpSpPr>
      <p:grpSpPr>
        <a:xfrm>
          <a:off x="0" y="0"/>
          <a:ext cx="0" cy="0"/>
          <a:chOff x="0" y="0"/>
          <a:chExt cx="0" cy="0"/>
        </a:xfrm>
      </p:grpSpPr>
      <p:sp>
        <p:nvSpPr>
          <p:cNvPr id="2074" name="Google Shape;2074;p45: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075" name="Google Shape;2075;p45: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0" name="Shape 2150"/>
        <p:cNvGrpSpPr/>
        <p:nvPr/>
      </p:nvGrpSpPr>
      <p:grpSpPr>
        <a:xfrm>
          <a:off x="0" y="0"/>
          <a:ext cx="0" cy="0"/>
          <a:chOff x="0" y="0"/>
          <a:chExt cx="0" cy="0"/>
        </a:xfrm>
      </p:grpSpPr>
      <p:sp>
        <p:nvSpPr>
          <p:cNvPr id="2151" name="Google Shape;2151;p46: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152" name="Google Shape;2152;p46: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2" name="Shape 2232"/>
        <p:cNvGrpSpPr/>
        <p:nvPr/>
      </p:nvGrpSpPr>
      <p:grpSpPr>
        <a:xfrm>
          <a:off x="0" y="0"/>
          <a:ext cx="0" cy="0"/>
          <a:chOff x="0" y="0"/>
          <a:chExt cx="0" cy="0"/>
        </a:xfrm>
      </p:grpSpPr>
      <p:sp>
        <p:nvSpPr>
          <p:cNvPr id="2233" name="Google Shape;2233;p47: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234" name="Google Shape;2234;p47: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3" name="Shape 2253"/>
        <p:cNvGrpSpPr/>
        <p:nvPr/>
      </p:nvGrpSpPr>
      <p:grpSpPr>
        <a:xfrm>
          <a:off x="0" y="0"/>
          <a:ext cx="0" cy="0"/>
          <a:chOff x="0" y="0"/>
          <a:chExt cx="0" cy="0"/>
        </a:xfrm>
      </p:grpSpPr>
      <p:sp>
        <p:nvSpPr>
          <p:cNvPr id="2254" name="Google Shape;2254;p48: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255" name="Google Shape;2255;p48: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9" name="Shape 2319"/>
        <p:cNvGrpSpPr/>
        <p:nvPr/>
      </p:nvGrpSpPr>
      <p:grpSpPr>
        <a:xfrm>
          <a:off x="0" y="0"/>
          <a:ext cx="0" cy="0"/>
          <a:chOff x="0" y="0"/>
          <a:chExt cx="0" cy="0"/>
        </a:xfrm>
      </p:grpSpPr>
      <p:sp>
        <p:nvSpPr>
          <p:cNvPr id="2320" name="Google Shape;2320;p49: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321" name="Google Shape;2321;p49: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5: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56" name="Google Shape;156;p5: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7" name="Shape 2357"/>
        <p:cNvGrpSpPr/>
        <p:nvPr/>
      </p:nvGrpSpPr>
      <p:grpSpPr>
        <a:xfrm>
          <a:off x="0" y="0"/>
          <a:ext cx="0" cy="0"/>
          <a:chOff x="0" y="0"/>
          <a:chExt cx="0" cy="0"/>
        </a:xfrm>
      </p:grpSpPr>
      <p:sp>
        <p:nvSpPr>
          <p:cNvPr id="2358" name="Google Shape;2358;p50: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359" name="Google Shape;2359;p50: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0" name="Shape 2440"/>
        <p:cNvGrpSpPr/>
        <p:nvPr/>
      </p:nvGrpSpPr>
      <p:grpSpPr>
        <a:xfrm>
          <a:off x="0" y="0"/>
          <a:ext cx="0" cy="0"/>
          <a:chOff x="0" y="0"/>
          <a:chExt cx="0" cy="0"/>
        </a:xfrm>
      </p:grpSpPr>
      <p:sp>
        <p:nvSpPr>
          <p:cNvPr id="2441" name="Google Shape;2441;p51: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442" name="Google Shape;2442;p51: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4" name="Shape 2494"/>
        <p:cNvGrpSpPr/>
        <p:nvPr/>
      </p:nvGrpSpPr>
      <p:grpSpPr>
        <a:xfrm>
          <a:off x="0" y="0"/>
          <a:ext cx="0" cy="0"/>
          <a:chOff x="0" y="0"/>
          <a:chExt cx="0" cy="0"/>
        </a:xfrm>
      </p:grpSpPr>
      <p:sp>
        <p:nvSpPr>
          <p:cNvPr id="2495" name="Google Shape;2495;p52: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496" name="Google Shape;2496;p52: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4" name="Shape 2524"/>
        <p:cNvGrpSpPr/>
        <p:nvPr/>
      </p:nvGrpSpPr>
      <p:grpSpPr>
        <a:xfrm>
          <a:off x="0" y="0"/>
          <a:ext cx="0" cy="0"/>
          <a:chOff x="0" y="0"/>
          <a:chExt cx="0" cy="0"/>
        </a:xfrm>
      </p:grpSpPr>
      <p:sp>
        <p:nvSpPr>
          <p:cNvPr id="2525" name="Google Shape;2525;p53: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526" name="Google Shape;2526;p53: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1" name="Shape 2581"/>
        <p:cNvGrpSpPr/>
        <p:nvPr/>
      </p:nvGrpSpPr>
      <p:grpSpPr>
        <a:xfrm>
          <a:off x="0" y="0"/>
          <a:ext cx="0" cy="0"/>
          <a:chOff x="0" y="0"/>
          <a:chExt cx="0" cy="0"/>
        </a:xfrm>
      </p:grpSpPr>
      <p:sp>
        <p:nvSpPr>
          <p:cNvPr id="2582" name="Google Shape;2582;p54: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3" name="Google Shape;2583;p54: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584" name="Google Shape;2584;p54: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7" name="Shape 2597"/>
        <p:cNvGrpSpPr/>
        <p:nvPr/>
      </p:nvGrpSpPr>
      <p:grpSpPr>
        <a:xfrm>
          <a:off x="0" y="0"/>
          <a:ext cx="0" cy="0"/>
          <a:chOff x="0" y="0"/>
          <a:chExt cx="0" cy="0"/>
        </a:xfrm>
      </p:grpSpPr>
      <p:sp>
        <p:nvSpPr>
          <p:cNvPr id="2598" name="Google Shape;2598;p55: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9" name="Google Shape;2599;p55: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600" name="Google Shape;2600;p55: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2" name="Shape 2612"/>
        <p:cNvGrpSpPr/>
        <p:nvPr/>
      </p:nvGrpSpPr>
      <p:grpSpPr>
        <a:xfrm>
          <a:off x="0" y="0"/>
          <a:ext cx="0" cy="0"/>
          <a:chOff x="0" y="0"/>
          <a:chExt cx="0" cy="0"/>
        </a:xfrm>
      </p:grpSpPr>
      <p:sp>
        <p:nvSpPr>
          <p:cNvPr id="2613" name="Google Shape;2613;p56: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4" name="Google Shape;2614;p56: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615" name="Google Shape;2615;p56: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7" name="Shape 2627"/>
        <p:cNvGrpSpPr/>
        <p:nvPr/>
      </p:nvGrpSpPr>
      <p:grpSpPr>
        <a:xfrm>
          <a:off x="0" y="0"/>
          <a:ext cx="0" cy="0"/>
          <a:chOff x="0" y="0"/>
          <a:chExt cx="0" cy="0"/>
        </a:xfrm>
      </p:grpSpPr>
      <p:sp>
        <p:nvSpPr>
          <p:cNvPr id="2628" name="Google Shape;2628;p57: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9" name="Google Shape;2629;p57: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630" name="Google Shape;2630;p57: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6: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21" name="Google Shape;221;p6: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7: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48" name="Google Shape;248;p7: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8: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p8: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92" name="Google Shape;292;p8: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9: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54" name="Google Shape;354;p9: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5" name="Shape 15"/>
        <p:cNvGrpSpPr/>
        <p:nvPr/>
      </p:nvGrpSpPr>
      <p:grpSpPr>
        <a:xfrm>
          <a:off x="0" y="0"/>
          <a:ext cx="0" cy="0"/>
          <a:chOff x="0" y="0"/>
          <a:chExt cx="0" cy="0"/>
        </a:xfrm>
      </p:grpSpPr>
      <p:sp>
        <p:nvSpPr>
          <p:cNvPr id="16" name="Google Shape;16;p59"/>
          <p:cNvSpPr txBox="1"/>
          <p:nvPr>
            <p:ph type="title"/>
          </p:nvPr>
        </p:nvSpPr>
        <p:spPr>
          <a:xfrm>
            <a:off x="360045" y="366184"/>
            <a:ext cx="6480810" cy="1524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59"/>
          <p:cNvSpPr txBox="1"/>
          <p:nvPr>
            <p:ph idx="1" type="body"/>
          </p:nvPr>
        </p:nvSpPr>
        <p:spPr>
          <a:xfrm>
            <a:off x="360045" y="2133603"/>
            <a:ext cx="6480810" cy="6034617"/>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 name="Google Shape;18;p59"/>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59"/>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59"/>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72" name="Shape 72"/>
        <p:cNvGrpSpPr/>
        <p:nvPr/>
      </p:nvGrpSpPr>
      <p:grpSpPr>
        <a:xfrm>
          <a:off x="0" y="0"/>
          <a:ext cx="0" cy="0"/>
          <a:chOff x="0" y="0"/>
          <a:chExt cx="0" cy="0"/>
        </a:xfrm>
      </p:grpSpPr>
      <p:sp>
        <p:nvSpPr>
          <p:cNvPr id="73" name="Google Shape;73;p68"/>
          <p:cNvSpPr txBox="1"/>
          <p:nvPr>
            <p:ph type="title"/>
          </p:nvPr>
        </p:nvSpPr>
        <p:spPr>
          <a:xfrm>
            <a:off x="360045" y="366184"/>
            <a:ext cx="6480810" cy="1524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68"/>
          <p:cNvSpPr txBox="1"/>
          <p:nvPr>
            <p:ph idx="1" type="body"/>
          </p:nvPr>
        </p:nvSpPr>
        <p:spPr>
          <a:xfrm rot="5400000">
            <a:off x="583142" y="1910506"/>
            <a:ext cx="6034617" cy="648081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68"/>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68"/>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68"/>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8" name="Shape 78"/>
        <p:cNvGrpSpPr/>
        <p:nvPr/>
      </p:nvGrpSpPr>
      <p:grpSpPr>
        <a:xfrm>
          <a:off x="0" y="0"/>
          <a:ext cx="0" cy="0"/>
          <a:chOff x="0" y="0"/>
          <a:chExt cx="0" cy="0"/>
        </a:xfrm>
      </p:grpSpPr>
      <p:sp>
        <p:nvSpPr>
          <p:cNvPr id="79" name="Google Shape;79;p69"/>
          <p:cNvSpPr txBox="1"/>
          <p:nvPr>
            <p:ph type="title"/>
          </p:nvPr>
        </p:nvSpPr>
        <p:spPr>
          <a:xfrm rot="5400000">
            <a:off x="2129738" y="3457103"/>
            <a:ext cx="7802033" cy="1620202"/>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69"/>
          <p:cNvSpPr txBox="1"/>
          <p:nvPr>
            <p:ph idx="1" type="body"/>
          </p:nvPr>
        </p:nvSpPr>
        <p:spPr>
          <a:xfrm rot="5400000">
            <a:off x="-1170676" y="1896908"/>
            <a:ext cx="7802033" cy="4740592"/>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69"/>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69"/>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69"/>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21" name="Shape 21"/>
        <p:cNvGrpSpPr/>
        <p:nvPr/>
      </p:nvGrpSpPr>
      <p:grpSpPr>
        <a:xfrm>
          <a:off x="0" y="0"/>
          <a:ext cx="0" cy="0"/>
          <a:chOff x="0" y="0"/>
          <a:chExt cx="0" cy="0"/>
        </a:xfrm>
      </p:grpSpPr>
      <p:sp>
        <p:nvSpPr>
          <p:cNvPr id="22" name="Google Shape;22;p60"/>
          <p:cNvSpPr txBox="1"/>
          <p:nvPr>
            <p:ph type="ctrTitle"/>
          </p:nvPr>
        </p:nvSpPr>
        <p:spPr>
          <a:xfrm>
            <a:off x="540068" y="2840569"/>
            <a:ext cx="6120765" cy="1960033"/>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60"/>
          <p:cNvSpPr txBox="1"/>
          <p:nvPr>
            <p:ph idx="1" type="subTitle"/>
          </p:nvPr>
        </p:nvSpPr>
        <p:spPr>
          <a:xfrm>
            <a:off x="1080135" y="5181600"/>
            <a:ext cx="5040630" cy="23368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4" name="Google Shape;24;p60"/>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60"/>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60"/>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7" name="Shape 27"/>
        <p:cNvGrpSpPr/>
        <p:nvPr/>
      </p:nvGrpSpPr>
      <p:grpSpPr>
        <a:xfrm>
          <a:off x="0" y="0"/>
          <a:ext cx="0" cy="0"/>
          <a:chOff x="0" y="0"/>
          <a:chExt cx="0" cy="0"/>
        </a:xfrm>
      </p:grpSpPr>
      <p:sp>
        <p:nvSpPr>
          <p:cNvPr id="28" name="Google Shape;28;p61"/>
          <p:cNvSpPr txBox="1"/>
          <p:nvPr>
            <p:ph type="title"/>
          </p:nvPr>
        </p:nvSpPr>
        <p:spPr>
          <a:xfrm>
            <a:off x="568822" y="5875867"/>
            <a:ext cx="6120765" cy="18161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61"/>
          <p:cNvSpPr txBox="1"/>
          <p:nvPr>
            <p:ph idx="1" type="body"/>
          </p:nvPr>
        </p:nvSpPr>
        <p:spPr>
          <a:xfrm>
            <a:off x="568822" y="3875620"/>
            <a:ext cx="6120765" cy="2000249"/>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61"/>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61"/>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61"/>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3" name="Shape 33"/>
        <p:cNvGrpSpPr/>
        <p:nvPr/>
      </p:nvGrpSpPr>
      <p:grpSpPr>
        <a:xfrm>
          <a:off x="0" y="0"/>
          <a:ext cx="0" cy="0"/>
          <a:chOff x="0" y="0"/>
          <a:chExt cx="0" cy="0"/>
        </a:xfrm>
      </p:grpSpPr>
      <p:sp>
        <p:nvSpPr>
          <p:cNvPr id="34" name="Google Shape;34;p62"/>
          <p:cNvSpPr txBox="1"/>
          <p:nvPr>
            <p:ph type="title"/>
          </p:nvPr>
        </p:nvSpPr>
        <p:spPr>
          <a:xfrm>
            <a:off x="360045" y="366184"/>
            <a:ext cx="6480810" cy="1524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2"/>
          <p:cNvSpPr txBox="1"/>
          <p:nvPr>
            <p:ph idx="1" type="body"/>
          </p:nvPr>
        </p:nvSpPr>
        <p:spPr>
          <a:xfrm>
            <a:off x="360045" y="2133603"/>
            <a:ext cx="3180398" cy="6034617"/>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2"/>
          <p:cNvSpPr txBox="1"/>
          <p:nvPr>
            <p:ph idx="2" type="body"/>
          </p:nvPr>
        </p:nvSpPr>
        <p:spPr>
          <a:xfrm>
            <a:off x="3660457" y="2133603"/>
            <a:ext cx="3180398" cy="6034617"/>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2"/>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2"/>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2"/>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0" name="Shape 40"/>
        <p:cNvGrpSpPr/>
        <p:nvPr/>
      </p:nvGrpSpPr>
      <p:grpSpPr>
        <a:xfrm>
          <a:off x="0" y="0"/>
          <a:ext cx="0" cy="0"/>
          <a:chOff x="0" y="0"/>
          <a:chExt cx="0" cy="0"/>
        </a:xfrm>
      </p:grpSpPr>
      <p:sp>
        <p:nvSpPr>
          <p:cNvPr id="41" name="Google Shape;41;p63"/>
          <p:cNvSpPr txBox="1"/>
          <p:nvPr>
            <p:ph type="title"/>
          </p:nvPr>
        </p:nvSpPr>
        <p:spPr>
          <a:xfrm>
            <a:off x="360045" y="366184"/>
            <a:ext cx="6480810" cy="1524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3"/>
          <p:cNvSpPr txBox="1"/>
          <p:nvPr>
            <p:ph idx="1" type="body"/>
          </p:nvPr>
        </p:nvSpPr>
        <p:spPr>
          <a:xfrm>
            <a:off x="360046" y="2046817"/>
            <a:ext cx="3181648" cy="853016"/>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63"/>
          <p:cNvSpPr txBox="1"/>
          <p:nvPr>
            <p:ph idx="2" type="body"/>
          </p:nvPr>
        </p:nvSpPr>
        <p:spPr>
          <a:xfrm>
            <a:off x="360046" y="2899833"/>
            <a:ext cx="3181648" cy="5268384"/>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63"/>
          <p:cNvSpPr txBox="1"/>
          <p:nvPr>
            <p:ph idx="3" type="body"/>
          </p:nvPr>
        </p:nvSpPr>
        <p:spPr>
          <a:xfrm>
            <a:off x="3657958" y="2046817"/>
            <a:ext cx="3182898" cy="853016"/>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63"/>
          <p:cNvSpPr txBox="1"/>
          <p:nvPr>
            <p:ph idx="4" type="body"/>
          </p:nvPr>
        </p:nvSpPr>
        <p:spPr>
          <a:xfrm>
            <a:off x="3657958" y="2899833"/>
            <a:ext cx="3182898" cy="5268384"/>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63"/>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3"/>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3"/>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49" name="Shape 49"/>
        <p:cNvGrpSpPr/>
        <p:nvPr/>
      </p:nvGrpSpPr>
      <p:grpSpPr>
        <a:xfrm>
          <a:off x="0" y="0"/>
          <a:ext cx="0" cy="0"/>
          <a:chOff x="0" y="0"/>
          <a:chExt cx="0" cy="0"/>
        </a:xfrm>
      </p:grpSpPr>
      <p:sp>
        <p:nvSpPr>
          <p:cNvPr id="50" name="Google Shape;50;p64"/>
          <p:cNvSpPr txBox="1"/>
          <p:nvPr>
            <p:ph type="title"/>
          </p:nvPr>
        </p:nvSpPr>
        <p:spPr>
          <a:xfrm>
            <a:off x="360045" y="366184"/>
            <a:ext cx="6480810" cy="1524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64"/>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64"/>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64"/>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4" name="Shape 54"/>
        <p:cNvGrpSpPr/>
        <p:nvPr/>
      </p:nvGrpSpPr>
      <p:grpSpPr>
        <a:xfrm>
          <a:off x="0" y="0"/>
          <a:ext cx="0" cy="0"/>
          <a:chOff x="0" y="0"/>
          <a:chExt cx="0" cy="0"/>
        </a:xfrm>
      </p:grpSpPr>
      <p:sp>
        <p:nvSpPr>
          <p:cNvPr id="55" name="Google Shape;55;p65"/>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65"/>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65"/>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8" name="Shape 58"/>
        <p:cNvGrpSpPr/>
        <p:nvPr/>
      </p:nvGrpSpPr>
      <p:grpSpPr>
        <a:xfrm>
          <a:off x="0" y="0"/>
          <a:ext cx="0" cy="0"/>
          <a:chOff x="0" y="0"/>
          <a:chExt cx="0" cy="0"/>
        </a:xfrm>
      </p:grpSpPr>
      <p:sp>
        <p:nvSpPr>
          <p:cNvPr id="59" name="Google Shape;59;p66"/>
          <p:cNvSpPr txBox="1"/>
          <p:nvPr>
            <p:ph type="title"/>
          </p:nvPr>
        </p:nvSpPr>
        <p:spPr>
          <a:xfrm>
            <a:off x="360046" y="364067"/>
            <a:ext cx="2369047" cy="15494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66"/>
          <p:cNvSpPr txBox="1"/>
          <p:nvPr>
            <p:ph idx="1" type="body"/>
          </p:nvPr>
        </p:nvSpPr>
        <p:spPr>
          <a:xfrm>
            <a:off x="2815353" y="364069"/>
            <a:ext cx="4025504" cy="7804151"/>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66"/>
          <p:cNvSpPr txBox="1"/>
          <p:nvPr>
            <p:ph idx="2" type="body"/>
          </p:nvPr>
        </p:nvSpPr>
        <p:spPr>
          <a:xfrm>
            <a:off x="360046" y="1913469"/>
            <a:ext cx="2369047" cy="6254751"/>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66"/>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66"/>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66"/>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5" name="Shape 65"/>
        <p:cNvGrpSpPr/>
        <p:nvPr/>
      </p:nvGrpSpPr>
      <p:grpSpPr>
        <a:xfrm>
          <a:off x="0" y="0"/>
          <a:ext cx="0" cy="0"/>
          <a:chOff x="0" y="0"/>
          <a:chExt cx="0" cy="0"/>
        </a:xfrm>
      </p:grpSpPr>
      <p:sp>
        <p:nvSpPr>
          <p:cNvPr id="66" name="Google Shape;66;p67"/>
          <p:cNvSpPr txBox="1"/>
          <p:nvPr>
            <p:ph type="title"/>
          </p:nvPr>
        </p:nvSpPr>
        <p:spPr>
          <a:xfrm>
            <a:off x="1411426" y="6400802"/>
            <a:ext cx="4320540" cy="75565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67"/>
          <p:cNvSpPr/>
          <p:nvPr>
            <p:ph idx="2" type="pic"/>
          </p:nvPr>
        </p:nvSpPr>
        <p:spPr>
          <a:xfrm>
            <a:off x="1411426" y="817033"/>
            <a:ext cx="4320540" cy="5486400"/>
          </a:xfrm>
          <a:prstGeom prst="rect">
            <a:avLst/>
          </a:prstGeom>
          <a:noFill/>
          <a:ln>
            <a:noFill/>
          </a:ln>
        </p:spPr>
      </p:sp>
      <p:sp>
        <p:nvSpPr>
          <p:cNvPr id="68" name="Google Shape;68;p67"/>
          <p:cNvSpPr txBox="1"/>
          <p:nvPr>
            <p:ph idx="1" type="body"/>
          </p:nvPr>
        </p:nvSpPr>
        <p:spPr>
          <a:xfrm>
            <a:off x="1411426" y="7156453"/>
            <a:ext cx="4320540" cy="1073149"/>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67"/>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67"/>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67"/>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8"/>
          <p:cNvSpPr txBox="1"/>
          <p:nvPr>
            <p:ph type="title"/>
          </p:nvPr>
        </p:nvSpPr>
        <p:spPr>
          <a:xfrm>
            <a:off x="360045" y="366184"/>
            <a:ext cx="6480810" cy="1524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58"/>
          <p:cNvSpPr txBox="1"/>
          <p:nvPr>
            <p:ph idx="1" type="body"/>
          </p:nvPr>
        </p:nvSpPr>
        <p:spPr>
          <a:xfrm>
            <a:off x="360045" y="2133603"/>
            <a:ext cx="6480810" cy="6034617"/>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58"/>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58"/>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58"/>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png"/><Relationship Id="rId4" Type="http://schemas.openxmlformats.org/officeDocument/2006/relationships/image" Target="../media/image9.png"/><Relationship Id="rId9" Type="http://schemas.openxmlformats.org/officeDocument/2006/relationships/image" Target="../media/image33.png"/><Relationship Id="rId5" Type="http://schemas.openxmlformats.org/officeDocument/2006/relationships/image" Target="../media/image3.png"/><Relationship Id="rId6" Type="http://schemas.openxmlformats.org/officeDocument/2006/relationships/image" Target="../media/image45.png"/><Relationship Id="rId7" Type="http://schemas.openxmlformats.org/officeDocument/2006/relationships/image" Target="../media/image29.png"/><Relationship Id="rId8" Type="http://schemas.openxmlformats.org/officeDocument/2006/relationships/image" Target="../media/image3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32.png"/><Relationship Id="rId10" Type="http://schemas.openxmlformats.org/officeDocument/2006/relationships/image" Target="../media/image66.png"/><Relationship Id="rId9" Type="http://schemas.openxmlformats.org/officeDocument/2006/relationships/image" Target="../media/image38.png"/><Relationship Id="rId5" Type="http://schemas.openxmlformats.org/officeDocument/2006/relationships/image" Target="../media/image40.png"/><Relationship Id="rId6" Type="http://schemas.openxmlformats.org/officeDocument/2006/relationships/image" Target="../media/image19.png"/><Relationship Id="rId7" Type="http://schemas.openxmlformats.org/officeDocument/2006/relationships/image" Target="../media/image35.png"/><Relationship Id="rId8"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37.png"/><Relationship Id="rId5" Type="http://schemas.openxmlformats.org/officeDocument/2006/relationships/image" Target="../media/image3.png"/><Relationship Id="rId6" Type="http://schemas.openxmlformats.org/officeDocument/2006/relationships/chart" Target="../charts/chart1.xml"/><Relationship Id="rId7" Type="http://schemas.openxmlformats.org/officeDocument/2006/relationships/chart" Target="../charts/chart2.xml"/><Relationship Id="rId8" Type="http://schemas.openxmlformats.org/officeDocument/2006/relationships/chart" Target="../charts/char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chart" Target="../charts/chart4.xml"/><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32.png"/><Relationship Id="rId9" Type="http://schemas.openxmlformats.org/officeDocument/2006/relationships/image" Target="../media/image85.png"/><Relationship Id="rId5" Type="http://schemas.openxmlformats.org/officeDocument/2006/relationships/image" Target="../media/image40.png"/><Relationship Id="rId6" Type="http://schemas.openxmlformats.org/officeDocument/2006/relationships/image" Target="../media/image19.png"/><Relationship Id="rId7" Type="http://schemas.openxmlformats.org/officeDocument/2006/relationships/image" Target="../media/image35.png"/><Relationship Id="rId8"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0.png"/><Relationship Id="rId4" Type="http://schemas.openxmlformats.org/officeDocument/2006/relationships/image" Target="../media/image32.png"/><Relationship Id="rId11" Type="http://schemas.openxmlformats.org/officeDocument/2006/relationships/chart" Target="../charts/chart5.xml"/><Relationship Id="rId10" Type="http://schemas.openxmlformats.org/officeDocument/2006/relationships/image" Target="../media/image186.png"/><Relationship Id="rId9" Type="http://schemas.openxmlformats.org/officeDocument/2006/relationships/image" Target="../media/image50.png"/><Relationship Id="rId5" Type="http://schemas.openxmlformats.org/officeDocument/2006/relationships/image" Target="../media/image2.png"/><Relationship Id="rId6" Type="http://schemas.openxmlformats.org/officeDocument/2006/relationships/image" Target="../media/image19.png"/><Relationship Id="rId7" Type="http://schemas.openxmlformats.org/officeDocument/2006/relationships/image" Target="../media/image35.png"/><Relationship Id="rId8" Type="http://schemas.openxmlformats.org/officeDocument/2006/relationships/image" Target="../media/image4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9.png"/><Relationship Id="rId4" Type="http://schemas.openxmlformats.org/officeDocument/2006/relationships/chart" Target="../charts/chart6.xml"/><Relationship Id="rId5" Type="http://schemas.openxmlformats.org/officeDocument/2006/relationships/chart" Target="../charts/chart7.xml"/></Relationships>
</file>

<file path=ppt/slides/_rels/slide18.xml.rels><?xml version="1.0" encoding="UTF-8" standalone="yes"?><Relationships xmlns="http://schemas.openxmlformats.org/package/2006/relationships"><Relationship Id="rId11" Type="http://schemas.openxmlformats.org/officeDocument/2006/relationships/image" Target="../media/image55.png"/><Relationship Id="rId10" Type="http://schemas.openxmlformats.org/officeDocument/2006/relationships/image" Target="../media/image57.png"/><Relationship Id="rId13" Type="http://schemas.openxmlformats.org/officeDocument/2006/relationships/image" Target="../media/image54.png"/><Relationship Id="rId12"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4.png"/><Relationship Id="rId4" Type="http://schemas.openxmlformats.org/officeDocument/2006/relationships/image" Target="../media/image9.png"/><Relationship Id="rId9" Type="http://schemas.openxmlformats.org/officeDocument/2006/relationships/image" Target="../media/image48.png"/><Relationship Id="rId15" Type="http://schemas.openxmlformats.org/officeDocument/2006/relationships/image" Target="../media/image64.png"/><Relationship Id="rId14" Type="http://schemas.openxmlformats.org/officeDocument/2006/relationships/image" Target="../media/image70.png"/><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47.png"/><Relationship Id="rId8" Type="http://schemas.openxmlformats.org/officeDocument/2006/relationships/image" Target="../media/image72.png"/></Relationships>
</file>

<file path=ppt/slides/_rels/slide19.xml.rels><?xml version="1.0" encoding="UTF-8" standalone="yes"?><Relationships xmlns="http://schemas.openxmlformats.org/package/2006/relationships"><Relationship Id="rId11" Type="http://schemas.openxmlformats.org/officeDocument/2006/relationships/image" Target="../media/image5.png"/><Relationship Id="rId10" Type="http://schemas.openxmlformats.org/officeDocument/2006/relationships/image" Target="../media/image74.png"/><Relationship Id="rId12" Type="http://schemas.openxmlformats.org/officeDocument/2006/relationships/image" Target="../media/image75.png"/><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9.png"/><Relationship Id="rId4" Type="http://schemas.openxmlformats.org/officeDocument/2006/relationships/image" Target="../media/image62.png"/><Relationship Id="rId9" Type="http://schemas.openxmlformats.org/officeDocument/2006/relationships/image" Target="../media/image60.png"/><Relationship Id="rId5" Type="http://schemas.openxmlformats.org/officeDocument/2006/relationships/image" Target="../media/image3.png"/><Relationship Id="rId6" Type="http://schemas.openxmlformats.org/officeDocument/2006/relationships/image" Target="../media/image63.png"/><Relationship Id="rId7" Type="http://schemas.openxmlformats.org/officeDocument/2006/relationships/image" Target="../media/image2.png"/><Relationship Id="rId8" Type="http://schemas.openxmlformats.org/officeDocument/2006/relationships/image" Target="../media/image5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7.png"/><Relationship Id="rId4" Type="http://schemas.openxmlformats.org/officeDocument/2006/relationships/image" Target="../media/image65.png"/><Relationship Id="rId5" Type="http://schemas.openxmlformats.org/officeDocument/2006/relationships/image" Target="../media/image7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8.png"/><Relationship Id="rId4" Type="http://schemas.openxmlformats.org/officeDocument/2006/relationships/image" Target="../media/image84.png"/></Relationships>
</file>

<file path=ppt/slides/_rels/slide22.xml.rels><?xml version="1.0" encoding="UTF-8" standalone="yes"?><Relationships xmlns="http://schemas.openxmlformats.org/package/2006/relationships"><Relationship Id="rId10" Type="http://schemas.openxmlformats.org/officeDocument/2006/relationships/image" Target="../media/image76.png"/><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9.png"/><Relationship Id="rId4" Type="http://schemas.openxmlformats.org/officeDocument/2006/relationships/image" Target="../media/image9.png"/><Relationship Id="rId9" Type="http://schemas.openxmlformats.org/officeDocument/2006/relationships/image" Target="../media/image77.png"/><Relationship Id="rId5" Type="http://schemas.openxmlformats.org/officeDocument/2006/relationships/image" Target="../media/image3.png"/><Relationship Id="rId6" Type="http://schemas.openxmlformats.org/officeDocument/2006/relationships/chart" Target="../charts/chart8.xml"/><Relationship Id="rId7" Type="http://schemas.openxmlformats.org/officeDocument/2006/relationships/chart" Target="../charts/chart9.xml"/><Relationship Id="rId8" Type="http://schemas.openxmlformats.org/officeDocument/2006/relationships/chart" Target="../charts/char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69.png"/><Relationship Id="rId4" Type="http://schemas.openxmlformats.org/officeDocument/2006/relationships/image" Target="../media/image9.png"/><Relationship Id="rId9" Type="http://schemas.openxmlformats.org/officeDocument/2006/relationships/chart" Target="../charts/chart13.xml"/><Relationship Id="rId5" Type="http://schemas.openxmlformats.org/officeDocument/2006/relationships/image" Target="../media/image3.png"/><Relationship Id="rId6" Type="http://schemas.openxmlformats.org/officeDocument/2006/relationships/chart" Target="../charts/chart11.xml"/><Relationship Id="rId7" Type="http://schemas.openxmlformats.org/officeDocument/2006/relationships/chart" Target="../charts/chart12.xml"/><Relationship Id="rId8" Type="http://schemas.openxmlformats.org/officeDocument/2006/relationships/image" Target="../media/image8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69.png"/><Relationship Id="rId4" Type="http://schemas.openxmlformats.org/officeDocument/2006/relationships/image" Target="../media/image9.png"/><Relationship Id="rId9" Type="http://schemas.openxmlformats.org/officeDocument/2006/relationships/chart" Target="../charts/chart16.xml"/><Relationship Id="rId5" Type="http://schemas.openxmlformats.org/officeDocument/2006/relationships/image" Target="../media/image3.png"/><Relationship Id="rId6" Type="http://schemas.openxmlformats.org/officeDocument/2006/relationships/image" Target="../media/image88.png"/><Relationship Id="rId7" Type="http://schemas.openxmlformats.org/officeDocument/2006/relationships/chart" Target="../charts/chart14.xml"/><Relationship Id="rId8" Type="http://schemas.openxmlformats.org/officeDocument/2006/relationships/chart" Target="../charts/chart15.xml"/></Relationships>
</file>

<file path=ppt/slides/_rels/slide25.xml.rels><?xml version="1.0" encoding="UTF-8" standalone="yes"?><Relationships xmlns="http://schemas.openxmlformats.org/package/2006/relationships"><Relationship Id="rId11" Type="http://schemas.openxmlformats.org/officeDocument/2006/relationships/chart" Target="../charts/chart17.xml"/><Relationship Id="rId10" Type="http://schemas.openxmlformats.org/officeDocument/2006/relationships/image" Target="../media/image13.png"/><Relationship Id="rId12" Type="http://schemas.openxmlformats.org/officeDocument/2006/relationships/chart" Target="../charts/chart18.xml"/><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69.png"/><Relationship Id="rId4" Type="http://schemas.openxmlformats.org/officeDocument/2006/relationships/image" Target="../media/image9.png"/><Relationship Id="rId9" Type="http://schemas.openxmlformats.org/officeDocument/2006/relationships/image" Target="../media/image96.png"/><Relationship Id="rId5" Type="http://schemas.openxmlformats.org/officeDocument/2006/relationships/image" Target="../media/image3.png"/><Relationship Id="rId6" Type="http://schemas.openxmlformats.org/officeDocument/2006/relationships/image" Target="../media/image78.png"/><Relationship Id="rId7" Type="http://schemas.openxmlformats.org/officeDocument/2006/relationships/image" Target="../media/image2.png"/><Relationship Id="rId8" Type="http://schemas.openxmlformats.org/officeDocument/2006/relationships/image" Target="../media/image7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chart" Target="../charts/chart19.xml"/><Relationship Id="rId4" Type="http://schemas.openxmlformats.org/officeDocument/2006/relationships/chart" Target="../charts/chart20.xml"/></Relationships>
</file>

<file path=ppt/slides/_rels/slide27.xml.rels><?xml version="1.0" encoding="UTF-8" standalone="yes"?><Relationships xmlns="http://schemas.openxmlformats.org/package/2006/relationships"><Relationship Id="rId11" Type="http://schemas.openxmlformats.org/officeDocument/2006/relationships/chart" Target="../charts/chart21.xml"/><Relationship Id="rId10" Type="http://schemas.openxmlformats.org/officeDocument/2006/relationships/image" Target="../media/image87.png"/><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69.png"/><Relationship Id="rId4" Type="http://schemas.openxmlformats.org/officeDocument/2006/relationships/image" Target="../media/image9.png"/><Relationship Id="rId9" Type="http://schemas.openxmlformats.org/officeDocument/2006/relationships/image" Target="../media/image82.png"/><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4.png"/><Relationship Id="rId8" Type="http://schemas.openxmlformats.org/officeDocument/2006/relationships/image" Target="../media/image8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3.png"/><Relationship Id="rId4" Type="http://schemas.openxmlformats.org/officeDocument/2006/relationships/image" Target="../media/image9.png"/><Relationship Id="rId5" Type="http://schemas.openxmlformats.org/officeDocument/2006/relationships/image" Target="../media/image3.png"/><Relationship Id="rId6" Type="http://schemas.openxmlformats.org/officeDocument/2006/relationships/chart" Target="../charts/chart22.xml"/><Relationship Id="rId7" Type="http://schemas.openxmlformats.org/officeDocument/2006/relationships/chart" Target="../charts/char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png"/><Relationship Id="rId4" Type="http://schemas.openxmlformats.org/officeDocument/2006/relationships/image" Target="../media/image32.png"/><Relationship Id="rId9" Type="http://schemas.openxmlformats.org/officeDocument/2006/relationships/image" Target="../media/image100.png"/><Relationship Id="rId5" Type="http://schemas.openxmlformats.org/officeDocument/2006/relationships/image" Target="../media/image40.png"/><Relationship Id="rId6" Type="http://schemas.openxmlformats.org/officeDocument/2006/relationships/image" Target="../media/image19.png"/><Relationship Id="rId7" Type="http://schemas.openxmlformats.org/officeDocument/2006/relationships/image" Target="../media/image35.png"/><Relationship Id="rId8"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07.png"/><Relationship Id="rId4" Type="http://schemas.openxmlformats.org/officeDocument/2006/relationships/image" Target="../media/image97.png"/><Relationship Id="rId9" Type="http://schemas.openxmlformats.org/officeDocument/2006/relationships/chart" Target="../charts/chart26.xml"/><Relationship Id="rId5" Type="http://schemas.openxmlformats.org/officeDocument/2006/relationships/image" Target="../media/image90.png"/><Relationship Id="rId6" Type="http://schemas.openxmlformats.org/officeDocument/2006/relationships/image" Target="../media/image93.png"/><Relationship Id="rId7" Type="http://schemas.openxmlformats.org/officeDocument/2006/relationships/chart" Target="../charts/chart24.xml"/><Relationship Id="rId8" Type="http://schemas.openxmlformats.org/officeDocument/2006/relationships/chart" Target="../charts/char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89.png"/><Relationship Id="rId4" Type="http://schemas.openxmlformats.org/officeDocument/2006/relationships/image" Target="../media/image9.png"/><Relationship Id="rId5" Type="http://schemas.openxmlformats.org/officeDocument/2006/relationships/image" Target="../media/image3.png"/><Relationship Id="rId6" Type="http://schemas.openxmlformats.org/officeDocument/2006/relationships/chart" Target="../charts/chart27.xml"/><Relationship Id="rId7" Type="http://schemas.openxmlformats.org/officeDocument/2006/relationships/chart" Target="../charts/chart28.xml"/></Relationships>
</file>

<file path=ppt/slides/_rels/slide32.xml.rels><?xml version="1.0" encoding="UTF-8" standalone="yes"?><Relationships xmlns="http://schemas.openxmlformats.org/package/2006/relationships"><Relationship Id="rId11" Type="http://schemas.openxmlformats.org/officeDocument/2006/relationships/image" Target="../media/image117.png"/><Relationship Id="rId10" Type="http://schemas.openxmlformats.org/officeDocument/2006/relationships/image" Target="../media/image50.png"/><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40.png"/><Relationship Id="rId4" Type="http://schemas.openxmlformats.org/officeDocument/2006/relationships/image" Target="../media/image32.png"/><Relationship Id="rId9" Type="http://schemas.openxmlformats.org/officeDocument/2006/relationships/image" Target="../media/image43.png"/><Relationship Id="rId5" Type="http://schemas.openxmlformats.org/officeDocument/2006/relationships/image" Target="../media/image92.png"/><Relationship Id="rId6" Type="http://schemas.openxmlformats.org/officeDocument/2006/relationships/image" Target="../media/image2.png"/><Relationship Id="rId7" Type="http://schemas.openxmlformats.org/officeDocument/2006/relationships/image" Target="../media/image19.png"/><Relationship Id="rId8" Type="http://schemas.openxmlformats.org/officeDocument/2006/relationships/image" Target="../media/image3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chart" Target="../charts/chart29.xml"/><Relationship Id="rId4" Type="http://schemas.openxmlformats.org/officeDocument/2006/relationships/chart" Target="../charts/chart30.xml"/><Relationship Id="rId5" Type="http://schemas.openxmlformats.org/officeDocument/2006/relationships/chart" Target="../charts/chart31.xml"/><Relationship Id="rId6" Type="http://schemas.openxmlformats.org/officeDocument/2006/relationships/chart" Target="../charts/chart32.xml"/></Relationships>
</file>

<file path=ppt/slides/_rels/slide34.xml.rels><?xml version="1.0" encoding="UTF-8" standalone="yes"?><Relationships xmlns="http://schemas.openxmlformats.org/package/2006/relationships"><Relationship Id="rId11" Type="http://schemas.openxmlformats.org/officeDocument/2006/relationships/chart" Target="../charts/chart35.xml"/><Relationship Id="rId10" Type="http://schemas.openxmlformats.org/officeDocument/2006/relationships/image" Target="../media/image104.png"/><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02.png"/><Relationship Id="rId5" Type="http://schemas.openxmlformats.org/officeDocument/2006/relationships/image" Target="../media/image103.png"/><Relationship Id="rId6" Type="http://schemas.openxmlformats.org/officeDocument/2006/relationships/chart" Target="../charts/chart33.xml"/><Relationship Id="rId7" Type="http://schemas.openxmlformats.org/officeDocument/2006/relationships/chart" Target="../charts/chart34.xml"/><Relationship Id="rId8" Type="http://schemas.openxmlformats.org/officeDocument/2006/relationships/image" Target="../media/image101.png"/></Relationships>
</file>

<file path=ppt/slides/_rels/slide35.xml.rels><?xml version="1.0" encoding="UTF-8" standalone="yes"?><Relationships xmlns="http://schemas.openxmlformats.org/package/2006/relationships"><Relationship Id="rId10" Type="http://schemas.openxmlformats.org/officeDocument/2006/relationships/image" Target="../media/image111.png"/><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110.png"/><Relationship Id="rId5" Type="http://schemas.openxmlformats.org/officeDocument/2006/relationships/image" Target="../media/image81.png"/><Relationship Id="rId6" Type="http://schemas.openxmlformats.org/officeDocument/2006/relationships/image" Target="../media/image82.png"/><Relationship Id="rId7" Type="http://schemas.openxmlformats.org/officeDocument/2006/relationships/image" Target="../media/image106.jpg"/><Relationship Id="rId8" Type="http://schemas.openxmlformats.org/officeDocument/2006/relationships/image" Target="../media/image10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09.jpg"/><Relationship Id="rId4" Type="http://schemas.openxmlformats.org/officeDocument/2006/relationships/chart" Target="../charts/chart36.xml"/><Relationship Id="rId5" Type="http://schemas.openxmlformats.org/officeDocument/2006/relationships/chart" Target="../charts/chart37.xml"/><Relationship Id="rId6" Type="http://schemas.openxmlformats.org/officeDocument/2006/relationships/image" Target="../media/image112.png"/><Relationship Id="rId7" Type="http://schemas.openxmlformats.org/officeDocument/2006/relationships/chart" Target="../charts/chart38.xml"/></Relationships>
</file>

<file path=ppt/slides/_rels/slide37.xml.rels><?xml version="1.0" encoding="UTF-8" standalone="yes"?><Relationships xmlns="http://schemas.openxmlformats.org/package/2006/relationships"><Relationship Id="rId11" Type="http://schemas.openxmlformats.org/officeDocument/2006/relationships/image" Target="../media/image124.png"/><Relationship Id="rId10" Type="http://schemas.openxmlformats.org/officeDocument/2006/relationships/image" Target="../media/image119.png"/><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png"/><Relationship Id="rId4" Type="http://schemas.openxmlformats.org/officeDocument/2006/relationships/image" Target="../media/image81.png"/><Relationship Id="rId9" Type="http://schemas.openxmlformats.org/officeDocument/2006/relationships/image" Target="../media/image114.png"/><Relationship Id="rId5" Type="http://schemas.openxmlformats.org/officeDocument/2006/relationships/image" Target="../media/image82.png"/><Relationship Id="rId6" Type="http://schemas.openxmlformats.org/officeDocument/2006/relationships/image" Target="../media/image109.jpg"/><Relationship Id="rId7" Type="http://schemas.openxmlformats.org/officeDocument/2006/relationships/image" Target="../media/image115.png"/><Relationship Id="rId8" Type="http://schemas.openxmlformats.org/officeDocument/2006/relationships/image" Target="../media/image1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18.png"/><Relationship Id="rId5" Type="http://schemas.openxmlformats.org/officeDocument/2006/relationships/image" Target="../media/image121.jpg"/><Relationship Id="rId6" Type="http://schemas.openxmlformats.org/officeDocument/2006/relationships/chart" Target="../charts/chart39.xml"/><Relationship Id="rId7" Type="http://schemas.openxmlformats.org/officeDocument/2006/relationships/chart" Target="../charts/chart40.xml"/><Relationship Id="rId8" Type="http://schemas.openxmlformats.org/officeDocument/2006/relationships/chart" Target="../charts/chart41.xml"/></Relationships>
</file>

<file path=ppt/slides/_rels/slide39.xml.rels><?xml version="1.0" encoding="UTF-8" standalone="yes"?><Relationships xmlns="http://schemas.openxmlformats.org/package/2006/relationships"><Relationship Id="rId11" Type="http://schemas.openxmlformats.org/officeDocument/2006/relationships/image" Target="../media/image121.jpg"/><Relationship Id="rId10" Type="http://schemas.openxmlformats.org/officeDocument/2006/relationships/image" Target="../media/image125.gif"/><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146.png"/><Relationship Id="rId5" Type="http://schemas.openxmlformats.org/officeDocument/2006/relationships/image" Target="../media/image81.png"/><Relationship Id="rId6" Type="http://schemas.openxmlformats.org/officeDocument/2006/relationships/image" Target="../media/image82.png"/><Relationship Id="rId7" Type="http://schemas.openxmlformats.org/officeDocument/2006/relationships/image" Target="../media/image115.png"/><Relationship Id="rId8" Type="http://schemas.openxmlformats.org/officeDocument/2006/relationships/image" Target="../media/image1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3.png"/><Relationship Id="rId5" Type="http://schemas.openxmlformats.org/officeDocument/2006/relationships/image" Target="../media/image51.png"/><Relationship Id="rId6" Type="http://schemas.openxmlformats.org/officeDocument/2006/relationships/image" Target="../media/image12.png"/><Relationship Id="rId7" Type="http://schemas.openxmlformats.org/officeDocument/2006/relationships/image" Target="../media/image8.png"/><Relationship Id="rId8"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16.png"/><Relationship Id="rId4" Type="http://schemas.openxmlformats.org/officeDocument/2006/relationships/image" Target="../media/image9.png"/><Relationship Id="rId9" Type="http://schemas.openxmlformats.org/officeDocument/2006/relationships/image" Target="../media/image127.png"/><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32.png"/><Relationship Id="rId8" Type="http://schemas.openxmlformats.org/officeDocument/2006/relationships/image" Target="../media/image1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16.png"/><Relationship Id="rId4" Type="http://schemas.openxmlformats.org/officeDocument/2006/relationships/image" Target="../media/image9.png"/><Relationship Id="rId9" Type="http://schemas.openxmlformats.org/officeDocument/2006/relationships/image" Target="../media/image128.png"/><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32.png"/><Relationship Id="rId8" Type="http://schemas.openxmlformats.org/officeDocument/2006/relationships/image" Target="../media/image19.png"/></Relationships>
</file>

<file path=ppt/slides/_rels/slide42.xml.rels><?xml version="1.0" encoding="UTF-8" standalone="yes"?><Relationships xmlns="http://schemas.openxmlformats.org/package/2006/relationships"><Relationship Id="rId11" Type="http://schemas.openxmlformats.org/officeDocument/2006/relationships/image" Target="../media/image135.png"/><Relationship Id="rId10" Type="http://schemas.openxmlformats.org/officeDocument/2006/relationships/image" Target="../media/image151.png"/><Relationship Id="rId12" Type="http://schemas.openxmlformats.org/officeDocument/2006/relationships/image" Target="../media/image137.png"/><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22.png"/><Relationship Id="rId4" Type="http://schemas.openxmlformats.org/officeDocument/2006/relationships/image" Target="../media/image9.png"/><Relationship Id="rId9" Type="http://schemas.openxmlformats.org/officeDocument/2006/relationships/image" Target="../media/image176.png"/><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32.png"/><Relationship Id="rId8" Type="http://schemas.openxmlformats.org/officeDocument/2006/relationships/image" Target="../media/image40.png"/></Relationships>
</file>

<file path=ppt/slides/_rels/slide43.xml.rels><?xml version="1.0" encoding="UTF-8" standalone="yes"?><Relationships xmlns="http://schemas.openxmlformats.org/package/2006/relationships"><Relationship Id="rId11" Type="http://schemas.openxmlformats.org/officeDocument/2006/relationships/image" Target="../media/image177.png"/><Relationship Id="rId10" Type="http://schemas.openxmlformats.org/officeDocument/2006/relationships/image" Target="../media/image139.png"/><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png"/><Relationship Id="rId4" Type="http://schemas.openxmlformats.org/officeDocument/2006/relationships/image" Target="../media/image131.png"/><Relationship Id="rId9" Type="http://schemas.openxmlformats.org/officeDocument/2006/relationships/image" Target="../media/image35.png"/><Relationship Id="rId5" Type="http://schemas.openxmlformats.org/officeDocument/2006/relationships/image" Target="../media/image9.png"/><Relationship Id="rId6" Type="http://schemas.openxmlformats.org/officeDocument/2006/relationships/image" Target="../media/image3.png"/><Relationship Id="rId7" Type="http://schemas.openxmlformats.org/officeDocument/2006/relationships/image" Target="../media/image32.png"/><Relationship Id="rId8" Type="http://schemas.openxmlformats.org/officeDocument/2006/relationships/image" Target="../media/image4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32.png"/><Relationship Id="rId4" Type="http://schemas.openxmlformats.org/officeDocument/2006/relationships/image" Target="../media/image9.png"/><Relationship Id="rId9" Type="http://schemas.openxmlformats.org/officeDocument/2006/relationships/image" Target="../media/image140.png"/><Relationship Id="rId5" Type="http://schemas.openxmlformats.org/officeDocument/2006/relationships/image" Target="../media/image3.png"/><Relationship Id="rId6" Type="http://schemas.openxmlformats.org/officeDocument/2006/relationships/image" Target="../media/image40.png"/><Relationship Id="rId7" Type="http://schemas.openxmlformats.org/officeDocument/2006/relationships/image" Target="../media/image2.png"/><Relationship Id="rId8" Type="http://schemas.openxmlformats.org/officeDocument/2006/relationships/image" Target="../media/image141.png"/></Relationships>
</file>

<file path=ppt/slides/_rels/slide45.xml.rels><?xml version="1.0" encoding="UTF-8" standalone="yes"?><Relationships xmlns="http://schemas.openxmlformats.org/package/2006/relationships"><Relationship Id="rId11" Type="http://schemas.openxmlformats.org/officeDocument/2006/relationships/image" Target="../media/image171.png"/><Relationship Id="rId10" Type="http://schemas.openxmlformats.org/officeDocument/2006/relationships/image" Target="../media/image161.png"/><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33.png"/><Relationship Id="rId5" Type="http://schemas.openxmlformats.org/officeDocument/2006/relationships/image" Target="../media/image134.png"/><Relationship Id="rId6" Type="http://schemas.openxmlformats.org/officeDocument/2006/relationships/image" Target="../media/image40.png"/><Relationship Id="rId7" Type="http://schemas.openxmlformats.org/officeDocument/2006/relationships/image" Target="../media/image35.png"/><Relationship Id="rId8" Type="http://schemas.openxmlformats.org/officeDocument/2006/relationships/image" Target="../media/image5.png"/></Relationships>
</file>

<file path=ppt/slides/_rels/slide46.xml.rels><?xml version="1.0" encoding="UTF-8" standalone="yes"?><Relationships xmlns="http://schemas.openxmlformats.org/package/2006/relationships"><Relationship Id="rId11" Type="http://schemas.openxmlformats.org/officeDocument/2006/relationships/image" Target="../media/image155.png"/><Relationship Id="rId10" Type="http://schemas.openxmlformats.org/officeDocument/2006/relationships/image" Target="../media/image142.png"/><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61.png"/><Relationship Id="rId5" Type="http://schemas.openxmlformats.org/officeDocument/2006/relationships/image" Target="../media/image40.png"/><Relationship Id="rId6" Type="http://schemas.openxmlformats.org/officeDocument/2006/relationships/image" Target="../media/image35.png"/><Relationship Id="rId7" Type="http://schemas.openxmlformats.org/officeDocument/2006/relationships/image" Target="../media/image5.png"/><Relationship Id="rId8" Type="http://schemas.openxmlformats.org/officeDocument/2006/relationships/image" Target="../media/image13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89.png"/><Relationship Id="rId4" Type="http://schemas.openxmlformats.org/officeDocument/2006/relationships/image" Target="../media/image9.png"/><Relationship Id="rId5" Type="http://schemas.openxmlformats.org/officeDocument/2006/relationships/image" Target="../media/image3.png"/><Relationship Id="rId6" Type="http://schemas.openxmlformats.org/officeDocument/2006/relationships/chart" Target="../charts/chart42.xml"/><Relationship Id="rId7" Type="http://schemas.openxmlformats.org/officeDocument/2006/relationships/chart" Target="../charts/chart4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2.png"/><Relationship Id="rId4" Type="http://schemas.openxmlformats.org/officeDocument/2006/relationships/image" Target="../media/image19.png"/><Relationship Id="rId5" Type="http://schemas.openxmlformats.org/officeDocument/2006/relationships/image" Target="../media/image35.png"/><Relationship Id="rId6" Type="http://schemas.openxmlformats.org/officeDocument/2006/relationships/image" Target="../media/image5.png"/><Relationship Id="rId7" Type="http://schemas.openxmlformats.org/officeDocument/2006/relationships/image" Target="../media/image18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145.png"/><Relationship Id="rId4" Type="http://schemas.openxmlformats.org/officeDocument/2006/relationships/image" Target="../media/image147.png"/><Relationship Id="rId5" Type="http://schemas.openxmlformats.org/officeDocument/2006/relationships/image" Target="../media/image144.png"/><Relationship Id="rId6" Type="http://schemas.openxmlformats.org/officeDocument/2006/relationships/image" Target="../media/image32.png"/><Relationship Id="rId7" Type="http://schemas.openxmlformats.org/officeDocument/2006/relationships/image" Target="../media/image40.png"/><Relationship Id="rId8" Type="http://schemas.openxmlformats.org/officeDocument/2006/relationships/chart" Target="../charts/chart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53.png"/><Relationship Id="rId7" Type="http://schemas.openxmlformats.org/officeDocument/2006/relationships/image" Target="../media/image34.png"/><Relationship Id="rId8" Type="http://schemas.openxmlformats.org/officeDocument/2006/relationships/image" Target="../media/image20.png"/></Relationships>
</file>

<file path=ppt/slides/_rels/slide50.xml.rels><?xml version="1.0" encoding="UTF-8" standalone="yes"?><Relationships xmlns="http://schemas.openxmlformats.org/package/2006/relationships"><Relationship Id="rId10" Type="http://schemas.openxmlformats.org/officeDocument/2006/relationships/chart" Target="../charts/chart45.xml"/><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2.png"/><Relationship Id="rId4" Type="http://schemas.openxmlformats.org/officeDocument/2006/relationships/image" Target="../media/image32.png"/><Relationship Id="rId9" Type="http://schemas.openxmlformats.org/officeDocument/2006/relationships/image" Target="../media/image156.png"/><Relationship Id="rId5" Type="http://schemas.openxmlformats.org/officeDocument/2006/relationships/image" Target="../media/image40.png"/><Relationship Id="rId6" Type="http://schemas.openxmlformats.org/officeDocument/2006/relationships/image" Target="../media/image19.png"/><Relationship Id="rId7" Type="http://schemas.openxmlformats.org/officeDocument/2006/relationships/image" Target="../media/image35.png"/><Relationship Id="rId8" Type="http://schemas.openxmlformats.org/officeDocument/2006/relationships/image" Target="../media/image5.png"/></Relationships>
</file>

<file path=ppt/slides/_rels/slide51.xml.rels><?xml version="1.0" encoding="UTF-8" standalone="yes"?><Relationships xmlns="http://schemas.openxmlformats.org/package/2006/relationships"><Relationship Id="rId20" Type="http://schemas.openxmlformats.org/officeDocument/2006/relationships/image" Target="../media/image162.png"/><Relationship Id="rId11" Type="http://schemas.openxmlformats.org/officeDocument/2006/relationships/image" Target="../media/image152.png"/><Relationship Id="rId10" Type="http://schemas.openxmlformats.org/officeDocument/2006/relationships/image" Target="../media/image150.png"/><Relationship Id="rId21" Type="http://schemas.openxmlformats.org/officeDocument/2006/relationships/image" Target="../media/image159.png"/><Relationship Id="rId13" Type="http://schemas.openxmlformats.org/officeDocument/2006/relationships/image" Target="../media/image154.png"/><Relationship Id="rId12" Type="http://schemas.openxmlformats.org/officeDocument/2006/relationships/image" Target="../media/image153.png"/><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149.png"/><Relationship Id="rId4" Type="http://schemas.openxmlformats.org/officeDocument/2006/relationships/image" Target="../media/image3.png"/><Relationship Id="rId9" Type="http://schemas.openxmlformats.org/officeDocument/2006/relationships/image" Target="../media/image148.png"/><Relationship Id="rId15" Type="http://schemas.openxmlformats.org/officeDocument/2006/relationships/image" Target="../media/image157.png"/><Relationship Id="rId14" Type="http://schemas.openxmlformats.org/officeDocument/2006/relationships/image" Target="../media/image158.png"/><Relationship Id="rId17" Type="http://schemas.openxmlformats.org/officeDocument/2006/relationships/image" Target="../media/image169.png"/><Relationship Id="rId16" Type="http://schemas.openxmlformats.org/officeDocument/2006/relationships/image" Target="../media/image164.png"/><Relationship Id="rId5" Type="http://schemas.openxmlformats.org/officeDocument/2006/relationships/image" Target="../media/image40.png"/><Relationship Id="rId19" Type="http://schemas.openxmlformats.org/officeDocument/2006/relationships/image" Target="../media/image165.png"/><Relationship Id="rId6" Type="http://schemas.openxmlformats.org/officeDocument/2006/relationships/image" Target="../media/image32.png"/><Relationship Id="rId18" Type="http://schemas.openxmlformats.org/officeDocument/2006/relationships/image" Target="../media/image160.png"/><Relationship Id="rId7" Type="http://schemas.openxmlformats.org/officeDocument/2006/relationships/image" Target="../media/image161.png"/><Relationship Id="rId8" Type="http://schemas.openxmlformats.org/officeDocument/2006/relationships/image" Target="../media/image9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92.png"/><Relationship Id="rId4" Type="http://schemas.openxmlformats.org/officeDocument/2006/relationships/image" Target="../media/image173.png"/><Relationship Id="rId5" Type="http://schemas.openxmlformats.org/officeDocument/2006/relationships/image" Target="../media/image166.png"/><Relationship Id="rId6" Type="http://schemas.openxmlformats.org/officeDocument/2006/relationships/image" Target="../media/image182.png"/><Relationship Id="rId7" Type="http://schemas.openxmlformats.org/officeDocument/2006/relationships/image" Target="../media/image168.png"/></Relationships>
</file>

<file path=ppt/slides/_rels/slide53.xml.rels><?xml version="1.0" encoding="UTF-8" standalone="yes"?><Relationships xmlns="http://schemas.openxmlformats.org/package/2006/relationships"><Relationship Id="rId11" Type="http://schemas.openxmlformats.org/officeDocument/2006/relationships/image" Target="../media/image174.png"/><Relationship Id="rId10" Type="http://schemas.openxmlformats.org/officeDocument/2006/relationships/image" Target="../media/image178.png"/><Relationship Id="rId13" Type="http://schemas.openxmlformats.org/officeDocument/2006/relationships/image" Target="../media/image180.png"/><Relationship Id="rId12" Type="http://schemas.openxmlformats.org/officeDocument/2006/relationships/chart" Target="../charts/chart46.xml"/><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75.jpg"/><Relationship Id="rId5" Type="http://schemas.openxmlformats.org/officeDocument/2006/relationships/image" Target="../media/image40.png"/><Relationship Id="rId6" Type="http://schemas.openxmlformats.org/officeDocument/2006/relationships/image" Target="../media/image32.png"/><Relationship Id="rId7" Type="http://schemas.openxmlformats.org/officeDocument/2006/relationships/image" Target="../media/image167.png"/><Relationship Id="rId8" Type="http://schemas.openxmlformats.org/officeDocument/2006/relationships/image" Target="../media/image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172.png"/><Relationship Id="rId4" Type="http://schemas.openxmlformats.org/officeDocument/2006/relationships/image" Target="../media/image22.jpg"/><Relationship Id="rId5" Type="http://schemas.openxmlformats.org/officeDocument/2006/relationships/image" Target="../media/image18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172.png"/><Relationship Id="rId4" Type="http://schemas.openxmlformats.org/officeDocument/2006/relationships/image" Target="../media/image22.jpg"/><Relationship Id="rId5" Type="http://schemas.openxmlformats.org/officeDocument/2006/relationships/image" Target="../media/image18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172.png"/><Relationship Id="rId4" Type="http://schemas.openxmlformats.org/officeDocument/2006/relationships/image" Target="../media/image22.jpg"/><Relationship Id="rId5" Type="http://schemas.openxmlformats.org/officeDocument/2006/relationships/image" Target="../media/image18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13.png"/><Relationship Id="rId4" Type="http://schemas.openxmlformats.org/officeDocument/2006/relationships/image" Target="../media/image179.jpg"/><Relationship Id="rId5" Type="http://schemas.openxmlformats.org/officeDocument/2006/relationships/image" Target="../media/image2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1.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25.png"/><Relationship Id="rId5" Type="http://schemas.openxmlformats.org/officeDocument/2006/relationships/image" Target="../media/image3.png"/><Relationship Id="rId6" Type="http://schemas.openxmlformats.org/officeDocument/2006/relationships/image" Target="../media/image13.png"/><Relationship Id="rId7" Type="http://schemas.openxmlformats.org/officeDocument/2006/relationships/image" Target="../media/image21.png"/><Relationship Id="rId8"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9.png"/><Relationship Id="rId9" Type="http://schemas.openxmlformats.org/officeDocument/2006/relationships/image" Target="../media/image28.png"/><Relationship Id="rId5" Type="http://schemas.openxmlformats.org/officeDocument/2006/relationships/image" Target="../media/image3.png"/><Relationship Id="rId6" Type="http://schemas.openxmlformats.org/officeDocument/2006/relationships/image" Target="../media/image42.png"/><Relationship Id="rId7" Type="http://schemas.openxmlformats.org/officeDocument/2006/relationships/image" Target="../media/image27.png"/><Relationship Id="rId8"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p:nvPr/>
        </p:nvSpPr>
        <p:spPr>
          <a:xfrm>
            <a:off x="216074" y="2617734"/>
            <a:ext cx="6840760" cy="60016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El </a:t>
            </a:r>
            <a:r>
              <a:rPr b="1" lang="es-ES" sz="1200">
                <a:solidFill>
                  <a:schemeClr val="dk1"/>
                </a:solidFill>
                <a:latin typeface="Arial Narrow"/>
                <a:ea typeface="Arial Narrow"/>
                <a:cs typeface="Arial Narrow"/>
                <a:sym typeface="Arial Narrow"/>
              </a:rPr>
              <a:t>Boletín de Período Epidemiológico </a:t>
            </a:r>
            <a:r>
              <a:rPr lang="es-ES" sz="1200">
                <a:solidFill>
                  <a:schemeClr val="dk1"/>
                </a:solidFill>
                <a:latin typeface="Arial Narrow"/>
                <a:ea typeface="Arial Narrow"/>
                <a:cs typeface="Arial Narrow"/>
                <a:sym typeface="Arial Narrow"/>
              </a:rPr>
              <a:t>es una publicación de los eventos de interés en salud pública, notificados a la Secretaría de Salud de Medellín a través del Sistema de Vigilancia en Salud Pública SIVIGILA.  Pretende ofrecer  un panorama del comportamiento de estos eventos por cada período epidemiológico del año, con el fin de retroalimentar y facilitar a los diferentes actores un insumo para orientar la toma de decisiones. </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Este informe se publica por periodo epidemiológico, luego de haber realizado validaciones, procesamiento de los datos, análisis de los eventos y  resultados de procesos como investigaciones epidemiológicas de campo y unidades de análisis de morbilidad  y mortalidad.    </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Los resultados publicados en este boletín pueden variar de acuerdo a la dinámica de la notificación, los ajustes y la clasificación final de los eventos.   Cualquier información contenida en el Informe es de dominio público y pueden ser utilizada o reproducida siempre y cuando se cite como fuente: Boletín de Período Epidemiológico. Secretaría de Salud de Medellín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Subsecretaria de Salud Pública</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Programa Vigilancia Epidemiológica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Líder de Programa: </a:t>
            </a:r>
            <a:r>
              <a:rPr lang="es-ES" sz="1200">
                <a:solidFill>
                  <a:schemeClr val="dk1"/>
                </a:solidFill>
                <a:latin typeface="Arial Narrow"/>
                <a:ea typeface="Arial Narrow"/>
                <a:cs typeface="Arial Narrow"/>
                <a:sym typeface="Arial Narrow"/>
              </a:rPr>
              <a:t>Rita Elena Almanza Payares</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Epidemiólogos</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Fernando Nicolás Montes Zuluaga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Carlos Julio Montes Zuluaga</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Johana María Vélez Lopera</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Maria Alejandra Roa López</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Isabel Cristina Vallejo Zapata</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José José Arteaga García </a:t>
            </a:r>
            <a:endParaRPr/>
          </a:p>
          <a:p>
            <a:pPr indent="0" lvl="0" marL="0" rtl="0" algn="l">
              <a:spcBef>
                <a:spcPts val="0"/>
              </a:spcBef>
              <a:spcAft>
                <a:spcPts val="0"/>
              </a:spcAft>
              <a:buClr>
                <a:schemeClr val="dk1"/>
              </a:buClr>
              <a:buFont typeface="Arial"/>
              <a:buNone/>
            </a:pPr>
            <a:r>
              <a:rPr lang="es-ES" sz="1200">
                <a:solidFill>
                  <a:schemeClr val="dk1"/>
                </a:solidFill>
                <a:latin typeface="Arial Narrow"/>
                <a:ea typeface="Arial Narrow"/>
                <a:cs typeface="Arial Narrow"/>
                <a:sym typeface="Arial Narrow"/>
              </a:rPr>
              <a:t>Ximena Ríos</a:t>
            </a:r>
            <a:endParaRPr>
              <a:solidFill>
                <a:schemeClr val="dk1"/>
              </a:solidFill>
            </a:endParaRPr>
          </a:p>
          <a:p>
            <a:pPr indent="0" lvl="0" marL="0" rtl="0" algn="l">
              <a:spcBef>
                <a:spcPts val="0"/>
              </a:spcBef>
              <a:spcAft>
                <a:spcPts val="0"/>
              </a:spcAft>
              <a:buClr>
                <a:schemeClr val="dk1"/>
              </a:buClr>
              <a:buFont typeface="Arial"/>
              <a:buNone/>
            </a:pPr>
            <a:r>
              <a:rPr lang="es-ES" sz="1200">
                <a:solidFill>
                  <a:schemeClr val="dk1"/>
                </a:solidFill>
                <a:latin typeface="Arial Narrow"/>
                <a:ea typeface="Arial Narrow"/>
                <a:cs typeface="Arial Narrow"/>
                <a:sym typeface="Arial Narrow"/>
              </a:rPr>
              <a:t>Maritza Rodríguez</a:t>
            </a:r>
            <a:endParaRPr>
              <a:solidFill>
                <a:schemeClr val="dk1"/>
              </a:solidFill>
            </a:endParaRPr>
          </a:p>
          <a:p>
            <a:pPr indent="0" lvl="0" marL="0" rtl="0" algn="l">
              <a:spcBef>
                <a:spcPts val="0"/>
              </a:spcBef>
              <a:spcAft>
                <a:spcPts val="0"/>
              </a:spcAft>
              <a:buClr>
                <a:schemeClr val="dk1"/>
              </a:buClr>
              <a:buFont typeface="Arial"/>
              <a:buNone/>
            </a:pPr>
            <a:r>
              <a:rPr lang="es-ES" sz="1200">
                <a:solidFill>
                  <a:schemeClr val="dk1"/>
                </a:solidFill>
                <a:latin typeface="Arial Narrow"/>
                <a:ea typeface="Arial Narrow"/>
                <a:cs typeface="Arial Narrow"/>
                <a:sym typeface="Arial Narrow"/>
              </a:rPr>
              <a:t>Sebastián Villada</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 </a:t>
            </a:r>
            <a:endParaRPr b="1"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b="1"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200">
              <a:solidFill>
                <a:schemeClr val="dk1"/>
              </a:solidFill>
              <a:latin typeface="Arial Narrow"/>
              <a:ea typeface="Arial Narrow"/>
              <a:cs typeface="Arial Narrow"/>
              <a:sym typeface="Arial Narrow"/>
            </a:endParaRPr>
          </a:p>
        </p:txBody>
      </p:sp>
      <p:sp>
        <p:nvSpPr>
          <p:cNvPr id="90" name="Google Shape;90;p1"/>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a:t>
            </a:r>
            <a:endParaRPr b="1" sz="1050">
              <a:solidFill>
                <a:schemeClr val="dk1"/>
              </a:solidFill>
              <a:latin typeface="Arial Narrow"/>
              <a:ea typeface="Arial Narrow"/>
              <a:cs typeface="Arial Narrow"/>
              <a:sym typeface="Arial Narrow"/>
            </a:endParaRPr>
          </a:p>
        </p:txBody>
      </p:sp>
      <p:sp>
        <p:nvSpPr>
          <p:cNvPr id="91" name="Google Shape;91;p1"/>
          <p:cNvSpPr txBox="1"/>
          <p:nvPr>
            <p:ph type="title"/>
          </p:nvPr>
        </p:nvSpPr>
        <p:spPr>
          <a:xfrm>
            <a:off x="144066" y="2267744"/>
            <a:ext cx="2037476" cy="484619"/>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2000"/>
              <a:buFont typeface="Arial Narrow"/>
              <a:buNone/>
            </a:pPr>
            <a:r>
              <a:rPr b="1" lang="es-ES" sz="2000">
                <a:latin typeface="Arial Narrow"/>
                <a:ea typeface="Arial Narrow"/>
                <a:cs typeface="Arial Narrow"/>
                <a:sym typeface="Arial Narrow"/>
              </a:rPr>
              <a:t>Presentación</a:t>
            </a:r>
            <a:endParaRPr b="1" sz="2000">
              <a:latin typeface="Arial Narrow"/>
              <a:ea typeface="Arial Narrow"/>
              <a:cs typeface="Arial Narrow"/>
              <a:sym typeface="Arial Narrow"/>
            </a:endParaRPr>
          </a:p>
        </p:txBody>
      </p:sp>
      <p:grpSp>
        <p:nvGrpSpPr>
          <p:cNvPr id="92" name="Google Shape;92;p1"/>
          <p:cNvGrpSpPr/>
          <p:nvPr/>
        </p:nvGrpSpPr>
        <p:grpSpPr>
          <a:xfrm>
            <a:off x="0" y="14519"/>
            <a:ext cx="7200898" cy="2121549"/>
            <a:chOff x="0" y="14519"/>
            <a:chExt cx="7200898" cy="2121549"/>
          </a:xfrm>
        </p:grpSpPr>
        <p:sp>
          <p:nvSpPr>
            <p:cNvPr id="93" name="Google Shape;93;p1"/>
            <p:cNvSpPr txBox="1"/>
            <p:nvPr/>
          </p:nvSpPr>
          <p:spPr>
            <a:xfrm>
              <a:off x="576114" y="1684583"/>
              <a:ext cx="3598545" cy="45148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Periodo epidemiológico 07 de 2022 - Reporte Semanas 1 a 28 (Hasta julio 16 de 2022) </a:t>
              </a:r>
              <a:r>
                <a:rPr b="1" lang="es-ES" sz="9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sp>
          <p:nvSpPr>
            <p:cNvPr id="94" name="Google Shape;94;p1"/>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95" name="Google Shape;95;p1"/>
            <p:cNvPicPr preferRelativeResize="0"/>
            <p:nvPr/>
          </p:nvPicPr>
          <p:blipFill rotWithShape="1">
            <a:blip r:embed="rId3">
              <a:alphaModFix/>
            </a:blip>
            <a:srcRect b="0" l="0" r="0" t="0"/>
            <a:stretch/>
          </p:blipFill>
          <p:spPr>
            <a:xfrm>
              <a:off x="4752578" y="321103"/>
              <a:ext cx="2448320" cy="1771646"/>
            </a:xfrm>
            <a:prstGeom prst="rect">
              <a:avLst/>
            </a:prstGeom>
            <a:noFill/>
            <a:ln>
              <a:noFill/>
            </a:ln>
          </p:spPr>
        </p:pic>
        <p:sp>
          <p:nvSpPr>
            <p:cNvPr id="96" name="Google Shape;96;p1"/>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97" name="Google Shape;97;p1"/>
          <p:cNvSpPr/>
          <p:nvPr/>
        </p:nvSpPr>
        <p:spPr>
          <a:xfrm>
            <a:off x="2736354" y="6423387"/>
            <a:ext cx="4392488" cy="249299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Profesionales Vigilancia Epidemiológica  y Sistemas de Información</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Wilson Restrepo Manrique</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Priscila Ramírez García</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Laura Osorno Arias </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María Cecilia Ospina Mejía</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Catalina María Vargas Guzmán </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Adiela María Yepes Pemberthy</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Jonathan Zuleta Betancur</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Andrés Felipe Montoya Giraldo</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sz="1200">
              <a:solidFill>
                <a:schemeClr val="dk1"/>
              </a:solidFill>
              <a:latin typeface="Arial Narrow"/>
              <a:ea typeface="Arial Narrow"/>
              <a:cs typeface="Arial Narrow"/>
              <a:sym typeface="Arial Narrow"/>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10"/>
          <p:cNvSpPr/>
          <p:nvPr/>
        </p:nvSpPr>
        <p:spPr>
          <a:xfrm>
            <a:off x="0" y="9973"/>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90" name="Google Shape;390;p10"/>
          <p:cNvGrpSpPr/>
          <p:nvPr/>
        </p:nvGrpSpPr>
        <p:grpSpPr>
          <a:xfrm>
            <a:off x="277404" y="137149"/>
            <a:ext cx="3446504" cy="276999"/>
            <a:chOff x="2448322" y="74775"/>
            <a:chExt cx="3446504" cy="276999"/>
          </a:xfrm>
        </p:grpSpPr>
        <p:sp>
          <p:nvSpPr>
            <p:cNvPr id="391" name="Google Shape;391;p1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392" name="Google Shape;392;p10"/>
            <p:cNvCxnSpPr>
              <a:stCxn id="39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393" name="Google Shape;393;p1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b="1" sz="1200">
                <a:solidFill>
                  <a:schemeClr val="dk1"/>
                </a:solidFill>
                <a:latin typeface="Arial Narrow"/>
                <a:ea typeface="Arial Narrow"/>
                <a:cs typeface="Arial Narrow"/>
                <a:sym typeface="Arial Narrow"/>
              </a:endParaRPr>
            </a:p>
          </p:txBody>
        </p:sp>
      </p:grpSp>
      <p:sp>
        <p:nvSpPr>
          <p:cNvPr id="394" name="Google Shape;394;p10"/>
          <p:cNvSpPr/>
          <p:nvPr/>
        </p:nvSpPr>
        <p:spPr>
          <a:xfrm>
            <a:off x="24257" y="4177757"/>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95" name="Google Shape;395;p10"/>
          <p:cNvGrpSpPr/>
          <p:nvPr/>
        </p:nvGrpSpPr>
        <p:grpSpPr>
          <a:xfrm>
            <a:off x="277404" y="4298980"/>
            <a:ext cx="3446504" cy="276999"/>
            <a:chOff x="2448322" y="74775"/>
            <a:chExt cx="3446504" cy="276999"/>
          </a:xfrm>
        </p:grpSpPr>
        <p:sp>
          <p:nvSpPr>
            <p:cNvPr id="396" name="Google Shape;396;p1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397" name="Google Shape;397;p10"/>
            <p:cNvCxnSpPr>
              <a:stCxn id="39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398" name="Google Shape;398;p1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Curso de vida y brotes</a:t>
              </a:r>
              <a:endParaRPr b="1" sz="1200">
                <a:solidFill>
                  <a:schemeClr val="dk1"/>
                </a:solidFill>
                <a:latin typeface="Arial Narrow"/>
                <a:ea typeface="Arial Narrow"/>
                <a:cs typeface="Arial Narrow"/>
                <a:sym typeface="Arial Narrow"/>
              </a:endParaRPr>
            </a:p>
          </p:txBody>
        </p:sp>
      </p:grpSp>
      <p:sp>
        <p:nvSpPr>
          <p:cNvPr id="399" name="Google Shape;399;p10"/>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10</a:t>
            </a:r>
            <a:endParaRPr b="1" sz="1050">
              <a:solidFill>
                <a:schemeClr val="dk1"/>
              </a:solidFill>
              <a:latin typeface="Arial Narrow"/>
              <a:ea typeface="Arial Narrow"/>
              <a:cs typeface="Arial Narrow"/>
              <a:sym typeface="Arial Narrow"/>
            </a:endParaRPr>
          </a:p>
        </p:txBody>
      </p:sp>
      <p:pic>
        <p:nvPicPr>
          <p:cNvPr id="400" name="Google Shape;400;p10"/>
          <p:cNvPicPr preferRelativeResize="0"/>
          <p:nvPr/>
        </p:nvPicPr>
        <p:blipFill rotWithShape="1">
          <a:blip r:embed="rId3">
            <a:alphaModFix/>
          </a:blip>
          <a:srcRect b="0" l="0" r="0" t="0"/>
          <a:stretch/>
        </p:blipFill>
        <p:spPr>
          <a:xfrm>
            <a:off x="6171850" y="865485"/>
            <a:ext cx="438131" cy="716941"/>
          </a:xfrm>
          <a:prstGeom prst="rect">
            <a:avLst/>
          </a:prstGeom>
          <a:noFill/>
          <a:ln>
            <a:noFill/>
          </a:ln>
        </p:spPr>
      </p:pic>
      <p:sp>
        <p:nvSpPr>
          <p:cNvPr id="401" name="Google Shape;401;p10"/>
          <p:cNvSpPr/>
          <p:nvPr/>
        </p:nvSpPr>
        <p:spPr>
          <a:xfrm>
            <a:off x="744567" y="4872680"/>
            <a:ext cx="2644371" cy="396350"/>
          </a:xfrm>
          <a:prstGeom prst="roundRect">
            <a:avLst>
              <a:gd fmla="val 16667" name="adj"/>
            </a:avLst>
          </a:prstGeom>
          <a:solidFill>
            <a:srgbClr val="FFC000"/>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Distribución de los Brotes</a:t>
            </a:r>
            <a:endParaRPr b="1" sz="1600">
              <a:solidFill>
                <a:schemeClr val="dk1"/>
              </a:solidFill>
              <a:latin typeface="Arial Narrow"/>
              <a:ea typeface="Arial Narrow"/>
              <a:cs typeface="Arial Narrow"/>
              <a:sym typeface="Arial Narrow"/>
            </a:endParaRPr>
          </a:p>
        </p:txBody>
      </p:sp>
      <p:cxnSp>
        <p:nvCxnSpPr>
          <p:cNvPr id="402" name="Google Shape;402;p10"/>
          <p:cNvCxnSpPr>
            <a:stCxn id="401" idx="2"/>
          </p:cNvCxnSpPr>
          <p:nvPr/>
        </p:nvCxnSpPr>
        <p:spPr>
          <a:xfrm flipH="1" rot="-5400000">
            <a:off x="1918403" y="5417380"/>
            <a:ext cx="297300" cy="600"/>
          </a:xfrm>
          <a:prstGeom prst="bentConnector3">
            <a:avLst>
              <a:gd fmla="val 49994" name="adj1"/>
            </a:avLst>
          </a:prstGeom>
          <a:noFill/>
          <a:ln cap="flat" cmpd="sng" w="28575">
            <a:solidFill>
              <a:schemeClr val="dk1"/>
            </a:solidFill>
            <a:prstDash val="solid"/>
            <a:round/>
            <a:headEnd len="sm" w="sm" type="none"/>
            <a:tailEnd len="med" w="med" type="stealth"/>
          </a:ln>
        </p:spPr>
      </p:cxnSp>
      <p:graphicFrame>
        <p:nvGraphicFramePr>
          <p:cNvPr id="403" name="Google Shape;403;p10"/>
          <p:cNvGraphicFramePr/>
          <p:nvPr/>
        </p:nvGraphicFramePr>
        <p:xfrm>
          <a:off x="808849" y="5580236"/>
          <a:ext cx="3000000" cy="3000000"/>
        </p:xfrm>
        <a:graphic>
          <a:graphicData uri="http://schemas.openxmlformats.org/drawingml/2006/table">
            <a:tbl>
              <a:tblPr bandRow="1" firstRow="1">
                <a:noFill/>
                <a:tableStyleId>{A7F4AE7E-1257-4226-925F-63F7D57E1527}</a:tableStyleId>
              </a:tblPr>
              <a:tblGrid>
                <a:gridCol w="1822200"/>
                <a:gridCol w="858550"/>
              </a:tblGrid>
              <a:tr h="292200">
                <a:tc>
                  <a:txBody>
                    <a:bodyPr/>
                    <a:lstStyle/>
                    <a:p>
                      <a:pPr indent="0" lvl="0" marL="0" marR="0" rtl="0" algn="ctr">
                        <a:spcBef>
                          <a:spcPts val="0"/>
                        </a:spcBef>
                        <a:spcAft>
                          <a:spcPts val="0"/>
                        </a:spcAft>
                        <a:buNone/>
                      </a:pPr>
                      <a:r>
                        <a:rPr lang="es-ES" sz="1000">
                          <a:latin typeface="Arial Narrow"/>
                          <a:ea typeface="Arial Narrow"/>
                          <a:cs typeface="Arial Narrow"/>
                          <a:sym typeface="Arial Narrow"/>
                        </a:rPr>
                        <a:t>Lugar</a:t>
                      </a:r>
                      <a:endParaRPr sz="1000">
                        <a:latin typeface="Arial Narrow"/>
                        <a:ea typeface="Arial Narrow"/>
                        <a:cs typeface="Arial Narrow"/>
                        <a:sym typeface="Arial Narrow"/>
                      </a:endParaRPr>
                    </a:p>
                  </a:txBody>
                  <a:tcPr marT="45725" marB="45725" marR="91450" marL="91450"/>
                </a:tc>
                <a:tc>
                  <a:txBody>
                    <a:bodyPr/>
                    <a:lstStyle/>
                    <a:p>
                      <a:pPr indent="0" lvl="0" marL="0" marR="0" rtl="0" algn="ctr">
                        <a:spcBef>
                          <a:spcPts val="0"/>
                        </a:spcBef>
                        <a:spcAft>
                          <a:spcPts val="0"/>
                        </a:spcAft>
                        <a:buNone/>
                      </a:pPr>
                      <a:r>
                        <a:rPr lang="es-ES" sz="1000">
                          <a:latin typeface="Arial Narrow"/>
                          <a:ea typeface="Arial Narrow"/>
                          <a:cs typeface="Arial Narrow"/>
                          <a:sym typeface="Arial Narrow"/>
                        </a:rPr>
                        <a:t>Total brotes</a:t>
                      </a:r>
                      <a:endParaRPr sz="1000">
                        <a:latin typeface="Arial Narrow"/>
                        <a:ea typeface="Arial Narrow"/>
                        <a:cs typeface="Arial Narrow"/>
                        <a:sym typeface="Arial Narrow"/>
                      </a:endParaRPr>
                    </a:p>
                  </a:txBody>
                  <a:tcPr marT="45725" marB="45725" marR="91450" marL="91450"/>
                </a:tc>
              </a:tr>
              <a:tr h="178575">
                <a:tc>
                  <a:txBody>
                    <a:bodyPr/>
                    <a:lstStyle/>
                    <a:p>
                      <a:pPr indent="0" lvl="0" marL="0" marR="0" rtl="0" algn="l">
                        <a:spcBef>
                          <a:spcPts val="0"/>
                        </a:spcBef>
                        <a:spcAft>
                          <a:spcPts val="0"/>
                        </a:spcAft>
                        <a:buNone/>
                      </a:pPr>
                      <a:r>
                        <a:rPr lang="es-ES" sz="1000">
                          <a:latin typeface="Arial Narrow"/>
                          <a:ea typeface="Arial Narrow"/>
                          <a:cs typeface="Arial Narrow"/>
                          <a:sym typeface="Arial Narrow"/>
                        </a:rPr>
                        <a:t>Sector educativo</a:t>
                      </a:r>
                      <a:endParaRPr sz="1000">
                        <a:latin typeface="Arial Narrow"/>
                        <a:ea typeface="Arial Narrow"/>
                        <a:cs typeface="Arial Narrow"/>
                        <a:sym typeface="Arial Narrow"/>
                      </a:endParaRPr>
                    </a:p>
                  </a:txBody>
                  <a:tcPr marT="45725" marB="45725" marR="91450" marL="91450"/>
                </a:tc>
                <a:tc>
                  <a:txBody>
                    <a:bodyPr/>
                    <a:lstStyle/>
                    <a:p>
                      <a:pPr indent="0" lvl="0" marL="0" marR="0" rtl="0" algn="ctr">
                        <a:spcBef>
                          <a:spcPts val="0"/>
                        </a:spcBef>
                        <a:spcAft>
                          <a:spcPts val="0"/>
                        </a:spcAft>
                        <a:buNone/>
                      </a:pPr>
                      <a:r>
                        <a:rPr lang="es-ES" sz="1000">
                          <a:latin typeface="Arial Narrow"/>
                          <a:ea typeface="Arial Narrow"/>
                          <a:cs typeface="Arial Narrow"/>
                          <a:sym typeface="Arial Narrow"/>
                        </a:rPr>
                        <a:t>0</a:t>
                      </a:r>
                      <a:endParaRPr sz="1000">
                        <a:latin typeface="Arial Narrow"/>
                        <a:ea typeface="Arial Narrow"/>
                        <a:cs typeface="Arial Narrow"/>
                        <a:sym typeface="Arial Narrow"/>
                      </a:endParaRPr>
                    </a:p>
                  </a:txBody>
                  <a:tcPr marT="45725" marB="45725" marR="91450" marL="91450"/>
                </a:tc>
              </a:tr>
              <a:tr h="405850">
                <a:tc>
                  <a:txBody>
                    <a:bodyPr/>
                    <a:lstStyle/>
                    <a:p>
                      <a:pPr indent="0" lvl="0" marL="0" marR="0" rtl="0" algn="l">
                        <a:spcBef>
                          <a:spcPts val="0"/>
                        </a:spcBef>
                        <a:spcAft>
                          <a:spcPts val="0"/>
                        </a:spcAft>
                        <a:buNone/>
                      </a:pPr>
                      <a:r>
                        <a:rPr lang="es-ES" sz="1000">
                          <a:latin typeface="Arial Narrow"/>
                          <a:ea typeface="Arial Narrow"/>
                          <a:cs typeface="Arial Narrow"/>
                          <a:sym typeface="Arial Narrow"/>
                        </a:rPr>
                        <a:t>Centro Penitenciario- Estación</a:t>
                      </a:r>
                      <a:r>
                        <a:rPr lang="es-ES" sz="1000">
                          <a:latin typeface="Arial Narrow"/>
                          <a:ea typeface="Arial Narrow"/>
                          <a:cs typeface="Arial Narrow"/>
                          <a:sym typeface="Arial Narrow"/>
                        </a:rPr>
                        <a:t> de Policía- Batallón</a:t>
                      </a:r>
                      <a:endParaRPr sz="1000">
                        <a:latin typeface="Arial Narrow"/>
                        <a:ea typeface="Arial Narrow"/>
                        <a:cs typeface="Arial Narrow"/>
                        <a:sym typeface="Arial Narrow"/>
                      </a:endParaRPr>
                    </a:p>
                  </a:txBody>
                  <a:tcPr marT="45725" marB="45725" marR="91450" marL="91450"/>
                </a:tc>
                <a:tc>
                  <a:txBody>
                    <a:bodyPr/>
                    <a:lstStyle/>
                    <a:p>
                      <a:pPr indent="0" lvl="0" marL="0" marR="0" rtl="0" algn="ctr">
                        <a:spcBef>
                          <a:spcPts val="0"/>
                        </a:spcBef>
                        <a:spcAft>
                          <a:spcPts val="0"/>
                        </a:spcAft>
                        <a:buNone/>
                      </a:pPr>
                      <a:r>
                        <a:rPr lang="es-ES" sz="1000">
                          <a:latin typeface="Arial Narrow"/>
                          <a:ea typeface="Arial Narrow"/>
                          <a:cs typeface="Arial Narrow"/>
                          <a:sym typeface="Arial Narrow"/>
                        </a:rPr>
                        <a:t>0</a:t>
                      </a:r>
                      <a:endParaRPr sz="1000">
                        <a:latin typeface="Arial Narrow"/>
                        <a:ea typeface="Arial Narrow"/>
                        <a:cs typeface="Arial Narrow"/>
                        <a:sym typeface="Arial Narrow"/>
                      </a:endParaRPr>
                    </a:p>
                  </a:txBody>
                  <a:tcPr marT="45725" marB="45725" marR="91450" marL="91450"/>
                </a:tc>
              </a:tr>
              <a:tr h="292200">
                <a:tc>
                  <a:txBody>
                    <a:bodyPr/>
                    <a:lstStyle/>
                    <a:p>
                      <a:pPr indent="0" lvl="0" marL="0" marR="0" rtl="0" algn="l">
                        <a:spcBef>
                          <a:spcPts val="0"/>
                        </a:spcBef>
                        <a:spcAft>
                          <a:spcPts val="0"/>
                        </a:spcAft>
                        <a:buNone/>
                      </a:pPr>
                      <a:r>
                        <a:rPr lang="es-ES" sz="1000">
                          <a:latin typeface="Arial Narrow"/>
                          <a:ea typeface="Arial Narrow"/>
                          <a:cs typeface="Arial Narrow"/>
                          <a:sym typeface="Arial Narrow"/>
                        </a:rPr>
                        <a:t>Otro </a:t>
                      </a:r>
                      <a:endParaRPr sz="1000">
                        <a:latin typeface="Arial Narrow"/>
                        <a:ea typeface="Arial Narrow"/>
                        <a:cs typeface="Arial Narrow"/>
                        <a:sym typeface="Arial Narrow"/>
                      </a:endParaRPr>
                    </a:p>
                  </a:txBody>
                  <a:tcPr marT="45725" marB="45725" marR="91450" marL="91450"/>
                </a:tc>
                <a:tc>
                  <a:txBody>
                    <a:bodyPr/>
                    <a:lstStyle/>
                    <a:p>
                      <a:pPr indent="0" lvl="0" marL="0" marR="0" rtl="0" algn="ctr">
                        <a:spcBef>
                          <a:spcPts val="0"/>
                        </a:spcBef>
                        <a:spcAft>
                          <a:spcPts val="0"/>
                        </a:spcAft>
                        <a:buNone/>
                      </a:pPr>
                      <a:r>
                        <a:rPr lang="es-ES" sz="1000">
                          <a:latin typeface="Arial Narrow"/>
                          <a:ea typeface="Arial Narrow"/>
                          <a:cs typeface="Arial Narrow"/>
                          <a:sym typeface="Arial Narrow"/>
                        </a:rPr>
                        <a:t>0</a:t>
                      </a:r>
                      <a:endParaRPr sz="1000">
                        <a:latin typeface="Arial Narrow"/>
                        <a:ea typeface="Arial Narrow"/>
                        <a:cs typeface="Arial Narrow"/>
                        <a:sym typeface="Arial Narrow"/>
                      </a:endParaRPr>
                    </a:p>
                  </a:txBody>
                  <a:tcPr marT="45725" marB="45725" marR="91450" marL="91450"/>
                </a:tc>
              </a:tr>
              <a:tr h="183975">
                <a:tc>
                  <a:txBody>
                    <a:bodyPr/>
                    <a:lstStyle/>
                    <a:p>
                      <a:pPr indent="0" lvl="0" marL="0" marR="0" rtl="0" algn="l">
                        <a:spcBef>
                          <a:spcPts val="0"/>
                        </a:spcBef>
                        <a:spcAft>
                          <a:spcPts val="0"/>
                        </a:spcAft>
                        <a:buNone/>
                      </a:pPr>
                      <a:r>
                        <a:rPr lang="es-ES" sz="1000">
                          <a:solidFill>
                            <a:schemeClr val="dk1"/>
                          </a:solidFill>
                          <a:latin typeface="Arial Narrow"/>
                          <a:ea typeface="Arial Narrow"/>
                          <a:cs typeface="Arial Narrow"/>
                          <a:sym typeface="Arial Narrow"/>
                        </a:rPr>
                        <a:t>Familiares</a:t>
                      </a:r>
                      <a:endParaRPr sz="1000">
                        <a:solidFill>
                          <a:schemeClr val="dk1"/>
                        </a:solidFill>
                        <a:latin typeface="Arial Narrow"/>
                        <a:ea typeface="Arial Narrow"/>
                        <a:cs typeface="Arial Narrow"/>
                        <a:sym typeface="Arial Narrow"/>
                      </a:endParaRPr>
                    </a:p>
                  </a:txBody>
                  <a:tcPr marT="45725" marB="45725" marR="91450" marL="91450"/>
                </a:tc>
                <a:tc>
                  <a:txBody>
                    <a:bodyPr/>
                    <a:lstStyle/>
                    <a:p>
                      <a:pPr indent="0" lvl="0" marL="0" marR="0" rtl="0" algn="ctr">
                        <a:spcBef>
                          <a:spcPts val="0"/>
                        </a:spcBef>
                        <a:spcAft>
                          <a:spcPts val="0"/>
                        </a:spcAft>
                        <a:buNone/>
                      </a:pPr>
                      <a:r>
                        <a:rPr lang="es-ES" sz="1000">
                          <a:solidFill>
                            <a:schemeClr val="dk1"/>
                          </a:solidFill>
                          <a:latin typeface="Arial Narrow"/>
                          <a:ea typeface="Arial Narrow"/>
                          <a:cs typeface="Arial Narrow"/>
                          <a:sym typeface="Arial Narrow"/>
                        </a:rPr>
                        <a:t>0</a:t>
                      </a:r>
                      <a:endParaRPr sz="1000">
                        <a:solidFill>
                          <a:schemeClr val="dk1"/>
                        </a:solidFill>
                        <a:latin typeface="Arial Narrow"/>
                        <a:ea typeface="Arial Narrow"/>
                        <a:cs typeface="Arial Narrow"/>
                        <a:sym typeface="Arial Narrow"/>
                      </a:endParaRPr>
                    </a:p>
                  </a:txBody>
                  <a:tcPr marT="45725" marB="45725" marR="91450" marL="91450"/>
                </a:tc>
              </a:tr>
            </a:tbl>
          </a:graphicData>
        </a:graphic>
      </p:graphicFrame>
      <p:sp>
        <p:nvSpPr>
          <p:cNvPr id="404" name="Google Shape;404;p10"/>
          <p:cNvSpPr txBox="1"/>
          <p:nvPr/>
        </p:nvSpPr>
        <p:spPr>
          <a:xfrm>
            <a:off x="95983" y="3075922"/>
            <a:ext cx="2331345"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Proporción de incidencia en población general</a:t>
            </a:r>
            <a:endParaRPr/>
          </a:p>
        </p:txBody>
      </p:sp>
      <p:cxnSp>
        <p:nvCxnSpPr>
          <p:cNvPr id="405" name="Google Shape;405;p10"/>
          <p:cNvCxnSpPr/>
          <p:nvPr/>
        </p:nvCxnSpPr>
        <p:spPr>
          <a:xfrm>
            <a:off x="4479067" y="3982770"/>
            <a:ext cx="2582164" cy="0"/>
          </a:xfrm>
          <a:prstGeom prst="straightConnector1">
            <a:avLst/>
          </a:prstGeom>
          <a:noFill/>
          <a:ln cap="flat" cmpd="sng" w="9525">
            <a:solidFill>
              <a:srgbClr val="002060"/>
            </a:solidFill>
            <a:prstDash val="solid"/>
            <a:round/>
            <a:headEnd len="sm" w="sm" type="none"/>
            <a:tailEnd len="med" w="med" type="oval"/>
          </a:ln>
        </p:spPr>
      </p:cxnSp>
      <p:cxnSp>
        <p:nvCxnSpPr>
          <p:cNvPr id="406" name="Google Shape;406;p10"/>
          <p:cNvCxnSpPr/>
          <p:nvPr/>
        </p:nvCxnSpPr>
        <p:spPr>
          <a:xfrm rot="10800000">
            <a:off x="107240" y="3982770"/>
            <a:ext cx="2571615" cy="0"/>
          </a:xfrm>
          <a:prstGeom prst="straightConnector1">
            <a:avLst/>
          </a:prstGeom>
          <a:noFill/>
          <a:ln cap="flat" cmpd="sng" w="9525">
            <a:solidFill>
              <a:srgbClr val="002060"/>
            </a:solidFill>
            <a:prstDash val="solid"/>
            <a:round/>
            <a:headEnd len="sm" w="sm" type="none"/>
            <a:tailEnd len="med" w="med" type="oval"/>
          </a:ln>
        </p:spPr>
      </p:cxnSp>
      <p:sp>
        <p:nvSpPr>
          <p:cNvPr id="407" name="Google Shape;407;p10"/>
          <p:cNvSpPr txBox="1"/>
          <p:nvPr/>
        </p:nvSpPr>
        <p:spPr>
          <a:xfrm>
            <a:off x="114500" y="3413763"/>
            <a:ext cx="2241319"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32,49 x 100 mil habitantes</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849</a:t>
            </a:r>
            <a:endParaRPr b="1" sz="1400">
              <a:solidFill>
                <a:schemeClr val="dk1"/>
              </a:solidFill>
              <a:latin typeface="Arial Narrow"/>
              <a:ea typeface="Arial Narrow"/>
              <a:cs typeface="Arial Narrow"/>
              <a:sym typeface="Arial Narrow"/>
            </a:endParaRPr>
          </a:p>
        </p:txBody>
      </p:sp>
      <p:sp>
        <p:nvSpPr>
          <p:cNvPr id="408" name="Google Shape;408;p10"/>
          <p:cNvSpPr txBox="1"/>
          <p:nvPr/>
        </p:nvSpPr>
        <p:spPr>
          <a:xfrm>
            <a:off x="4928257" y="3091688"/>
            <a:ext cx="2487186"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Brotes con investigación de campo</a:t>
            </a:r>
            <a:endParaRPr/>
          </a:p>
        </p:txBody>
      </p:sp>
      <p:sp>
        <p:nvSpPr>
          <p:cNvPr id="409" name="Google Shape;409;p10"/>
          <p:cNvSpPr txBox="1"/>
          <p:nvPr/>
        </p:nvSpPr>
        <p:spPr>
          <a:xfrm>
            <a:off x="5837701" y="3375364"/>
            <a:ext cx="857928"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NA</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(0 brotes)</a:t>
            </a:r>
            <a:endParaRPr b="1" sz="1400">
              <a:solidFill>
                <a:schemeClr val="dk1"/>
              </a:solidFill>
              <a:latin typeface="Arial Narrow"/>
              <a:ea typeface="Arial Narrow"/>
              <a:cs typeface="Arial Narrow"/>
              <a:sym typeface="Arial Narrow"/>
            </a:endParaRPr>
          </a:p>
        </p:txBody>
      </p:sp>
      <p:sp>
        <p:nvSpPr>
          <p:cNvPr id="410" name="Google Shape;410;p10"/>
          <p:cNvSpPr txBox="1"/>
          <p:nvPr/>
        </p:nvSpPr>
        <p:spPr>
          <a:xfrm>
            <a:off x="2500736" y="3033754"/>
            <a:ext cx="2598512"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Proporción de incidencia en menores de 5 años</a:t>
            </a:r>
            <a:endParaRPr b="1" sz="1050">
              <a:solidFill>
                <a:schemeClr val="dk1"/>
              </a:solidFill>
              <a:latin typeface="Arial Narrow"/>
              <a:ea typeface="Arial Narrow"/>
              <a:cs typeface="Arial Narrow"/>
              <a:sym typeface="Arial Narrow"/>
            </a:endParaRPr>
          </a:p>
        </p:txBody>
      </p:sp>
      <p:sp>
        <p:nvSpPr>
          <p:cNvPr id="411" name="Google Shape;411;p10"/>
          <p:cNvSpPr txBox="1"/>
          <p:nvPr/>
        </p:nvSpPr>
        <p:spPr>
          <a:xfrm>
            <a:off x="2714605" y="3446511"/>
            <a:ext cx="2170787"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141,84 x 100 mil &lt; 5 años</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211 casos</a:t>
            </a:r>
            <a:endParaRPr b="1" sz="1400">
              <a:solidFill>
                <a:schemeClr val="dk1"/>
              </a:solidFill>
              <a:latin typeface="Arial Narrow"/>
              <a:ea typeface="Arial Narrow"/>
              <a:cs typeface="Arial Narrow"/>
              <a:sym typeface="Arial Narrow"/>
            </a:endParaRPr>
          </a:p>
        </p:txBody>
      </p:sp>
      <p:grpSp>
        <p:nvGrpSpPr>
          <p:cNvPr id="412" name="Google Shape;412;p10"/>
          <p:cNvGrpSpPr/>
          <p:nvPr/>
        </p:nvGrpSpPr>
        <p:grpSpPr>
          <a:xfrm>
            <a:off x="-143966" y="760028"/>
            <a:ext cx="1258607" cy="1651732"/>
            <a:chOff x="-143966" y="539552"/>
            <a:chExt cx="1258607" cy="1651732"/>
          </a:xfrm>
        </p:grpSpPr>
        <p:pic>
          <p:nvPicPr>
            <p:cNvPr id="413" name="Google Shape;413;p10"/>
            <p:cNvPicPr preferRelativeResize="0"/>
            <p:nvPr/>
          </p:nvPicPr>
          <p:blipFill rotWithShape="1">
            <a:blip r:embed="rId4">
              <a:alphaModFix/>
            </a:blip>
            <a:srcRect b="0" l="0" r="85225" t="0"/>
            <a:stretch/>
          </p:blipFill>
          <p:spPr>
            <a:xfrm>
              <a:off x="148822" y="539552"/>
              <a:ext cx="702032" cy="850900"/>
            </a:xfrm>
            <a:prstGeom prst="rect">
              <a:avLst/>
            </a:prstGeom>
            <a:noFill/>
            <a:ln>
              <a:noFill/>
            </a:ln>
          </p:spPr>
        </p:pic>
        <p:sp>
          <p:nvSpPr>
            <p:cNvPr id="414" name="Google Shape;414;p10"/>
            <p:cNvSpPr/>
            <p:nvPr/>
          </p:nvSpPr>
          <p:spPr>
            <a:xfrm>
              <a:off x="110784" y="1579196"/>
              <a:ext cx="838897"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53,12%</a:t>
              </a:r>
              <a:endParaRPr b="1" sz="1600">
                <a:solidFill>
                  <a:schemeClr val="dk1"/>
                </a:solidFill>
                <a:latin typeface="Arial Narrow"/>
                <a:ea typeface="Arial Narrow"/>
                <a:cs typeface="Arial Narrow"/>
                <a:sym typeface="Arial Narrow"/>
              </a:endParaRPr>
            </a:p>
          </p:txBody>
        </p:sp>
        <p:sp>
          <p:nvSpPr>
            <p:cNvPr id="415" name="Google Shape;415;p10"/>
            <p:cNvSpPr txBox="1"/>
            <p:nvPr/>
          </p:nvSpPr>
          <p:spPr>
            <a:xfrm>
              <a:off x="-143966" y="1914285"/>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451 Casos</a:t>
              </a:r>
              <a:endParaRPr b="1" sz="1200">
                <a:solidFill>
                  <a:schemeClr val="dk1"/>
                </a:solidFill>
                <a:latin typeface="Arial Narrow"/>
                <a:ea typeface="Arial Narrow"/>
                <a:cs typeface="Arial Narrow"/>
                <a:sym typeface="Arial Narrow"/>
              </a:endParaRPr>
            </a:p>
          </p:txBody>
        </p:sp>
        <p:sp>
          <p:nvSpPr>
            <p:cNvPr id="416" name="Google Shape;416;p10"/>
            <p:cNvSpPr txBox="1"/>
            <p:nvPr/>
          </p:nvSpPr>
          <p:spPr>
            <a:xfrm>
              <a:off x="-114966" y="1305463"/>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chemeClr val="dk1"/>
                </a:solidFill>
                <a:latin typeface="Arial Narrow"/>
                <a:ea typeface="Arial Narrow"/>
                <a:cs typeface="Arial Narrow"/>
                <a:sym typeface="Arial Narrow"/>
              </a:endParaRPr>
            </a:p>
          </p:txBody>
        </p:sp>
      </p:grpSp>
      <p:grpSp>
        <p:nvGrpSpPr>
          <p:cNvPr id="417" name="Google Shape;417;p10"/>
          <p:cNvGrpSpPr/>
          <p:nvPr/>
        </p:nvGrpSpPr>
        <p:grpSpPr>
          <a:xfrm>
            <a:off x="949682" y="863250"/>
            <a:ext cx="1282616" cy="1594010"/>
            <a:chOff x="767312" y="601726"/>
            <a:chExt cx="1282616" cy="1594010"/>
          </a:xfrm>
        </p:grpSpPr>
        <p:sp>
          <p:nvSpPr>
            <p:cNvPr id="418" name="Google Shape;418;p10"/>
            <p:cNvSpPr/>
            <p:nvPr/>
          </p:nvSpPr>
          <p:spPr>
            <a:xfrm>
              <a:off x="922645" y="1573062"/>
              <a:ext cx="835216"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46,88%</a:t>
              </a:r>
              <a:endParaRPr b="1" sz="1600">
                <a:solidFill>
                  <a:schemeClr val="dk1"/>
                </a:solidFill>
                <a:latin typeface="Arial Narrow"/>
                <a:ea typeface="Arial Narrow"/>
                <a:cs typeface="Arial Narrow"/>
                <a:sym typeface="Arial Narrow"/>
              </a:endParaRPr>
            </a:p>
          </p:txBody>
        </p:sp>
        <p:sp>
          <p:nvSpPr>
            <p:cNvPr id="419" name="Google Shape;419;p10"/>
            <p:cNvSpPr txBox="1"/>
            <p:nvPr/>
          </p:nvSpPr>
          <p:spPr>
            <a:xfrm>
              <a:off x="820321" y="191873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398 Casos</a:t>
              </a:r>
              <a:endParaRPr b="1" sz="1200">
                <a:solidFill>
                  <a:schemeClr val="dk1"/>
                </a:solidFill>
                <a:latin typeface="Arial Narrow"/>
                <a:ea typeface="Arial Narrow"/>
                <a:cs typeface="Arial Narrow"/>
                <a:sym typeface="Arial Narrow"/>
              </a:endParaRPr>
            </a:p>
          </p:txBody>
        </p:sp>
        <p:pic>
          <p:nvPicPr>
            <p:cNvPr id="420" name="Google Shape;420;p10"/>
            <p:cNvPicPr preferRelativeResize="0"/>
            <p:nvPr/>
          </p:nvPicPr>
          <p:blipFill rotWithShape="1">
            <a:blip r:embed="rId4">
              <a:alphaModFix/>
            </a:blip>
            <a:srcRect b="0" l="30557" r="55507" t="0"/>
            <a:stretch/>
          </p:blipFill>
          <p:spPr>
            <a:xfrm>
              <a:off x="1052788" y="601726"/>
              <a:ext cx="662151" cy="850900"/>
            </a:xfrm>
            <a:prstGeom prst="rect">
              <a:avLst/>
            </a:prstGeom>
            <a:noFill/>
            <a:ln>
              <a:noFill/>
            </a:ln>
          </p:spPr>
        </p:pic>
        <p:sp>
          <p:nvSpPr>
            <p:cNvPr id="421" name="Google Shape;421;p10"/>
            <p:cNvSpPr txBox="1"/>
            <p:nvPr/>
          </p:nvSpPr>
          <p:spPr>
            <a:xfrm>
              <a:off x="767312" y="131412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chemeClr val="dk1"/>
                </a:solidFill>
                <a:latin typeface="Arial Narrow"/>
                <a:ea typeface="Arial Narrow"/>
                <a:cs typeface="Arial Narrow"/>
                <a:sym typeface="Arial Narrow"/>
              </a:endParaRPr>
            </a:p>
          </p:txBody>
        </p:sp>
      </p:grpSp>
      <p:grpSp>
        <p:nvGrpSpPr>
          <p:cNvPr id="422" name="Google Shape;422;p10"/>
          <p:cNvGrpSpPr/>
          <p:nvPr/>
        </p:nvGrpSpPr>
        <p:grpSpPr>
          <a:xfrm>
            <a:off x="1944266" y="757458"/>
            <a:ext cx="1414263" cy="1638535"/>
            <a:chOff x="1700534" y="536982"/>
            <a:chExt cx="1414263" cy="1638535"/>
          </a:xfrm>
        </p:grpSpPr>
        <p:sp>
          <p:nvSpPr>
            <p:cNvPr id="423" name="Google Shape;423;p10"/>
            <p:cNvSpPr/>
            <p:nvPr/>
          </p:nvSpPr>
          <p:spPr>
            <a:xfrm>
              <a:off x="2047806" y="1571104"/>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0,59%</a:t>
              </a:r>
              <a:endParaRPr b="1" sz="1600">
                <a:solidFill>
                  <a:schemeClr val="dk1"/>
                </a:solidFill>
                <a:latin typeface="Arial Narrow"/>
                <a:ea typeface="Arial Narrow"/>
                <a:cs typeface="Arial Narrow"/>
                <a:sym typeface="Arial Narrow"/>
              </a:endParaRPr>
            </a:p>
          </p:txBody>
        </p:sp>
        <p:pic>
          <p:nvPicPr>
            <p:cNvPr id="424" name="Google Shape;424;p10"/>
            <p:cNvPicPr preferRelativeResize="0"/>
            <p:nvPr/>
          </p:nvPicPr>
          <p:blipFill rotWithShape="1">
            <a:blip r:embed="rId4">
              <a:alphaModFix/>
            </a:blip>
            <a:srcRect b="0" l="59204" r="26197" t="0"/>
            <a:stretch/>
          </p:blipFill>
          <p:spPr>
            <a:xfrm>
              <a:off x="2088282" y="536982"/>
              <a:ext cx="693683" cy="850900"/>
            </a:xfrm>
            <a:prstGeom prst="rect">
              <a:avLst/>
            </a:prstGeom>
            <a:noFill/>
            <a:ln>
              <a:noFill/>
            </a:ln>
          </p:spPr>
        </p:pic>
        <p:sp>
          <p:nvSpPr>
            <p:cNvPr id="425" name="Google Shape;425;p10"/>
            <p:cNvSpPr txBox="1"/>
            <p:nvPr/>
          </p:nvSpPr>
          <p:spPr>
            <a:xfrm>
              <a:off x="1700534" y="1311622"/>
              <a:ext cx="141426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Afrodescendiente</a:t>
              </a:r>
              <a:endParaRPr b="1" sz="1200" u="sng">
                <a:solidFill>
                  <a:schemeClr val="dk1"/>
                </a:solidFill>
                <a:latin typeface="Arial Narrow"/>
                <a:ea typeface="Arial Narrow"/>
                <a:cs typeface="Arial Narrow"/>
                <a:sym typeface="Arial Narrow"/>
              </a:endParaRPr>
            </a:p>
          </p:txBody>
        </p:sp>
        <p:sp>
          <p:nvSpPr>
            <p:cNvPr id="426" name="Google Shape;426;p10"/>
            <p:cNvSpPr txBox="1"/>
            <p:nvPr/>
          </p:nvSpPr>
          <p:spPr>
            <a:xfrm>
              <a:off x="1792861" y="18985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5 Casos</a:t>
              </a:r>
              <a:endParaRPr b="1" sz="1200">
                <a:solidFill>
                  <a:schemeClr val="dk1"/>
                </a:solidFill>
                <a:latin typeface="Arial Narrow"/>
                <a:ea typeface="Arial Narrow"/>
                <a:cs typeface="Arial Narrow"/>
                <a:sym typeface="Arial Narrow"/>
              </a:endParaRPr>
            </a:p>
          </p:txBody>
        </p:sp>
      </p:grpSp>
      <p:grpSp>
        <p:nvGrpSpPr>
          <p:cNvPr id="427" name="Google Shape;427;p10"/>
          <p:cNvGrpSpPr/>
          <p:nvPr/>
        </p:nvGrpSpPr>
        <p:grpSpPr>
          <a:xfrm>
            <a:off x="3168402" y="836172"/>
            <a:ext cx="1246394" cy="1621088"/>
            <a:chOff x="2858112" y="554428"/>
            <a:chExt cx="1246394" cy="1621088"/>
          </a:xfrm>
        </p:grpSpPr>
        <p:sp>
          <p:nvSpPr>
            <p:cNvPr id="428" name="Google Shape;428;p10"/>
            <p:cNvSpPr txBox="1"/>
            <p:nvPr/>
          </p:nvSpPr>
          <p:spPr>
            <a:xfrm>
              <a:off x="2858112" y="1315874"/>
              <a:ext cx="1229607" cy="2518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chemeClr val="dk1"/>
                </a:solidFill>
                <a:latin typeface="Arial Narrow"/>
                <a:ea typeface="Arial Narrow"/>
                <a:cs typeface="Arial Narrow"/>
                <a:sym typeface="Arial Narrow"/>
              </a:endParaRPr>
            </a:p>
          </p:txBody>
        </p:sp>
        <p:grpSp>
          <p:nvGrpSpPr>
            <p:cNvPr id="429" name="Google Shape;429;p10"/>
            <p:cNvGrpSpPr/>
            <p:nvPr/>
          </p:nvGrpSpPr>
          <p:grpSpPr>
            <a:xfrm>
              <a:off x="2874899" y="554428"/>
              <a:ext cx="1229607" cy="1621088"/>
              <a:chOff x="2850938" y="554428"/>
              <a:chExt cx="1229607" cy="1621088"/>
            </a:xfrm>
          </p:grpSpPr>
          <p:sp>
            <p:nvSpPr>
              <p:cNvPr id="430" name="Google Shape;430;p10"/>
              <p:cNvSpPr/>
              <p:nvPr/>
            </p:nvSpPr>
            <p:spPr>
              <a:xfrm>
                <a:off x="3071349" y="1566970"/>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0,35%</a:t>
                </a:r>
                <a:endParaRPr b="1" sz="1600">
                  <a:solidFill>
                    <a:schemeClr val="dk1"/>
                  </a:solidFill>
                  <a:latin typeface="Arial Narrow"/>
                  <a:ea typeface="Arial Narrow"/>
                  <a:cs typeface="Arial Narrow"/>
                  <a:sym typeface="Arial Narrow"/>
                </a:endParaRPr>
              </a:p>
            </p:txBody>
          </p:sp>
          <p:pic>
            <p:nvPicPr>
              <p:cNvPr id="431" name="Google Shape;431;p10"/>
              <p:cNvPicPr preferRelativeResize="0"/>
              <p:nvPr/>
            </p:nvPicPr>
            <p:blipFill rotWithShape="1">
              <a:blip r:embed="rId4">
                <a:alphaModFix/>
              </a:blip>
              <a:srcRect b="0" l="87297" r="0" t="0"/>
              <a:stretch/>
            </p:blipFill>
            <p:spPr>
              <a:xfrm>
                <a:off x="3155364" y="554428"/>
                <a:ext cx="603573" cy="850900"/>
              </a:xfrm>
              <a:prstGeom prst="rect">
                <a:avLst/>
              </a:prstGeom>
              <a:noFill/>
              <a:ln>
                <a:noFill/>
              </a:ln>
            </p:spPr>
          </p:pic>
          <p:sp>
            <p:nvSpPr>
              <p:cNvPr id="432" name="Google Shape;432;p10"/>
              <p:cNvSpPr txBox="1"/>
              <p:nvPr/>
            </p:nvSpPr>
            <p:spPr>
              <a:xfrm>
                <a:off x="2850938" y="189851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3 Casos</a:t>
                </a:r>
                <a:endParaRPr b="1" sz="1200">
                  <a:solidFill>
                    <a:schemeClr val="dk1"/>
                  </a:solidFill>
                  <a:latin typeface="Arial Narrow"/>
                  <a:ea typeface="Arial Narrow"/>
                  <a:cs typeface="Arial Narrow"/>
                  <a:sym typeface="Arial Narrow"/>
                </a:endParaRPr>
              </a:p>
            </p:txBody>
          </p:sp>
        </p:grpSp>
      </p:grpSp>
      <p:grpSp>
        <p:nvGrpSpPr>
          <p:cNvPr id="433" name="Google Shape;433;p10"/>
          <p:cNvGrpSpPr/>
          <p:nvPr/>
        </p:nvGrpSpPr>
        <p:grpSpPr>
          <a:xfrm>
            <a:off x="5622828" y="1573146"/>
            <a:ext cx="1610597" cy="855621"/>
            <a:chOff x="5622828" y="1311622"/>
            <a:chExt cx="1610597" cy="855621"/>
          </a:xfrm>
        </p:grpSpPr>
        <p:sp>
          <p:nvSpPr>
            <p:cNvPr id="434" name="Google Shape;434;p10"/>
            <p:cNvSpPr txBox="1"/>
            <p:nvPr/>
          </p:nvSpPr>
          <p:spPr>
            <a:xfrm>
              <a:off x="5622828" y="1311622"/>
              <a:ext cx="161059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Maternas</a:t>
              </a:r>
              <a:endParaRPr b="1" sz="1200" u="sng">
                <a:solidFill>
                  <a:srgbClr val="000000"/>
                </a:solidFill>
                <a:latin typeface="Arial Narrow"/>
                <a:ea typeface="Arial Narrow"/>
                <a:cs typeface="Arial Narrow"/>
                <a:sym typeface="Arial Narrow"/>
              </a:endParaRPr>
            </a:p>
          </p:txBody>
        </p:sp>
        <p:sp>
          <p:nvSpPr>
            <p:cNvPr id="435" name="Google Shape;435;p10"/>
            <p:cNvSpPr/>
            <p:nvPr/>
          </p:nvSpPr>
          <p:spPr>
            <a:xfrm>
              <a:off x="6058092" y="1558697"/>
              <a:ext cx="74006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0,59%</a:t>
              </a:r>
              <a:endParaRPr b="1" sz="1600">
                <a:solidFill>
                  <a:schemeClr val="dk1"/>
                </a:solidFill>
                <a:latin typeface="Arial Narrow"/>
                <a:ea typeface="Arial Narrow"/>
                <a:cs typeface="Arial Narrow"/>
                <a:sym typeface="Arial Narrow"/>
              </a:endParaRPr>
            </a:p>
          </p:txBody>
        </p:sp>
        <p:sp>
          <p:nvSpPr>
            <p:cNvPr id="436" name="Google Shape;436;p10"/>
            <p:cNvSpPr txBox="1"/>
            <p:nvPr/>
          </p:nvSpPr>
          <p:spPr>
            <a:xfrm>
              <a:off x="5837681" y="189024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5 Casos</a:t>
              </a:r>
              <a:endParaRPr b="1" sz="1200">
                <a:solidFill>
                  <a:schemeClr val="dk1"/>
                </a:solidFill>
                <a:latin typeface="Arial Narrow"/>
                <a:ea typeface="Arial Narrow"/>
                <a:cs typeface="Arial Narrow"/>
                <a:sym typeface="Arial Narrow"/>
              </a:endParaRPr>
            </a:p>
          </p:txBody>
        </p:sp>
      </p:grpSp>
      <p:grpSp>
        <p:nvGrpSpPr>
          <p:cNvPr id="437" name="Google Shape;437;p10"/>
          <p:cNvGrpSpPr/>
          <p:nvPr/>
        </p:nvGrpSpPr>
        <p:grpSpPr>
          <a:xfrm>
            <a:off x="4248522" y="945092"/>
            <a:ext cx="1610597" cy="1516901"/>
            <a:chOff x="4078085" y="683568"/>
            <a:chExt cx="1610597" cy="1516901"/>
          </a:xfrm>
        </p:grpSpPr>
        <p:pic>
          <p:nvPicPr>
            <p:cNvPr id="438" name="Google Shape;438;p10"/>
            <p:cNvPicPr preferRelativeResize="0"/>
            <p:nvPr/>
          </p:nvPicPr>
          <p:blipFill rotWithShape="1">
            <a:blip r:embed="rId5">
              <a:alphaModFix/>
            </a:blip>
            <a:srcRect b="0" l="0" r="48966" t="0"/>
            <a:stretch/>
          </p:blipFill>
          <p:spPr>
            <a:xfrm>
              <a:off x="4361548" y="683568"/>
              <a:ext cx="1039102" cy="763541"/>
            </a:xfrm>
            <a:prstGeom prst="rect">
              <a:avLst/>
            </a:prstGeom>
            <a:noFill/>
            <a:ln>
              <a:noFill/>
            </a:ln>
          </p:spPr>
        </p:pic>
        <p:sp>
          <p:nvSpPr>
            <p:cNvPr id="439" name="Google Shape;439;p10"/>
            <p:cNvSpPr/>
            <p:nvPr/>
          </p:nvSpPr>
          <p:spPr>
            <a:xfrm>
              <a:off x="4434758" y="1592873"/>
              <a:ext cx="893884" cy="360040"/>
            </a:xfrm>
            <a:prstGeom prst="roundRect">
              <a:avLst>
                <a:gd fmla="val 16667" name="adj"/>
              </a:avLst>
            </a:prstGeom>
            <a:solidFill>
              <a:srgbClr val="FFC000"/>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2,36%</a:t>
              </a:r>
              <a:endParaRPr b="1" sz="1600">
                <a:solidFill>
                  <a:schemeClr val="dk1"/>
                </a:solidFill>
                <a:latin typeface="Arial Narrow"/>
                <a:ea typeface="Arial Narrow"/>
                <a:cs typeface="Arial Narrow"/>
                <a:sym typeface="Arial Narrow"/>
              </a:endParaRPr>
            </a:p>
          </p:txBody>
        </p:sp>
        <p:sp>
          <p:nvSpPr>
            <p:cNvPr id="440" name="Google Shape;440;p10"/>
            <p:cNvSpPr txBox="1"/>
            <p:nvPr/>
          </p:nvSpPr>
          <p:spPr>
            <a:xfrm>
              <a:off x="4078085" y="1331640"/>
              <a:ext cx="161059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Privados de la Libertad</a:t>
              </a:r>
              <a:endParaRPr b="1" sz="1200" u="sng">
                <a:solidFill>
                  <a:srgbClr val="000000"/>
                </a:solidFill>
                <a:latin typeface="Arial Narrow"/>
                <a:ea typeface="Arial Narrow"/>
                <a:cs typeface="Arial Narrow"/>
                <a:sym typeface="Arial Narrow"/>
              </a:endParaRPr>
            </a:p>
          </p:txBody>
        </p:sp>
        <p:sp>
          <p:nvSpPr>
            <p:cNvPr id="441" name="Google Shape;441;p10"/>
            <p:cNvSpPr txBox="1"/>
            <p:nvPr/>
          </p:nvSpPr>
          <p:spPr>
            <a:xfrm>
              <a:off x="4266295" y="1923470"/>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20 Casos</a:t>
              </a:r>
              <a:endParaRPr b="1" sz="1200">
                <a:solidFill>
                  <a:schemeClr val="dk1"/>
                </a:solidFill>
                <a:latin typeface="Arial Narrow"/>
                <a:ea typeface="Arial Narrow"/>
                <a:cs typeface="Arial Narrow"/>
                <a:sym typeface="Arial Narrow"/>
              </a:endParaRPr>
            </a:p>
          </p:txBody>
        </p:sp>
      </p:grpSp>
      <p:sp>
        <p:nvSpPr>
          <p:cNvPr id="442" name="Google Shape;442;p10"/>
          <p:cNvSpPr/>
          <p:nvPr/>
        </p:nvSpPr>
        <p:spPr>
          <a:xfrm>
            <a:off x="1963" y="2481356"/>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443" name="Google Shape;443;p10"/>
          <p:cNvGrpSpPr/>
          <p:nvPr/>
        </p:nvGrpSpPr>
        <p:grpSpPr>
          <a:xfrm>
            <a:off x="276968" y="2594884"/>
            <a:ext cx="3446504" cy="276999"/>
            <a:chOff x="2448322" y="74775"/>
            <a:chExt cx="3446504" cy="276999"/>
          </a:xfrm>
        </p:grpSpPr>
        <p:sp>
          <p:nvSpPr>
            <p:cNvPr id="444" name="Google Shape;444;p1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445" name="Google Shape;445;p10"/>
            <p:cNvCxnSpPr>
              <a:stCxn id="44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446" name="Google Shape;446;p1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b="1" sz="1200">
                <a:solidFill>
                  <a:schemeClr val="dk1"/>
                </a:solidFill>
                <a:latin typeface="Arial Narrow"/>
                <a:ea typeface="Arial Narrow"/>
                <a:cs typeface="Arial Narrow"/>
                <a:sym typeface="Arial Narrow"/>
              </a:endParaRPr>
            </a:p>
          </p:txBody>
        </p:sp>
      </p:grpSp>
      <p:sp>
        <p:nvSpPr>
          <p:cNvPr id="447" name="Google Shape;447;p10"/>
          <p:cNvSpPr/>
          <p:nvPr/>
        </p:nvSpPr>
        <p:spPr>
          <a:xfrm>
            <a:off x="50" y="7340677"/>
            <a:ext cx="7200900" cy="382832"/>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448" name="Google Shape;448;p10"/>
          <p:cNvGrpSpPr/>
          <p:nvPr/>
        </p:nvGrpSpPr>
        <p:grpSpPr>
          <a:xfrm>
            <a:off x="192088" y="7405566"/>
            <a:ext cx="3446504" cy="276999"/>
            <a:chOff x="2448322" y="33831"/>
            <a:chExt cx="3446504" cy="276999"/>
          </a:xfrm>
        </p:grpSpPr>
        <p:sp>
          <p:nvSpPr>
            <p:cNvPr id="449" name="Google Shape;449;p10"/>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450" name="Google Shape;450;p10"/>
            <p:cNvCxnSpPr>
              <a:stCxn id="449"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451" name="Google Shape;451;p10"/>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b="1" sz="1200">
                <a:solidFill>
                  <a:schemeClr val="dk1"/>
                </a:solidFill>
                <a:latin typeface="Arial Narrow"/>
                <a:ea typeface="Arial Narrow"/>
                <a:cs typeface="Arial Narrow"/>
                <a:sym typeface="Arial Narrow"/>
              </a:endParaRPr>
            </a:p>
          </p:txBody>
        </p:sp>
      </p:grpSp>
      <p:sp>
        <p:nvSpPr>
          <p:cNvPr id="452" name="Google Shape;452;p10"/>
          <p:cNvSpPr txBox="1"/>
          <p:nvPr/>
        </p:nvSpPr>
        <p:spPr>
          <a:xfrm>
            <a:off x="102988" y="7723509"/>
            <a:ext cx="7045505" cy="6463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El comportamiento de la varicela  hasta semana epidemiológica 28 ha estado en zona de éxito. Se observa un número de casos  por encima de lo esperado en comparación con los dos años anteriores. El curso de vida con mayor número de casos fue el de primera infancia  con el 24,85%. En promedio se notificaron 30 casos por semana epidemiológica. </a:t>
            </a:r>
            <a:endParaRPr sz="1400">
              <a:solidFill>
                <a:schemeClr val="dk1"/>
              </a:solidFill>
              <a:latin typeface="Arial Narrow"/>
              <a:ea typeface="Arial Narrow"/>
              <a:cs typeface="Arial Narrow"/>
              <a:sym typeface="Arial Narrow"/>
            </a:endParaRPr>
          </a:p>
        </p:txBody>
      </p:sp>
      <p:grpSp>
        <p:nvGrpSpPr>
          <p:cNvPr id="453" name="Google Shape;453;p10"/>
          <p:cNvGrpSpPr/>
          <p:nvPr/>
        </p:nvGrpSpPr>
        <p:grpSpPr>
          <a:xfrm>
            <a:off x="144066" y="517803"/>
            <a:ext cx="1642872" cy="453798"/>
            <a:chOff x="402094" y="486270"/>
            <a:chExt cx="2369636" cy="453798"/>
          </a:xfrm>
        </p:grpSpPr>
        <p:sp>
          <p:nvSpPr>
            <p:cNvPr id="454" name="Google Shape;454;p10"/>
            <p:cNvSpPr/>
            <p:nvPr/>
          </p:nvSpPr>
          <p:spPr>
            <a:xfrm rot="-5400000">
              <a:off x="1469899" y="-361764"/>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55" name="Google Shape;455;p10"/>
            <p:cNvSpPr txBox="1"/>
            <p:nvPr/>
          </p:nvSpPr>
          <p:spPr>
            <a:xfrm>
              <a:off x="1065276" y="486270"/>
              <a:ext cx="122960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Sexo</a:t>
              </a:r>
              <a:endParaRPr b="1" sz="1600">
                <a:solidFill>
                  <a:schemeClr val="dk1"/>
                </a:solidFill>
                <a:latin typeface="Arial Narrow"/>
                <a:ea typeface="Arial Narrow"/>
                <a:cs typeface="Arial Narrow"/>
                <a:sym typeface="Arial Narrow"/>
              </a:endParaRPr>
            </a:p>
          </p:txBody>
        </p:sp>
      </p:grpSp>
      <p:grpSp>
        <p:nvGrpSpPr>
          <p:cNvPr id="456" name="Google Shape;456;p10"/>
          <p:cNvGrpSpPr/>
          <p:nvPr/>
        </p:nvGrpSpPr>
        <p:grpSpPr>
          <a:xfrm>
            <a:off x="2223152" y="513131"/>
            <a:ext cx="1809346" cy="436842"/>
            <a:chOff x="3060727" y="484500"/>
            <a:chExt cx="2369636" cy="436842"/>
          </a:xfrm>
        </p:grpSpPr>
        <p:sp>
          <p:nvSpPr>
            <p:cNvPr id="457" name="Google Shape;457;p10"/>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58" name="Google Shape;458;p10"/>
            <p:cNvSpPr txBox="1"/>
            <p:nvPr/>
          </p:nvSpPr>
          <p:spPr>
            <a:xfrm>
              <a:off x="3600450" y="484500"/>
              <a:ext cx="122960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Etnia</a:t>
              </a:r>
              <a:endParaRPr b="1" sz="1600">
                <a:solidFill>
                  <a:schemeClr val="dk1"/>
                </a:solidFill>
                <a:latin typeface="Arial Narrow"/>
                <a:ea typeface="Arial Narrow"/>
                <a:cs typeface="Arial Narrow"/>
                <a:sym typeface="Arial Narrow"/>
              </a:endParaRPr>
            </a:p>
          </p:txBody>
        </p:sp>
      </p:grpSp>
      <p:grpSp>
        <p:nvGrpSpPr>
          <p:cNvPr id="459" name="Google Shape;459;p10"/>
          <p:cNvGrpSpPr/>
          <p:nvPr/>
        </p:nvGrpSpPr>
        <p:grpSpPr>
          <a:xfrm>
            <a:off x="4573030" y="537991"/>
            <a:ext cx="2771836" cy="436842"/>
            <a:chOff x="2849287" y="484500"/>
            <a:chExt cx="2777877" cy="436842"/>
          </a:xfrm>
        </p:grpSpPr>
        <p:sp>
          <p:nvSpPr>
            <p:cNvPr id="460" name="Google Shape;460;p10"/>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61" name="Google Shape;461;p10"/>
            <p:cNvSpPr txBox="1"/>
            <p:nvPr/>
          </p:nvSpPr>
          <p:spPr>
            <a:xfrm>
              <a:off x="2849287" y="484500"/>
              <a:ext cx="277787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Población especiales</a:t>
              </a:r>
              <a:endParaRPr b="1" sz="1600">
                <a:solidFill>
                  <a:schemeClr val="dk1"/>
                </a:solidFill>
                <a:latin typeface="Arial Narrow"/>
                <a:ea typeface="Arial Narrow"/>
                <a:cs typeface="Arial Narrow"/>
                <a:sym typeface="Arial Narrow"/>
              </a:endParaRPr>
            </a:p>
          </p:txBody>
        </p:sp>
      </p:grpSp>
      <p:pic>
        <p:nvPicPr>
          <p:cNvPr id="462" name="Google Shape;462;p10"/>
          <p:cNvPicPr preferRelativeResize="0"/>
          <p:nvPr/>
        </p:nvPicPr>
        <p:blipFill rotWithShape="1">
          <a:blip r:embed="rId6">
            <a:alphaModFix/>
          </a:blip>
          <a:srcRect b="0" l="0" r="0" t="0"/>
          <a:stretch/>
        </p:blipFill>
        <p:spPr>
          <a:xfrm>
            <a:off x="3473626" y="4711276"/>
            <a:ext cx="3727272" cy="252356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pic>
        <p:nvPicPr>
          <p:cNvPr id="467" name="Google Shape;467;p11"/>
          <p:cNvPicPr preferRelativeResize="0"/>
          <p:nvPr/>
        </p:nvPicPr>
        <p:blipFill rotWithShape="1">
          <a:blip r:embed="rId3">
            <a:alphaModFix/>
          </a:blip>
          <a:srcRect b="0" l="0" r="1301" t="0"/>
          <a:stretch/>
        </p:blipFill>
        <p:spPr>
          <a:xfrm>
            <a:off x="4078" y="-1"/>
            <a:ext cx="2148327" cy="2824179"/>
          </a:xfrm>
          <a:prstGeom prst="rect">
            <a:avLst/>
          </a:prstGeom>
          <a:noFill/>
          <a:ln>
            <a:noFill/>
          </a:ln>
        </p:spPr>
      </p:pic>
      <p:pic>
        <p:nvPicPr>
          <p:cNvPr id="468" name="Google Shape;468;p11"/>
          <p:cNvPicPr preferRelativeResize="0"/>
          <p:nvPr/>
        </p:nvPicPr>
        <p:blipFill rotWithShape="1">
          <a:blip r:embed="rId4">
            <a:alphaModFix/>
          </a:blip>
          <a:srcRect b="0" l="0" r="0" t="51431"/>
          <a:stretch/>
        </p:blipFill>
        <p:spPr>
          <a:xfrm>
            <a:off x="0" y="2824179"/>
            <a:ext cx="2180731" cy="2666962"/>
          </a:xfrm>
          <a:prstGeom prst="rect">
            <a:avLst/>
          </a:prstGeom>
          <a:noFill/>
          <a:ln>
            <a:noFill/>
          </a:ln>
        </p:spPr>
      </p:pic>
      <p:sp>
        <p:nvSpPr>
          <p:cNvPr id="469" name="Google Shape;469;p11"/>
          <p:cNvSpPr txBox="1"/>
          <p:nvPr/>
        </p:nvSpPr>
        <p:spPr>
          <a:xfrm>
            <a:off x="-29712" y="755576"/>
            <a:ext cx="220888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07 - 2022</a:t>
            </a:r>
            <a:endParaRPr b="1" sz="1200">
              <a:solidFill>
                <a:schemeClr val="dk1"/>
              </a:solidFill>
              <a:latin typeface="Arial Narrow"/>
              <a:ea typeface="Arial Narrow"/>
              <a:cs typeface="Arial Narrow"/>
              <a:sym typeface="Arial Narrow"/>
            </a:endParaRPr>
          </a:p>
        </p:txBody>
      </p:sp>
      <p:sp>
        <p:nvSpPr>
          <p:cNvPr id="470" name="Google Shape;470;p11"/>
          <p:cNvSpPr/>
          <p:nvPr/>
        </p:nvSpPr>
        <p:spPr>
          <a:xfrm>
            <a:off x="2274078" y="2167727"/>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hepatitis A. Medellín, a Periodo epidemiológico 07  acumulado  de 2022. </a:t>
            </a:r>
            <a:endParaRPr sz="1100">
              <a:solidFill>
                <a:schemeClr val="dk1"/>
              </a:solidFill>
              <a:latin typeface="Arial Narrow"/>
              <a:ea typeface="Arial Narrow"/>
              <a:cs typeface="Arial Narrow"/>
              <a:sym typeface="Arial Narrow"/>
            </a:endParaRPr>
          </a:p>
        </p:txBody>
      </p:sp>
      <p:grpSp>
        <p:nvGrpSpPr>
          <p:cNvPr id="471" name="Google Shape;471;p11"/>
          <p:cNvGrpSpPr/>
          <p:nvPr/>
        </p:nvGrpSpPr>
        <p:grpSpPr>
          <a:xfrm>
            <a:off x="179214" y="4211960"/>
            <a:ext cx="1892650" cy="488476"/>
            <a:chOff x="2397524" y="3379972"/>
            <a:chExt cx="4508500" cy="904875"/>
          </a:xfrm>
        </p:grpSpPr>
        <p:pic>
          <p:nvPicPr>
            <p:cNvPr id="472" name="Google Shape;472;p11"/>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473" name="Google Shape;473;p11"/>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151</a:t>
              </a:r>
              <a:endParaRPr b="1" sz="2000">
                <a:solidFill>
                  <a:schemeClr val="dk1"/>
                </a:solidFill>
                <a:latin typeface="Arial Narrow"/>
                <a:ea typeface="Arial Narrow"/>
                <a:cs typeface="Arial Narrow"/>
                <a:sym typeface="Arial Narrow"/>
              </a:endParaRPr>
            </a:p>
          </p:txBody>
        </p:sp>
      </p:grpSp>
      <p:sp>
        <p:nvSpPr>
          <p:cNvPr id="474" name="Google Shape;474;p11"/>
          <p:cNvSpPr txBox="1"/>
          <p:nvPr/>
        </p:nvSpPr>
        <p:spPr>
          <a:xfrm>
            <a:off x="317056" y="4739632"/>
            <a:ext cx="1944216"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Variación porcentual de 179,63% más respecto al mismo periodo del año anterior</a:t>
            </a:r>
            <a:endParaRPr b="1" sz="1200">
              <a:solidFill>
                <a:schemeClr val="dk1"/>
              </a:solidFill>
              <a:latin typeface="Arial Narrow"/>
              <a:ea typeface="Arial Narrow"/>
              <a:cs typeface="Arial Narrow"/>
              <a:sym typeface="Arial Narrow"/>
            </a:endParaRPr>
          </a:p>
        </p:txBody>
      </p:sp>
      <p:sp>
        <p:nvSpPr>
          <p:cNvPr id="475" name="Google Shape;475;p11"/>
          <p:cNvSpPr/>
          <p:nvPr/>
        </p:nvSpPr>
        <p:spPr>
          <a:xfrm>
            <a:off x="43792" y="4800751"/>
            <a:ext cx="395188" cy="538707"/>
          </a:xfrm>
          <a:prstGeom prst="up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11"/>
          <p:cNvSpPr/>
          <p:nvPr/>
        </p:nvSpPr>
        <p:spPr>
          <a:xfrm>
            <a:off x="2254887" y="4932040"/>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Comportamiento de la Hepatitis A. Medellín, a Periodo epidemiológico 07 acumulado de 2020-2022. </a:t>
            </a:r>
            <a:endParaRPr sz="1100">
              <a:solidFill>
                <a:schemeClr val="dk1"/>
              </a:solidFill>
              <a:latin typeface="Arial Narrow"/>
              <a:ea typeface="Arial Narrow"/>
              <a:cs typeface="Arial Narrow"/>
              <a:sym typeface="Arial Narrow"/>
            </a:endParaRPr>
          </a:p>
        </p:txBody>
      </p:sp>
      <p:grpSp>
        <p:nvGrpSpPr>
          <p:cNvPr id="477" name="Google Shape;477;p11"/>
          <p:cNvGrpSpPr/>
          <p:nvPr/>
        </p:nvGrpSpPr>
        <p:grpSpPr>
          <a:xfrm>
            <a:off x="2448322" y="74775"/>
            <a:ext cx="3446504" cy="276999"/>
            <a:chOff x="2448322" y="74775"/>
            <a:chExt cx="3446504" cy="276999"/>
          </a:xfrm>
        </p:grpSpPr>
        <p:sp>
          <p:nvSpPr>
            <p:cNvPr id="478" name="Google Shape;478;p1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479" name="Google Shape;479;p11"/>
            <p:cNvCxnSpPr>
              <a:stCxn id="47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480" name="Google Shape;480;p1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481" name="Google Shape;481;p11"/>
          <p:cNvSpPr/>
          <p:nvPr/>
        </p:nvSpPr>
        <p:spPr>
          <a:xfrm>
            <a:off x="0" y="5494456"/>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482" name="Google Shape;482;p11"/>
          <p:cNvGrpSpPr/>
          <p:nvPr/>
        </p:nvGrpSpPr>
        <p:grpSpPr>
          <a:xfrm>
            <a:off x="277404" y="5621632"/>
            <a:ext cx="3446504" cy="276999"/>
            <a:chOff x="2448322" y="74775"/>
            <a:chExt cx="3446504" cy="276999"/>
          </a:xfrm>
        </p:grpSpPr>
        <p:sp>
          <p:nvSpPr>
            <p:cNvPr id="483" name="Google Shape;483;p1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484" name="Google Shape;484;p11"/>
            <p:cNvCxnSpPr>
              <a:stCxn id="48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485" name="Google Shape;485;p1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b="1" sz="1200">
                <a:solidFill>
                  <a:schemeClr val="dk1"/>
                </a:solidFill>
                <a:latin typeface="Arial Narrow"/>
                <a:ea typeface="Arial Narrow"/>
                <a:cs typeface="Arial Narrow"/>
                <a:sym typeface="Arial Narrow"/>
              </a:endParaRPr>
            </a:p>
          </p:txBody>
        </p:sp>
      </p:grpSp>
      <p:sp>
        <p:nvSpPr>
          <p:cNvPr id="486" name="Google Shape;486;p11"/>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11</a:t>
            </a:r>
            <a:endParaRPr b="1" sz="1050">
              <a:solidFill>
                <a:schemeClr val="dk1"/>
              </a:solidFill>
              <a:latin typeface="Arial Narrow"/>
              <a:ea typeface="Arial Narrow"/>
              <a:cs typeface="Arial Narrow"/>
              <a:sym typeface="Arial Narrow"/>
            </a:endParaRPr>
          </a:p>
        </p:txBody>
      </p:sp>
      <p:sp>
        <p:nvSpPr>
          <p:cNvPr id="487" name="Google Shape;487;p11"/>
          <p:cNvSpPr txBox="1"/>
          <p:nvPr>
            <p:ph type="ctrTitle"/>
          </p:nvPr>
        </p:nvSpPr>
        <p:spPr>
          <a:xfrm>
            <a:off x="-29713" y="216762"/>
            <a:ext cx="2208885" cy="477054"/>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500"/>
              <a:buFont typeface="Arial Narrow"/>
              <a:buNone/>
            </a:pPr>
            <a:r>
              <a:rPr b="1" lang="es-ES" sz="2500">
                <a:solidFill>
                  <a:srgbClr val="C00000"/>
                </a:solidFill>
                <a:latin typeface="Arial Narrow"/>
                <a:ea typeface="Arial Narrow"/>
                <a:cs typeface="Arial Narrow"/>
                <a:sym typeface="Arial Narrow"/>
              </a:rPr>
              <a:t>Hepatitis A</a:t>
            </a:r>
            <a:endParaRPr b="1" sz="2500">
              <a:solidFill>
                <a:srgbClr val="C00000"/>
              </a:solidFill>
              <a:latin typeface="Arial Narrow"/>
              <a:ea typeface="Arial Narrow"/>
              <a:cs typeface="Arial Narrow"/>
              <a:sym typeface="Arial Narrow"/>
            </a:endParaRPr>
          </a:p>
        </p:txBody>
      </p:sp>
      <p:grpSp>
        <p:nvGrpSpPr>
          <p:cNvPr id="488" name="Google Shape;488;p11"/>
          <p:cNvGrpSpPr/>
          <p:nvPr/>
        </p:nvGrpSpPr>
        <p:grpSpPr>
          <a:xfrm>
            <a:off x="5114767" y="5635532"/>
            <a:ext cx="3526243" cy="276999"/>
            <a:chOff x="2448322" y="74775"/>
            <a:chExt cx="3526243" cy="276999"/>
          </a:xfrm>
        </p:grpSpPr>
        <p:sp>
          <p:nvSpPr>
            <p:cNvPr id="489" name="Google Shape;489;p1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490" name="Google Shape;490;p11"/>
            <p:cNvCxnSpPr>
              <a:stCxn id="48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491" name="Google Shape;491;p11"/>
            <p:cNvSpPr txBox="1"/>
            <p:nvPr/>
          </p:nvSpPr>
          <p:spPr>
            <a:xfrm>
              <a:off x="3382277"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b="1" sz="1200">
                <a:solidFill>
                  <a:schemeClr val="dk1"/>
                </a:solidFill>
                <a:latin typeface="Arial Narrow"/>
                <a:ea typeface="Arial Narrow"/>
                <a:cs typeface="Arial Narrow"/>
                <a:sym typeface="Arial Narrow"/>
              </a:endParaRPr>
            </a:p>
          </p:txBody>
        </p:sp>
      </p:grpSp>
      <p:pic>
        <p:nvPicPr>
          <p:cNvPr id="492" name="Google Shape;492;p11"/>
          <p:cNvPicPr preferRelativeResize="0"/>
          <p:nvPr/>
        </p:nvPicPr>
        <p:blipFill rotWithShape="1">
          <a:blip r:embed="rId6">
            <a:alphaModFix/>
          </a:blip>
          <a:srcRect b="50000" l="50000" r="8707" t="4286"/>
          <a:stretch/>
        </p:blipFill>
        <p:spPr>
          <a:xfrm>
            <a:off x="299945" y="1032575"/>
            <a:ext cx="1448718" cy="1603802"/>
          </a:xfrm>
          <a:prstGeom prst="rect">
            <a:avLst/>
          </a:prstGeom>
          <a:noFill/>
          <a:ln>
            <a:noFill/>
          </a:ln>
        </p:spPr>
      </p:pic>
      <p:sp>
        <p:nvSpPr>
          <p:cNvPr id="493" name="Google Shape;493;p11"/>
          <p:cNvSpPr/>
          <p:nvPr/>
        </p:nvSpPr>
        <p:spPr>
          <a:xfrm>
            <a:off x="87842" y="8722678"/>
            <a:ext cx="6896984" cy="3539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1100">
                <a:solidFill>
                  <a:schemeClr val="dk1"/>
                </a:solidFill>
                <a:latin typeface="Arial Narrow"/>
                <a:ea typeface="Arial Narrow"/>
                <a:cs typeface="Arial Narrow"/>
                <a:sym typeface="Arial Narrow"/>
              </a:rPr>
              <a:t>Figura. Mapa temático de proporción de hepatitis A. Medellín, a Periodo epidemiológico 07  acumulado  de  2022. </a:t>
            </a:r>
            <a:endParaRPr sz="1100">
              <a:solidFill>
                <a:schemeClr val="dk1"/>
              </a:solidFill>
              <a:latin typeface="Arial Narrow"/>
              <a:ea typeface="Arial Narrow"/>
              <a:cs typeface="Arial Narrow"/>
              <a:sym typeface="Arial Narrow"/>
            </a:endParaRPr>
          </a:p>
        </p:txBody>
      </p:sp>
      <p:sp>
        <p:nvSpPr>
          <p:cNvPr id="494" name="Google Shape;494;p11"/>
          <p:cNvSpPr txBox="1"/>
          <p:nvPr/>
        </p:nvSpPr>
        <p:spPr>
          <a:xfrm>
            <a:off x="4869555" y="6444208"/>
            <a:ext cx="2331345"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Proporción de Incidencia en población general x 100,000 habitantes</a:t>
            </a:r>
            <a:endParaRPr b="1" sz="1100">
              <a:solidFill>
                <a:schemeClr val="dk1"/>
              </a:solidFill>
              <a:latin typeface="Arial Narrow"/>
              <a:ea typeface="Arial Narrow"/>
              <a:cs typeface="Arial Narrow"/>
              <a:sym typeface="Arial Narrow"/>
            </a:endParaRPr>
          </a:p>
        </p:txBody>
      </p:sp>
      <p:cxnSp>
        <p:nvCxnSpPr>
          <p:cNvPr id="495" name="Google Shape;495;p11"/>
          <p:cNvCxnSpPr/>
          <p:nvPr/>
        </p:nvCxnSpPr>
        <p:spPr>
          <a:xfrm>
            <a:off x="4939618" y="8604448"/>
            <a:ext cx="2222505" cy="0"/>
          </a:xfrm>
          <a:prstGeom prst="straightConnector1">
            <a:avLst/>
          </a:prstGeom>
          <a:noFill/>
          <a:ln cap="flat" cmpd="sng" w="9525">
            <a:solidFill>
              <a:srgbClr val="002060"/>
            </a:solidFill>
            <a:prstDash val="solid"/>
            <a:round/>
            <a:headEnd len="sm" w="sm" type="none"/>
            <a:tailEnd len="med" w="med" type="oval"/>
          </a:ln>
        </p:spPr>
      </p:cxnSp>
      <p:cxnSp>
        <p:nvCxnSpPr>
          <p:cNvPr id="496" name="Google Shape;496;p11"/>
          <p:cNvCxnSpPr/>
          <p:nvPr/>
        </p:nvCxnSpPr>
        <p:spPr>
          <a:xfrm rot="10800000">
            <a:off x="4869505" y="7380312"/>
            <a:ext cx="2259337" cy="0"/>
          </a:xfrm>
          <a:prstGeom prst="straightConnector1">
            <a:avLst/>
          </a:prstGeom>
          <a:noFill/>
          <a:ln cap="flat" cmpd="sng" w="9525">
            <a:solidFill>
              <a:srgbClr val="002060"/>
            </a:solidFill>
            <a:prstDash val="solid"/>
            <a:round/>
            <a:headEnd len="sm" w="sm" type="none"/>
            <a:tailEnd len="med" w="med" type="oval"/>
          </a:ln>
        </p:spPr>
      </p:cxnSp>
      <p:sp>
        <p:nvSpPr>
          <p:cNvPr id="497" name="Google Shape;497;p11"/>
          <p:cNvSpPr txBox="1"/>
          <p:nvPr/>
        </p:nvSpPr>
        <p:spPr>
          <a:xfrm>
            <a:off x="5164059" y="6804248"/>
            <a:ext cx="1664238"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5,78 * cada 100 mil</a:t>
            </a:r>
            <a:endParaRPr/>
          </a:p>
          <a:p>
            <a:pPr indent="0" lvl="0" marL="0" marR="0" rtl="0" algn="ctr">
              <a:spcBef>
                <a:spcPts val="0"/>
              </a:spcBef>
              <a:spcAft>
                <a:spcPts val="0"/>
              </a:spcAft>
              <a:buNone/>
            </a:pPr>
            <a:r>
              <a:rPr b="1" lang="es-ES" sz="1400">
                <a:solidFill>
                  <a:srgbClr val="C00000"/>
                </a:solidFill>
                <a:latin typeface="Arial Narrow"/>
                <a:ea typeface="Arial Narrow"/>
                <a:cs typeface="Arial Narrow"/>
                <a:sym typeface="Arial Narrow"/>
              </a:rPr>
              <a:t>151 casos</a:t>
            </a:r>
            <a:endParaRPr b="1" sz="1400">
              <a:solidFill>
                <a:srgbClr val="C00000"/>
              </a:solidFill>
              <a:latin typeface="Arial Narrow"/>
              <a:ea typeface="Arial Narrow"/>
              <a:cs typeface="Arial Narrow"/>
              <a:sym typeface="Arial Narrow"/>
            </a:endParaRPr>
          </a:p>
        </p:txBody>
      </p:sp>
      <p:sp>
        <p:nvSpPr>
          <p:cNvPr id="498" name="Google Shape;498;p11"/>
          <p:cNvSpPr txBox="1"/>
          <p:nvPr/>
        </p:nvSpPr>
        <p:spPr>
          <a:xfrm>
            <a:off x="4746354" y="7524328"/>
            <a:ext cx="2382488" cy="5770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Proporción de Incidencia en menores de 1 año </a:t>
            </a:r>
            <a:endParaRPr/>
          </a:p>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100,000 habitantes</a:t>
            </a:r>
            <a:endParaRPr b="1" sz="1050">
              <a:solidFill>
                <a:schemeClr val="dk1"/>
              </a:solidFill>
              <a:latin typeface="Arial Narrow"/>
              <a:ea typeface="Arial Narrow"/>
              <a:cs typeface="Arial Narrow"/>
              <a:sym typeface="Arial Narrow"/>
            </a:endParaRPr>
          </a:p>
        </p:txBody>
      </p:sp>
      <p:sp>
        <p:nvSpPr>
          <p:cNvPr id="499" name="Google Shape;499;p11"/>
          <p:cNvSpPr txBox="1"/>
          <p:nvPr/>
        </p:nvSpPr>
        <p:spPr>
          <a:xfrm>
            <a:off x="5319326" y="8100218"/>
            <a:ext cx="1431802"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0 * cada 100 mil</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0 casos</a:t>
            </a:r>
            <a:endParaRPr b="1" sz="1400">
              <a:solidFill>
                <a:schemeClr val="dk1"/>
              </a:solidFill>
              <a:latin typeface="Arial Narrow"/>
              <a:ea typeface="Arial Narrow"/>
              <a:cs typeface="Arial Narrow"/>
              <a:sym typeface="Arial Narrow"/>
            </a:endParaRPr>
          </a:p>
        </p:txBody>
      </p:sp>
      <p:pic>
        <p:nvPicPr>
          <p:cNvPr id="500" name="Google Shape;500;p11"/>
          <p:cNvPicPr preferRelativeResize="0"/>
          <p:nvPr/>
        </p:nvPicPr>
        <p:blipFill rotWithShape="1">
          <a:blip r:embed="rId7">
            <a:alphaModFix/>
          </a:blip>
          <a:srcRect b="0" l="0" r="0" t="0"/>
          <a:stretch/>
        </p:blipFill>
        <p:spPr>
          <a:xfrm>
            <a:off x="-18144" y="6001962"/>
            <a:ext cx="4764497" cy="2720716"/>
          </a:xfrm>
          <a:prstGeom prst="rect">
            <a:avLst/>
          </a:prstGeom>
          <a:noFill/>
          <a:ln>
            <a:noFill/>
          </a:ln>
        </p:spPr>
      </p:pic>
      <p:pic>
        <p:nvPicPr>
          <p:cNvPr id="501" name="Google Shape;501;p11"/>
          <p:cNvPicPr preferRelativeResize="0"/>
          <p:nvPr/>
        </p:nvPicPr>
        <p:blipFill rotWithShape="1">
          <a:blip r:embed="rId8">
            <a:alphaModFix/>
          </a:blip>
          <a:srcRect b="0" l="0" r="0" t="0"/>
          <a:stretch/>
        </p:blipFill>
        <p:spPr>
          <a:xfrm>
            <a:off x="2169819" y="445746"/>
            <a:ext cx="4959023" cy="1757164"/>
          </a:xfrm>
          <a:prstGeom prst="rect">
            <a:avLst/>
          </a:prstGeom>
          <a:noFill/>
          <a:ln>
            <a:noFill/>
          </a:ln>
        </p:spPr>
      </p:pic>
      <p:pic>
        <p:nvPicPr>
          <p:cNvPr id="502" name="Google Shape;502;p11"/>
          <p:cNvPicPr preferRelativeResize="0"/>
          <p:nvPr/>
        </p:nvPicPr>
        <p:blipFill rotWithShape="1">
          <a:blip r:embed="rId9">
            <a:alphaModFix/>
          </a:blip>
          <a:srcRect b="0" l="0" r="0" t="0"/>
          <a:stretch/>
        </p:blipFill>
        <p:spPr>
          <a:xfrm>
            <a:off x="2169819" y="2679011"/>
            <a:ext cx="4992304" cy="228376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12"/>
          <p:cNvSpPr/>
          <p:nvPr/>
        </p:nvSpPr>
        <p:spPr>
          <a:xfrm>
            <a:off x="0" y="9973"/>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508" name="Google Shape;508;p12"/>
          <p:cNvGrpSpPr/>
          <p:nvPr/>
        </p:nvGrpSpPr>
        <p:grpSpPr>
          <a:xfrm>
            <a:off x="277404" y="137149"/>
            <a:ext cx="3446504" cy="276999"/>
            <a:chOff x="2448322" y="74775"/>
            <a:chExt cx="3446504" cy="276999"/>
          </a:xfrm>
        </p:grpSpPr>
        <p:sp>
          <p:nvSpPr>
            <p:cNvPr id="509" name="Google Shape;509;p1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510" name="Google Shape;510;p12"/>
            <p:cNvCxnSpPr>
              <a:stCxn id="50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511" name="Google Shape;511;p12"/>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b="1" sz="1200">
                <a:solidFill>
                  <a:schemeClr val="dk1"/>
                </a:solidFill>
                <a:latin typeface="Arial Narrow"/>
                <a:ea typeface="Arial Narrow"/>
                <a:cs typeface="Arial Narrow"/>
                <a:sym typeface="Arial Narrow"/>
              </a:endParaRPr>
            </a:p>
          </p:txBody>
        </p:sp>
      </p:grpSp>
      <p:sp>
        <p:nvSpPr>
          <p:cNvPr id="512" name="Google Shape;512;p12"/>
          <p:cNvSpPr/>
          <p:nvPr/>
        </p:nvSpPr>
        <p:spPr>
          <a:xfrm>
            <a:off x="0" y="4178552"/>
            <a:ext cx="7200900" cy="375138"/>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513" name="Google Shape;513;p12"/>
          <p:cNvGrpSpPr/>
          <p:nvPr/>
        </p:nvGrpSpPr>
        <p:grpSpPr>
          <a:xfrm>
            <a:off x="277404" y="4224158"/>
            <a:ext cx="5047355" cy="276999"/>
            <a:chOff x="2448322" y="74775"/>
            <a:chExt cx="5047355" cy="276999"/>
          </a:xfrm>
        </p:grpSpPr>
        <p:sp>
          <p:nvSpPr>
            <p:cNvPr id="514" name="Google Shape;514;p1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515" name="Google Shape;515;p12"/>
            <p:cNvCxnSpPr>
              <a:stCxn id="51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516" name="Google Shape;516;p12"/>
            <p:cNvSpPr txBox="1"/>
            <p:nvPr/>
          </p:nvSpPr>
          <p:spPr>
            <a:xfrm>
              <a:off x="3302537" y="74775"/>
              <a:ext cx="419314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Factores y curso de vida</a:t>
              </a:r>
              <a:endParaRPr b="1" sz="1200">
                <a:solidFill>
                  <a:schemeClr val="dk1"/>
                </a:solidFill>
                <a:latin typeface="Arial Narrow"/>
                <a:ea typeface="Arial Narrow"/>
                <a:cs typeface="Arial Narrow"/>
                <a:sym typeface="Arial Narrow"/>
              </a:endParaRPr>
            </a:p>
          </p:txBody>
        </p:sp>
      </p:grpSp>
      <p:sp>
        <p:nvSpPr>
          <p:cNvPr id="517" name="Google Shape;517;p12"/>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12</a:t>
            </a:r>
            <a:endParaRPr b="1" sz="1050">
              <a:solidFill>
                <a:schemeClr val="dk1"/>
              </a:solidFill>
              <a:latin typeface="Arial Narrow"/>
              <a:ea typeface="Arial Narrow"/>
              <a:cs typeface="Arial Narrow"/>
              <a:sym typeface="Arial Narrow"/>
            </a:endParaRPr>
          </a:p>
        </p:txBody>
      </p:sp>
      <p:grpSp>
        <p:nvGrpSpPr>
          <p:cNvPr id="518" name="Google Shape;518;p12"/>
          <p:cNvGrpSpPr/>
          <p:nvPr/>
        </p:nvGrpSpPr>
        <p:grpSpPr>
          <a:xfrm>
            <a:off x="168022" y="910500"/>
            <a:ext cx="900410" cy="1573268"/>
            <a:chOff x="1032118" y="553075"/>
            <a:chExt cx="900410" cy="1573268"/>
          </a:xfrm>
        </p:grpSpPr>
        <p:pic>
          <p:nvPicPr>
            <p:cNvPr id="519" name="Google Shape;519;p12"/>
            <p:cNvPicPr preferRelativeResize="0"/>
            <p:nvPr/>
          </p:nvPicPr>
          <p:blipFill rotWithShape="1">
            <a:blip r:embed="rId3">
              <a:alphaModFix/>
            </a:blip>
            <a:srcRect b="0" l="0" r="84474" t="10614"/>
            <a:stretch/>
          </p:blipFill>
          <p:spPr>
            <a:xfrm>
              <a:off x="1131620" y="553075"/>
              <a:ext cx="737696" cy="720656"/>
            </a:xfrm>
            <a:prstGeom prst="rect">
              <a:avLst/>
            </a:prstGeom>
            <a:noFill/>
            <a:ln>
              <a:noFill/>
            </a:ln>
          </p:spPr>
        </p:pic>
        <p:sp>
          <p:nvSpPr>
            <p:cNvPr id="520" name="Google Shape;520;p12"/>
            <p:cNvSpPr/>
            <p:nvPr/>
          </p:nvSpPr>
          <p:spPr>
            <a:xfrm>
              <a:off x="1032118" y="1520368"/>
              <a:ext cx="823233"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69,54%</a:t>
              </a:r>
              <a:endParaRPr b="1" sz="1600">
                <a:solidFill>
                  <a:schemeClr val="dk1"/>
                </a:solidFill>
                <a:latin typeface="Arial Narrow"/>
                <a:ea typeface="Arial Narrow"/>
                <a:cs typeface="Arial Narrow"/>
                <a:sym typeface="Arial Narrow"/>
              </a:endParaRPr>
            </a:p>
          </p:txBody>
        </p:sp>
        <p:sp>
          <p:nvSpPr>
            <p:cNvPr id="521" name="Google Shape;521;p12"/>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522" name="Google Shape;522;p12"/>
            <p:cNvSpPr/>
            <p:nvPr/>
          </p:nvSpPr>
          <p:spPr>
            <a:xfrm>
              <a:off x="1141927" y="1849344"/>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105 casos</a:t>
              </a:r>
              <a:endParaRPr sz="1200">
                <a:solidFill>
                  <a:schemeClr val="dk1"/>
                </a:solidFill>
                <a:latin typeface="Calibri"/>
                <a:ea typeface="Calibri"/>
                <a:cs typeface="Calibri"/>
                <a:sym typeface="Calibri"/>
              </a:endParaRPr>
            </a:p>
          </p:txBody>
        </p:sp>
      </p:grpSp>
      <p:grpSp>
        <p:nvGrpSpPr>
          <p:cNvPr id="523" name="Google Shape;523;p12"/>
          <p:cNvGrpSpPr/>
          <p:nvPr/>
        </p:nvGrpSpPr>
        <p:grpSpPr>
          <a:xfrm>
            <a:off x="1117971" y="913240"/>
            <a:ext cx="812752" cy="1594295"/>
            <a:chOff x="1825139" y="1057131"/>
            <a:chExt cx="812752" cy="1594295"/>
          </a:xfrm>
        </p:grpSpPr>
        <p:sp>
          <p:nvSpPr>
            <p:cNvPr id="524" name="Google Shape;524;p12"/>
            <p:cNvSpPr/>
            <p:nvPr/>
          </p:nvSpPr>
          <p:spPr>
            <a:xfrm>
              <a:off x="1846951" y="2010776"/>
              <a:ext cx="79094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30,46%</a:t>
              </a:r>
              <a:endParaRPr b="1" sz="1600">
                <a:solidFill>
                  <a:schemeClr val="dk1"/>
                </a:solidFill>
                <a:latin typeface="Arial Narrow"/>
                <a:ea typeface="Arial Narrow"/>
                <a:cs typeface="Arial Narrow"/>
                <a:sym typeface="Arial Narrow"/>
              </a:endParaRPr>
            </a:p>
          </p:txBody>
        </p:sp>
        <p:sp>
          <p:nvSpPr>
            <p:cNvPr id="525" name="Google Shape;525;p12"/>
            <p:cNvSpPr/>
            <p:nvPr/>
          </p:nvSpPr>
          <p:spPr>
            <a:xfrm>
              <a:off x="1825139" y="1737476"/>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526" name="Google Shape;526;p12"/>
            <p:cNvSpPr/>
            <p:nvPr/>
          </p:nvSpPr>
          <p:spPr>
            <a:xfrm>
              <a:off x="1891954" y="2374427"/>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46 casos</a:t>
              </a:r>
              <a:endParaRPr sz="1200">
                <a:solidFill>
                  <a:schemeClr val="dk1"/>
                </a:solidFill>
                <a:latin typeface="Calibri"/>
                <a:ea typeface="Calibri"/>
                <a:cs typeface="Calibri"/>
                <a:sym typeface="Calibri"/>
              </a:endParaRPr>
            </a:p>
          </p:txBody>
        </p:sp>
        <p:pic>
          <p:nvPicPr>
            <p:cNvPr id="527" name="Google Shape;527;p12"/>
            <p:cNvPicPr preferRelativeResize="0"/>
            <p:nvPr/>
          </p:nvPicPr>
          <p:blipFill rotWithShape="1">
            <a:blip r:embed="rId3">
              <a:alphaModFix/>
            </a:blip>
            <a:srcRect b="0" l="29313" r="56038" t="7366"/>
            <a:stretch/>
          </p:blipFill>
          <p:spPr>
            <a:xfrm>
              <a:off x="1851354" y="1057131"/>
              <a:ext cx="696035" cy="748294"/>
            </a:xfrm>
            <a:prstGeom prst="rect">
              <a:avLst/>
            </a:prstGeom>
            <a:noFill/>
            <a:ln>
              <a:noFill/>
            </a:ln>
          </p:spPr>
        </p:pic>
      </p:grpSp>
      <p:grpSp>
        <p:nvGrpSpPr>
          <p:cNvPr id="528" name="Google Shape;528;p12"/>
          <p:cNvGrpSpPr/>
          <p:nvPr/>
        </p:nvGrpSpPr>
        <p:grpSpPr>
          <a:xfrm>
            <a:off x="2210241" y="879878"/>
            <a:ext cx="1152880" cy="1582804"/>
            <a:chOff x="3115290" y="1057131"/>
            <a:chExt cx="1152880" cy="1582804"/>
          </a:xfrm>
        </p:grpSpPr>
        <p:grpSp>
          <p:nvGrpSpPr>
            <p:cNvPr id="529" name="Google Shape;529;p12"/>
            <p:cNvGrpSpPr/>
            <p:nvPr/>
          </p:nvGrpSpPr>
          <p:grpSpPr>
            <a:xfrm>
              <a:off x="3115290" y="1781104"/>
              <a:ext cx="1152880" cy="858831"/>
              <a:chOff x="3744466" y="1301912"/>
              <a:chExt cx="1152880" cy="858831"/>
            </a:xfrm>
          </p:grpSpPr>
          <p:sp>
            <p:nvSpPr>
              <p:cNvPr id="530" name="Google Shape;530;p12"/>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sp>
            <p:nvSpPr>
              <p:cNvPr id="531" name="Google Shape;531;p12"/>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sp>
            <p:nvSpPr>
              <p:cNvPr id="532" name="Google Shape;532;p12"/>
              <p:cNvSpPr/>
              <p:nvPr/>
            </p:nvSpPr>
            <p:spPr>
              <a:xfrm>
                <a:off x="3957784" y="1883744"/>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casos</a:t>
                </a:r>
                <a:endParaRPr sz="1200">
                  <a:solidFill>
                    <a:schemeClr val="dk1"/>
                  </a:solidFill>
                  <a:latin typeface="Calibri"/>
                  <a:ea typeface="Calibri"/>
                  <a:cs typeface="Calibri"/>
                  <a:sym typeface="Calibri"/>
                </a:endParaRPr>
              </a:p>
            </p:txBody>
          </p:sp>
        </p:grpSp>
        <p:pic>
          <p:nvPicPr>
            <p:cNvPr id="533" name="Google Shape;533;p12"/>
            <p:cNvPicPr preferRelativeResize="0"/>
            <p:nvPr/>
          </p:nvPicPr>
          <p:blipFill rotWithShape="1">
            <a:blip r:embed="rId3">
              <a:alphaModFix/>
            </a:blip>
            <a:srcRect b="0" l="59057" r="25145" t="8806"/>
            <a:stretch/>
          </p:blipFill>
          <p:spPr>
            <a:xfrm>
              <a:off x="3328608" y="1057131"/>
              <a:ext cx="750627" cy="775969"/>
            </a:xfrm>
            <a:prstGeom prst="rect">
              <a:avLst/>
            </a:prstGeom>
            <a:noFill/>
            <a:ln>
              <a:noFill/>
            </a:ln>
          </p:spPr>
        </p:pic>
      </p:grpSp>
      <p:grpSp>
        <p:nvGrpSpPr>
          <p:cNvPr id="534" name="Google Shape;534;p12"/>
          <p:cNvGrpSpPr/>
          <p:nvPr/>
        </p:nvGrpSpPr>
        <p:grpSpPr>
          <a:xfrm>
            <a:off x="3371476" y="879878"/>
            <a:ext cx="740068" cy="1574421"/>
            <a:chOff x="4588574" y="1057131"/>
            <a:chExt cx="740068" cy="1574421"/>
          </a:xfrm>
        </p:grpSpPr>
        <p:grpSp>
          <p:nvGrpSpPr>
            <p:cNvPr id="535" name="Google Shape;535;p12"/>
            <p:cNvGrpSpPr/>
            <p:nvPr/>
          </p:nvGrpSpPr>
          <p:grpSpPr>
            <a:xfrm>
              <a:off x="4588574" y="1751628"/>
              <a:ext cx="740068" cy="879924"/>
              <a:chOff x="5245046" y="1274868"/>
              <a:chExt cx="740068" cy="879924"/>
            </a:xfrm>
          </p:grpSpPr>
          <p:sp>
            <p:nvSpPr>
              <p:cNvPr id="536" name="Google Shape;536;p12"/>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sp>
            <p:nvSpPr>
              <p:cNvPr id="537" name="Google Shape;537;p12"/>
              <p:cNvSpPr/>
              <p:nvPr/>
            </p:nvSpPr>
            <p:spPr>
              <a:xfrm>
                <a:off x="5272675"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sp>
            <p:nvSpPr>
              <p:cNvPr id="538" name="Google Shape;538;p12"/>
              <p:cNvSpPr/>
              <p:nvPr/>
            </p:nvSpPr>
            <p:spPr>
              <a:xfrm>
                <a:off x="5286277" y="1877793"/>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casos</a:t>
                </a:r>
                <a:endParaRPr sz="1200">
                  <a:solidFill>
                    <a:schemeClr val="dk1"/>
                  </a:solidFill>
                  <a:latin typeface="Calibri"/>
                  <a:ea typeface="Calibri"/>
                  <a:cs typeface="Calibri"/>
                  <a:sym typeface="Calibri"/>
                </a:endParaRPr>
              </a:p>
            </p:txBody>
          </p:sp>
        </p:grpSp>
        <p:pic>
          <p:nvPicPr>
            <p:cNvPr id="539" name="Google Shape;539;p12"/>
            <p:cNvPicPr preferRelativeResize="0"/>
            <p:nvPr/>
          </p:nvPicPr>
          <p:blipFill rotWithShape="1">
            <a:blip r:embed="rId3">
              <a:alphaModFix/>
            </a:blip>
            <a:srcRect b="0" l="86761" r="0" t="0"/>
            <a:stretch/>
          </p:blipFill>
          <p:spPr>
            <a:xfrm>
              <a:off x="4668287" y="1057131"/>
              <a:ext cx="629046" cy="784558"/>
            </a:xfrm>
            <a:prstGeom prst="rect">
              <a:avLst/>
            </a:prstGeom>
            <a:noFill/>
            <a:ln>
              <a:noFill/>
            </a:ln>
          </p:spPr>
        </p:pic>
      </p:grpSp>
      <p:sp>
        <p:nvSpPr>
          <p:cNvPr id="540" name="Google Shape;540;p12"/>
          <p:cNvSpPr/>
          <p:nvPr/>
        </p:nvSpPr>
        <p:spPr>
          <a:xfrm>
            <a:off x="20117" y="7095275"/>
            <a:ext cx="4950964" cy="34624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Curso de vida de los casos notificados de hepatitis A. Periodo epidemiológico 07 2022. </a:t>
            </a:r>
            <a:endParaRPr sz="1050">
              <a:solidFill>
                <a:schemeClr val="dk1"/>
              </a:solidFill>
              <a:latin typeface="Arial Narrow"/>
              <a:ea typeface="Arial Narrow"/>
              <a:cs typeface="Arial Narrow"/>
              <a:sym typeface="Arial Narrow"/>
            </a:endParaRPr>
          </a:p>
        </p:txBody>
      </p:sp>
      <p:pic>
        <p:nvPicPr>
          <p:cNvPr id="541" name="Google Shape;541;p12"/>
          <p:cNvPicPr preferRelativeResize="0"/>
          <p:nvPr/>
        </p:nvPicPr>
        <p:blipFill rotWithShape="1">
          <a:blip r:embed="rId4">
            <a:alphaModFix/>
          </a:blip>
          <a:srcRect b="0" l="0" r="0" t="0"/>
          <a:stretch/>
        </p:blipFill>
        <p:spPr>
          <a:xfrm>
            <a:off x="4684183" y="2631204"/>
            <a:ext cx="942975" cy="771525"/>
          </a:xfrm>
          <a:prstGeom prst="rect">
            <a:avLst/>
          </a:prstGeom>
          <a:noFill/>
          <a:ln>
            <a:noFill/>
          </a:ln>
        </p:spPr>
      </p:pic>
      <p:grpSp>
        <p:nvGrpSpPr>
          <p:cNvPr id="542" name="Google Shape;542;p12"/>
          <p:cNvGrpSpPr/>
          <p:nvPr/>
        </p:nvGrpSpPr>
        <p:grpSpPr>
          <a:xfrm>
            <a:off x="4330367" y="3245950"/>
            <a:ext cx="1720560" cy="877901"/>
            <a:chOff x="-36884" y="7072716"/>
            <a:chExt cx="1305446" cy="877901"/>
          </a:xfrm>
        </p:grpSpPr>
        <p:sp>
          <p:nvSpPr>
            <p:cNvPr id="543" name="Google Shape;543;p12"/>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b="1" sz="1200" u="sng">
                <a:solidFill>
                  <a:schemeClr val="dk1"/>
                </a:solidFill>
                <a:latin typeface="Arial Narrow"/>
                <a:ea typeface="Arial Narrow"/>
                <a:cs typeface="Arial Narrow"/>
                <a:sym typeface="Arial Narrow"/>
              </a:endParaRPr>
            </a:p>
          </p:txBody>
        </p:sp>
        <p:sp>
          <p:nvSpPr>
            <p:cNvPr id="544" name="Google Shape;544;p12"/>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96,03%</a:t>
              </a:r>
              <a:endParaRPr b="1" sz="1600">
                <a:solidFill>
                  <a:schemeClr val="dk1"/>
                </a:solidFill>
                <a:latin typeface="Arial Narrow"/>
                <a:ea typeface="Arial Narrow"/>
                <a:cs typeface="Arial Narrow"/>
                <a:sym typeface="Arial Narrow"/>
              </a:endParaRPr>
            </a:p>
          </p:txBody>
        </p:sp>
        <p:sp>
          <p:nvSpPr>
            <p:cNvPr id="545" name="Google Shape;545;p12"/>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145 casos</a:t>
              </a:r>
              <a:endParaRPr b="1" sz="1200">
                <a:solidFill>
                  <a:schemeClr val="dk1"/>
                </a:solidFill>
                <a:latin typeface="Arial Narrow"/>
                <a:ea typeface="Arial Narrow"/>
                <a:cs typeface="Arial Narrow"/>
                <a:sym typeface="Arial Narrow"/>
              </a:endParaRPr>
            </a:p>
          </p:txBody>
        </p:sp>
      </p:grpSp>
      <p:pic>
        <p:nvPicPr>
          <p:cNvPr id="546" name="Google Shape;546;p12"/>
          <p:cNvPicPr preferRelativeResize="0"/>
          <p:nvPr/>
        </p:nvPicPr>
        <p:blipFill rotWithShape="1">
          <a:blip r:embed="rId5">
            <a:alphaModFix/>
          </a:blip>
          <a:srcRect b="0" l="0" r="0" t="0"/>
          <a:stretch/>
        </p:blipFill>
        <p:spPr>
          <a:xfrm>
            <a:off x="508961" y="2659779"/>
            <a:ext cx="933450" cy="742950"/>
          </a:xfrm>
          <a:prstGeom prst="rect">
            <a:avLst/>
          </a:prstGeom>
          <a:noFill/>
          <a:ln>
            <a:noFill/>
          </a:ln>
        </p:spPr>
      </p:pic>
      <p:grpSp>
        <p:nvGrpSpPr>
          <p:cNvPr id="547" name="Google Shape;547;p12"/>
          <p:cNvGrpSpPr/>
          <p:nvPr/>
        </p:nvGrpSpPr>
        <p:grpSpPr>
          <a:xfrm>
            <a:off x="173594" y="2738085"/>
            <a:ext cx="3277595" cy="978490"/>
            <a:chOff x="-14122" y="6517843"/>
            <a:chExt cx="2486820" cy="978490"/>
          </a:xfrm>
        </p:grpSpPr>
        <p:sp>
          <p:nvSpPr>
            <p:cNvPr id="548" name="Google Shape;548;p12"/>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b="1" sz="1200" u="sng">
                <a:solidFill>
                  <a:schemeClr val="dk1"/>
                </a:solidFill>
                <a:latin typeface="Arial Narrow"/>
                <a:ea typeface="Arial Narrow"/>
                <a:cs typeface="Arial Narrow"/>
                <a:sym typeface="Arial Narrow"/>
              </a:endParaRPr>
            </a:p>
          </p:txBody>
        </p:sp>
        <p:sp>
          <p:nvSpPr>
            <p:cNvPr id="549" name="Google Shape;549;p12"/>
            <p:cNvSpPr/>
            <p:nvPr/>
          </p:nvSpPr>
          <p:spPr>
            <a:xfrm>
              <a:off x="1062597" y="6517843"/>
              <a:ext cx="1410101" cy="97849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Régimen contributivo</a:t>
              </a:r>
              <a:endParaRPr b="1" sz="16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74,83% - 113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Régimen</a:t>
              </a:r>
              <a:r>
                <a:rPr b="1" lang="es-ES" sz="1600">
                  <a:solidFill>
                    <a:schemeClr val="dk1"/>
                  </a:solidFill>
                  <a:latin typeface="Arial Narrow"/>
                  <a:ea typeface="Arial Narrow"/>
                  <a:cs typeface="Arial Narrow"/>
                  <a:sym typeface="Arial Narrow"/>
                </a:rPr>
                <a:t> </a:t>
              </a:r>
              <a:r>
                <a:rPr b="1" lang="es-ES" sz="1200">
                  <a:solidFill>
                    <a:schemeClr val="dk1"/>
                  </a:solidFill>
                  <a:latin typeface="Arial Narrow"/>
                  <a:ea typeface="Arial Narrow"/>
                  <a:cs typeface="Arial Narrow"/>
                  <a:sym typeface="Arial Narrow"/>
                </a:rPr>
                <a:t> subsidiado</a:t>
              </a:r>
              <a:endParaRPr b="1" sz="16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19,87% - 30 casos</a:t>
              </a:r>
              <a:endParaRPr b="1" sz="1600">
                <a:solidFill>
                  <a:schemeClr val="dk1"/>
                </a:solidFill>
                <a:latin typeface="Arial Narrow"/>
                <a:ea typeface="Arial Narrow"/>
                <a:cs typeface="Arial Narrow"/>
                <a:sym typeface="Arial Narrow"/>
              </a:endParaRPr>
            </a:p>
          </p:txBody>
        </p:sp>
      </p:grpSp>
      <p:grpSp>
        <p:nvGrpSpPr>
          <p:cNvPr id="550" name="Google Shape;550;p12"/>
          <p:cNvGrpSpPr/>
          <p:nvPr/>
        </p:nvGrpSpPr>
        <p:grpSpPr>
          <a:xfrm>
            <a:off x="4329256" y="982183"/>
            <a:ext cx="874090" cy="1513653"/>
            <a:chOff x="2507826" y="2585355"/>
            <a:chExt cx="874090" cy="1513653"/>
          </a:xfrm>
        </p:grpSpPr>
        <p:sp>
          <p:nvSpPr>
            <p:cNvPr id="551" name="Google Shape;551;p12"/>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pic>
          <p:nvPicPr>
            <p:cNvPr id="552" name="Google Shape;552;p12"/>
            <p:cNvPicPr preferRelativeResize="0"/>
            <p:nvPr/>
          </p:nvPicPr>
          <p:blipFill rotWithShape="1">
            <a:blip r:embed="rId6">
              <a:alphaModFix/>
            </a:blip>
            <a:srcRect b="0" l="0" r="0" t="0"/>
            <a:stretch/>
          </p:blipFill>
          <p:spPr>
            <a:xfrm>
              <a:off x="2782185" y="2585355"/>
              <a:ext cx="477234" cy="780927"/>
            </a:xfrm>
            <a:prstGeom prst="rect">
              <a:avLst/>
            </a:prstGeom>
            <a:noFill/>
            <a:ln>
              <a:noFill/>
            </a:ln>
          </p:spPr>
        </p:pic>
        <p:sp>
          <p:nvSpPr>
            <p:cNvPr id="553" name="Google Shape;553;p12"/>
            <p:cNvSpPr/>
            <p:nvPr/>
          </p:nvSpPr>
          <p:spPr>
            <a:xfrm>
              <a:off x="2558275" y="3203848"/>
              <a:ext cx="74090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Maternas</a:t>
              </a:r>
              <a:endParaRPr b="1" sz="1200" u="sng">
                <a:solidFill>
                  <a:srgbClr val="000000"/>
                </a:solidFill>
                <a:latin typeface="Arial Narrow"/>
                <a:ea typeface="Arial Narrow"/>
                <a:cs typeface="Arial Narrow"/>
                <a:sym typeface="Arial Narrow"/>
              </a:endParaRPr>
            </a:p>
          </p:txBody>
        </p:sp>
        <p:sp>
          <p:nvSpPr>
            <p:cNvPr id="554" name="Google Shape;554;p12"/>
            <p:cNvSpPr/>
            <p:nvPr/>
          </p:nvSpPr>
          <p:spPr>
            <a:xfrm>
              <a:off x="2648170" y="3822009"/>
              <a:ext cx="5790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a:t>
              </a:r>
              <a:endParaRPr sz="1200">
                <a:solidFill>
                  <a:schemeClr val="dk1"/>
                </a:solidFill>
                <a:latin typeface="Calibri"/>
                <a:ea typeface="Calibri"/>
                <a:cs typeface="Calibri"/>
                <a:sym typeface="Calibri"/>
              </a:endParaRPr>
            </a:p>
          </p:txBody>
        </p:sp>
      </p:grpSp>
      <p:grpSp>
        <p:nvGrpSpPr>
          <p:cNvPr id="555" name="Google Shape;555;p12"/>
          <p:cNvGrpSpPr/>
          <p:nvPr/>
        </p:nvGrpSpPr>
        <p:grpSpPr>
          <a:xfrm>
            <a:off x="6355281" y="988099"/>
            <a:ext cx="789881" cy="1519436"/>
            <a:chOff x="3826683" y="2682487"/>
            <a:chExt cx="789881" cy="1519436"/>
          </a:xfrm>
        </p:grpSpPr>
        <p:grpSp>
          <p:nvGrpSpPr>
            <p:cNvPr id="556" name="Google Shape;556;p12"/>
            <p:cNvGrpSpPr/>
            <p:nvPr/>
          </p:nvGrpSpPr>
          <p:grpSpPr>
            <a:xfrm>
              <a:off x="3826683" y="3306763"/>
              <a:ext cx="789881" cy="895160"/>
              <a:chOff x="2507826" y="3203848"/>
              <a:chExt cx="789881" cy="895160"/>
            </a:xfrm>
          </p:grpSpPr>
          <p:sp>
            <p:nvSpPr>
              <p:cNvPr id="557" name="Google Shape;557;p12"/>
              <p:cNvSpPr/>
              <p:nvPr/>
            </p:nvSpPr>
            <p:spPr>
              <a:xfrm>
                <a:off x="2507826" y="3472120"/>
                <a:ext cx="764855"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3,97%</a:t>
                </a:r>
                <a:endParaRPr b="1" sz="1600">
                  <a:solidFill>
                    <a:schemeClr val="dk1"/>
                  </a:solidFill>
                  <a:latin typeface="Arial Narrow"/>
                  <a:ea typeface="Arial Narrow"/>
                  <a:cs typeface="Arial Narrow"/>
                  <a:sym typeface="Arial Narrow"/>
                </a:endParaRPr>
              </a:p>
            </p:txBody>
          </p:sp>
          <p:sp>
            <p:nvSpPr>
              <p:cNvPr id="558" name="Google Shape;558;p12"/>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sp>
            <p:nvSpPr>
              <p:cNvPr id="559" name="Google Shape;559;p12"/>
              <p:cNvSpPr/>
              <p:nvPr/>
            </p:nvSpPr>
            <p:spPr>
              <a:xfrm>
                <a:off x="2648170" y="3822009"/>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6 casos</a:t>
                </a:r>
                <a:endParaRPr sz="1200">
                  <a:solidFill>
                    <a:schemeClr val="dk1"/>
                  </a:solidFill>
                  <a:latin typeface="Calibri"/>
                  <a:ea typeface="Calibri"/>
                  <a:cs typeface="Calibri"/>
                  <a:sym typeface="Calibri"/>
                </a:endParaRPr>
              </a:p>
            </p:txBody>
          </p:sp>
        </p:grpSp>
        <p:pic>
          <p:nvPicPr>
            <p:cNvPr id="560" name="Google Shape;560;p12"/>
            <p:cNvPicPr preferRelativeResize="0"/>
            <p:nvPr/>
          </p:nvPicPr>
          <p:blipFill rotWithShape="1">
            <a:blip r:embed="rId7">
              <a:alphaModFix/>
            </a:blip>
            <a:srcRect b="0" l="0" r="0" t="0"/>
            <a:stretch/>
          </p:blipFill>
          <p:spPr>
            <a:xfrm>
              <a:off x="3945025" y="2682487"/>
              <a:ext cx="587628" cy="678570"/>
            </a:xfrm>
            <a:prstGeom prst="rect">
              <a:avLst/>
            </a:prstGeom>
            <a:noFill/>
            <a:ln>
              <a:noFill/>
            </a:ln>
          </p:spPr>
        </p:pic>
      </p:grpSp>
      <p:grpSp>
        <p:nvGrpSpPr>
          <p:cNvPr id="561" name="Google Shape;561;p12"/>
          <p:cNvGrpSpPr/>
          <p:nvPr/>
        </p:nvGrpSpPr>
        <p:grpSpPr>
          <a:xfrm>
            <a:off x="5112618" y="932914"/>
            <a:ext cx="1380071" cy="1567357"/>
            <a:chOff x="1963587" y="2618404"/>
            <a:chExt cx="1380071" cy="1567357"/>
          </a:xfrm>
        </p:grpSpPr>
        <p:pic>
          <p:nvPicPr>
            <p:cNvPr id="562" name="Google Shape;562;p12"/>
            <p:cNvPicPr preferRelativeResize="0"/>
            <p:nvPr/>
          </p:nvPicPr>
          <p:blipFill rotWithShape="1">
            <a:blip r:embed="rId8">
              <a:alphaModFix/>
            </a:blip>
            <a:srcRect b="0" l="0" r="48966" t="0"/>
            <a:stretch/>
          </p:blipFill>
          <p:spPr>
            <a:xfrm>
              <a:off x="2148657" y="2618404"/>
              <a:ext cx="995527" cy="731522"/>
            </a:xfrm>
            <a:prstGeom prst="rect">
              <a:avLst/>
            </a:prstGeom>
            <a:noFill/>
            <a:ln>
              <a:noFill/>
            </a:ln>
          </p:spPr>
        </p:pic>
        <p:grpSp>
          <p:nvGrpSpPr>
            <p:cNvPr id="563" name="Google Shape;563;p12"/>
            <p:cNvGrpSpPr/>
            <p:nvPr/>
          </p:nvGrpSpPr>
          <p:grpSpPr>
            <a:xfrm>
              <a:off x="1963587" y="3189889"/>
              <a:ext cx="1380071" cy="995872"/>
              <a:chOff x="-325073" y="6955842"/>
              <a:chExt cx="1612468" cy="995872"/>
            </a:xfrm>
          </p:grpSpPr>
          <p:sp>
            <p:nvSpPr>
              <p:cNvPr id="564" name="Google Shape;564;p12"/>
              <p:cNvSpPr txBox="1"/>
              <p:nvPr/>
            </p:nvSpPr>
            <p:spPr>
              <a:xfrm>
                <a:off x="-325073" y="6955842"/>
                <a:ext cx="1612468"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Privado de la libertad</a:t>
                </a:r>
                <a:endParaRPr b="1" sz="1200" u="sng">
                  <a:solidFill>
                    <a:schemeClr val="dk1"/>
                  </a:solidFill>
                  <a:latin typeface="Arial Narrow"/>
                  <a:ea typeface="Arial Narrow"/>
                  <a:cs typeface="Arial Narrow"/>
                  <a:sym typeface="Arial Narrow"/>
                </a:endParaRPr>
              </a:p>
            </p:txBody>
          </p:sp>
          <p:sp>
            <p:nvSpPr>
              <p:cNvPr id="565" name="Google Shape;565;p12"/>
              <p:cNvSpPr/>
              <p:nvPr/>
            </p:nvSpPr>
            <p:spPr>
              <a:xfrm>
                <a:off x="-36885" y="7363321"/>
                <a:ext cx="1091214"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sp>
            <p:nvSpPr>
              <p:cNvPr id="566" name="Google Shape;566;p12"/>
              <p:cNvSpPr txBox="1"/>
              <p:nvPr/>
            </p:nvSpPr>
            <p:spPr>
              <a:xfrm>
                <a:off x="-142058" y="7674715"/>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b="1" sz="1200">
                  <a:solidFill>
                    <a:schemeClr val="dk1"/>
                  </a:solidFill>
                  <a:latin typeface="Arial Narrow"/>
                  <a:ea typeface="Arial Narrow"/>
                  <a:cs typeface="Arial Narrow"/>
                  <a:sym typeface="Arial Narrow"/>
                </a:endParaRPr>
              </a:p>
            </p:txBody>
          </p:sp>
        </p:grpSp>
      </p:grpSp>
      <p:sp>
        <p:nvSpPr>
          <p:cNvPr id="567" name="Google Shape;567;p12"/>
          <p:cNvSpPr/>
          <p:nvPr/>
        </p:nvSpPr>
        <p:spPr>
          <a:xfrm>
            <a:off x="3723908" y="6614023"/>
            <a:ext cx="3396228"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Comportamiento inusual para hepatitis A. Periodo epidemiológico 07 2022. </a:t>
            </a:r>
            <a:endParaRPr sz="1050">
              <a:solidFill>
                <a:schemeClr val="dk1"/>
              </a:solidFill>
              <a:latin typeface="Arial Narrow"/>
              <a:ea typeface="Arial Narrow"/>
              <a:cs typeface="Arial Narrow"/>
              <a:sym typeface="Arial Narrow"/>
            </a:endParaRPr>
          </a:p>
        </p:txBody>
      </p:sp>
      <p:sp>
        <p:nvSpPr>
          <p:cNvPr id="568" name="Google Shape;568;p12"/>
          <p:cNvSpPr/>
          <p:nvPr/>
        </p:nvSpPr>
        <p:spPr>
          <a:xfrm>
            <a:off x="7644" y="8100392"/>
            <a:ext cx="7230095" cy="55399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La Hepatitis A se observa en el canal endémico en comportamiento esperado por debajo de los casos usuales. Durante este año no se supera el número de casos de los dos últimos años durante las semanas epidemiológicas evaluadas. Se evidencia un aumento del 179,63% en relación con el mismo periodo de año anterior. Los cursos de vida de adolescencia,  juventud y  adultez con el 95% de los casos, una mayor frecuencia de casos en hombres.  </a:t>
            </a:r>
            <a:endParaRPr sz="1100">
              <a:solidFill>
                <a:schemeClr val="dk1"/>
              </a:solidFill>
              <a:latin typeface="Arial Narrow"/>
              <a:ea typeface="Arial Narrow"/>
              <a:cs typeface="Arial Narrow"/>
              <a:sym typeface="Arial Narrow"/>
            </a:endParaRPr>
          </a:p>
        </p:txBody>
      </p:sp>
      <p:sp>
        <p:nvSpPr>
          <p:cNvPr id="569" name="Google Shape;569;p12"/>
          <p:cNvSpPr/>
          <p:nvPr/>
        </p:nvSpPr>
        <p:spPr>
          <a:xfrm>
            <a:off x="-50" y="7493532"/>
            <a:ext cx="7200900" cy="382832"/>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570" name="Google Shape;570;p12"/>
          <p:cNvGrpSpPr/>
          <p:nvPr/>
        </p:nvGrpSpPr>
        <p:grpSpPr>
          <a:xfrm>
            <a:off x="160381" y="7558421"/>
            <a:ext cx="3446504" cy="276999"/>
            <a:chOff x="2448322" y="33831"/>
            <a:chExt cx="3446504" cy="276999"/>
          </a:xfrm>
        </p:grpSpPr>
        <p:sp>
          <p:nvSpPr>
            <p:cNvPr id="571" name="Google Shape;571;p12"/>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572" name="Google Shape;572;p12"/>
            <p:cNvCxnSpPr>
              <a:stCxn id="571"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573" name="Google Shape;573;p12"/>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b="1" sz="1200">
                <a:solidFill>
                  <a:schemeClr val="dk1"/>
                </a:solidFill>
                <a:latin typeface="Arial Narrow"/>
                <a:ea typeface="Arial Narrow"/>
                <a:cs typeface="Arial Narrow"/>
                <a:sym typeface="Arial Narrow"/>
              </a:endParaRPr>
            </a:p>
          </p:txBody>
        </p:sp>
      </p:grpSp>
      <p:grpSp>
        <p:nvGrpSpPr>
          <p:cNvPr id="574" name="Google Shape;574;p12"/>
          <p:cNvGrpSpPr/>
          <p:nvPr/>
        </p:nvGrpSpPr>
        <p:grpSpPr>
          <a:xfrm>
            <a:off x="2338822" y="534761"/>
            <a:ext cx="1847617" cy="436842"/>
            <a:chOff x="3060727" y="484500"/>
            <a:chExt cx="2369636" cy="436842"/>
          </a:xfrm>
        </p:grpSpPr>
        <p:sp>
          <p:nvSpPr>
            <p:cNvPr id="575" name="Google Shape;575;p12"/>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76" name="Google Shape;576;p12"/>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b="1" sz="1400">
                <a:solidFill>
                  <a:schemeClr val="dk1"/>
                </a:solidFill>
                <a:latin typeface="Arial Narrow"/>
                <a:ea typeface="Arial Narrow"/>
                <a:cs typeface="Arial Narrow"/>
                <a:sym typeface="Arial Narrow"/>
              </a:endParaRPr>
            </a:p>
          </p:txBody>
        </p:sp>
      </p:grpSp>
      <p:grpSp>
        <p:nvGrpSpPr>
          <p:cNvPr id="577" name="Google Shape;577;p12"/>
          <p:cNvGrpSpPr/>
          <p:nvPr/>
        </p:nvGrpSpPr>
        <p:grpSpPr>
          <a:xfrm>
            <a:off x="205725" y="534759"/>
            <a:ext cx="1852274" cy="436842"/>
            <a:chOff x="3054754" y="484500"/>
            <a:chExt cx="2375609" cy="436842"/>
          </a:xfrm>
        </p:grpSpPr>
        <p:sp>
          <p:nvSpPr>
            <p:cNvPr id="578" name="Google Shape;578;p12"/>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79" name="Google Shape;579;p12"/>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a:t>
              </a:r>
              <a:endParaRPr b="1" sz="1400">
                <a:solidFill>
                  <a:schemeClr val="dk1"/>
                </a:solidFill>
                <a:latin typeface="Arial Narrow"/>
                <a:ea typeface="Arial Narrow"/>
                <a:cs typeface="Arial Narrow"/>
                <a:sym typeface="Arial Narrow"/>
              </a:endParaRPr>
            </a:p>
          </p:txBody>
        </p:sp>
      </p:grpSp>
      <p:grpSp>
        <p:nvGrpSpPr>
          <p:cNvPr id="580" name="Google Shape;580;p12"/>
          <p:cNvGrpSpPr/>
          <p:nvPr/>
        </p:nvGrpSpPr>
        <p:grpSpPr>
          <a:xfrm>
            <a:off x="4410694" y="596925"/>
            <a:ext cx="2722458" cy="436842"/>
            <a:chOff x="3060727" y="484500"/>
            <a:chExt cx="2369637" cy="436842"/>
          </a:xfrm>
        </p:grpSpPr>
        <p:sp>
          <p:nvSpPr>
            <p:cNvPr id="581" name="Google Shape;581;p12"/>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82" name="Google Shape;582;p12"/>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b="1" sz="1400">
                <a:solidFill>
                  <a:schemeClr val="dk1"/>
                </a:solidFill>
                <a:latin typeface="Arial Narrow"/>
                <a:ea typeface="Arial Narrow"/>
                <a:cs typeface="Arial Narrow"/>
                <a:sym typeface="Arial Narrow"/>
              </a:endParaRPr>
            </a:p>
          </p:txBody>
        </p:sp>
      </p:grpSp>
      <p:pic>
        <p:nvPicPr>
          <p:cNvPr id="583" name="Google Shape;583;p12"/>
          <p:cNvPicPr preferRelativeResize="0"/>
          <p:nvPr/>
        </p:nvPicPr>
        <p:blipFill rotWithShape="1">
          <a:blip r:embed="rId9">
            <a:alphaModFix/>
          </a:blip>
          <a:srcRect b="0" l="0" r="0" t="0"/>
          <a:stretch/>
        </p:blipFill>
        <p:spPr>
          <a:xfrm>
            <a:off x="-16724" y="4579820"/>
            <a:ext cx="3623609" cy="2515455"/>
          </a:xfrm>
          <a:prstGeom prst="rect">
            <a:avLst/>
          </a:prstGeom>
          <a:noFill/>
          <a:ln>
            <a:noFill/>
          </a:ln>
        </p:spPr>
      </p:pic>
      <p:pic>
        <p:nvPicPr>
          <p:cNvPr id="584" name="Google Shape;584;p12"/>
          <p:cNvPicPr preferRelativeResize="0"/>
          <p:nvPr/>
        </p:nvPicPr>
        <p:blipFill rotWithShape="1">
          <a:blip r:embed="rId10">
            <a:alphaModFix/>
          </a:blip>
          <a:srcRect b="0" l="0" r="0" t="0"/>
          <a:stretch/>
        </p:blipFill>
        <p:spPr>
          <a:xfrm>
            <a:off x="3622691" y="4585026"/>
            <a:ext cx="3578159" cy="208040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pic>
        <p:nvPicPr>
          <p:cNvPr id="589" name="Google Shape;589;p13"/>
          <p:cNvPicPr preferRelativeResize="0"/>
          <p:nvPr/>
        </p:nvPicPr>
        <p:blipFill rotWithShape="1">
          <a:blip r:embed="rId3">
            <a:alphaModFix/>
          </a:blip>
          <a:srcRect b="1" l="0" r="0" t="73034"/>
          <a:stretch/>
        </p:blipFill>
        <p:spPr>
          <a:xfrm>
            <a:off x="50" y="6876256"/>
            <a:ext cx="2172322" cy="2267744"/>
          </a:xfrm>
          <a:prstGeom prst="rect">
            <a:avLst/>
          </a:prstGeom>
          <a:noFill/>
          <a:ln>
            <a:noFill/>
          </a:ln>
        </p:spPr>
      </p:pic>
      <p:pic>
        <p:nvPicPr>
          <p:cNvPr id="590" name="Google Shape;590;p13"/>
          <p:cNvPicPr preferRelativeResize="0"/>
          <p:nvPr/>
        </p:nvPicPr>
        <p:blipFill rotWithShape="1">
          <a:blip r:embed="rId4">
            <a:alphaModFix/>
          </a:blip>
          <a:srcRect b="37555" l="33160" r="52563" t="16888"/>
          <a:stretch/>
        </p:blipFill>
        <p:spPr>
          <a:xfrm>
            <a:off x="-23417" y="13742"/>
            <a:ext cx="2175822" cy="3905250"/>
          </a:xfrm>
          <a:prstGeom prst="rect">
            <a:avLst/>
          </a:prstGeom>
          <a:noFill/>
          <a:ln>
            <a:noFill/>
          </a:ln>
        </p:spPr>
      </p:pic>
      <p:pic>
        <p:nvPicPr>
          <p:cNvPr id="591" name="Google Shape;591;p13"/>
          <p:cNvPicPr preferRelativeResize="0"/>
          <p:nvPr/>
        </p:nvPicPr>
        <p:blipFill rotWithShape="1">
          <a:blip r:embed="rId3">
            <a:alphaModFix/>
          </a:blip>
          <a:srcRect b="0" l="0" r="0" t="55451"/>
          <a:stretch/>
        </p:blipFill>
        <p:spPr>
          <a:xfrm>
            <a:off x="0" y="3419872"/>
            <a:ext cx="2180731" cy="3487638"/>
          </a:xfrm>
          <a:prstGeom prst="rect">
            <a:avLst/>
          </a:prstGeom>
          <a:noFill/>
          <a:ln>
            <a:noFill/>
          </a:ln>
        </p:spPr>
      </p:pic>
      <p:sp>
        <p:nvSpPr>
          <p:cNvPr id="592" name="Google Shape;592;p13"/>
          <p:cNvSpPr txBox="1"/>
          <p:nvPr/>
        </p:nvSpPr>
        <p:spPr>
          <a:xfrm>
            <a:off x="-90045" y="1026284"/>
            <a:ext cx="230907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07 - 2022</a:t>
            </a:r>
            <a:endParaRPr b="1" sz="1200">
              <a:solidFill>
                <a:schemeClr val="dk1"/>
              </a:solidFill>
              <a:latin typeface="Arial Narrow"/>
              <a:ea typeface="Arial Narrow"/>
              <a:cs typeface="Arial Narrow"/>
              <a:sym typeface="Arial Narrow"/>
            </a:endParaRPr>
          </a:p>
        </p:txBody>
      </p:sp>
      <p:sp>
        <p:nvSpPr>
          <p:cNvPr id="593" name="Google Shape;593;p13"/>
          <p:cNvSpPr/>
          <p:nvPr/>
        </p:nvSpPr>
        <p:spPr>
          <a:xfrm>
            <a:off x="2179172" y="2968660"/>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hepatitis B. Medellín, a Periodo epidemiológico 07  acumulado de 2022. </a:t>
            </a:r>
            <a:endParaRPr sz="1100">
              <a:solidFill>
                <a:schemeClr val="dk1"/>
              </a:solidFill>
              <a:latin typeface="Arial Narrow"/>
              <a:ea typeface="Arial Narrow"/>
              <a:cs typeface="Arial Narrow"/>
              <a:sym typeface="Arial Narrow"/>
            </a:endParaRPr>
          </a:p>
        </p:txBody>
      </p:sp>
      <p:grpSp>
        <p:nvGrpSpPr>
          <p:cNvPr id="594" name="Google Shape;594;p13"/>
          <p:cNvGrpSpPr/>
          <p:nvPr/>
        </p:nvGrpSpPr>
        <p:grpSpPr>
          <a:xfrm>
            <a:off x="179214" y="5091636"/>
            <a:ext cx="1892650" cy="488476"/>
            <a:chOff x="2397524" y="3379972"/>
            <a:chExt cx="4508500" cy="904875"/>
          </a:xfrm>
        </p:grpSpPr>
        <p:pic>
          <p:nvPicPr>
            <p:cNvPr id="595" name="Google Shape;595;p13"/>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596" name="Google Shape;596;p13"/>
            <p:cNvSpPr txBox="1"/>
            <p:nvPr/>
          </p:nvSpPr>
          <p:spPr>
            <a:xfrm>
              <a:off x="3317545" y="3478755"/>
              <a:ext cx="1593562" cy="6841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81</a:t>
              </a:r>
              <a:endParaRPr b="1" sz="1800">
                <a:solidFill>
                  <a:schemeClr val="dk1"/>
                </a:solidFill>
                <a:latin typeface="Arial Narrow"/>
                <a:ea typeface="Arial Narrow"/>
                <a:cs typeface="Arial Narrow"/>
                <a:sym typeface="Arial Narrow"/>
              </a:endParaRPr>
            </a:p>
          </p:txBody>
        </p:sp>
      </p:grpSp>
      <p:sp>
        <p:nvSpPr>
          <p:cNvPr id="597" name="Google Shape;597;p13"/>
          <p:cNvSpPr txBox="1"/>
          <p:nvPr/>
        </p:nvSpPr>
        <p:spPr>
          <a:xfrm>
            <a:off x="16447" y="5541203"/>
            <a:ext cx="2164284"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Variación porcentual con respecto al mismo periodo del año anterior</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Aumentó en un 26,5%</a:t>
            </a:r>
            <a:endParaRPr b="1" sz="1200">
              <a:solidFill>
                <a:schemeClr val="dk1"/>
              </a:solidFill>
              <a:latin typeface="Arial Narrow"/>
              <a:ea typeface="Arial Narrow"/>
              <a:cs typeface="Arial Narrow"/>
              <a:sym typeface="Arial Narrow"/>
            </a:endParaRPr>
          </a:p>
        </p:txBody>
      </p:sp>
      <p:grpSp>
        <p:nvGrpSpPr>
          <p:cNvPr id="598" name="Google Shape;598;p13"/>
          <p:cNvGrpSpPr/>
          <p:nvPr/>
        </p:nvGrpSpPr>
        <p:grpSpPr>
          <a:xfrm>
            <a:off x="2448322" y="74775"/>
            <a:ext cx="3446504" cy="276999"/>
            <a:chOff x="2448322" y="74775"/>
            <a:chExt cx="3446504" cy="276999"/>
          </a:xfrm>
        </p:grpSpPr>
        <p:sp>
          <p:nvSpPr>
            <p:cNvPr id="599" name="Google Shape;599;p13"/>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600" name="Google Shape;600;p13"/>
            <p:cNvCxnSpPr>
              <a:stCxn id="59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601" name="Google Shape;601;p13"/>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602" name="Google Shape;602;p13"/>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Pág..13 </a:t>
            </a:r>
            <a:endParaRPr b="1" sz="1050">
              <a:solidFill>
                <a:schemeClr val="dk1"/>
              </a:solidFill>
              <a:latin typeface="Arial Narrow"/>
              <a:ea typeface="Arial Narrow"/>
              <a:cs typeface="Arial Narrow"/>
              <a:sym typeface="Arial Narrow"/>
            </a:endParaRPr>
          </a:p>
        </p:txBody>
      </p:sp>
      <p:sp>
        <p:nvSpPr>
          <p:cNvPr id="603" name="Google Shape;603;p13"/>
          <p:cNvSpPr txBox="1"/>
          <p:nvPr>
            <p:ph type="ctrTitle"/>
          </p:nvPr>
        </p:nvSpPr>
        <p:spPr>
          <a:xfrm>
            <a:off x="-18971" y="403841"/>
            <a:ext cx="2208885" cy="477054"/>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500"/>
              <a:buFont typeface="Arial Narrow"/>
              <a:buNone/>
            </a:pPr>
            <a:r>
              <a:rPr b="1" lang="es-ES" sz="2500">
                <a:solidFill>
                  <a:srgbClr val="C00000"/>
                </a:solidFill>
                <a:latin typeface="Arial Narrow"/>
                <a:ea typeface="Arial Narrow"/>
                <a:cs typeface="Arial Narrow"/>
                <a:sym typeface="Arial Narrow"/>
              </a:rPr>
              <a:t>Hepatitis B y C</a:t>
            </a:r>
            <a:endParaRPr b="1" sz="2500">
              <a:solidFill>
                <a:srgbClr val="C00000"/>
              </a:solidFill>
              <a:latin typeface="Arial Narrow"/>
              <a:ea typeface="Arial Narrow"/>
              <a:cs typeface="Arial Narrow"/>
              <a:sym typeface="Arial Narrow"/>
            </a:endParaRPr>
          </a:p>
        </p:txBody>
      </p:sp>
      <p:sp>
        <p:nvSpPr>
          <p:cNvPr id="604" name="Google Shape;604;p13"/>
          <p:cNvSpPr/>
          <p:nvPr/>
        </p:nvSpPr>
        <p:spPr>
          <a:xfrm>
            <a:off x="2179172" y="6084168"/>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hepatitis C. Medellín, a Periodo epidemiológico 07  acumulado de 2022. </a:t>
            </a:r>
            <a:endParaRPr sz="1100">
              <a:solidFill>
                <a:schemeClr val="dk1"/>
              </a:solidFill>
              <a:latin typeface="Arial Narrow"/>
              <a:ea typeface="Arial Narrow"/>
              <a:cs typeface="Arial Narrow"/>
              <a:sym typeface="Arial Narrow"/>
            </a:endParaRPr>
          </a:p>
        </p:txBody>
      </p:sp>
      <p:sp>
        <p:nvSpPr>
          <p:cNvPr id="605" name="Google Shape;605;p13"/>
          <p:cNvSpPr/>
          <p:nvPr/>
        </p:nvSpPr>
        <p:spPr>
          <a:xfrm>
            <a:off x="2181225" y="8553451"/>
            <a:ext cx="494395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4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Figura. Comportamiento de la hepatitis B. Medellín, a Periodo epidemiológico 07   acumulado de 2019-2022. </a:t>
            </a:r>
            <a:endParaRPr sz="1000">
              <a:solidFill>
                <a:schemeClr val="dk1"/>
              </a:solidFill>
              <a:latin typeface="Arial Narrow"/>
              <a:ea typeface="Arial Narrow"/>
              <a:cs typeface="Arial Narrow"/>
              <a:sym typeface="Arial Narrow"/>
            </a:endParaRPr>
          </a:p>
        </p:txBody>
      </p:sp>
      <p:sp>
        <p:nvSpPr>
          <p:cNvPr id="606" name="Google Shape;606;p13"/>
          <p:cNvSpPr txBox="1"/>
          <p:nvPr/>
        </p:nvSpPr>
        <p:spPr>
          <a:xfrm flipH="1">
            <a:off x="544821" y="4845571"/>
            <a:ext cx="125540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400">
                <a:solidFill>
                  <a:schemeClr val="dk1"/>
                </a:solidFill>
                <a:latin typeface="Calibri"/>
                <a:ea typeface="Calibri"/>
                <a:cs typeface="Calibri"/>
                <a:sym typeface="Calibri"/>
              </a:rPr>
              <a:t>Hepatitis B</a:t>
            </a:r>
            <a:endParaRPr b="1" sz="1400">
              <a:solidFill>
                <a:schemeClr val="dk1"/>
              </a:solidFill>
              <a:latin typeface="Calibri"/>
              <a:ea typeface="Calibri"/>
              <a:cs typeface="Calibri"/>
              <a:sym typeface="Calibri"/>
            </a:endParaRPr>
          </a:p>
        </p:txBody>
      </p:sp>
      <p:grpSp>
        <p:nvGrpSpPr>
          <p:cNvPr id="607" name="Google Shape;607;p13"/>
          <p:cNvGrpSpPr/>
          <p:nvPr/>
        </p:nvGrpSpPr>
        <p:grpSpPr>
          <a:xfrm>
            <a:off x="144066" y="6618265"/>
            <a:ext cx="1892650" cy="488476"/>
            <a:chOff x="2397524" y="3379972"/>
            <a:chExt cx="4508500" cy="904875"/>
          </a:xfrm>
        </p:grpSpPr>
        <p:pic>
          <p:nvPicPr>
            <p:cNvPr id="608" name="Google Shape;608;p13"/>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609" name="Google Shape;609;p13"/>
            <p:cNvSpPr txBox="1"/>
            <p:nvPr/>
          </p:nvSpPr>
          <p:spPr>
            <a:xfrm>
              <a:off x="3317545" y="3478755"/>
              <a:ext cx="1593562" cy="6841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80</a:t>
              </a:r>
              <a:endParaRPr b="1" sz="1800">
                <a:solidFill>
                  <a:schemeClr val="dk1"/>
                </a:solidFill>
                <a:latin typeface="Arial Narrow"/>
                <a:ea typeface="Arial Narrow"/>
                <a:cs typeface="Arial Narrow"/>
                <a:sym typeface="Arial Narrow"/>
              </a:endParaRPr>
            </a:p>
          </p:txBody>
        </p:sp>
      </p:grpSp>
      <p:sp>
        <p:nvSpPr>
          <p:cNvPr id="610" name="Google Shape;610;p13"/>
          <p:cNvSpPr txBox="1"/>
          <p:nvPr/>
        </p:nvSpPr>
        <p:spPr>
          <a:xfrm flipH="1">
            <a:off x="509673" y="6372200"/>
            <a:ext cx="125540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400">
                <a:solidFill>
                  <a:schemeClr val="dk1"/>
                </a:solidFill>
                <a:latin typeface="Calibri"/>
                <a:ea typeface="Calibri"/>
                <a:cs typeface="Calibri"/>
                <a:sym typeface="Calibri"/>
              </a:rPr>
              <a:t>Hepatitis C</a:t>
            </a:r>
            <a:endParaRPr b="1" sz="1400">
              <a:solidFill>
                <a:schemeClr val="dk1"/>
              </a:solidFill>
              <a:latin typeface="Calibri"/>
              <a:ea typeface="Calibri"/>
              <a:cs typeface="Calibri"/>
              <a:sym typeface="Calibri"/>
            </a:endParaRPr>
          </a:p>
        </p:txBody>
      </p:sp>
      <p:sp>
        <p:nvSpPr>
          <p:cNvPr id="611" name="Google Shape;611;p13"/>
          <p:cNvSpPr txBox="1"/>
          <p:nvPr/>
        </p:nvSpPr>
        <p:spPr>
          <a:xfrm>
            <a:off x="50" y="7125379"/>
            <a:ext cx="2164284"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Variación porcentual con respecto al mismo periodo del año anterior</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Aumentó en un 66,6%</a:t>
            </a:r>
            <a:endParaRPr b="1" sz="1200">
              <a:solidFill>
                <a:schemeClr val="dk1"/>
              </a:solidFill>
              <a:latin typeface="Arial Narrow"/>
              <a:ea typeface="Arial Narrow"/>
              <a:cs typeface="Arial Narrow"/>
              <a:sym typeface="Arial Narrow"/>
            </a:endParaRPr>
          </a:p>
        </p:txBody>
      </p:sp>
      <p:graphicFrame>
        <p:nvGraphicFramePr>
          <p:cNvPr id="612" name="Google Shape;612;p13"/>
          <p:cNvGraphicFramePr/>
          <p:nvPr/>
        </p:nvGraphicFramePr>
        <p:xfrm>
          <a:off x="2036715" y="336386"/>
          <a:ext cx="5164183" cy="2723448"/>
        </p:xfrm>
        <a:graphic>
          <a:graphicData uri="http://schemas.openxmlformats.org/drawingml/2006/chart">
            <c:chart r:id="rId6"/>
          </a:graphicData>
        </a:graphic>
      </p:graphicFrame>
      <p:graphicFrame>
        <p:nvGraphicFramePr>
          <p:cNvPr id="613" name="Google Shape;613;p13"/>
          <p:cNvGraphicFramePr/>
          <p:nvPr/>
        </p:nvGraphicFramePr>
        <p:xfrm>
          <a:off x="2172372" y="3491880"/>
          <a:ext cx="5028526" cy="2736304"/>
        </p:xfrm>
        <a:graphic>
          <a:graphicData uri="http://schemas.openxmlformats.org/drawingml/2006/chart">
            <c:chart r:id="rId7"/>
          </a:graphicData>
        </a:graphic>
      </p:graphicFrame>
      <p:graphicFrame>
        <p:nvGraphicFramePr>
          <p:cNvPr id="614" name="Google Shape;614;p13"/>
          <p:cNvGraphicFramePr/>
          <p:nvPr/>
        </p:nvGraphicFramePr>
        <p:xfrm>
          <a:off x="2219033" y="6568405"/>
          <a:ext cx="4906150" cy="2215878"/>
        </p:xfrm>
        <a:graphic>
          <a:graphicData uri="http://schemas.openxmlformats.org/drawingml/2006/chart">
            <c:chart r:id="rId8"/>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14"/>
          <p:cNvSpPr/>
          <p:nvPr/>
        </p:nvSpPr>
        <p:spPr>
          <a:xfrm>
            <a:off x="0" y="19077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0" name="Google Shape;620;p14"/>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Pág..14 </a:t>
            </a:r>
            <a:endParaRPr b="1" sz="1050">
              <a:solidFill>
                <a:schemeClr val="dk1"/>
              </a:solidFill>
              <a:latin typeface="Arial Narrow"/>
              <a:ea typeface="Arial Narrow"/>
              <a:cs typeface="Arial Narrow"/>
              <a:sym typeface="Arial Narrow"/>
            </a:endParaRPr>
          </a:p>
        </p:txBody>
      </p:sp>
      <p:sp>
        <p:nvSpPr>
          <p:cNvPr id="621" name="Google Shape;621;p14"/>
          <p:cNvSpPr/>
          <p:nvPr/>
        </p:nvSpPr>
        <p:spPr>
          <a:xfrm>
            <a:off x="0" y="3407126"/>
            <a:ext cx="7177588" cy="37278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2" name="Google Shape;622;p14"/>
          <p:cNvSpPr/>
          <p:nvPr/>
        </p:nvSpPr>
        <p:spPr>
          <a:xfrm>
            <a:off x="151139" y="2035624"/>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623" name="Google Shape;623;p14"/>
          <p:cNvCxnSpPr>
            <a:stCxn id="622" idx="6"/>
          </p:cNvCxnSpPr>
          <p:nvPr/>
        </p:nvCxnSpPr>
        <p:spPr>
          <a:xfrm>
            <a:off x="439171" y="2166429"/>
            <a:ext cx="648000" cy="0"/>
          </a:xfrm>
          <a:prstGeom prst="straightConnector1">
            <a:avLst/>
          </a:prstGeom>
          <a:noFill/>
          <a:ln cap="flat" cmpd="sng" w="28575">
            <a:solidFill>
              <a:srgbClr val="C00000"/>
            </a:solidFill>
            <a:prstDash val="solid"/>
            <a:round/>
            <a:headEnd len="sm" w="sm" type="none"/>
            <a:tailEnd len="sm" w="sm" type="none"/>
          </a:ln>
        </p:spPr>
      </p:cxnSp>
      <p:sp>
        <p:nvSpPr>
          <p:cNvPr id="624" name="Google Shape;624;p14"/>
          <p:cNvSpPr txBox="1"/>
          <p:nvPr/>
        </p:nvSpPr>
        <p:spPr>
          <a:xfrm>
            <a:off x="1005355" y="2035624"/>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a:p>
        </p:txBody>
      </p:sp>
      <p:sp>
        <p:nvSpPr>
          <p:cNvPr id="625" name="Google Shape;625;p14"/>
          <p:cNvSpPr txBox="1"/>
          <p:nvPr/>
        </p:nvSpPr>
        <p:spPr>
          <a:xfrm>
            <a:off x="864146" y="2607459"/>
            <a:ext cx="2592288"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Proporción de incidencia de Hepatitis B en población general por 100.000 habitantes</a:t>
            </a:r>
            <a:endParaRPr b="1" sz="1100">
              <a:solidFill>
                <a:schemeClr val="dk1"/>
              </a:solidFill>
              <a:latin typeface="Arial Narrow"/>
              <a:ea typeface="Arial Narrow"/>
              <a:cs typeface="Arial Narrow"/>
              <a:sym typeface="Arial Narrow"/>
            </a:endParaRPr>
          </a:p>
        </p:txBody>
      </p:sp>
      <p:sp>
        <p:nvSpPr>
          <p:cNvPr id="626" name="Google Shape;626;p14"/>
          <p:cNvSpPr txBox="1"/>
          <p:nvPr/>
        </p:nvSpPr>
        <p:spPr>
          <a:xfrm>
            <a:off x="1533332" y="3059832"/>
            <a:ext cx="1143262"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3,1 * 100 mil</a:t>
            </a:r>
            <a:endParaRPr/>
          </a:p>
        </p:txBody>
      </p:sp>
      <p:sp>
        <p:nvSpPr>
          <p:cNvPr id="627" name="Google Shape;627;p14"/>
          <p:cNvSpPr txBox="1"/>
          <p:nvPr/>
        </p:nvSpPr>
        <p:spPr>
          <a:xfrm>
            <a:off x="3967732" y="2628945"/>
            <a:ext cx="2592288"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Proporción de incidencia de Hepatitis C en población general por 100.000 habitantes</a:t>
            </a:r>
            <a:endParaRPr b="1" sz="1100">
              <a:solidFill>
                <a:schemeClr val="dk1"/>
              </a:solidFill>
              <a:latin typeface="Arial Narrow"/>
              <a:ea typeface="Arial Narrow"/>
              <a:cs typeface="Arial Narrow"/>
              <a:sym typeface="Arial Narrow"/>
            </a:endParaRPr>
          </a:p>
        </p:txBody>
      </p:sp>
      <p:sp>
        <p:nvSpPr>
          <p:cNvPr id="628" name="Google Shape;628;p14"/>
          <p:cNvSpPr txBox="1"/>
          <p:nvPr/>
        </p:nvSpPr>
        <p:spPr>
          <a:xfrm>
            <a:off x="4660161" y="3081318"/>
            <a:ext cx="1096775"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3,0* 100 mil</a:t>
            </a:r>
            <a:endParaRPr/>
          </a:p>
        </p:txBody>
      </p:sp>
      <p:sp>
        <p:nvSpPr>
          <p:cNvPr id="629" name="Google Shape;629;p14"/>
          <p:cNvSpPr/>
          <p:nvPr/>
        </p:nvSpPr>
        <p:spPr>
          <a:xfrm>
            <a:off x="118769" y="3455019"/>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630" name="Google Shape;630;p14"/>
          <p:cNvCxnSpPr>
            <a:stCxn id="629" idx="6"/>
          </p:cNvCxnSpPr>
          <p:nvPr/>
        </p:nvCxnSpPr>
        <p:spPr>
          <a:xfrm>
            <a:off x="406801" y="3585824"/>
            <a:ext cx="648000" cy="0"/>
          </a:xfrm>
          <a:prstGeom prst="straightConnector1">
            <a:avLst/>
          </a:prstGeom>
          <a:noFill/>
          <a:ln cap="flat" cmpd="sng" w="28575">
            <a:solidFill>
              <a:srgbClr val="C00000"/>
            </a:solidFill>
            <a:prstDash val="solid"/>
            <a:round/>
            <a:headEnd len="sm" w="sm" type="none"/>
            <a:tailEnd len="sm" w="sm" type="none"/>
          </a:ln>
        </p:spPr>
      </p:cxnSp>
      <p:sp>
        <p:nvSpPr>
          <p:cNvPr id="631" name="Google Shape;631;p14"/>
          <p:cNvSpPr txBox="1"/>
          <p:nvPr/>
        </p:nvSpPr>
        <p:spPr>
          <a:xfrm>
            <a:off x="972985" y="3455019"/>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a:p>
        </p:txBody>
      </p:sp>
      <p:sp>
        <p:nvSpPr>
          <p:cNvPr id="632" name="Google Shape;632;p14"/>
          <p:cNvSpPr/>
          <p:nvPr/>
        </p:nvSpPr>
        <p:spPr>
          <a:xfrm>
            <a:off x="0" y="8656711"/>
            <a:ext cx="721601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Figura. Mapa temático de proporción de casos para  Hepatitis B. Medellín, a Periodo epidemiológico 07 acumulado  de  2022. </a:t>
            </a:r>
            <a:endParaRPr sz="700">
              <a:solidFill>
                <a:schemeClr val="dk1"/>
              </a:solidFill>
              <a:latin typeface="Arial Narrow"/>
              <a:ea typeface="Arial Narrow"/>
              <a:cs typeface="Arial Narrow"/>
              <a:sym typeface="Arial Narrow"/>
            </a:endParaRPr>
          </a:p>
        </p:txBody>
      </p:sp>
      <p:sp>
        <p:nvSpPr>
          <p:cNvPr id="633" name="Google Shape;633;p14"/>
          <p:cNvSpPr/>
          <p:nvPr/>
        </p:nvSpPr>
        <p:spPr>
          <a:xfrm>
            <a:off x="257175" y="628650"/>
            <a:ext cx="1903115" cy="7848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500">
                <a:solidFill>
                  <a:schemeClr val="dk1"/>
                </a:solidFill>
                <a:latin typeface="Arial Narrow"/>
                <a:ea typeface="Arial Narrow"/>
                <a:cs typeface="Arial Narrow"/>
                <a:sym typeface="Arial Narrow"/>
              </a:rPr>
              <a:t>Fuente: SIVIGILA. Secretaria de Salud de Medellín.</a:t>
            </a:r>
            <a:endParaRPr sz="4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Figura. Comportamiento de la hepatitis C. Medellín, a Periodo epidemiológico 07   acumulado de 2019-2022. </a:t>
            </a:r>
            <a:endParaRPr sz="1000">
              <a:solidFill>
                <a:schemeClr val="dk1"/>
              </a:solidFill>
              <a:latin typeface="Arial Narrow"/>
              <a:ea typeface="Arial Narrow"/>
              <a:cs typeface="Arial Narrow"/>
              <a:sym typeface="Arial Narrow"/>
            </a:endParaRPr>
          </a:p>
        </p:txBody>
      </p:sp>
      <p:graphicFrame>
        <p:nvGraphicFramePr>
          <p:cNvPr id="634" name="Google Shape;634;p14"/>
          <p:cNvGraphicFramePr/>
          <p:nvPr/>
        </p:nvGraphicFramePr>
        <p:xfrm>
          <a:off x="2269129" y="50882"/>
          <a:ext cx="3779593" cy="1984742"/>
        </p:xfrm>
        <a:graphic>
          <a:graphicData uri="http://schemas.openxmlformats.org/drawingml/2006/chart">
            <c:chart r:id="rId3"/>
          </a:graphicData>
        </a:graphic>
      </p:graphicFrame>
      <p:pic>
        <p:nvPicPr>
          <p:cNvPr id="635" name="Google Shape;635;p14"/>
          <p:cNvPicPr preferRelativeResize="0"/>
          <p:nvPr/>
        </p:nvPicPr>
        <p:blipFill rotWithShape="1">
          <a:blip r:embed="rId4">
            <a:alphaModFix/>
          </a:blip>
          <a:srcRect b="5111" l="13811" r="12186" t="9888"/>
          <a:stretch/>
        </p:blipFill>
        <p:spPr>
          <a:xfrm>
            <a:off x="117206" y="3934172"/>
            <a:ext cx="7021243" cy="453650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15"/>
          <p:cNvSpPr/>
          <p:nvPr/>
        </p:nvSpPr>
        <p:spPr>
          <a:xfrm>
            <a:off x="0" y="0"/>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641" name="Google Shape;641;p15"/>
          <p:cNvGrpSpPr/>
          <p:nvPr/>
        </p:nvGrpSpPr>
        <p:grpSpPr>
          <a:xfrm>
            <a:off x="122078" y="6179675"/>
            <a:ext cx="841843" cy="1132310"/>
            <a:chOff x="1030415" y="748098"/>
            <a:chExt cx="841843" cy="1132310"/>
          </a:xfrm>
        </p:grpSpPr>
        <p:pic>
          <p:nvPicPr>
            <p:cNvPr id="642" name="Google Shape;642;p15"/>
            <p:cNvPicPr preferRelativeResize="0"/>
            <p:nvPr/>
          </p:nvPicPr>
          <p:blipFill rotWithShape="1">
            <a:blip r:embed="rId3">
              <a:alphaModFix/>
            </a:blip>
            <a:srcRect b="0" l="0" r="84474" t="10614"/>
            <a:stretch/>
          </p:blipFill>
          <p:spPr>
            <a:xfrm>
              <a:off x="1252052" y="748098"/>
              <a:ext cx="554199" cy="541398"/>
            </a:xfrm>
            <a:prstGeom prst="rect">
              <a:avLst/>
            </a:prstGeom>
            <a:noFill/>
            <a:ln>
              <a:noFill/>
            </a:ln>
          </p:spPr>
        </p:pic>
        <p:sp>
          <p:nvSpPr>
            <p:cNvPr id="643" name="Google Shape;643;p15"/>
            <p:cNvSpPr/>
            <p:nvPr/>
          </p:nvSpPr>
          <p:spPr>
            <a:xfrm>
              <a:off x="1030415" y="1520368"/>
              <a:ext cx="824936"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71,60%</a:t>
              </a:r>
              <a:endParaRPr b="1" sz="1600">
                <a:solidFill>
                  <a:schemeClr val="dk1"/>
                </a:solidFill>
                <a:latin typeface="Arial Narrow"/>
                <a:ea typeface="Arial Narrow"/>
                <a:cs typeface="Arial Narrow"/>
                <a:sym typeface="Arial Narrow"/>
              </a:endParaRPr>
            </a:p>
          </p:txBody>
        </p:sp>
        <p:sp>
          <p:nvSpPr>
            <p:cNvPr id="644" name="Google Shape;644;p15"/>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grpSp>
      <p:grpSp>
        <p:nvGrpSpPr>
          <p:cNvPr id="645" name="Google Shape;645;p15"/>
          <p:cNvGrpSpPr/>
          <p:nvPr/>
        </p:nvGrpSpPr>
        <p:grpSpPr>
          <a:xfrm>
            <a:off x="1017033" y="6209407"/>
            <a:ext cx="827642" cy="1091720"/>
            <a:chOff x="1825139" y="815810"/>
            <a:chExt cx="827642" cy="1091720"/>
          </a:xfrm>
        </p:grpSpPr>
        <p:sp>
          <p:nvSpPr>
            <p:cNvPr id="646" name="Google Shape;646;p15"/>
            <p:cNvSpPr/>
            <p:nvPr/>
          </p:nvSpPr>
          <p:spPr>
            <a:xfrm>
              <a:off x="1846951" y="1547490"/>
              <a:ext cx="80583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28,40%</a:t>
              </a:r>
              <a:endParaRPr b="1" sz="1600">
                <a:solidFill>
                  <a:schemeClr val="dk1"/>
                </a:solidFill>
                <a:latin typeface="Arial Narrow"/>
                <a:ea typeface="Arial Narrow"/>
                <a:cs typeface="Arial Narrow"/>
                <a:sym typeface="Arial Narrow"/>
              </a:endParaRPr>
            </a:p>
          </p:txBody>
        </p:sp>
        <p:sp>
          <p:nvSpPr>
            <p:cNvPr id="647" name="Google Shape;647;p15"/>
            <p:cNvSpPr/>
            <p:nvPr/>
          </p:nvSpPr>
          <p:spPr>
            <a:xfrm>
              <a:off x="1825139" y="1274190"/>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pic>
          <p:nvPicPr>
            <p:cNvPr id="648" name="Google Shape;648;p15"/>
            <p:cNvPicPr preferRelativeResize="0"/>
            <p:nvPr/>
          </p:nvPicPr>
          <p:blipFill rotWithShape="1">
            <a:blip r:embed="rId3">
              <a:alphaModFix/>
            </a:blip>
            <a:srcRect b="0" l="29313" r="56038" t="7366"/>
            <a:stretch/>
          </p:blipFill>
          <p:spPr>
            <a:xfrm>
              <a:off x="1975931" y="815810"/>
              <a:ext cx="489570" cy="526328"/>
            </a:xfrm>
            <a:prstGeom prst="rect">
              <a:avLst/>
            </a:prstGeom>
            <a:noFill/>
            <a:ln>
              <a:noFill/>
            </a:ln>
          </p:spPr>
        </p:pic>
      </p:grpSp>
      <p:grpSp>
        <p:nvGrpSpPr>
          <p:cNvPr id="649" name="Google Shape;649;p15"/>
          <p:cNvGrpSpPr/>
          <p:nvPr/>
        </p:nvGrpSpPr>
        <p:grpSpPr>
          <a:xfrm>
            <a:off x="2126041" y="6213471"/>
            <a:ext cx="1152880" cy="1113356"/>
            <a:chOff x="2107178" y="815810"/>
            <a:chExt cx="1152880" cy="1113356"/>
          </a:xfrm>
        </p:grpSpPr>
        <p:grpSp>
          <p:nvGrpSpPr>
            <p:cNvPr id="650" name="Google Shape;650;p15"/>
            <p:cNvGrpSpPr/>
            <p:nvPr/>
          </p:nvGrpSpPr>
          <p:grpSpPr>
            <a:xfrm>
              <a:off x="2107178" y="1317818"/>
              <a:ext cx="1152880" cy="611348"/>
              <a:chOff x="3744466" y="1301912"/>
              <a:chExt cx="1152880" cy="611348"/>
            </a:xfrm>
          </p:grpSpPr>
          <p:sp>
            <p:nvSpPr>
              <p:cNvPr id="651" name="Google Shape;651;p15"/>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3,70%</a:t>
                </a:r>
                <a:endParaRPr b="1" sz="1600">
                  <a:solidFill>
                    <a:schemeClr val="dk1"/>
                  </a:solidFill>
                  <a:latin typeface="Arial Narrow"/>
                  <a:ea typeface="Arial Narrow"/>
                  <a:cs typeface="Arial Narrow"/>
                  <a:sym typeface="Arial Narrow"/>
                </a:endParaRPr>
              </a:p>
            </p:txBody>
          </p:sp>
          <p:sp>
            <p:nvSpPr>
              <p:cNvPr id="652" name="Google Shape;652;p15"/>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grpSp>
        <p:pic>
          <p:nvPicPr>
            <p:cNvPr id="653" name="Google Shape;653;p15"/>
            <p:cNvPicPr preferRelativeResize="0"/>
            <p:nvPr/>
          </p:nvPicPr>
          <p:blipFill rotWithShape="1">
            <a:blip r:embed="rId3">
              <a:alphaModFix/>
            </a:blip>
            <a:srcRect b="0" l="59057" r="25145" t="8806"/>
            <a:stretch/>
          </p:blipFill>
          <p:spPr>
            <a:xfrm>
              <a:off x="2376314" y="815810"/>
              <a:ext cx="535911" cy="554004"/>
            </a:xfrm>
            <a:prstGeom prst="rect">
              <a:avLst/>
            </a:prstGeom>
            <a:noFill/>
            <a:ln>
              <a:noFill/>
            </a:ln>
          </p:spPr>
        </p:pic>
      </p:grpSp>
      <p:grpSp>
        <p:nvGrpSpPr>
          <p:cNvPr id="654" name="Google Shape;654;p15"/>
          <p:cNvGrpSpPr/>
          <p:nvPr/>
        </p:nvGrpSpPr>
        <p:grpSpPr>
          <a:xfrm>
            <a:off x="3206913" y="6232761"/>
            <a:ext cx="740068" cy="1110282"/>
            <a:chOff x="3580462" y="815810"/>
            <a:chExt cx="740068" cy="1110282"/>
          </a:xfrm>
        </p:grpSpPr>
        <p:grpSp>
          <p:nvGrpSpPr>
            <p:cNvPr id="655" name="Google Shape;655;p15"/>
            <p:cNvGrpSpPr/>
            <p:nvPr/>
          </p:nvGrpSpPr>
          <p:grpSpPr>
            <a:xfrm>
              <a:off x="3580462" y="1288342"/>
              <a:ext cx="740068" cy="637750"/>
              <a:chOff x="5245046" y="1274868"/>
              <a:chExt cx="740068" cy="637750"/>
            </a:xfrm>
          </p:grpSpPr>
          <p:sp>
            <p:nvSpPr>
              <p:cNvPr id="656" name="Google Shape;656;p15"/>
              <p:cNvSpPr/>
              <p:nvPr/>
            </p:nvSpPr>
            <p:spPr>
              <a:xfrm>
                <a:off x="5245046" y="1561312"/>
                <a:ext cx="740068" cy="351306"/>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sp>
            <p:nvSpPr>
              <p:cNvPr id="657" name="Google Shape;657;p15"/>
              <p:cNvSpPr/>
              <p:nvPr/>
            </p:nvSpPr>
            <p:spPr>
              <a:xfrm>
                <a:off x="5272675"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grpSp>
        <p:pic>
          <p:nvPicPr>
            <p:cNvPr id="658" name="Google Shape;658;p15"/>
            <p:cNvPicPr preferRelativeResize="0"/>
            <p:nvPr/>
          </p:nvPicPr>
          <p:blipFill rotWithShape="1">
            <a:blip r:embed="rId3">
              <a:alphaModFix/>
            </a:blip>
            <a:srcRect b="0" l="86761" r="0" t="0"/>
            <a:stretch/>
          </p:blipFill>
          <p:spPr>
            <a:xfrm>
              <a:off x="3727050" y="815810"/>
              <a:ext cx="451077" cy="562592"/>
            </a:xfrm>
            <a:prstGeom prst="rect">
              <a:avLst/>
            </a:prstGeom>
            <a:noFill/>
            <a:ln>
              <a:noFill/>
            </a:ln>
          </p:spPr>
        </p:pic>
      </p:grpSp>
      <p:pic>
        <p:nvPicPr>
          <p:cNvPr id="659" name="Google Shape;659;p15"/>
          <p:cNvPicPr preferRelativeResize="0"/>
          <p:nvPr/>
        </p:nvPicPr>
        <p:blipFill rotWithShape="1">
          <a:blip r:embed="rId4">
            <a:alphaModFix/>
          </a:blip>
          <a:srcRect b="0" l="0" r="0" t="0"/>
          <a:stretch/>
        </p:blipFill>
        <p:spPr>
          <a:xfrm>
            <a:off x="4840293" y="7447480"/>
            <a:ext cx="721930" cy="590670"/>
          </a:xfrm>
          <a:prstGeom prst="rect">
            <a:avLst/>
          </a:prstGeom>
          <a:noFill/>
          <a:ln>
            <a:noFill/>
          </a:ln>
        </p:spPr>
      </p:pic>
      <p:grpSp>
        <p:nvGrpSpPr>
          <p:cNvPr id="660" name="Google Shape;660;p15"/>
          <p:cNvGrpSpPr/>
          <p:nvPr/>
        </p:nvGrpSpPr>
        <p:grpSpPr>
          <a:xfrm>
            <a:off x="4301137" y="7901115"/>
            <a:ext cx="1690560" cy="650645"/>
            <a:chOff x="-14122" y="7072716"/>
            <a:chExt cx="1282684" cy="650645"/>
          </a:xfrm>
        </p:grpSpPr>
        <p:sp>
          <p:nvSpPr>
            <p:cNvPr id="661" name="Google Shape;661;p15"/>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662" name="Google Shape;662;p15"/>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96,30%</a:t>
              </a:r>
              <a:endParaRPr b="1" sz="1600">
                <a:solidFill>
                  <a:schemeClr val="dk1"/>
                </a:solidFill>
                <a:latin typeface="Arial Narrow"/>
                <a:ea typeface="Arial Narrow"/>
                <a:cs typeface="Arial Narrow"/>
                <a:sym typeface="Arial Narrow"/>
              </a:endParaRPr>
            </a:p>
          </p:txBody>
        </p:sp>
      </p:grpSp>
      <p:pic>
        <p:nvPicPr>
          <p:cNvPr id="663" name="Google Shape;663;p15"/>
          <p:cNvPicPr preferRelativeResize="0"/>
          <p:nvPr/>
        </p:nvPicPr>
        <p:blipFill rotWithShape="1">
          <a:blip r:embed="rId5">
            <a:alphaModFix/>
          </a:blip>
          <a:srcRect b="0" l="0" r="0" t="0"/>
          <a:stretch/>
        </p:blipFill>
        <p:spPr>
          <a:xfrm>
            <a:off x="1780820" y="7430207"/>
            <a:ext cx="514828" cy="409761"/>
          </a:xfrm>
          <a:prstGeom prst="rect">
            <a:avLst/>
          </a:prstGeom>
          <a:noFill/>
          <a:ln>
            <a:noFill/>
          </a:ln>
        </p:spPr>
      </p:pic>
      <p:grpSp>
        <p:nvGrpSpPr>
          <p:cNvPr id="664" name="Google Shape;664;p15"/>
          <p:cNvGrpSpPr/>
          <p:nvPr/>
        </p:nvGrpSpPr>
        <p:grpSpPr>
          <a:xfrm>
            <a:off x="1049891" y="7771259"/>
            <a:ext cx="1995317" cy="905197"/>
            <a:chOff x="-188366" y="7072716"/>
            <a:chExt cx="1513913" cy="905197"/>
          </a:xfrm>
        </p:grpSpPr>
        <p:sp>
          <p:nvSpPr>
            <p:cNvPr id="665" name="Google Shape;665;p15"/>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a:p>
          </p:txBody>
        </p:sp>
        <p:sp>
          <p:nvSpPr>
            <p:cNvPr id="666" name="Google Shape;666;p15"/>
            <p:cNvSpPr/>
            <p:nvPr/>
          </p:nvSpPr>
          <p:spPr>
            <a:xfrm>
              <a:off x="-188366" y="7363320"/>
              <a:ext cx="1513913" cy="489897"/>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contributivo: 69,14%</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subsidiado: 20,99%</a:t>
              </a:r>
              <a:endParaRPr b="1" sz="1200">
                <a:solidFill>
                  <a:schemeClr val="dk1"/>
                </a:solidFill>
                <a:latin typeface="Arial Narrow"/>
                <a:ea typeface="Arial Narrow"/>
                <a:cs typeface="Arial Narrow"/>
                <a:sym typeface="Arial Narrow"/>
              </a:endParaRPr>
            </a:p>
          </p:txBody>
        </p:sp>
        <p:sp>
          <p:nvSpPr>
            <p:cNvPr id="667" name="Google Shape;667;p15"/>
            <p:cNvSpPr txBox="1"/>
            <p:nvPr/>
          </p:nvSpPr>
          <p:spPr>
            <a:xfrm>
              <a:off x="-36884" y="770091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668" name="Google Shape;668;p15"/>
          <p:cNvGrpSpPr/>
          <p:nvPr/>
        </p:nvGrpSpPr>
        <p:grpSpPr>
          <a:xfrm>
            <a:off x="5241863" y="6264784"/>
            <a:ext cx="874090" cy="1056602"/>
            <a:chOff x="2507826" y="2775558"/>
            <a:chExt cx="874090" cy="1056602"/>
          </a:xfrm>
        </p:grpSpPr>
        <p:sp>
          <p:nvSpPr>
            <p:cNvPr id="669" name="Google Shape;669;p15"/>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3,41%</a:t>
              </a:r>
              <a:endParaRPr b="1" sz="1600">
                <a:solidFill>
                  <a:schemeClr val="dk1"/>
                </a:solidFill>
                <a:latin typeface="Arial Narrow"/>
                <a:ea typeface="Arial Narrow"/>
                <a:cs typeface="Arial Narrow"/>
                <a:sym typeface="Arial Narrow"/>
              </a:endParaRPr>
            </a:p>
          </p:txBody>
        </p:sp>
        <p:pic>
          <p:nvPicPr>
            <p:cNvPr id="670" name="Google Shape;670;p15"/>
            <p:cNvPicPr preferRelativeResize="0"/>
            <p:nvPr/>
          </p:nvPicPr>
          <p:blipFill rotWithShape="1">
            <a:blip r:embed="rId6">
              <a:alphaModFix/>
            </a:blip>
            <a:srcRect b="0" l="0" r="0" t="0"/>
            <a:stretch/>
          </p:blipFill>
          <p:spPr>
            <a:xfrm>
              <a:off x="2810491" y="2775558"/>
              <a:ext cx="354332" cy="543426"/>
            </a:xfrm>
            <a:prstGeom prst="rect">
              <a:avLst/>
            </a:prstGeom>
            <a:noFill/>
            <a:ln>
              <a:noFill/>
            </a:ln>
          </p:spPr>
        </p:pic>
        <p:sp>
          <p:nvSpPr>
            <p:cNvPr id="671" name="Google Shape;671;p15"/>
            <p:cNvSpPr/>
            <p:nvPr/>
          </p:nvSpPr>
          <p:spPr>
            <a:xfrm>
              <a:off x="2566290" y="3203848"/>
              <a:ext cx="72487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Gestante</a:t>
              </a:r>
              <a:endParaRPr b="1" sz="1200" u="sng">
                <a:solidFill>
                  <a:srgbClr val="000000"/>
                </a:solidFill>
                <a:latin typeface="Arial Narrow"/>
                <a:ea typeface="Arial Narrow"/>
                <a:cs typeface="Arial Narrow"/>
                <a:sym typeface="Arial Narrow"/>
              </a:endParaRPr>
            </a:p>
          </p:txBody>
        </p:sp>
      </p:grpSp>
      <p:grpSp>
        <p:nvGrpSpPr>
          <p:cNvPr id="672" name="Google Shape;672;p15"/>
          <p:cNvGrpSpPr/>
          <p:nvPr/>
        </p:nvGrpSpPr>
        <p:grpSpPr>
          <a:xfrm>
            <a:off x="4287033" y="6211979"/>
            <a:ext cx="874090" cy="1127234"/>
            <a:chOff x="4542245" y="835972"/>
            <a:chExt cx="874090" cy="1127234"/>
          </a:xfrm>
        </p:grpSpPr>
        <p:grpSp>
          <p:nvGrpSpPr>
            <p:cNvPr id="673" name="Google Shape;673;p15"/>
            <p:cNvGrpSpPr/>
            <p:nvPr/>
          </p:nvGrpSpPr>
          <p:grpSpPr>
            <a:xfrm>
              <a:off x="4542245" y="1334894"/>
              <a:ext cx="874090" cy="628312"/>
              <a:chOff x="2507826" y="3203848"/>
              <a:chExt cx="874090" cy="628312"/>
            </a:xfrm>
          </p:grpSpPr>
          <p:sp>
            <p:nvSpPr>
              <p:cNvPr id="674" name="Google Shape;674;p15"/>
              <p:cNvSpPr/>
              <p:nvPr/>
            </p:nvSpPr>
            <p:spPr>
              <a:xfrm>
                <a:off x="2507826" y="3472120"/>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5,68%</a:t>
                </a:r>
                <a:endParaRPr b="1" sz="1600">
                  <a:solidFill>
                    <a:schemeClr val="dk1"/>
                  </a:solidFill>
                  <a:latin typeface="Arial Narrow"/>
                  <a:ea typeface="Arial Narrow"/>
                  <a:cs typeface="Arial Narrow"/>
                  <a:sym typeface="Arial Narrow"/>
                </a:endParaRPr>
              </a:p>
            </p:txBody>
          </p:sp>
          <p:sp>
            <p:nvSpPr>
              <p:cNvPr id="675" name="Google Shape;675;p15"/>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grpSp>
        <p:pic>
          <p:nvPicPr>
            <p:cNvPr id="676" name="Google Shape;676;p15"/>
            <p:cNvPicPr preferRelativeResize="0"/>
            <p:nvPr/>
          </p:nvPicPr>
          <p:blipFill rotWithShape="1">
            <a:blip r:embed="rId7">
              <a:alphaModFix/>
            </a:blip>
            <a:srcRect b="0" l="0" r="0" t="0"/>
            <a:stretch/>
          </p:blipFill>
          <p:spPr>
            <a:xfrm>
              <a:off x="4769141" y="835972"/>
              <a:ext cx="479073" cy="553215"/>
            </a:xfrm>
            <a:prstGeom prst="rect">
              <a:avLst/>
            </a:prstGeom>
            <a:noFill/>
            <a:ln>
              <a:noFill/>
            </a:ln>
          </p:spPr>
        </p:pic>
      </p:grpSp>
      <p:grpSp>
        <p:nvGrpSpPr>
          <p:cNvPr id="677" name="Google Shape;677;p15"/>
          <p:cNvGrpSpPr/>
          <p:nvPr/>
        </p:nvGrpSpPr>
        <p:grpSpPr>
          <a:xfrm>
            <a:off x="5991697" y="6108613"/>
            <a:ext cx="1290798" cy="1202122"/>
            <a:chOff x="9455421" y="903990"/>
            <a:chExt cx="1290798" cy="1202122"/>
          </a:xfrm>
        </p:grpSpPr>
        <p:pic>
          <p:nvPicPr>
            <p:cNvPr id="678" name="Google Shape;678;p15"/>
            <p:cNvPicPr preferRelativeResize="0"/>
            <p:nvPr/>
          </p:nvPicPr>
          <p:blipFill rotWithShape="1">
            <a:blip r:embed="rId8">
              <a:alphaModFix/>
            </a:blip>
            <a:srcRect b="0" l="0" r="48966" t="0"/>
            <a:stretch/>
          </p:blipFill>
          <p:spPr>
            <a:xfrm>
              <a:off x="9749565" y="903990"/>
              <a:ext cx="680837" cy="500286"/>
            </a:xfrm>
            <a:prstGeom prst="rect">
              <a:avLst/>
            </a:prstGeom>
            <a:noFill/>
            <a:ln>
              <a:noFill/>
            </a:ln>
          </p:spPr>
        </p:pic>
        <p:grpSp>
          <p:nvGrpSpPr>
            <p:cNvPr id="679" name="Google Shape;679;p15"/>
            <p:cNvGrpSpPr/>
            <p:nvPr/>
          </p:nvGrpSpPr>
          <p:grpSpPr>
            <a:xfrm>
              <a:off x="9455421" y="1311975"/>
              <a:ext cx="1290798" cy="794137"/>
              <a:chOff x="-344103" y="6929224"/>
              <a:chExt cx="1508162" cy="794137"/>
            </a:xfrm>
          </p:grpSpPr>
          <p:sp>
            <p:nvSpPr>
              <p:cNvPr id="680" name="Google Shape;680;p15"/>
              <p:cNvSpPr txBox="1"/>
              <p:nvPr/>
            </p:nvSpPr>
            <p:spPr>
              <a:xfrm>
                <a:off x="-344103" y="6929224"/>
                <a:ext cx="150816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Privado de la libertad</a:t>
                </a:r>
                <a:endParaRPr/>
              </a:p>
            </p:txBody>
          </p:sp>
          <p:sp>
            <p:nvSpPr>
              <p:cNvPr id="681" name="Google Shape;681;p15"/>
              <p:cNvSpPr/>
              <p:nvPr/>
            </p:nvSpPr>
            <p:spPr>
              <a:xfrm>
                <a:off x="-103304" y="7363321"/>
                <a:ext cx="102418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grpSp>
      </p:grpSp>
      <p:grpSp>
        <p:nvGrpSpPr>
          <p:cNvPr id="682" name="Google Shape;682;p15"/>
          <p:cNvGrpSpPr/>
          <p:nvPr/>
        </p:nvGrpSpPr>
        <p:grpSpPr>
          <a:xfrm>
            <a:off x="2172466" y="5827943"/>
            <a:ext cx="1847617" cy="436842"/>
            <a:chOff x="3060727" y="484500"/>
            <a:chExt cx="2369636" cy="436842"/>
          </a:xfrm>
        </p:grpSpPr>
        <p:sp>
          <p:nvSpPr>
            <p:cNvPr id="683" name="Google Shape;683;p15"/>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84" name="Google Shape;684;p15"/>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a:p>
          </p:txBody>
        </p:sp>
      </p:grpSp>
      <p:grpSp>
        <p:nvGrpSpPr>
          <p:cNvPr id="685" name="Google Shape;685;p15"/>
          <p:cNvGrpSpPr/>
          <p:nvPr/>
        </p:nvGrpSpPr>
        <p:grpSpPr>
          <a:xfrm>
            <a:off x="20877" y="5816081"/>
            <a:ext cx="1852274" cy="436842"/>
            <a:chOff x="3054754" y="484500"/>
            <a:chExt cx="2375609" cy="436842"/>
          </a:xfrm>
        </p:grpSpPr>
        <p:sp>
          <p:nvSpPr>
            <p:cNvPr id="686" name="Google Shape;686;p15"/>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87" name="Google Shape;687;p15"/>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a:t>
              </a:r>
              <a:endParaRPr/>
            </a:p>
          </p:txBody>
        </p:sp>
      </p:grpSp>
      <p:grpSp>
        <p:nvGrpSpPr>
          <p:cNvPr id="688" name="Google Shape;688;p15"/>
          <p:cNvGrpSpPr/>
          <p:nvPr/>
        </p:nvGrpSpPr>
        <p:grpSpPr>
          <a:xfrm>
            <a:off x="4351910" y="5846641"/>
            <a:ext cx="2722458" cy="436842"/>
            <a:chOff x="3060727" y="484500"/>
            <a:chExt cx="2369637" cy="436842"/>
          </a:xfrm>
        </p:grpSpPr>
        <p:sp>
          <p:nvSpPr>
            <p:cNvPr id="689" name="Google Shape;689;p15"/>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90" name="Google Shape;690;p15"/>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a:p>
          </p:txBody>
        </p:sp>
      </p:grpSp>
      <p:sp>
        <p:nvSpPr>
          <p:cNvPr id="691" name="Google Shape;691;p15"/>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15</a:t>
            </a:r>
            <a:endParaRPr b="1" sz="1050">
              <a:solidFill>
                <a:schemeClr val="dk1"/>
              </a:solidFill>
              <a:latin typeface="Arial Narrow"/>
              <a:ea typeface="Arial Narrow"/>
              <a:cs typeface="Arial Narrow"/>
              <a:sym typeface="Arial Narrow"/>
            </a:endParaRPr>
          </a:p>
        </p:txBody>
      </p:sp>
      <p:sp>
        <p:nvSpPr>
          <p:cNvPr id="692" name="Google Shape;692;p15"/>
          <p:cNvSpPr/>
          <p:nvPr/>
        </p:nvSpPr>
        <p:spPr>
          <a:xfrm>
            <a:off x="3252012" y="7280827"/>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casos</a:t>
            </a:r>
            <a:endParaRPr sz="1200">
              <a:solidFill>
                <a:schemeClr val="dk1"/>
              </a:solidFill>
              <a:latin typeface="Calibri"/>
              <a:ea typeface="Calibri"/>
              <a:cs typeface="Calibri"/>
              <a:sym typeface="Calibri"/>
            </a:endParaRPr>
          </a:p>
        </p:txBody>
      </p:sp>
      <p:sp>
        <p:nvSpPr>
          <p:cNvPr id="693" name="Google Shape;693;p15"/>
          <p:cNvSpPr/>
          <p:nvPr/>
        </p:nvSpPr>
        <p:spPr>
          <a:xfrm>
            <a:off x="2339359" y="7291708"/>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3 casos</a:t>
            </a:r>
            <a:endParaRPr sz="1200">
              <a:solidFill>
                <a:schemeClr val="dk1"/>
              </a:solidFill>
              <a:latin typeface="Calibri"/>
              <a:ea typeface="Calibri"/>
              <a:cs typeface="Calibri"/>
              <a:sym typeface="Calibri"/>
            </a:endParaRPr>
          </a:p>
        </p:txBody>
      </p:sp>
      <p:sp>
        <p:nvSpPr>
          <p:cNvPr id="694" name="Google Shape;694;p15"/>
          <p:cNvSpPr/>
          <p:nvPr/>
        </p:nvSpPr>
        <p:spPr>
          <a:xfrm>
            <a:off x="184508" y="7288390"/>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58 casos</a:t>
            </a:r>
            <a:endParaRPr sz="1200">
              <a:solidFill>
                <a:schemeClr val="dk1"/>
              </a:solidFill>
              <a:latin typeface="Calibri"/>
              <a:ea typeface="Calibri"/>
              <a:cs typeface="Calibri"/>
              <a:sym typeface="Calibri"/>
            </a:endParaRPr>
          </a:p>
        </p:txBody>
      </p:sp>
      <p:sp>
        <p:nvSpPr>
          <p:cNvPr id="695" name="Google Shape;695;p15"/>
          <p:cNvSpPr/>
          <p:nvPr/>
        </p:nvSpPr>
        <p:spPr>
          <a:xfrm>
            <a:off x="1087841" y="7280827"/>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23 casos</a:t>
            </a:r>
            <a:endParaRPr sz="1200">
              <a:solidFill>
                <a:schemeClr val="dk1"/>
              </a:solidFill>
              <a:latin typeface="Calibri"/>
              <a:ea typeface="Calibri"/>
              <a:cs typeface="Calibri"/>
              <a:sym typeface="Calibri"/>
            </a:endParaRPr>
          </a:p>
        </p:txBody>
      </p:sp>
      <p:sp>
        <p:nvSpPr>
          <p:cNvPr id="696" name="Google Shape;696;p15"/>
          <p:cNvSpPr/>
          <p:nvPr/>
        </p:nvSpPr>
        <p:spPr>
          <a:xfrm>
            <a:off x="4399309" y="7294727"/>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5 casos</a:t>
            </a:r>
            <a:endParaRPr sz="1200">
              <a:solidFill>
                <a:schemeClr val="dk1"/>
              </a:solidFill>
              <a:latin typeface="Calibri"/>
              <a:ea typeface="Calibri"/>
              <a:cs typeface="Calibri"/>
              <a:sym typeface="Calibri"/>
            </a:endParaRPr>
          </a:p>
        </p:txBody>
      </p:sp>
      <p:sp>
        <p:nvSpPr>
          <p:cNvPr id="697" name="Google Shape;697;p15"/>
          <p:cNvSpPr/>
          <p:nvPr/>
        </p:nvSpPr>
        <p:spPr>
          <a:xfrm>
            <a:off x="5354139" y="7288389"/>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3 casos</a:t>
            </a:r>
            <a:endParaRPr sz="1200">
              <a:solidFill>
                <a:schemeClr val="dk1"/>
              </a:solidFill>
              <a:latin typeface="Calibri"/>
              <a:ea typeface="Calibri"/>
              <a:cs typeface="Calibri"/>
              <a:sym typeface="Calibri"/>
            </a:endParaRPr>
          </a:p>
        </p:txBody>
      </p:sp>
      <p:sp>
        <p:nvSpPr>
          <p:cNvPr id="698" name="Google Shape;698;p15"/>
          <p:cNvSpPr/>
          <p:nvPr/>
        </p:nvSpPr>
        <p:spPr>
          <a:xfrm>
            <a:off x="6317141" y="7280826"/>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casos</a:t>
            </a:r>
            <a:endParaRPr sz="1200">
              <a:solidFill>
                <a:schemeClr val="dk1"/>
              </a:solidFill>
              <a:latin typeface="Calibri"/>
              <a:ea typeface="Calibri"/>
              <a:cs typeface="Calibri"/>
              <a:sym typeface="Calibri"/>
            </a:endParaRPr>
          </a:p>
        </p:txBody>
      </p:sp>
      <p:sp>
        <p:nvSpPr>
          <p:cNvPr id="699" name="Google Shape;699;p15"/>
          <p:cNvSpPr/>
          <p:nvPr/>
        </p:nvSpPr>
        <p:spPr>
          <a:xfrm>
            <a:off x="126295" y="113528"/>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700" name="Google Shape;700;p15"/>
          <p:cNvCxnSpPr>
            <a:stCxn id="699" idx="6"/>
          </p:cNvCxnSpPr>
          <p:nvPr/>
        </p:nvCxnSpPr>
        <p:spPr>
          <a:xfrm>
            <a:off x="414327" y="244333"/>
            <a:ext cx="648000" cy="0"/>
          </a:xfrm>
          <a:prstGeom prst="straightConnector1">
            <a:avLst/>
          </a:prstGeom>
          <a:noFill/>
          <a:ln cap="flat" cmpd="sng" w="28575">
            <a:solidFill>
              <a:srgbClr val="C00000"/>
            </a:solidFill>
            <a:prstDash val="solid"/>
            <a:round/>
            <a:headEnd len="sm" w="sm" type="none"/>
            <a:tailEnd len="sm" w="sm" type="none"/>
          </a:ln>
        </p:spPr>
      </p:cxnSp>
      <p:sp>
        <p:nvSpPr>
          <p:cNvPr id="701" name="Google Shape;701;p15"/>
          <p:cNvSpPr txBox="1"/>
          <p:nvPr/>
        </p:nvSpPr>
        <p:spPr>
          <a:xfrm>
            <a:off x="1080170" y="118537"/>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b="1" sz="1200">
              <a:solidFill>
                <a:schemeClr val="dk1"/>
              </a:solidFill>
              <a:latin typeface="Arial Narrow"/>
              <a:ea typeface="Arial Narrow"/>
              <a:cs typeface="Arial Narrow"/>
              <a:sym typeface="Arial Narrow"/>
            </a:endParaRPr>
          </a:p>
        </p:txBody>
      </p:sp>
      <p:sp>
        <p:nvSpPr>
          <p:cNvPr id="702" name="Google Shape;702;p15"/>
          <p:cNvSpPr/>
          <p:nvPr/>
        </p:nvSpPr>
        <p:spPr>
          <a:xfrm>
            <a:off x="0" y="5230088"/>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3" name="Google Shape;703;p15"/>
          <p:cNvSpPr/>
          <p:nvPr/>
        </p:nvSpPr>
        <p:spPr>
          <a:xfrm>
            <a:off x="126295" y="5343616"/>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704" name="Google Shape;704;p15"/>
          <p:cNvCxnSpPr>
            <a:stCxn id="703" idx="6"/>
          </p:cNvCxnSpPr>
          <p:nvPr/>
        </p:nvCxnSpPr>
        <p:spPr>
          <a:xfrm>
            <a:off x="414327" y="5474421"/>
            <a:ext cx="648000" cy="0"/>
          </a:xfrm>
          <a:prstGeom prst="straightConnector1">
            <a:avLst/>
          </a:prstGeom>
          <a:noFill/>
          <a:ln cap="flat" cmpd="sng" w="28575">
            <a:solidFill>
              <a:srgbClr val="C00000"/>
            </a:solidFill>
            <a:prstDash val="solid"/>
            <a:round/>
            <a:headEnd len="sm" w="sm" type="none"/>
            <a:tailEnd len="sm" w="sm" type="none"/>
          </a:ln>
        </p:spPr>
      </p:cxnSp>
      <p:sp>
        <p:nvSpPr>
          <p:cNvPr id="705" name="Google Shape;705;p15"/>
          <p:cNvSpPr txBox="1"/>
          <p:nvPr/>
        </p:nvSpPr>
        <p:spPr>
          <a:xfrm>
            <a:off x="980511" y="5234944"/>
            <a:ext cx="259228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 Hepatitis B</a:t>
            </a:r>
            <a:endParaRPr b="1" sz="1200">
              <a:solidFill>
                <a:schemeClr val="dk1"/>
              </a:solidFill>
              <a:latin typeface="Arial Narrow"/>
              <a:ea typeface="Arial Narrow"/>
              <a:cs typeface="Arial Narrow"/>
              <a:sym typeface="Arial Narrow"/>
            </a:endParaRPr>
          </a:p>
        </p:txBody>
      </p:sp>
      <p:sp>
        <p:nvSpPr>
          <p:cNvPr id="706" name="Google Shape;706;p15"/>
          <p:cNvSpPr/>
          <p:nvPr/>
        </p:nvSpPr>
        <p:spPr>
          <a:xfrm>
            <a:off x="29741" y="4840287"/>
            <a:ext cx="721601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Figura. Mapa temático de proporción de casos para  Hepatitis C. Medellín, a Periodo epidemiológico 07 acumulado  de  2022. </a:t>
            </a:r>
            <a:endParaRPr sz="700">
              <a:solidFill>
                <a:schemeClr val="dk1"/>
              </a:solidFill>
              <a:latin typeface="Arial Narrow"/>
              <a:ea typeface="Arial Narrow"/>
              <a:cs typeface="Arial Narrow"/>
              <a:sym typeface="Arial Narrow"/>
            </a:endParaRPr>
          </a:p>
        </p:txBody>
      </p:sp>
      <p:pic>
        <p:nvPicPr>
          <p:cNvPr id="707" name="Google Shape;707;p15"/>
          <p:cNvPicPr preferRelativeResize="0"/>
          <p:nvPr/>
        </p:nvPicPr>
        <p:blipFill rotWithShape="1">
          <a:blip r:embed="rId9">
            <a:alphaModFix/>
          </a:blip>
          <a:srcRect b="5352" l="13949" r="12250" t="9888"/>
          <a:stretch/>
        </p:blipFill>
        <p:spPr>
          <a:xfrm>
            <a:off x="166697" y="522424"/>
            <a:ext cx="6820165" cy="431786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sp>
        <p:nvSpPr>
          <p:cNvPr id="712" name="Google Shape;712;p16"/>
          <p:cNvSpPr/>
          <p:nvPr/>
        </p:nvSpPr>
        <p:spPr>
          <a:xfrm>
            <a:off x="0" y="9973"/>
            <a:ext cx="7200900" cy="404175"/>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713" name="Google Shape;713;p16"/>
          <p:cNvGrpSpPr/>
          <p:nvPr/>
        </p:nvGrpSpPr>
        <p:grpSpPr>
          <a:xfrm>
            <a:off x="1070784" y="2796492"/>
            <a:ext cx="1881594" cy="1358120"/>
            <a:chOff x="3232545" y="2931806"/>
            <a:chExt cx="1881594" cy="1358120"/>
          </a:xfrm>
        </p:grpSpPr>
        <p:pic>
          <p:nvPicPr>
            <p:cNvPr id="714" name="Google Shape;714;p16"/>
            <p:cNvPicPr preferRelativeResize="0"/>
            <p:nvPr/>
          </p:nvPicPr>
          <p:blipFill rotWithShape="1">
            <a:blip r:embed="rId3">
              <a:alphaModFix/>
            </a:blip>
            <a:srcRect b="0" l="0" r="0" t="0"/>
            <a:stretch/>
          </p:blipFill>
          <p:spPr>
            <a:xfrm>
              <a:off x="3685453" y="2931806"/>
              <a:ext cx="933450" cy="742950"/>
            </a:xfrm>
            <a:prstGeom prst="rect">
              <a:avLst/>
            </a:prstGeom>
            <a:noFill/>
            <a:ln>
              <a:noFill/>
            </a:ln>
          </p:spPr>
        </p:pic>
        <p:grpSp>
          <p:nvGrpSpPr>
            <p:cNvPr id="715" name="Google Shape;715;p16"/>
            <p:cNvGrpSpPr/>
            <p:nvPr/>
          </p:nvGrpSpPr>
          <p:grpSpPr>
            <a:xfrm>
              <a:off x="3232545" y="3564985"/>
              <a:ext cx="1881594" cy="724941"/>
              <a:chOff x="-103304" y="7072716"/>
              <a:chExt cx="1427628" cy="724941"/>
            </a:xfrm>
          </p:grpSpPr>
          <p:sp>
            <p:nvSpPr>
              <p:cNvPr id="716" name="Google Shape;716;p16"/>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rgbClr val="000000"/>
                    </a:solidFill>
                    <a:latin typeface="Arial Narrow"/>
                    <a:ea typeface="Arial Narrow"/>
                    <a:cs typeface="Arial Narrow"/>
                    <a:sym typeface="Arial Narrow"/>
                  </a:rPr>
                  <a:t>Afiliación al SGSS</a:t>
                </a:r>
                <a:endParaRPr/>
              </a:p>
            </p:txBody>
          </p:sp>
          <p:sp>
            <p:nvSpPr>
              <p:cNvPr id="717" name="Google Shape;717;p16"/>
              <p:cNvSpPr/>
              <p:nvPr/>
            </p:nvSpPr>
            <p:spPr>
              <a:xfrm>
                <a:off x="-103304" y="7371933"/>
                <a:ext cx="1427628" cy="42572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rgbClr val="000000"/>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rgbClr val="000000"/>
                    </a:solidFill>
                    <a:latin typeface="Arial Narrow"/>
                    <a:ea typeface="Arial Narrow"/>
                    <a:cs typeface="Arial Narrow"/>
                    <a:sym typeface="Arial Narrow"/>
                  </a:rPr>
                  <a:t>Régimen contributivo: 83,75%</a:t>
                </a:r>
                <a:endParaRPr b="1" sz="1100">
                  <a:solidFill>
                    <a:srgbClr val="000000"/>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rgbClr val="000000"/>
                    </a:solidFill>
                    <a:latin typeface="Arial Narrow"/>
                    <a:ea typeface="Arial Narrow"/>
                    <a:cs typeface="Arial Narrow"/>
                    <a:sym typeface="Arial Narrow"/>
                  </a:rPr>
                  <a:t>Régimen subsidiado: 15,00%</a:t>
                </a:r>
                <a:endParaRPr b="1" sz="1100">
                  <a:solidFill>
                    <a:srgbClr val="000000"/>
                  </a:solidFill>
                  <a:latin typeface="Arial Narrow"/>
                  <a:ea typeface="Arial Narrow"/>
                  <a:cs typeface="Arial Narrow"/>
                  <a:sym typeface="Arial Narrow"/>
                </a:endParaRPr>
              </a:p>
              <a:p>
                <a:pPr indent="0" lvl="0" marL="0" marR="0" rtl="0" algn="ctr">
                  <a:spcBef>
                    <a:spcPts val="0"/>
                  </a:spcBef>
                  <a:spcAft>
                    <a:spcPts val="0"/>
                  </a:spcAft>
                  <a:buNone/>
                </a:pPr>
                <a:r>
                  <a:t/>
                </a:r>
                <a:endParaRPr b="1" sz="1400">
                  <a:solidFill>
                    <a:srgbClr val="000000"/>
                  </a:solidFill>
                  <a:latin typeface="Arial Narrow"/>
                  <a:ea typeface="Arial Narrow"/>
                  <a:cs typeface="Arial Narrow"/>
                  <a:sym typeface="Arial Narrow"/>
                </a:endParaRPr>
              </a:p>
            </p:txBody>
          </p:sp>
        </p:grpSp>
      </p:grpSp>
      <p:grpSp>
        <p:nvGrpSpPr>
          <p:cNvPr id="718" name="Google Shape;718;p16"/>
          <p:cNvGrpSpPr/>
          <p:nvPr/>
        </p:nvGrpSpPr>
        <p:grpSpPr>
          <a:xfrm>
            <a:off x="4430170" y="2764717"/>
            <a:ext cx="1690560" cy="1385678"/>
            <a:chOff x="5322204" y="2849006"/>
            <a:chExt cx="1690560" cy="1385678"/>
          </a:xfrm>
        </p:grpSpPr>
        <p:pic>
          <p:nvPicPr>
            <p:cNvPr id="719" name="Google Shape;719;p16"/>
            <p:cNvPicPr preferRelativeResize="0"/>
            <p:nvPr/>
          </p:nvPicPr>
          <p:blipFill rotWithShape="1">
            <a:blip r:embed="rId4">
              <a:alphaModFix/>
            </a:blip>
            <a:srcRect b="0" l="0" r="0" t="0"/>
            <a:stretch/>
          </p:blipFill>
          <p:spPr>
            <a:xfrm>
              <a:off x="5575328" y="2849006"/>
              <a:ext cx="942975" cy="771525"/>
            </a:xfrm>
            <a:prstGeom prst="rect">
              <a:avLst/>
            </a:prstGeom>
            <a:noFill/>
            <a:ln>
              <a:noFill/>
            </a:ln>
          </p:spPr>
        </p:pic>
        <p:grpSp>
          <p:nvGrpSpPr>
            <p:cNvPr id="720" name="Google Shape;720;p16"/>
            <p:cNvGrpSpPr/>
            <p:nvPr/>
          </p:nvGrpSpPr>
          <p:grpSpPr>
            <a:xfrm>
              <a:off x="5322204" y="3584039"/>
              <a:ext cx="1690560" cy="650645"/>
              <a:chOff x="-14122" y="7072716"/>
              <a:chExt cx="1282684" cy="650645"/>
            </a:xfrm>
          </p:grpSpPr>
          <p:sp>
            <p:nvSpPr>
              <p:cNvPr id="721" name="Google Shape;721;p16"/>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rgbClr val="000000"/>
                    </a:solidFill>
                    <a:latin typeface="Arial Narrow"/>
                    <a:ea typeface="Arial Narrow"/>
                    <a:cs typeface="Arial Narrow"/>
                    <a:sym typeface="Arial Narrow"/>
                  </a:rPr>
                  <a:t>Área de ocurrencia</a:t>
                </a:r>
                <a:endParaRPr/>
              </a:p>
            </p:txBody>
          </p:sp>
          <p:sp>
            <p:nvSpPr>
              <p:cNvPr id="722" name="Google Shape;722;p16"/>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rgbClr val="000000"/>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98,75%</a:t>
                </a:r>
                <a:endParaRPr b="1" sz="1600">
                  <a:solidFill>
                    <a:srgbClr val="000000"/>
                  </a:solidFill>
                  <a:latin typeface="Arial Narrow"/>
                  <a:ea typeface="Arial Narrow"/>
                  <a:cs typeface="Arial Narrow"/>
                  <a:sym typeface="Arial Narrow"/>
                </a:endParaRPr>
              </a:p>
            </p:txBody>
          </p:sp>
        </p:grpSp>
      </p:grpSp>
      <p:sp>
        <p:nvSpPr>
          <p:cNvPr id="723" name="Google Shape;723;p16"/>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rgbClr val="000000"/>
                </a:solidFill>
                <a:latin typeface="Arial Narrow"/>
                <a:ea typeface="Arial Narrow"/>
                <a:cs typeface="Arial Narrow"/>
                <a:sym typeface="Arial Narrow"/>
              </a:rPr>
              <a:t>Pág..16 </a:t>
            </a:r>
            <a:endParaRPr b="1" sz="1050">
              <a:solidFill>
                <a:srgbClr val="000000"/>
              </a:solidFill>
              <a:latin typeface="Arial Narrow"/>
              <a:ea typeface="Arial Narrow"/>
              <a:cs typeface="Arial Narrow"/>
              <a:sym typeface="Arial Narrow"/>
            </a:endParaRPr>
          </a:p>
        </p:txBody>
      </p:sp>
      <p:grpSp>
        <p:nvGrpSpPr>
          <p:cNvPr id="724" name="Google Shape;724;p16"/>
          <p:cNvGrpSpPr/>
          <p:nvPr/>
        </p:nvGrpSpPr>
        <p:grpSpPr>
          <a:xfrm>
            <a:off x="160662" y="75973"/>
            <a:ext cx="936032" cy="261610"/>
            <a:chOff x="2448322" y="74775"/>
            <a:chExt cx="936032" cy="261610"/>
          </a:xfrm>
        </p:grpSpPr>
        <p:sp>
          <p:nvSpPr>
            <p:cNvPr id="725" name="Google Shape;725;p1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Narrow"/>
                <a:ea typeface="Arial Narrow"/>
                <a:cs typeface="Arial Narrow"/>
                <a:sym typeface="Arial Narrow"/>
              </a:endParaRPr>
            </a:p>
          </p:txBody>
        </p:sp>
        <p:cxnSp>
          <p:nvCxnSpPr>
            <p:cNvPr id="726" name="Google Shape;726;p16"/>
            <p:cNvCxnSpPr>
              <a:stCxn id="725"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grpSp>
      <p:sp>
        <p:nvSpPr>
          <p:cNvPr id="727" name="Google Shape;727;p16"/>
          <p:cNvSpPr/>
          <p:nvPr/>
        </p:nvSpPr>
        <p:spPr>
          <a:xfrm>
            <a:off x="-2" y="4355976"/>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728" name="Google Shape;728;p16"/>
          <p:cNvGrpSpPr/>
          <p:nvPr/>
        </p:nvGrpSpPr>
        <p:grpSpPr>
          <a:xfrm>
            <a:off x="30478" y="4469504"/>
            <a:ext cx="936032" cy="261610"/>
            <a:chOff x="2448322" y="74775"/>
            <a:chExt cx="936032" cy="261610"/>
          </a:xfrm>
        </p:grpSpPr>
        <p:sp>
          <p:nvSpPr>
            <p:cNvPr id="729" name="Google Shape;729;p1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Narrow"/>
                <a:ea typeface="Arial Narrow"/>
                <a:cs typeface="Arial Narrow"/>
                <a:sym typeface="Arial Narrow"/>
              </a:endParaRPr>
            </a:p>
          </p:txBody>
        </p:sp>
        <p:cxnSp>
          <p:nvCxnSpPr>
            <p:cNvPr id="730" name="Google Shape;730;p16"/>
            <p:cNvCxnSpPr>
              <a:stCxn id="72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grpSp>
      <p:grpSp>
        <p:nvGrpSpPr>
          <p:cNvPr id="731" name="Google Shape;731;p16"/>
          <p:cNvGrpSpPr/>
          <p:nvPr/>
        </p:nvGrpSpPr>
        <p:grpSpPr>
          <a:xfrm>
            <a:off x="180838" y="920327"/>
            <a:ext cx="850854" cy="1573970"/>
            <a:chOff x="1068833" y="553075"/>
            <a:chExt cx="850854" cy="1573970"/>
          </a:xfrm>
        </p:grpSpPr>
        <p:pic>
          <p:nvPicPr>
            <p:cNvPr id="732" name="Google Shape;732;p16"/>
            <p:cNvPicPr preferRelativeResize="0"/>
            <p:nvPr/>
          </p:nvPicPr>
          <p:blipFill rotWithShape="1">
            <a:blip r:embed="rId5">
              <a:alphaModFix/>
            </a:blip>
            <a:srcRect b="0" l="0" r="84474" t="10614"/>
            <a:stretch/>
          </p:blipFill>
          <p:spPr>
            <a:xfrm>
              <a:off x="1131620" y="553075"/>
              <a:ext cx="737696" cy="720656"/>
            </a:xfrm>
            <a:prstGeom prst="rect">
              <a:avLst/>
            </a:prstGeom>
            <a:noFill/>
            <a:ln>
              <a:noFill/>
            </a:ln>
          </p:spPr>
        </p:pic>
        <p:sp>
          <p:nvSpPr>
            <p:cNvPr id="733" name="Google Shape;733;p16"/>
            <p:cNvSpPr/>
            <p:nvPr/>
          </p:nvSpPr>
          <p:spPr>
            <a:xfrm>
              <a:off x="1115283" y="1520368"/>
              <a:ext cx="804404"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90,00%</a:t>
              </a:r>
              <a:endParaRPr b="1" sz="1600">
                <a:solidFill>
                  <a:srgbClr val="000000"/>
                </a:solidFill>
                <a:latin typeface="Arial Narrow"/>
                <a:ea typeface="Arial Narrow"/>
                <a:cs typeface="Arial Narrow"/>
                <a:sym typeface="Arial Narrow"/>
              </a:endParaRPr>
            </a:p>
          </p:txBody>
        </p:sp>
        <p:sp>
          <p:nvSpPr>
            <p:cNvPr id="734" name="Google Shape;734;p16"/>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735" name="Google Shape;735;p16"/>
            <p:cNvSpPr/>
            <p:nvPr/>
          </p:nvSpPr>
          <p:spPr>
            <a:xfrm>
              <a:off x="1136020" y="1850046"/>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rgbClr val="000000"/>
                  </a:solidFill>
                  <a:latin typeface="Arial Narrow"/>
                  <a:ea typeface="Arial Narrow"/>
                  <a:cs typeface="Arial Narrow"/>
                  <a:sym typeface="Arial Narrow"/>
                </a:rPr>
                <a:t>72 casos</a:t>
              </a:r>
              <a:endParaRPr sz="1200">
                <a:solidFill>
                  <a:srgbClr val="000000"/>
                </a:solidFill>
                <a:latin typeface="Calibri"/>
                <a:ea typeface="Calibri"/>
                <a:cs typeface="Calibri"/>
                <a:sym typeface="Calibri"/>
              </a:endParaRPr>
            </a:p>
          </p:txBody>
        </p:sp>
      </p:grpSp>
      <p:grpSp>
        <p:nvGrpSpPr>
          <p:cNvPr id="736" name="Google Shape;736;p16"/>
          <p:cNvGrpSpPr/>
          <p:nvPr/>
        </p:nvGrpSpPr>
        <p:grpSpPr>
          <a:xfrm>
            <a:off x="1175708" y="920327"/>
            <a:ext cx="811840" cy="1560887"/>
            <a:chOff x="1752268" y="1227775"/>
            <a:chExt cx="811840" cy="1560887"/>
          </a:xfrm>
        </p:grpSpPr>
        <p:sp>
          <p:nvSpPr>
            <p:cNvPr id="737" name="Google Shape;737;p16"/>
            <p:cNvSpPr/>
            <p:nvPr/>
          </p:nvSpPr>
          <p:spPr>
            <a:xfrm>
              <a:off x="1752268" y="2181420"/>
              <a:ext cx="81184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10,00%</a:t>
              </a:r>
              <a:endParaRPr b="1" sz="1600">
                <a:solidFill>
                  <a:srgbClr val="000000"/>
                </a:solidFill>
                <a:latin typeface="Arial Narrow"/>
                <a:ea typeface="Arial Narrow"/>
                <a:cs typeface="Arial Narrow"/>
                <a:sym typeface="Arial Narrow"/>
              </a:endParaRPr>
            </a:p>
          </p:txBody>
        </p:sp>
        <p:sp>
          <p:nvSpPr>
            <p:cNvPr id="738" name="Google Shape;738;p16"/>
            <p:cNvSpPr/>
            <p:nvPr/>
          </p:nvSpPr>
          <p:spPr>
            <a:xfrm>
              <a:off x="1756023" y="1908120"/>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739" name="Google Shape;739;p16"/>
            <p:cNvSpPr/>
            <p:nvPr/>
          </p:nvSpPr>
          <p:spPr>
            <a:xfrm>
              <a:off x="1816937" y="2511663"/>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rgbClr val="000000"/>
                  </a:solidFill>
                  <a:latin typeface="Arial Narrow"/>
                  <a:ea typeface="Arial Narrow"/>
                  <a:cs typeface="Arial Narrow"/>
                  <a:sym typeface="Arial Narrow"/>
                </a:rPr>
                <a:t>8 casos</a:t>
              </a:r>
              <a:endParaRPr sz="1200">
                <a:solidFill>
                  <a:srgbClr val="000000"/>
                </a:solidFill>
                <a:latin typeface="Calibri"/>
                <a:ea typeface="Calibri"/>
                <a:cs typeface="Calibri"/>
                <a:sym typeface="Calibri"/>
              </a:endParaRPr>
            </a:p>
          </p:txBody>
        </p:sp>
        <p:pic>
          <p:nvPicPr>
            <p:cNvPr id="740" name="Google Shape;740;p16"/>
            <p:cNvPicPr preferRelativeResize="0"/>
            <p:nvPr/>
          </p:nvPicPr>
          <p:blipFill rotWithShape="1">
            <a:blip r:embed="rId5">
              <a:alphaModFix/>
            </a:blip>
            <a:srcRect b="0" l="29313" r="56038" t="7366"/>
            <a:stretch/>
          </p:blipFill>
          <p:spPr>
            <a:xfrm>
              <a:off x="1782238" y="1227775"/>
              <a:ext cx="696035" cy="748294"/>
            </a:xfrm>
            <a:prstGeom prst="rect">
              <a:avLst/>
            </a:prstGeom>
            <a:noFill/>
            <a:ln>
              <a:noFill/>
            </a:ln>
          </p:spPr>
        </p:pic>
      </p:grpSp>
      <p:grpSp>
        <p:nvGrpSpPr>
          <p:cNvPr id="741" name="Google Shape;741;p16"/>
          <p:cNvGrpSpPr/>
          <p:nvPr/>
        </p:nvGrpSpPr>
        <p:grpSpPr>
          <a:xfrm>
            <a:off x="125886" y="560287"/>
            <a:ext cx="1852274" cy="436842"/>
            <a:chOff x="3054754" y="484500"/>
            <a:chExt cx="2375609" cy="436842"/>
          </a:xfrm>
        </p:grpSpPr>
        <p:sp>
          <p:nvSpPr>
            <p:cNvPr id="742" name="Google Shape;742;p16"/>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743" name="Google Shape;743;p16"/>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rgbClr val="000000"/>
                  </a:solidFill>
                  <a:latin typeface="Arial Narrow"/>
                  <a:ea typeface="Arial Narrow"/>
                  <a:cs typeface="Arial Narrow"/>
                  <a:sym typeface="Arial Narrow"/>
                </a:rPr>
                <a:t>Sexo</a:t>
              </a:r>
              <a:endParaRPr/>
            </a:p>
          </p:txBody>
        </p:sp>
      </p:grpSp>
      <p:grpSp>
        <p:nvGrpSpPr>
          <p:cNvPr id="744" name="Google Shape;744;p16"/>
          <p:cNvGrpSpPr/>
          <p:nvPr/>
        </p:nvGrpSpPr>
        <p:grpSpPr>
          <a:xfrm>
            <a:off x="2070944" y="857976"/>
            <a:ext cx="874090" cy="1631193"/>
            <a:chOff x="2507826" y="2454167"/>
            <a:chExt cx="874090" cy="1631193"/>
          </a:xfrm>
        </p:grpSpPr>
        <p:sp>
          <p:nvSpPr>
            <p:cNvPr id="745" name="Google Shape;745;p16"/>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0,0%</a:t>
              </a:r>
              <a:endParaRPr b="1" sz="1600">
                <a:solidFill>
                  <a:srgbClr val="000000"/>
                </a:solidFill>
                <a:latin typeface="Arial Narrow"/>
                <a:ea typeface="Arial Narrow"/>
                <a:cs typeface="Arial Narrow"/>
                <a:sym typeface="Arial Narrow"/>
              </a:endParaRPr>
            </a:p>
          </p:txBody>
        </p:sp>
        <p:pic>
          <p:nvPicPr>
            <p:cNvPr id="746" name="Google Shape;746;p16"/>
            <p:cNvPicPr preferRelativeResize="0"/>
            <p:nvPr/>
          </p:nvPicPr>
          <p:blipFill rotWithShape="1">
            <a:blip r:embed="rId6">
              <a:alphaModFix/>
            </a:blip>
            <a:srcRect b="0" l="0" r="0" t="0"/>
            <a:stretch/>
          </p:blipFill>
          <p:spPr>
            <a:xfrm>
              <a:off x="2702014" y="2454167"/>
              <a:ext cx="557405" cy="912116"/>
            </a:xfrm>
            <a:prstGeom prst="rect">
              <a:avLst/>
            </a:prstGeom>
            <a:noFill/>
            <a:ln>
              <a:noFill/>
            </a:ln>
          </p:spPr>
        </p:pic>
        <p:sp>
          <p:nvSpPr>
            <p:cNvPr id="747" name="Google Shape;747;p16"/>
            <p:cNvSpPr/>
            <p:nvPr/>
          </p:nvSpPr>
          <p:spPr>
            <a:xfrm>
              <a:off x="2566290" y="3203848"/>
              <a:ext cx="72487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rgbClr val="000000"/>
                  </a:solidFill>
                  <a:latin typeface="Arial Narrow"/>
                  <a:ea typeface="Arial Narrow"/>
                  <a:cs typeface="Arial Narrow"/>
                  <a:sym typeface="Arial Narrow"/>
                </a:rPr>
                <a:t>Gestante</a:t>
              </a:r>
              <a:endParaRPr b="1" sz="1200" u="sng">
                <a:solidFill>
                  <a:srgbClr val="000000"/>
                </a:solidFill>
                <a:latin typeface="Arial Narrow"/>
                <a:ea typeface="Arial Narrow"/>
                <a:cs typeface="Arial Narrow"/>
                <a:sym typeface="Arial Narrow"/>
              </a:endParaRPr>
            </a:p>
          </p:txBody>
        </p:sp>
        <p:sp>
          <p:nvSpPr>
            <p:cNvPr id="748" name="Google Shape;748;p16"/>
            <p:cNvSpPr/>
            <p:nvPr/>
          </p:nvSpPr>
          <p:spPr>
            <a:xfrm>
              <a:off x="2620874" y="3808361"/>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rgbClr val="000000"/>
                  </a:solidFill>
                  <a:latin typeface="Arial Narrow"/>
                  <a:ea typeface="Arial Narrow"/>
                  <a:cs typeface="Arial Narrow"/>
                  <a:sym typeface="Arial Narrow"/>
                </a:rPr>
                <a:t>0 casos</a:t>
              </a:r>
              <a:endParaRPr sz="1200">
                <a:solidFill>
                  <a:srgbClr val="000000"/>
                </a:solidFill>
                <a:latin typeface="Calibri"/>
                <a:ea typeface="Calibri"/>
                <a:cs typeface="Calibri"/>
                <a:sym typeface="Calibri"/>
              </a:endParaRPr>
            </a:p>
          </p:txBody>
        </p:sp>
      </p:grpSp>
      <p:grpSp>
        <p:nvGrpSpPr>
          <p:cNvPr id="749" name="Google Shape;749;p16"/>
          <p:cNvGrpSpPr/>
          <p:nvPr/>
        </p:nvGrpSpPr>
        <p:grpSpPr>
          <a:xfrm>
            <a:off x="3039937" y="950012"/>
            <a:ext cx="874090" cy="1519436"/>
            <a:chOff x="3826683" y="2822224"/>
            <a:chExt cx="874090" cy="1519436"/>
          </a:xfrm>
        </p:grpSpPr>
        <p:grpSp>
          <p:nvGrpSpPr>
            <p:cNvPr id="750" name="Google Shape;750;p16"/>
            <p:cNvGrpSpPr/>
            <p:nvPr/>
          </p:nvGrpSpPr>
          <p:grpSpPr>
            <a:xfrm>
              <a:off x="3826683" y="3446500"/>
              <a:ext cx="874090" cy="895160"/>
              <a:chOff x="2507826" y="3203848"/>
              <a:chExt cx="874090" cy="895160"/>
            </a:xfrm>
          </p:grpSpPr>
          <p:sp>
            <p:nvSpPr>
              <p:cNvPr id="751" name="Google Shape;751;p16"/>
              <p:cNvSpPr/>
              <p:nvPr/>
            </p:nvSpPr>
            <p:spPr>
              <a:xfrm>
                <a:off x="2507826" y="3472120"/>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1,22%</a:t>
                </a:r>
                <a:endParaRPr b="1" sz="1600">
                  <a:solidFill>
                    <a:srgbClr val="000000"/>
                  </a:solidFill>
                  <a:latin typeface="Arial Narrow"/>
                  <a:ea typeface="Arial Narrow"/>
                  <a:cs typeface="Arial Narrow"/>
                  <a:sym typeface="Arial Narrow"/>
                </a:endParaRPr>
              </a:p>
            </p:txBody>
          </p:sp>
          <p:sp>
            <p:nvSpPr>
              <p:cNvPr id="752" name="Google Shape;752;p16"/>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rgbClr val="000000"/>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sp>
            <p:nvSpPr>
              <p:cNvPr id="753" name="Google Shape;753;p16"/>
              <p:cNvSpPr/>
              <p:nvPr/>
            </p:nvSpPr>
            <p:spPr>
              <a:xfrm>
                <a:off x="2648170" y="3822009"/>
                <a:ext cx="5790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rgbClr val="000000"/>
                    </a:solidFill>
                    <a:latin typeface="Arial Narrow"/>
                    <a:ea typeface="Arial Narrow"/>
                    <a:cs typeface="Arial Narrow"/>
                    <a:sym typeface="Arial Narrow"/>
                  </a:rPr>
                  <a:t>1 caso</a:t>
                </a:r>
                <a:endParaRPr sz="1200">
                  <a:solidFill>
                    <a:srgbClr val="000000"/>
                  </a:solidFill>
                  <a:latin typeface="Calibri"/>
                  <a:ea typeface="Calibri"/>
                  <a:cs typeface="Calibri"/>
                  <a:sym typeface="Calibri"/>
                </a:endParaRPr>
              </a:p>
            </p:txBody>
          </p:sp>
        </p:grpSp>
        <p:pic>
          <p:nvPicPr>
            <p:cNvPr id="754" name="Google Shape;754;p16"/>
            <p:cNvPicPr preferRelativeResize="0"/>
            <p:nvPr/>
          </p:nvPicPr>
          <p:blipFill rotWithShape="1">
            <a:blip r:embed="rId7">
              <a:alphaModFix/>
            </a:blip>
            <a:srcRect b="0" l="0" r="0" t="0"/>
            <a:stretch/>
          </p:blipFill>
          <p:spPr>
            <a:xfrm>
              <a:off x="3945025" y="2822224"/>
              <a:ext cx="587628" cy="678570"/>
            </a:xfrm>
            <a:prstGeom prst="rect">
              <a:avLst/>
            </a:prstGeom>
            <a:noFill/>
            <a:ln>
              <a:noFill/>
            </a:ln>
          </p:spPr>
        </p:pic>
      </p:grpSp>
      <p:grpSp>
        <p:nvGrpSpPr>
          <p:cNvPr id="755" name="Google Shape;755;p16"/>
          <p:cNvGrpSpPr/>
          <p:nvPr/>
        </p:nvGrpSpPr>
        <p:grpSpPr>
          <a:xfrm>
            <a:off x="3914027" y="1550561"/>
            <a:ext cx="1275167" cy="891591"/>
            <a:chOff x="-177188" y="7086322"/>
            <a:chExt cx="1489900" cy="891591"/>
          </a:xfrm>
        </p:grpSpPr>
        <p:sp>
          <p:nvSpPr>
            <p:cNvPr id="756" name="Google Shape;756;p16"/>
            <p:cNvSpPr txBox="1"/>
            <p:nvPr/>
          </p:nvSpPr>
          <p:spPr>
            <a:xfrm>
              <a:off x="-177188" y="7086322"/>
              <a:ext cx="14899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rgbClr val="000000"/>
                  </a:solidFill>
                  <a:latin typeface="Arial Narrow"/>
                  <a:ea typeface="Arial Narrow"/>
                  <a:cs typeface="Arial Narrow"/>
                  <a:sym typeface="Arial Narrow"/>
                </a:rPr>
                <a:t>Habitante de calle</a:t>
              </a:r>
              <a:endParaRPr b="1" sz="1200" u="sng">
                <a:solidFill>
                  <a:srgbClr val="000000"/>
                </a:solidFill>
                <a:latin typeface="Arial Narrow"/>
                <a:ea typeface="Arial Narrow"/>
                <a:cs typeface="Arial Narrow"/>
                <a:sym typeface="Arial Narrow"/>
              </a:endParaRPr>
            </a:p>
          </p:txBody>
        </p:sp>
        <p:sp>
          <p:nvSpPr>
            <p:cNvPr id="757" name="Google Shape;757;p16"/>
            <p:cNvSpPr/>
            <p:nvPr/>
          </p:nvSpPr>
          <p:spPr>
            <a:xfrm>
              <a:off x="-7627" y="7363321"/>
              <a:ext cx="106722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2,44%</a:t>
              </a:r>
              <a:endParaRPr b="1" sz="1600">
                <a:solidFill>
                  <a:srgbClr val="000000"/>
                </a:solidFill>
                <a:latin typeface="Arial Narrow"/>
                <a:ea typeface="Arial Narrow"/>
                <a:cs typeface="Arial Narrow"/>
                <a:sym typeface="Arial Narrow"/>
              </a:endParaRPr>
            </a:p>
          </p:txBody>
        </p:sp>
        <p:sp>
          <p:nvSpPr>
            <p:cNvPr id="758" name="Google Shape;758;p16"/>
            <p:cNvSpPr txBox="1"/>
            <p:nvPr/>
          </p:nvSpPr>
          <p:spPr>
            <a:xfrm>
              <a:off x="-164454" y="770091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rgbClr val="000000"/>
                  </a:solidFill>
                  <a:latin typeface="Arial Narrow"/>
                  <a:ea typeface="Arial Narrow"/>
                  <a:cs typeface="Arial Narrow"/>
                  <a:sym typeface="Arial Narrow"/>
                </a:rPr>
                <a:t>2 casos</a:t>
              </a:r>
              <a:endParaRPr b="1" sz="1200">
                <a:solidFill>
                  <a:srgbClr val="000000"/>
                </a:solidFill>
                <a:latin typeface="Arial Narrow"/>
                <a:ea typeface="Arial Narrow"/>
                <a:cs typeface="Arial Narrow"/>
                <a:sym typeface="Arial Narrow"/>
              </a:endParaRPr>
            </a:p>
          </p:txBody>
        </p:sp>
      </p:grpSp>
      <p:grpSp>
        <p:nvGrpSpPr>
          <p:cNvPr id="759" name="Google Shape;759;p16"/>
          <p:cNvGrpSpPr/>
          <p:nvPr/>
        </p:nvGrpSpPr>
        <p:grpSpPr>
          <a:xfrm>
            <a:off x="2282181" y="528496"/>
            <a:ext cx="2722458" cy="436842"/>
            <a:chOff x="3060727" y="484500"/>
            <a:chExt cx="2369637" cy="436842"/>
          </a:xfrm>
        </p:grpSpPr>
        <p:sp>
          <p:nvSpPr>
            <p:cNvPr id="760" name="Google Shape;760;p16"/>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761" name="Google Shape;761;p16"/>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rgbClr val="000000"/>
                  </a:solidFill>
                  <a:latin typeface="Arial Narrow"/>
                  <a:ea typeface="Arial Narrow"/>
                  <a:cs typeface="Arial Narrow"/>
                  <a:sym typeface="Arial Narrow"/>
                </a:rPr>
                <a:t>Poblaciones especiales</a:t>
              </a:r>
              <a:endParaRPr/>
            </a:p>
          </p:txBody>
        </p:sp>
      </p:grpSp>
      <p:grpSp>
        <p:nvGrpSpPr>
          <p:cNvPr id="762" name="Google Shape;762;p16"/>
          <p:cNvGrpSpPr/>
          <p:nvPr/>
        </p:nvGrpSpPr>
        <p:grpSpPr>
          <a:xfrm>
            <a:off x="5098921" y="528496"/>
            <a:ext cx="2129010" cy="1936247"/>
            <a:chOff x="616494" y="2584689"/>
            <a:chExt cx="2129010" cy="1936247"/>
          </a:xfrm>
        </p:grpSpPr>
        <p:grpSp>
          <p:nvGrpSpPr>
            <p:cNvPr id="763" name="Google Shape;763;p16"/>
            <p:cNvGrpSpPr/>
            <p:nvPr/>
          </p:nvGrpSpPr>
          <p:grpSpPr>
            <a:xfrm>
              <a:off x="616494" y="2934239"/>
              <a:ext cx="1152880" cy="1582804"/>
              <a:chOff x="3115290" y="1227775"/>
              <a:chExt cx="1152880" cy="1582804"/>
            </a:xfrm>
          </p:grpSpPr>
          <p:grpSp>
            <p:nvGrpSpPr>
              <p:cNvPr id="764" name="Google Shape;764;p16"/>
              <p:cNvGrpSpPr/>
              <p:nvPr/>
            </p:nvGrpSpPr>
            <p:grpSpPr>
              <a:xfrm>
                <a:off x="3115290" y="1951748"/>
                <a:ext cx="1152880" cy="858831"/>
                <a:chOff x="3744466" y="1301912"/>
                <a:chExt cx="1152880" cy="858831"/>
              </a:xfrm>
            </p:grpSpPr>
            <p:sp>
              <p:nvSpPr>
                <p:cNvPr id="765" name="Google Shape;765;p16"/>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0,0%</a:t>
                  </a:r>
                  <a:endParaRPr b="1" sz="1600">
                    <a:solidFill>
                      <a:srgbClr val="000000"/>
                    </a:solidFill>
                    <a:latin typeface="Arial Narrow"/>
                    <a:ea typeface="Arial Narrow"/>
                    <a:cs typeface="Arial Narrow"/>
                    <a:sym typeface="Arial Narrow"/>
                  </a:endParaRPr>
                </a:p>
              </p:txBody>
            </p:sp>
            <p:sp>
              <p:nvSpPr>
                <p:cNvPr id="766" name="Google Shape;766;p16"/>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sp>
              <p:nvSpPr>
                <p:cNvPr id="767" name="Google Shape;767;p16"/>
                <p:cNvSpPr/>
                <p:nvPr/>
              </p:nvSpPr>
              <p:spPr>
                <a:xfrm>
                  <a:off x="3957784" y="1883744"/>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rgbClr val="000000"/>
                      </a:solidFill>
                      <a:latin typeface="Arial Narrow"/>
                      <a:ea typeface="Arial Narrow"/>
                      <a:cs typeface="Arial Narrow"/>
                      <a:sym typeface="Arial Narrow"/>
                    </a:rPr>
                    <a:t>0 casos</a:t>
                  </a:r>
                  <a:endParaRPr sz="1200">
                    <a:solidFill>
                      <a:srgbClr val="000000"/>
                    </a:solidFill>
                    <a:latin typeface="Calibri"/>
                    <a:ea typeface="Calibri"/>
                    <a:cs typeface="Calibri"/>
                    <a:sym typeface="Calibri"/>
                  </a:endParaRPr>
                </a:p>
              </p:txBody>
            </p:sp>
          </p:grpSp>
          <p:pic>
            <p:nvPicPr>
              <p:cNvPr id="768" name="Google Shape;768;p16"/>
              <p:cNvPicPr preferRelativeResize="0"/>
              <p:nvPr/>
            </p:nvPicPr>
            <p:blipFill rotWithShape="1">
              <a:blip r:embed="rId5">
                <a:alphaModFix/>
              </a:blip>
              <a:srcRect b="0" l="59057" r="25145" t="8806"/>
              <a:stretch/>
            </p:blipFill>
            <p:spPr>
              <a:xfrm>
                <a:off x="3328608" y="1227775"/>
                <a:ext cx="750627" cy="775969"/>
              </a:xfrm>
              <a:prstGeom prst="rect">
                <a:avLst/>
              </a:prstGeom>
              <a:noFill/>
              <a:ln>
                <a:noFill/>
              </a:ln>
            </p:spPr>
          </p:pic>
        </p:grpSp>
        <p:grpSp>
          <p:nvGrpSpPr>
            <p:cNvPr id="769" name="Google Shape;769;p16"/>
            <p:cNvGrpSpPr/>
            <p:nvPr/>
          </p:nvGrpSpPr>
          <p:grpSpPr>
            <a:xfrm>
              <a:off x="1741326" y="3641012"/>
              <a:ext cx="1004178" cy="879924"/>
              <a:chOff x="5245046" y="1274868"/>
              <a:chExt cx="1004178" cy="879924"/>
            </a:xfrm>
          </p:grpSpPr>
          <p:sp>
            <p:nvSpPr>
              <p:cNvPr id="770" name="Google Shape;770;p16"/>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0,0%</a:t>
                </a:r>
                <a:endParaRPr b="1" sz="1600">
                  <a:solidFill>
                    <a:srgbClr val="000000"/>
                  </a:solidFill>
                  <a:latin typeface="Arial Narrow"/>
                  <a:ea typeface="Arial Narrow"/>
                  <a:cs typeface="Arial Narrow"/>
                  <a:sym typeface="Arial Narrow"/>
                </a:endParaRPr>
              </a:p>
            </p:txBody>
          </p:sp>
          <p:sp>
            <p:nvSpPr>
              <p:cNvPr id="771" name="Google Shape;771;p16"/>
              <p:cNvSpPr/>
              <p:nvPr/>
            </p:nvSpPr>
            <p:spPr>
              <a:xfrm>
                <a:off x="5272675" y="1274868"/>
                <a:ext cx="97654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Rom - Gitano</a:t>
                </a:r>
                <a:endParaRPr b="1" sz="1200" u="sng">
                  <a:solidFill>
                    <a:srgbClr val="000000"/>
                  </a:solidFill>
                  <a:latin typeface="Arial Narrow"/>
                  <a:ea typeface="Arial Narrow"/>
                  <a:cs typeface="Arial Narrow"/>
                  <a:sym typeface="Arial Narrow"/>
                </a:endParaRPr>
              </a:p>
            </p:txBody>
          </p:sp>
          <p:sp>
            <p:nvSpPr>
              <p:cNvPr id="772" name="Google Shape;772;p16"/>
              <p:cNvSpPr/>
              <p:nvPr/>
            </p:nvSpPr>
            <p:spPr>
              <a:xfrm>
                <a:off x="5286277" y="1877793"/>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rgbClr val="000000"/>
                    </a:solidFill>
                    <a:latin typeface="Arial Narrow"/>
                    <a:ea typeface="Arial Narrow"/>
                    <a:cs typeface="Arial Narrow"/>
                    <a:sym typeface="Arial Narrow"/>
                  </a:rPr>
                  <a:t>0 casos</a:t>
                </a:r>
                <a:endParaRPr sz="1200">
                  <a:solidFill>
                    <a:srgbClr val="000000"/>
                  </a:solidFill>
                  <a:latin typeface="Calibri"/>
                  <a:ea typeface="Calibri"/>
                  <a:cs typeface="Calibri"/>
                  <a:sym typeface="Calibri"/>
                </a:endParaRPr>
              </a:p>
            </p:txBody>
          </p:sp>
        </p:grpSp>
        <p:grpSp>
          <p:nvGrpSpPr>
            <p:cNvPr id="773" name="Google Shape;773;p16"/>
            <p:cNvGrpSpPr/>
            <p:nvPr/>
          </p:nvGrpSpPr>
          <p:grpSpPr>
            <a:xfrm>
              <a:off x="734175" y="2584689"/>
              <a:ext cx="1847617" cy="436842"/>
              <a:chOff x="3060727" y="484500"/>
              <a:chExt cx="2369636" cy="436842"/>
            </a:xfrm>
          </p:grpSpPr>
          <p:sp>
            <p:nvSpPr>
              <p:cNvPr id="774" name="Google Shape;774;p16"/>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775" name="Google Shape;775;p16"/>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rgbClr val="000000"/>
                    </a:solidFill>
                    <a:latin typeface="Arial Narrow"/>
                    <a:ea typeface="Arial Narrow"/>
                    <a:cs typeface="Arial Narrow"/>
                    <a:sym typeface="Arial Narrow"/>
                  </a:rPr>
                  <a:t>Etnia</a:t>
                </a:r>
                <a:endParaRPr/>
              </a:p>
            </p:txBody>
          </p:sp>
        </p:grpSp>
      </p:grpSp>
      <p:pic>
        <p:nvPicPr>
          <p:cNvPr id="776" name="Google Shape;776;p16"/>
          <p:cNvPicPr preferRelativeResize="0"/>
          <p:nvPr/>
        </p:nvPicPr>
        <p:blipFill rotWithShape="1">
          <a:blip r:embed="rId8">
            <a:alphaModFix/>
          </a:blip>
          <a:srcRect b="0" l="0" r="0" t="0"/>
          <a:stretch/>
        </p:blipFill>
        <p:spPr>
          <a:xfrm>
            <a:off x="6487755" y="930627"/>
            <a:ext cx="503801" cy="677030"/>
          </a:xfrm>
          <a:prstGeom prst="rect">
            <a:avLst/>
          </a:prstGeom>
          <a:noFill/>
          <a:ln>
            <a:noFill/>
          </a:ln>
        </p:spPr>
      </p:pic>
      <p:pic>
        <p:nvPicPr>
          <p:cNvPr id="777" name="Google Shape;777;p16"/>
          <p:cNvPicPr preferRelativeResize="0"/>
          <p:nvPr/>
        </p:nvPicPr>
        <p:blipFill rotWithShape="1">
          <a:blip r:embed="rId9">
            <a:alphaModFix/>
          </a:blip>
          <a:srcRect b="0" l="0" r="0" t="0"/>
          <a:stretch/>
        </p:blipFill>
        <p:spPr>
          <a:xfrm>
            <a:off x="3849300" y="930961"/>
            <a:ext cx="1203640" cy="716671"/>
          </a:xfrm>
          <a:prstGeom prst="rect">
            <a:avLst/>
          </a:prstGeom>
          <a:noFill/>
          <a:ln>
            <a:noFill/>
          </a:ln>
        </p:spPr>
      </p:pic>
      <p:sp>
        <p:nvSpPr>
          <p:cNvPr id="778" name="Google Shape;778;p16"/>
          <p:cNvSpPr/>
          <p:nvPr/>
        </p:nvSpPr>
        <p:spPr>
          <a:xfrm>
            <a:off x="11918" y="7956376"/>
            <a:ext cx="721601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rgbClr val="000000"/>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Figura. Poblaciones y factores de riesgo de los casos notificados de Hepatitis B, C y Coinfecciòn/Superinfección B - Delta. Periodo epidemiológico 07. 2022</a:t>
            </a:r>
            <a:r>
              <a:rPr lang="es-ES" sz="700">
                <a:solidFill>
                  <a:srgbClr val="000000"/>
                </a:solidFill>
                <a:latin typeface="Arial Narrow"/>
                <a:ea typeface="Arial Narrow"/>
                <a:cs typeface="Arial Narrow"/>
                <a:sym typeface="Arial Narrow"/>
              </a:rPr>
              <a:t>. </a:t>
            </a:r>
            <a:endParaRPr sz="700">
              <a:solidFill>
                <a:srgbClr val="000000"/>
              </a:solidFill>
              <a:latin typeface="Arial Narrow"/>
              <a:ea typeface="Arial Narrow"/>
              <a:cs typeface="Arial Narrow"/>
              <a:sym typeface="Arial Narrow"/>
            </a:endParaRPr>
          </a:p>
        </p:txBody>
      </p:sp>
      <p:sp>
        <p:nvSpPr>
          <p:cNvPr id="779" name="Google Shape;779;p16"/>
          <p:cNvSpPr txBox="1"/>
          <p:nvPr/>
        </p:nvSpPr>
        <p:spPr>
          <a:xfrm>
            <a:off x="1080170" y="-66129"/>
            <a:ext cx="259228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 Hepatitis C</a:t>
            </a:r>
            <a:endParaRPr/>
          </a:p>
        </p:txBody>
      </p:sp>
      <p:sp>
        <p:nvSpPr>
          <p:cNvPr id="780" name="Google Shape;780;p16"/>
          <p:cNvSpPr txBox="1"/>
          <p:nvPr/>
        </p:nvSpPr>
        <p:spPr>
          <a:xfrm>
            <a:off x="936154" y="4427984"/>
            <a:ext cx="48469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especificas del comportamiento del evento y curso de vida</a:t>
            </a:r>
            <a:endParaRPr/>
          </a:p>
        </p:txBody>
      </p:sp>
      <p:pic>
        <p:nvPicPr>
          <p:cNvPr id="781" name="Google Shape;781;p16"/>
          <p:cNvPicPr preferRelativeResize="0"/>
          <p:nvPr/>
        </p:nvPicPr>
        <p:blipFill rotWithShape="1">
          <a:blip r:embed="rId10">
            <a:alphaModFix/>
          </a:blip>
          <a:srcRect b="35333" l="65937" r="29313" t="56778"/>
          <a:stretch/>
        </p:blipFill>
        <p:spPr>
          <a:xfrm>
            <a:off x="5652632" y="5652121"/>
            <a:ext cx="937120" cy="875468"/>
          </a:xfrm>
          <a:prstGeom prst="rect">
            <a:avLst/>
          </a:prstGeom>
          <a:noFill/>
          <a:ln>
            <a:noFill/>
          </a:ln>
        </p:spPr>
      </p:pic>
      <p:sp>
        <p:nvSpPr>
          <p:cNvPr id="782" name="Google Shape;782;p16"/>
          <p:cNvSpPr/>
          <p:nvPr/>
        </p:nvSpPr>
        <p:spPr>
          <a:xfrm>
            <a:off x="5189193" y="6660232"/>
            <a:ext cx="1725328" cy="504056"/>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rgbClr val="000000"/>
                </a:solidFill>
                <a:latin typeface="Arial Narrow"/>
                <a:ea typeface="Arial Narrow"/>
                <a:cs typeface="Arial Narrow"/>
                <a:sym typeface="Arial Narrow"/>
              </a:rPr>
              <a:t>Sin vacunación previa para Hepatitis B</a:t>
            </a:r>
            <a:endParaRPr b="1" sz="1200">
              <a:solidFill>
                <a:srgbClr val="000000"/>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97,5%</a:t>
            </a:r>
            <a:endParaRPr b="1" sz="1600">
              <a:solidFill>
                <a:srgbClr val="000000"/>
              </a:solidFill>
              <a:latin typeface="Arial Narrow"/>
              <a:ea typeface="Arial Narrow"/>
              <a:cs typeface="Arial Narrow"/>
              <a:sym typeface="Arial Narrow"/>
            </a:endParaRPr>
          </a:p>
        </p:txBody>
      </p:sp>
      <p:graphicFrame>
        <p:nvGraphicFramePr>
          <p:cNvPr id="783" name="Google Shape;783;p16"/>
          <p:cNvGraphicFramePr/>
          <p:nvPr/>
        </p:nvGraphicFramePr>
        <p:xfrm>
          <a:off x="180838" y="5213176"/>
          <a:ext cx="4572000" cy="2743200"/>
        </p:xfrm>
        <a:graphic>
          <a:graphicData uri="http://schemas.openxmlformats.org/drawingml/2006/chart">
            <c:chart r:id="rId11"/>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id="788" name="Google Shape;788;p17"/>
          <p:cNvSpPr/>
          <p:nvPr/>
        </p:nvSpPr>
        <p:spPr>
          <a:xfrm>
            <a:off x="14436" y="15338"/>
            <a:ext cx="7200900" cy="390527"/>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789" name="Google Shape;789;p17"/>
          <p:cNvGrpSpPr/>
          <p:nvPr/>
        </p:nvGrpSpPr>
        <p:grpSpPr>
          <a:xfrm>
            <a:off x="291840" y="87346"/>
            <a:ext cx="5701151" cy="288032"/>
            <a:chOff x="2448322" y="33255"/>
            <a:chExt cx="5701151" cy="288032"/>
          </a:xfrm>
        </p:grpSpPr>
        <p:sp>
          <p:nvSpPr>
            <p:cNvPr id="790" name="Google Shape;790;p17"/>
            <p:cNvSpPr/>
            <p:nvPr/>
          </p:nvSpPr>
          <p:spPr>
            <a:xfrm>
              <a:off x="2448322" y="3325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791" name="Google Shape;791;p17"/>
            <p:cNvCxnSpPr>
              <a:stCxn id="790" idx="6"/>
            </p:cNvCxnSpPr>
            <p:nvPr/>
          </p:nvCxnSpPr>
          <p:spPr>
            <a:xfrm>
              <a:off x="2736354" y="164060"/>
              <a:ext cx="648000" cy="0"/>
            </a:xfrm>
            <a:prstGeom prst="straightConnector1">
              <a:avLst/>
            </a:prstGeom>
            <a:noFill/>
            <a:ln cap="flat" cmpd="sng" w="28575">
              <a:solidFill>
                <a:srgbClr val="C00000"/>
              </a:solidFill>
              <a:prstDash val="solid"/>
              <a:round/>
              <a:headEnd len="sm" w="sm" type="none"/>
              <a:tailEnd len="sm" w="sm" type="none"/>
            </a:ln>
          </p:spPr>
        </p:cxnSp>
        <p:sp>
          <p:nvSpPr>
            <p:cNvPr id="792" name="Google Shape;792;p17"/>
            <p:cNvSpPr txBox="1"/>
            <p:nvPr/>
          </p:nvSpPr>
          <p:spPr>
            <a:xfrm>
              <a:off x="3302536" y="44288"/>
              <a:ext cx="48469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especificas del comportamiento del evento y curso de vida</a:t>
              </a:r>
              <a:endParaRPr/>
            </a:p>
          </p:txBody>
        </p:sp>
      </p:grpSp>
      <p:sp>
        <p:nvSpPr>
          <p:cNvPr id="793" name="Google Shape;793;p17"/>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17</a:t>
            </a:r>
            <a:endParaRPr b="1" sz="1050">
              <a:solidFill>
                <a:schemeClr val="dk1"/>
              </a:solidFill>
              <a:latin typeface="Arial Narrow"/>
              <a:ea typeface="Arial Narrow"/>
              <a:cs typeface="Arial Narrow"/>
              <a:sym typeface="Arial Narrow"/>
            </a:endParaRPr>
          </a:p>
        </p:txBody>
      </p:sp>
      <p:sp>
        <p:nvSpPr>
          <p:cNvPr id="794" name="Google Shape;794;p17"/>
          <p:cNvSpPr/>
          <p:nvPr/>
        </p:nvSpPr>
        <p:spPr>
          <a:xfrm>
            <a:off x="245381" y="4860032"/>
            <a:ext cx="6924326" cy="2923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Figura. Complicaciones de los casos notificados de Hepatitis B, C y Coinfección/superinfección Hepatitis B-Delta. Periodo epidemiológico 07. 2022. </a:t>
            </a:r>
            <a:endParaRPr sz="700">
              <a:solidFill>
                <a:schemeClr val="dk1"/>
              </a:solidFill>
              <a:latin typeface="Arial Narrow"/>
              <a:ea typeface="Arial Narrow"/>
              <a:cs typeface="Arial Narrow"/>
              <a:sym typeface="Arial Narrow"/>
            </a:endParaRPr>
          </a:p>
        </p:txBody>
      </p:sp>
      <p:sp>
        <p:nvSpPr>
          <p:cNvPr id="795" name="Google Shape;795;p17"/>
          <p:cNvSpPr txBox="1"/>
          <p:nvPr/>
        </p:nvSpPr>
        <p:spPr>
          <a:xfrm>
            <a:off x="1619805" y="1835696"/>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12 casos</a:t>
            </a:r>
            <a:endParaRPr/>
          </a:p>
        </p:txBody>
      </p:sp>
      <p:sp>
        <p:nvSpPr>
          <p:cNvPr id="796" name="Google Shape;796;p17"/>
          <p:cNvSpPr txBox="1"/>
          <p:nvPr/>
        </p:nvSpPr>
        <p:spPr>
          <a:xfrm>
            <a:off x="3996069" y="1817088"/>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a:p>
        </p:txBody>
      </p:sp>
      <p:sp>
        <p:nvSpPr>
          <p:cNvPr id="797" name="Google Shape;797;p17"/>
          <p:cNvSpPr txBox="1"/>
          <p:nvPr/>
        </p:nvSpPr>
        <p:spPr>
          <a:xfrm>
            <a:off x="2844198" y="1817088"/>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131 casos</a:t>
            </a:r>
            <a:endParaRPr/>
          </a:p>
        </p:txBody>
      </p:sp>
      <p:sp>
        <p:nvSpPr>
          <p:cNvPr id="798" name="Google Shape;798;p17"/>
          <p:cNvSpPr/>
          <p:nvPr/>
        </p:nvSpPr>
        <p:spPr>
          <a:xfrm>
            <a:off x="14436" y="7360567"/>
            <a:ext cx="687612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Figura. Clasificación del caso Hepatitis B, C Coinfección/Superinfecciòn B-Delta. Periodo epidemiológico 07. 2022. </a:t>
            </a:r>
            <a:endParaRPr sz="700">
              <a:solidFill>
                <a:schemeClr val="dk1"/>
              </a:solidFill>
              <a:latin typeface="Arial Narrow"/>
              <a:ea typeface="Arial Narrow"/>
              <a:cs typeface="Arial Narrow"/>
              <a:sym typeface="Arial Narrow"/>
            </a:endParaRPr>
          </a:p>
        </p:txBody>
      </p:sp>
      <p:sp>
        <p:nvSpPr>
          <p:cNvPr id="799" name="Google Shape;799;p17"/>
          <p:cNvSpPr/>
          <p:nvPr/>
        </p:nvSpPr>
        <p:spPr>
          <a:xfrm>
            <a:off x="-27139" y="7924844"/>
            <a:ext cx="7135004" cy="122341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La frecuencia de las hepatitis virales es mayor en jóvenes, adultos y grupos poblacionales con factores de riesgo, ocasionan discapacidad y muerte principalmente asociada a cuadros de insuficiencia hepática, cirrosis y cáncer de hígado. Es de aclarar que se cuenta con una vacuna segura y eficaz que confiere una protección del 98% al 100% contra la enfermedad de la hepatitis B, lo que conlleva a evitar las complicaciones que pueden derivarse de la enfermedad.  La relación hombre: mujer es de aproximadamente 4 hombres por cada mujer. Los grupos de edad en los que más se presenta el evento se ubican entre los 25 y los 44 años con un 68,9%. El principal mecanismo de transmisión es el sexual, por lo que se hace vital la orientación de las estrategias hacia la promoción de la salud sexual y reproductiva. No se han notificado casos de Hepatitis B-Delta. Nota: Los datos del presente boletín corresponden a cifras preliminares.</a:t>
            </a:r>
            <a:endParaRPr sz="1050">
              <a:solidFill>
                <a:schemeClr val="dk1"/>
              </a:solidFill>
              <a:latin typeface="Arial Narrow"/>
              <a:ea typeface="Arial Narrow"/>
              <a:cs typeface="Arial Narrow"/>
              <a:sym typeface="Arial Narrow"/>
            </a:endParaRPr>
          </a:p>
        </p:txBody>
      </p:sp>
      <p:sp>
        <p:nvSpPr>
          <p:cNvPr id="800" name="Google Shape;800;p17"/>
          <p:cNvSpPr/>
          <p:nvPr/>
        </p:nvSpPr>
        <p:spPr>
          <a:xfrm>
            <a:off x="-1849" y="7645552"/>
            <a:ext cx="7200900" cy="310824"/>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801" name="Google Shape;801;p17"/>
          <p:cNvGrpSpPr/>
          <p:nvPr/>
        </p:nvGrpSpPr>
        <p:grpSpPr>
          <a:xfrm>
            <a:off x="190189" y="7663143"/>
            <a:ext cx="3446504" cy="276999"/>
            <a:chOff x="2448322" y="33831"/>
            <a:chExt cx="3446504" cy="276999"/>
          </a:xfrm>
        </p:grpSpPr>
        <p:sp>
          <p:nvSpPr>
            <p:cNvPr id="802" name="Google Shape;802;p17"/>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803" name="Google Shape;803;p17"/>
            <p:cNvCxnSpPr>
              <a:stCxn id="802"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804" name="Google Shape;804;p17"/>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a:p>
          </p:txBody>
        </p:sp>
      </p:grpSp>
      <p:sp>
        <p:nvSpPr>
          <p:cNvPr descr="https://i1.wp.com/periodicovictoria.mx/wp-content/uploads/2016/04/1-infografi%CC%81a-suicidio.jpg?fit=1403%2C1500" id="805" name="Google Shape;805;p17"/>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6" name="Google Shape;806;p17"/>
          <p:cNvSpPr/>
          <p:nvPr/>
        </p:nvSpPr>
        <p:spPr>
          <a:xfrm>
            <a:off x="1830187" y="2124700"/>
            <a:ext cx="3507593" cy="36933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900">
                <a:solidFill>
                  <a:schemeClr val="dk1"/>
                </a:solidFill>
                <a:latin typeface="Arial Narrow"/>
                <a:ea typeface="Arial Narrow"/>
                <a:cs typeface="Arial Narrow"/>
                <a:sym typeface="Arial Narrow"/>
              </a:rPr>
              <a:t>Figura. Mecanismo probable de transmisión de Hepatitis B, C y Coinfección/superinfección B-Delta. Periodo epidemiológico 07  2022 </a:t>
            </a:r>
            <a:endParaRPr sz="900">
              <a:solidFill>
                <a:schemeClr val="dk1"/>
              </a:solidFill>
              <a:latin typeface="Arial Narrow"/>
              <a:ea typeface="Arial Narrow"/>
              <a:cs typeface="Arial Narrow"/>
              <a:sym typeface="Arial Narrow"/>
            </a:endParaRPr>
          </a:p>
        </p:txBody>
      </p:sp>
      <p:sp>
        <p:nvSpPr>
          <p:cNvPr id="807" name="Google Shape;807;p17"/>
          <p:cNvSpPr/>
          <p:nvPr/>
        </p:nvSpPr>
        <p:spPr>
          <a:xfrm>
            <a:off x="1981961" y="1422663"/>
            <a:ext cx="793974" cy="370740"/>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7,45%</a:t>
            </a:r>
            <a:endParaRPr b="1" sz="1400">
              <a:solidFill>
                <a:schemeClr val="dk1"/>
              </a:solidFill>
              <a:latin typeface="Arial Narrow"/>
              <a:ea typeface="Arial Narrow"/>
              <a:cs typeface="Arial Narrow"/>
              <a:sym typeface="Arial Narrow"/>
            </a:endParaRPr>
          </a:p>
        </p:txBody>
      </p:sp>
      <p:sp>
        <p:nvSpPr>
          <p:cNvPr id="808" name="Google Shape;808;p17"/>
          <p:cNvSpPr/>
          <p:nvPr/>
        </p:nvSpPr>
        <p:spPr>
          <a:xfrm>
            <a:off x="3310557" y="1422663"/>
            <a:ext cx="793974" cy="370740"/>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81,37%</a:t>
            </a:r>
            <a:endParaRPr b="1" sz="1400">
              <a:solidFill>
                <a:schemeClr val="dk1"/>
              </a:solidFill>
              <a:latin typeface="Arial Narrow"/>
              <a:ea typeface="Arial Narrow"/>
              <a:cs typeface="Arial Narrow"/>
              <a:sym typeface="Arial Narrow"/>
            </a:endParaRPr>
          </a:p>
        </p:txBody>
      </p:sp>
      <p:pic>
        <p:nvPicPr>
          <p:cNvPr id="809" name="Google Shape;809;p17"/>
          <p:cNvPicPr preferRelativeResize="0"/>
          <p:nvPr/>
        </p:nvPicPr>
        <p:blipFill rotWithShape="1">
          <a:blip r:embed="rId3">
            <a:alphaModFix/>
          </a:blip>
          <a:srcRect b="51667" l="56813" r="37500" t="36222"/>
          <a:stretch/>
        </p:blipFill>
        <p:spPr>
          <a:xfrm>
            <a:off x="3364889" y="666852"/>
            <a:ext cx="579224" cy="693796"/>
          </a:xfrm>
          <a:prstGeom prst="rect">
            <a:avLst/>
          </a:prstGeom>
          <a:noFill/>
          <a:ln>
            <a:noFill/>
          </a:ln>
        </p:spPr>
      </p:pic>
      <p:pic>
        <p:nvPicPr>
          <p:cNvPr id="810" name="Google Shape;810;p17"/>
          <p:cNvPicPr preferRelativeResize="0"/>
          <p:nvPr/>
        </p:nvPicPr>
        <p:blipFill rotWithShape="1">
          <a:blip r:embed="rId3">
            <a:alphaModFix/>
          </a:blip>
          <a:srcRect b="51667" l="31926" r="56249" t="33444"/>
          <a:stretch/>
        </p:blipFill>
        <p:spPr>
          <a:xfrm>
            <a:off x="1906804" y="629434"/>
            <a:ext cx="1119923" cy="793229"/>
          </a:xfrm>
          <a:prstGeom prst="rect">
            <a:avLst/>
          </a:prstGeom>
          <a:noFill/>
          <a:ln>
            <a:noFill/>
          </a:ln>
        </p:spPr>
      </p:pic>
      <p:pic>
        <p:nvPicPr>
          <p:cNvPr id="811" name="Google Shape;811;p17"/>
          <p:cNvPicPr preferRelativeResize="0"/>
          <p:nvPr/>
        </p:nvPicPr>
        <p:blipFill rotWithShape="1">
          <a:blip r:embed="rId3">
            <a:alphaModFix/>
          </a:blip>
          <a:srcRect b="52222" l="76875" r="16561" t="32666"/>
          <a:stretch/>
        </p:blipFill>
        <p:spPr>
          <a:xfrm>
            <a:off x="4551282" y="663074"/>
            <a:ext cx="556360" cy="720618"/>
          </a:xfrm>
          <a:prstGeom prst="rect">
            <a:avLst/>
          </a:prstGeom>
          <a:noFill/>
          <a:ln>
            <a:noFill/>
          </a:ln>
        </p:spPr>
      </p:pic>
      <p:sp>
        <p:nvSpPr>
          <p:cNvPr id="812" name="Google Shape;812;p17"/>
          <p:cNvSpPr/>
          <p:nvPr/>
        </p:nvSpPr>
        <p:spPr>
          <a:xfrm>
            <a:off x="4409385" y="1422663"/>
            <a:ext cx="793974" cy="370740"/>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0,0%</a:t>
            </a:r>
            <a:endParaRPr b="1" sz="1400">
              <a:solidFill>
                <a:schemeClr val="dk1"/>
              </a:solidFill>
              <a:latin typeface="Arial Narrow"/>
              <a:ea typeface="Arial Narrow"/>
              <a:cs typeface="Arial Narrow"/>
              <a:sym typeface="Arial Narrow"/>
            </a:endParaRPr>
          </a:p>
        </p:txBody>
      </p:sp>
      <p:graphicFrame>
        <p:nvGraphicFramePr>
          <p:cNvPr id="813" name="Google Shape;813;p17"/>
          <p:cNvGraphicFramePr/>
          <p:nvPr/>
        </p:nvGraphicFramePr>
        <p:xfrm>
          <a:off x="1412940" y="2556907"/>
          <a:ext cx="4203734" cy="2485901"/>
        </p:xfrm>
        <a:graphic>
          <a:graphicData uri="http://schemas.openxmlformats.org/drawingml/2006/chart">
            <c:chart r:id="rId4"/>
          </a:graphicData>
        </a:graphic>
      </p:graphicFrame>
      <p:graphicFrame>
        <p:nvGraphicFramePr>
          <p:cNvPr id="814" name="Google Shape;814;p17"/>
          <p:cNvGraphicFramePr/>
          <p:nvPr/>
        </p:nvGraphicFramePr>
        <p:xfrm>
          <a:off x="1353614" y="5136507"/>
          <a:ext cx="4460738" cy="2493132"/>
        </p:xfrm>
        <a:graphic>
          <a:graphicData uri="http://schemas.openxmlformats.org/drawingml/2006/chart">
            <c:chart r:id="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8" name="Shape 818"/>
        <p:cNvGrpSpPr/>
        <p:nvPr/>
      </p:nvGrpSpPr>
      <p:grpSpPr>
        <a:xfrm>
          <a:off x="0" y="0"/>
          <a:ext cx="0" cy="0"/>
          <a:chOff x="0" y="0"/>
          <a:chExt cx="0" cy="0"/>
        </a:xfrm>
      </p:grpSpPr>
      <p:pic>
        <p:nvPicPr>
          <p:cNvPr id="819" name="Google Shape;819;p18"/>
          <p:cNvPicPr preferRelativeResize="0"/>
          <p:nvPr/>
        </p:nvPicPr>
        <p:blipFill rotWithShape="1">
          <a:blip r:embed="rId3">
            <a:alphaModFix/>
          </a:blip>
          <a:srcRect b="0" l="0" r="0" t="0"/>
          <a:stretch/>
        </p:blipFill>
        <p:spPr>
          <a:xfrm>
            <a:off x="-8298" y="-2118"/>
            <a:ext cx="2228231" cy="2824179"/>
          </a:xfrm>
          <a:prstGeom prst="rect">
            <a:avLst/>
          </a:prstGeom>
          <a:noFill/>
          <a:ln>
            <a:noFill/>
          </a:ln>
        </p:spPr>
      </p:pic>
      <p:pic>
        <p:nvPicPr>
          <p:cNvPr id="820" name="Google Shape;820;p18"/>
          <p:cNvPicPr preferRelativeResize="0"/>
          <p:nvPr/>
        </p:nvPicPr>
        <p:blipFill rotWithShape="1">
          <a:blip r:embed="rId4">
            <a:alphaModFix/>
          </a:blip>
          <a:srcRect b="0" l="0" r="0" t="51431"/>
          <a:stretch/>
        </p:blipFill>
        <p:spPr>
          <a:xfrm>
            <a:off x="0" y="2808413"/>
            <a:ext cx="2232223" cy="2666962"/>
          </a:xfrm>
          <a:prstGeom prst="rect">
            <a:avLst/>
          </a:prstGeom>
          <a:noFill/>
          <a:ln>
            <a:noFill/>
          </a:ln>
        </p:spPr>
      </p:pic>
      <p:sp>
        <p:nvSpPr>
          <p:cNvPr id="821" name="Google Shape;821;p18"/>
          <p:cNvSpPr txBox="1"/>
          <p:nvPr/>
        </p:nvSpPr>
        <p:spPr>
          <a:xfrm>
            <a:off x="-30097" y="617076"/>
            <a:ext cx="2250029"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07 - 2022</a:t>
            </a:r>
            <a:endParaRPr b="1" sz="1200">
              <a:solidFill>
                <a:schemeClr val="dk1"/>
              </a:solidFill>
              <a:latin typeface="Arial Narrow"/>
              <a:ea typeface="Arial Narrow"/>
              <a:cs typeface="Arial Narrow"/>
              <a:sym typeface="Arial Narrow"/>
            </a:endParaRPr>
          </a:p>
        </p:txBody>
      </p:sp>
      <p:grpSp>
        <p:nvGrpSpPr>
          <p:cNvPr id="822" name="Google Shape;822;p18"/>
          <p:cNvGrpSpPr/>
          <p:nvPr/>
        </p:nvGrpSpPr>
        <p:grpSpPr>
          <a:xfrm>
            <a:off x="179214" y="4211960"/>
            <a:ext cx="1892650" cy="488476"/>
            <a:chOff x="2397524" y="3379972"/>
            <a:chExt cx="4508500" cy="904875"/>
          </a:xfrm>
        </p:grpSpPr>
        <p:pic>
          <p:nvPicPr>
            <p:cNvPr id="823" name="Google Shape;823;p18"/>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824" name="Google Shape;824;p18"/>
            <p:cNvSpPr txBox="1"/>
            <p:nvPr/>
          </p:nvSpPr>
          <p:spPr>
            <a:xfrm>
              <a:off x="3290517" y="3478755"/>
              <a:ext cx="172431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861</a:t>
              </a:r>
              <a:endParaRPr b="1" sz="2000">
                <a:solidFill>
                  <a:schemeClr val="dk1"/>
                </a:solidFill>
                <a:latin typeface="Arial Narrow"/>
                <a:ea typeface="Arial Narrow"/>
                <a:cs typeface="Arial Narrow"/>
                <a:sym typeface="Arial Narrow"/>
              </a:endParaRPr>
            </a:p>
          </p:txBody>
        </p:sp>
      </p:grpSp>
      <p:sp>
        <p:nvSpPr>
          <p:cNvPr id="825" name="Google Shape;825;p18"/>
          <p:cNvSpPr txBox="1"/>
          <p:nvPr/>
        </p:nvSpPr>
        <p:spPr>
          <a:xfrm>
            <a:off x="-16906" y="4716016"/>
            <a:ext cx="213531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aumentó en un 5,00%.</a:t>
            </a:r>
            <a:endParaRPr b="1" sz="1200">
              <a:solidFill>
                <a:schemeClr val="dk1"/>
              </a:solidFill>
              <a:latin typeface="Arial Narrow"/>
              <a:ea typeface="Arial Narrow"/>
              <a:cs typeface="Arial Narrow"/>
              <a:sym typeface="Arial Narrow"/>
            </a:endParaRPr>
          </a:p>
        </p:txBody>
      </p:sp>
      <p:sp>
        <p:nvSpPr>
          <p:cNvPr id="826" name="Google Shape;826;p18"/>
          <p:cNvSpPr/>
          <p:nvPr/>
        </p:nvSpPr>
        <p:spPr>
          <a:xfrm>
            <a:off x="2231041" y="2085526"/>
            <a:ext cx="4946011"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Comportamiento intoxicaciones. Medellín, a Periodo epidemiológico 07 acumulado  de 2017-2022. </a:t>
            </a:r>
            <a:endParaRPr sz="1050">
              <a:solidFill>
                <a:schemeClr val="dk1"/>
              </a:solidFill>
              <a:latin typeface="Arial Narrow"/>
              <a:ea typeface="Arial Narrow"/>
              <a:cs typeface="Arial Narrow"/>
              <a:sym typeface="Arial Narrow"/>
            </a:endParaRPr>
          </a:p>
        </p:txBody>
      </p:sp>
      <p:grpSp>
        <p:nvGrpSpPr>
          <p:cNvPr id="827" name="Google Shape;827;p18"/>
          <p:cNvGrpSpPr/>
          <p:nvPr/>
        </p:nvGrpSpPr>
        <p:grpSpPr>
          <a:xfrm>
            <a:off x="2448322" y="74775"/>
            <a:ext cx="3446504" cy="276999"/>
            <a:chOff x="2448322" y="74775"/>
            <a:chExt cx="3446504" cy="276999"/>
          </a:xfrm>
        </p:grpSpPr>
        <p:sp>
          <p:nvSpPr>
            <p:cNvPr id="828" name="Google Shape;828;p1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829" name="Google Shape;829;p18"/>
            <p:cNvCxnSpPr>
              <a:stCxn id="82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830" name="Google Shape;830;p1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831" name="Google Shape;831;p18"/>
          <p:cNvSpPr/>
          <p:nvPr/>
        </p:nvSpPr>
        <p:spPr>
          <a:xfrm>
            <a:off x="2223346" y="3706456"/>
            <a:ext cx="4961400" cy="360475"/>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832" name="Google Shape;832;p18"/>
          <p:cNvGrpSpPr/>
          <p:nvPr/>
        </p:nvGrpSpPr>
        <p:grpSpPr>
          <a:xfrm>
            <a:off x="2516904" y="3736932"/>
            <a:ext cx="3446504" cy="286016"/>
            <a:chOff x="2448322" y="-7125"/>
            <a:chExt cx="3446504" cy="286016"/>
          </a:xfrm>
        </p:grpSpPr>
        <p:sp>
          <p:nvSpPr>
            <p:cNvPr id="833" name="Google Shape;833;p18"/>
            <p:cNvSpPr/>
            <p:nvPr/>
          </p:nvSpPr>
          <p:spPr>
            <a:xfrm>
              <a:off x="2448322" y="1728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834" name="Google Shape;834;p18"/>
            <p:cNvCxnSpPr>
              <a:stCxn id="833" idx="6"/>
            </p:cNvCxnSpPr>
            <p:nvPr/>
          </p:nvCxnSpPr>
          <p:spPr>
            <a:xfrm>
              <a:off x="2736354" y="148086"/>
              <a:ext cx="648000" cy="0"/>
            </a:xfrm>
            <a:prstGeom prst="straightConnector1">
              <a:avLst/>
            </a:prstGeom>
            <a:noFill/>
            <a:ln cap="flat" cmpd="sng" w="28575">
              <a:solidFill>
                <a:srgbClr val="C00000"/>
              </a:solidFill>
              <a:prstDash val="solid"/>
              <a:round/>
              <a:headEnd len="sm" w="sm" type="none"/>
              <a:tailEnd len="sm" w="sm" type="none"/>
            </a:ln>
          </p:spPr>
        </p:cxnSp>
        <p:sp>
          <p:nvSpPr>
            <p:cNvPr id="835" name="Google Shape;835;p18"/>
            <p:cNvSpPr txBox="1"/>
            <p:nvPr/>
          </p:nvSpPr>
          <p:spPr>
            <a:xfrm>
              <a:off x="3302538" y="-712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836" name="Google Shape;836;p18"/>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18 </a:t>
            </a:r>
            <a:endParaRPr b="1" sz="1050">
              <a:solidFill>
                <a:schemeClr val="dk1"/>
              </a:solidFill>
              <a:latin typeface="Arial Narrow"/>
              <a:ea typeface="Arial Narrow"/>
              <a:cs typeface="Arial Narrow"/>
              <a:sym typeface="Arial Narrow"/>
            </a:endParaRPr>
          </a:p>
        </p:txBody>
      </p:sp>
      <p:sp>
        <p:nvSpPr>
          <p:cNvPr id="837" name="Google Shape;837;p18"/>
          <p:cNvSpPr txBox="1"/>
          <p:nvPr>
            <p:ph type="ctrTitle"/>
          </p:nvPr>
        </p:nvSpPr>
        <p:spPr>
          <a:xfrm>
            <a:off x="-30096" y="177934"/>
            <a:ext cx="2208885" cy="40011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Intoxicaciones</a:t>
            </a:r>
            <a:endParaRPr b="1" sz="2000">
              <a:solidFill>
                <a:srgbClr val="C00000"/>
              </a:solidFill>
              <a:latin typeface="Arial Narrow"/>
              <a:ea typeface="Arial Narrow"/>
              <a:cs typeface="Arial Narrow"/>
              <a:sym typeface="Arial Narrow"/>
            </a:endParaRPr>
          </a:p>
        </p:txBody>
      </p:sp>
      <p:grpSp>
        <p:nvGrpSpPr>
          <p:cNvPr id="838" name="Google Shape;838;p18"/>
          <p:cNvGrpSpPr/>
          <p:nvPr/>
        </p:nvGrpSpPr>
        <p:grpSpPr>
          <a:xfrm>
            <a:off x="2274030" y="4873984"/>
            <a:ext cx="833825" cy="904648"/>
            <a:chOff x="1038433" y="1243369"/>
            <a:chExt cx="833825" cy="904648"/>
          </a:xfrm>
        </p:grpSpPr>
        <p:sp>
          <p:nvSpPr>
            <p:cNvPr id="839" name="Google Shape;839;p18"/>
            <p:cNvSpPr/>
            <p:nvPr/>
          </p:nvSpPr>
          <p:spPr>
            <a:xfrm>
              <a:off x="1038433" y="1520368"/>
              <a:ext cx="816918"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60,51%</a:t>
              </a:r>
              <a:endParaRPr b="1" sz="1600">
                <a:solidFill>
                  <a:schemeClr val="dk1"/>
                </a:solidFill>
                <a:latin typeface="Arial Narrow"/>
                <a:ea typeface="Arial Narrow"/>
                <a:cs typeface="Arial Narrow"/>
                <a:sym typeface="Arial Narrow"/>
              </a:endParaRPr>
            </a:p>
          </p:txBody>
        </p:sp>
        <p:sp>
          <p:nvSpPr>
            <p:cNvPr id="840" name="Google Shape;840;p18"/>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841" name="Google Shape;841;p18"/>
            <p:cNvSpPr/>
            <p:nvPr/>
          </p:nvSpPr>
          <p:spPr>
            <a:xfrm>
              <a:off x="1064280" y="1871018"/>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521 casos</a:t>
              </a:r>
              <a:endParaRPr sz="1200">
                <a:solidFill>
                  <a:schemeClr val="dk1"/>
                </a:solidFill>
                <a:latin typeface="Calibri"/>
                <a:ea typeface="Calibri"/>
                <a:cs typeface="Calibri"/>
                <a:sym typeface="Calibri"/>
              </a:endParaRPr>
            </a:p>
          </p:txBody>
        </p:sp>
      </p:grpSp>
      <p:grpSp>
        <p:nvGrpSpPr>
          <p:cNvPr id="842" name="Google Shape;842;p18"/>
          <p:cNvGrpSpPr/>
          <p:nvPr/>
        </p:nvGrpSpPr>
        <p:grpSpPr>
          <a:xfrm>
            <a:off x="4522309" y="6596400"/>
            <a:ext cx="855577" cy="883043"/>
            <a:chOff x="1033171" y="8262441"/>
            <a:chExt cx="855577" cy="883043"/>
          </a:xfrm>
        </p:grpSpPr>
        <p:sp>
          <p:nvSpPr>
            <p:cNvPr id="843" name="Google Shape;843;p18"/>
            <p:cNvSpPr/>
            <p:nvPr/>
          </p:nvSpPr>
          <p:spPr>
            <a:xfrm>
              <a:off x="1068351" y="8535741"/>
              <a:ext cx="817939"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32,87%</a:t>
              </a:r>
              <a:endParaRPr b="1" sz="1600">
                <a:solidFill>
                  <a:schemeClr val="dk1"/>
                </a:solidFill>
                <a:latin typeface="Arial Narrow"/>
                <a:ea typeface="Arial Narrow"/>
                <a:cs typeface="Arial Narrow"/>
                <a:sym typeface="Arial Narrow"/>
              </a:endParaRPr>
            </a:p>
          </p:txBody>
        </p:sp>
        <p:sp>
          <p:nvSpPr>
            <p:cNvPr id="844" name="Google Shape;844;p18"/>
            <p:cNvSpPr/>
            <p:nvPr/>
          </p:nvSpPr>
          <p:spPr>
            <a:xfrm>
              <a:off x="1033171" y="8262441"/>
              <a:ext cx="85311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Vía pública</a:t>
              </a:r>
              <a:endParaRPr b="1" sz="1200" u="sng">
                <a:solidFill>
                  <a:srgbClr val="000000"/>
                </a:solidFill>
                <a:latin typeface="Arial Narrow"/>
                <a:ea typeface="Arial Narrow"/>
                <a:cs typeface="Arial Narrow"/>
                <a:sym typeface="Arial Narrow"/>
              </a:endParaRPr>
            </a:p>
          </p:txBody>
        </p:sp>
        <p:sp>
          <p:nvSpPr>
            <p:cNvPr id="845" name="Google Shape;845;p18"/>
            <p:cNvSpPr/>
            <p:nvPr/>
          </p:nvSpPr>
          <p:spPr>
            <a:xfrm>
              <a:off x="1098147" y="8868485"/>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283 casos</a:t>
              </a:r>
              <a:endParaRPr sz="1200">
                <a:solidFill>
                  <a:schemeClr val="dk1"/>
                </a:solidFill>
                <a:latin typeface="Calibri"/>
                <a:ea typeface="Calibri"/>
                <a:cs typeface="Calibri"/>
                <a:sym typeface="Calibri"/>
              </a:endParaRPr>
            </a:p>
          </p:txBody>
        </p:sp>
      </p:grpSp>
      <p:pic>
        <p:nvPicPr>
          <p:cNvPr id="846" name="Google Shape;846;p18"/>
          <p:cNvPicPr preferRelativeResize="0"/>
          <p:nvPr/>
        </p:nvPicPr>
        <p:blipFill rotWithShape="1">
          <a:blip r:embed="rId6">
            <a:alphaModFix/>
          </a:blip>
          <a:srcRect b="0" l="0" r="84474" t="10614"/>
          <a:stretch/>
        </p:blipFill>
        <p:spPr>
          <a:xfrm>
            <a:off x="2442384" y="4383828"/>
            <a:ext cx="542252" cy="529727"/>
          </a:xfrm>
          <a:prstGeom prst="rect">
            <a:avLst/>
          </a:prstGeom>
          <a:noFill/>
          <a:ln>
            <a:noFill/>
          </a:ln>
        </p:spPr>
      </p:pic>
      <p:sp>
        <p:nvSpPr>
          <p:cNvPr id="847" name="Google Shape;847;p18"/>
          <p:cNvSpPr/>
          <p:nvPr/>
        </p:nvSpPr>
        <p:spPr>
          <a:xfrm>
            <a:off x="26911" y="7668344"/>
            <a:ext cx="5556050" cy="3539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Secretaría Salud de Medellín</a:t>
            </a:r>
            <a:endParaRPr/>
          </a:p>
          <a:p>
            <a:pPr indent="0" lvl="0" marL="0" marR="0" rtl="0" algn="l">
              <a:spcBef>
                <a:spcPts val="0"/>
              </a:spcBef>
              <a:spcAft>
                <a:spcPts val="0"/>
              </a:spcAft>
              <a:buNone/>
            </a:pPr>
            <a:r>
              <a:rPr lang="es-ES" sz="1100">
                <a:solidFill>
                  <a:schemeClr val="dk1"/>
                </a:solidFill>
                <a:latin typeface="Arial Narrow"/>
                <a:ea typeface="Arial Narrow"/>
                <a:cs typeface="Arial Narrow"/>
                <a:sym typeface="Arial Narrow"/>
              </a:rPr>
              <a:t>Figura grupo de sustancia, intoxicaciones, a Periodo epidemiológico 07 acumulado. Medellín 2022</a:t>
            </a:r>
            <a:endParaRPr sz="1100">
              <a:solidFill>
                <a:schemeClr val="dk1"/>
              </a:solidFill>
              <a:latin typeface="Arial Narrow"/>
              <a:ea typeface="Arial Narrow"/>
              <a:cs typeface="Arial Narrow"/>
              <a:sym typeface="Arial Narrow"/>
            </a:endParaRPr>
          </a:p>
        </p:txBody>
      </p:sp>
      <p:grpSp>
        <p:nvGrpSpPr>
          <p:cNvPr id="848" name="Google Shape;848;p18"/>
          <p:cNvGrpSpPr/>
          <p:nvPr/>
        </p:nvGrpSpPr>
        <p:grpSpPr>
          <a:xfrm>
            <a:off x="4905808" y="4866208"/>
            <a:ext cx="877163" cy="894649"/>
            <a:chOff x="5265956" y="1265576"/>
            <a:chExt cx="877163" cy="894649"/>
          </a:xfrm>
        </p:grpSpPr>
        <p:sp>
          <p:nvSpPr>
            <p:cNvPr id="849" name="Google Shape;849;p18"/>
            <p:cNvSpPr/>
            <p:nvPr/>
          </p:nvSpPr>
          <p:spPr>
            <a:xfrm>
              <a:off x="5327048" y="1561312"/>
              <a:ext cx="781202"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10,80%</a:t>
              </a:r>
              <a:endParaRPr b="1" sz="1600">
                <a:solidFill>
                  <a:schemeClr val="dk1"/>
                </a:solidFill>
                <a:latin typeface="Arial Narrow"/>
                <a:ea typeface="Arial Narrow"/>
                <a:cs typeface="Arial Narrow"/>
                <a:sym typeface="Arial Narrow"/>
              </a:endParaRPr>
            </a:p>
          </p:txBody>
        </p:sp>
        <p:sp>
          <p:nvSpPr>
            <p:cNvPr id="850" name="Google Shape;850;p18"/>
            <p:cNvSpPr/>
            <p:nvPr/>
          </p:nvSpPr>
          <p:spPr>
            <a:xfrm>
              <a:off x="5265956" y="1265576"/>
              <a:ext cx="87716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&lt; de 5 años</a:t>
              </a:r>
              <a:endParaRPr b="1" sz="1200" u="sng">
                <a:solidFill>
                  <a:srgbClr val="000000"/>
                </a:solidFill>
                <a:latin typeface="Arial Narrow"/>
                <a:ea typeface="Arial Narrow"/>
                <a:cs typeface="Arial Narrow"/>
                <a:sym typeface="Arial Narrow"/>
              </a:endParaRPr>
            </a:p>
          </p:txBody>
        </p:sp>
        <p:sp>
          <p:nvSpPr>
            <p:cNvPr id="851" name="Google Shape;851;p18"/>
            <p:cNvSpPr/>
            <p:nvPr/>
          </p:nvSpPr>
          <p:spPr>
            <a:xfrm>
              <a:off x="5298050" y="1883226"/>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93 casos</a:t>
              </a:r>
              <a:endParaRPr sz="1200">
                <a:solidFill>
                  <a:schemeClr val="dk1"/>
                </a:solidFill>
                <a:latin typeface="Calibri"/>
                <a:ea typeface="Calibri"/>
                <a:cs typeface="Calibri"/>
                <a:sym typeface="Calibri"/>
              </a:endParaRPr>
            </a:p>
          </p:txBody>
        </p:sp>
      </p:grpSp>
      <p:grpSp>
        <p:nvGrpSpPr>
          <p:cNvPr id="852" name="Google Shape;852;p18"/>
          <p:cNvGrpSpPr/>
          <p:nvPr/>
        </p:nvGrpSpPr>
        <p:grpSpPr>
          <a:xfrm>
            <a:off x="5986396" y="4877806"/>
            <a:ext cx="1253869" cy="895160"/>
            <a:chOff x="2370037" y="3162904"/>
            <a:chExt cx="1253869" cy="895160"/>
          </a:xfrm>
        </p:grpSpPr>
        <p:sp>
          <p:nvSpPr>
            <p:cNvPr id="853" name="Google Shape;853;p18"/>
            <p:cNvSpPr/>
            <p:nvPr/>
          </p:nvSpPr>
          <p:spPr>
            <a:xfrm>
              <a:off x="2576066" y="3431176"/>
              <a:ext cx="874090"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Oral</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57,14%</a:t>
              </a:r>
              <a:endParaRPr b="1" sz="1600">
                <a:solidFill>
                  <a:schemeClr val="dk1"/>
                </a:solidFill>
                <a:latin typeface="Arial Narrow"/>
                <a:ea typeface="Arial Narrow"/>
                <a:cs typeface="Arial Narrow"/>
                <a:sym typeface="Arial Narrow"/>
              </a:endParaRPr>
            </a:p>
          </p:txBody>
        </p:sp>
        <p:sp>
          <p:nvSpPr>
            <p:cNvPr id="854" name="Google Shape;854;p18"/>
            <p:cNvSpPr/>
            <p:nvPr/>
          </p:nvSpPr>
          <p:spPr>
            <a:xfrm>
              <a:off x="2370037" y="3162904"/>
              <a:ext cx="1253869"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Vía de exposición</a:t>
              </a:r>
              <a:endParaRPr b="1" sz="1200" u="sng">
                <a:solidFill>
                  <a:srgbClr val="000000"/>
                </a:solidFill>
                <a:latin typeface="Arial Narrow"/>
                <a:ea typeface="Arial Narrow"/>
                <a:cs typeface="Arial Narrow"/>
                <a:sym typeface="Arial Narrow"/>
              </a:endParaRPr>
            </a:p>
          </p:txBody>
        </p:sp>
        <p:sp>
          <p:nvSpPr>
            <p:cNvPr id="855" name="Google Shape;855;p18"/>
            <p:cNvSpPr/>
            <p:nvPr/>
          </p:nvSpPr>
          <p:spPr>
            <a:xfrm>
              <a:off x="2716410" y="3781065"/>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492 casos</a:t>
              </a:r>
              <a:endParaRPr sz="1200">
                <a:solidFill>
                  <a:schemeClr val="dk1"/>
                </a:solidFill>
                <a:latin typeface="Calibri"/>
                <a:ea typeface="Calibri"/>
                <a:cs typeface="Calibri"/>
                <a:sym typeface="Calibri"/>
              </a:endParaRPr>
            </a:p>
          </p:txBody>
        </p:sp>
      </p:grpSp>
      <p:sp>
        <p:nvSpPr>
          <p:cNvPr id="856" name="Google Shape;856;p18"/>
          <p:cNvSpPr txBox="1"/>
          <p:nvPr/>
        </p:nvSpPr>
        <p:spPr>
          <a:xfrm>
            <a:off x="1989184" y="2911116"/>
            <a:ext cx="2331346"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Incidencia en población general x 100,000 habitantes</a:t>
            </a:r>
            <a:endParaRPr b="1" sz="1050">
              <a:solidFill>
                <a:schemeClr val="dk1"/>
              </a:solidFill>
              <a:latin typeface="Arial Narrow"/>
              <a:ea typeface="Arial Narrow"/>
              <a:cs typeface="Arial Narrow"/>
              <a:sym typeface="Arial Narrow"/>
            </a:endParaRPr>
          </a:p>
        </p:txBody>
      </p:sp>
      <p:sp>
        <p:nvSpPr>
          <p:cNvPr id="857" name="Google Shape;857;p18"/>
          <p:cNvSpPr txBox="1"/>
          <p:nvPr/>
        </p:nvSpPr>
        <p:spPr>
          <a:xfrm>
            <a:off x="2329383" y="3271156"/>
            <a:ext cx="157286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rgbClr val="C00000"/>
                </a:solidFill>
                <a:latin typeface="Arial Narrow"/>
                <a:ea typeface="Arial Narrow"/>
                <a:cs typeface="Arial Narrow"/>
                <a:sym typeface="Arial Narrow"/>
              </a:rPr>
              <a:t>32,95 * cada 100 mil</a:t>
            </a:r>
            <a:endParaRPr/>
          </a:p>
        </p:txBody>
      </p:sp>
      <p:sp>
        <p:nvSpPr>
          <p:cNvPr id="858" name="Google Shape;858;p18"/>
          <p:cNvSpPr txBox="1"/>
          <p:nvPr/>
        </p:nvSpPr>
        <p:spPr>
          <a:xfrm>
            <a:off x="4083293" y="2911116"/>
            <a:ext cx="1605389" cy="5770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Casos confirmados por laboratorio de intoxicación por metanol</a:t>
            </a:r>
            <a:endParaRPr b="1" sz="1050">
              <a:solidFill>
                <a:schemeClr val="dk1"/>
              </a:solidFill>
              <a:latin typeface="Arial Narrow"/>
              <a:ea typeface="Arial Narrow"/>
              <a:cs typeface="Arial Narrow"/>
              <a:sym typeface="Arial Narrow"/>
            </a:endParaRPr>
          </a:p>
        </p:txBody>
      </p:sp>
      <p:sp>
        <p:nvSpPr>
          <p:cNvPr id="859" name="Google Shape;859;p18"/>
          <p:cNvSpPr txBox="1"/>
          <p:nvPr/>
        </p:nvSpPr>
        <p:spPr>
          <a:xfrm>
            <a:off x="4703339" y="3449170"/>
            <a:ext cx="39786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rgbClr val="C00000"/>
                </a:solidFill>
                <a:latin typeface="Arial Narrow"/>
                <a:ea typeface="Arial Narrow"/>
                <a:cs typeface="Arial Narrow"/>
                <a:sym typeface="Arial Narrow"/>
              </a:rPr>
              <a:t>0%</a:t>
            </a:r>
            <a:endParaRPr/>
          </a:p>
        </p:txBody>
      </p:sp>
      <p:sp>
        <p:nvSpPr>
          <p:cNvPr id="860" name="Google Shape;860;p18"/>
          <p:cNvSpPr/>
          <p:nvPr/>
        </p:nvSpPr>
        <p:spPr>
          <a:xfrm>
            <a:off x="2235549" y="2533188"/>
            <a:ext cx="4965349" cy="375138"/>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861" name="Google Shape;861;p18"/>
          <p:cNvGrpSpPr/>
          <p:nvPr/>
        </p:nvGrpSpPr>
        <p:grpSpPr>
          <a:xfrm>
            <a:off x="2424996" y="2603074"/>
            <a:ext cx="3446504" cy="276999"/>
            <a:chOff x="2448322" y="74775"/>
            <a:chExt cx="3446504" cy="276999"/>
          </a:xfrm>
        </p:grpSpPr>
        <p:sp>
          <p:nvSpPr>
            <p:cNvPr id="862" name="Google Shape;862;p1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863" name="Google Shape;863;p18"/>
            <p:cNvCxnSpPr>
              <a:stCxn id="86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864" name="Google Shape;864;p1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b="1" sz="1200">
                <a:solidFill>
                  <a:schemeClr val="dk1"/>
                </a:solidFill>
                <a:latin typeface="Arial Narrow"/>
                <a:ea typeface="Arial Narrow"/>
                <a:cs typeface="Arial Narrow"/>
                <a:sym typeface="Arial Narrow"/>
              </a:endParaRPr>
            </a:p>
          </p:txBody>
        </p:sp>
      </p:grpSp>
      <p:sp>
        <p:nvSpPr>
          <p:cNvPr id="865" name="Google Shape;865;p18"/>
          <p:cNvSpPr txBox="1"/>
          <p:nvPr/>
        </p:nvSpPr>
        <p:spPr>
          <a:xfrm>
            <a:off x="5894826" y="2920771"/>
            <a:ext cx="1282226" cy="5770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Proporción de brotes en población confinada</a:t>
            </a:r>
            <a:endParaRPr b="1" sz="1050">
              <a:solidFill>
                <a:schemeClr val="dk1"/>
              </a:solidFill>
              <a:latin typeface="Arial Narrow"/>
              <a:ea typeface="Arial Narrow"/>
              <a:cs typeface="Arial Narrow"/>
              <a:sym typeface="Arial Narrow"/>
            </a:endParaRPr>
          </a:p>
        </p:txBody>
      </p:sp>
      <p:pic>
        <p:nvPicPr>
          <p:cNvPr id="866" name="Google Shape;866;p18"/>
          <p:cNvPicPr preferRelativeResize="0"/>
          <p:nvPr/>
        </p:nvPicPr>
        <p:blipFill rotWithShape="1">
          <a:blip r:embed="rId7">
            <a:alphaModFix/>
          </a:blip>
          <a:srcRect b="0" l="0" r="0" t="14231"/>
          <a:stretch/>
        </p:blipFill>
        <p:spPr>
          <a:xfrm>
            <a:off x="4270803" y="4456042"/>
            <a:ext cx="508027" cy="482577"/>
          </a:xfrm>
          <a:prstGeom prst="rect">
            <a:avLst/>
          </a:prstGeom>
          <a:noFill/>
          <a:ln>
            <a:noFill/>
          </a:ln>
        </p:spPr>
      </p:pic>
      <p:pic>
        <p:nvPicPr>
          <p:cNvPr id="867" name="Google Shape;867;p18"/>
          <p:cNvPicPr preferRelativeResize="0"/>
          <p:nvPr/>
        </p:nvPicPr>
        <p:blipFill rotWithShape="1">
          <a:blip r:embed="rId8">
            <a:alphaModFix/>
          </a:blip>
          <a:srcRect b="0" l="0" r="0" t="0"/>
          <a:stretch/>
        </p:blipFill>
        <p:spPr>
          <a:xfrm>
            <a:off x="5094423" y="4375173"/>
            <a:ext cx="458010" cy="520466"/>
          </a:xfrm>
          <a:prstGeom prst="rect">
            <a:avLst/>
          </a:prstGeom>
          <a:noFill/>
          <a:ln>
            <a:noFill/>
          </a:ln>
        </p:spPr>
      </p:pic>
      <p:pic>
        <p:nvPicPr>
          <p:cNvPr id="868" name="Google Shape;868;p18"/>
          <p:cNvPicPr preferRelativeResize="0"/>
          <p:nvPr/>
        </p:nvPicPr>
        <p:blipFill rotWithShape="1">
          <a:blip r:embed="rId9">
            <a:alphaModFix/>
          </a:blip>
          <a:srcRect b="0" l="0" r="0" t="0"/>
          <a:stretch/>
        </p:blipFill>
        <p:spPr>
          <a:xfrm>
            <a:off x="6151745" y="4189418"/>
            <a:ext cx="935931" cy="713784"/>
          </a:xfrm>
          <a:prstGeom prst="rect">
            <a:avLst/>
          </a:prstGeom>
          <a:noFill/>
          <a:ln>
            <a:noFill/>
          </a:ln>
        </p:spPr>
      </p:pic>
      <p:pic>
        <p:nvPicPr>
          <p:cNvPr id="869" name="Google Shape;869;p18"/>
          <p:cNvPicPr preferRelativeResize="0"/>
          <p:nvPr/>
        </p:nvPicPr>
        <p:blipFill rotWithShape="1">
          <a:blip r:embed="rId10">
            <a:alphaModFix/>
          </a:blip>
          <a:srcRect b="0" l="0" r="0" t="0"/>
          <a:stretch/>
        </p:blipFill>
        <p:spPr>
          <a:xfrm>
            <a:off x="3802389" y="6025389"/>
            <a:ext cx="642392" cy="636332"/>
          </a:xfrm>
          <a:prstGeom prst="rect">
            <a:avLst/>
          </a:prstGeom>
          <a:noFill/>
          <a:ln>
            <a:noFill/>
          </a:ln>
        </p:spPr>
      </p:pic>
      <p:pic>
        <p:nvPicPr>
          <p:cNvPr id="870" name="Google Shape;870;p18"/>
          <p:cNvPicPr preferRelativeResize="0"/>
          <p:nvPr/>
        </p:nvPicPr>
        <p:blipFill rotWithShape="1">
          <a:blip r:embed="rId11">
            <a:alphaModFix/>
          </a:blip>
          <a:srcRect b="0" l="0" r="0" t="0"/>
          <a:stretch/>
        </p:blipFill>
        <p:spPr>
          <a:xfrm>
            <a:off x="4636123" y="6009827"/>
            <a:ext cx="623710" cy="601234"/>
          </a:xfrm>
          <a:prstGeom prst="rect">
            <a:avLst/>
          </a:prstGeom>
          <a:noFill/>
          <a:ln>
            <a:noFill/>
          </a:ln>
        </p:spPr>
      </p:pic>
      <p:grpSp>
        <p:nvGrpSpPr>
          <p:cNvPr id="871" name="Google Shape;871;p18"/>
          <p:cNvGrpSpPr/>
          <p:nvPr/>
        </p:nvGrpSpPr>
        <p:grpSpPr>
          <a:xfrm>
            <a:off x="3702805" y="6605790"/>
            <a:ext cx="823641" cy="882974"/>
            <a:chOff x="1073622" y="1243369"/>
            <a:chExt cx="823641" cy="882974"/>
          </a:xfrm>
        </p:grpSpPr>
        <p:sp>
          <p:nvSpPr>
            <p:cNvPr id="872" name="Google Shape;872;p18"/>
            <p:cNvSpPr/>
            <p:nvPr/>
          </p:nvSpPr>
          <p:spPr>
            <a:xfrm>
              <a:off x="1073622" y="1520368"/>
              <a:ext cx="781729"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46,23%</a:t>
              </a:r>
              <a:endParaRPr b="1" sz="1600">
                <a:solidFill>
                  <a:schemeClr val="dk1"/>
                </a:solidFill>
                <a:latin typeface="Arial Narrow"/>
                <a:ea typeface="Arial Narrow"/>
                <a:cs typeface="Arial Narrow"/>
                <a:sym typeface="Arial Narrow"/>
              </a:endParaRPr>
            </a:p>
          </p:txBody>
        </p:sp>
        <p:sp>
          <p:nvSpPr>
            <p:cNvPr id="873" name="Google Shape;873;p18"/>
            <p:cNvSpPr/>
            <p:nvPr/>
          </p:nvSpPr>
          <p:spPr>
            <a:xfrm>
              <a:off x="1180698" y="1243369"/>
              <a:ext cx="55015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Hogar</a:t>
              </a:r>
              <a:endParaRPr b="1" sz="1200" u="sng">
                <a:solidFill>
                  <a:srgbClr val="000000"/>
                </a:solidFill>
                <a:latin typeface="Arial Narrow"/>
                <a:ea typeface="Arial Narrow"/>
                <a:cs typeface="Arial Narrow"/>
                <a:sym typeface="Arial Narrow"/>
              </a:endParaRPr>
            </a:p>
          </p:txBody>
        </p:sp>
        <p:sp>
          <p:nvSpPr>
            <p:cNvPr id="874" name="Google Shape;874;p18"/>
            <p:cNvSpPr/>
            <p:nvPr/>
          </p:nvSpPr>
          <p:spPr>
            <a:xfrm>
              <a:off x="1073623" y="1849344"/>
              <a:ext cx="82364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398 casos</a:t>
              </a:r>
              <a:endParaRPr sz="1200">
                <a:solidFill>
                  <a:schemeClr val="dk1"/>
                </a:solidFill>
                <a:latin typeface="Calibri"/>
                <a:ea typeface="Calibri"/>
                <a:cs typeface="Calibri"/>
                <a:sym typeface="Calibri"/>
              </a:endParaRPr>
            </a:p>
          </p:txBody>
        </p:sp>
      </p:grpSp>
      <p:grpSp>
        <p:nvGrpSpPr>
          <p:cNvPr id="875" name="Google Shape;875;p18"/>
          <p:cNvGrpSpPr/>
          <p:nvPr/>
        </p:nvGrpSpPr>
        <p:grpSpPr>
          <a:xfrm>
            <a:off x="4013888" y="4872449"/>
            <a:ext cx="904415" cy="883043"/>
            <a:chOff x="1033171" y="8262441"/>
            <a:chExt cx="904415" cy="883043"/>
          </a:xfrm>
        </p:grpSpPr>
        <p:sp>
          <p:nvSpPr>
            <p:cNvPr id="876" name="Google Shape;876;p18"/>
            <p:cNvSpPr/>
            <p:nvPr/>
          </p:nvSpPr>
          <p:spPr>
            <a:xfrm>
              <a:off x="1073490" y="8535741"/>
              <a:ext cx="82684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14,17%</a:t>
              </a:r>
              <a:endParaRPr b="1" sz="1600">
                <a:solidFill>
                  <a:schemeClr val="dk1"/>
                </a:solidFill>
                <a:latin typeface="Arial Narrow"/>
                <a:ea typeface="Arial Narrow"/>
                <a:cs typeface="Arial Narrow"/>
                <a:sym typeface="Arial Narrow"/>
              </a:endParaRPr>
            </a:p>
          </p:txBody>
        </p:sp>
        <p:sp>
          <p:nvSpPr>
            <p:cNvPr id="877" name="Google Shape;877;p18"/>
            <p:cNvSpPr/>
            <p:nvPr/>
          </p:nvSpPr>
          <p:spPr>
            <a:xfrm>
              <a:off x="1033171" y="8262441"/>
              <a:ext cx="86754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5 a 18 años</a:t>
              </a:r>
              <a:endParaRPr b="1" sz="1200" u="sng">
                <a:solidFill>
                  <a:srgbClr val="000000"/>
                </a:solidFill>
                <a:latin typeface="Arial Narrow"/>
                <a:ea typeface="Arial Narrow"/>
                <a:cs typeface="Arial Narrow"/>
                <a:sym typeface="Arial Narrow"/>
              </a:endParaRPr>
            </a:p>
          </p:txBody>
        </p:sp>
        <p:sp>
          <p:nvSpPr>
            <p:cNvPr id="878" name="Google Shape;878;p18"/>
            <p:cNvSpPr/>
            <p:nvPr/>
          </p:nvSpPr>
          <p:spPr>
            <a:xfrm>
              <a:off x="1146985" y="8868485"/>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122 casos</a:t>
              </a:r>
              <a:endParaRPr sz="1200">
                <a:solidFill>
                  <a:schemeClr val="dk1"/>
                </a:solidFill>
                <a:latin typeface="Calibri"/>
                <a:ea typeface="Calibri"/>
                <a:cs typeface="Calibri"/>
                <a:sym typeface="Calibri"/>
              </a:endParaRPr>
            </a:p>
          </p:txBody>
        </p:sp>
      </p:grpSp>
      <p:pic>
        <p:nvPicPr>
          <p:cNvPr id="879" name="Google Shape;879;p18"/>
          <p:cNvPicPr preferRelativeResize="0"/>
          <p:nvPr/>
        </p:nvPicPr>
        <p:blipFill rotWithShape="1">
          <a:blip r:embed="rId12">
            <a:alphaModFix/>
          </a:blip>
          <a:srcRect b="0" l="0" r="0" t="0"/>
          <a:stretch/>
        </p:blipFill>
        <p:spPr>
          <a:xfrm>
            <a:off x="6454409" y="5996223"/>
            <a:ext cx="687960" cy="663390"/>
          </a:xfrm>
          <a:prstGeom prst="rect">
            <a:avLst/>
          </a:prstGeom>
          <a:noFill/>
          <a:ln>
            <a:noFill/>
          </a:ln>
        </p:spPr>
      </p:pic>
      <p:grpSp>
        <p:nvGrpSpPr>
          <p:cNvPr id="880" name="Google Shape;880;p18"/>
          <p:cNvGrpSpPr/>
          <p:nvPr/>
        </p:nvGrpSpPr>
        <p:grpSpPr>
          <a:xfrm>
            <a:off x="6383433" y="6588420"/>
            <a:ext cx="774775" cy="903208"/>
            <a:chOff x="5327048" y="1270665"/>
            <a:chExt cx="774775" cy="903208"/>
          </a:xfrm>
        </p:grpSpPr>
        <p:sp>
          <p:nvSpPr>
            <p:cNvPr id="881" name="Google Shape;881;p18"/>
            <p:cNvSpPr/>
            <p:nvPr/>
          </p:nvSpPr>
          <p:spPr>
            <a:xfrm>
              <a:off x="5327048"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6,27%</a:t>
              </a:r>
              <a:endParaRPr b="1" sz="1600">
                <a:solidFill>
                  <a:schemeClr val="dk1"/>
                </a:solidFill>
                <a:latin typeface="Arial Narrow"/>
                <a:ea typeface="Arial Narrow"/>
                <a:cs typeface="Arial Narrow"/>
                <a:sym typeface="Arial Narrow"/>
              </a:endParaRPr>
            </a:p>
          </p:txBody>
        </p:sp>
        <p:sp>
          <p:nvSpPr>
            <p:cNvPr id="882" name="Google Shape;882;p18"/>
            <p:cNvSpPr/>
            <p:nvPr/>
          </p:nvSpPr>
          <p:spPr>
            <a:xfrm>
              <a:off x="5338616" y="1270665"/>
              <a:ext cx="66986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Trabajo </a:t>
              </a:r>
              <a:endParaRPr b="1" sz="1200" u="sng">
                <a:solidFill>
                  <a:srgbClr val="000000"/>
                </a:solidFill>
                <a:latin typeface="Arial Narrow"/>
                <a:ea typeface="Arial Narrow"/>
                <a:cs typeface="Arial Narrow"/>
                <a:sym typeface="Arial Narrow"/>
              </a:endParaRPr>
            </a:p>
          </p:txBody>
        </p:sp>
        <p:sp>
          <p:nvSpPr>
            <p:cNvPr id="883" name="Google Shape;883;p18"/>
            <p:cNvSpPr/>
            <p:nvPr/>
          </p:nvSpPr>
          <p:spPr>
            <a:xfrm>
              <a:off x="5381754" y="1896874"/>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54 casos</a:t>
              </a:r>
              <a:endParaRPr sz="1200">
                <a:solidFill>
                  <a:schemeClr val="dk1"/>
                </a:solidFill>
                <a:latin typeface="Calibri"/>
                <a:ea typeface="Calibri"/>
                <a:cs typeface="Calibri"/>
                <a:sym typeface="Calibri"/>
              </a:endParaRPr>
            </a:p>
          </p:txBody>
        </p:sp>
      </p:grpSp>
      <p:pic>
        <p:nvPicPr>
          <p:cNvPr id="884" name="Google Shape;884;p18"/>
          <p:cNvPicPr preferRelativeResize="0"/>
          <p:nvPr/>
        </p:nvPicPr>
        <p:blipFill rotWithShape="1">
          <a:blip r:embed="rId13">
            <a:alphaModFix/>
          </a:blip>
          <a:srcRect b="0" l="0" r="0" t="0"/>
          <a:stretch/>
        </p:blipFill>
        <p:spPr>
          <a:xfrm>
            <a:off x="5600783" y="6036718"/>
            <a:ext cx="493788" cy="633211"/>
          </a:xfrm>
          <a:prstGeom prst="rect">
            <a:avLst/>
          </a:prstGeom>
          <a:noFill/>
          <a:ln>
            <a:noFill/>
          </a:ln>
        </p:spPr>
      </p:pic>
      <p:grpSp>
        <p:nvGrpSpPr>
          <p:cNvPr id="885" name="Google Shape;885;p18"/>
          <p:cNvGrpSpPr/>
          <p:nvPr/>
        </p:nvGrpSpPr>
        <p:grpSpPr>
          <a:xfrm>
            <a:off x="5309646" y="6613815"/>
            <a:ext cx="1144763" cy="895160"/>
            <a:chOff x="2420491" y="3162904"/>
            <a:chExt cx="1144763" cy="895160"/>
          </a:xfrm>
        </p:grpSpPr>
        <p:sp>
          <p:nvSpPr>
            <p:cNvPr id="886" name="Google Shape;886;p18"/>
            <p:cNvSpPr/>
            <p:nvPr/>
          </p:nvSpPr>
          <p:spPr>
            <a:xfrm>
              <a:off x="2609254" y="3431176"/>
              <a:ext cx="733607"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9,41%</a:t>
              </a:r>
              <a:endParaRPr b="1" sz="1600">
                <a:solidFill>
                  <a:schemeClr val="dk1"/>
                </a:solidFill>
                <a:latin typeface="Arial Narrow"/>
                <a:ea typeface="Arial Narrow"/>
                <a:cs typeface="Arial Narrow"/>
                <a:sym typeface="Arial Narrow"/>
              </a:endParaRPr>
            </a:p>
          </p:txBody>
        </p:sp>
        <p:sp>
          <p:nvSpPr>
            <p:cNvPr id="887" name="Google Shape;887;p18"/>
            <p:cNvSpPr/>
            <p:nvPr/>
          </p:nvSpPr>
          <p:spPr>
            <a:xfrm>
              <a:off x="2420491" y="3162904"/>
              <a:ext cx="114476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Bares/Tabernas</a:t>
              </a:r>
              <a:endParaRPr b="1" sz="1200" u="sng">
                <a:solidFill>
                  <a:srgbClr val="000000"/>
                </a:solidFill>
                <a:latin typeface="Arial Narrow"/>
                <a:ea typeface="Arial Narrow"/>
                <a:cs typeface="Arial Narrow"/>
                <a:sym typeface="Arial Narrow"/>
              </a:endParaRPr>
            </a:p>
          </p:txBody>
        </p:sp>
        <p:sp>
          <p:nvSpPr>
            <p:cNvPr id="888" name="Google Shape;888;p18"/>
            <p:cNvSpPr/>
            <p:nvPr/>
          </p:nvSpPr>
          <p:spPr>
            <a:xfrm>
              <a:off x="2606048" y="3781065"/>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81 casos</a:t>
              </a:r>
              <a:endParaRPr sz="1200">
                <a:solidFill>
                  <a:schemeClr val="dk1"/>
                </a:solidFill>
                <a:latin typeface="Calibri"/>
                <a:ea typeface="Calibri"/>
                <a:cs typeface="Calibri"/>
                <a:sym typeface="Calibri"/>
              </a:endParaRPr>
            </a:p>
          </p:txBody>
        </p:sp>
      </p:grpSp>
      <p:sp>
        <p:nvSpPr>
          <p:cNvPr id="889" name="Google Shape;889;p18"/>
          <p:cNvSpPr txBox="1"/>
          <p:nvPr/>
        </p:nvSpPr>
        <p:spPr>
          <a:xfrm>
            <a:off x="5902928" y="3440403"/>
            <a:ext cx="1239442"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rgbClr val="C00000"/>
                </a:solidFill>
                <a:latin typeface="Arial Narrow"/>
                <a:ea typeface="Arial Narrow"/>
                <a:cs typeface="Arial Narrow"/>
                <a:sym typeface="Arial Narrow"/>
              </a:rPr>
              <a:t>No hubo casos</a:t>
            </a:r>
            <a:endParaRPr/>
          </a:p>
        </p:txBody>
      </p:sp>
      <p:grpSp>
        <p:nvGrpSpPr>
          <p:cNvPr id="890" name="Google Shape;890;p18"/>
          <p:cNvGrpSpPr/>
          <p:nvPr/>
        </p:nvGrpSpPr>
        <p:grpSpPr>
          <a:xfrm>
            <a:off x="2405662" y="4024402"/>
            <a:ext cx="2480324" cy="436842"/>
            <a:chOff x="3054754" y="484500"/>
            <a:chExt cx="2375609" cy="436842"/>
          </a:xfrm>
        </p:grpSpPr>
        <p:sp>
          <p:nvSpPr>
            <p:cNvPr id="891" name="Google Shape;891;p18"/>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92" name="Google Shape;892;p18"/>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 y Edad</a:t>
              </a:r>
              <a:endParaRPr b="1" sz="1400">
                <a:solidFill>
                  <a:schemeClr val="dk1"/>
                </a:solidFill>
                <a:latin typeface="Arial Narrow"/>
                <a:ea typeface="Arial Narrow"/>
                <a:cs typeface="Arial Narrow"/>
                <a:sym typeface="Arial Narrow"/>
              </a:endParaRPr>
            </a:p>
          </p:txBody>
        </p:sp>
      </p:grpSp>
      <p:grpSp>
        <p:nvGrpSpPr>
          <p:cNvPr id="893" name="Google Shape;893;p18"/>
          <p:cNvGrpSpPr/>
          <p:nvPr/>
        </p:nvGrpSpPr>
        <p:grpSpPr>
          <a:xfrm>
            <a:off x="3861366" y="5640349"/>
            <a:ext cx="3281002" cy="436842"/>
            <a:chOff x="3054754" y="484500"/>
            <a:chExt cx="2375609" cy="436842"/>
          </a:xfrm>
        </p:grpSpPr>
        <p:sp>
          <p:nvSpPr>
            <p:cNvPr id="894" name="Google Shape;894;p18"/>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95" name="Google Shape;895;p18"/>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Lugar de exposición</a:t>
              </a:r>
              <a:endParaRPr b="1" sz="1400">
                <a:solidFill>
                  <a:schemeClr val="dk1"/>
                </a:solidFill>
                <a:latin typeface="Arial Narrow"/>
                <a:ea typeface="Arial Narrow"/>
                <a:cs typeface="Arial Narrow"/>
                <a:sym typeface="Arial Narrow"/>
              </a:endParaRPr>
            </a:p>
          </p:txBody>
        </p:sp>
      </p:grpSp>
      <p:sp>
        <p:nvSpPr>
          <p:cNvPr id="896" name="Google Shape;896;p18"/>
          <p:cNvSpPr/>
          <p:nvPr/>
        </p:nvSpPr>
        <p:spPr>
          <a:xfrm>
            <a:off x="-11503" y="8429079"/>
            <a:ext cx="7135004" cy="6463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rgbClr val="FF0000"/>
                </a:solidFill>
                <a:latin typeface="Arial Narrow"/>
                <a:ea typeface="Arial Narrow"/>
                <a:cs typeface="Arial Narrow"/>
                <a:sym typeface="Arial Narrow"/>
              </a:rPr>
              <a:t>El comportamiento de la notificación tuvo un aumento del 5,00% respecto al mismo periodo del año anterior.</a:t>
            </a:r>
            <a:endParaRPr/>
          </a:p>
          <a:p>
            <a:pPr indent="0" lvl="0" marL="0" marR="0" rtl="0" algn="just">
              <a:spcBef>
                <a:spcPts val="0"/>
              </a:spcBef>
              <a:spcAft>
                <a:spcPts val="0"/>
              </a:spcAft>
              <a:buNone/>
            </a:pPr>
            <a:r>
              <a:rPr lang="es-ES" sz="1200">
                <a:solidFill>
                  <a:srgbClr val="FF0000"/>
                </a:solidFill>
                <a:latin typeface="Arial Narrow"/>
                <a:ea typeface="Arial Narrow"/>
                <a:cs typeface="Arial Narrow"/>
                <a:sym typeface="Arial Narrow"/>
              </a:rPr>
              <a:t>Alrededor del 56,45% de las notificaciones relacionadas con las intoxicaciones corresponden aquellas notificadas por sustancias psicoactivas, principalmente en los hombres y dichas exposiciones ocurrieron en el hogar. </a:t>
            </a:r>
            <a:endParaRPr sz="1200">
              <a:solidFill>
                <a:srgbClr val="FF0000"/>
              </a:solidFill>
              <a:latin typeface="Arial Narrow"/>
              <a:ea typeface="Arial Narrow"/>
              <a:cs typeface="Arial Narrow"/>
              <a:sym typeface="Arial Narrow"/>
            </a:endParaRPr>
          </a:p>
        </p:txBody>
      </p:sp>
      <p:sp>
        <p:nvSpPr>
          <p:cNvPr id="897" name="Google Shape;897;p18"/>
          <p:cNvSpPr/>
          <p:nvPr/>
        </p:nvSpPr>
        <p:spPr>
          <a:xfrm>
            <a:off x="-1849" y="8013308"/>
            <a:ext cx="7200900" cy="310824"/>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898" name="Google Shape;898;p18"/>
          <p:cNvGrpSpPr/>
          <p:nvPr/>
        </p:nvGrpSpPr>
        <p:grpSpPr>
          <a:xfrm>
            <a:off x="93859" y="8056850"/>
            <a:ext cx="3446504" cy="276999"/>
            <a:chOff x="2448322" y="33831"/>
            <a:chExt cx="3446504" cy="276999"/>
          </a:xfrm>
        </p:grpSpPr>
        <p:sp>
          <p:nvSpPr>
            <p:cNvPr id="899" name="Google Shape;899;p18"/>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900" name="Google Shape;900;p18"/>
            <p:cNvCxnSpPr>
              <a:stCxn id="899"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901" name="Google Shape;901;p18"/>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b="1" sz="1200">
                <a:solidFill>
                  <a:schemeClr val="dk1"/>
                </a:solidFill>
                <a:latin typeface="Arial Narrow"/>
                <a:ea typeface="Arial Narrow"/>
                <a:cs typeface="Arial Narrow"/>
                <a:sym typeface="Arial Narrow"/>
              </a:endParaRPr>
            </a:p>
          </p:txBody>
        </p:sp>
      </p:grpSp>
      <p:grpSp>
        <p:nvGrpSpPr>
          <p:cNvPr id="902" name="Google Shape;902;p18"/>
          <p:cNvGrpSpPr/>
          <p:nvPr/>
        </p:nvGrpSpPr>
        <p:grpSpPr>
          <a:xfrm>
            <a:off x="3132744" y="4419182"/>
            <a:ext cx="879488" cy="1377146"/>
            <a:chOff x="1708524" y="1209162"/>
            <a:chExt cx="1075155" cy="1830651"/>
          </a:xfrm>
        </p:grpSpPr>
        <p:sp>
          <p:nvSpPr>
            <p:cNvPr id="903" name="Google Shape;903;p18"/>
            <p:cNvSpPr/>
            <p:nvPr/>
          </p:nvSpPr>
          <p:spPr>
            <a:xfrm>
              <a:off x="1708524" y="2181418"/>
              <a:ext cx="966980" cy="442799"/>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39,49%</a:t>
              </a:r>
              <a:endParaRPr b="1" sz="1600">
                <a:solidFill>
                  <a:schemeClr val="dk1"/>
                </a:solidFill>
                <a:latin typeface="Arial Narrow"/>
                <a:ea typeface="Arial Narrow"/>
                <a:cs typeface="Arial Narrow"/>
                <a:sym typeface="Arial Narrow"/>
              </a:endParaRPr>
            </a:p>
          </p:txBody>
        </p:sp>
        <p:sp>
          <p:nvSpPr>
            <p:cNvPr id="904" name="Google Shape;904;p18"/>
            <p:cNvSpPr/>
            <p:nvPr/>
          </p:nvSpPr>
          <p:spPr>
            <a:xfrm>
              <a:off x="1715245" y="1803779"/>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905" name="Google Shape;905;p18"/>
            <p:cNvSpPr/>
            <p:nvPr/>
          </p:nvSpPr>
          <p:spPr>
            <a:xfrm>
              <a:off x="1817186" y="2671596"/>
              <a:ext cx="966493" cy="3682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340 casos</a:t>
              </a:r>
              <a:endParaRPr sz="1200">
                <a:solidFill>
                  <a:schemeClr val="dk1"/>
                </a:solidFill>
                <a:latin typeface="Calibri"/>
                <a:ea typeface="Calibri"/>
                <a:cs typeface="Calibri"/>
                <a:sym typeface="Calibri"/>
              </a:endParaRPr>
            </a:p>
          </p:txBody>
        </p:sp>
        <p:pic>
          <p:nvPicPr>
            <p:cNvPr id="906" name="Google Shape;906;p18"/>
            <p:cNvPicPr preferRelativeResize="0"/>
            <p:nvPr/>
          </p:nvPicPr>
          <p:blipFill rotWithShape="1">
            <a:blip r:embed="rId6">
              <a:alphaModFix/>
            </a:blip>
            <a:srcRect b="0" l="29313" r="56038" t="7366"/>
            <a:stretch/>
          </p:blipFill>
          <p:spPr>
            <a:xfrm>
              <a:off x="1875394" y="1209162"/>
              <a:ext cx="530003" cy="699844"/>
            </a:xfrm>
            <a:prstGeom prst="rect">
              <a:avLst/>
            </a:prstGeom>
            <a:noFill/>
            <a:ln>
              <a:noFill/>
            </a:ln>
          </p:spPr>
        </p:pic>
      </p:grpSp>
      <p:pic>
        <p:nvPicPr>
          <p:cNvPr id="907" name="Google Shape;907;p18"/>
          <p:cNvPicPr preferRelativeResize="0"/>
          <p:nvPr/>
        </p:nvPicPr>
        <p:blipFill rotWithShape="1">
          <a:blip r:embed="rId14">
            <a:alphaModFix/>
          </a:blip>
          <a:srcRect b="0" l="0" r="0" t="0"/>
          <a:stretch/>
        </p:blipFill>
        <p:spPr>
          <a:xfrm>
            <a:off x="2218467" y="424584"/>
            <a:ext cx="4939741" cy="1787615"/>
          </a:xfrm>
          <a:prstGeom prst="rect">
            <a:avLst/>
          </a:prstGeom>
          <a:noFill/>
          <a:ln>
            <a:noFill/>
          </a:ln>
        </p:spPr>
      </p:pic>
      <p:pic>
        <p:nvPicPr>
          <p:cNvPr id="908" name="Google Shape;908;p18"/>
          <p:cNvPicPr preferRelativeResize="0"/>
          <p:nvPr/>
        </p:nvPicPr>
        <p:blipFill rotWithShape="1">
          <a:blip r:embed="rId15">
            <a:alphaModFix/>
          </a:blip>
          <a:srcRect b="0" l="0" r="0" t="0"/>
          <a:stretch/>
        </p:blipFill>
        <p:spPr>
          <a:xfrm>
            <a:off x="0" y="5752694"/>
            <a:ext cx="3584526" cy="192396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2" name="Shape 912"/>
        <p:cNvGrpSpPr/>
        <p:nvPr/>
      </p:nvGrpSpPr>
      <p:grpSpPr>
        <a:xfrm>
          <a:off x="0" y="0"/>
          <a:ext cx="0" cy="0"/>
          <a:chOff x="0" y="0"/>
          <a:chExt cx="0" cy="0"/>
        </a:xfrm>
      </p:grpSpPr>
      <p:pic>
        <p:nvPicPr>
          <p:cNvPr id="913" name="Google Shape;913;p19"/>
          <p:cNvPicPr preferRelativeResize="0"/>
          <p:nvPr/>
        </p:nvPicPr>
        <p:blipFill rotWithShape="1">
          <a:blip r:embed="rId3">
            <a:alphaModFix/>
          </a:blip>
          <a:srcRect b="0" l="0" r="0" t="75483"/>
          <a:stretch/>
        </p:blipFill>
        <p:spPr>
          <a:xfrm>
            <a:off x="568" y="4771410"/>
            <a:ext cx="2180731" cy="1439461"/>
          </a:xfrm>
          <a:prstGeom prst="rect">
            <a:avLst/>
          </a:prstGeom>
          <a:noFill/>
          <a:ln>
            <a:noFill/>
          </a:ln>
        </p:spPr>
      </p:pic>
      <p:pic>
        <p:nvPicPr>
          <p:cNvPr id="914" name="Google Shape;914;p19"/>
          <p:cNvPicPr preferRelativeResize="0"/>
          <p:nvPr/>
        </p:nvPicPr>
        <p:blipFill rotWithShape="1">
          <a:blip r:embed="rId4">
            <a:alphaModFix/>
          </a:blip>
          <a:srcRect b="0" l="0" r="0" t="0"/>
          <a:stretch/>
        </p:blipFill>
        <p:spPr>
          <a:xfrm>
            <a:off x="-14180" y="0"/>
            <a:ext cx="2166585" cy="2824178"/>
          </a:xfrm>
          <a:prstGeom prst="rect">
            <a:avLst/>
          </a:prstGeom>
          <a:noFill/>
          <a:ln>
            <a:noFill/>
          </a:ln>
        </p:spPr>
      </p:pic>
      <p:pic>
        <p:nvPicPr>
          <p:cNvPr id="915" name="Google Shape;915;p19"/>
          <p:cNvPicPr preferRelativeResize="0"/>
          <p:nvPr/>
        </p:nvPicPr>
        <p:blipFill rotWithShape="1">
          <a:blip r:embed="rId3">
            <a:alphaModFix/>
          </a:blip>
          <a:srcRect b="0" l="0" r="0" t="51431"/>
          <a:stretch/>
        </p:blipFill>
        <p:spPr>
          <a:xfrm>
            <a:off x="0" y="2824178"/>
            <a:ext cx="2180731" cy="2851629"/>
          </a:xfrm>
          <a:prstGeom prst="rect">
            <a:avLst/>
          </a:prstGeom>
          <a:noFill/>
          <a:ln>
            <a:noFill/>
          </a:ln>
        </p:spPr>
      </p:pic>
      <p:sp>
        <p:nvSpPr>
          <p:cNvPr id="916" name="Google Shape;916;p19"/>
          <p:cNvSpPr txBox="1"/>
          <p:nvPr/>
        </p:nvSpPr>
        <p:spPr>
          <a:xfrm>
            <a:off x="-28154" y="2367583"/>
            <a:ext cx="225149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07 - 2022</a:t>
            </a:r>
            <a:endParaRPr b="1" sz="1200">
              <a:solidFill>
                <a:schemeClr val="dk1"/>
              </a:solidFill>
              <a:latin typeface="Arial Narrow"/>
              <a:ea typeface="Arial Narrow"/>
              <a:cs typeface="Arial Narrow"/>
              <a:sym typeface="Arial Narrow"/>
            </a:endParaRPr>
          </a:p>
        </p:txBody>
      </p:sp>
      <p:grpSp>
        <p:nvGrpSpPr>
          <p:cNvPr id="917" name="Google Shape;917;p19"/>
          <p:cNvGrpSpPr/>
          <p:nvPr/>
        </p:nvGrpSpPr>
        <p:grpSpPr>
          <a:xfrm>
            <a:off x="144066" y="4161193"/>
            <a:ext cx="1892650" cy="488476"/>
            <a:chOff x="2397524" y="3379972"/>
            <a:chExt cx="4508500" cy="904875"/>
          </a:xfrm>
        </p:grpSpPr>
        <p:pic>
          <p:nvPicPr>
            <p:cNvPr id="918" name="Google Shape;918;p19"/>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919" name="Google Shape;919;p19"/>
            <p:cNvSpPr txBox="1"/>
            <p:nvPr/>
          </p:nvSpPr>
          <p:spPr>
            <a:xfrm>
              <a:off x="3317545" y="3478755"/>
              <a:ext cx="1593562" cy="6841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425</a:t>
              </a:r>
              <a:endParaRPr b="1" sz="1800">
                <a:solidFill>
                  <a:schemeClr val="dk1"/>
                </a:solidFill>
                <a:latin typeface="Arial Narrow"/>
                <a:ea typeface="Arial Narrow"/>
                <a:cs typeface="Arial Narrow"/>
                <a:sym typeface="Arial Narrow"/>
              </a:endParaRPr>
            </a:p>
          </p:txBody>
        </p:sp>
      </p:grpSp>
      <p:grpSp>
        <p:nvGrpSpPr>
          <p:cNvPr id="920" name="Google Shape;920;p19"/>
          <p:cNvGrpSpPr/>
          <p:nvPr/>
        </p:nvGrpSpPr>
        <p:grpSpPr>
          <a:xfrm>
            <a:off x="2448322" y="74775"/>
            <a:ext cx="3446504" cy="276999"/>
            <a:chOff x="2448322" y="74775"/>
            <a:chExt cx="3446504" cy="276999"/>
          </a:xfrm>
        </p:grpSpPr>
        <p:sp>
          <p:nvSpPr>
            <p:cNvPr id="921" name="Google Shape;921;p1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922" name="Google Shape;922;p19"/>
            <p:cNvCxnSpPr>
              <a:stCxn id="92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923" name="Google Shape;923;p19"/>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b="1" sz="1200">
                <a:solidFill>
                  <a:schemeClr val="dk1"/>
                </a:solidFill>
                <a:latin typeface="Arial Narrow"/>
                <a:ea typeface="Arial Narrow"/>
                <a:cs typeface="Arial Narrow"/>
                <a:sym typeface="Arial Narrow"/>
              </a:endParaRPr>
            </a:p>
          </p:txBody>
        </p:sp>
      </p:grpSp>
      <p:sp>
        <p:nvSpPr>
          <p:cNvPr id="924" name="Google Shape;924;p19"/>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19</a:t>
            </a:r>
            <a:endParaRPr b="1" sz="1050">
              <a:solidFill>
                <a:schemeClr val="dk1"/>
              </a:solidFill>
              <a:latin typeface="Arial Narrow"/>
              <a:ea typeface="Arial Narrow"/>
              <a:cs typeface="Arial Narrow"/>
              <a:sym typeface="Arial Narrow"/>
            </a:endParaRPr>
          </a:p>
        </p:txBody>
      </p:sp>
      <p:sp>
        <p:nvSpPr>
          <p:cNvPr id="925" name="Google Shape;925;p19"/>
          <p:cNvSpPr txBox="1"/>
          <p:nvPr>
            <p:ph type="ctrTitle"/>
          </p:nvPr>
        </p:nvSpPr>
        <p:spPr>
          <a:xfrm>
            <a:off x="-28154" y="14590"/>
            <a:ext cx="2208885" cy="1323439"/>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Enfermedad transmitida por alimentos ETA</a:t>
            </a:r>
            <a:br>
              <a:rPr b="1" lang="es-ES" sz="2000">
                <a:solidFill>
                  <a:srgbClr val="C00000"/>
                </a:solidFill>
                <a:latin typeface="Arial Narrow"/>
                <a:ea typeface="Arial Narrow"/>
                <a:cs typeface="Arial Narrow"/>
                <a:sym typeface="Arial Narrow"/>
              </a:rPr>
            </a:br>
            <a:endParaRPr b="1" sz="2000">
              <a:solidFill>
                <a:srgbClr val="C00000"/>
              </a:solidFill>
              <a:latin typeface="Arial Narrow"/>
              <a:ea typeface="Arial Narrow"/>
              <a:cs typeface="Arial Narrow"/>
              <a:sym typeface="Arial Narrow"/>
            </a:endParaRPr>
          </a:p>
        </p:txBody>
      </p:sp>
      <p:pic>
        <p:nvPicPr>
          <p:cNvPr id="926" name="Google Shape;926;p19"/>
          <p:cNvPicPr preferRelativeResize="0"/>
          <p:nvPr/>
        </p:nvPicPr>
        <p:blipFill rotWithShape="1">
          <a:blip r:embed="rId6">
            <a:alphaModFix/>
          </a:blip>
          <a:srcRect b="0" l="0" r="0" t="0"/>
          <a:stretch/>
        </p:blipFill>
        <p:spPr>
          <a:xfrm>
            <a:off x="288082" y="1043608"/>
            <a:ext cx="1519238" cy="1323975"/>
          </a:xfrm>
          <a:prstGeom prst="rect">
            <a:avLst/>
          </a:prstGeom>
          <a:noFill/>
          <a:ln>
            <a:noFill/>
          </a:ln>
        </p:spPr>
      </p:pic>
      <p:sp>
        <p:nvSpPr>
          <p:cNvPr id="927" name="Google Shape;927;p19"/>
          <p:cNvSpPr/>
          <p:nvPr/>
        </p:nvSpPr>
        <p:spPr>
          <a:xfrm>
            <a:off x="2152405" y="4950692"/>
            <a:ext cx="4895141"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1000">
                <a:solidFill>
                  <a:schemeClr val="dk1"/>
                </a:solidFill>
                <a:latin typeface="Arial Narrow"/>
                <a:ea typeface="Arial Narrow"/>
                <a:cs typeface="Arial Narrow"/>
                <a:sym typeface="Arial Narrow"/>
              </a:rPr>
              <a:t>Figura. Mapa temático de densidad de ETA. Medellín, a Periodo epidemiológico 07 acumulado  de  2022</a:t>
            </a:r>
            <a:endParaRPr b="1" sz="1000">
              <a:solidFill>
                <a:schemeClr val="dk1"/>
              </a:solidFill>
              <a:latin typeface="Arial Narrow"/>
              <a:ea typeface="Arial Narrow"/>
              <a:cs typeface="Arial Narrow"/>
              <a:sym typeface="Arial Narrow"/>
            </a:endParaRPr>
          </a:p>
        </p:txBody>
      </p:sp>
      <p:sp>
        <p:nvSpPr>
          <p:cNvPr id="928" name="Google Shape;928;p19"/>
          <p:cNvSpPr/>
          <p:nvPr/>
        </p:nvSpPr>
        <p:spPr>
          <a:xfrm>
            <a:off x="-16570" y="622818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929" name="Google Shape;929;p19"/>
          <p:cNvGrpSpPr/>
          <p:nvPr/>
        </p:nvGrpSpPr>
        <p:grpSpPr>
          <a:xfrm>
            <a:off x="260834" y="6355360"/>
            <a:ext cx="3446504" cy="276999"/>
            <a:chOff x="2448322" y="74775"/>
            <a:chExt cx="3446504" cy="276999"/>
          </a:xfrm>
        </p:grpSpPr>
        <p:sp>
          <p:nvSpPr>
            <p:cNvPr id="930" name="Google Shape;930;p1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931" name="Google Shape;931;p19"/>
            <p:cNvCxnSpPr>
              <a:stCxn id="93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932" name="Google Shape;932;p19"/>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b="1" sz="1200">
                <a:solidFill>
                  <a:schemeClr val="dk1"/>
                </a:solidFill>
                <a:latin typeface="Arial Narrow"/>
                <a:ea typeface="Arial Narrow"/>
                <a:cs typeface="Arial Narrow"/>
                <a:sym typeface="Arial Narrow"/>
              </a:endParaRPr>
            </a:p>
          </p:txBody>
        </p:sp>
      </p:grpSp>
      <p:grpSp>
        <p:nvGrpSpPr>
          <p:cNvPr id="933" name="Google Shape;933;p19"/>
          <p:cNvGrpSpPr/>
          <p:nvPr/>
        </p:nvGrpSpPr>
        <p:grpSpPr>
          <a:xfrm>
            <a:off x="473331" y="6875809"/>
            <a:ext cx="873454" cy="1573268"/>
            <a:chOff x="1059074" y="553075"/>
            <a:chExt cx="873454" cy="1573268"/>
          </a:xfrm>
        </p:grpSpPr>
        <p:pic>
          <p:nvPicPr>
            <p:cNvPr id="934" name="Google Shape;934;p19"/>
            <p:cNvPicPr preferRelativeResize="0"/>
            <p:nvPr/>
          </p:nvPicPr>
          <p:blipFill rotWithShape="1">
            <a:blip r:embed="rId7">
              <a:alphaModFix/>
            </a:blip>
            <a:srcRect b="0" l="0" r="84474" t="10614"/>
            <a:stretch/>
          </p:blipFill>
          <p:spPr>
            <a:xfrm>
              <a:off x="1131620" y="553075"/>
              <a:ext cx="737696" cy="720656"/>
            </a:xfrm>
            <a:prstGeom prst="rect">
              <a:avLst/>
            </a:prstGeom>
            <a:noFill/>
            <a:ln>
              <a:noFill/>
            </a:ln>
          </p:spPr>
        </p:pic>
        <p:sp>
          <p:nvSpPr>
            <p:cNvPr id="935" name="Google Shape;935;p19"/>
            <p:cNvSpPr/>
            <p:nvPr/>
          </p:nvSpPr>
          <p:spPr>
            <a:xfrm>
              <a:off x="1059074" y="1520368"/>
              <a:ext cx="796277"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49,88%</a:t>
              </a:r>
              <a:endParaRPr b="1" sz="1600">
                <a:solidFill>
                  <a:schemeClr val="dk1"/>
                </a:solidFill>
                <a:latin typeface="Arial Narrow"/>
                <a:ea typeface="Arial Narrow"/>
                <a:cs typeface="Arial Narrow"/>
                <a:sym typeface="Arial Narrow"/>
              </a:endParaRPr>
            </a:p>
          </p:txBody>
        </p:sp>
        <p:sp>
          <p:nvSpPr>
            <p:cNvPr id="936" name="Google Shape;936;p19"/>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937" name="Google Shape;937;p19"/>
            <p:cNvSpPr/>
            <p:nvPr/>
          </p:nvSpPr>
          <p:spPr>
            <a:xfrm>
              <a:off x="1141927" y="1849344"/>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212 casos</a:t>
              </a:r>
              <a:endParaRPr sz="1200">
                <a:solidFill>
                  <a:schemeClr val="dk1"/>
                </a:solidFill>
                <a:latin typeface="Calibri"/>
                <a:ea typeface="Calibri"/>
                <a:cs typeface="Calibri"/>
                <a:sym typeface="Calibri"/>
              </a:endParaRPr>
            </a:p>
          </p:txBody>
        </p:sp>
      </p:grpSp>
      <p:grpSp>
        <p:nvGrpSpPr>
          <p:cNvPr id="938" name="Google Shape;938;p19"/>
          <p:cNvGrpSpPr/>
          <p:nvPr/>
        </p:nvGrpSpPr>
        <p:grpSpPr>
          <a:xfrm>
            <a:off x="1352672" y="6885689"/>
            <a:ext cx="826373" cy="1582088"/>
            <a:chOff x="3159269" y="6660232"/>
            <a:chExt cx="826373" cy="1582088"/>
          </a:xfrm>
        </p:grpSpPr>
        <p:sp>
          <p:nvSpPr>
            <p:cNvPr id="939" name="Google Shape;939;p19"/>
            <p:cNvSpPr/>
            <p:nvPr/>
          </p:nvSpPr>
          <p:spPr>
            <a:xfrm>
              <a:off x="3171391" y="7613877"/>
              <a:ext cx="795148"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50,12%</a:t>
              </a:r>
              <a:endParaRPr b="1" sz="1600">
                <a:solidFill>
                  <a:schemeClr val="dk1"/>
                </a:solidFill>
                <a:latin typeface="Arial Narrow"/>
                <a:ea typeface="Arial Narrow"/>
                <a:cs typeface="Arial Narrow"/>
                <a:sym typeface="Arial Narrow"/>
              </a:endParaRPr>
            </a:p>
          </p:txBody>
        </p:sp>
        <p:sp>
          <p:nvSpPr>
            <p:cNvPr id="940" name="Google Shape;940;p19"/>
            <p:cNvSpPr/>
            <p:nvPr/>
          </p:nvSpPr>
          <p:spPr>
            <a:xfrm>
              <a:off x="3204659" y="7340577"/>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941" name="Google Shape;941;p19"/>
            <p:cNvSpPr/>
            <p:nvPr/>
          </p:nvSpPr>
          <p:spPr>
            <a:xfrm>
              <a:off x="3159269" y="7965321"/>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213 casos</a:t>
              </a:r>
              <a:endParaRPr sz="1200">
                <a:solidFill>
                  <a:schemeClr val="dk1"/>
                </a:solidFill>
                <a:latin typeface="Calibri"/>
                <a:ea typeface="Calibri"/>
                <a:cs typeface="Calibri"/>
                <a:sym typeface="Calibri"/>
              </a:endParaRPr>
            </a:p>
          </p:txBody>
        </p:sp>
        <p:pic>
          <p:nvPicPr>
            <p:cNvPr id="942" name="Google Shape;942;p19"/>
            <p:cNvPicPr preferRelativeResize="0"/>
            <p:nvPr/>
          </p:nvPicPr>
          <p:blipFill rotWithShape="1">
            <a:blip r:embed="rId7">
              <a:alphaModFix/>
            </a:blip>
            <a:srcRect b="0" l="29313" r="56038" t="7366"/>
            <a:stretch/>
          </p:blipFill>
          <p:spPr>
            <a:xfrm>
              <a:off x="3230874" y="6660232"/>
              <a:ext cx="696035" cy="748294"/>
            </a:xfrm>
            <a:prstGeom prst="rect">
              <a:avLst/>
            </a:prstGeom>
            <a:noFill/>
            <a:ln>
              <a:noFill/>
            </a:ln>
          </p:spPr>
        </p:pic>
      </p:grpSp>
      <p:grpSp>
        <p:nvGrpSpPr>
          <p:cNvPr id="943" name="Google Shape;943;p19"/>
          <p:cNvGrpSpPr/>
          <p:nvPr/>
        </p:nvGrpSpPr>
        <p:grpSpPr>
          <a:xfrm>
            <a:off x="3694124" y="6997057"/>
            <a:ext cx="816548" cy="1463375"/>
            <a:chOff x="838588" y="8382748"/>
            <a:chExt cx="816548" cy="1463375"/>
          </a:xfrm>
        </p:grpSpPr>
        <p:pic>
          <p:nvPicPr>
            <p:cNvPr id="944" name="Google Shape;944;p19"/>
            <p:cNvPicPr preferRelativeResize="0"/>
            <p:nvPr/>
          </p:nvPicPr>
          <p:blipFill rotWithShape="1">
            <a:blip r:embed="rId8">
              <a:alphaModFix/>
            </a:blip>
            <a:srcRect b="0" l="0" r="0" t="0"/>
            <a:stretch/>
          </p:blipFill>
          <p:spPr>
            <a:xfrm>
              <a:off x="882863" y="8382748"/>
              <a:ext cx="642392" cy="636332"/>
            </a:xfrm>
            <a:prstGeom prst="rect">
              <a:avLst/>
            </a:prstGeom>
            <a:noFill/>
            <a:ln>
              <a:noFill/>
            </a:ln>
          </p:spPr>
        </p:pic>
        <p:grpSp>
          <p:nvGrpSpPr>
            <p:cNvPr id="945" name="Google Shape;945;p19"/>
            <p:cNvGrpSpPr/>
            <p:nvPr/>
          </p:nvGrpSpPr>
          <p:grpSpPr>
            <a:xfrm>
              <a:off x="838588" y="8963149"/>
              <a:ext cx="816548" cy="882974"/>
              <a:chOff x="1115283" y="1243369"/>
              <a:chExt cx="816548" cy="882974"/>
            </a:xfrm>
          </p:grpSpPr>
          <p:sp>
            <p:nvSpPr>
              <p:cNvPr id="946" name="Google Shape;946;p19"/>
              <p:cNvSpPr/>
              <p:nvPr/>
            </p:nvSpPr>
            <p:spPr>
              <a:xfrm>
                <a:off x="1115283" y="1520368"/>
                <a:ext cx="816548"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13,41%</a:t>
                </a:r>
                <a:endParaRPr b="1" sz="1600">
                  <a:solidFill>
                    <a:schemeClr val="dk1"/>
                  </a:solidFill>
                  <a:latin typeface="Arial Narrow"/>
                  <a:ea typeface="Arial Narrow"/>
                  <a:cs typeface="Arial Narrow"/>
                  <a:sym typeface="Arial Narrow"/>
                </a:endParaRPr>
              </a:p>
            </p:txBody>
          </p:sp>
          <p:sp>
            <p:nvSpPr>
              <p:cNvPr id="947" name="Google Shape;947;p19"/>
              <p:cNvSpPr/>
              <p:nvPr/>
            </p:nvSpPr>
            <p:spPr>
              <a:xfrm>
                <a:off x="1180698" y="1243369"/>
                <a:ext cx="55015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Hogar</a:t>
                </a:r>
                <a:endParaRPr b="1" sz="1200" u="sng">
                  <a:solidFill>
                    <a:srgbClr val="000000"/>
                  </a:solidFill>
                  <a:latin typeface="Arial Narrow"/>
                  <a:ea typeface="Arial Narrow"/>
                  <a:cs typeface="Arial Narrow"/>
                  <a:sym typeface="Arial Narrow"/>
                </a:endParaRPr>
              </a:p>
            </p:txBody>
          </p:sp>
          <p:sp>
            <p:nvSpPr>
              <p:cNvPr id="948" name="Google Shape;948;p19"/>
              <p:cNvSpPr/>
              <p:nvPr/>
            </p:nvSpPr>
            <p:spPr>
              <a:xfrm>
                <a:off x="1141927" y="1849344"/>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57 casos</a:t>
                </a:r>
                <a:endParaRPr sz="1200">
                  <a:solidFill>
                    <a:schemeClr val="dk1"/>
                  </a:solidFill>
                  <a:latin typeface="Calibri"/>
                  <a:ea typeface="Calibri"/>
                  <a:cs typeface="Calibri"/>
                  <a:sym typeface="Calibri"/>
                </a:endParaRPr>
              </a:p>
            </p:txBody>
          </p:sp>
        </p:grpSp>
      </p:grpSp>
      <p:grpSp>
        <p:nvGrpSpPr>
          <p:cNvPr id="949" name="Google Shape;949;p19"/>
          <p:cNvGrpSpPr/>
          <p:nvPr/>
        </p:nvGrpSpPr>
        <p:grpSpPr>
          <a:xfrm>
            <a:off x="5894826" y="6883495"/>
            <a:ext cx="915635" cy="1545833"/>
            <a:chOff x="2206271" y="8300359"/>
            <a:chExt cx="915635" cy="1545833"/>
          </a:xfrm>
        </p:grpSpPr>
        <p:grpSp>
          <p:nvGrpSpPr>
            <p:cNvPr id="950" name="Google Shape;950;p19"/>
            <p:cNvGrpSpPr/>
            <p:nvPr/>
          </p:nvGrpSpPr>
          <p:grpSpPr>
            <a:xfrm>
              <a:off x="2206271" y="8963149"/>
              <a:ext cx="915635" cy="883043"/>
              <a:chOff x="1033171" y="8262441"/>
              <a:chExt cx="915635" cy="883043"/>
            </a:xfrm>
          </p:grpSpPr>
          <p:sp>
            <p:nvSpPr>
              <p:cNvPr id="951" name="Google Shape;951;p19"/>
              <p:cNvSpPr/>
              <p:nvPr/>
            </p:nvSpPr>
            <p:spPr>
              <a:xfrm>
                <a:off x="1101982" y="8535741"/>
                <a:ext cx="844538"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5,18%</a:t>
                </a:r>
                <a:endParaRPr b="1" sz="1600">
                  <a:solidFill>
                    <a:schemeClr val="dk1"/>
                  </a:solidFill>
                  <a:latin typeface="Arial Narrow"/>
                  <a:ea typeface="Arial Narrow"/>
                  <a:cs typeface="Arial Narrow"/>
                  <a:sym typeface="Arial Narrow"/>
                </a:endParaRPr>
              </a:p>
            </p:txBody>
          </p:sp>
          <p:sp>
            <p:nvSpPr>
              <p:cNvPr id="952" name="Google Shape;952;p19"/>
              <p:cNvSpPr/>
              <p:nvPr/>
            </p:nvSpPr>
            <p:spPr>
              <a:xfrm>
                <a:off x="1033171" y="8262441"/>
                <a:ext cx="91563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Restaurante</a:t>
                </a:r>
                <a:endParaRPr b="1" sz="1200" u="sng">
                  <a:solidFill>
                    <a:srgbClr val="000000"/>
                  </a:solidFill>
                  <a:latin typeface="Arial Narrow"/>
                  <a:ea typeface="Arial Narrow"/>
                  <a:cs typeface="Arial Narrow"/>
                  <a:sym typeface="Arial Narrow"/>
                </a:endParaRPr>
              </a:p>
            </p:txBody>
          </p:sp>
          <p:sp>
            <p:nvSpPr>
              <p:cNvPr id="953" name="Google Shape;953;p19"/>
              <p:cNvSpPr/>
              <p:nvPr/>
            </p:nvSpPr>
            <p:spPr>
              <a:xfrm>
                <a:off x="1146985" y="8868485"/>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22 casos</a:t>
                </a:r>
                <a:endParaRPr sz="1200">
                  <a:solidFill>
                    <a:schemeClr val="dk1"/>
                  </a:solidFill>
                  <a:latin typeface="Calibri"/>
                  <a:ea typeface="Calibri"/>
                  <a:cs typeface="Calibri"/>
                  <a:sym typeface="Calibri"/>
                </a:endParaRPr>
              </a:p>
            </p:txBody>
          </p:sp>
        </p:grpSp>
        <p:pic>
          <p:nvPicPr>
            <p:cNvPr id="954" name="Google Shape;954;p19"/>
            <p:cNvPicPr preferRelativeResize="0"/>
            <p:nvPr/>
          </p:nvPicPr>
          <p:blipFill rotWithShape="1">
            <a:blip r:embed="rId9">
              <a:alphaModFix/>
            </a:blip>
            <a:srcRect b="0" l="0" r="13735" t="5974"/>
            <a:stretch/>
          </p:blipFill>
          <p:spPr>
            <a:xfrm>
              <a:off x="2357954" y="8300359"/>
              <a:ext cx="672937" cy="733488"/>
            </a:xfrm>
            <a:prstGeom prst="rect">
              <a:avLst/>
            </a:prstGeom>
            <a:noFill/>
            <a:ln>
              <a:noFill/>
            </a:ln>
          </p:spPr>
        </p:pic>
      </p:grpSp>
      <p:grpSp>
        <p:nvGrpSpPr>
          <p:cNvPr id="955" name="Google Shape;955;p19"/>
          <p:cNvGrpSpPr/>
          <p:nvPr/>
        </p:nvGrpSpPr>
        <p:grpSpPr>
          <a:xfrm>
            <a:off x="4818108" y="6876256"/>
            <a:ext cx="861100" cy="1584176"/>
            <a:chOff x="3633824" y="8315126"/>
            <a:chExt cx="861100" cy="1584176"/>
          </a:xfrm>
        </p:grpSpPr>
        <p:grpSp>
          <p:nvGrpSpPr>
            <p:cNvPr id="956" name="Google Shape;956;p19"/>
            <p:cNvGrpSpPr/>
            <p:nvPr/>
          </p:nvGrpSpPr>
          <p:grpSpPr>
            <a:xfrm>
              <a:off x="3633824" y="8987827"/>
              <a:ext cx="861100" cy="911475"/>
              <a:chOff x="5301781" y="1270665"/>
              <a:chExt cx="861100" cy="911475"/>
            </a:xfrm>
          </p:grpSpPr>
          <p:sp>
            <p:nvSpPr>
              <p:cNvPr id="957" name="Google Shape;957;p19"/>
              <p:cNvSpPr/>
              <p:nvPr/>
            </p:nvSpPr>
            <p:spPr>
              <a:xfrm>
                <a:off x="5327048" y="1561312"/>
                <a:ext cx="832562"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62,35%</a:t>
                </a:r>
                <a:endParaRPr b="1" sz="1600">
                  <a:solidFill>
                    <a:schemeClr val="dk1"/>
                  </a:solidFill>
                  <a:latin typeface="Arial Narrow"/>
                  <a:ea typeface="Arial Narrow"/>
                  <a:cs typeface="Arial Narrow"/>
                  <a:sym typeface="Arial Narrow"/>
                </a:endParaRPr>
              </a:p>
            </p:txBody>
          </p:sp>
          <p:sp>
            <p:nvSpPr>
              <p:cNvPr id="958" name="Google Shape;958;p19"/>
              <p:cNvSpPr/>
              <p:nvPr/>
            </p:nvSpPr>
            <p:spPr>
              <a:xfrm>
                <a:off x="5338616" y="1270665"/>
                <a:ext cx="82426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Educación</a:t>
                </a:r>
                <a:endParaRPr b="1" sz="1200" u="sng">
                  <a:solidFill>
                    <a:srgbClr val="000000"/>
                  </a:solidFill>
                  <a:latin typeface="Arial Narrow"/>
                  <a:ea typeface="Arial Narrow"/>
                  <a:cs typeface="Arial Narrow"/>
                  <a:sym typeface="Arial Narrow"/>
                </a:endParaRPr>
              </a:p>
            </p:txBody>
          </p:sp>
          <p:sp>
            <p:nvSpPr>
              <p:cNvPr id="959" name="Google Shape;959;p19"/>
              <p:cNvSpPr/>
              <p:nvPr/>
            </p:nvSpPr>
            <p:spPr>
              <a:xfrm>
                <a:off x="5301781" y="1905141"/>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265 caso</a:t>
                </a:r>
                <a:endParaRPr sz="1200">
                  <a:solidFill>
                    <a:schemeClr val="dk1"/>
                  </a:solidFill>
                  <a:latin typeface="Calibri"/>
                  <a:ea typeface="Calibri"/>
                  <a:cs typeface="Calibri"/>
                  <a:sym typeface="Calibri"/>
                </a:endParaRPr>
              </a:p>
            </p:txBody>
          </p:sp>
        </p:grpSp>
        <p:pic>
          <p:nvPicPr>
            <p:cNvPr id="960" name="Google Shape;960;p19"/>
            <p:cNvPicPr preferRelativeResize="0"/>
            <p:nvPr/>
          </p:nvPicPr>
          <p:blipFill rotWithShape="1">
            <a:blip r:embed="rId10">
              <a:alphaModFix/>
            </a:blip>
            <a:srcRect b="0" l="0" r="0" t="0"/>
            <a:stretch/>
          </p:blipFill>
          <p:spPr>
            <a:xfrm>
              <a:off x="3636992" y="8315126"/>
              <a:ext cx="854661" cy="785265"/>
            </a:xfrm>
            <a:prstGeom prst="rect">
              <a:avLst/>
            </a:prstGeom>
            <a:noFill/>
            <a:ln>
              <a:noFill/>
            </a:ln>
          </p:spPr>
        </p:pic>
      </p:grpSp>
      <p:grpSp>
        <p:nvGrpSpPr>
          <p:cNvPr id="961" name="Google Shape;961;p19"/>
          <p:cNvGrpSpPr/>
          <p:nvPr/>
        </p:nvGrpSpPr>
        <p:grpSpPr>
          <a:xfrm>
            <a:off x="2128575" y="6929556"/>
            <a:ext cx="1465466" cy="1519521"/>
            <a:chOff x="4557698" y="6783372"/>
            <a:chExt cx="1465466" cy="1519521"/>
          </a:xfrm>
        </p:grpSpPr>
        <p:grpSp>
          <p:nvGrpSpPr>
            <p:cNvPr id="962" name="Google Shape;962;p19"/>
            <p:cNvGrpSpPr/>
            <p:nvPr/>
          </p:nvGrpSpPr>
          <p:grpSpPr>
            <a:xfrm>
              <a:off x="4557698" y="7444062"/>
              <a:ext cx="1465466" cy="858831"/>
              <a:chOff x="3600450" y="1301912"/>
              <a:chExt cx="1465466" cy="858831"/>
            </a:xfrm>
          </p:grpSpPr>
          <p:sp>
            <p:nvSpPr>
              <p:cNvPr id="963" name="Google Shape;963;p19"/>
              <p:cNvSpPr/>
              <p:nvPr/>
            </p:nvSpPr>
            <p:spPr>
              <a:xfrm>
                <a:off x="3912518" y="1553220"/>
                <a:ext cx="783017"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5,88%</a:t>
                </a:r>
                <a:endParaRPr b="1" sz="1600">
                  <a:solidFill>
                    <a:schemeClr val="dk1"/>
                  </a:solidFill>
                  <a:latin typeface="Arial Narrow"/>
                  <a:ea typeface="Arial Narrow"/>
                  <a:cs typeface="Arial Narrow"/>
                  <a:sym typeface="Arial Narrow"/>
                </a:endParaRPr>
              </a:p>
            </p:txBody>
          </p:sp>
          <p:sp>
            <p:nvSpPr>
              <p:cNvPr id="964" name="Google Shape;964;p19"/>
              <p:cNvSpPr/>
              <p:nvPr/>
            </p:nvSpPr>
            <p:spPr>
              <a:xfrm>
                <a:off x="3600450" y="1301912"/>
                <a:ext cx="146546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Privado de la libertad</a:t>
                </a:r>
                <a:endParaRPr b="1" sz="1200" u="sng">
                  <a:solidFill>
                    <a:srgbClr val="000000"/>
                  </a:solidFill>
                  <a:latin typeface="Arial Narrow"/>
                  <a:ea typeface="Arial Narrow"/>
                  <a:cs typeface="Arial Narrow"/>
                  <a:sym typeface="Arial Narrow"/>
                </a:endParaRPr>
              </a:p>
            </p:txBody>
          </p:sp>
          <p:sp>
            <p:nvSpPr>
              <p:cNvPr id="965" name="Google Shape;965;p19"/>
              <p:cNvSpPr/>
              <p:nvPr/>
            </p:nvSpPr>
            <p:spPr>
              <a:xfrm>
                <a:off x="3920197" y="1883744"/>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25 casos</a:t>
                </a:r>
                <a:endParaRPr sz="1200">
                  <a:solidFill>
                    <a:schemeClr val="dk1"/>
                  </a:solidFill>
                  <a:latin typeface="Calibri"/>
                  <a:ea typeface="Calibri"/>
                  <a:cs typeface="Calibri"/>
                  <a:sym typeface="Calibri"/>
                </a:endParaRPr>
              </a:p>
            </p:txBody>
          </p:sp>
        </p:grpSp>
        <p:pic>
          <p:nvPicPr>
            <p:cNvPr id="966" name="Google Shape;966;p19"/>
            <p:cNvPicPr preferRelativeResize="0"/>
            <p:nvPr/>
          </p:nvPicPr>
          <p:blipFill rotWithShape="1">
            <a:blip r:embed="rId11">
              <a:alphaModFix/>
            </a:blip>
            <a:srcRect b="0" l="0" r="48966" t="0"/>
            <a:stretch/>
          </p:blipFill>
          <p:spPr>
            <a:xfrm>
              <a:off x="4816320" y="6783372"/>
              <a:ext cx="946782" cy="695704"/>
            </a:xfrm>
            <a:prstGeom prst="rect">
              <a:avLst/>
            </a:prstGeom>
            <a:noFill/>
            <a:ln>
              <a:noFill/>
            </a:ln>
          </p:spPr>
        </p:pic>
      </p:grpSp>
      <p:sp>
        <p:nvSpPr>
          <p:cNvPr id="967" name="Google Shape;967;p19"/>
          <p:cNvSpPr txBox="1"/>
          <p:nvPr/>
        </p:nvSpPr>
        <p:spPr>
          <a:xfrm>
            <a:off x="-16570" y="4771410"/>
            <a:ext cx="2095750"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Total de personas por brotes</a:t>
            </a:r>
            <a:endParaRPr/>
          </a:p>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322 Personas</a:t>
            </a:r>
            <a:endParaRPr b="1" sz="16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Total de personas reporte individual </a:t>
            </a:r>
            <a:endParaRPr/>
          </a:p>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103 Personas</a:t>
            </a:r>
            <a:endParaRPr b="1" sz="1600">
              <a:solidFill>
                <a:srgbClr val="C00000"/>
              </a:solidFill>
              <a:latin typeface="Arial Narrow"/>
              <a:ea typeface="Arial Narrow"/>
              <a:cs typeface="Arial Narrow"/>
              <a:sym typeface="Arial Narrow"/>
            </a:endParaRPr>
          </a:p>
        </p:txBody>
      </p:sp>
      <p:pic>
        <p:nvPicPr>
          <p:cNvPr id="968" name="Google Shape;968;p19"/>
          <p:cNvPicPr preferRelativeResize="0"/>
          <p:nvPr/>
        </p:nvPicPr>
        <p:blipFill rotWithShape="1">
          <a:blip r:embed="rId12">
            <a:alphaModFix/>
          </a:blip>
          <a:srcRect b="0" l="0" r="0" t="0"/>
          <a:stretch/>
        </p:blipFill>
        <p:spPr>
          <a:xfrm>
            <a:off x="2192800" y="904151"/>
            <a:ext cx="4984884" cy="392215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a:t>
            </a:r>
            <a:endParaRPr b="1" sz="1050">
              <a:solidFill>
                <a:schemeClr val="dk1"/>
              </a:solidFill>
              <a:latin typeface="Arial Narrow"/>
              <a:ea typeface="Arial Narrow"/>
              <a:cs typeface="Arial Narrow"/>
              <a:sym typeface="Arial Narrow"/>
            </a:endParaRPr>
          </a:p>
        </p:txBody>
      </p:sp>
      <p:sp>
        <p:nvSpPr>
          <p:cNvPr id="104" name="Google Shape;104;p2"/>
          <p:cNvSpPr txBox="1"/>
          <p:nvPr>
            <p:ph type="title"/>
          </p:nvPr>
        </p:nvSpPr>
        <p:spPr>
          <a:xfrm>
            <a:off x="216073" y="3030174"/>
            <a:ext cx="6727831" cy="43204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2000"/>
              <a:buFont typeface="Arial Narrow"/>
              <a:buNone/>
            </a:pPr>
            <a:r>
              <a:rPr b="1" lang="es-ES" sz="2000">
                <a:latin typeface="Arial Narrow"/>
                <a:ea typeface="Arial Narrow"/>
                <a:cs typeface="Arial Narrow"/>
                <a:sym typeface="Arial Narrow"/>
              </a:rPr>
              <a:t>Contenido</a:t>
            </a:r>
            <a:endParaRPr b="1" sz="2000">
              <a:latin typeface="Arial Narrow"/>
              <a:ea typeface="Arial Narrow"/>
              <a:cs typeface="Arial Narrow"/>
              <a:sym typeface="Arial Narrow"/>
            </a:endParaRPr>
          </a:p>
        </p:txBody>
      </p:sp>
      <p:grpSp>
        <p:nvGrpSpPr>
          <p:cNvPr id="105" name="Google Shape;105;p2"/>
          <p:cNvGrpSpPr/>
          <p:nvPr/>
        </p:nvGrpSpPr>
        <p:grpSpPr>
          <a:xfrm>
            <a:off x="0" y="107504"/>
            <a:ext cx="7200898" cy="1987144"/>
            <a:chOff x="0" y="14519"/>
            <a:chExt cx="7200898" cy="2078230"/>
          </a:xfrm>
        </p:grpSpPr>
        <p:sp>
          <p:nvSpPr>
            <p:cNvPr id="106" name="Google Shape;106;p2"/>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107" name="Google Shape;107;p2"/>
            <p:cNvPicPr preferRelativeResize="0"/>
            <p:nvPr/>
          </p:nvPicPr>
          <p:blipFill rotWithShape="1">
            <a:blip r:embed="rId3">
              <a:alphaModFix/>
            </a:blip>
            <a:srcRect b="0" l="0" r="0" t="0"/>
            <a:stretch/>
          </p:blipFill>
          <p:spPr>
            <a:xfrm>
              <a:off x="4752578" y="321103"/>
              <a:ext cx="2448320" cy="1771646"/>
            </a:xfrm>
            <a:prstGeom prst="rect">
              <a:avLst/>
            </a:prstGeom>
            <a:noFill/>
            <a:ln>
              <a:noFill/>
            </a:ln>
          </p:spPr>
        </p:pic>
        <p:sp>
          <p:nvSpPr>
            <p:cNvPr id="108" name="Google Shape;108;p2"/>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109" name="Google Shape;109;p2"/>
          <p:cNvSpPr txBox="1"/>
          <p:nvPr/>
        </p:nvSpPr>
        <p:spPr>
          <a:xfrm>
            <a:off x="576114" y="1684583"/>
            <a:ext cx="3598545" cy="45148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Periodo epidemiológico 07 de 2022 - Reporte Semanas 1 a 28 (Hasta julio 16 de 2022)</a:t>
            </a:r>
            <a:endParaRPr sz="1200">
              <a:solidFill>
                <a:schemeClr val="dk1"/>
              </a:solidFill>
              <a:latin typeface="Times New Roman"/>
              <a:ea typeface="Times New Roman"/>
              <a:cs typeface="Times New Roman"/>
              <a:sym typeface="Times New Roman"/>
            </a:endParaRPr>
          </a:p>
        </p:txBody>
      </p:sp>
      <p:graphicFrame>
        <p:nvGraphicFramePr>
          <p:cNvPr id="110" name="Google Shape;110;p2"/>
          <p:cNvGraphicFramePr/>
          <p:nvPr/>
        </p:nvGraphicFramePr>
        <p:xfrm>
          <a:off x="216073" y="3656318"/>
          <a:ext cx="3000000" cy="3000000"/>
        </p:xfrm>
        <a:graphic>
          <a:graphicData uri="http://schemas.openxmlformats.org/drawingml/2006/table">
            <a:tbl>
              <a:tblPr>
                <a:noFill/>
                <a:tableStyleId>{3A93BE3B-9341-4966-88C0-577716BA6110}</a:tableStyleId>
              </a:tblPr>
              <a:tblGrid>
                <a:gridCol w="1483275"/>
                <a:gridCol w="1483275"/>
                <a:gridCol w="1483275"/>
                <a:gridCol w="1483275"/>
                <a:gridCol w="356175"/>
                <a:gridCol w="356175"/>
              </a:tblGrid>
              <a:tr h="137125">
                <a:tc>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Tuberculosis</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Pág. 4</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179775">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cap="none" strike="noStrike">
                          <a:solidFill>
                            <a:schemeClr val="dk1"/>
                          </a:solidFill>
                          <a:latin typeface="Arial Narrow"/>
                          <a:ea typeface="Arial Narrow"/>
                          <a:cs typeface="Arial Narrow"/>
                          <a:sym typeface="Arial Narrow"/>
                        </a:rPr>
                        <a:t>INMUNOPREVENENIBLES</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gridSpan="2">
                  <a:txBody>
                    <a:bodyPr/>
                    <a:lstStyle/>
                    <a:p>
                      <a:pPr indent="0" lvl="0" marL="0" marR="0" rtl="0" algn="l">
                        <a:spcBef>
                          <a:spcPts val="0"/>
                        </a:spcBef>
                        <a:spcAft>
                          <a:spcPts val="0"/>
                        </a:spcAft>
                        <a:buNone/>
                      </a:pPr>
                      <a:r>
                        <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spcBef>
                          <a:spcPts val="0"/>
                        </a:spcBef>
                        <a:spcAft>
                          <a:spcPts val="0"/>
                        </a:spcAft>
                        <a:buNone/>
                      </a:pPr>
                      <a:r>
                        <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875">
                <a:tc gridSpan="4">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Parotiditis</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gridSpan="2">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Pág. 7</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212875">
                <a:tc gridSpan="4">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Varicela</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gridSpan="2">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Pág. 9</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212875">
                <a:tc gridSpan="4">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cap="none" strike="noStrike">
                          <a:solidFill>
                            <a:schemeClr val="dk1"/>
                          </a:solidFill>
                          <a:latin typeface="Arial Narrow"/>
                          <a:ea typeface="Arial Narrow"/>
                          <a:cs typeface="Arial Narrow"/>
                          <a:sym typeface="Arial Narrow"/>
                        </a:rPr>
                        <a:t>Hepatitis A</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cap="none" strike="noStrike">
                          <a:solidFill>
                            <a:schemeClr val="dk1"/>
                          </a:solidFill>
                          <a:latin typeface="Arial Narrow"/>
                          <a:ea typeface="Arial Narrow"/>
                          <a:cs typeface="Arial Narrow"/>
                          <a:sym typeface="Arial Narrow"/>
                        </a:rPr>
                        <a:t>Pág. 11</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212875">
                <a:tc gridSpan="4">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cap="none" strike="noStrike">
                          <a:solidFill>
                            <a:schemeClr val="dk1"/>
                          </a:solidFill>
                          <a:latin typeface="Arial Narrow"/>
                          <a:ea typeface="Arial Narrow"/>
                          <a:cs typeface="Arial Narrow"/>
                          <a:sym typeface="Arial Narrow"/>
                        </a:rPr>
                        <a:t>Hepatitis B</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cap="none" strike="noStrike">
                          <a:solidFill>
                            <a:schemeClr val="dk1"/>
                          </a:solidFill>
                          <a:latin typeface="Arial Narrow"/>
                          <a:ea typeface="Arial Narrow"/>
                          <a:cs typeface="Arial Narrow"/>
                          <a:sym typeface="Arial Narrow"/>
                        </a:rPr>
                        <a:t>Pág. 13</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212875">
                <a:tc gridSpan="2">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Hepatitis C</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gridSpan="2">
                  <a:txBody>
                    <a:bodyPr/>
                    <a:lstStyle/>
                    <a:p>
                      <a:pPr indent="0" lvl="0" marL="0" marR="0" rtl="0" algn="l">
                        <a:spcBef>
                          <a:spcPts val="0"/>
                        </a:spcBef>
                        <a:spcAft>
                          <a:spcPts val="0"/>
                        </a:spcAft>
                        <a:buNone/>
                      </a:pPr>
                      <a:r>
                        <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13</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INTOXICACIONES</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gridSpan="2">
                  <a:txBody>
                    <a:bodyPr/>
                    <a:lstStyle/>
                    <a:p>
                      <a:pPr indent="0" lvl="0" marL="0" marR="0" rtl="0" algn="l">
                        <a:spcBef>
                          <a:spcPts val="0"/>
                        </a:spcBef>
                        <a:spcAft>
                          <a:spcPts val="0"/>
                        </a:spcAft>
                        <a:buNone/>
                      </a:pPr>
                      <a:r>
                        <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18</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418725">
                <a:tc gridSpan="2">
                  <a:txBody>
                    <a:bodyPr/>
                    <a:lstStyle/>
                    <a:p>
                      <a:pPr indent="0" lvl="0" marL="0" marR="0" rtl="0" algn="l">
                        <a:spcBef>
                          <a:spcPts val="0"/>
                        </a:spcBef>
                        <a:spcAft>
                          <a:spcPts val="0"/>
                        </a:spcAft>
                        <a:buNone/>
                      </a:pPr>
                      <a:r>
                        <a:rPr b="1" i="0" lang="es-ES" sz="1100" u="none" strike="noStrike">
                          <a:solidFill>
                            <a:schemeClr val="dk1"/>
                          </a:solidFill>
                          <a:latin typeface="Arial Narrow"/>
                          <a:ea typeface="Arial Narrow"/>
                          <a:cs typeface="Arial Narrow"/>
                          <a:sym typeface="Arial Narrow"/>
                        </a:rPr>
                        <a:t>Enfermedades Transmitidas por Alimentos ETA y vehiculizadas por agua</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gridSpan="2">
                  <a:txBody>
                    <a:bodyPr/>
                    <a:lstStyle/>
                    <a:p>
                      <a:pPr indent="0" lvl="0" marL="0" marR="0" rtl="0" algn="l">
                        <a:spcBef>
                          <a:spcPts val="0"/>
                        </a:spcBef>
                        <a:spcAft>
                          <a:spcPts val="0"/>
                        </a:spcAft>
                        <a:buNone/>
                      </a:pPr>
                      <a:r>
                        <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19</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2" name="Shape 972"/>
        <p:cNvGrpSpPr/>
        <p:nvPr/>
      </p:nvGrpSpPr>
      <p:grpSpPr>
        <a:xfrm>
          <a:off x="0" y="0"/>
          <a:ext cx="0" cy="0"/>
          <a:chOff x="0" y="0"/>
          <a:chExt cx="0" cy="0"/>
        </a:xfrm>
      </p:grpSpPr>
      <p:sp>
        <p:nvSpPr>
          <p:cNvPr id="973" name="Google Shape;973;p20"/>
          <p:cNvSpPr/>
          <p:nvPr/>
        </p:nvSpPr>
        <p:spPr>
          <a:xfrm>
            <a:off x="-2" y="266420"/>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974" name="Google Shape;974;p20"/>
          <p:cNvGrpSpPr/>
          <p:nvPr/>
        </p:nvGrpSpPr>
        <p:grpSpPr>
          <a:xfrm>
            <a:off x="277402" y="379948"/>
            <a:ext cx="5047355" cy="276999"/>
            <a:chOff x="2448322" y="74775"/>
            <a:chExt cx="5047355" cy="276999"/>
          </a:xfrm>
        </p:grpSpPr>
        <p:sp>
          <p:nvSpPr>
            <p:cNvPr id="975" name="Google Shape;975;p2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Arial Narrow"/>
                  <a:ea typeface="Arial Narrow"/>
                  <a:cs typeface="Arial Narrow"/>
                  <a:sym typeface="Arial Narrow"/>
                </a:rPr>
                <a:t>4</a:t>
              </a:r>
              <a:endParaRPr sz="1800">
                <a:solidFill>
                  <a:schemeClr val="lt1"/>
                </a:solidFill>
                <a:latin typeface="Arial Narrow"/>
                <a:ea typeface="Arial Narrow"/>
                <a:cs typeface="Arial Narrow"/>
                <a:sym typeface="Arial Narrow"/>
              </a:endParaRPr>
            </a:p>
          </p:txBody>
        </p:sp>
        <p:cxnSp>
          <p:nvCxnSpPr>
            <p:cNvPr id="976" name="Google Shape;976;p20"/>
            <p:cNvCxnSpPr>
              <a:stCxn id="975"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977" name="Google Shape;977;p20"/>
            <p:cNvSpPr txBox="1"/>
            <p:nvPr/>
          </p:nvSpPr>
          <p:spPr>
            <a:xfrm>
              <a:off x="3302537" y="74775"/>
              <a:ext cx="419314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Curso de vida y agente identificado en la muestra</a:t>
              </a:r>
              <a:endParaRPr b="1" sz="1200">
                <a:solidFill>
                  <a:schemeClr val="dk1"/>
                </a:solidFill>
                <a:latin typeface="Arial Narrow"/>
                <a:ea typeface="Arial Narrow"/>
                <a:cs typeface="Arial Narrow"/>
                <a:sym typeface="Arial Narrow"/>
              </a:endParaRPr>
            </a:p>
          </p:txBody>
        </p:sp>
      </p:grpSp>
      <p:sp>
        <p:nvSpPr>
          <p:cNvPr id="978" name="Google Shape;978;p20"/>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20 </a:t>
            </a:r>
            <a:endParaRPr b="1" sz="1050">
              <a:solidFill>
                <a:schemeClr val="dk1"/>
              </a:solidFill>
              <a:latin typeface="Arial Narrow"/>
              <a:ea typeface="Arial Narrow"/>
              <a:cs typeface="Arial Narrow"/>
              <a:sym typeface="Arial Narrow"/>
            </a:endParaRPr>
          </a:p>
        </p:txBody>
      </p:sp>
      <p:sp>
        <p:nvSpPr>
          <p:cNvPr id="979" name="Google Shape;979;p20"/>
          <p:cNvSpPr/>
          <p:nvPr/>
        </p:nvSpPr>
        <p:spPr>
          <a:xfrm>
            <a:off x="77562" y="4093862"/>
            <a:ext cx="6902777" cy="34624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Distribución porcentual por grupos de edad de los casos notificados de ETA. Periodo epidemiológico 07 de 2022. </a:t>
            </a:r>
            <a:endParaRPr sz="1050">
              <a:solidFill>
                <a:schemeClr val="dk1"/>
              </a:solidFill>
              <a:latin typeface="Arial Narrow"/>
              <a:ea typeface="Arial Narrow"/>
              <a:cs typeface="Arial Narrow"/>
              <a:sym typeface="Arial Narrow"/>
            </a:endParaRPr>
          </a:p>
        </p:txBody>
      </p:sp>
      <p:sp>
        <p:nvSpPr>
          <p:cNvPr descr="https://encrypted-tbn0.gstatic.com/images?q=tbn:ANd9GcQmYAaqrmXHMkh6n_3D5aU9FAfS3KwTjfrPHPkhV7BM2n6lGzte" id="980" name="Google Shape;980;p20"/>
          <p:cNvSpPr/>
          <p:nvPr/>
        </p:nvSpPr>
        <p:spPr>
          <a:xfrm>
            <a:off x="155623" y="107565"/>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1" name="Google Shape;981;p20"/>
          <p:cNvSpPr/>
          <p:nvPr/>
        </p:nvSpPr>
        <p:spPr>
          <a:xfrm>
            <a:off x="-11281" y="8095313"/>
            <a:ext cx="3620159"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Distribución porcentual de Alimentos implicados en brotes ETA. Periodo epidemiológico 07 de 2022. </a:t>
            </a:r>
            <a:endParaRPr sz="1050">
              <a:solidFill>
                <a:schemeClr val="dk1"/>
              </a:solidFill>
              <a:latin typeface="Arial Narrow"/>
              <a:ea typeface="Arial Narrow"/>
              <a:cs typeface="Arial Narrow"/>
              <a:sym typeface="Arial Narrow"/>
            </a:endParaRPr>
          </a:p>
        </p:txBody>
      </p:sp>
      <p:sp>
        <p:nvSpPr>
          <p:cNvPr id="982" name="Google Shape;982;p20"/>
          <p:cNvSpPr/>
          <p:nvPr/>
        </p:nvSpPr>
        <p:spPr>
          <a:xfrm>
            <a:off x="36243" y="4644008"/>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983" name="Google Shape;983;p20"/>
          <p:cNvGrpSpPr/>
          <p:nvPr/>
        </p:nvGrpSpPr>
        <p:grpSpPr>
          <a:xfrm>
            <a:off x="313647" y="4757536"/>
            <a:ext cx="5047355" cy="276999"/>
            <a:chOff x="2448322" y="74775"/>
            <a:chExt cx="5047355" cy="276999"/>
          </a:xfrm>
        </p:grpSpPr>
        <p:sp>
          <p:nvSpPr>
            <p:cNvPr id="984" name="Google Shape;984;p2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985" name="Google Shape;985;p20"/>
            <p:cNvCxnSpPr>
              <a:stCxn id="98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986" name="Google Shape;986;p20"/>
            <p:cNvSpPr txBox="1"/>
            <p:nvPr/>
          </p:nvSpPr>
          <p:spPr>
            <a:xfrm>
              <a:off x="3302537" y="74775"/>
              <a:ext cx="419314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Tipo de alimento y síntomas</a:t>
              </a:r>
              <a:endParaRPr b="1" sz="1200">
                <a:solidFill>
                  <a:schemeClr val="dk1"/>
                </a:solidFill>
                <a:latin typeface="Arial Narrow"/>
                <a:ea typeface="Arial Narrow"/>
                <a:cs typeface="Arial Narrow"/>
                <a:sym typeface="Arial Narrow"/>
              </a:endParaRPr>
            </a:p>
          </p:txBody>
        </p:sp>
      </p:grpSp>
      <p:sp>
        <p:nvSpPr>
          <p:cNvPr id="987" name="Google Shape;987;p20"/>
          <p:cNvSpPr/>
          <p:nvPr/>
        </p:nvSpPr>
        <p:spPr>
          <a:xfrm>
            <a:off x="3714879" y="8095313"/>
            <a:ext cx="3460378"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Distribución porcentual de Síntomas en pacientes. ETA. Periodo epidemiológico 07 de 2022. </a:t>
            </a:r>
            <a:endParaRPr sz="1050">
              <a:solidFill>
                <a:schemeClr val="dk1"/>
              </a:solidFill>
              <a:latin typeface="Arial Narrow"/>
              <a:ea typeface="Arial Narrow"/>
              <a:cs typeface="Arial Narrow"/>
              <a:sym typeface="Arial Narrow"/>
            </a:endParaRPr>
          </a:p>
        </p:txBody>
      </p:sp>
      <p:pic>
        <p:nvPicPr>
          <p:cNvPr id="988" name="Google Shape;988;p20"/>
          <p:cNvPicPr preferRelativeResize="0"/>
          <p:nvPr/>
        </p:nvPicPr>
        <p:blipFill rotWithShape="1">
          <a:blip r:embed="rId3">
            <a:alphaModFix/>
          </a:blip>
          <a:srcRect b="0" l="0" r="0" t="0"/>
          <a:stretch/>
        </p:blipFill>
        <p:spPr>
          <a:xfrm>
            <a:off x="-11281" y="5179911"/>
            <a:ext cx="3620159" cy="2915402"/>
          </a:xfrm>
          <a:prstGeom prst="rect">
            <a:avLst/>
          </a:prstGeom>
          <a:noFill/>
          <a:ln>
            <a:noFill/>
          </a:ln>
        </p:spPr>
      </p:pic>
      <p:pic>
        <p:nvPicPr>
          <p:cNvPr id="989" name="Google Shape;989;p20"/>
          <p:cNvPicPr preferRelativeResize="0"/>
          <p:nvPr/>
        </p:nvPicPr>
        <p:blipFill rotWithShape="1">
          <a:blip r:embed="rId4">
            <a:alphaModFix/>
          </a:blip>
          <a:srcRect b="0" l="0" r="0" t="0"/>
          <a:stretch/>
        </p:blipFill>
        <p:spPr>
          <a:xfrm>
            <a:off x="36243" y="872499"/>
            <a:ext cx="7139013" cy="3263678"/>
          </a:xfrm>
          <a:prstGeom prst="rect">
            <a:avLst/>
          </a:prstGeom>
          <a:noFill/>
          <a:ln>
            <a:noFill/>
          </a:ln>
        </p:spPr>
      </p:pic>
      <p:pic>
        <p:nvPicPr>
          <p:cNvPr id="990" name="Google Shape;990;p20"/>
          <p:cNvPicPr preferRelativeResize="0"/>
          <p:nvPr/>
        </p:nvPicPr>
        <p:blipFill rotWithShape="1">
          <a:blip r:embed="rId5">
            <a:alphaModFix/>
          </a:blip>
          <a:srcRect b="0" l="0" r="0" t="0"/>
          <a:stretch/>
        </p:blipFill>
        <p:spPr>
          <a:xfrm>
            <a:off x="3636692" y="5179911"/>
            <a:ext cx="3538563" cy="291540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4" name="Shape 994"/>
        <p:cNvGrpSpPr/>
        <p:nvPr/>
      </p:nvGrpSpPr>
      <p:grpSpPr>
        <a:xfrm>
          <a:off x="0" y="0"/>
          <a:ext cx="0" cy="0"/>
          <a:chOff x="0" y="0"/>
          <a:chExt cx="0" cy="0"/>
        </a:xfrm>
      </p:grpSpPr>
      <p:sp>
        <p:nvSpPr>
          <p:cNvPr id="995" name="Google Shape;995;p21"/>
          <p:cNvSpPr/>
          <p:nvPr/>
        </p:nvSpPr>
        <p:spPr>
          <a:xfrm>
            <a:off x="-50" y="14392"/>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996" name="Google Shape;996;p21"/>
          <p:cNvGrpSpPr/>
          <p:nvPr/>
        </p:nvGrpSpPr>
        <p:grpSpPr>
          <a:xfrm>
            <a:off x="277354" y="127920"/>
            <a:ext cx="936032" cy="261610"/>
            <a:chOff x="2448322" y="74775"/>
            <a:chExt cx="936032" cy="261610"/>
          </a:xfrm>
        </p:grpSpPr>
        <p:sp>
          <p:nvSpPr>
            <p:cNvPr id="997" name="Google Shape;997;p2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998" name="Google Shape;998;p21"/>
            <p:cNvCxnSpPr>
              <a:stCxn id="99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grpSp>
      <p:sp>
        <p:nvSpPr>
          <p:cNvPr id="999" name="Google Shape;999;p21"/>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21 </a:t>
            </a:r>
            <a:endParaRPr b="1" sz="1050">
              <a:solidFill>
                <a:schemeClr val="dk1"/>
              </a:solidFill>
              <a:latin typeface="Arial Narrow"/>
              <a:ea typeface="Arial Narrow"/>
              <a:cs typeface="Arial Narrow"/>
              <a:sym typeface="Arial Narrow"/>
            </a:endParaRPr>
          </a:p>
        </p:txBody>
      </p:sp>
      <p:sp>
        <p:nvSpPr>
          <p:cNvPr descr="https://encrypted-tbn0.gstatic.com/images?q=tbn:ANd9GcQmYAaqrmXHMkh6n_3D5aU9FAfS3KwTjfrPHPkhV7BM2n6lGzte" id="1000" name="Google Shape;1000;p2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001" name="Google Shape;1001;p21"/>
          <p:cNvPicPr preferRelativeResize="0"/>
          <p:nvPr/>
        </p:nvPicPr>
        <p:blipFill rotWithShape="1">
          <a:blip r:embed="rId3">
            <a:alphaModFix/>
          </a:blip>
          <a:srcRect b="0" l="0" r="0" t="0"/>
          <a:stretch/>
        </p:blipFill>
        <p:spPr>
          <a:xfrm>
            <a:off x="1126293" y="114180"/>
            <a:ext cx="2597121" cy="323116"/>
          </a:xfrm>
          <a:prstGeom prst="rect">
            <a:avLst/>
          </a:prstGeom>
          <a:noFill/>
          <a:ln>
            <a:noFill/>
          </a:ln>
        </p:spPr>
      </p:pic>
      <p:sp>
        <p:nvSpPr>
          <p:cNvPr id="1002" name="Google Shape;1002;p21"/>
          <p:cNvSpPr/>
          <p:nvPr/>
        </p:nvSpPr>
        <p:spPr>
          <a:xfrm>
            <a:off x="196649" y="4367042"/>
            <a:ext cx="4946011" cy="34624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Comportamiento ETA. Medellín, a Periodo epidemiológico 07 acumulado de 2022. </a:t>
            </a:r>
            <a:endParaRPr sz="1050">
              <a:solidFill>
                <a:schemeClr val="dk1"/>
              </a:solidFill>
              <a:latin typeface="Arial Narrow"/>
              <a:ea typeface="Arial Narrow"/>
              <a:cs typeface="Arial Narrow"/>
              <a:sym typeface="Arial Narrow"/>
            </a:endParaRPr>
          </a:p>
        </p:txBody>
      </p:sp>
      <p:sp>
        <p:nvSpPr>
          <p:cNvPr id="1003" name="Google Shape;1003;p21"/>
          <p:cNvSpPr/>
          <p:nvPr/>
        </p:nvSpPr>
        <p:spPr>
          <a:xfrm>
            <a:off x="9418" y="4795018"/>
            <a:ext cx="7201344"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004" name="Google Shape;1004;p21"/>
          <p:cNvGrpSpPr/>
          <p:nvPr/>
        </p:nvGrpSpPr>
        <p:grpSpPr>
          <a:xfrm>
            <a:off x="286822" y="4922194"/>
            <a:ext cx="3446504" cy="276999"/>
            <a:chOff x="2448322" y="74775"/>
            <a:chExt cx="3446504" cy="276999"/>
          </a:xfrm>
        </p:grpSpPr>
        <p:sp>
          <p:nvSpPr>
            <p:cNvPr id="1005" name="Google Shape;1005;p2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006" name="Google Shape;1006;p21"/>
            <p:cNvCxnSpPr>
              <a:stCxn id="1005"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007" name="Google Shape;1007;p2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b="1" sz="1200">
                <a:solidFill>
                  <a:schemeClr val="dk1"/>
                </a:solidFill>
                <a:latin typeface="Arial Narrow"/>
                <a:ea typeface="Arial Narrow"/>
                <a:cs typeface="Arial Narrow"/>
                <a:sym typeface="Arial Narrow"/>
              </a:endParaRPr>
            </a:p>
          </p:txBody>
        </p:sp>
      </p:grpSp>
      <p:sp>
        <p:nvSpPr>
          <p:cNvPr id="1008" name="Google Shape;1008;p21"/>
          <p:cNvSpPr txBox="1"/>
          <p:nvPr/>
        </p:nvSpPr>
        <p:spPr>
          <a:xfrm>
            <a:off x="945066" y="5365661"/>
            <a:ext cx="2578141"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Porcentaje de brotes de ETA de notificación inmediata notificados oportunamente</a:t>
            </a:r>
            <a:endParaRPr b="1" sz="1050">
              <a:solidFill>
                <a:schemeClr val="dk1"/>
              </a:solidFill>
              <a:latin typeface="Arial Narrow"/>
              <a:ea typeface="Arial Narrow"/>
              <a:cs typeface="Arial Narrow"/>
              <a:sym typeface="Arial Narrow"/>
            </a:endParaRPr>
          </a:p>
        </p:txBody>
      </p:sp>
      <p:sp>
        <p:nvSpPr>
          <p:cNvPr id="1009" name="Google Shape;1009;p21"/>
          <p:cNvSpPr txBox="1"/>
          <p:nvPr/>
        </p:nvSpPr>
        <p:spPr>
          <a:xfrm>
            <a:off x="1065973" y="6316205"/>
            <a:ext cx="2241210"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Porcentaje de brotes de ETA a los que se les detecto modo de transmisión</a:t>
            </a:r>
            <a:endParaRPr b="1" sz="1050">
              <a:solidFill>
                <a:schemeClr val="dk1"/>
              </a:solidFill>
              <a:latin typeface="Arial Narrow"/>
              <a:ea typeface="Arial Narrow"/>
              <a:cs typeface="Arial Narrow"/>
              <a:sym typeface="Arial Narrow"/>
            </a:endParaRPr>
          </a:p>
        </p:txBody>
      </p:sp>
      <p:sp>
        <p:nvSpPr>
          <p:cNvPr id="1010" name="Google Shape;1010;p21"/>
          <p:cNvSpPr txBox="1"/>
          <p:nvPr/>
        </p:nvSpPr>
        <p:spPr>
          <a:xfrm>
            <a:off x="1562356" y="6676374"/>
            <a:ext cx="93487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rgbClr val="C00000"/>
                </a:solidFill>
                <a:latin typeface="Arial Narrow"/>
                <a:ea typeface="Arial Narrow"/>
                <a:cs typeface="Arial Narrow"/>
                <a:sym typeface="Arial Narrow"/>
              </a:rPr>
              <a:t>100,00%</a:t>
            </a:r>
            <a:endParaRPr/>
          </a:p>
        </p:txBody>
      </p:sp>
      <p:sp>
        <p:nvSpPr>
          <p:cNvPr id="1011" name="Google Shape;1011;p21"/>
          <p:cNvSpPr txBox="1"/>
          <p:nvPr/>
        </p:nvSpPr>
        <p:spPr>
          <a:xfrm>
            <a:off x="3528442" y="5365661"/>
            <a:ext cx="2241210"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Porcentaje de brotes de ETA con identificación de agente etiológico</a:t>
            </a:r>
            <a:endParaRPr/>
          </a:p>
        </p:txBody>
      </p:sp>
      <p:sp>
        <p:nvSpPr>
          <p:cNvPr id="1012" name="Google Shape;1012;p21"/>
          <p:cNvSpPr txBox="1"/>
          <p:nvPr/>
        </p:nvSpPr>
        <p:spPr>
          <a:xfrm>
            <a:off x="4202569" y="5747941"/>
            <a:ext cx="77617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rgbClr val="C00000"/>
                </a:solidFill>
                <a:latin typeface="Arial Narrow"/>
                <a:ea typeface="Arial Narrow"/>
                <a:cs typeface="Arial Narrow"/>
                <a:sym typeface="Arial Narrow"/>
              </a:rPr>
              <a:t>0,00% </a:t>
            </a:r>
            <a:endParaRPr b="1" sz="1800">
              <a:solidFill>
                <a:srgbClr val="C00000"/>
              </a:solidFill>
              <a:latin typeface="Arial Narrow"/>
              <a:ea typeface="Arial Narrow"/>
              <a:cs typeface="Arial Narrow"/>
              <a:sym typeface="Arial Narrow"/>
            </a:endParaRPr>
          </a:p>
        </p:txBody>
      </p:sp>
      <p:sp>
        <p:nvSpPr>
          <p:cNvPr id="1013" name="Google Shape;1013;p21"/>
          <p:cNvSpPr txBox="1"/>
          <p:nvPr/>
        </p:nvSpPr>
        <p:spPr>
          <a:xfrm>
            <a:off x="3470055" y="6317883"/>
            <a:ext cx="2241210" cy="45704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Porcentaje de brotes de ETA  con toma de muestra</a:t>
            </a:r>
            <a:endParaRPr/>
          </a:p>
        </p:txBody>
      </p:sp>
      <p:sp>
        <p:nvSpPr>
          <p:cNvPr id="1014" name="Google Shape;1014;p21"/>
          <p:cNvSpPr txBox="1"/>
          <p:nvPr/>
        </p:nvSpPr>
        <p:spPr>
          <a:xfrm>
            <a:off x="4176124" y="6684045"/>
            <a:ext cx="82907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rgbClr val="C00000"/>
                </a:solidFill>
                <a:latin typeface="Arial Narrow"/>
                <a:ea typeface="Arial Narrow"/>
                <a:cs typeface="Arial Narrow"/>
                <a:sym typeface="Arial Narrow"/>
              </a:rPr>
              <a:t>77,70%</a:t>
            </a:r>
            <a:endParaRPr/>
          </a:p>
        </p:txBody>
      </p:sp>
      <p:cxnSp>
        <p:nvCxnSpPr>
          <p:cNvPr id="1015" name="Google Shape;1015;p21"/>
          <p:cNvCxnSpPr/>
          <p:nvPr/>
        </p:nvCxnSpPr>
        <p:spPr>
          <a:xfrm rot="10800000">
            <a:off x="1103436" y="6189281"/>
            <a:ext cx="4724027" cy="0"/>
          </a:xfrm>
          <a:prstGeom prst="straightConnector1">
            <a:avLst/>
          </a:prstGeom>
          <a:noFill/>
          <a:ln cap="flat" cmpd="sng" w="9525">
            <a:solidFill>
              <a:srgbClr val="002060"/>
            </a:solidFill>
            <a:prstDash val="solid"/>
            <a:round/>
            <a:headEnd len="sm" w="sm" type="none"/>
            <a:tailEnd len="med" w="med" type="oval"/>
          </a:ln>
        </p:spPr>
      </p:cxnSp>
      <p:sp>
        <p:nvSpPr>
          <p:cNvPr id="1016" name="Google Shape;1016;p21"/>
          <p:cNvSpPr txBox="1"/>
          <p:nvPr/>
        </p:nvSpPr>
        <p:spPr>
          <a:xfrm>
            <a:off x="1527557" y="5753362"/>
            <a:ext cx="881973"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rgbClr val="C00000"/>
                </a:solidFill>
                <a:latin typeface="Arial Narrow"/>
                <a:ea typeface="Arial Narrow"/>
                <a:cs typeface="Arial Narrow"/>
                <a:sym typeface="Arial Narrow"/>
              </a:rPr>
              <a:t>66,66% </a:t>
            </a:r>
            <a:endParaRPr b="1" sz="1800">
              <a:solidFill>
                <a:srgbClr val="C00000"/>
              </a:solidFill>
              <a:latin typeface="Arial Narrow"/>
              <a:ea typeface="Arial Narrow"/>
              <a:cs typeface="Arial Narrow"/>
              <a:sym typeface="Arial Narrow"/>
            </a:endParaRPr>
          </a:p>
        </p:txBody>
      </p:sp>
      <p:sp>
        <p:nvSpPr>
          <p:cNvPr id="1017" name="Google Shape;1017;p21"/>
          <p:cNvSpPr/>
          <p:nvPr/>
        </p:nvSpPr>
        <p:spPr>
          <a:xfrm>
            <a:off x="-494" y="7574340"/>
            <a:ext cx="7171815"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rgbClr val="FF0000"/>
                </a:solidFill>
                <a:latin typeface="Arial Narrow"/>
                <a:ea typeface="Arial Narrow"/>
                <a:cs typeface="Arial Narrow"/>
                <a:sym typeface="Arial Narrow"/>
              </a:rPr>
              <a:t>A nivel individual el sitio de mayor ocurrencia de las ETA es instituciones educativas.</a:t>
            </a:r>
            <a:endParaRPr sz="1200">
              <a:solidFill>
                <a:srgbClr val="FF0000"/>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rgbClr val="FF0000"/>
                </a:solidFill>
                <a:latin typeface="Arial Narrow"/>
                <a:ea typeface="Arial Narrow"/>
                <a:cs typeface="Arial Narrow"/>
                <a:sym typeface="Arial Narrow"/>
              </a:rPr>
              <a:t>Los alimentos más involucrados son los alimentos que contiene derivados lácteos  y la sintomatología más predominante es la enfermedad gastrointestinal.</a:t>
            </a:r>
            <a:endParaRPr/>
          </a:p>
          <a:p>
            <a:pPr indent="0" lvl="0" marL="0" marR="0" rtl="0" algn="just">
              <a:spcBef>
                <a:spcPts val="0"/>
              </a:spcBef>
              <a:spcAft>
                <a:spcPts val="0"/>
              </a:spcAft>
              <a:buNone/>
            </a:pPr>
            <a:r>
              <a:rPr lang="es-ES" sz="1200">
                <a:solidFill>
                  <a:srgbClr val="FF0000"/>
                </a:solidFill>
                <a:latin typeface="Arial Narrow"/>
                <a:ea typeface="Arial Narrow"/>
                <a:cs typeface="Arial Narrow"/>
                <a:sym typeface="Arial Narrow"/>
              </a:rPr>
              <a:t>A pesar de todas las acciones  y esfuerzos se ve demora en la notificación,  lo que no permite en muchas  ocasiones un estudio más asertivo con la afectación de los indicadores para el evento como: oportunidad, toma de muestras e identificación del agente causal</a:t>
            </a:r>
            <a:endParaRPr/>
          </a:p>
        </p:txBody>
      </p:sp>
      <p:sp>
        <p:nvSpPr>
          <p:cNvPr id="1018" name="Google Shape;1018;p21"/>
          <p:cNvSpPr/>
          <p:nvPr/>
        </p:nvSpPr>
        <p:spPr>
          <a:xfrm>
            <a:off x="0" y="7093007"/>
            <a:ext cx="7200900" cy="421115"/>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019" name="Google Shape;1019;p21"/>
          <p:cNvGrpSpPr/>
          <p:nvPr/>
        </p:nvGrpSpPr>
        <p:grpSpPr>
          <a:xfrm>
            <a:off x="192038" y="7147421"/>
            <a:ext cx="3446504" cy="304699"/>
            <a:chOff x="2448322" y="33831"/>
            <a:chExt cx="3446504" cy="276999"/>
          </a:xfrm>
        </p:grpSpPr>
        <p:sp>
          <p:nvSpPr>
            <p:cNvPr id="1020" name="Google Shape;1020;p21"/>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021" name="Google Shape;1021;p21"/>
            <p:cNvCxnSpPr>
              <a:stCxn id="1020"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1022" name="Google Shape;1022;p21"/>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Finales</a:t>
              </a:r>
              <a:endParaRPr b="1" sz="1200">
                <a:solidFill>
                  <a:schemeClr val="dk1"/>
                </a:solidFill>
                <a:latin typeface="Arial Narrow"/>
                <a:ea typeface="Arial Narrow"/>
                <a:cs typeface="Arial Narrow"/>
                <a:sym typeface="Arial Narrow"/>
              </a:endParaRPr>
            </a:p>
          </p:txBody>
        </p:sp>
      </p:grpSp>
      <p:pic>
        <p:nvPicPr>
          <p:cNvPr id="1023" name="Google Shape;1023;p21"/>
          <p:cNvPicPr preferRelativeResize="0"/>
          <p:nvPr/>
        </p:nvPicPr>
        <p:blipFill rotWithShape="1">
          <a:blip r:embed="rId4">
            <a:alphaModFix/>
          </a:blip>
          <a:srcRect b="0" l="0" r="0" t="0"/>
          <a:stretch/>
        </p:blipFill>
        <p:spPr>
          <a:xfrm>
            <a:off x="9417" y="662334"/>
            <a:ext cx="7161903" cy="370470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7" name="Shape 1027"/>
        <p:cNvGrpSpPr/>
        <p:nvPr/>
      </p:nvGrpSpPr>
      <p:grpSpPr>
        <a:xfrm>
          <a:off x="0" y="0"/>
          <a:ext cx="0" cy="0"/>
          <a:chOff x="0" y="0"/>
          <a:chExt cx="0" cy="0"/>
        </a:xfrm>
      </p:grpSpPr>
      <p:pic>
        <p:nvPicPr>
          <p:cNvPr id="1028" name="Google Shape;1028;p22"/>
          <p:cNvPicPr preferRelativeResize="0"/>
          <p:nvPr/>
        </p:nvPicPr>
        <p:blipFill rotWithShape="1">
          <a:blip r:embed="rId3">
            <a:alphaModFix/>
          </a:blip>
          <a:srcRect b="0" l="0" r="0" t="4235"/>
          <a:stretch/>
        </p:blipFill>
        <p:spPr>
          <a:xfrm>
            <a:off x="3790" y="-3261"/>
            <a:ext cx="2214563" cy="2792664"/>
          </a:xfrm>
          <a:prstGeom prst="rect">
            <a:avLst/>
          </a:prstGeom>
          <a:noFill/>
          <a:ln>
            <a:noFill/>
          </a:ln>
        </p:spPr>
      </p:pic>
      <p:pic>
        <p:nvPicPr>
          <p:cNvPr id="1029" name="Google Shape;1029;p22"/>
          <p:cNvPicPr preferRelativeResize="0"/>
          <p:nvPr/>
        </p:nvPicPr>
        <p:blipFill rotWithShape="1">
          <a:blip r:embed="rId4">
            <a:alphaModFix/>
          </a:blip>
          <a:srcRect b="0" l="0" r="0" t="51431"/>
          <a:stretch/>
        </p:blipFill>
        <p:spPr>
          <a:xfrm>
            <a:off x="0" y="2800429"/>
            <a:ext cx="2232223" cy="2666962"/>
          </a:xfrm>
          <a:prstGeom prst="rect">
            <a:avLst/>
          </a:prstGeom>
          <a:noFill/>
          <a:ln>
            <a:noFill/>
          </a:ln>
        </p:spPr>
      </p:pic>
      <p:sp>
        <p:nvSpPr>
          <p:cNvPr id="1030" name="Google Shape;1030;p22"/>
          <p:cNvSpPr txBox="1"/>
          <p:nvPr/>
        </p:nvSpPr>
        <p:spPr>
          <a:xfrm>
            <a:off x="-13889" y="741756"/>
            <a:ext cx="2232241"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7-2022</a:t>
            </a:r>
            <a:endParaRPr b="1" sz="1200">
              <a:solidFill>
                <a:schemeClr val="dk1"/>
              </a:solidFill>
              <a:latin typeface="Arial Narrow"/>
              <a:ea typeface="Arial Narrow"/>
              <a:cs typeface="Arial Narrow"/>
              <a:sym typeface="Arial Narrow"/>
            </a:endParaRPr>
          </a:p>
        </p:txBody>
      </p:sp>
      <p:sp>
        <p:nvSpPr>
          <p:cNvPr id="1031" name="Google Shape;1031;p22"/>
          <p:cNvSpPr/>
          <p:nvPr/>
        </p:nvSpPr>
        <p:spPr>
          <a:xfrm>
            <a:off x="2274078" y="2167727"/>
            <a:ext cx="4946011" cy="3847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IRA ambulatorias. Medellín, a Periodo 7 acumulado de 2022. </a:t>
            </a:r>
            <a:endParaRPr sz="1100">
              <a:solidFill>
                <a:schemeClr val="dk1"/>
              </a:solidFill>
              <a:latin typeface="Arial Narrow"/>
              <a:ea typeface="Arial Narrow"/>
              <a:cs typeface="Arial Narrow"/>
              <a:sym typeface="Arial Narrow"/>
            </a:endParaRPr>
          </a:p>
        </p:txBody>
      </p:sp>
      <p:grpSp>
        <p:nvGrpSpPr>
          <p:cNvPr id="1032" name="Google Shape;1032;p22"/>
          <p:cNvGrpSpPr/>
          <p:nvPr/>
        </p:nvGrpSpPr>
        <p:grpSpPr>
          <a:xfrm>
            <a:off x="110974" y="4211962"/>
            <a:ext cx="1981076" cy="488476"/>
            <a:chOff x="2234969" y="3379972"/>
            <a:chExt cx="4719140" cy="904874"/>
          </a:xfrm>
        </p:grpSpPr>
        <p:pic>
          <p:nvPicPr>
            <p:cNvPr id="1033" name="Google Shape;1033;p22"/>
            <p:cNvPicPr preferRelativeResize="0"/>
            <p:nvPr/>
          </p:nvPicPr>
          <p:blipFill rotWithShape="1">
            <a:blip r:embed="rId5">
              <a:alphaModFix/>
            </a:blip>
            <a:srcRect b="0" l="0" r="0" t="0"/>
            <a:stretch/>
          </p:blipFill>
          <p:spPr>
            <a:xfrm>
              <a:off x="2234969" y="3379972"/>
              <a:ext cx="4719140" cy="904874"/>
            </a:xfrm>
            <a:prstGeom prst="rect">
              <a:avLst/>
            </a:prstGeom>
            <a:noFill/>
            <a:ln>
              <a:noFill/>
            </a:ln>
          </p:spPr>
        </p:pic>
        <p:sp>
          <p:nvSpPr>
            <p:cNvPr id="1034" name="Google Shape;1034;p22"/>
            <p:cNvSpPr txBox="1"/>
            <p:nvPr/>
          </p:nvSpPr>
          <p:spPr>
            <a:xfrm>
              <a:off x="3154990" y="3554602"/>
              <a:ext cx="1912279" cy="5701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371.295 </a:t>
              </a:r>
              <a:endParaRPr b="1" sz="1400">
                <a:solidFill>
                  <a:schemeClr val="dk1"/>
                </a:solidFill>
                <a:latin typeface="Arial Narrow"/>
                <a:ea typeface="Arial Narrow"/>
                <a:cs typeface="Arial Narrow"/>
                <a:sym typeface="Arial Narrow"/>
              </a:endParaRPr>
            </a:p>
          </p:txBody>
        </p:sp>
      </p:grpSp>
      <p:sp>
        <p:nvSpPr>
          <p:cNvPr id="1035" name="Google Shape;1035;p22"/>
          <p:cNvSpPr txBox="1"/>
          <p:nvPr/>
        </p:nvSpPr>
        <p:spPr>
          <a:xfrm>
            <a:off x="-38575" y="4709843"/>
            <a:ext cx="230937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aumentó en un 61%</a:t>
            </a:r>
            <a:endParaRPr b="1" sz="1200">
              <a:solidFill>
                <a:schemeClr val="dk1"/>
              </a:solidFill>
              <a:latin typeface="Arial Narrow"/>
              <a:ea typeface="Arial Narrow"/>
              <a:cs typeface="Arial Narrow"/>
              <a:sym typeface="Arial Narrow"/>
            </a:endParaRPr>
          </a:p>
        </p:txBody>
      </p:sp>
      <p:sp>
        <p:nvSpPr>
          <p:cNvPr id="1036" name="Google Shape;1036;p22"/>
          <p:cNvSpPr/>
          <p:nvPr/>
        </p:nvSpPr>
        <p:spPr>
          <a:xfrm>
            <a:off x="2295483" y="4843626"/>
            <a:ext cx="4946011"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Número de consultas por IRA ambulatorias, Medellín, a Periodo epidemiológico 7 acumulado, años 2019-2022. </a:t>
            </a:r>
            <a:endParaRPr sz="1100">
              <a:solidFill>
                <a:schemeClr val="dk1"/>
              </a:solidFill>
              <a:latin typeface="Arial Narrow"/>
              <a:ea typeface="Arial Narrow"/>
              <a:cs typeface="Arial Narrow"/>
              <a:sym typeface="Arial Narrow"/>
            </a:endParaRPr>
          </a:p>
        </p:txBody>
      </p:sp>
      <p:grpSp>
        <p:nvGrpSpPr>
          <p:cNvPr id="1037" name="Google Shape;1037;p22"/>
          <p:cNvGrpSpPr/>
          <p:nvPr/>
        </p:nvGrpSpPr>
        <p:grpSpPr>
          <a:xfrm>
            <a:off x="2448322" y="74775"/>
            <a:ext cx="3446504" cy="276999"/>
            <a:chOff x="2448322" y="74775"/>
            <a:chExt cx="3446504" cy="276999"/>
          </a:xfrm>
        </p:grpSpPr>
        <p:sp>
          <p:nvSpPr>
            <p:cNvPr id="1038" name="Google Shape;1038;p2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039" name="Google Shape;1039;p22"/>
            <p:cNvCxnSpPr>
              <a:stCxn id="103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040" name="Google Shape;1040;p22"/>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041" name="Google Shape;1041;p22"/>
          <p:cNvSpPr/>
          <p:nvPr/>
        </p:nvSpPr>
        <p:spPr>
          <a:xfrm>
            <a:off x="0" y="5472479"/>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042" name="Google Shape;1042;p22"/>
          <p:cNvGrpSpPr/>
          <p:nvPr/>
        </p:nvGrpSpPr>
        <p:grpSpPr>
          <a:xfrm>
            <a:off x="277404" y="5621632"/>
            <a:ext cx="3446504" cy="276999"/>
            <a:chOff x="2448322" y="74775"/>
            <a:chExt cx="3446504" cy="276999"/>
          </a:xfrm>
        </p:grpSpPr>
        <p:sp>
          <p:nvSpPr>
            <p:cNvPr id="1043" name="Google Shape;1043;p2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044" name="Google Shape;1044;p22"/>
            <p:cNvCxnSpPr>
              <a:stCxn id="104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045" name="Google Shape;1045;p22"/>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inusual</a:t>
              </a:r>
              <a:endParaRPr b="1" sz="1200">
                <a:solidFill>
                  <a:schemeClr val="dk1"/>
                </a:solidFill>
                <a:latin typeface="Arial Narrow"/>
                <a:ea typeface="Arial Narrow"/>
                <a:cs typeface="Arial Narrow"/>
                <a:sym typeface="Arial Narrow"/>
              </a:endParaRPr>
            </a:p>
          </p:txBody>
        </p:sp>
      </p:grpSp>
      <p:grpSp>
        <p:nvGrpSpPr>
          <p:cNvPr id="1046" name="Google Shape;1046;p22"/>
          <p:cNvGrpSpPr/>
          <p:nvPr/>
        </p:nvGrpSpPr>
        <p:grpSpPr>
          <a:xfrm>
            <a:off x="4752578" y="5635532"/>
            <a:ext cx="3446504" cy="276999"/>
            <a:chOff x="2448322" y="74775"/>
            <a:chExt cx="3446504" cy="276999"/>
          </a:xfrm>
        </p:grpSpPr>
        <p:sp>
          <p:nvSpPr>
            <p:cNvPr id="1047" name="Google Shape;1047;p2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048" name="Google Shape;1048;p22"/>
            <p:cNvCxnSpPr>
              <a:stCxn id="104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049" name="Google Shape;1049;p22"/>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1050" name="Google Shape;1050;p22"/>
          <p:cNvSpPr/>
          <p:nvPr/>
        </p:nvSpPr>
        <p:spPr>
          <a:xfrm>
            <a:off x="36911" y="7766119"/>
            <a:ext cx="435759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1000">
                <a:solidFill>
                  <a:schemeClr val="dk1"/>
                </a:solidFill>
                <a:latin typeface="Arial Narrow"/>
                <a:ea typeface="Arial Narrow"/>
                <a:cs typeface="Arial Narrow"/>
                <a:sym typeface="Arial Narrow"/>
              </a:rPr>
              <a:t>Figura. Comportamiento inusual de la IRA consulta ambulatoria. Medellín, a Periodo epidemiológico 7 acumulado de 2022. </a:t>
            </a:r>
            <a:endParaRPr sz="1000">
              <a:solidFill>
                <a:schemeClr val="dk1"/>
              </a:solidFill>
              <a:latin typeface="Arial Narrow"/>
              <a:ea typeface="Arial Narrow"/>
              <a:cs typeface="Arial Narrow"/>
              <a:sym typeface="Arial Narrow"/>
            </a:endParaRPr>
          </a:p>
        </p:txBody>
      </p:sp>
      <p:sp>
        <p:nvSpPr>
          <p:cNvPr id="1051" name="Google Shape;1051;p22"/>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22</a:t>
            </a:r>
            <a:endParaRPr b="1" sz="1050">
              <a:solidFill>
                <a:schemeClr val="dk1"/>
              </a:solidFill>
              <a:latin typeface="Arial Narrow"/>
              <a:ea typeface="Arial Narrow"/>
              <a:cs typeface="Arial Narrow"/>
              <a:sym typeface="Arial Narrow"/>
            </a:endParaRPr>
          </a:p>
        </p:txBody>
      </p:sp>
      <p:sp>
        <p:nvSpPr>
          <p:cNvPr id="1052" name="Google Shape;1052;p22"/>
          <p:cNvSpPr txBox="1"/>
          <p:nvPr>
            <p:ph type="ctrTitle"/>
          </p:nvPr>
        </p:nvSpPr>
        <p:spPr>
          <a:xfrm>
            <a:off x="85115" y="-31714"/>
            <a:ext cx="2075175" cy="92333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800"/>
              <a:buFont typeface="Arial Narrow"/>
              <a:buNone/>
            </a:pPr>
            <a:r>
              <a:rPr b="1" lang="es-ES" sz="1800">
                <a:solidFill>
                  <a:srgbClr val="C00000"/>
                </a:solidFill>
                <a:latin typeface="Arial Narrow"/>
                <a:ea typeface="Arial Narrow"/>
                <a:cs typeface="Arial Narrow"/>
                <a:sym typeface="Arial Narrow"/>
              </a:rPr>
              <a:t>Infección respiratoria aguda IRA</a:t>
            </a:r>
            <a:endParaRPr b="1" sz="1800">
              <a:solidFill>
                <a:srgbClr val="C00000"/>
              </a:solidFill>
              <a:latin typeface="Arial Narrow"/>
              <a:ea typeface="Arial Narrow"/>
              <a:cs typeface="Arial Narrow"/>
              <a:sym typeface="Arial Narrow"/>
            </a:endParaRPr>
          </a:p>
        </p:txBody>
      </p:sp>
      <p:sp>
        <p:nvSpPr>
          <p:cNvPr id="1053" name="Google Shape;1053;p22"/>
          <p:cNvSpPr/>
          <p:nvPr/>
        </p:nvSpPr>
        <p:spPr>
          <a:xfrm>
            <a:off x="24751" y="2452420"/>
            <a:ext cx="212109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Consulta ambulatoria</a:t>
            </a:r>
            <a:endParaRPr b="1" sz="1800">
              <a:solidFill>
                <a:schemeClr val="dk1"/>
              </a:solidFill>
              <a:latin typeface="Arial Narrow"/>
              <a:ea typeface="Arial Narrow"/>
              <a:cs typeface="Arial Narrow"/>
              <a:sym typeface="Arial Narrow"/>
            </a:endParaRPr>
          </a:p>
        </p:txBody>
      </p:sp>
      <p:sp>
        <p:nvSpPr>
          <p:cNvPr id="1054" name="Google Shape;1054;p22"/>
          <p:cNvSpPr/>
          <p:nvPr/>
        </p:nvSpPr>
        <p:spPr>
          <a:xfrm>
            <a:off x="4464546" y="7166029"/>
            <a:ext cx="2808313" cy="47705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 </a:t>
            </a:r>
            <a:endParaRPr sz="6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900">
                <a:solidFill>
                  <a:schemeClr val="dk1"/>
                </a:solidFill>
                <a:latin typeface="Arial Narrow"/>
                <a:ea typeface="Arial Narrow"/>
                <a:cs typeface="Arial Narrow"/>
                <a:sym typeface="Arial Narrow"/>
              </a:rPr>
              <a:t>Figura. Proporción  de casos de IRA  ambulatorios, por grupos de edad a Periodo epidemiológico 7 acumulado, 2022</a:t>
            </a:r>
            <a:endParaRPr sz="900">
              <a:solidFill>
                <a:schemeClr val="dk1"/>
              </a:solidFill>
              <a:latin typeface="Arial Narrow"/>
              <a:ea typeface="Arial Narrow"/>
              <a:cs typeface="Arial Narrow"/>
              <a:sym typeface="Arial Narrow"/>
            </a:endParaRPr>
          </a:p>
        </p:txBody>
      </p:sp>
      <p:sp>
        <p:nvSpPr>
          <p:cNvPr id="1055" name="Google Shape;1055;p22"/>
          <p:cNvSpPr txBox="1"/>
          <p:nvPr/>
        </p:nvSpPr>
        <p:spPr>
          <a:xfrm>
            <a:off x="85115" y="8540792"/>
            <a:ext cx="1401244"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1116  Muertes</a:t>
            </a:r>
            <a:endParaRPr b="1" sz="1400">
              <a:solidFill>
                <a:schemeClr val="dk1"/>
              </a:solidFill>
              <a:latin typeface="Arial Narrow"/>
              <a:ea typeface="Arial Narrow"/>
              <a:cs typeface="Arial Narrow"/>
              <a:sym typeface="Arial Narrow"/>
            </a:endParaRPr>
          </a:p>
        </p:txBody>
      </p:sp>
      <p:cxnSp>
        <p:nvCxnSpPr>
          <p:cNvPr id="1056" name="Google Shape;1056;p22"/>
          <p:cNvCxnSpPr/>
          <p:nvPr/>
        </p:nvCxnSpPr>
        <p:spPr>
          <a:xfrm>
            <a:off x="4177681" y="8581667"/>
            <a:ext cx="216822" cy="3006"/>
          </a:xfrm>
          <a:prstGeom prst="straightConnector1">
            <a:avLst/>
          </a:prstGeom>
          <a:noFill/>
          <a:ln cap="flat" cmpd="sng" w="28575">
            <a:solidFill>
              <a:srgbClr val="C00000"/>
            </a:solidFill>
            <a:prstDash val="solid"/>
            <a:round/>
            <a:headEnd len="sm" w="sm" type="none"/>
            <a:tailEnd len="med" w="med" type="stealth"/>
          </a:ln>
        </p:spPr>
      </p:cxnSp>
      <p:sp>
        <p:nvSpPr>
          <p:cNvPr id="1057" name="Google Shape;1057;p22"/>
          <p:cNvSpPr/>
          <p:nvPr/>
        </p:nvSpPr>
        <p:spPr>
          <a:xfrm>
            <a:off x="1436652" y="8309961"/>
            <a:ext cx="2782095" cy="76944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El mayor porcentaje se registró en el  grupo mayor de 60 años (80,5%).  La mayoría corresponden a pacientes  con otras  comorbilidades. Se notificaron  30 muertes en menores de 5 años.</a:t>
            </a:r>
            <a:endParaRPr/>
          </a:p>
        </p:txBody>
      </p:sp>
      <p:sp>
        <p:nvSpPr>
          <p:cNvPr id="1058" name="Google Shape;1058;p22"/>
          <p:cNvSpPr/>
          <p:nvPr/>
        </p:nvSpPr>
        <p:spPr>
          <a:xfrm>
            <a:off x="4464546" y="8599086"/>
            <a:ext cx="2726007" cy="48474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r>
              <a:rPr lang="es-ES" sz="850">
                <a:solidFill>
                  <a:schemeClr val="dk1"/>
                </a:solidFill>
                <a:latin typeface="Arial Narrow"/>
                <a:ea typeface="Arial Narrow"/>
                <a:cs typeface="Arial Narrow"/>
                <a:sym typeface="Arial Narrow"/>
              </a:rPr>
              <a:t>. </a:t>
            </a:r>
            <a:endParaRPr/>
          </a:p>
          <a:p>
            <a:pPr indent="0" lvl="0" marL="0" marR="0" rtl="0" algn="just">
              <a:spcBef>
                <a:spcPts val="0"/>
              </a:spcBef>
              <a:spcAft>
                <a:spcPts val="0"/>
              </a:spcAft>
              <a:buNone/>
            </a:pPr>
            <a:r>
              <a:rPr lang="es-ES" sz="850">
                <a:solidFill>
                  <a:schemeClr val="dk1"/>
                </a:solidFill>
                <a:latin typeface="Arial Narrow"/>
                <a:ea typeface="Arial Narrow"/>
                <a:cs typeface="Arial Narrow"/>
                <a:sym typeface="Arial Narrow"/>
              </a:rPr>
              <a:t>Figura. Proporción  de muertes por  IRAG,   por grupos de edad a Periodo epidemiológico 6 acumulado, 2022</a:t>
            </a:r>
            <a:endParaRPr sz="850">
              <a:solidFill>
                <a:schemeClr val="dk1"/>
              </a:solidFill>
              <a:latin typeface="Arial Narrow"/>
              <a:ea typeface="Arial Narrow"/>
              <a:cs typeface="Arial Narrow"/>
              <a:sym typeface="Arial Narrow"/>
            </a:endParaRPr>
          </a:p>
        </p:txBody>
      </p:sp>
      <p:graphicFrame>
        <p:nvGraphicFramePr>
          <p:cNvPr id="1059" name="Google Shape;1059;p22"/>
          <p:cNvGraphicFramePr/>
          <p:nvPr/>
        </p:nvGraphicFramePr>
        <p:xfrm>
          <a:off x="2326992" y="467545"/>
          <a:ext cx="4802750" cy="1728192"/>
        </p:xfrm>
        <a:graphic>
          <a:graphicData uri="http://schemas.openxmlformats.org/drawingml/2006/chart">
            <c:chart r:id="rId6"/>
          </a:graphicData>
        </a:graphic>
      </p:graphicFrame>
      <p:graphicFrame>
        <p:nvGraphicFramePr>
          <p:cNvPr id="1060" name="Google Shape;1060;p22"/>
          <p:cNvGraphicFramePr/>
          <p:nvPr/>
        </p:nvGraphicFramePr>
        <p:xfrm>
          <a:off x="2351041" y="2779161"/>
          <a:ext cx="4803074" cy="2044133"/>
        </p:xfrm>
        <a:graphic>
          <a:graphicData uri="http://schemas.openxmlformats.org/drawingml/2006/chart">
            <c:chart r:id="rId7"/>
          </a:graphicData>
        </a:graphic>
      </p:graphicFrame>
      <p:graphicFrame>
        <p:nvGraphicFramePr>
          <p:cNvPr id="1061" name="Google Shape;1061;p22"/>
          <p:cNvGraphicFramePr/>
          <p:nvPr/>
        </p:nvGraphicFramePr>
        <p:xfrm>
          <a:off x="0" y="5976535"/>
          <a:ext cx="4218747" cy="1789584"/>
        </p:xfrm>
        <a:graphic>
          <a:graphicData uri="http://schemas.openxmlformats.org/drawingml/2006/chart">
            <c:chart r:id="rId8"/>
          </a:graphicData>
        </a:graphic>
      </p:graphicFrame>
      <p:pic>
        <p:nvPicPr>
          <p:cNvPr id="1062" name="Google Shape;1062;p22"/>
          <p:cNvPicPr preferRelativeResize="0"/>
          <p:nvPr/>
        </p:nvPicPr>
        <p:blipFill rotWithShape="1">
          <a:blip r:embed="rId9">
            <a:alphaModFix/>
          </a:blip>
          <a:srcRect b="0" l="0" r="0" t="0"/>
          <a:stretch/>
        </p:blipFill>
        <p:spPr>
          <a:xfrm>
            <a:off x="4536554" y="6134837"/>
            <a:ext cx="2653999" cy="996953"/>
          </a:xfrm>
          <a:prstGeom prst="rect">
            <a:avLst/>
          </a:prstGeom>
          <a:noFill/>
          <a:ln>
            <a:noFill/>
          </a:ln>
        </p:spPr>
      </p:pic>
      <p:pic>
        <p:nvPicPr>
          <p:cNvPr id="1063" name="Google Shape;1063;p22"/>
          <p:cNvPicPr preferRelativeResize="0"/>
          <p:nvPr/>
        </p:nvPicPr>
        <p:blipFill rotWithShape="1">
          <a:blip r:embed="rId10">
            <a:alphaModFix/>
          </a:blip>
          <a:srcRect b="0" l="0" r="0" t="0"/>
          <a:stretch/>
        </p:blipFill>
        <p:spPr>
          <a:xfrm>
            <a:off x="4531646" y="7686711"/>
            <a:ext cx="2658907" cy="98974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7" name="Shape 1067"/>
        <p:cNvGrpSpPr/>
        <p:nvPr/>
      </p:nvGrpSpPr>
      <p:grpSpPr>
        <a:xfrm>
          <a:off x="0" y="0"/>
          <a:ext cx="0" cy="0"/>
          <a:chOff x="0" y="0"/>
          <a:chExt cx="0" cy="0"/>
        </a:xfrm>
      </p:grpSpPr>
      <p:pic>
        <p:nvPicPr>
          <p:cNvPr id="1068" name="Google Shape;1068;p23"/>
          <p:cNvPicPr preferRelativeResize="0"/>
          <p:nvPr/>
        </p:nvPicPr>
        <p:blipFill rotWithShape="1">
          <a:blip r:embed="rId3">
            <a:alphaModFix/>
          </a:blip>
          <a:srcRect b="0" l="0" r="0" t="4235"/>
          <a:stretch/>
        </p:blipFill>
        <p:spPr>
          <a:xfrm>
            <a:off x="3790" y="-3261"/>
            <a:ext cx="2214563" cy="2792664"/>
          </a:xfrm>
          <a:prstGeom prst="rect">
            <a:avLst/>
          </a:prstGeom>
          <a:noFill/>
          <a:ln>
            <a:noFill/>
          </a:ln>
        </p:spPr>
      </p:pic>
      <p:pic>
        <p:nvPicPr>
          <p:cNvPr id="1069" name="Google Shape;1069;p23"/>
          <p:cNvPicPr preferRelativeResize="0"/>
          <p:nvPr/>
        </p:nvPicPr>
        <p:blipFill rotWithShape="1">
          <a:blip r:embed="rId4">
            <a:alphaModFix/>
          </a:blip>
          <a:srcRect b="0" l="0" r="0" t="51431"/>
          <a:stretch/>
        </p:blipFill>
        <p:spPr>
          <a:xfrm>
            <a:off x="0" y="2781646"/>
            <a:ext cx="2232223" cy="2726457"/>
          </a:xfrm>
          <a:prstGeom prst="rect">
            <a:avLst/>
          </a:prstGeom>
          <a:noFill/>
          <a:ln>
            <a:noFill/>
          </a:ln>
        </p:spPr>
      </p:pic>
      <p:sp>
        <p:nvSpPr>
          <p:cNvPr id="1070" name="Google Shape;1070;p23"/>
          <p:cNvSpPr txBox="1"/>
          <p:nvPr/>
        </p:nvSpPr>
        <p:spPr>
          <a:xfrm>
            <a:off x="-3666" y="741756"/>
            <a:ext cx="22315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7-2022</a:t>
            </a:r>
            <a:endParaRPr b="1" sz="1200">
              <a:solidFill>
                <a:schemeClr val="dk1"/>
              </a:solidFill>
              <a:latin typeface="Arial Narrow"/>
              <a:ea typeface="Arial Narrow"/>
              <a:cs typeface="Arial Narrow"/>
              <a:sym typeface="Arial Narrow"/>
            </a:endParaRPr>
          </a:p>
        </p:txBody>
      </p:sp>
      <p:sp>
        <p:nvSpPr>
          <p:cNvPr id="1071" name="Google Shape;1071;p23"/>
          <p:cNvSpPr/>
          <p:nvPr/>
        </p:nvSpPr>
        <p:spPr>
          <a:xfrm>
            <a:off x="2274078" y="2304207"/>
            <a:ext cx="4946011"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IRA - Hospitalización. Medellín, a Periodo epidemiológico 7 acumulado de 2022. </a:t>
            </a:r>
            <a:endParaRPr sz="1100">
              <a:solidFill>
                <a:schemeClr val="dk1"/>
              </a:solidFill>
              <a:latin typeface="Arial Narrow"/>
              <a:ea typeface="Arial Narrow"/>
              <a:cs typeface="Arial Narrow"/>
              <a:sym typeface="Arial Narrow"/>
            </a:endParaRPr>
          </a:p>
        </p:txBody>
      </p:sp>
      <p:grpSp>
        <p:nvGrpSpPr>
          <p:cNvPr id="1072" name="Google Shape;1072;p23"/>
          <p:cNvGrpSpPr/>
          <p:nvPr/>
        </p:nvGrpSpPr>
        <p:grpSpPr>
          <a:xfrm>
            <a:off x="179214" y="4211960"/>
            <a:ext cx="1892650" cy="488476"/>
            <a:chOff x="2397524" y="3379972"/>
            <a:chExt cx="4508500" cy="904875"/>
          </a:xfrm>
        </p:grpSpPr>
        <p:pic>
          <p:nvPicPr>
            <p:cNvPr id="1073" name="Google Shape;1073;p23"/>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074" name="Google Shape;1074;p23"/>
            <p:cNvSpPr txBox="1"/>
            <p:nvPr/>
          </p:nvSpPr>
          <p:spPr>
            <a:xfrm>
              <a:off x="3317545" y="3478755"/>
              <a:ext cx="1593562" cy="57014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15.376</a:t>
              </a:r>
              <a:endParaRPr b="1" sz="1400">
                <a:solidFill>
                  <a:schemeClr val="dk1"/>
                </a:solidFill>
                <a:latin typeface="Arial Narrow"/>
                <a:ea typeface="Arial Narrow"/>
                <a:cs typeface="Arial Narrow"/>
                <a:sym typeface="Arial Narrow"/>
              </a:endParaRPr>
            </a:p>
          </p:txBody>
        </p:sp>
      </p:grpSp>
      <p:sp>
        <p:nvSpPr>
          <p:cNvPr id="1075" name="Google Shape;1075;p23"/>
          <p:cNvSpPr txBox="1"/>
          <p:nvPr/>
        </p:nvSpPr>
        <p:spPr>
          <a:xfrm>
            <a:off x="-34895" y="4708900"/>
            <a:ext cx="224333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disminuyó en un 15%</a:t>
            </a:r>
            <a:endParaRPr b="1" sz="1200">
              <a:solidFill>
                <a:schemeClr val="dk1"/>
              </a:solidFill>
              <a:latin typeface="Arial Narrow"/>
              <a:ea typeface="Arial Narrow"/>
              <a:cs typeface="Arial Narrow"/>
              <a:sym typeface="Arial Narrow"/>
            </a:endParaRPr>
          </a:p>
        </p:txBody>
      </p:sp>
      <p:sp>
        <p:nvSpPr>
          <p:cNvPr id="1076" name="Google Shape;1076;p23"/>
          <p:cNvSpPr/>
          <p:nvPr/>
        </p:nvSpPr>
        <p:spPr>
          <a:xfrm>
            <a:off x="2230463" y="4964775"/>
            <a:ext cx="4946011" cy="5386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Hospitalizaciones por IRAG, Medellín, a Periodo epidemiológico 7  acumulado.</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 Años  2019-2022. </a:t>
            </a:r>
            <a:endParaRPr sz="1100">
              <a:solidFill>
                <a:schemeClr val="dk1"/>
              </a:solidFill>
              <a:latin typeface="Arial Narrow"/>
              <a:ea typeface="Arial Narrow"/>
              <a:cs typeface="Arial Narrow"/>
              <a:sym typeface="Arial Narrow"/>
            </a:endParaRPr>
          </a:p>
        </p:txBody>
      </p:sp>
      <p:grpSp>
        <p:nvGrpSpPr>
          <p:cNvPr id="1077" name="Google Shape;1077;p23"/>
          <p:cNvGrpSpPr/>
          <p:nvPr/>
        </p:nvGrpSpPr>
        <p:grpSpPr>
          <a:xfrm>
            <a:off x="2448322" y="74775"/>
            <a:ext cx="3446504" cy="276999"/>
            <a:chOff x="2448322" y="74775"/>
            <a:chExt cx="3446504" cy="276999"/>
          </a:xfrm>
        </p:grpSpPr>
        <p:sp>
          <p:nvSpPr>
            <p:cNvPr id="1078" name="Google Shape;1078;p23"/>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079" name="Google Shape;1079;p23"/>
            <p:cNvCxnSpPr>
              <a:stCxn id="107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080" name="Google Shape;1080;p23"/>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081" name="Google Shape;1081;p23"/>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082" name="Google Shape;1082;p23"/>
          <p:cNvGrpSpPr/>
          <p:nvPr/>
        </p:nvGrpSpPr>
        <p:grpSpPr>
          <a:xfrm>
            <a:off x="277404" y="5621632"/>
            <a:ext cx="3446504" cy="276999"/>
            <a:chOff x="2448322" y="74775"/>
            <a:chExt cx="3446504" cy="276999"/>
          </a:xfrm>
        </p:grpSpPr>
        <p:sp>
          <p:nvSpPr>
            <p:cNvPr id="1083" name="Google Shape;1083;p23"/>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084" name="Google Shape;1084;p23"/>
            <p:cNvCxnSpPr>
              <a:stCxn id="108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085" name="Google Shape;1085;p23"/>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inusual</a:t>
              </a:r>
              <a:endParaRPr b="1" sz="1200">
                <a:solidFill>
                  <a:schemeClr val="dk1"/>
                </a:solidFill>
                <a:latin typeface="Arial Narrow"/>
                <a:ea typeface="Arial Narrow"/>
                <a:cs typeface="Arial Narrow"/>
                <a:sym typeface="Arial Narrow"/>
              </a:endParaRPr>
            </a:p>
          </p:txBody>
        </p:sp>
      </p:grpSp>
      <p:grpSp>
        <p:nvGrpSpPr>
          <p:cNvPr id="1086" name="Google Shape;1086;p23"/>
          <p:cNvGrpSpPr/>
          <p:nvPr/>
        </p:nvGrpSpPr>
        <p:grpSpPr>
          <a:xfrm>
            <a:off x="4752578" y="5635532"/>
            <a:ext cx="3446504" cy="276999"/>
            <a:chOff x="2448322" y="74775"/>
            <a:chExt cx="3446504" cy="276999"/>
          </a:xfrm>
        </p:grpSpPr>
        <p:sp>
          <p:nvSpPr>
            <p:cNvPr id="1087" name="Google Shape;1087;p23"/>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088" name="Google Shape;1088;p23"/>
            <p:cNvCxnSpPr>
              <a:stCxn id="108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089" name="Google Shape;1089;p23"/>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1090" name="Google Shape;1090;p23"/>
          <p:cNvSpPr/>
          <p:nvPr/>
        </p:nvSpPr>
        <p:spPr>
          <a:xfrm>
            <a:off x="64540" y="7921972"/>
            <a:ext cx="435759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Figura. Comportamiento inusual de la IRA en hospitalización. Medellín, a Periodo epidemiológico 7 acumulado de 2022</a:t>
            </a:r>
            <a:endParaRPr sz="1050">
              <a:solidFill>
                <a:schemeClr val="dk1"/>
              </a:solidFill>
              <a:latin typeface="Arial Narrow"/>
              <a:ea typeface="Arial Narrow"/>
              <a:cs typeface="Arial Narrow"/>
              <a:sym typeface="Arial Narrow"/>
            </a:endParaRPr>
          </a:p>
        </p:txBody>
      </p:sp>
      <p:sp>
        <p:nvSpPr>
          <p:cNvPr id="1091" name="Google Shape;1091;p23"/>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23</a:t>
            </a:r>
            <a:endParaRPr b="1" sz="1050">
              <a:solidFill>
                <a:schemeClr val="dk1"/>
              </a:solidFill>
              <a:latin typeface="Arial Narrow"/>
              <a:ea typeface="Arial Narrow"/>
              <a:cs typeface="Arial Narrow"/>
              <a:sym typeface="Arial Narrow"/>
            </a:endParaRPr>
          </a:p>
        </p:txBody>
      </p:sp>
      <p:sp>
        <p:nvSpPr>
          <p:cNvPr id="1092" name="Google Shape;1092;p23"/>
          <p:cNvSpPr txBox="1"/>
          <p:nvPr>
            <p:ph type="ctrTitle"/>
          </p:nvPr>
        </p:nvSpPr>
        <p:spPr>
          <a:xfrm>
            <a:off x="85115" y="-79012"/>
            <a:ext cx="2075175" cy="92333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800"/>
              <a:buFont typeface="Arial Narrow"/>
              <a:buNone/>
            </a:pPr>
            <a:r>
              <a:rPr b="1" lang="es-ES" sz="1800">
                <a:solidFill>
                  <a:srgbClr val="C00000"/>
                </a:solidFill>
                <a:latin typeface="Arial Narrow"/>
                <a:ea typeface="Arial Narrow"/>
                <a:cs typeface="Arial Narrow"/>
                <a:sym typeface="Arial Narrow"/>
              </a:rPr>
              <a:t> Infección respiratoria aguda IRA</a:t>
            </a:r>
            <a:endParaRPr/>
          </a:p>
        </p:txBody>
      </p:sp>
      <p:sp>
        <p:nvSpPr>
          <p:cNvPr id="1093" name="Google Shape;1093;p23"/>
          <p:cNvSpPr/>
          <p:nvPr/>
        </p:nvSpPr>
        <p:spPr>
          <a:xfrm>
            <a:off x="298067" y="2452420"/>
            <a:ext cx="157446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Hospitalizados </a:t>
            </a:r>
            <a:endParaRPr b="1" sz="1800">
              <a:solidFill>
                <a:schemeClr val="dk1"/>
              </a:solidFill>
              <a:latin typeface="Arial Narrow"/>
              <a:ea typeface="Arial Narrow"/>
              <a:cs typeface="Arial Narrow"/>
              <a:sym typeface="Arial Narrow"/>
            </a:endParaRPr>
          </a:p>
        </p:txBody>
      </p:sp>
      <p:sp>
        <p:nvSpPr>
          <p:cNvPr id="1094" name="Google Shape;1094;p23"/>
          <p:cNvSpPr/>
          <p:nvPr/>
        </p:nvSpPr>
        <p:spPr>
          <a:xfrm>
            <a:off x="4396669" y="7521862"/>
            <a:ext cx="2723564" cy="6617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 </a:t>
            </a:r>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Figura. Proporción  de pacientes con IRA  hospitalizados en sala general por grupos de edad, a Periodo epidemiológico 7 acumulado, 2022</a:t>
            </a:r>
            <a:endParaRPr sz="1000">
              <a:solidFill>
                <a:schemeClr val="dk1"/>
              </a:solidFill>
              <a:latin typeface="Arial Narrow"/>
              <a:ea typeface="Arial Narrow"/>
              <a:cs typeface="Arial Narrow"/>
              <a:sym typeface="Arial Narrow"/>
            </a:endParaRPr>
          </a:p>
        </p:txBody>
      </p:sp>
      <p:graphicFrame>
        <p:nvGraphicFramePr>
          <p:cNvPr id="1095" name="Google Shape;1095;p23"/>
          <p:cNvGraphicFramePr/>
          <p:nvPr/>
        </p:nvGraphicFramePr>
        <p:xfrm>
          <a:off x="2325580" y="2789403"/>
          <a:ext cx="4850893" cy="2175372"/>
        </p:xfrm>
        <a:graphic>
          <a:graphicData uri="http://schemas.openxmlformats.org/drawingml/2006/chart">
            <c:chart r:id="rId6"/>
          </a:graphicData>
        </a:graphic>
      </p:graphicFrame>
      <p:graphicFrame>
        <p:nvGraphicFramePr>
          <p:cNvPr id="1096" name="Google Shape;1096;p23"/>
          <p:cNvGraphicFramePr/>
          <p:nvPr/>
        </p:nvGraphicFramePr>
        <p:xfrm>
          <a:off x="2274078" y="395536"/>
          <a:ext cx="4902396" cy="1908671"/>
        </p:xfrm>
        <a:graphic>
          <a:graphicData uri="http://schemas.openxmlformats.org/drawingml/2006/chart">
            <c:chart r:id="rId7"/>
          </a:graphicData>
        </a:graphic>
      </p:graphicFrame>
      <p:pic>
        <p:nvPicPr>
          <p:cNvPr id="1097" name="Google Shape;1097;p23"/>
          <p:cNvPicPr preferRelativeResize="0"/>
          <p:nvPr/>
        </p:nvPicPr>
        <p:blipFill rotWithShape="1">
          <a:blip r:embed="rId8">
            <a:alphaModFix/>
          </a:blip>
          <a:srcRect b="0" l="0" r="0" t="0"/>
          <a:stretch/>
        </p:blipFill>
        <p:spPr>
          <a:xfrm>
            <a:off x="4422132" y="6198368"/>
            <a:ext cx="2719572" cy="1220293"/>
          </a:xfrm>
          <a:prstGeom prst="rect">
            <a:avLst/>
          </a:prstGeom>
          <a:noFill/>
          <a:ln>
            <a:noFill/>
          </a:ln>
        </p:spPr>
      </p:pic>
      <p:graphicFrame>
        <p:nvGraphicFramePr>
          <p:cNvPr id="1098" name="Google Shape;1098;p23"/>
          <p:cNvGraphicFramePr/>
          <p:nvPr/>
        </p:nvGraphicFramePr>
        <p:xfrm>
          <a:off x="-40341" y="6012160"/>
          <a:ext cx="4144848" cy="1928313"/>
        </p:xfrm>
        <a:graphic>
          <a:graphicData uri="http://schemas.openxmlformats.org/drawingml/2006/chart">
            <c:chart r:id="rId9"/>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2" name="Shape 1102"/>
        <p:cNvGrpSpPr/>
        <p:nvPr/>
      </p:nvGrpSpPr>
      <p:grpSpPr>
        <a:xfrm>
          <a:off x="0" y="0"/>
          <a:ext cx="0" cy="0"/>
          <a:chOff x="0" y="0"/>
          <a:chExt cx="0" cy="0"/>
        </a:xfrm>
      </p:grpSpPr>
      <p:pic>
        <p:nvPicPr>
          <p:cNvPr id="1103" name="Google Shape;1103;p24"/>
          <p:cNvPicPr preferRelativeResize="0"/>
          <p:nvPr/>
        </p:nvPicPr>
        <p:blipFill rotWithShape="1">
          <a:blip r:embed="rId3">
            <a:alphaModFix/>
          </a:blip>
          <a:srcRect b="0" l="0" r="0" t="4235"/>
          <a:stretch/>
        </p:blipFill>
        <p:spPr>
          <a:xfrm>
            <a:off x="3790" y="10387"/>
            <a:ext cx="2214563" cy="2792664"/>
          </a:xfrm>
          <a:prstGeom prst="rect">
            <a:avLst/>
          </a:prstGeom>
          <a:noFill/>
          <a:ln>
            <a:noFill/>
          </a:ln>
        </p:spPr>
      </p:pic>
      <p:pic>
        <p:nvPicPr>
          <p:cNvPr id="1104" name="Google Shape;1104;p24"/>
          <p:cNvPicPr preferRelativeResize="0"/>
          <p:nvPr/>
        </p:nvPicPr>
        <p:blipFill rotWithShape="1">
          <a:blip r:embed="rId4">
            <a:alphaModFix/>
          </a:blip>
          <a:srcRect b="0" l="0" r="0" t="51431"/>
          <a:stretch/>
        </p:blipFill>
        <p:spPr>
          <a:xfrm>
            <a:off x="0" y="2805169"/>
            <a:ext cx="2232223" cy="2685972"/>
          </a:xfrm>
          <a:prstGeom prst="rect">
            <a:avLst/>
          </a:prstGeom>
          <a:noFill/>
          <a:ln>
            <a:noFill/>
          </a:ln>
        </p:spPr>
      </p:pic>
      <p:sp>
        <p:nvSpPr>
          <p:cNvPr id="1105" name="Google Shape;1105;p24"/>
          <p:cNvSpPr txBox="1"/>
          <p:nvPr/>
        </p:nvSpPr>
        <p:spPr>
          <a:xfrm>
            <a:off x="-65136" y="741756"/>
            <a:ext cx="2304256"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7-2022</a:t>
            </a:r>
            <a:endParaRPr b="1" sz="1200">
              <a:solidFill>
                <a:schemeClr val="dk1"/>
              </a:solidFill>
              <a:latin typeface="Arial Narrow"/>
              <a:ea typeface="Arial Narrow"/>
              <a:cs typeface="Arial Narrow"/>
              <a:sym typeface="Arial Narrow"/>
            </a:endParaRPr>
          </a:p>
        </p:txBody>
      </p:sp>
      <p:sp>
        <p:nvSpPr>
          <p:cNvPr id="1106" name="Google Shape;1106;p24"/>
          <p:cNvSpPr/>
          <p:nvPr/>
        </p:nvSpPr>
        <p:spPr>
          <a:xfrm>
            <a:off x="2274078" y="2317855"/>
            <a:ext cx="4946011" cy="5386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IRA-UCI. Medellín, a Periodo epidemiológico 7 acumulado de 2022 </a:t>
            </a:r>
            <a:endParaRPr sz="1100">
              <a:solidFill>
                <a:schemeClr val="dk1"/>
              </a:solidFill>
              <a:latin typeface="Arial Narrow"/>
              <a:ea typeface="Arial Narrow"/>
              <a:cs typeface="Arial Narrow"/>
              <a:sym typeface="Arial Narrow"/>
            </a:endParaRPr>
          </a:p>
        </p:txBody>
      </p:sp>
      <p:grpSp>
        <p:nvGrpSpPr>
          <p:cNvPr id="1107" name="Google Shape;1107;p24"/>
          <p:cNvGrpSpPr/>
          <p:nvPr/>
        </p:nvGrpSpPr>
        <p:grpSpPr>
          <a:xfrm>
            <a:off x="179214" y="4211960"/>
            <a:ext cx="1892650" cy="488476"/>
            <a:chOff x="2397524" y="3379972"/>
            <a:chExt cx="4508500" cy="904875"/>
          </a:xfrm>
        </p:grpSpPr>
        <p:pic>
          <p:nvPicPr>
            <p:cNvPr id="1108" name="Google Shape;1108;p24"/>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109" name="Google Shape;1109;p24"/>
            <p:cNvSpPr txBox="1"/>
            <p:nvPr/>
          </p:nvSpPr>
          <p:spPr>
            <a:xfrm>
              <a:off x="3317545" y="3478755"/>
              <a:ext cx="1593562" cy="57014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2.557</a:t>
              </a:r>
              <a:endParaRPr b="1" sz="1400">
                <a:solidFill>
                  <a:schemeClr val="dk1"/>
                </a:solidFill>
                <a:latin typeface="Arial Narrow"/>
                <a:ea typeface="Arial Narrow"/>
                <a:cs typeface="Arial Narrow"/>
                <a:sym typeface="Arial Narrow"/>
              </a:endParaRPr>
            </a:p>
          </p:txBody>
        </p:sp>
      </p:grpSp>
      <p:sp>
        <p:nvSpPr>
          <p:cNvPr id="1110" name="Google Shape;1110;p24"/>
          <p:cNvSpPr txBox="1"/>
          <p:nvPr/>
        </p:nvSpPr>
        <p:spPr>
          <a:xfrm>
            <a:off x="0" y="4724560"/>
            <a:ext cx="2180732"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disminuyó en un 60%.</a:t>
            </a:r>
            <a:endParaRPr b="1" sz="1200">
              <a:solidFill>
                <a:schemeClr val="dk1"/>
              </a:solidFill>
              <a:latin typeface="Arial Narrow"/>
              <a:ea typeface="Arial Narrow"/>
              <a:cs typeface="Arial Narrow"/>
              <a:sym typeface="Arial Narrow"/>
            </a:endParaRPr>
          </a:p>
        </p:txBody>
      </p:sp>
      <p:sp>
        <p:nvSpPr>
          <p:cNvPr id="1111" name="Google Shape;1111;p24"/>
          <p:cNvSpPr/>
          <p:nvPr/>
        </p:nvSpPr>
        <p:spPr>
          <a:xfrm>
            <a:off x="2295483" y="4912876"/>
            <a:ext cx="4946011" cy="5386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Hospitalizaciones en UCI por IRAG, Medellín, a  Periodo epidemiológico 7 acumulado  Años  2019-2022</a:t>
            </a:r>
            <a:endParaRPr/>
          </a:p>
        </p:txBody>
      </p:sp>
      <p:grpSp>
        <p:nvGrpSpPr>
          <p:cNvPr id="1112" name="Google Shape;1112;p24"/>
          <p:cNvGrpSpPr/>
          <p:nvPr/>
        </p:nvGrpSpPr>
        <p:grpSpPr>
          <a:xfrm>
            <a:off x="2448322" y="74775"/>
            <a:ext cx="3446504" cy="276999"/>
            <a:chOff x="2448322" y="74775"/>
            <a:chExt cx="3446504" cy="276999"/>
          </a:xfrm>
        </p:grpSpPr>
        <p:sp>
          <p:nvSpPr>
            <p:cNvPr id="1113" name="Google Shape;1113;p2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114" name="Google Shape;1114;p24"/>
            <p:cNvCxnSpPr>
              <a:stCxn id="111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115" name="Google Shape;1115;p2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116" name="Google Shape;1116;p24"/>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117" name="Google Shape;1117;p24"/>
          <p:cNvGrpSpPr/>
          <p:nvPr/>
        </p:nvGrpSpPr>
        <p:grpSpPr>
          <a:xfrm>
            <a:off x="277404" y="5621632"/>
            <a:ext cx="3446504" cy="276999"/>
            <a:chOff x="2448322" y="74775"/>
            <a:chExt cx="3446504" cy="276999"/>
          </a:xfrm>
        </p:grpSpPr>
        <p:sp>
          <p:nvSpPr>
            <p:cNvPr id="1118" name="Google Shape;1118;p2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119" name="Google Shape;1119;p24"/>
            <p:cNvCxnSpPr>
              <a:stCxn id="111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120" name="Google Shape;1120;p2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inusual</a:t>
              </a:r>
              <a:endParaRPr b="1" sz="1200">
                <a:solidFill>
                  <a:schemeClr val="dk1"/>
                </a:solidFill>
                <a:latin typeface="Arial Narrow"/>
                <a:ea typeface="Arial Narrow"/>
                <a:cs typeface="Arial Narrow"/>
                <a:sym typeface="Arial Narrow"/>
              </a:endParaRPr>
            </a:p>
          </p:txBody>
        </p:sp>
      </p:grpSp>
      <p:grpSp>
        <p:nvGrpSpPr>
          <p:cNvPr id="1121" name="Google Shape;1121;p24"/>
          <p:cNvGrpSpPr/>
          <p:nvPr/>
        </p:nvGrpSpPr>
        <p:grpSpPr>
          <a:xfrm>
            <a:off x="4752578" y="5635532"/>
            <a:ext cx="3446504" cy="276999"/>
            <a:chOff x="2448322" y="74775"/>
            <a:chExt cx="3446504" cy="276999"/>
          </a:xfrm>
        </p:grpSpPr>
        <p:sp>
          <p:nvSpPr>
            <p:cNvPr id="1122" name="Google Shape;1122;p2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123" name="Google Shape;1123;p24"/>
            <p:cNvCxnSpPr>
              <a:stCxn id="112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124" name="Google Shape;1124;p2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1125" name="Google Shape;1125;p24"/>
          <p:cNvSpPr/>
          <p:nvPr/>
        </p:nvSpPr>
        <p:spPr>
          <a:xfrm>
            <a:off x="47604" y="8040974"/>
            <a:ext cx="4357592" cy="5386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1000">
                <a:solidFill>
                  <a:schemeClr val="dk1"/>
                </a:solidFill>
                <a:latin typeface="Arial Narrow"/>
                <a:ea typeface="Arial Narrow"/>
                <a:cs typeface="Arial Narrow"/>
                <a:sym typeface="Arial Narrow"/>
              </a:rPr>
              <a:t>Figura. Comportamiento inusual de la IRA hospitalización en UCI. Medellín, a Periodo epidemiológico 7 acumulado de 2022. </a:t>
            </a:r>
            <a:endParaRPr sz="1000">
              <a:solidFill>
                <a:schemeClr val="dk1"/>
              </a:solidFill>
              <a:latin typeface="Arial Narrow"/>
              <a:ea typeface="Arial Narrow"/>
              <a:cs typeface="Arial Narrow"/>
              <a:sym typeface="Arial Narrow"/>
            </a:endParaRPr>
          </a:p>
        </p:txBody>
      </p:sp>
      <p:sp>
        <p:nvSpPr>
          <p:cNvPr id="1126" name="Google Shape;1126;p24"/>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24</a:t>
            </a:r>
            <a:endParaRPr b="1" sz="1050">
              <a:solidFill>
                <a:schemeClr val="dk1"/>
              </a:solidFill>
              <a:latin typeface="Arial Narrow"/>
              <a:ea typeface="Arial Narrow"/>
              <a:cs typeface="Arial Narrow"/>
              <a:sym typeface="Arial Narrow"/>
            </a:endParaRPr>
          </a:p>
        </p:txBody>
      </p:sp>
      <p:sp>
        <p:nvSpPr>
          <p:cNvPr id="1127" name="Google Shape;1127;p24"/>
          <p:cNvSpPr txBox="1"/>
          <p:nvPr>
            <p:ph type="ctrTitle"/>
          </p:nvPr>
        </p:nvSpPr>
        <p:spPr>
          <a:xfrm>
            <a:off x="85115" y="-79012"/>
            <a:ext cx="2075175" cy="92333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800"/>
              <a:buFont typeface="Arial Narrow"/>
              <a:buNone/>
            </a:pPr>
            <a:r>
              <a:rPr b="1" lang="es-ES" sz="1800">
                <a:solidFill>
                  <a:srgbClr val="C00000"/>
                </a:solidFill>
                <a:latin typeface="Arial Narrow"/>
                <a:ea typeface="Arial Narrow"/>
                <a:cs typeface="Arial Narrow"/>
                <a:sym typeface="Arial Narrow"/>
              </a:rPr>
              <a:t>Infección respiratoria aguda IRA</a:t>
            </a:r>
            <a:endParaRPr/>
          </a:p>
        </p:txBody>
      </p:sp>
      <p:sp>
        <p:nvSpPr>
          <p:cNvPr id="1128" name="Google Shape;1128;p24"/>
          <p:cNvSpPr/>
          <p:nvPr/>
        </p:nvSpPr>
        <p:spPr>
          <a:xfrm>
            <a:off x="-1695" y="2452420"/>
            <a:ext cx="2173993"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Hospitalizados en UCI</a:t>
            </a:r>
            <a:endParaRPr b="1" sz="1800">
              <a:solidFill>
                <a:schemeClr val="dk1"/>
              </a:solidFill>
              <a:latin typeface="Arial Narrow"/>
              <a:ea typeface="Arial Narrow"/>
              <a:cs typeface="Arial Narrow"/>
              <a:sym typeface="Arial Narrow"/>
            </a:endParaRPr>
          </a:p>
        </p:txBody>
      </p:sp>
      <p:sp>
        <p:nvSpPr>
          <p:cNvPr id="1129" name="Google Shape;1129;p24"/>
          <p:cNvSpPr/>
          <p:nvPr/>
        </p:nvSpPr>
        <p:spPr>
          <a:xfrm>
            <a:off x="4320530" y="7480299"/>
            <a:ext cx="2824952" cy="61555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 </a:t>
            </a:r>
            <a:endParaRPr/>
          </a:p>
          <a:p>
            <a:pPr indent="0" lvl="0" marL="0" marR="0" rtl="0" algn="just">
              <a:spcBef>
                <a:spcPts val="0"/>
              </a:spcBef>
              <a:spcAft>
                <a:spcPts val="0"/>
              </a:spcAft>
              <a:buNone/>
            </a:pPr>
            <a:r>
              <a:rPr lang="es-ES" sz="900">
                <a:solidFill>
                  <a:schemeClr val="dk1"/>
                </a:solidFill>
                <a:latin typeface="Arial Narrow"/>
                <a:ea typeface="Arial Narrow"/>
                <a:cs typeface="Arial Narrow"/>
                <a:sym typeface="Arial Narrow"/>
              </a:rPr>
              <a:t>Figura. Proporción  de pacientes de IRAG  Hospitalizados en UCI por grupos de edad, a Periodo epidemiológico 7 acumulado de 2022</a:t>
            </a:r>
            <a:endParaRPr sz="900">
              <a:solidFill>
                <a:schemeClr val="dk1"/>
              </a:solidFill>
              <a:latin typeface="Arial Narrow"/>
              <a:ea typeface="Arial Narrow"/>
              <a:cs typeface="Arial Narrow"/>
              <a:sym typeface="Arial Narrow"/>
            </a:endParaRPr>
          </a:p>
        </p:txBody>
      </p:sp>
      <p:pic>
        <p:nvPicPr>
          <p:cNvPr id="1130" name="Google Shape;1130;p24"/>
          <p:cNvPicPr preferRelativeResize="0"/>
          <p:nvPr/>
        </p:nvPicPr>
        <p:blipFill rotWithShape="1">
          <a:blip r:embed="rId6">
            <a:alphaModFix/>
          </a:blip>
          <a:srcRect b="0" l="0" r="0" t="0"/>
          <a:stretch/>
        </p:blipFill>
        <p:spPr>
          <a:xfrm>
            <a:off x="4245923" y="6270393"/>
            <a:ext cx="2899559" cy="1030891"/>
          </a:xfrm>
          <a:prstGeom prst="rect">
            <a:avLst/>
          </a:prstGeom>
          <a:noFill/>
          <a:ln>
            <a:noFill/>
          </a:ln>
        </p:spPr>
      </p:pic>
      <p:graphicFrame>
        <p:nvGraphicFramePr>
          <p:cNvPr id="1131" name="Google Shape;1131;p24"/>
          <p:cNvGraphicFramePr/>
          <p:nvPr/>
        </p:nvGraphicFramePr>
        <p:xfrm>
          <a:off x="2274078" y="405100"/>
          <a:ext cx="4871404" cy="1928144"/>
        </p:xfrm>
        <a:graphic>
          <a:graphicData uri="http://schemas.openxmlformats.org/drawingml/2006/chart">
            <c:chart r:id="rId7"/>
          </a:graphicData>
        </a:graphic>
      </p:graphicFrame>
      <p:graphicFrame>
        <p:nvGraphicFramePr>
          <p:cNvPr id="1132" name="Google Shape;1132;p24"/>
          <p:cNvGraphicFramePr/>
          <p:nvPr/>
        </p:nvGraphicFramePr>
        <p:xfrm>
          <a:off x="2324062" y="2913083"/>
          <a:ext cx="4821420" cy="2018479"/>
        </p:xfrm>
        <a:graphic>
          <a:graphicData uri="http://schemas.openxmlformats.org/drawingml/2006/chart">
            <c:chart r:id="rId8"/>
          </a:graphicData>
        </a:graphic>
      </p:graphicFrame>
      <p:graphicFrame>
        <p:nvGraphicFramePr>
          <p:cNvPr id="1133" name="Google Shape;1133;p24"/>
          <p:cNvGraphicFramePr/>
          <p:nvPr/>
        </p:nvGraphicFramePr>
        <p:xfrm>
          <a:off x="7881" y="6088368"/>
          <a:ext cx="4024617" cy="1952606"/>
        </p:xfrm>
        <a:graphic>
          <a:graphicData uri="http://schemas.openxmlformats.org/drawingml/2006/chart">
            <c:chart r:id="rId9"/>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7" name="Shape 1137"/>
        <p:cNvGrpSpPr/>
        <p:nvPr/>
      </p:nvGrpSpPr>
      <p:grpSpPr>
        <a:xfrm>
          <a:off x="0" y="0"/>
          <a:ext cx="0" cy="0"/>
          <a:chOff x="0" y="0"/>
          <a:chExt cx="0" cy="0"/>
        </a:xfrm>
      </p:grpSpPr>
      <p:pic>
        <p:nvPicPr>
          <p:cNvPr id="1138" name="Google Shape;1138;p25"/>
          <p:cNvPicPr preferRelativeResize="0"/>
          <p:nvPr/>
        </p:nvPicPr>
        <p:blipFill rotWithShape="1">
          <a:blip r:embed="rId3">
            <a:alphaModFix/>
          </a:blip>
          <a:srcRect b="0" l="0" r="0" t="4235"/>
          <a:stretch/>
        </p:blipFill>
        <p:spPr>
          <a:xfrm>
            <a:off x="3790" y="-3261"/>
            <a:ext cx="2214563" cy="2792664"/>
          </a:xfrm>
          <a:prstGeom prst="rect">
            <a:avLst/>
          </a:prstGeom>
          <a:noFill/>
          <a:ln>
            <a:noFill/>
          </a:ln>
        </p:spPr>
      </p:pic>
      <p:pic>
        <p:nvPicPr>
          <p:cNvPr id="1139" name="Google Shape;1139;p25"/>
          <p:cNvPicPr preferRelativeResize="0"/>
          <p:nvPr/>
        </p:nvPicPr>
        <p:blipFill rotWithShape="1">
          <a:blip r:embed="rId4">
            <a:alphaModFix/>
          </a:blip>
          <a:srcRect b="0" l="0" r="0" t="51431"/>
          <a:stretch/>
        </p:blipFill>
        <p:spPr>
          <a:xfrm>
            <a:off x="0" y="2751189"/>
            <a:ext cx="2232223" cy="2739952"/>
          </a:xfrm>
          <a:prstGeom prst="rect">
            <a:avLst/>
          </a:prstGeom>
          <a:noFill/>
          <a:ln>
            <a:noFill/>
          </a:ln>
        </p:spPr>
      </p:pic>
      <p:sp>
        <p:nvSpPr>
          <p:cNvPr id="1140" name="Google Shape;1140;p25"/>
          <p:cNvSpPr txBox="1"/>
          <p:nvPr/>
        </p:nvSpPr>
        <p:spPr>
          <a:xfrm>
            <a:off x="-46293" y="741756"/>
            <a:ext cx="220658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7-2022</a:t>
            </a:r>
            <a:endParaRPr b="1" sz="1200">
              <a:solidFill>
                <a:schemeClr val="dk1"/>
              </a:solidFill>
              <a:latin typeface="Arial Narrow"/>
              <a:ea typeface="Arial Narrow"/>
              <a:cs typeface="Arial Narrow"/>
              <a:sym typeface="Arial Narrow"/>
            </a:endParaRPr>
          </a:p>
        </p:txBody>
      </p:sp>
      <p:sp>
        <p:nvSpPr>
          <p:cNvPr id="1141" name="Google Shape;1141;p25"/>
          <p:cNvSpPr/>
          <p:nvPr/>
        </p:nvSpPr>
        <p:spPr>
          <a:xfrm>
            <a:off x="2274078" y="2167727"/>
            <a:ext cx="4946011"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Número de casos de IRAG notificados por la unidad centinela al SIVIGILA a Periodo epidemiológico 7 acumulado, 2021-2022. </a:t>
            </a:r>
            <a:endParaRPr sz="1100">
              <a:solidFill>
                <a:schemeClr val="dk1"/>
              </a:solidFill>
              <a:latin typeface="Arial Narrow"/>
              <a:ea typeface="Arial Narrow"/>
              <a:cs typeface="Arial Narrow"/>
              <a:sym typeface="Arial Narrow"/>
            </a:endParaRPr>
          </a:p>
        </p:txBody>
      </p:sp>
      <p:grpSp>
        <p:nvGrpSpPr>
          <p:cNvPr id="1142" name="Google Shape;1142;p25"/>
          <p:cNvGrpSpPr/>
          <p:nvPr/>
        </p:nvGrpSpPr>
        <p:grpSpPr>
          <a:xfrm>
            <a:off x="72058" y="4067944"/>
            <a:ext cx="2071864" cy="635617"/>
            <a:chOff x="2397524" y="3379972"/>
            <a:chExt cx="4508500" cy="904875"/>
          </a:xfrm>
        </p:grpSpPr>
        <p:pic>
          <p:nvPicPr>
            <p:cNvPr id="1143" name="Google Shape;1143;p25"/>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144" name="Google Shape;1144;p25"/>
            <p:cNvSpPr txBox="1"/>
            <p:nvPr/>
          </p:nvSpPr>
          <p:spPr>
            <a:xfrm>
              <a:off x="3317545" y="3519041"/>
              <a:ext cx="1593561" cy="48197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506</a:t>
              </a:r>
              <a:endParaRPr b="1" sz="1600">
                <a:solidFill>
                  <a:schemeClr val="dk1"/>
                </a:solidFill>
                <a:latin typeface="Arial Narrow"/>
                <a:ea typeface="Arial Narrow"/>
                <a:cs typeface="Arial Narrow"/>
                <a:sym typeface="Arial Narrow"/>
              </a:endParaRPr>
            </a:p>
          </p:txBody>
        </p:sp>
      </p:grpSp>
      <p:sp>
        <p:nvSpPr>
          <p:cNvPr id="1145" name="Google Shape;1145;p25"/>
          <p:cNvSpPr/>
          <p:nvPr/>
        </p:nvSpPr>
        <p:spPr>
          <a:xfrm>
            <a:off x="2304306" y="4815607"/>
            <a:ext cx="4946011" cy="7232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Número de muestras captadas por la unidad centinela HUSVF, para  estudio  de circulación viral y bacteriana, a Periodo epidemiológico 7 acumulado, Medellín 2022</a:t>
            </a:r>
            <a:endParaRPr/>
          </a:p>
          <a:p>
            <a:pPr indent="0" lvl="0" marL="0" marR="0" rtl="0" algn="just">
              <a:spcBef>
                <a:spcPts val="0"/>
              </a:spcBef>
              <a:spcAft>
                <a:spcPts val="0"/>
              </a:spcAft>
              <a:buNone/>
            </a:pPr>
            <a:r>
              <a:t/>
            </a:r>
            <a:endParaRPr sz="1100">
              <a:solidFill>
                <a:schemeClr val="dk1"/>
              </a:solidFill>
              <a:latin typeface="Arial Narrow"/>
              <a:ea typeface="Arial Narrow"/>
              <a:cs typeface="Arial Narrow"/>
              <a:sym typeface="Arial Narrow"/>
            </a:endParaRPr>
          </a:p>
        </p:txBody>
      </p:sp>
      <p:grpSp>
        <p:nvGrpSpPr>
          <p:cNvPr id="1146" name="Google Shape;1146;p25"/>
          <p:cNvGrpSpPr/>
          <p:nvPr/>
        </p:nvGrpSpPr>
        <p:grpSpPr>
          <a:xfrm>
            <a:off x="2448322" y="74775"/>
            <a:ext cx="3446504" cy="276999"/>
            <a:chOff x="2448322" y="74775"/>
            <a:chExt cx="3446504" cy="276999"/>
          </a:xfrm>
        </p:grpSpPr>
        <p:sp>
          <p:nvSpPr>
            <p:cNvPr id="1147" name="Google Shape;1147;p2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148" name="Google Shape;1148;p25"/>
            <p:cNvCxnSpPr>
              <a:stCxn id="114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149" name="Google Shape;1149;p2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150" name="Google Shape;1150;p25"/>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151" name="Google Shape;1151;p25"/>
          <p:cNvGrpSpPr/>
          <p:nvPr/>
        </p:nvGrpSpPr>
        <p:grpSpPr>
          <a:xfrm>
            <a:off x="277404" y="5621632"/>
            <a:ext cx="3446504" cy="276999"/>
            <a:chOff x="2448322" y="74775"/>
            <a:chExt cx="3446504" cy="276999"/>
          </a:xfrm>
        </p:grpSpPr>
        <p:sp>
          <p:nvSpPr>
            <p:cNvPr id="1152" name="Google Shape;1152;p2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153" name="Google Shape;1153;p25"/>
            <p:cNvCxnSpPr>
              <a:stCxn id="115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154" name="Google Shape;1154;p2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1155" name="Google Shape;1155;p25"/>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25</a:t>
            </a:r>
            <a:endParaRPr b="1" sz="1050">
              <a:solidFill>
                <a:schemeClr val="dk1"/>
              </a:solidFill>
              <a:latin typeface="Arial Narrow"/>
              <a:ea typeface="Arial Narrow"/>
              <a:cs typeface="Arial Narrow"/>
              <a:sym typeface="Arial Narrow"/>
            </a:endParaRPr>
          </a:p>
        </p:txBody>
      </p:sp>
      <p:sp>
        <p:nvSpPr>
          <p:cNvPr id="1156" name="Google Shape;1156;p25"/>
          <p:cNvSpPr txBox="1"/>
          <p:nvPr>
            <p:ph type="ctrTitle"/>
          </p:nvPr>
        </p:nvSpPr>
        <p:spPr>
          <a:xfrm>
            <a:off x="85115" y="-94400"/>
            <a:ext cx="2075175" cy="954107"/>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800"/>
              <a:buFont typeface="Arial Narrow"/>
              <a:buNone/>
            </a:pPr>
            <a:r>
              <a:rPr b="1" lang="es-ES" sz="2800">
                <a:solidFill>
                  <a:srgbClr val="C00000"/>
                </a:solidFill>
                <a:latin typeface="Arial Narrow"/>
                <a:ea typeface="Arial Narrow"/>
                <a:cs typeface="Arial Narrow"/>
                <a:sym typeface="Arial Narrow"/>
              </a:rPr>
              <a:t>ESI – IRAG Centinela</a:t>
            </a:r>
            <a:endParaRPr b="1" sz="2800">
              <a:solidFill>
                <a:srgbClr val="C00000"/>
              </a:solidFill>
              <a:latin typeface="Arial Narrow"/>
              <a:ea typeface="Arial Narrow"/>
              <a:cs typeface="Arial Narrow"/>
              <a:sym typeface="Arial Narrow"/>
            </a:endParaRPr>
          </a:p>
        </p:txBody>
      </p:sp>
      <p:sp>
        <p:nvSpPr>
          <p:cNvPr id="1157" name="Google Shape;1157;p25"/>
          <p:cNvSpPr txBox="1"/>
          <p:nvPr/>
        </p:nvSpPr>
        <p:spPr>
          <a:xfrm>
            <a:off x="113975" y="4716016"/>
            <a:ext cx="2016079"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aumentó en un 64%</a:t>
            </a:r>
            <a:endParaRPr b="1" sz="1200">
              <a:solidFill>
                <a:schemeClr val="dk1"/>
              </a:solidFill>
              <a:latin typeface="Arial Narrow"/>
              <a:ea typeface="Arial Narrow"/>
              <a:cs typeface="Arial Narrow"/>
              <a:sym typeface="Arial Narrow"/>
            </a:endParaRPr>
          </a:p>
        </p:txBody>
      </p:sp>
      <p:pic>
        <p:nvPicPr>
          <p:cNvPr id="1158" name="Google Shape;1158;p25"/>
          <p:cNvPicPr preferRelativeResize="0"/>
          <p:nvPr/>
        </p:nvPicPr>
        <p:blipFill rotWithShape="1">
          <a:blip r:embed="rId6">
            <a:alphaModFix/>
          </a:blip>
          <a:srcRect b="0" l="0" r="0" t="0"/>
          <a:stretch/>
        </p:blipFill>
        <p:spPr>
          <a:xfrm>
            <a:off x="72058" y="6382190"/>
            <a:ext cx="1089717" cy="904875"/>
          </a:xfrm>
          <a:prstGeom prst="rect">
            <a:avLst/>
          </a:prstGeom>
          <a:noFill/>
          <a:ln>
            <a:noFill/>
          </a:ln>
        </p:spPr>
      </p:pic>
      <p:grpSp>
        <p:nvGrpSpPr>
          <p:cNvPr id="1159" name="Google Shape;1159;p25"/>
          <p:cNvGrpSpPr/>
          <p:nvPr/>
        </p:nvGrpSpPr>
        <p:grpSpPr>
          <a:xfrm>
            <a:off x="1051937" y="6726660"/>
            <a:ext cx="1252369" cy="877901"/>
            <a:chOff x="-36884" y="7072716"/>
            <a:chExt cx="1252369" cy="877901"/>
          </a:xfrm>
        </p:grpSpPr>
        <p:sp>
          <p:nvSpPr>
            <p:cNvPr id="1160" name="Google Shape;1160;p25"/>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chemeClr val="dk1"/>
                </a:solidFill>
                <a:latin typeface="Arial Narrow"/>
                <a:ea typeface="Arial Narrow"/>
                <a:cs typeface="Arial Narrow"/>
                <a:sym typeface="Arial Narrow"/>
              </a:endParaRPr>
            </a:p>
          </p:txBody>
        </p:sp>
        <p:sp>
          <p:nvSpPr>
            <p:cNvPr id="1161" name="Google Shape;1161;p25"/>
            <p:cNvSpPr/>
            <p:nvPr/>
          </p:nvSpPr>
          <p:spPr>
            <a:xfrm>
              <a:off x="209546" y="7363321"/>
              <a:ext cx="740068"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53,8%</a:t>
              </a:r>
              <a:endParaRPr b="1" sz="1600">
                <a:solidFill>
                  <a:schemeClr val="dk1"/>
                </a:solidFill>
                <a:latin typeface="Arial Narrow"/>
                <a:ea typeface="Arial Narrow"/>
                <a:cs typeface="Arial Narrow"/>
                <a:sym typeface="Arial Narrow"/>
              </a:endParaRPr>
            </a:p>
          </p:txBody>
        </p:sp>
        <p:sp>
          <p:nvSpPr>
            <p:cNvPr id="1162" name="Google Shape;1162;p25"/>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272 Casos</a:t>
              </a:r>
              <a:endParaRPr b="1" sz="1200">
                <a:solidFill>
                  <a:schemeClr val="dk1"/>
                </a:solidFill>
                <a:latin typeface="Arial Narrow"/>
                <a:ea typeface="Arial Narrow"/>
                <a:cs typeface="Arial Narrow"/>
                <a:sym typeface="Arial Narrow"/>
              </a:endParaRPr>
            </a:p>
          </p:txBody>
        </p:sp>
      </p:grpSp>
      <p:pic>
        <p:nvPicPr>
          <p:cNvPr id="1163" name="Google Shape;1163;p25"/>
          <p:cNvPicPr preferRelativeResize="0"/>
          <p:nvPr/>
        </p:nvPicPr>
        <p:blipFill rotWithShape="1">
          <a:blip r:embed="rId7">
            <a:alphaModFix/>
          </a:blip>
          <a:srcRect b="1" l="0" r="83073" t="8462"/>
          <a:stretch/>
        </p:blipFill>
        <p:spPr>
          <a:xfrm>
            <a:off x="1269027" y="6025808"/>
            <a:ext cx="804283" cy="778892"/>
          </a:xfrm>
          <a:prstGeom prst="rect">
            <a:avLst/>
          </a:prstGeom>
          <a:noFill/>
          <a:ln>
            <a:noFill/>
          </a:ln>
        </p:spPr>
      </p:pic>
      <p:grpSp>
        <p:nvGrpSpPr>
          <p:cNvPr id="1164" name="Google Shape;1164;p25"/>
          <p:cNvGrpSpPr/>
          <p:nvPr/>
        </p:nvGrpSpPr>
        <p:grpSpPr>
          <a:xfrm>
            <a:off x="-58310" y="7244599"/>
            <a:ext cx="1241624" cy="1071817"/>
            <a:chOff x="-14122" y="7072716"/>
            <a:chExt cx="1241624" cy="1071817"/>
          </a:xfrm>
        </p:grpSpPr>
        <p:sp>
          <p:nvSpPr>
            <p:cNvPr id="1165" name="Google Shape;1165;p25"/>
            <p:cNvSpPr txBox="1"/>
            <p:nvPr/>
          </p:nvSpPr>
          <p:spPr>
            <a:xfrm>
              <a:off x="-14122" y="7072716"/>
              <a:ext cx="122960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Confirmados por laboratorio</a:t>
              </a:r>
              <a:endParaRPr b="1" sz="1200" u="sng">
                <a:solidFill>
                  <a:schemeClr val="dk1"/>
                </a:solidFill>
                <a:latin typeface="Arial Narrow"/>
                <a:ea typeface="Arial Narrow"/>
                <a:cs typeface="Arial Narrow"/>
                <a:sym typeface="Arial Narrow"/>
              </a:endParaRPr>
            </a:p>
          </p:txBody>
        </p:sp>
        <p:sp>
          <p:nvSpPr>
            <p:cNvPr id="1166" name="Google Shape;1166;p25"/>
            <p:cNvSpPr/>
            <p:nvPr/>
          </p:nvSpPr>
          <p:spPr>
            <a:xfrm>
              <a:off x="242917" y="7543341"/>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36%</a:t>
              </a:r>
              <a:endParaRPr b="1" sz="1600">
                <a:solidFill>
                  <a:schemeClr val="dk1"/>
                </a:solidFill>
                <a:latin typeface="Arial Narrow"/>
                <a:ea typeface="Arial Narrow"/>
                <a:cs typeface="Arial Narrow"/>
                <a:sym typeface="Arial Narrow"/>
              </a:endParaRPr>
            </a:p>
          </p:txBody>
        </p:sp>
        <p:sp>
          <p:nvSpPr>
            <p:cNvPr id="1167" name="Google Shape;1167;p25"/>
            <p:cNvSpPr txBox="1"/>
            <p:nvPr/>
          </p:nvSpPr>
          <p:spPr>
            <a:xfrm>
              <a:off x="-2105" y="786753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182 Casos</a:t>
              </a:r>
              <a:endParaRPr b="1" sz="1200">
                <a:solidFill>
                  <a:schemeClr val="dk1"/>
                </a:solidFill>
                <a:latin typeface="Arial Narrow"/>
                <a:ea typeface="Arial Narrow"/>
                <a:cs typeface="Arial Narrow"/>
                <a:sym typeface="Arial Narrow"/>
              </a:endParaRPr>
            </a:p>
          </p:txBody>
        </p:sp>
      </p:grpSp>
      <p:pic>
        <p:nvPicPr>
          <p:cNvPr id="1168" name="Google Shape;1168;p25"/>
          <p:cNvPicPr preferRelativeResize="0"/>
          <p:nvPr/>
        </p:nvPicPr>
        <p:blipFill rotWithShape="1">
          <a:blip r:embed="rId7">
            <a:alphaModFix/>
          </a:blip>
          <a:srcRect b="1381" l="28990" r="53580" t="5393"/>
          <a:stretch/>
        </p:blipFill>
        <p:spPr>
          <a:xfrm>
            <a:off x="2124273" y="6025808"/>
            <a:ext cx="828105" cy="793252"/>
          </a:xfrm>
          <a:prstGeom prst="rect">
            <a:avLst/>
          </a:prstGeom>
          <a:noFill/>
          <a:ln>
            <a:noFill/>
          </a:ln>
        </p:spPr>
      </p:pic>
      <p:grpSp>
        <p:nvGrpSpPr>
          <p:cNvPr id="1169" name="Google Shape;1169;p25"/>
          <p:cNvGrpSpPr/>
          <p:nvPr/>
        </p:nvGrpSpPr>
        <p:grpSpPr>
          <a:xfrm>
            <a:off x="1938795" y="6726660"/>
            <a:ext cx="1229607" cy="877901"/>
            <a:chOff x="-14122" y="7072716"/>
            <a:chExt cx="1229607" cy="877901"/>
          </a:xfrm>
        </p:grpSpPr>
        <p:sp>
          <p:nvSpPr>
            <p:cNvPr id="1170" name="Google Shape;1170;p25"/>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chemeClr val="dk1"/>
                </a:solidFill>
                <a:latin typeface="Arial Narrow"/>
                <a:ea typeface="Arial Narrow"/>
                <a:cs typeface="Arial Narrow"/>
                <a:sym typeface="Arial Narrow"/>
              </a:endParaRPr>
            </a:p>
          </p:txBody>
        </p:sp>
        <p:sp>
          <p:nvSpPr>
            <p:cNvPr id="1171" name="Google Shape;1171;p25"/>
            <p:cNvSpPr/>
            <p:nvPr/>
          </p:nvSpPr>
          <p:spPr>
            <a:xfrm>
              <a:off x="209546" y="7363321"/>
              <a:ext cx="740068"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46,2%</a:t>
              </a:r>
              <a:endParaRPr b="1" sz="1600">
                <a:solidFill>
                  <a:schemeClr val="dk1"/>
                </a:solidFill>
                <a:latin typeface="Arial Narrow"/>
                <a:ea typeface="Arial Narrow"/>
                <a:cs typeface="Arial Narrow"/>
                <a:sym typeface="Arial Narrow"/>
              </a:endParaRPr>
            </a:p>
          </p:txBody>
        </p:sp>
        <p:sp>
          <p:nvSpPr>
            <p:cNvPr id="1172" name="Google Shape;1172;p25"/>
            <p:cNvSpPr txBox="1"/>
            <p:nvPr/>
          </p:nvSpPr>
          <p:spPr>
            <a:xfrm>
              <a:off x="-14122"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234 Casos</a:t>
              </a:r>
              <a:endParaRPr b="1" sz="1200">
                <a:solidFill>
                  <a:schemeClr val="dk1"/>
                </a:solidFill>
                <a:latin typeface="Arial Narrow"/>
                <a:ea typeface="Arial Narrow"/>
                <a:cs typeface="Arial Narrow"/>
                <a:sym typeface="Arial Narrow"/>
              </a:endParaRPr>
            </a:p>
          </p:txBody>
        </p:sp>
      </p:grpSp>
      <p:pic>
        <p:nvPicPr>
          <p:cNvPr id="1173" name="Google Shape;1173;p25"/>
          <p:cNvPicPr preferRelativeResize="0"/>
          <p:nvPr/>
        </p:nvPicPr>
        <p:blipFill rotWithShape="1">
          <a:blip r:embed="rId8">
            <a:alphaModFix/>
          </a:blip>
          <a:srcRect b="0" l="13773" r="11756" t="0"/>
          <a:stretch/>
        </p:blipFill>
        <p:spPr>
          <a:xfrm>
            <a:off x="2094883" y="7695354"/>
            <a:ext cx="762489" cy="737854"/>
          </a:xfrm>
          <a:prstGeom prst="rect">
            <a:avLst/>
          </a:prstGeom>
          <a:noFill/>
          <a:ln>
            <a:noFill/>
          </a:ln>
        </p:spPr>
      </p:pic>
      <p:pic>
        <p:nvPicPr>
          <p:cNvPr descr="https://www.comb.cat/Upload/Imatges/2979.JPG" id="1174" name="Google Shape;1174;p25"/>
          <p:cNvPicPr preferRelativeResize="0"/>
          <p:nvPr/>
        </p:nvPicPr>
        <p:blipFill rotWithShape="1">
          <a:blip r:embed="rId9">
            <a:alphaModFix/>
          </a:blip>
          <a:srcRect b="12182" l="20417" r="28520" t="9029"/>
          <a:stretch/>
        </p:blipFill>
        <p:spPr>
          <a:xfrm>
            <a:off x="1216367" y="7604561"/>
            <a:ext cx="831338" cy="808094"/>
          </a:xfrm>
          <a:prstGeom prst="rect">
            <a:avLst/>
          </a:prstGeom>
          <a:noFill/>
          <a:ln>
            <a:noFill/>
          </a:ln>
        </p:spPr>
      </p:pic>
      <p:grpSp>
        <p:nvGrpSpPr>
          <p:cNvPr id="1175" name="Google Shape;1175;p25"/>
          <p:cNvGrpSpPr/>
          <p:nvPr/>
        </p:nvGrpSpPr>
        <p:grpSpPr>
          <a:xfrm>
            <a:off x="1034152" y="8322080"/>
            <a:ext cx="1229607" cy="877901"/>
            <a:chOff x="-14122" y="7072716"/>
            <a:chExt cx="1229607" cy="877901"/>
          </a:xfrm>
        </p:grpSpPr>
        <p:sp>
          <p:nvSpPr>
            <p:cNvPr id="1176" name="Google Shape;1176;p25"/>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&lt; 5 años</a:t>
              </a:r>
              <a:endParaRPr b="1" sz="1200" u="sng">
                <a:solidFill>
                  <a:schemeClr val="dk1"/>
                </a:solidFill>
                <a:latin typeface="Arial Narrow"/>
                <a:ea typeface="Arial Narrow"/>
                <a:cs typeface="Arial Narrow"/>
                <a:sym typeface="Arial Narrow"/>
              </a:endParaRPr>
            </a:p>
          </p:txBody>
        </p:sp>
        <p:sp>
          <p:nvSpPr>
            <p:cNvPr id="1177" name="Google Shape;1177;p25"/>
            <p:cNvSpPr/>
            <p:nvPr/>
          </p:nvSpPr>
          <p:spPr>
            <a:xfrm>
              <a:off x="209546" y="7363321"/>
              <a:ext cx="74006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80,2%</a:t>
              </a:r>
              <a:endParaRPr b="1" sz="1600">
                <a:solidFill>
                  <a:schemeClr val="dk1"/>
                </a:solidFill>
                <a:latin typeface="Arial Narrow"/>
                <a:ea typeface="Arial Narrow"/>
                <a:cs typeface="Arial Narrow"/>
                <a:sym typeface="Arial Narrow"/>
              </a:endParaRPr>
            </a:p>
          </p:txBody>
        </p:sp>
        <p:sp>
          <p:nvSpPr>
            <p:cNvPr id="1178" name="Google Shape;1178;p25"/>
            <p:cNvSpPr txBox="1"/>
            <p:nvPr/>
          </p:nvSpPr>
          <p:spPr>
            <a:xfrm>
              <a:off x="-14122"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406 Casos</a:t>
              </a:r>
              <a:endParaRPr b="1" sz="1200">
                <a:solidFill>
                  <a:schemeClr val="dk1"/>
                </a:solidFill>
                <a:latin typeface="Arial Narrow"/>
                <a:ea typeface="Arial Narrow"/>
                <a:cs typeface="Arial Narrow"/>
                <a:sym typeface="Arial Narrow"/>
              </a:endParaRPr>
            </a:p>
          </p:txBody>
        </p:sp>
      </p:grpSp>
      <p:grpSp>
        <p:nvGrpSpPr>
          <p:cNvPr id="1179" name="Google Shape;1179;p25"/>
          <p:cNvGrpSpPr/>
          <p:nvPr/>
        </p:nvGrpSpPr>
        <p:grpSpPr>
          <a:xfrm>
            <a:off x="1925147" y="8312486"/>
            <a:ext cx="1229607" cy="877901"/>
            <a:chOff x="-14122" y="7072716"/>
            <a:chExt cx="1229607" cy="877901"/>
          </a:xfrm>
        </p:grpSpPr>
        <p:sp>
          <p:nvSpPr>
            <p:cNvPr id="1180" name="Google Shape;1180;p25"/>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&gt; 65 años</a:t>
              </a:r>
              <a:endParaRPr b="1" sz="1200" u="sng">
                <a:solidFill>
                  <a:schemeClr val="dk1"/>
                </a:solidFill>
                <a:latin typeface="Arial Narrow"/>
                <a:ea typeface="Arial Narrow"/>
                <a:cs typeface="Arial Narrow"/>
                <a:sym typeface="Arial Narrow"/>
              </a:endParaRPr>
            </a:p>
          </p:txBody>
        </p:sp>
        <p:sp>
          <p:nvSpPr>
            <p:cNvPr id="1181" name="Google Shape;1181;p25"/>
            <p:cNvSpPr/>
            <p:nvPr/>
          </p:nvSpPr>
          <p:spPr>
            <a:xfrm>
              <a:off x="209546" y="7363321"/>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2,2%</a:t>
              </a:r>
              <a:endParaRPr b="1" sz="1600">
                <a:solidFill>
                  <a:schemeClr val="dk1"/>
                </a:solidFill>
                <a:latin typeface="Arial Narrow"/>
                <a:ea typeface="Arial Narrow"/>
                <a:cs typeface="Arial Narrow"/>
                <a:sym typeface="Arial Narrow"/>
              </a:endParaRPr>
            </a:p>
          </p:txBody>
        </p:sp>
        <p:sp>
          <p:nvSpPr>
            <p:cNvPr id="1182" name="Google Shape;1182;p25"/>
            <p:cNvSpPr txBox="1"/>
            <p:nvPr/>
          </p:nvSpPr>
          <p:spPr>
            <a:xfrm>
              <a:off x="-14122"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11 Casos</a:t>
              </a:r>
              <a:endParaRPr b="1" sz="1200">
                <a:solidFill>
                  <a:schemeClr val="dk1"/>
                </a:solidFill>
                <a:latin typeface="Arial Narrow"/>
                <a:ea typeface="Arial Narrow"/>
                <a:cs typeface="Arial Narrow"/>
                <a:sym typeface="Arial Narrow"/>
              </a:endParaRPr>
            </a:p>
          </p:txBody>
        </p:sp>
      </p:grpSp>
      <p:grpSp>
        <p:nvGrpSpPr>
          <p:cNvPr id="1183" name="Google Shape;1183;p25"/>
          <p:cNvGrpSpPr/>
          <p:nvPr/>
        </p:nvGrpSpPr>
        <p:grpSpPr>
          <a:xfrm>
            <a:off x="3528442" y="5635532"/>
            <a:ext cx="3446504" cy="276999"/>
            <a:chOff x="2448322" y="74775"/>
            <a:chExt cx="3446504" cy="276999"/>
          </a:xfrm>
        </p:grpSpPr>
        <p:sp>
          <p:nvSpPr>
            <p:cNvPr id="1184" name="Google Shape;1184;p2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185" name="Google Shape;1185;p25"/>
            <p:cNvCxnSpPr>
              <a:stCxn id="118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186" name="Google Shape;1186;p2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b="1" sz="1200">
                <a:solidFill>
                  <a:schemeClr val="dk1"/>
                </a:solidFill>
                <a:latin typeface="Arial Narrow"/>
                <a:ea typeface="Arial Narrow"/>
                <a:cs typeface="Arial Narrow"/>
                <a:sym typeface="Arial Narrow"/>
              </a:endParaRPr>
            </a:p>
          </p:txBody>
        </p:sp>
      </p:grpSp>
      <p:sp>
        <p:nvSpPr>
          <p:cNvPr id="1187" name="Google Shape;1187;p25"/>
          <p:cNvSpPr/>
          <p:nvPr/>
        </p:nvSpPr>
        <p:spPr>
          <a:xfrm>
            <a:off x="3272261" y="6012160"/>
            <a:ext cx="3889130" cy="175432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La unidad centinela Hospital Universitario San Vicente Fundación ha captado  en promedio por semana 18 muestras  para el estudio de circulación viral y bacteriana. Se espera captar 5 muestras por semana según lineamientos del evento 345 del INS, lo que denota que ha cumplido con la meta establecida.</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Se captaron 506 muestras estudiadas en la unidad centinela, se tienen resultados a la fecha del 90% de las cuales se han confirmado por laboratorio el 36%.</a:t>
            </a:r>
            <a:endParaRPr sz="1200">
              <a:solidFill>
                <a:schemeClr val="dk1"/>
              </a:solidFill>
              <a:latin typeface="Arial Narrow"/>
              <a:ea typeface="Arial Narrow"/>
              <a:cs typeface="Arial Narrow"/>
              <a:sym typeface="Arial Narrow"/>
            </a:endParaRPr>
          </a:p>
        </p:txBody>
      </p:sp>
      <p:pic>
        <p:nvPicPr>
          <p:cNvPr id="1188" name="Google Shape;1188;p25"/>
          <p:cNvPicPr preferRelativeResize="0"/>
          <p:nvPr/>
        </p:nvPicPr>
        <p:blipFill rotWithShape="1">
          <a:blip r:embed="rId10">
            <a:alphaModFix/>
          </a:blip>
          <a:srcRect b="0" l="0" r="0" t="0"/>
          <a:stretch/>
        </p:blipFill>
        <p:spPr>
          <a:xfrm>
            <a:off x="6725199" y="8754010"/>
            <a:ext cx="436191" cy="337944"/>
          </a:xfrm>
          <a:prstGeom prst="rect">
            <a:avLst/>
          </a:prstGeom>
          <a:noFill/>
          <a:ln>
            <a:noFill/>
          </a:ln>
        </p:spPr>
      </p:pic>
      <p:graphicFrame>
        <p:nvGraphicFramePr>
          <p:cNvPr id="1189" name="Google Shape;1189;p25"/>
          <p:cNvGraphicFramePr/>
          <p:nvPr/>
        </p:nvGraphicFramePr>
        <p:xfrm>
          <a:off x="2232222" y="351774"/>
          <a:ext cx="4929167" cy="1815953"/>
        </p:xfrm>
        <a:graphic>
          <a:graphicData uri="http://schemas.openxmlformats.org/drawingml/2006/chart">
            <c:chart r:id="rId11"/>
          </a:graphicData>
        </a:graphic>
      </p:graphicFrame>
      <p:graphicFrame>
        <p:nvGraphicFramePr>
          <p:cNvPr id="1190" name="Google Shape;1190;p25"/>
          <p:cNvGraphicFramePr/>
          <p:nvPr/>
        </p:nvGraphicFramePr>
        <p:xfrm>
          <a:off x="2202614" y="2696344"/>
          <a:ext cx="4958775" cy="2119263"/>
        </p:xfrm>
        <a:graphic>
          <a:graphicData uri="http://schemas.openxmlformats.org/drawingml/2006/chart">
            <c:chart r:id="rId12"/>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4" name="Shape 1194"/>
        <p:cNvGrpSpPr/>
        <p:nvPr/>
      </p:nvGrpSpPr>
      <p:grpSpPr>
        <a:xfrm>
          <a:off x="0" y="0"/>
          <a:ext cx="0" cy="0"/>
          <a:chOff x="0" y="0"/>
          <a:chExt cx="0" cy="0"/>
        </a:xfrm>
      </p:grpSpPr>
      <p:sp>
        <p:nvSpPr>
          <p:cNvPr id="1195" name="Google Shape;1195;p26"/>
          <p:cNvSpPr/>
          <p:nvPr/>
        </p:nvSpPr>
        <p:spPr>
          <a:xfrm>
            <a:off x="0" y="23621"/>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196" name="Google Shape;1196;p26"/>
          <p:cNvGrpSpPr/>
          <p:nvPr/>
        </p:nvGrpSpPr>
        <p:grpSpPr>
          <a:xfrm>
            <a:off x="277404" y="137149"/>
            <a:ext cx="3446504" cy="276999"/>
            <a:chOff x="2448322" y="74775"/>
            <a:chExt cx="3446504" cy="276999"/>
          </a:xfrm>
        </p:grpSpPr>
        <p:sp>
          <p:nvSpPr>
            <p:cNvPr id="1197" name="Google Shape;1197;p2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198" name="Google Shape;1198;p26"/>
            <p:cNvCxnSpPr>
              <a:stCxn id="119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199" name="Google Shape;1199;p2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Circulación viral</a:t>
              </a:r>
              <a:endParaRPr b="1" sz="1200">
                <a:solidFill>
                  <a:schemeClr val="dk1"/>
                </a:solidFill>
                <a:latin typeface="Arial Narrow"/>
                <a:ea typeface="Arial Narrow"/>
                <a:cs typeface="Arial Narrow"/>
                <a:sym typeface="Arial Narrow"/>
              </a:endParaRPr>
            </a:p>
          </p:txBody>
        </p:sp>
      </p:grpSp>
      <p:sp>
        <p:nvSpPr>
          <p:cNvPr id="1200" name="Google Shape;1200;p26"/>
          <p:cNvSpPr/>
          <p:nvPr/>
        </p:nvSpPr>
        <p:spPr>
          <a:xfrm>
            <a:off x="0" y="4283968"/>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201" name="Google Shape;1201;p26"/>
          <p:cNvGrpSpPr/>
          <p:nvPr/>
        </p:nvGrpSpPr>
        <p:grpSpPr>
          <a:xfrm>
            <a:off x="277404" y="4397496"/>
            <a:ext cx="3446504" cy="276999"/>
            <a:chOff x="2448322" y="74775"/>
            <a:chExt cx="3446504" cy="276999"/>
          </a:xfrm>
        </p:grpSpPr>
        <p:sp>
          <p:nvSpPr>
            <p:cNvPr id="1202" name="Google Shape;1202;p2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203" name="Google Shape;1203;p26"/>
            <p:cNvCxnSpPr>
              <a:stCxn id="120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204" name="Google Shape;1204;p2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Grupos de edad y circulación viral</a:t>
              </a:r>
              <a:endParaRPr b="1" sz="1200">
                <a:solidFill>
                  <a:schemeClr val="dk1"/>
                </a:solidFill>
                <a:latin typeface="Arial Narrow"/>
                <a:ea typeface="Arial Narrow"/>
                <a:cs typeface="Arial Narrow"/>
                <a:sym typeface="Arial Narrow"/>
              </a:endParaRPr>
            </a:p>
          </p:txBody>
        </p:sp>
      </p:grpSp>
      <p:sp>
        <p:nvSpPr>
          <p:cNvPr id="1205" name="Google Shape;1205;p26"/>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26</a:t>
            </a:r>
            <a:endParaRPr b="1" sz="1050">
              <a:solidFill>
                <a:schemeClr val="dk1"/>
              </a:solidFill>
              <a:latin typeface="Arial Narrow"/>
              <a:ea typeface="Arial Narrow"/>
              <a:cs typeface="Arial Narrow"/>
              <a:sym typeface="Arial Narrow"/>
            </a:endParaRPr>
          </a:p>
        </p:txBody>
      </p:sp>
      <p:sp>
        <p:nvSpPr>
          <p:cNvPr id="1206" name="Google Shape;1206;p26"/>
          <p:cNvSpPr/>
          <p:nvPr/>
        </p:nvSpPr>
        <p:spPr>
          <a:xfrm>
            <a:off x="288082" y="3704129"/>
            <a:ext cx="6912816" cy="3616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LDSP de Antioquia y SIVIGILA 2019. Secretaria de Salud de Medellín</a:t>
            </a:r>
            <a:endParaRPr/>
          </a:p>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Figura .  Comportamiento de la  Circulación viral por semana epidemiológica, Medellín a Periodo epidemiológico 7 acumulado de 2022</a:t>
            </a:r>
            <a:endParaRPr sz="1050">
              <a:solidFill>
                <a:schemeClr val="dk1"/>
              </a:solidFill>
              <a:latin typeface="Arial Narrow"/>
              <a:ea typeface="Arial Narrow"/>
              <a:cs typeface="Arial Narrow"/>
              <a:sym typeface="Arial Narrow"/>
            </a:endParaRPr>
          </a:p>
        </p:txBody>
      </p:sp>
      <p:sp>
        <p:nvSpPr>
          <p:cNvPr id="1207" name="Google Shape;1207;p26"/>
          <p:cNvSpPr/>
          <p:nvPr/>
        </p:nvSpPr>
        <p:spPr>
          <a:xfrm>
            <a:off x="288082" y="8540311"/>
            <a:ext cx="645541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LDSP de Antioquia y SIVIGILA 2018. Secretaria de Salud de Medellín</a:t>
            </a:r>
            <a:endParaRPr/>
          </a:p>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Figura . Número de muestras positivas  por virus respiratorios, según grupo de edad, Medellín a Periodo epidemiológico 7 acumulado de 2022</a:t>
            </a:r>
            <a:endParaRPr sz="1050">
              <a:solidFill>
                <a:schemeClr val="dk1"/>
              </a:solidFill>
              <a:latin typeface="Arial Narrow"/>
              <a:ea typeface="Arial Narrow"/>
              <a:cs typeface="Arial Narrow"/>
              <a:sym typeface="Arial Narrow"/>
            </a:endParaRPr>
          </a:p>
        </p:txBody>
      </p:sp>
      <p:sp>
        <p:nvSpPr>
          <p:cNvPr id="1208" name="Google Shape;1208;p26"/>
          <p:cNvSpPr txBox="1"/>
          <p:nvPr/>
        </p:nvSpPr>
        <p:spPr>
          <a:xfrm>
            <a:off x="5112618" y="1115616"/>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9" name="Google Shape;1209;p26"/>
          <p:cNvSpPr/>
          <p:nvPr/>
        </p:nvSpPr>
        <p:spPr>
          <a:xfrm>
            <a:off x="4680569" y="615330"/>
            <a:ext cx="2480821" cy="280076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Para conocer la circulación viral en la Ciudad, se tuvo en cuenta además de los casos evaluados en la unidad centinela,  los casos notificados como IRAG inusitados por las demás IPS de la ciudad, y los resultados del LDSP de los pacientes atendidos en las IPS de la ciudad.  De un total de 89.674 muestras confirmadas por laboratorio para virus respiratorios, los virus de mayor circulación son el Covid-19 con 84.362 y el VSR con 1.185 casos. Se han diagnosticado además,   19 casos de influenza AH1N1,   3 casos de Influenza A,  6 casos  Influenza B,  3 casos de Influenza AH3 estacional,  49 casos de Parainfluenza, 23 casos de adenovirus y  24 casos de  Metaneumovirus.</a:t>
            </a:r>
            <a:endParaRPr sz="1100">
              <a:solidFill>
                <a:srgbClr val="FF0000"/>
              </a:solidFill>
              <a:latin typeface="Arial Narrow"/>
              <a:ea typeface="Arial Narrow"/>
              <a:cs typeface="Arial Narrow"/>
              <a:sym typeface="Arial Narrow"/>
            </a:endParaRPr>
          </a:p>
        </p:txBody>
      </p:sp>
      <p:graphicFrame>
        <p:nvGraphicFramePr>
          <p:cNvPr id="1210" name="Google Shape;1210;p26"/>
          <p:cNvGraphicFramePr/>
          <p:nvPr/>
        </p:nvGraphicFramePr>
        <p:xfrm>
          <a:off x="0" y="4788023"/>
          <a:ext cx="7161390" cy="3752287"/>
        </p:xfrm>
        <a:graphic>
          <a:graphicData uri="http://schemas.openxmlformats.org/drawingml/2006/chart">
            <c:chart r:id="rId3"/>
          </a:graphicData>
        </a:graphic>
      </p:graphicFrame>
      <p:graphicFrame>
        <p:nvGraphicFramePr>
          <p:cNvPr id="1211" name="Google Shape;1211;p26"/>
          <p:cNvGraphicFramePr/>
          <p:nvPr/>
        </p:nvGraphicFramePr>
        <p:xfrm>
          <a:off x="3552" y="615329"/>
          <a:ext cx="4677017" cy="3088799"/>
        </p:xfrm>
        <a:graphic>
          <a:graphicData uri="http://schemas.openxmlformats.org/drawingml/2006/chart">
            <c:chart r:id="rId4"/>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5" name="Shape 1215"/>
        <p:cNvGrpSpPr/>
        <p:nvPr/>
      </p:nvGrpSpPr>
      <p:grpSpPr>
        <a:xfrm>
          <a:off x="0" y="0"/>
          <a:ext cx="0" cy="0"/>
          <a:chOff x="0" y="0"/>
          <a:chExt cx="0" cy="0"/>
        </a:xfrm>
      </p:grpSpPr>
      <p:pic>
        <p:nvPicPr>
          <p:cNvPr id="1216" name="Google Shape;1216;p27"/>
          <p:cNvPicPr preferRelativeResize="0"/>
          <p:nvPr/>
        </p:nvPicPr>
        <p:blipFill rotWithShape="1">
          <a:blip r:embed="rId3">
            <a:alphaModFix/>
          </a:blip>
          <a:srcRect b="0" l="0" r="0" t="4235"/>
          <a:stretch/>
        </p:blipFill>
        <p:spPr>
          <a:xfrm>
            <a:off x="3790" y="-3261"/>
            <a:ext cx="2214563" cy="2792664"/>
          </a:xfrm>
          <a:prstGeom prst="rect">
            <a:avLst/>
          </a:prstGeom>
          <a:noFill/>
          <a:ln>
            <a:noFill/>
          </a:ln>
        </p:spPr>
      </p:pic>
      <p:pic>
        <p:nvPicPr>
          <p:cNvPr id="1217" name="Google Shape;1217;p27"/>
          <p:cNvPicPr preferRelativeResize="0"/>
          <p:nvPr/>
        </p:nvPicPr>
        <p:blipFill rotWithShape="1">
          <a:blip r:embed="rId4">
            <a:alphaModFix/>
          </a:blip>
          <a:srcRect b="0" l="0" r="0" t="51431"/>
          <a:stretch/>
        </p:blipFill>
        <p:spPr>
          <a:xfrm>
            <a:off x="4287" y="2805169"/>
            <a:ext cx="2232223" cy="2666962"/>
          </a:xfrm>
          <a:prstGeom prst="rect">
            <a:avLst/>
          </a:prstGeom>
          <a:noFill/>
          <a:ln>
            <a:noFill/>
          </a:ln>
        </p:spPr>
      </p:pic>
      <p:sp>
        <p:nvSpPr>
          <p:cNvPr id="1218" name="Google Shape;1218;p27"/>
          <p:cNvSpPr txBox="1"/>
          <p:nvPr/>
        </p:nvSpPr>
        <p:spPr>
          <a:xfrm>
            <a:off x="-1" y="741756"/>
            <a:ext cx="221835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7-2022</a:t>
            </a:r>
            <a:endParaRPr b="1" sz="1200">
              <a:solidFill>
                <a:schemeClr val="dk1"/>
              </a:solidFill>
              <a:latin typeface="Arial Narrow"/>
              <a:ea typeface="Arial Narrow"/>
              <a:cs typeface="Arial Narrow"/>
              <a:sym typeface="Arial Narrow"/>
            </a:endParaRPr>
          </a:p>
        </p:txBody>
      </p:sp>
      <p:sp>
        <p:nvSpPr>
          <p:cNvPr id="1219" name="Google Shape;1219;p27"/>
          <p:cNvSpPr/>
          <p:nvPr/>
        </p:nvSpPr>
        <p:spPr>
          <a:xfrm>
            <a:off x="2254889" y="2300959"/>
            <a:ext cx="4946011"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Número de casos de IRAG inusitado, notificados al SIVIGILA,  Medellín  a Periodo epidemiológico 7 acumulado, 2021-2022. </a:t>
            </a:r>
            <a:endParaRPr sz="1100">
              <a:solidFill>
                <a:schemeClr val="dk1"/>
              </a:solidFill>
              <a:latin typeface="Arial Narrow"/>
              <a:ea typeface="Arial Narrow"/>
              <a:cs typeface="Arial Narrow"/>
              <a:sym typeface="Arial Narrow"/>
            </a:endParaRPr>
          </a:p>
        </p:txBody>
      </p:sp>
      <p:grpSp>
        <p:nvGrpSpPr>
          <p:cNvPr id="1220" name="Google Shape;1220;p27"/>
          <p:cNvGrpSpPr/>
          <p:nvPr/>
        </p:nvGrpSpPr>
        <p:grpSpPr>
          <a:xfrm>
            <a:off x="149112" y="4139952"/>
            <a:ext cx="1892650" cy="488476"/>
            <a:chOff x="2397524" y="3379972"/>
            <a:chExt cx="4508500" cy="904875"/>
          </a:xfrm>
        </p:grpSpPr>
        <p:pic>
          <p:nvPicPr>
            <p:cNvPr id="1221" name="Google Shape;1221;p27"/>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222" name="Google Shape;1222;p27"/>
            <p:cNvSpPr txBox="1"/>
            <p:nvPr/>
          </p:nvSpPr>
          <p:spPr>
            <a:xfrm>
              <a:off x="3317545" y="3478755"/>
              <a:ext cx="1593562" cy="57014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3.739</a:t>
              </a:r>
              <a:endParaRPr/>
            </a:p>
          </p:txBody>
        </p:sp>
      </p:grpSp>
      <p:sp>
        <p:nvSpPr>
          <p:cNvPr id="1223" name="Google Shape;1223;p27"/>
          <p:cNvSpPr txBox="1"/>
          <p:nvPr/>
        </p:nvSpPr>
        <p:spPr>
          <a:xfrm>
            <a:off x="2259382" y="4230831"/>
            <a:ext cx="4835550" cy="12772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100">
                <a:solidFill>
                  <a:schemeClr val="dk1"/>
                </a:solidFill>
                <a:latin typeface="Arial Narrow"/>
                <a:ea typeface="Arial Narrow"/>
                <a:cs typeface="Arial Narrow"/>
                <a:sym typeface="Arial Narrow"/>
              </a:rPr>
              <a:t>Según los ajustes realizados, se notificaron 3.739 casos como IRAG inusitada, atendidos, notificados y residentes en Medellín, de los cuales se han descartado 50 por no cumplir criterios según el nuevo protocolo de vigilancia, y otros 2.099 casos por laboratorio, para un total de  2.149 casos descartados. </a:t>
            </a:r>
            <a:endParaRPr/>
          </a:p>
          <a:p>
            <a:pPr indent="0" lvl="0" marL="0" marR="0" rtl="0" algn="l">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s-ES" sz="1100">
                <a:solidFill>
                  <a:schemeClr val="dk1"/>
                </a:solidFill>
                <a:latin typeface="Arial Narrow"/>
                <a:ea typeface="Arial Narrow"/>
                <a:cs typeface="Arial Narrow"/>
                <a:sym typeface="Arial Narrow"/>
              </a:rPr>
              <a:t>Los 295 casos confirmados corresponden todos a casos que cumplen con el criterio 5 del protocolo, es decir IRAG por Covid-19.</a:t>
            </a:r>
            <a:endParaRPr sz="1100">
              <a:solidFill>
                <a:schemeClr val="dk1"/>
              </a:solidFill>
              <a:latin typeface="Arial Narrow"/>
              <a:ea typeface="Arial Narrow"/>
              <a:cs typeface="Arial Narrow"/>
              <a:sym typeface="Arial Narrow"/>
            </a:endParaRPr>
          </a:p>
        </p:txBody>
      </p:sp>
      <p:grpSp>
        <p:nvGrpSpPr>
          <p:cNvPr id="1224" name="Google Shape;1224;p27"/>
          <p:cNvGrpSpPr/>
          <p:nvPr/>
        </p:nvGrpSpPr>
        <p:grpSpPr>
          <a:xfrm>
            <a:off x="2448322" y="74775"/>
            <a:ext cx="3446504" cy="276999"/>
            <a:chOff x="2448322" y="74775"/>
            <a:chExt cx="3446504" cy="276999"/>
          </a:xfrm>
        </p:grpSpPr>
        <p:sp>
          <p:nvSpPr>
            <p:cNvPr id="1225" name="Google Shape;1225;p2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226" name="Google Shape;1226;p27"/>
            <p:cNvCxnSpPr>
              <a:stCxn id="1225"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227" name="Google Shape;1227;p2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228" name="Google Shape;1228;p27"/>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229" name="Google Shape;1229;p27"/>
          <p:cNvGrpSpPr/>
          <p:nvPr/>
        </p:nvGrpSpPr>
        <p:grpSpPr>
          <a:xfrm>
            <a:off x="277404" y="5621632"/>
            <a:ext cx="3446504" cy="276999"/>
            <a:chOff x="2448322" y="74775"/>
            <a:chExt cx="3446504" cy="276999"/>
          </a:xfrm>
        </p:grpSpPr>
        <p:sp>
          <p:nvSpPr>
            <p:cNvPr id="1230" name="Google Shape;1230;p2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231" name="Google Shape;1231;p27"/>
            <p:cNvCxnSpPr>
              <a:stCxn id="123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232" name="Google Shape;1232;p2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1233" name="Google Shape;1233;p27"/>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Pág..27 </a:t>
            </a:r>
            <a:endParaRPr b="1" sz="1050">
              <a:solidFill>
                <a:schemeClr val="dk1"/>
              </a:solidFill>
              <a:latin typeface="Arial Narrow"/>
              <a:ea typeface="Arial Narrow"/>
              <a:cs typeface="Arial Narrow"/>
              <a:sym typeface="Arial Narrow"/>
            </a:endParaRPr>
          </a:p>
        </p:txBody>
      </p:sp>
      <p:sp>
        <p:nvSpPr>
          <p:cNvPr id="1234" name="Google Shape;1234;p27"/>
          <p:cNvSpPr txBox="1"/>
          <p:nvPr>
            <p:ph type="ctrTitle"/>
          </p:nvPr>
        </p:nvSpPr>
        <p:spPr>
          <a:xfrm>
            <a:off x="85115" y="-32846"/>
            <a:ext cx="2075175" cy="830997"/>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600"/>
              <a:buFont typeface="Arial Narrow"/>
              <a:buNone/>
            </a:pPr>
            <a:r>
              <a:rPr b="1" lang="es-ES" sz="1600">
                <a:solidFill>
                  <a:srgbClr val="C00000"/>
                </a:solidFill>
                <a:latin typeface="Arial Narrow"/>
                <a:ea typeface="Arial Narrow"/>
                <a:cs typeface="Arial Narrow"/>
                <a:sym typeface="Arial Narrow"/>
              </a:rPr>
              <a:t>Infección Respiratoria Aguda Grave Inusitada - IRAG</a:t>
            </a:r>
            <a:endParaRPr b="1" sz="1600">
              <a:solidFill>
                <a:srgbClr val="C00000"/>
              </a:solidFill>
              <a:latin typeface="Arial Narrow"/>
              <a:ea typeface="Arial Narrow"/>
              <a:cs typeface="Arial Narrow"/>
              <a:sym typeface="Arial Narrow"/>
            </a:endParaRPr>
          </a:p>
        </p:txBody>
      </p:sp>
      <p:grpSp>
        <p:nvGrpSpPr>
          <p:cNvPr id="1235" name="Google Shape;1235;p27"/>
          <p:cNvGrpSpPr/>
          <p:nvPr/>
        </p:nvGrpSpPr>
        <p:grpSpPr>
          <a:xfrm>
            <a:off x="437570" y="6848803"/>
            <a:ext cx="1252369" cy="877901"/>
            <a:chOff x="-36884" y="7072716"/>
            <a:chExt cx="1252369" cy="877901"/>
          </a:xfrm>
        </p:grpSpPr>
        <p:sp>
          <p:nvSpPr>
            <p:cNvPr id="1236" name="Google Shape;1236;p27"/>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chemeClr val="dk1"/>
                </a:solidFill>
                <a:latin typeface="Arial Narrow"/>
                <a:ea typeface="Arial Narrow"/>
                <a:cs typeface="Arial Narrow"/>
                <a:sym typeface="Arial Narrow"/>
              </a:endParaRPr>
            </a:p>
          </p:txBody>
        </p:sp>
        <p:sp>
          <p:nvSpPr>
            <p:cNvPr id="1237" name="Google Shape;1237;p27"/>
            <p:cNvSpPr/>
            <p:nvPr/>
          </p:nvSpPr>
          <p:spPr>
            <a:xfrm>
              <a:off x="60879" y="7363321"/>
              <a:ext cx="888735"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1.865 casos</a:t>
              </a:r>
              <a:endParaRPr b="1" sz="1200">
                <a:solidFill>
                  <a:schemeClr val="dk1"/>
                </a:solidFill>
                <a:latin typeface="Arial Narrow"/>
                <a:ea typeface="Arial Narrow"/>
                <a:cs typeface="Arial Narrow"/>
                <a:sym typeface="Arial Narrow"/>
              </a:endParaRPr>
            </a:p>
          </p:txBody>
        </p:sp>
        <p:sp>
          <p:nvSpPr>
            <p:cNvPr id="1238" name="Google Shape;1238;p27"/>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pic>
        <p:nvPicPr>
          <p:cNvPr id="1239" name="Google Shape;1239;p27"/>
          <p:cNvPicPr preferRelativeResize="0"/>
          <p:nvPr/>
        </p:nvPicPr>
        <p:blipFill rotWithShape="1">
          <a:blip r:embed="rId6">
            <a:alphaModFix/>
          </a:blip>
          <a:srcRect b="0" l="0" r="83073" t="0"/>
          <a:stretch/>
        </p:blipFill>
        <p:spPr>
          <a:xfrm>
            <a:off x="654660" y="6062295"/>
            <a:ext cx="804283" cy="850900"/>
          </a:xfrm>
          <a:prstGeom prst="rect">
            <a:avLst/>
          </a:prstGeom>
          <a:noFill/>
          <a:ln>
            <a:noFill/>
          </a:ln>
        </p:spPr>
      </p:pic>
      <p:pic>
        <p:nvPicPr>
          <p:cNvPr id="1240" name="Google Shape;1240;p27"/>
          <p:cNvPicPr preferRelativeResize="0"/>
          <p:nvPr/>
        </p:nvPicPr>
        <p:blipFill rotWithShape="1">
          <a:blip r:embed="rId6">
            <a:alphaModFix/>
          </a:blip>
          <a:srcRect b="1382" l="28990" r="53580" t="-1382"/>
          <a:stretch/>
        </p:blipFill>
        <p:spPr>
          <a:xfrm>
            <a:off x="1725930" y="6076655"/>
            <a:ext cx="828105" cy="850900"/>
          </a:xfrm>
          <a:prstGeom prst="rect">
            <a:avLst/>
          </a:prstGeom>
          <a:noFill/>
          <a:ln>
            <a:noFill/>
          </a:ln>
        </p:spPr>
      </p:pic>
      <p:grpSp>
        <p:nvGrpSpPr>
          <p:cNvPr id="1241" name="Google Shape;1241;p27"/>
          <p:cNvGrpSpPr/>
          <p:nvPr/>
        </p:nvGrpSpPr>
        <p:grpSpPr>
          <a:xfrm>
            <a:off x="1540452" y="6848803"/>
            <a:ext cx="1229607" cy="877901"/>
            <a:chOff x="-14122" y="7072716"/>
            <a:chExt cx="1229607" cy="877901"/>
          </a:xfrm>
        </p:grpSpPr>
        <p:sp>
          <p:nvSpPr>
            <p:cNvPr id="1242" name="Google Shape;1242;p27"/>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chemeClr val="dk1"/>
                </a:solidFill>
                <a:latin typeface="Arial Narrow"/>
                <a:ea typeface="Arial Narrow"/>
                <a:cs typeface="Arial Narrow"/>
                <a:sym typeface="Arial Narrow"/>
              </a:endParaRPr>
            </a:p>
          </p:txBody>
        </p:sp>
        <p:sp>
          <p:nvSpPr>
            <p:cNvPr id="1243" name="Google Shape;1243;p27"/>
            <p:cNvSpPr/>
            <p:nvPr/>
          </p:nvSpPr>
          <p:spPr>
            <a:xfrm>
              <a:off x="209545" y="7363321"/>
              <a:ext cx="92997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1.874 casos</a:t>
              </a:r>
              <a:endParaRPr b="1" sz="1200">
                <a:solidFill>
                  <a:schemeClr val="dk1"/>
                </a:solidFill>
                <a:latin typeface="Arial Narrow"/>
                <a:ea typeface="Arial Narrow"/>
                <a:cs typeface="Arial Narrow"/>
                <a:sym typeface="Arial Narrow"/>
              </a:endParaRPr>
            </a:p>
          </p:txBody>
        </p:sp>
        <p:sp>
          <p:nvSpPr>
            <p:cNvPr id="1244" name="Google Shape;1244;p27"/>
            <p:cNvSpPr txBox="1"/>
            <p:nvPr/>
          </p:nvSpPr>
          <p:spPr>
            <a:xfrm>
              <a:off x="-14122"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1245" name="Google Shape;1245;p27"/>
          <p:cNvGrpSpPr/>
          <p:nvPr/>
        </p:nvGrpSpPr>
        <p:grpSpPr>
          <a:xfrm>
            <a:off x="190340" y="7806669"/>
            <a:ext cx="2237424" cy="1105852"/>
            <a:chOff x="-788022" y="6983264"/>
            <a:chExt cx="2237424" cy="1105852"/>
          </a:xfrm>
        </p:grpSpPr>
        <p:sp>
          <p:nvSpPr>
            <p:cNvPr id="1246" name="Google Shape;1246;p27"/>
            <p:cNvSpPr txBox="1"/>
            <p:nvPr/>
          </p:nvSpPr>
          <p:spPr>
            <a:xfrm>
              <a:off x="-788022" y="6983264"/>
              <a:ext cx="223742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Antecedentes de viaje internacional</a:t>
              </a:r>
              <a:endParaRPr b="1" sz="1200" u="sng">
                <a:solidFill>
                  <a:schemeClr val="dk1"/>
                </a:solidFill>
                <a:latin typeface="Arial Narrow"/>
                <a:ea typeface="Arial Narrow"/>
                <a:cs typeface="Arial Narrow"/>
                <a:sym typeface="Arial Narrow"/>
              </a:endParaRPr>
            </a:p>
          </p:txBody>
        </p:sp>
        <p:sp>
          <p:nvSpPr>
            <p:cNvPr id="1247" name="Google Shape;1247;p27"/>
            <p:cNvSpPr/>
            <p:nvPr/>
          </p:nvSpPr>
          <p:spPr>
            <a:xfrm>
              <a:off x="-51253" y="7444929"/>
              <a:ext cx="74006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sp>
          <p:nvSpPr>
            <p:cNvPr id="1248" name="Google Shape;1248;p27"/>
            <p:cNvSpPr txBox="1"/>
            <p:nvPr/>
          </p:nvSpPr>
          <p:spPr>
            <a:xfrm>
              <a:off x="-358760" y="781211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1249" name="Google Shape;1249;p27"/>
          <p:cNvGrpSpPr/>
          <p:nvPr/>
        </p:nvGrpSpPr>
        <p:grpSpPr>
          <a:xfrm>
            <a:off x="5019370" y="7920176"/>
            <a:ext cx="1857467" cy="877901"/>
            <a:chOff x="-14122" y="7072716"/>
            <a:chExt cx="1857467" cy="877901"/>
          </a:xfrm>
        </p:grpSpPr>
        <p:sp>
          <p:nvSpPr>
            <p:cNvPr id="1250" name="Google Shape;1250;p27"/>
            <p:cNvSpPr txBox="1"/>
            <p:nvPr/>
          </p:nvSpPr>
          <p:spPr>
            <a:xfrm>
              <a:off x="-14122" y="7072716"/>
              <a:ext cx="185746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Contacto con aves o cerdos</a:t>
              </a:r>
              <a:endParaRPr b="1" sz="1200" u="sng">
                <a:solidFill>
                  <a:schemeClr val="dk1"/>
                </a:solidFill>
                <a:latin typeface="Arial Narrow"/>
                <a:ea typeface="Arial Narrow"/>
                <a:cs typeface="Arial Narrow"/>
                <a:sym typeface="Arial Narrow"/>
              </a:endParaRPr>
            </a:p>
          </p:txBody>
        </p:sp>
        <p:sp>
          <p:nvSpPr>
            <p:cNvPr id="1251" name="Google Shape;1251;p27"/>
            <p:cNvSpPr/>
            <p:nvPr/>
          </p:nvSpPr>
          <p:spPr>
            <a:xfrm>
              <a:off x="476451" y="7363321"/>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sp>
          <p:nvSpPr>
            <p:cNvPr id="1252" name="Google Shape;1252;p27"/>
            <p:cNvSpPr txBox="1"/>
            <p:nvPr/>
          </p:nvSpPr>
          <p:spPr>
            <a:xfrm>
              <a:off x="231681"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b="1" sz="1200">
                <a:solidFill>
                  <a:schemeClr val="dk1"/>
                </a:solidFill>
                <a:latin typeface="Arial Narrow"/>
                <a:ea typeface="Arial Narrow"/>
                <a:cs typeface="Arial Narrow"/>
                <a:sym typeface="Arial Narrow"/>
              </a:endParaRPr>
            </a:p>
          </p:txBody>
        </p:sp>
      </p:grpSp>
      <p:sp>
        <p:nvSpPr>
          <p:cNvPr id="1253" name="Google Shape;1253;p27"/>
          <p:cNvSpPr/>
          <p:nvPr/>
        </p:nvSpPr>
        <p:spPr>
          <a:xfrm>
            <a:off x="2412645" y="2858322"/>
            <a:ext cx="4668876"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Tabla . Número de casos de IRAG inusitados, residentes en Medellín, a Periodo epidemiológico 7 acumulado, 2022</a:t>
            </a:r>
            <a:endParaRPr sz="1050">
              <a:solidFill>
                <a:schemeClr val="dk1"/>
              </a:solidFill>
              <a:latin typeface="Arial Narrow"/>
              <a:ea typeface="Arial Narrow"/>
              <a:cs typeface="Arial Narrow"/>
              <a:sym typeface="Arial Narrow"/>
            </a:endParaRPr>
          </a:p>
        </p:txBody>
      </p:sp>
      <p:pic>
        <p:nvPicPr>
          <p:cNvPr id="1254" name="Google Shape;1254;p27"/>
          <p:cNvPicPr preferRelativeResize="0"/>
          <p:nvPr/>
        </p:nvPicPr>
        <p:blipFill rotWithShape="1">
          <a:blip r:embed="rId7">
            <a:alphaModFix/>
          </a:blip>
          <a:srcRect b="0" l="0" r="50000" t="0"/>
          <a:stretch/>
        </p:blipFill>
        <p:spPr>
          <a:xfrm>
            <a:off x="5438539" y="6012160"/>
            <a:ext cx="998542" cy="874818"/>
          </a:xfrm>
          <a:prstGeom prst="rect">
            <a:avLst/>
          </a:prstGeom>
          <a:noFill/>
          <a:ln>
            <a:noFill/>
          </a:ln>
        </p:spPr>
      </p:pic>
      <p:pic>
        <p:nvPicPr>
          <p:cNvPr id="1255" name="Google Shape;1255;p27"/>
          <p:cNvPicPr preferRelativeResize="0"/>
          <p:nvPr/>
        </p:nvPicPr>
        <p:blipFill rotWithShape="1">
          <a:blip r:embed="rId7">
            <a:alphaModFix/>
          </a:blip>
          <a:srcRect b="0" l="50528" r="0" t="0"/>
          <a:stretch/>
        </p:blipFill>
        <p:spPr>
          <a:xfrm>
            <a:off x="2041762" y="7904185"/>
            <a:ext cx="949056" cy="840331"/>
          </a:xfrm>
          <a:prstGeom prst="rect">
            <a:avLst/>
          </a:prstGeom>
          <a:noFill/>
          <a:ln>
            <a:noFill/>
          </a:ln>
        </p:spPr>
      </p:pic>
      <p:pic>
        <p:nvPicPr>
          <p:cNvPr id="1256" name="Google Shape;1256;p27"/>
          <p:cNvPicPr preferRelativeResize="0"/>
          <p:nvPr/>
        </p:nvPicPr>
        <p:blipFill rotWithShape="1">
          <a:blip r:embed="rId8">
            <a:alphaModFix/>
          </a:blip>
          <a:srcRect b="0" l="10893" r="64411" t="0"/>
          <a:stretch/>
        </p:blipFill>
        <p:spPr>
          <a:xfrm>
            <a:off x="3045857" y="6162832"/>
            <a:ext cx="904106" cy="743198"/>
          </a:xfrm>
          <a:prstGeom prst="rect">
            <a:avLst/>
          </a:prstGeom>
          <a:noFill/>
          <a:ln>
            <a:noFill/>
          </a:ln>
        </p:spPr>
      </p:pic>
      <p:grpSp>
        <p:nvGrpSpPr>
          <p:cNvPr id="1257" name="Google Shape;1257;p27"/>
          <p:cNvGrpSpPr/>
          <p:nvPr/>
        </p:nvGrpSpPr>
        <p:grpSpPr>
          <a:xfrm>
            <a:off x="2874133" y="6840926"/>
            <a:ext cx="1229607" cy="747277"/>
            <a:chOff x="-14122" y="7072716"/>
            <a:chExt cx="1229607" cy="747277"/>
          </a:xfrm>
        </p:grpSpPr>
        <p:sp>
          <p:nvSpPr>
            <p:cNvPr id="1258" name="Google Shape;1258;p27"/>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Hospitalizados</a:t>
              </a:r>
              <a:endParaRPr b="1" sz="1200" u="sng">
                <a:solidFill>
                  <a:schemeClr val="dk1"/>
                </a:solidFill>
                <a:latin typeface="Arial Narrow"/>
                <a:ea typeface="Arial Narrow"/>
                <a:cs typeface="Arial Narrow"/>
                <a:sym typeface="Arial Narrow"/>
              </a:endParaRPr>
            </a:p>
          </p:txBody>
        </p:sp>
        <p:sp>
          <p:nvSpPr>
            <p:cNvPr id="1259" name="Google Shape;1259;p27"/>
            <p:cNvSpPr/>
            <p:nvPr/>
          </p:nvSpPr>
          <p:spPr>
            <a:xfrm>
              <a:off x="157602" y="7363320"/>
              <a:ext cx="792012" cy="456673"/>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3.739 casos</a:t>
              </a:r>
              <a:endParaRPr b="1" sz="1200">
                <a:solidFill>
                  <a:schemeClr val="dk1"/>
                </a:solidFill>
                <a:latin typeface="Arial Narrow"/>
                <a:ea typeface="Arial Narrow"/>
                <a:cs typeface="Arial Narrow"/>
                <a:sym typeface="Arial Narrow"/>
              </a:endParaRPr>
            </a:p>
          </p:txBody>
        </p:sp>
      </p:grpSp>
      <p:pic>
        <p:nvPicPr>
          <p:cNvPr id="1260" name="Google Shape;1260;p27"/>
          <p:cNvPicPr preferRelativeResize="0"/>
          <p:nvPr/>
        </p:nvPicPr>
        <p:blipFill rotWithShape="1">
          <a:blip r:embed="rId9">
            <a:alphaModFix/>
          </a:blip>
          <a:srcRect b="0" l="55406" r="19476" t="0"/>
          <a:stretch/>
        </p:blipFill>
        <p:spPr>
          <a:xfrm>
            <a:off x="4108267" y="6219530"/>
            <a:ext cx="844527" cy="708025"/>
          </a:xfrm>
          <a:prstGeom prst="rect">
            <a:avLst/>
          </a:prstGeom>
          <a:noFill/>
          <a:ln>
            <a:noFill/>
          </a:ln>
        </p:spPr>
      </p:pic>
      <p:grpSp>
        <p:nvGrpSpPr>
          <p:cNvPr id="1261" name="Google Shape;1261;p27"/>
          <p:cNvGrpSpPr/>
          <p:nvPr/>
        </p:nvGrpSpPr>
        <p:grpSpPr>
          <a:xfrm>
            <a:off x="3965962" y="6848803"/>
            <a:ext cx="1229607" cy="650645"/>
            <a:chOff x="-14122" y="7072716"/>
            <a:chExt cx="1229607" cy="650645"/>
          </a:xfrm>
        </p:grpSpPr>
        <p:sp>
          <p:nvSpPr>
            <p:cNvPr id="1262" name="Google Shape;1262;p27"/>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Defunciones</a:t>
              </a:r>
              <a:endParaRPr b="1" sz="1200" u="sng">
                <a:solidFill>
                  <a:schemeClr val="dk1"/>
                </a:solidFill>
                <a:latin typeface="Arial Narrow"/>
                <a:ea typeface="Arial Narrow"/>
                <a:cs typeface="Arial Narrow"/>
                <a:sym typeface="Arial Narrow"/>
              </a:endParaRPr>
            </a:p>
          </p:txBody>
        </p:sp>
        <p:sp>
          <p:nvSpPr>
            <p:cNvPr id="1263" name="Google Shape;1263;p27"/>
            <p:cNvSpPr/>
            <p:nvPr/>
          </p:nvSpPr>
          <p:spPr>
            <a:xfrm>
              <a:off x="209545" y="7363321"/>
              <a:ext cx="861489"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3 casos</a:t>
              </a:r>
              <a:endParaRPr b="1" sz="1200">
                <a:solidFill>
                  <a:schemeClr val="dk1"/>
                </a:solidFill>
                <a:latin typeface="Arial Narrow"/>
                <a:ea typeface="Arial Narrow"/>
                <a:cs typeface="Arial Narrow"/>
                <a:sym typeface="Arial Narrow"/>
              </a:endParaRPr>
            </a:p>
          </p:txBody>
        </p:sp>
      </p:grpSp>
      <p:grpSp>
        <p:nvGrpSpPr>
          <p:cNvPr id="1264" name="Google Shape;1264;p27"/>
          <p:cNvGrpSpPr/>
          <p:nvPr/>
        </p:nvGrpSpPr>
        <p:grpSpPr>
          <a:xfrm>
            <a:off x="4974074" y="6852567"/>
            <a:ext cx="1794728" cy="631184"/>
            <a:chOff x="-14122" y="7072716"/>
            <a:chExt cx="1794728" cy="631184"/>
          </a:xfrm>
        </p:grpSpPr>
        <p:sp>
          <p:nvSpPr>
            <p:cNvPr id="1265" name="Google Shape;1265;p27"/>
            <p:cNvSpPr txBox="1"/>
            <p:nvPr/>
          </p:nvSpPr>
          <p:spPr>
            <a:xfrm>
              <a:off x="-14122" y="7072716"/>
              <a:ext cx="179472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Trabajadores de la salud</a:t>
              </a:r>
              <a:endParaRPr b="1" sz="1200" u="sng">
                <a:solidFill>
                  <a:schemeClr val="dk1"/>
                </a:solidFill>
                <a:latin typeface="Arial Narrow"/>
                <a:ea typeface="Arial Narrow"/>
                <a:cs typeface="Arial Narrow"/>
                <a:sym typeface="Arial Narrow"/>
              </a:endParaRPr>
            </a:p>
          </p:txBody>
        </p:sp>
        <p:sp>
          <p:nvSpPr>
            <p:cNvPr id="1266" name="Google Shape;1266;p27"/>
            <p:cNvSpPr/>
            <p:nvPr/>
          </p:nvSpPr>
          <p:spPr>
            <a:xfrm>
              <a:off x="537468" y="7343860"/>
              <a:ext cx="865807"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3 casos</a:t>
              </a:r>
              <a:endParaRPr b="1" sz="1200">
                <a:solidFill>
                  <a:schemeClr val="dk1"/>
                </a:solidFill>
                <a:latin typeface="Arial Narrow"/>
                <a:ea typeface="Arial Narrow"/>
                <a:cs typeface="Arial Narrow"/>
                <a:sym typeface="Arial Narrow"/>
              </a:endParaRPr>
            </a:p>
          </p:txBody>
        </p:sp>
      </p:grpSp>
      <p:pic>
        <p:nvPicPr>
          <p:cNvPr id="1267" name="Google Shape;1267;p27"/>
          <p:cNvPicPr preferRelativeResize="0"/>
          <p:nvPr/>
        </p:nvPicPr>
        <p:blipFill rotWithShape="1">
          <a:blip r:embed="rId10">
            <a:alphaModFix/>
          </a:blip>
          <a:srcRect b="0" l="0" r="0" t="0"/>
          <a:stretch/>
        </p:blipFill>
        <p:spPr>
          <a:xfrm>
            <a:off x="4146244" y="7906739"/>
            <a:ext cx="904875" cy="788987"/>
          </a:xfrm>
          <a:prstGeom prst="rect">
            <a:avLst/>
          </a:prstGeom>
          <a:noFill/>
          <a:ln>
            <a:noFill/>
          </a:ln>
        </p:spPr>
      </p:pic>
      <p:sp>
        <p:nvSpPr>
          <p:cNvPr id="1268" name="Google Shape;1268;p27"/>
          <p:cNvSpPr txBox="1"/>
          <p:nvPr/>
        </p:nvSpPr>
        <p:spPr>
          <a:xfrm>
            <a:off x="-1" y="4635320"/>
            <a:ext cx="2153415"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900">
                <a:solidFill>
                  <a:schemeClr val="dk1"/>
                </a:solidFill>
                <a:latin typeface="Arial Narrow"/>
                <a:ea typeface="Arial Narrow"/>
                <a:cs typeface="Arial Narrow"/>
                <a:sym typeface="Arial Narrow"/>
              </a:rPr>
              <a:t>El lineamiento para la vigilancia de este evento cambió a partir del 1º de mayo de 2022, incluyendo en su reporte los pacientes hospitalizados y fallecidos con sospecha o confirmación de Covid-19.</a:t>
            </a:r>
            <a:endParaRPr b="1" sz="9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aphicFrame>
        <p:nvGraphicFramePr>
          <p:cNvPr id="1269" name="Google Shape;1269;p27"/>
          <p:cNvGraphicFramePr/>
          <p:nvPr/>
        </p:nvGraphicFramePr>
        <p:xfrm>
          <a:off x="2452470" y="3248656"/>
          <a:ext cx="3000000" cy="3000000"/>
        </p:xfrm>
        <a:graphic>
          <a:graphicData uri="http://schemas.openxmlformats.org/drawingml/2006/table">
            <a:tbl>
              <a:tblPr bandRow="1" firstCol="1" firstRow="1">
                <a:noFill/>
                <a:tableStyleId>{3A93BE3B-9341-4966-88C0-577716BA6110}</a:tableStyleId>
              </a:tblPr>
              <a:tblGrid>
                <a:gridCol w="1075975"/>
                <a:gridCol w="864100"/>
                <a:gridCol w="907300"/>
                <a:gridCol w="848600"/>
                <a:gridCol w="554475"/>
              </a:tblGrid>
              <a:tr h="409075">
                <a:tc>
                  <a:txBody>
                    <a:bodyPr/>
                    <a:lstStyle/>
                    <a:p>
                      <a:pPr indent="0" lvl="0" marL="0" marR="0" rtl="0" algn="l">
                        <a:spcBef>
                          <a:spcPts val="0"/>
                        </a:spcBef>
                        <a:spcAft>
                          <a:spcPts val="0"/>
                        </a:spcAft>
                        <a:buNone/>
                      </a:pPr>
                      <a:r>
                        <a:rPr lang="es-ES" sz="900"/>
                        <a:t>TIPO DE CASO</a:t>
                      </a:r>
                      <a:endParaRPr sz="1200">
                        <a:solidFill>
                          <a:srgbClr val="365F91"/>
                        </a:solidFill>
                        <a:latin typeface="Cambria"/>
                        <a:ea typeface="Cambria"/>
                        <a:cs typeface="Cambria"/>
                        <a:sym typeface="Cambria"/>
                      </a:endParaRPr>
                    </a:p>
                  </a:txBody>
                  <a:tcPr marT="0" marB="0" marR="68575" marL="68575"/>
                </a:tc>
                <a:tc>
                  <a:txBody>
                    <a:bodyPr/>
                    <a:lstStyle/>
                    <a:p>
                      <a:pPr indent="0" lvl="0" marL="0" marR="0" rtl="0" algn="ctr">
                        <a:spcBef>
                          <a:spcPts val="0"/>
                        </a:spcBef>
                        <a:spcAft>
                          <a:spcPts val="0"/>
                        </a:spcAft>
                        <a:buNone/>
                      </a:pPr>
                      <a:r>
                        <a:rPr lang="es-ES" sz="900"/>
                        <a:t>CONF. LABORATORIO</a:t>
                      </a:r>
                      <a:endParaRPr sz="1200">
                        <a:solidFill>
                          <a:srgbClr val="365F91"/>
                        </a:solidFill>
                        <a:latin typeface="Cambria"/>
                        <a:ea typeface="Cambria"/>
                        <a:cs typeface="Cambria"/>
                        <a:sym typeface="Cambria"/>
                      </a:endParaRPr>
                    </a:p>
                  </a:txBody>
                  <a:tcPr marT="0" marB="0" marR="68575" marL="68575"/>
                </a:tc>
                <a:tc>
                  <a:txBody>
                    <a:bodyPr/>
                    <a:lstStyle/>
                    <a:p>
                      <a:pPr indent="0" lvl="0" marL="0" marR="0" rtl="0" algn="ctr">
                        <a:spcBef>
                          <a:spcPts val="0"/>
                        </a:spcBef>
                        <a:spcAft>
                          <a:spcPts val="0"/>
                        </a:spcAft>
                        <a:buNone/>
                      </a:pPr>
                      <a:r>
                        <a:rPr lang="es-ES" sz="900"/>
                        <a:t>DESCARTADOS</a:t>
                      </a:r>
                      <a:endParaRPr sz="1200">
                        <a:solidFill>
                          <a:srgbClr val="365F91"/>
                        </a:solidFill>
                        <a:latin typeface="Cambria"/>
                        <a:ea typeface="Cambria"/>
                        <a:cs typeface="Cambria"/>
                        <a:sym typeface="Cambria"/>
                      </a:endParaRPr>
                    </a:p>
                  </a:txBody>
                  <a:tcPr marT="0" marB="0" marR="68575" marL="68575"/>
                </a:tc>
                <a:tc>
                  <a:txBody>
                    <a:bodyPr/>
                    <a:lstStyle/>
                    <a:p>
                      <a:pPr indent="0" lvl="0" marL="0" marR="0" rtl="0" algn="ctr">
                        <a:spcBef>
                          <a:spcPts val="0"/>
                        </a:spcBef>
                        <a:spcAft>
                          <a:spcPts val="0"/>
                        </a:spcAft>
                        <a:buNone/>
                      </a:pPr>
                      <a:r>
                        <a:rPr lang="es-ES" sz="900"/>
                        <a:t>PROBABLES</a:t>
                      </a:r>
                      <a:endParaRPr sz="1200">
                        <a:solidFill>
                          <a:srgbClr val="365F91"/>
                        </a:solidFill>
                        <a:latin typeface="Cambria"/>
                        <a:ea typeface="Cambria"/>
                        <a:cs typeface="Cambria"/>
                        <a:sym typeface="Cambria"/>
                      </a:endParaRPr>
                    </a:p>
                  </a:txBody>
                  <a:tcPr marT="0" marB="0" marR="68575" marL="68575"/>
                </a:tc>
                <a:tc>
                  <a:txBody>
                    <a:bodyPr/>
                    <a:lstStyle/>
                    <a:p>
                      <a:pPr indent="0" lvl="0" marL="0" marR="0" rtl="0" algn="ctr">
                        <a:spcBef>
                          <a:spcPts val="0"/>
                        </a:spcBef>
                        <a:spcAft>
                          <a:spcPts val="0"/>
                        </a:spcAft>
                        <a:buNone/>
                      </a:pPr>
                      <a:r>
                        <a:rPr lang="es-ES" sz="900"/>
                        <a:t>TOTAL</a:t>
                      </a:r>
                      <a:endParaRPr sz="1200">
                        <a:solidFill>
                          <a:srgbClr val="365F91"/>
                        </a:solidFill>
                        <a:latin typeface="Cambria"/>
                        <a:ea typeface="Cambria"/>
                        <a:cs typeface="Cambria"/>
                        <a:sym typeface="Cambria"/>
                      </a:endParaRPr>
                    </a:p>
                  </a:txBody>
                  <a:tcPr marT="0" marB="0" marR="68575" marL="68575"/>
                </a:tc>
              </a:tr>
              <a:tr h="272725">
                <a:tc>
                  <a:txBody>
                    <a:bodyPr/>
                    <a:lstStyle/>
                    <a:p>
                      <a:pPr indent="0" lvl="0" marL="0" marR="0" rtl="0" algn="l">
                        <a:spcBef>
                          <a:spcPts val="0"/>
                        </a:spcBef>
                        <a:spcAft>
                          <a:spcPts val="0"/>
                        </a:spcAft>
                        <a:buNone/>
                      </a:pPr>
                      <a:r>
                        <a:rPr lang="es-ES" sz="900"/>
                        <a:t>IRAG INUSITADA</a:t>
                      </a:r>
                      <a:r>
                        <a:rPr lang="es-ES" sz="900"/>
                        <a:t> </a:t>
                      </a:r>
                      <a:r>
                        <a:rPr lang="es-ES" sz="900"/>
                        <a:t>(348)</a:t>
                      </a:r>
                      <a:endParaRPr sz="1200">
                        <a:solidFill>
                          <a:srgbClr val="365F91"/>
                        </a:solidFill>
                        <a:latin typeface="Cambria"/>
                        <a:ea typeface="Cambria"/>
                        <a:cs typeface="Cambria"/>
                        <a:sym typeface="Cambria"/>
                      </a:endParaRPr>
                    </a:p>
                  </a:txBody>
                  <a:tcPr marT="0" marB="0" marR="68575" marL="68575" anchor="b"/>
                </a:tc>
                <a:tc>
                  <a:txBody>
                    <a:bodyPr/>
                    <a:lstStyle/>
                    <a:p>
                      <a:pPr indent="0" lvl="0" marL="0" marR="0" rtl="0" algn="ctr">
                        <a:spcBef>
                          <a:spcPts val="0"/>
                        </a:spcBef>
                        <a:spcAft>
                          <a:spcPts val="0"/>
                        </a:spcAft>
                        <a:buNone/>
                      </a:pPr>
                      <a:r>
                        <a:rPr lang="es-ES" sz="900"/>
                        <a:t>295</a:t>
                      </a:r>
                      <a:endParaRPr sz="1200">
                        <a:solidFill>
                          <a:srgbClr val="365F91"/>
                        </a:solidFill>
                        <a:latin typeface="Cambria"/>
                        <a:ea typeface="Cambria"/>
                        <a:cs typeface="Cambria"/>
                        <a:sym typeface="Cambria"/>
                      </a:endParaRPr>
                    </a:p>
                  </a:txBody>
                  <a:tcPr marT="0" marB="0" marR="68575" marL="68575" anchor="b"/>
                </a:tc>
                <a:tc>
                  <a:txBody>
                    <a:bodyPr/>
                    <a:lstStyle/>
                    <a:p>
                      <a:pPr indent="0" lvl="0" marL="0" marR="0" rtl="0" algn="ctr">
                        <a:spcBef>
                          <a:spcPts val="0"/>
                        </a:spcBef>
                        <a:spcAft>
                          <a:spcPts val="0"/>
                        </a:spcAft>
                        <a:buNone/>
                      </a:pPr>
                      <a:r>
                        <a:rPr lang="es-ES" sz="900">
                          <a:solidFill>
                            <a:schemeClr val="dk1"/>
                          </a:solidFill>
                          <a:latin typeface="Calibri"/>
                          <a:ea typeface="Calibri"/>
                          <a:cs typeface="Calibri"/>
                          <a:sym typeface="Calibri"/>
                        </a:rPr>
                        <a:t>2.149</a:t>
                      </a:r>
                      <a:endParaRPr sz="1200">
                        <a:solidFill>
                          <a:srgbClr val="365F91"/>
                        </a:solidFill>
                        <a:latin typeface="Cambria"/>
                        <a:ea typeface="Cambria"/>
                        <a:cs typeface="Cambria"/>
                        <a:sym typeface="Cambria"/>
                      </a:endParaRPr>
                    </a:p>
                  </a:txBody>
                  <a:tcPr marT="0" marB="0" marR="68575" marL="68575" anchor="b"/>
                </a:tc>
                <a:tc>
                  <a:txBody>
                    <a:bodyPr/>
                    <a:lstStyle/>
                    <a:p>
                      <a:pPr indent="0" lvl="0" marL="0" marR="0" rtl="0" algn="ctr">
                        <a:spcBef>
                          <a:spcPts val="0"/>
                        </a:spcBef>
                        <a:spcAft>
                          <a:spcPts val="0"/>
                        </a:spcAft>
                        <a:buNone/>
                      </a:pPr>
                      <a:r>
                        <a:rPr lang="es-ES" sz="900">
                          <a:solidFill>
                            <a:schemeClr val="dk1"/>
                          </a:solidFill>
                          <a:latin typeface="Calibri"/>
                          <a:ea typeface="Calibri"/>
                          <a:cs typeface="Calibri"/>
                          <a:sym typeface="Calibri"/>
                        </a:rPr>
                        <a:t>1.295</a:t>
                      </a:r>
                      <a:endParaRPr sz="1200">
                        <a:solidFill>
                          <a:srgbClr val="365F91"/>
                        </a:solidFill>
                        <a:latin typeface="Cambria"/>
                        <a:ea typeface="Cambria"/>
                        <a:cs typeface="Cambria"/>
                        <a:sym typeface="Cambria"/>
                      </a:endParaRPr>
                    </a:p>
                  </a:txBody>
                  <a:tcPr marT="0" marB="0" marR="68575" marL="68575" anchor="b"/>
                </a:tc>
                <a:tc>
                  <a:txBody>
                    <a:bodyPr/>
                    <a:lstStyle/>
                    <a:p>
                      <a:pPr indent="0" lvl="0" marL="0" marR="0" rtl="0" algn="ctr">
                        <a:spcBef>
                          <a:spcPts val="0"/>
                        </a:spcBef>
                        <a:spcAft>
                          <a:spcPts val="0"/>
                        </a:spcAft>
                        <a:buNone/>
                      </a:pPr>
                      <a:r>
                        <a:rPr lang="es-ES" sz="900"/>
                        <a:t>3.079</a:t>
                      </a:r>
                      <a:endParaRPr sz="1200">
                        <a:solidFill>
                          <a:srgbClr val="365F91"/>
                        </a:solidFill>
                        <a:latin typeface="Cambria"/>
                        <a:ea typeface="Cambria"/>
                        <a:cs typeface="Cambria"/>
                        <a:sym typeface="Cambria"/>
                      </a:endParaRPr>
                    </a:p>
                  </a:txBody>
                  <a:tcPr marT="0" marB="0" marR="68575" marL="68575" anchor="b"/>
                </a:tc>
              </a:tr>
            </a:tbl>
          </a:graphicData>
        </a:graphic>
      </p:graphicFrame>
      <p:sp>
        <p:nvSpPr>
          <p:cNvPr id="1270" name="Google Shape;1270;p27"/>
          <p:cNvSpPr/>
          <p:nvPr/>
        </p:nvSpPr>
        <p:spPr>
          <a:xfrm>
            <a:off x="2371688" y="3927158"/>
            <a:ext cx="3600450"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p:txBody>
      </p:sp>
      <p:graphicFrame>
        <p:nvGraphicFramePr>
          <p:cNvPr id="1271" name="Google Shape;1271;p27"/>
          <p:cNvGraphicFramePr/>
          <p:nvPr/>
        </p:nvGraphicFramePr>
        <p:xfrm>
          <a:off x="2106523" y="397885"/>
          <a:ext cx="4988409" cy="1903074"/>
        </p:xfrm>
        <a:graphic>
          <a:graphicData uri="http://schemas.openxmlformats.org/drawingml/2006/chart">
            <c:chart r:id="rId11"/>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5" name="Shape 1275"/>
        <p:cNvGrpSpPr/>
        <p:nvPr/>
      </p:nvGrpSpPr>
      <p:grpSpPr>
        <a:xfrm>
          <a:off x="0" y="0"/>
          <a:ext cx="0" cy="0"/>
          <a:chOff x="0" y="0"/>
          <a:chExt cx="0" cy="0"/>
        </a:xfrm>
      </p:grpSpPr>
      <p:pic>
        <p:nvPicPr>
          <p:cNvPr id="1276" name="Google Shape;1276;p28"/>
          <p:cNvPicPr preferRelativeResize="0"/>
          <p:nvPr/>
        </p:nvPicPr>
        <p:blipFill rotWithShape="1">
          <a:blip r:embed="rId3">
            <a:alphaModFix/>
          </a:blip>
          <a:srcRect b="0" l="0" r="1301" t="0"/>
          <a:stretch/>
        </p:blipFill>
        <p:spPr>
          <a:xfrm>
            <a:off x="-9669" y="10266"/>
            <a:ext cx="2148327" cy="3913662"/>
          </a:xfrm>
          <a:prstGeom prst="rect">
            <a:avLst/>
          </a:prstGeom>
          <a:noFill/>
          <a:ln>
            <a:noFill/>
          </a:ln>
        </p:spPr>
      </p:pic>
      <p:pic>
        <p:nvPicPr>
          <p:cNvPr id="1277" name="Google Shape;1277;p28"/>
          <p:cNvPicPr preferRelativeResize="0"/>
          <p:nvPr/>
        </p:nvPicPr>
        <p:blipFill rotWithShape="1">
          <a:blip r:embed="rId4">
            <a:alphaModFix/>
          </a:blip>
          <a:srcRect b="0" l="0" r="0" t="51431"/>
          <a:stretch/>
        </p:blipFill>
        <p:spPr>
          <a:xfrm>
            <a:off x="0" y="3938064"/>
            <a:ext cx="2180731" cy="3086602"/>
          </a:xfrm>
          <a:prstGeom prst="rect">
            <a:avLst/>
          </a:prstGeom>
          <a:noFill/>
          <a:ln>
            <a:noFill/>
          </a:ln>
        </p:spPr>
      </p:pic>
      <p:sp>
        <p:nvSpPr>
          <p:cNvPr id="1278" name="Google Shape;1278;p28"/>
          <p:cNvSpPr txBox="1"/>
          <p:nvPr/>
        </p:nvSpPr>
        <p:spPr>
          <a:xfrm>
            <a:off x="-90045" y="1026284"/>
            <a:ext cx="230907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07 - 2022</a:t>
            </a:r>
            <a:endParaRPr b="1" sz="1200">
              <a:solidFill>
                <a:schemeClr val="dk1"/>
              </a:solidFill>
              <a:latin typeface="Arial Narrow"/>
              <a:ea typeface="Arial Narrow"/>
              <a:cs typeface="Arial Narrow"/>
              <a:sym typeface="Arial Narrow"/>
            </a:endParaRPr>
          </a:p>
        </p:txBody>
      </p:sp>
      <p:sp>
        <p:nvSpPr>
          <p:cNvPr id="1279" name="Google Shape;1279;p28"/>
          <p:cNvSpPr/>
          <p:nvPr/>
        </p:nvSpPr>
        <p:spPr>
          <a:xfrm>
            <a:off x="2179172" y="3520957"/>
            <a:ext cx="4946011" cy="5386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intento de suicidio. Medellín, a Periodo epidemiológico 07  acumulado de 2022. </a:t>
            </a:r>
            <a:endParaRPr sz="1100">
              <a:solidFill>
                <a:schemeClr val="dk1"/>
              </a:solidFill>
              <a:latin typeface="Arial Narrow"/>
              <a:ea typeface="Arial Narrow"/>
              <a:cs typeface="Arial Narrow"/>
              <a:sym typeface="Arial Narrow"/>
            </a:endParaRPr>
          </a:p>
        </p:txBody>
      </p:sp>
      <p:grpSp>
        <p:nvGrpSpPr>
          <p:cNvPr id="1280" name="Google Shape;1280;p28"/>
          <p:cNvGrpSpPr/>
          <p:nvPr/>
        </p:nvGrpSpPr>
        <p:grpSpPr>
          <a:xfrm>
            <a:off x="179214" y="5325845"/>
            <a:ext cx="1892650" cy="488476"/>
            <a:chOff x="2397524" y="3379972"/>
            <a:chExt cx="4508500" cy="904875"/>
          </a:xfrm>
        </p:grpSpPr>
        <p:pic>
          <p:nvPicPr>
            <p:cNvPr id="1281" name="Google Shape;1281;p28"/>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282" name="Google Shape;1282;p28"/>
            <p:cNvSpPr txBox="1"/>
            <p:nvPr/>
          </p:nvSpPr>
          <p:spPr>
            <a:xfrm>
              <a:off x="3317545" y="3478755"/>
              <a:ext cx="1593562" cy="6841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1311</a:t>
              </a:r>
              <a:endParaRPr b="1" sz="1800">
                <a:solidFill>
                  <a:schemeClr val="dk1"/>
                </a:solidFill>
                <a:latin typeface="Arial Narrow"/>
                <a:ea typeface="Arial Narrow"/>
                <a:cs typeface="Arial Narrow"/>
                <a:sym typeface="Arial Narrow"/>
              </a:endParaRPr>
            </a:p>
          </p:txBody>
        </p:sp>
      </p:grpSp>
      <p:sp>
        <p:nvSpPr>
          <p:cNvPr id="1283" name="Google Shape;1283;p28"/>
          <p:cNvSpPr txBox="1"/>
          <p:nvPr/>
        </p:nvSpPr>
        <p:spPr>
          <a:xfrm>
            <a:off x="16447" y="5980058"/>
            <a:ext cx="2164284"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Variación porcentual con respecto al mismo periodo del año anterior</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Aumentó en un 27,4%</a:t>
            </a:r>
            <a:endParaRPr b="1" sz="1200">
              <a:solidFill>
                <a:schemeClr val="dk1"/>
              </a:solidFill>
              <a:latin typeface="Arial Narrow"/>
              <a:ea typeface="Arial Narrow"/>
              <a:cs typeface="Arial Narrow"/>
              <a:sym typeface="Arial Narrow"/>
            </a:endParaRPr>
          </a:p>
        </p:txBody>
      </p:sp>
      <p:sp>
        <p:nvSpPr>
          <p:cNvPr id="1284" name="Google Shape;1284;p28"/>
          <p:cNvSpPr/>
          <p:nvPr/>
        </p:nvSpPr>
        <p:spPr>
          <a:xfrm>
            <a:off x="2163040" y="6504491"/>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Comportamiento del intento de suicidio. Medellín, a Periodo epidemiológico 07   acumulado de 2019-2022. </a:t>
            </a:r>
            <a:endParaRPr sz="1100">
              <a:solidFill>
                <a:schemeClr val="dk1"/>
              </a:solidFill>
              <a:latin typeface="Arial Narrow"/>
              <a:ea typeface="Arial Narrow"/>
              <a:cs typeface="Arial Narrow"/>
              <a:sym typeface="Arial Narrow"/>
            </a:endParaRPr>
          </a:p>
        </p:txBody>
      </p:sp>
      <p:grpSp>
        <p:nvGrpSpPr>
          <p:cNvPr id="1285" name="Google Shape;1285;p28"/>
          <p:cNvGrpSpPr/>
          <p:nvPr/>
        </p:nvGrpSpPr>
        <p:grpSpPr>
          <a:xfrm>
            <a:off x="2448322" y="74775"/>
            <a:ext cx="3446504" cy="276999"/>
            <a:chOff x="2448322" y="74775"/>
            <a:chExt cx="3446504" cy="276999"/>
          </a:xfrm>
        </p:grpSpPr>
        <p:sp>
          <p:nvSpPr>
            <p:cNvPr id="1286" name="Google Shape;1286;p2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287" name="Google Shape;1287;p28"/>
            <p:cNvCxnSpPr>
              <a:stCxn id="128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288" name="Google Shape;1288;p2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1289" name="Google Shape;1289;p28"/>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28</a:t>
            </a:r>
            <a:endParaRPr b="1" sz="1050">
              <a:solidFill>
                <a:schemeClr val="dk1"/>
              </a:solidFill>
              <a:latin typeface="Arial Narrow"/>
              <a:ea typeface="Arial Narrow"/>
              <a:cs typeface="Arial Narrow"/>
              <a:sym typeface="Arial Narrow"/>
            </a:endParaRPr>
          </a:p>
        </p:txBody>
      </p:sp>
      <p:sp>
        <p:nvSpPr>
          <p:cNvPr id="1290" name="Google Shape;1290;p28"/>
          <p:cNvSpPr txBox="1"/>
          <p:nvPr>
            <p:ph type="ctrTitle"/>
          </p:nvPr>
        </p:nvSpPr>
        <p:spPr>
          <a:xfrm>
            <a:off x="-18971" y="211481"/>
            <a:ext cx="2208885" cy="861774"/>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500"/>
              <a:buFont typeface="Arial Narrow"/>
              <a:buNone/>
            </a:pPr>
            <a:r>
              <a:rPr b="1" lang="es-ES" sz="2500">
                <a:solidFill>
                  <a:srgbClr val="C00000"/>
                </a:solidFill>
                <a:latin typeface="Arial Narrow"/>
                <a:ea typeface="Arial Narrow"/>
                <a:cs typeface="Arial Narrow"/>
                <a:sym typeface="Arial Narrow"/>
              </a:rPr>
              <a:t>Intento de suicidio</a:t>
            </a:r>
            <a:endParaRPr/>
          </a:p>
        </p:txBody>
      </p:sp>
      <p:sp>
        <p:nvSpPr>
          <p:cNvPr id="1291" name="Google Shape;1291;p28"/>
          <p:cNvSpPr txBox="1"/>
          <p:nvPr/>
        </p:nvSpPr>
        <p:spPr>
          <a:xfrm>
            <a:off x="879294" y="7889918"/>
            <a:ext cx="248707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Proporción de incidencia en población general por 100.000 habitantes</a:t>
            </a:r>
            <a:endParaRPr b="1" sz="1100">
              <a:solidFill>
                <a:schemeClr val="dk1"/>
              </a:solidFill>
              <a:latin typeface="Arial Narrow"/>
              <a:ea typeface="Arial Narrow"/>
              <a:cs typeface="Arial Narrow"/>
              <a:sym typeface="Arial Narrow"/>
            </a:endParaRPr>
          </a:p>
        </p:txBody>
      </p:sp>
      <p:sp>
        <p:nvSpPr>
          <p:cNvPr id="1292" name="Google Shape;1292;p28"/>
          <p:cNvSpPr txBox="1"/>
          <p:nvPr/>
        </p:nvSpPr>
        <p:spPr>
          <a:xfrm>
            <a:off x="1396775" y="8342291"/>
            <a:ext cx="123623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48,7 * 100 mil</a:t>
            </a:r>
            <a:endParaRPr/>
          </a:p>
        </p:txBody>
      </p:sp>
      <p:sp>
        <p:nvSpPr>
          <p:cNvPr id="1293" name="Google Shape;1293;p28"/>
          <p:cNvSpPr txBox="1"/>
          <p:nvPr/>
        </p:nvSpPr>
        <p:spPr>
          <a:xfrm>
            <a:off x="3456434" y="7889918"/>
            <a:ext cx="2314792"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Cobertura de visita de campo</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Acciones de vigilancia</a:t>
            </a:r>
            <a:endParaRPr b="1" sz="1100">
              <a:solidFill>
                <a:schemeClr val="dk1"/>
              </a:solidFill>
              <a:latin typeface="Arial Narrow"/>
              <a:ea typeface="Arial Narrow"/>
              <a:cs typeface="Arial Narrow"/>
              <a:sym typeface="Arial Narrow"/>
            </a:endParaRPr>
          </a:p>
        </p:txBody>
      </p:sp>
      <p:sp>
        <p:nvSpPr>
          <p:cNvPr id="1294" name="Google Shape;1294;p28"/>
          <p:cNvSpPr txBox="1"/>
          <p:nvPr/>
        </p:nvSpPr>
        <p:spPr>
          <a:xfrm>
            <a:off x="3600750" y="8342291"/>
            <a:ext cx="213612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59,2% (777 visitas)</a:t>
            </a:r>
            <a:endParaRPr b="1" sz="1600">
              <a:solidFill>
                <a:srgbClr val="C00000"/>
              </a:solidFill>
              <a:latin typeface="Arial Narrow"/>
              <a:ea typeface="Arial Narrow"/>
              <a:cs typeface="Arial Narrow"/>
              <a:sym typeface="Arial Narrow"/>
            </a:endParaRPr>
          </a:p>
        </p:txBody>
      </p:sp>
      <p:sp>
        <p:nvSpPr>
          <p:cNvPr id="1295" name="Google Shape;1295;p28"/>
          <p:cNvSpPr/>
          <p:nvPr/>
        </p:nvSpPr>
        <p:spPr>
          <a:xfrm>
            <a:off x="23310" y="7050336"/>
            <a:ext cx="7177588" cy="37278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296" name="Google Shape;1296;p28"/>
          <p:cNvGrpSpPr/>
          <p:nvPr/>
        </p:nvGrpSpPr>
        <p:grpSpPr>
          <a:xfrm>
            <a:off x="97999" y="7076361"/>
            <a:ext cx="3446504" cy="276999"/>
            <a:chOff x="2448322" y="74775"/>
            <a:chExt cx="3446504" cy="276999"/>
          </a:xfrm>
        </p:grpSpPr>
        <p:sp>
          <p:nvSpPr>
            <p:cNvPr id="1297" name="Google Shape;1297;p2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298" name="Google Shape;1298;p28"/>
            <p:cNvCxnSpPr>
              <a:stCxn id="129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299" name="Google Shape;1299;p2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a:p>
          </p:txBody>
        </p:sp>
      </p:grpSp>
      <p:graphicFrame>
        <p:nvGraphicFramePr>
          <p:cNvPr id="1300" name="Google Shape;1300;p28"/>
          <p:cNvGraphicFramePr/>
          <p:nvPr/>
        </p:nvGraphicFramePr>
        <p:xfrm>
          <a:off x="2138658" y="351773"/>
          <a:ext cx="5062240" cy="3169183"/>
        </p:xfrm>
        <a:graphic>
          <a:graphicData uri="http://schemas.openxmlformats.org/drawingml/2006/chart">
            <c:chart r:id="rId6"/>
          </a:graphicData>
        </a:graphic>
      </p:graphicFrame>
      <p:graphicFrame>
        <p:nvGraphicFramePr>
          <p:cNvPr id="1301" name="Google Shape;1301;p28"/>
          <p:cNvGraphicFramePr/>
          <p:nvPr/>
        </p:nvGraphicFramePr>
        <p:xfrm>
          <a:off x="2071864" y="4059566"/>
          <a:ext cx="5037187" cy="2600666"/>
        </p:xfrm>
        <a:graphic>
          <a:graphicData uri="http://schemas.openxmlformats.org/drawingml/2006/chart">
            <c:chart r:id="rId7"/>
          </a:graphicData>
        </a:graphic>
      </p:graphicFrame>
      <p:sp>
        <p:nvSpPr>
          <p:cNvPr id="1302" name="Google Shape;1302;p28"/>
          <p:cNvSpPr txBox="1"/>
          <p:nvPr/>
        </p:nvSpPr>
        <p:spPr>
          <a:xfrm>
            <a:off x="50" y="8918902"/>
            <a:ext cx="694596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chemeClr val="dk1"/>
                </a:solidFill>
                <a:latin typeface="Arial Narrow"/>
                <a:ea typeface="Arial Narrow"/>
                <a:cs typeface="Arial Narrow"/>
                <a:sym typeface="Arial Narrow"/>
              </a:rPr>
              <a:t>Nota: Los datos del presente boletín corresponden a cifras preliminares.</a:t>
            </a:r>
            <a:endParaRPr sz="10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6" name="Shape 1306"/>
        <p:cNvGrpSpPr/>
        <p:nvPr/>
      </p:nvGrpSpPr>
      <p:grpSpPr>
        <a:xfrm>
          <a:off x="0" y="0"/>
          <a:ext cx="0" cy="0"/>
          <a:chOff x="0" y="0"/>
          <a:chExt cx="0" cy="0"/>
        </a:xfrm>
      </p:grpSpPr>
      <p:sp>
        <p:nvSpPr>
          <p:cNvPr id="1307" name="Google Shape;1307;p29"/>
          <p:cNvSpPr/>
          <p:nvPr/>
        </p:nvSpPr>
        <p:spPr>
          <a:xfrm>
            <a:off x="0" y="5840406"/>
            <a:ext cx="7200900" cy="370174"/>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8" name="Google Shape;1308;p29"/>
          <p:cNvSpPr/>
          <p:nvPr/>
        </p:nvSpPr>
        <p:spPr>
          <a:xfrm>
            <a:off x="0" y="0"/>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309" name="Google Shape;1309;p29"/>
          <p:cNvGrpSpPr/>
          <p:nvPr/>
        </p:nvGrpSpPr>
        <p:grpSpPr>
          <a:xfrm>
            <a:off x="277404" y="127176"/>
            <a:ext cx="3446504" cy="276999"/>
            <a:chOff x="2448322" y="74775"/>
            <a:chExt cx="3446504" cy="276999"/>
          </a:xfrm>
        </p:grpSpPr>
        <p:sp>
          <p:nvSpPr>
            <p:cNvPr id="1310" name="Google Shape;1310;p2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311" name="Google Shape;1311;p29"/>
            <p:cNvCxnSpPr>
              <a:stCxn id="131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312" name="Google Shape;1312;p29"/>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a:p>
          </p:txBody>
        </p:sp>
      </p:grpSp>
      <p:sp>
        <p:nvSpPr>
          <p:cNvPr id="1313" name="Google Shape;1313;p29"/>
          <p:cNvSpPr/>
          <p:nvPr/>
        </p:nvSpPr>
        <p:spPr>
          <a:xfrm>
            <a:off x="0" y="5215609"/>
            <a:ext cx="721601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Figura. Mapa temático de proporción de casos para  intento de suicidio. Medellín, a Periodo epidemiológico 07 acumulado de  2022. </a:t>
            </a:r>
            <a:endParaRPr sz="700">
              <a:solidFill>
                <a:schemeClr val="dk1"/>
              </a:solidFill>
              <a:latin typeface="Arial Narrow"/>
              <a:ea typeface="Arial Narrow"/>
              <a:cs typeface="Arial Narrow"/>
              <a:sym typeface="Arial Narrow"/>
            </a:endParaRPr>
          </a:p>
        </p:txBody>
      </p:sp>
      <p:grpSp>
        <p:nvGrpSpPr>
          <p:cNvPr id="1314" name="Google Shape;1314;p29"/>
          <p:cNvGrpSpPr/>
          <p:nvPr/>
        </p:nvGrpSpPr>
        <p:grpSpPr>
          <a:xfrm>
            <a:off x="277404" y="5868144"/>
            <a:ext cx="3446504" cy="276999"/>
            <a:chOff x="2448322" y="74775"/>
            <a:chExt cx="3446504" cy="276999"/>
          </a:xfrm>
        </p:grpSpPr>
        <p:sp>
          <p:nvSpPr>
            <p:cNvPr id="1315" name="Google Shape;1315;p2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316" name="Google Shape;1316;p29"/>
            <p:cNvCxnSpPr>
              <a:stCxn id="1315"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317" name="Google Shape;1317;p29"/>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a:p>
          </p:txBody>
        </p:sp>
      </p:grpSp>
      <p:grpSp>
        <p:nvGrpSpPr>
          <p:cNvPr id="1318" name="Google Shape;1318;p29"/>
          <p:cNvGrpSpPr/>
          <p:nvPr/>
        </p:nvGrpSpPr>
        <p:grpSpPr>
          <a:xfrm>
            <a:off x="155575" y="6559629"/>
            <a:ext cx="841843" cy="1132310"/>
            <a:chOff x="1030415" y="748098"/>
            <a:chExt cx="841843" cy="1132310"/>
          </a:xfrm>
        </p:grpSpPr>
        <p:pic>
          <p:nvPicPr>
            <p:cNvPr id="1319" name="Google Shape;1319;p29"/>
            <p:cNvPicPr preferRelativeResize="0"/>
            <p:nvPr/>
          </p:nvPicPr>
          <p:blipFill rotWithShape="1">
            <a:blip r:embed="rId3">
              <a:alphaModFix/>
            </a:blip>
            <a:srcRect b="0" l="0" r="84474" t="10614"/>
            <a:stretch/>
          </p:blipFill>
          <p:spPr>
            <a:xfrm>
              <a:off x="1252052" y="748098"/>
              <a:ext cx="554199" cy="541398"/>
            </a:xfrm>
            <a:prstGeom prst="rect">
              <a:avLst/>
            </a:prstGeom>
            <a:noFill/>
            <a:ln>
              <a:noFill/>
            </a:ln>
          </p:spPr>
        </p:pic>
        <p:sp>
          <p:nvSpPr>
            <p:cNvPr id="1320" name="Google Shape;1320;p29"/>
            <p:cNvSpPr/>
            <p:nvPr/>
          </p:nvSpPr>
          <p:spPr>
            <a:xfrm>
              <a:off x="1030415" y="1520368"/>
              <a:ext cx="824936"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32,27%</a:t>
              </a:r>
              <a:endParaRPr b="1" sz="1600">
                <a:solidFill>
                  <a:schemeClr val="dk1"/>
                </a:solidFill>
                <a:latin typeface="Arial Narrow"/>
                <a:ea typeface="Arial Narrow"/>
                <a:cs typeface="Arial Narrow"/>
                <a:sym typeface="Arial Narrow"/>
              </a:endParaRPr>
            </a:p>
          </p:txBody>
        </p:sp>
        <p:sp>
          <p:nvSpPr>
            <p:cNvPr id="1321" name="Google Shape;1321;p29"/>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grpSp>
      <p:grpSp>
        <p:nvGrpSpPr>
          <p:cNvPr id="1322" name="Google Shape;1322;p29"/>
          <p:cNvGrpSpPr/>
          <p:nvPr/>
        </p:nvGrpSpPr>
        <p:grpSpPr>
          <a:xfrm>
            <a:off x="1050530" y="6589361"/>
            <a:ext cx="827642" cy="1091720"/>
            <a:chOff x="1825139" y="815810"/>
            <a:chExt cx="827642" cy="1091720"/>
          </a:xfrm>
        </p:grpSpPr>
        <p:sp>
          <p:nvSpPr>
            <p:cNvPr id="1323" name="Google Shape;1323;p29"/>
            <p:cNvSpPr/>
            <p:nvPr/>
          </p:nvSpPr>
          <p:spPr>
            <a:xfrm>
              <a:off x="1846951" y="1547490"/>
              <a:ext cx="80583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67,73%</a:t>
              </a:r>
              <a:endParaRPr b="1" sz="1600">
                <a:solidFill>
                  <a:schemeClr val="dk1"/>
                </a:solidFill>
                <a:latin typeface="Arial Narrow"/>
                <a:ea typeface="Arial Narrow"/>
                <a:cs typeface="Arial Narrow"/>
                <a:sym typeface="Arial Narrow"/>
              </a:endParaRPr>
            </a:p>
          </p:txBody>
        </p:sp>
        <p:sp>
          <p:nvSpPr>
            <p:cNvPr id="1324" name="Google Shape;1324;p29"/>
            <p:cNvSpPr/>
            <p:nvPr/>
          </p:nvSpPr>
          <p:spPr>
            <a:xfrm>
              <a:off x="1825139" y="1274190"/>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pic>
          <p:nvPicPr>
            <p:cNvPr id="1325" name="Google Shape;1325;p29"/>
            <p:cNvPicPr preferRelativeResize="0"/>
            <p:nvPr/>
          </p:nvPicPr>
          <p:blipFill rotWithShape="1">
            <a:blip r:embed="rId3">
              <a:alphaModFix/>
            </a:blip>
            <a:srcRect b="0" l="29313" r="56038" t="7366"/>
            <a:stretch/>
          </p:blipFill>
          <p:spPr>
            <a:xfrm>
              <a:off x="1975931" y="815810"/>
              <a:ext cx="489570" cy="526328"/>
            </a:xfrm>
            <a:prstGeom prst="rect">
              <a:avLst/>
            </a:prstGeom>
            <a:noFill/>
            <a:ln>
              <a:noFill/>
            </a:ln>
          </p:spPr>
        </p:pic>
      </p:grpSp>
      <p:grpSp>
        <p:nvGrpSpPr>
          <p:cNvPr id="1326" name="Google Shape;1326;p29"/>
          <p:cNvGrpSpPr/>
          <p:nvPr/>
        </p:nvGrpSpPr>
        <p:grpSpPr>
          <a:xfrm>
            <a:off x="2159538" y="6593425"/>
            <a:ext cx="1152880" cy="1113356"/>
            <a:chOff x="2107178" y="815810"/>
            <a:chExt cx="1152880" cy="1113356"/>
          </a:xfrm>
        </p:grpSpPr>
        <p:grpSp>
          <p:nvGrpSpPr>
            <p:cNvPr id="1327" name="Google Shape;1327;p29"/>
            <p:cNvGrpSpPr/>
            <p:nvPr/>
          </p:nvGrpSpPr>
          <p:grpSpPr>
            <a:xfrm>
              <a:off x="2107178" y="1317818"/>
              <a:ext cx="1152880" cy="611348"/>
              <a:chOff x="3744466" y="1301912"/>
              <a:chExt cx="1152880" cy="611348"/>
            </a:xfrm>
          </p:grpSpPr>
          <p:sp>
            <p:nvSpPr>
              <p:cNvPr id="1328" name="Google Shape;1328;p29"/>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0,31%</a:t>
                </a:r>
                <a:endParaRPr b="1" sz="1600">
                  <a:solidFill>
                    <a:schemeClr val="dk1"/>
                  </a:solidFill>
                  <a:latin typeface="Arial Narrow"/>
                  <a:ea typeface="Arial Narrow"/>
                  <a:cs typeface="Arial Narrow"/>
                  <a:sym typeface="Arial Narrow"/>
                </a:endParaRPr>
              </a:p>
            </p:txBody>
          </p:sp>
          <p:sp>
            <p:nvSpPr>
              <p:cNvPr id="1329" name="Google Shape;1329;p29"/>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grpSp>
        <p:pic>
          <p:nvPicPr>
            <p:cNvPr id="1330" name="Google Shape;1330;p29"/>
            <p:cNvPicPr preferRelativeResize="0"/>
            <p:nvPr/>
          </p:nvPicPr>
          <p:blipFill rotWithShape="1">
            <a:blip r:embed="rId3">
              <a:alphaModFix/>
            </a:blip>
            <a:srcRect b="0" l="59057" r="25145" t="8806"/>
            <a:stretch/>
          </p:blipFill>
          <p:spPr>
            <a:xfrm>
              <a:off x="2376314" y="815810"/>
              <a:ext cx="535911" cy="554004"/>
            </a:xfrm>
            <a:prstGeom prst="rect">
              <a:avLst/>
            </a:prstGeom>
            <a:noFill/>
            <a:ln>
              <a:noFill/>
            </a:ln>
          </p:spPr>
        </p:pic>
      </p:grpSp>
      <p:grpSp>
        <p:nvGrpSpPr>
          <p:cNvPr id="1331" name="Google Shape;1331;p29"/>
          <p:cNvGrpSpPr/>
          <p:nvPr/>
        </p:nvGrpSpPr>
        <p:grpSpPr>
          <a:xfrm>
            <a:off x="3240410" y="6612715"/>
            <a:ext cx="740068" cy="1110282"/>
            <a:chOff x="3580462" y="815810"/>
            <a:chExt cx="740068" cy="1110282"/>
          </a:xfrm>
        </p:grpSpPr>
        <p:grpSp>
          <p:nvGrpSpPr>
            <p:cNvPr id="1332" name="Google Shape;1332;p29"/>
            <p:cNvGrpSpPr/>
            <p:nvPr/>
          </p:nvGrpSpPr>
          <p:grpSpPr>
            <a:xfrm>
              <a:off x="3580462" y="1288342"/>
              <a:ext cx="740068" cy="637750"/>
              <a:chOff x="5245046" y="1274868"/>
              <a:chExt cx="740068" cy="637750"/>
            </a:xfrm>
          </p:grpSpPr>
          <p:sp>
            <p:nvSpPr>
              <p:cNvPr id="1333" name="Google Shape;1333;p29"/>
              <p:cNvSpPr/>
              <p:nvPr/>
            </p:nvSpPr>
            <p:spPr>
              <a:xfrm>
                <a:off x="5245046" y="1561312"/>
                <a:ext cx="740068" cy="351306"/>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0,08%</a:t>
                </a:r>
                <a:endParaRPr b="1" sz="1600">
                  <a:solidFill>
                    <a:schemeClr val="dk1"/>
                  </a:solidFill>
                  <a:latin typeface="Arial Narrow"/>
                  <a:ea typeface="Arial Narrow"/>
                  <a:cs typeface="Arial Narrow"/>
                  <a:sym typeface="Arial Narrow"/>
                </a:endParaRPr>
              </a:p>
            </p:txBody>
          </p:sp>
          <p:sp>
            <p:nvSpPr>
              <p:cNvPr id="1334" name="Google Shape;1334;p29"/>
              <p:cNvSpPr/>
              <p:nvPr/>
            </p:nvSpPr>
            <p:spPr>
              <a:xfrm>
                <a:off x="5272675"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grpSp>
        <p:pic>
          <p:nvPicPr>
            <p:cNvPr id="1335" name="Google Shape;1335;p29"/>
            <p:cNvPicPr preferRelativeResize="0"/>
            <p:nvPr/>
          </p:nvPicPr>
          <p:blipFill rotWithShape="1">
            <a:blip r:embed="rId3">
              <a:alphaModFix/>
            </a:blip>
            <a:srcRect b="0" l="86761" r="0" t="0"/>
            <a:stretch/>
          </p:blipFill>
          <p:spPr>
            <a:xfrm>
              <a:off x="3727050" y="815810"/>
              <a:ext cx="451077" cy="562592"/>
            </a:xfrm>
            <a:prstGeom prst="rect">
              <a:avLst/>
            </a:prstGeom>
            <a:noFill/>
            <a:ln>
              <a:noFill/>
            </a:ln>
          </p:spPr>
        </p:pic>
      </p:grpSp>
      <p:pic>
        <p:nvPicPr>
          <p:cNvPr id="1336" name="Google Shape;1336;p29"/>
          <p:cNvPicPr preferRelativeResize="0"/>
          <p:nvPr/>
        </p:nvPicPr>
        <p:blipFill rotWithShape="1">
          <a:blip r:embed="rId4">
            <a:alphaModFix/>
          </a:blip>
          <a:srcRect b="0" l="0" r="0" t="0"/>
          <a:stretch/>
        </p:blipFill>
        <p:spPr>
          <a:xfrm>
            <a:off x="4873790" y="7827434"/>
            <a:ext cx="721930" cy="590670"/>
          </a:xfrm>
          <a:prstGeom prst="rect">
            <a:avLst/>
          </a:prstGeom>
          <a:noFill/>
          <a:ln>
            <a:noFill/>
          </a:ln>
        </p:spPr>
      </p:pic>
      <p:grpSp>
        <p:nvGrpSpPr>
          <p:cNvPr id="1337" name="Google Shape;1337;p29"/>
          <p:cNvGrpSpPr/>
          <p:nvPr/>
        </p:nvGrpSpPr>
        <p:grpSpPr>
          <a:xfrm>
            <a:off x="4334634" y="8281069"/>
            <a:ext cx="1690560" cy="650645"/>
            <a:chOff x="-14122" y="7072716"/>
            <a:chExt cx="1282684" cy="650645"/>
          </a:xfrm>
        </p:grpSpPr>
        <p:sp>
          <p:nvSpPr>
            <p:cNvPr id="1338" name="Google Shape;1338;p29"/>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1339" name="Google Shape;1339;p29"/>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98,9%</a:t>
              </a:r>
              <a:endParaRPr b="1" sz="1600">
                <a:solidFill>
                  <a:schemeClr val="dk1"/>
                </a:solidFill>
                <a:latin typeface="Arial Narrow"/>
                <a:ea typeface="Arial Narrow"/>
                <a:cs typeface="Arial Narrow"/>
                <a:sym typeface="Arial Narrow"/>
              </a:endParaRPr>
            </a:p>
          </p:txBody>
        </p:sp>
      </p:grpSp>
      <p:pic>
        <p:nvPicPr>
          <p:cNvPr id="1340" name="Google Shape;1340;p29"/>
          <p:cNvPicPr preferRelativeResize="0"/>
          <p:nvPr/>
        </p:nvPicPr>
        <p:blipFill rotWithShape="1">
          <a:blip r:embed="rId5">
            <a:alphaModFix/>
          </a:blip>
          <a:srcRect b="0" l="0" r="0" t="0"/>
          <a:stretch/>
        </p:blipFill>
        <p:spPr>
          <a:xfrm>
            <a:off x="1814317" y="7810161"/>
            <a:ext cx="514828" cy="409761"/>
          </a:xfrm>
          <a:prstGeom prst="rect">
            <a:avLst/>
          </a:prstGeom>
          <a:noFill/>
          <a:ln>
            <a:noFill/>
          </a:ln>
        </p:spPr>
      </p:pic>
      <p:grpSp>
        <p:nvGrpSpPr>
          <p:cNvPr id="1341" name="Google Shape;1341;p29"/>
          <p:cNvGrpSpPr/>
          <p:nvPr/>
        </p:nvGrpSpPr>
        <p:grpSpPr>
          <a:xfrm>
            <a:off x="1083388" y="8151213"/>
            <a:ext cx="1995317" cy="905197"/>
            <a:chOff x="-188366" y="7072716"/>
            <a:chExt cx="1513913" cy="905197"/>
          </a:xfrm>
        </p:grpSpPr>
        <p:sp>
          <p:nvSpPr>
            <p:cNvPr id="1342" name="Google Shape;1342;p29"/>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a:p>
          </p:txBody>
        </p:sp>
        <p:sp>
          <p:nvSpPr>
            <p:cNvPr id="1343" name="Google Shape;1343;p29"/>
            <p:cNvSpPr/>
            <p:nvPr/>
          </p:nvSpPr>
          <p:spPr>
            <a:xfrm>
              <a:off x="-188366" y="7363320"/>
              <a:ext cx="1513913" cy="489897"/>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contributivo: 64,30%</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subsidiado: 30,82%</a:t>
              </a:r>
              <a:endParaRPr b="1" sz="1200">
                <a:solidFill>
                  <a:schemeClr val="dk1"/>
                </a:solidFill>
                <a:latin typeface="Arial Narrow"/>
                <a:ea typeface="Arial Narrow"/>
                <a:cs typeface="Arial Narrow"/>
                <a:sym typeface="Arial Narrow"/>
              </a:endParaRPr>
            </a:p>
          </p:txBody>
        </p:sp>
        <p:sp>
          <p:nvSpPr>
            <p:cNvPr id="1344" name="Google Shape;1344;p29"/>
            <p:cNvSpPr txBox="1"/>
            <p:nvPr/>
          </p:nvSpPr>
          <p:spPr>
            <a:xfrm>
              <a:off x="-36884" y="770091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1345" name="Google Shape;1345;p29"/>
          <p:cNvGrpSpPr/>
          <p:nvPr/>
        </p:nvGrpSpPr>
        <p:grpSpPr>
          <a:xfrm>
            <a:off x="5275360" y="6644738"/>
            <a:ext cx="874090" cy="1056602"/>
            <a:chOff x="2507826" y="2775558"/>
            <a:chExt cx="874090" cy="1056602"/>
          </a:xfrm>
        </p:grpSpPr>
        <p:sp>
          <p:nvSpPr>
            <p:cNvPr id="1346" name="Google Shape;1346;p29"/>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0,29%</a:t>
              </a:r>
              <a:endParaRPr b="1" sz="1600">
                <a:solidFill>
                  <a:schemeClr val="dk1"/>
                </a:solidFill>
                <a:latin typeface="Arial Narrow"/>
                <a:ea typeface="Arial Narrow"/>
                <a:cs typeface="Arial Narrow"/>
                <a:sym typeface="Arial Narrow"/>
              </a:endParaRPr>
            </a:p>
          </p:txBody>
        </p:sp>
        <p:pic>
          <p:nvPicPr>
            <p:cNvPr id="1347" name="Google Shape;1347;p29"/>
            <p:cNvPicPr preferRelativeResize="0"/>
            <p:nvPr/>
          </p:nvPicPr>
          <p:blipFill rotWithShape="1">
            <a:blip r:embed="rId6">
              <a:alphaModFix/>
            </a:blip>
            <a:srcRect b="0" l="0" r="0" t="0"/>
            <a:stretch/>
          </p:blipFill>
          <p:spPr>
            <a:xfrm>
              <a:off x="2810491" y="2775558"/>
              <a:ext cx="354332" cy="543426"/>
            </a:xfrm>
            <a:prstGeom prst="rect">
              <a:avLst/>
            </a:prstGeom>
            <a:noFill/>
            <a:ln>
              <a:noFill/>
            </a:ln>
          </p:spPr>
        </p:pic>
        <p:sp>
          <p:nvSpPr>
            <p:cNvPr id="1348" name="Google Shape;1348;p29"/>
            <p:cNvSpPr/>
            <p:nvPr/>
          </p:nvSpPr>
          <p:spPr>
            <a:xfrm>
              <a:off x="2566290" y="3203848"/>
              <a:ext cx="72487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Gestante</a:t>
              </a:r>
              <a:endParaRPr b="1" sz="1200" u="sng">
                <a:solidFill>
                  <a:srgbClr val="000000"/>
                </a:solidFill>
                <a:latin typeface="Arial Narrow"/>
                <a:ea typeface="Arial Narrow"/>
                <a:cs typeface="Arial Narrow"/>
                <a:sym typeface="Arial Narrow"/>
              </a:endParaRPr>
            </a:p>
          </p:txBody>
        </p:sp>
      </p:grpSp>
      <p:grpSp>
        <p:nvGrpSpPr>
          <p:cNvPr id="1349" name="Google Shape;1349;p29"/>
          <p:cNvGrpSpPr/>
          <p:nvPr/>
        </p:nvGrpSpPr>
        <p:grpSpPr>
          <a:xfrm>
            <a:off x="4320530" y="6591933"/>
            <a:ext cx="874090" cy="1127234"/>
            <a:chOff x="4542245" y="835972"/>
            <a:chExt cx="874090" cy="1127234"/>
          </a:xfrm>
        </p:grpSpPr>
        <p:grpSp>
          <p:nvGrpSpPr>
            <p:cNvPr id="1350" name="Google Shape;1350;p29"/>
            <p:cNvGrpSpPr/>
            <p:nvPr/>
          </p:nvGrpSpPr>
          <p:grpSpPr>
            <a:xfrm>
              <a:off x="4542245" y="1334894"/>
              <a:ext cx="874090" cy="628312"/>
              <a:chOff x="2507826" y="3203848"/>
              <a:chExt cx="874090" cy="628312"/>
            </a:xfrm>
          </p:grpSpPr>
          <p:sp>
            <p:nvSpPr>
              <p:cNvPr id="1351" name="Google Shape;1351;p29"/>
              <p:cNvSpPr/>
              <p:nvPr/>
            </p:nvSpPr>
            <p:spPr>
              <a:xfrm>
                <a:off x="2507826" y="3472120"/>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0,51%</a:t>
                </a:r>
                <a:endParaRPr b="1" sz="1600">
                  <a:solidFill>
                    <a:schemeClr val="dk1"/>
                  </a:solidFill>
                  <a:latin typeface="Arial Narrow"/>
                  <a:ea typeface="Arial Narrow"/>
                  <a:cs typeface="Arial Narrow"/>
                  <a:sym typeface="Arial Narrow"/>
                </a:endParaRPr>
              </a:p>
            </p:txBody>
          </p:sp>
          <p:sp>
            <p:nvSpPr>
              <p:cNvPr id="1352" name="Google Shape;1352;p29"/>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grpSp>
        <p:pic>
          <p:nvPicPr>
            <p:cNvPr id="1353" name="Google Shape;1353;p29"/>
            <p:cNvPicPr preferRelativeResize="0"/>
            <p:nvPr/>
          </p:nvPicPr>
          <p:blipFill rotWithShape="1">
            <a:blip r:embed="rId7">
              <a:alphaModFix/>
            </a:blip>
            <a:srcRect b="0" l="0" r="0" t="0"/>
            <a:stretch/>
          </p:blipFill>
          <p:spPr>
            <a:xfrm>
              <a:off x="4769141" y="835972"/>
              <a:ext cx="479073" cy="553215"/>
            </a:xfrm>
            <a:prstGeom prst="rect">
              <a:avLst/>
            </a:prstGeom>
            <a:noFill/>
            <a:ln>
              <a:noFill/>
            </a:ln>
          </p:spPr>
        </p:pic>
      </p:grpSp>
      <p:grpSp>
        <p:nvGrpSpPr>
          <p:cNvPr id="1354" name="Google Shape;1354;p29"/>
          <p:cNvGrpSpPr/>
          <p:nvPr/>
        </p:nvGrpSpPr>
        <p:grpSpPr>
          <a:xfrm>
            <a:off x="6025194" y="6488567"/>
            <a:ext cx="1290798" cy="1202122"/>
            <a:chOff x="9455421" y="903990"/>
            <a:chExt cx="1290798" cy="1202122"/>
          </a:xfrm>
        </p:grpSpPr>
        <p:pic>
          <p:nvPicPr>
            <p:cNvPr id="1355" name="Google Shape;1355;p29"/>
            <p:cNvPicPr preferRelativeResize="0"/>
            <p:nvPr/>
          </p:nvPicPr>
          <p:blipFill rotWithShape="1">
            <a:blip r:embed="rId8">
              <a:alphaModFix/>
            </a:blip>
            <a:srcRect b="0" l="0" r="48966" t="0"/>
            <a:stretch/>
          </p:blipFill>
          <p:spPr>
            <a:xfrm>
              <a:off x="9749565" y="903990"/>
              <a:ext cx="680837" cy="500286"/>
            </a:xfrm>
            <a:prstGeom prst="rect">
              <a:avLst/>
            </a:prstGeom>
            <a:noFill/>
            <a:ln>
              <a:noFill/>
            </a:ln>
          </p:spPr>
        </p:pic>
        <p:grpSp>
          <p:nvGrpSpPr>
            <p:cNvPr id="1356" name="Google Shape;1356;p29"/>
            <p:cNvGrpSpPr/>
            <p:nvPr/>
          </p:nvGrpSpPr>
          <p:grpSpPr>
            <a:xfrm>
              <a:off x="9455421" y="1311975"/>
              <a:ext cx="1290798" cy="794137"/>
              <a:chOff x="-344103" y="6929224"/>
              <a:chExt cx="1508162" cy="794137"/>
            </a:xfrm>
          </p:grpSpPr>
          <p:sp>
            <p:nvSpPr>
              <p:cNvPr id="1357" name="Google Shape;1357;p29"/>
              <p:cNvSpPr txBox="1"/>
              <p:nvPr/>
            </p:nvSpPr>
            <p:spPr>
              <a:xfrm>
                <a:off x="-344103" y="6929224"/>
                <a:ext cx="150816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Privado de la libertad</a:t>
                </a:r>
                <a:endParaRPr/>
              </a:p>
            </p:txBody>
          </p:sp>
          <p:sp>
            <p:nvSpPr>
              <p:cNvPr id="1358" name="Google Shape;1358;p29"/>
              <p:cNvSpPr/>
              <p:nvPr/>
            </p:nvSpPr>
            <p:spPr>
              <a:xfrm>
                <a:off x="-103304" y="7363321"/>
                <a:ext cx="102418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0,51%</a:t>
                </a:r>
                <a:endParaRPr b="1" sz="1600">
                  <a:solidFill>
                    <a:schemeClr val="dk1"/>
                  </a:solidFill>
                  <a:latin typeface="Arial Narrow"/>
                  <a:ea typeface="Arial Narrow"/>
                  <a:cs typeface="Arial Narrow"/>
                  <a:sym typeface="Arial Narrow"/>
                </a:endParaRPr>
              </a:p>
            </p:txBody>
          </p:sp>
        </p:grpSp>
      </p:grpSp>
      <p:grpSp>
        <p:nvGrpSpPr>
          <p:cNvPr id="1359" name="Google Shape;1359;p29"/>
          <p:cNvGrpSpPr/>
          <p:nvPr/>
        </p:nvGrpSpPr>
        <p:grpSpPr>
          <a:xfrm>
            <a:off x="2205963" y="6207897"/>
            <a:ext cx="1847617" cy="436842"/>
            <a:chOff x="3060727" y="484500"/>
            <a:chExt cx="2369636" cy="436842"/>
          </a:xfrm>
        </p:grpSpPr>
        <p:sp>
          <p:nvSpPr>
            <p:cNvPr id="1360" name="Google Shape;1360;p29"/>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361" name="Google Shape;1361;p29"/>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a:p>
          </p:txBody>
        </p:sp>
      </p:grpSp>
      <p:grpSp>
        <p:nvGrpSpPr>
          <p:cNvPr id="1362" name="Google Shape;1362;p29"/>
          <p:cNvGrpSpPr/>
          <p:nvPr/>
        </p:nvGrpSpPr>
        <p:grpSpPr>
          <a:xfrm>
            <a:off x="54374" y="6196035"/>
            <a:ext cx="1852274" cy="436842"/>
            <a:chOff x="3054754" y="484500"/>
            <a:chExt cx="2375609" cy="436842"/>
          </a:xfrm>
        </p:grpSpPr>
        <p:sp>
          <p:nvSpPr>
            <p:cNvPr id="1363" name="Google Shape;1363;p29"/>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364" name="Google Shape;1364;p29"/>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a:t>
              </a:r>
              <a:endParaRPr/>
            </a:p>
          </p:txBody>
        </p:sp>
      </p:grpSp>
      <p:grpSp>
        <p:nvGrpSpPr>
          <p:cNvPr id="1365" name="Google Shape;1365;p29"/>
          <p:cNvGrpSpPr/>
          <p:nvPr/>
        </p:nvGrpSpPr>
        <p:grpSpPr>
          <a:xfrm>
            <a:off x="4385407" y="6226595"/>
            <a:ext cx="2722458" cy="436841"/>
            <a:chOff x="3060727" y="484500"/>
            <a:chExt cx="2369637" cy="436842"/>
          </a:xfrm>
        </p:grpSpPr>
        <p:sp>
          <p:nvSpPr>
            <p:cNvPr id="1366" name="Google Shape;1366;p29"/>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367" name="Google Shape;1367;p29"/>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a:p>
          </p:txBody>
        </p:sp>
      </p:grpSp>
      <p:sp>
        <p:nvSpPr>
          <p:cNvPr id="1368" name="Google Shape;1368;p29"/>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29</a:t>
            </a:r>
            <a:endParaRPr b="1" sz="1050">
              <a:solidFill>
                <a:schemeClr val="dk1"/>
              </a:solidFill>
              <a:latin typeface="Arial Narrow"/>
              <a:ea typeface="Arial Narrow"/>
              <a:cs typeface="Arial Narrow"/>
              <a:sym typeface="Arial Narrow"/>
            </a:endParaRPr>
          </a:p>
        </p:txBody>
      </p:sp>
      <p:sp>
        <p:nvSpPr>
          <p:cNvPr id="1369" name="Google Shape;1369;p29"/>
          <p:cNvSpPr/>
          <p:nvPr/>
        </p:nvSpPr>
        <p:spPr>
          <a:xfrm>
            <a:off x="3285509" y="7660781"/>
            <a:ext cx="5790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 caso</a:t>
            </a:r>
            <a:endParaRPr sz="1200">
              <a:solidFill>
                <a:schemeClr val="dk1"/>
              </a:solidFill>
              <a:latin typeface="Calibri"/>
              <a:ea typeface="Calibri"/>
              <a:cs typeface="Calibri"/>
              <a:sym typeface="Calibri"/>
            </a:endParaRPr>
          </a:p>
        </p:txBody>
      </p:sp>
      <p:sp>
        <p:nvSpPr>
          <p:cNvPr id="1370" name="Google Shape;1370;p29"/>
          <p:cNvSpPr/>
          <p:nvPr/>
        </p:nvSpPr>
        <p:spPr>
          <a:xfrm>
            <a:off x="2372856" y="7671662"/>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4 casos</a:t>
            </a:r>
            <a:endParaRPr sz="1200">
              <a:solidFill>
                <a:schemeClr val="dk1"/>
              </a:solidFill>
              <a:latin typeface="Calibri"/>
              <a:ea typeface="Calibri"/>
              <a:cs typeface="Calibri"/>
              <a:sym typeface="Calibri"/>
            </a:endParaRPr>
          </a:p>
        </p:txBody>
      </p:sp>
      <p:sp>
        <p:nvSpPr>
          <p:cNvPr id="1371" name="Google Shape;1371;p29"/>
          <p:cNvSpPr/>
          <p:nvPr/>
        </p:nvSpPr>
        <p:spPr>
          <a:xfrm>
            <a:off x="218005" y="7668344"/>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423 casos</a:t>
            </a:r>
            <a:endParaRPr sz="1200">
              <a:solidFill>
                <a:schemeClr val="dk1"/>
              </a:solidFill>
              <a:latin typeface="Calibri"/>
              <a:ea typeface="Calibri"/>
              <a:cs typeface="Calibri"/>
              <a:sym typeface="Calibri"/>
            </a:endParaRPr>
          </a:p>
        </p:txBody>
      </p:sp>
      <p:sp>
        <p:nvSpPr>
          <p:cNvPr id="1372" name="Google Shape;1372;p29"/>
          <p:cNvSpPr/>
          <p:nvPr/>
        </p:nvSpPr>
        <p:spPr>
          <a:xfrm>
            <a:off x="1121338" y="7660781"/>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888 casos</a:t>
            </a:r>
            <a:endParaRPr sz="1200">
              <a:solidFill>
                <a:schemeClr val="dk1"/>
              </a:solidFill>
              <a:latin typeface="Calibri"/>
              <a:ea typeface="Calibri"/>
              <a:cs typeface="Calibri"/>
              <a:sym typeface="Calibri"/>
            </a:endParaRPr>
          </a:p>
        </p:txBody>
      </p:sp>
      <p:sp>
        <p:nvSpPr>
          <p:cNvPr id="1373" name="Google Shape;1373;p29"/>
          <p:cNvSpPr/>
          <p:nvPr/>
        </p:nvSpPr>
        <p:spPr>
          <a:xfrm>
            <a:off x="4432806" y="7674681"/>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7 casos</a:t>
            </a:r>
            <a:endParaRPr sz="1200">
              <a:solidFill>
                <a:schemeClr val="dk1"/>
              </a:solidFill>
              <a:latin typeface="Calibri"/>
              <a:ea typeface="Calibri"/>
              <a:cs typeface="Calibri"/>
              <a:sym typeface="Calibri"/>
            </a:endParaRPr>
          </a:p>
        </p:txBody>
      </p:sp>
      <p:sp>
        <p:nvSpPr>
          <p:cNvPr id="1374" name="Google Shape;1374;p29"/>
          <p:cNvSpPr/>
          <p:nvPr/>
        </p:nvSpPr>
        <p:spPr>
          <a:xfrm>
            <a:off x="5387636" y="7668343"/>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4 casos</a:t>
            </a:r>
            <a:endParaRPr sz="1200">
              <a:solidFill>
                <a:schemeClr val="dk1"/>
              </a:solidFill>
              <a:latin typeface="Calibri"/>
              <a:ea typeface="Calibri"/>
              <a:cs typeface="Calibri"/>
              <a:sym typeface="Calibri"/>
            </a:endParaRPr>
          </a:p>
        </p:txBody>
      </p:sp>
      <p:sp>
        <p:nvSpPr>
          <p:cNvPr id="1375" name="Google Shape;1375;p29"/>
          <p:cNvSpPr/>
          <p:nvPr/>
        </p:nvSpPr>
        <p:spPr>
          <a:xfrm>
            <a:off x="6350638" y="7660780"/>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7 casos</a:t>
            </a:r>
            <a:endParaRPr sz="1200">
              <a:solidFill>
                <a:schemeClr val="dk1"/>
              </a:solidFill>
              <a:latin typeface="Calibri"/>
              <a:ea typeface="Calibri"/>
              <a:cs typeface="Calibri"/>
              <a:sym typeface="Calibri"/>
            </a:endParaRPr>
          </a:p>
        </p:txBody>
      </p:sp>
      <p:pic>
        <p:nvPicPr>
          <p:cNvPr id="1376" name="Google Shape;1376;p29"/>
          <p:cNvPicPr preferRelativeResize="0"/>
          <p:nvPr/>
        </p:nvPicPr>
        <p:blipFill rotWithShape="1">
          <a:blip r:embed="rId9">
            <a:alphaModFix/>
          </a:blip>
          <a:srcRect b="5134" l="13933" r="12313" t="9778"/>
          <a:stretch/>
        </p:blipFill>
        <p:spPr>
          <a:xfrm>
            <a:off x="29612" y="611560"/>
            <a:ext cx="7078252" cy="459330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3"/>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a:t>
            </a:r>
            <a:endParaRPr b="1" sz="1050">
              <a:solidFill>
                <a:schemeClr val="dk1"/>
              </a:solidFill>
              <a:latin typeface="Arial Narrow"/>
              <a:ea typeface="Arial Narrow"/>
              <a:cs typeface="Arial Narrow"/>
              <a:sym typeface="Arial Narrow"/>
            </a:endParaRPr>
          </a:p>
        </p:txBody>
      </p:sp>
      <p:sp>
        <p:nvSpPr>
          <p:cNvPr id="117" name="Google Shape;117;p3"/>
          <p:cNvSpPr txBox="1"/>
          <p:nvPr>
            <p:ph type="title"/>
          </p:nvPr>
        </p:nvSpPr>
        <p:spPr>
          <a:xfrm>
            <a:off x="205739" y="2937799"/>
            <a:ext cx="6727831" cy="43204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2000"/>
              <a:buFont typeface="Arial Narrow"/>
              <a:buNone/>
            </a:pPr>
            <a:r>
              <a:rPr b="1" lang="es-ES" sz="2000">
                <a:latin typeface="Arial Narrow"/>
                <a:ea typeface="Arial Narrow"/>
                <a:cs typeface="Arial Narrow"/>
                <a:sym typeface="Arial Narrow"/>
              </a:rPr>
              <a:t>Contenido</a:t>
            </a:r>
            <a:endParaRPr b="1" sz="2000">
              <a:latin typeface="Arial Narrow"/>
              <a:ea typeface="Arial Narrow"/>
              <a:cs typeface="Arial Narrow"/>
              <a:sym typeface="Arial Narrow"/>
            </a:endParaRPr>
          </a:p>
        </p:txBody>
      </p:sp>
      <p:grpSp>
        <p:nvGrpSpPr>
          <p:cNvPr id="118" name="Google Shape;118;p3"/>
          <p:cNvGrpSpPr/>
          <p:nvPr/>
        </p:nvGrpSpPr>
        <p:grpSpPr>
          <a:xfrm>
            <a:off x="0" y="107504"/>
            <a:ext cx="7200898" cy="1987144"/>
            <a:chOff x="0" y="14519"/>
            <a:chExt cx="7200898" cy="2078230"/>
          </a:xfrm>
        </p:grpSpPr>
        <p:sp>
          <p:nvSpPr>
            <p:cNvPr id="119" name="Google Shape;119;p3"/>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120" name="Google Shape;120;p3"/>
            <p:cNvPicPr preferRelativeResize="0"/>
            <p:nvPr/>
          </p:nvPicPr>
          <p:blipFill rotWithShape="1">
            <a:blip r:embed="rId3">
              <a:alphaModFix/>
            </a:blip>
            <a:srcRect b="0" l="0" r="0" t="0"/>
            <a:stretch/>
          </p:blipFill>
          <p:spPr>
            <a:xfrm>
              <a:off x="4752578" y="321103"/>
              <a:ext cx="2448320" cy="1771646"/>
            </a:xfrm>
            <a:prstGeom prst="rect">
              <a:avLst/>
            </a:prstGeom>
            <a:noFill/>
            <a:ln>
              <a:noFill/>
            </a:ln>
          </p:spPr>
        </p:pic>
        <p:sp>
          <p:nvSpPr>
            <p:cNvPr id="121" name="Google Shape;121;p3"/>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122" name="Google Shape;122;p3"/>
          <p:cNvSpPr txBox="1"/>
          <p:nvPr/>
        </p:nvSpPr>
        <p:spPr>
          <a:xfrm>
            <a:off x="576114" y="1684583"/>
            <a:ext cx="3598545" cy="45148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Periodo epidemiológico 07 de 2022 - Reporte Semanas 1 a 28 (Hasta julio 16 de 2022)</a:t>
            </a:r>
            <a:endParaRPr sz="1200">
              <a:solidFill>
                <a:schemeClr val="dk1"/>
              </a:solidFill>
              <a:latin typeface="Times New Roman"/>
              <a:ea typeface="Times New Roman"/>
              <a:cs typeface="Times New Roman"/>
              <a:sym typeface="Times New Roman"/>
            </a:endParaRPr>
          </a:p>
        </p:txBody>
      </p:sp>
      <p:graphicFrame>
        <p:nvGraphicFramePr>
          <p:cNvPr id="123" name="Google Shape;123;p3"/>
          <p:cNvGraphicFramePr/>
          <p:nvPr/>
        </p:nvGraphicFramePr>
        <p:xfrm>
          <a:off x="288082" y="3347864"/>
          <a:ext cx="3000000" cy="3000000"/>
        </p:xfrm>
        <a:graphic>
          <a:graphicData uri="http://schemas.openxmlformats.org/drawingml/2006/table">
            <a:tbl>
              <a:tblPr>
                <a:noFill/>
                <a:tableStyleId>{3A93BE3B-9341-4966-88C0-577716BA6110}</a:tableStyleId>
              </a:tblPr>
              <a:tblGrid>
                <a:gridCol w="2966575"/>
                <a:gridCol w="2966575"/>
                <a:gridCol w="712350"/>
              </a:tblGrid>
              <a:tr h="212875">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Infección respiratoria aguda IRA-Consulta ambulatoria</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22</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875">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Infección respiratoria aguda IRA</a:t>
                      </a:r>
                      <a:r>
                        <a:rPr b="1" i="0" lang="es-ES" sz="1100" u="none" strike="noStrike">
                          <a:solidFill>
                            <a:schemeClr val="dk1"/>
                          </a:solidFill>
                          <a:latin typeface="Arial Narrow"/>
                          <a:ea typeface="Arial Narrow"/>
                          <a:cs typeface="Arial Narrow"/>
                          <a:sym typeface="Arial Narrow"/>
                        </a:rPr>
                        <a:t>-Hospitalizados</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23</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875">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Infección respiratoria aguda IRA</a:t>
                      </a:r>
                      <a:r>
                        <a:rPr b="1" i="0" lang="es-ES" sz="1100" u="none" strike="noStrike">
                          <a:solidFill>
                            <a:schemeClr val="dk1"/>
                          </a:solidFill>
                          <a:latin typeface="Arial Narrow"/>
                          <a:ea typeface="Arial Narrow"/>
                          <a:cs typeface="Arial Narrow"/>
                          <a:sym typeface="Arial Narrow"/>
                        </a:rPr>
                        <a:t>-Hospitalizados en UCI</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24</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1250">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ESI – IRAG Centinela</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25</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6400">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Infección Respiratoria Aguda Grave Inusitada</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27</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875">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Intento de suicidio</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28</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0075">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VIH</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Calibri"/>
                        <a:buNone/>
                      </a:pPr>
                      <a:r>
                        <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31</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000">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Dengue</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34</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86675">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Agresiones por animales potencialmente transmisor de Rabia</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36</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Leptospirosis</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38</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86675">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Mortalidad materna- MM</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40</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Morbilidad materna extrema - MME</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41</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Mortalidad perinatal y neonatal tardía MPNNT</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42</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Sífilis Gestacional SG</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43</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Sífilis Congénita  SC</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44</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5225">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Gestantes con diagnóstico de VIH y Trasmisión Materno Infantil TMI de VIH.</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45</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Gestantes con diagnóstico de Hepatitis B y Trasmisión Materno Infantil TMI de la Hepatitis B.</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46</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86675">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Violencia de género e intrafamiliar</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47</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Cáncer en menor de 18 años</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51</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Exposición a flúor</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53</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875">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Búsqueda Activa Institucional BAI</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54</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0" name="Shape 1380"/>
        <p:cNvGrpSpPr/>
        <p:nvPr/>
      </p:nvGrpSpPr>
      <p:grpSpPr>
        <a:xfrm>
          <a:off x="0" y="0"/>
          <a:ext cx="0" cy="0"/>
          <a:chOff x="0" y="0"/>
          <a:chExt cx="0" cy="0"/>
        </a:xfrm>
      </p:grpSpPr>
      <p:sp>
        <p:nvSpPr>
          <p:cNvPr id="1381" name="Google Shape;1381;p30"/>
          <p:cNvSpPr/>
          <p:nvPr/>
        </p:nvSpPr>
        <p:spPr>
          <a:xfrm>
            <a:off x="14436" y="15338"/>
            <a:ext cx="7200900" cy="390527"/>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382" name="Google Shape;1382;p30"/>
          <p:cNvGrpSpPr/>
          <p:nvPr/>
        </p:nvGrpSpPr>
        <p:grpSpPr>
          <a:xfrm>
            <a:off x="291840" y="87346"/>
            <a:ext cx="5701151" cy="288032"/>
            <a:chOff x="2448322" y="33255"/>
            <a:chExt cx="5701151" cy="288032"/>
          </a:xfrm>
        </p:grpSpPr>
        <p:sp>
          <p:nvSpPr>
            <p:cNvPr id="1383" name="Google Shape;1383;p30"/>
            <p:cNvSpPr/>
            <p:nvPr/>
          </p:nvSpPr>
          <p:spPr>
            <a:xfrm>
              <a:off x="2448322" y="3325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384" name="Google Shape;1384;p30"/>
            <p:cNvCxnSpPr>
              <a:stCxn id="1383" idx="6"/>
            </p:cNvCxnSpPr>
            <p:nvPr/>
          </p:nvCxnSpPr>
          <p:spPr>
            <a:xfrm>
              <a:off x="2736354" y="164060"/>
              <a:ext cx="648000" cy="0"/>
            </a:xfrm>
            <a:prstGeom prst="straightConnector1">
              <a:avLst/>
            </a:prstGeom>
            <a:noFill/>
            <a:ln cap="flat" cmpd="sng" w="28575">
              <a:solidFill>
                <a:srgbClr val="C00000"/>
              </a:solidFill>
              <a:prstDash val="solid"/>
              <a:round/>
              <a:headEnd len="sm" w="sm" type="none"/>
              <a:tailEnd len="sm" w="sm" type="none"/>
            </a:ln>
          </p:spPr>
        </p:cxnSp>
        <p:sp>
          <p:nvSpPr>
            <p:cNvPr id="1385" name="Google Shape;1385;p30"/>
            <p:cNvSpPr txBox="1"/>
            <p:nvPr/>
          </p:nvSpPr>
          <p:spPr>
            <a:xfrm>
              <a:off x="3302536" y="44288"/>
              <a:ext cx="48469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especificas del comportamiento del evento y curso de vida</a:t>
              </a:r>
              <a:endParaRPr/>
            </a:p>
          </p:txBody>
        </p:sp>
      </p:grpSp>
      <p:sp>
        <p:nvSpPr>
          <p:cNvPr id="1386" name="Google Shape;1386;p30"/>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30</a:t>
            </a:r>
            <a:endParaRPr b="1" sz="1050">
              <a:solidFill>
                <a:schemeClr val="dk1"/>
              </a:solidFill>
              <a:latin typeface="Arial Narrow"/>
              <a:ea typeface="Arial Narrow"/>
              <a:cs typeface="Arial Narrow"/>
              <a:sym typeface="Arial Narrow"/>
            </a:endParaRPr>
          </a:p>
        </p:txBody>
      </p:sp>
      <p:sp>
        <p:nvSpPr>
          <p:cNvPr id="1387" name="Google Shape;1387;p30"/>
          <p:cNvSpPr/>
          <p:nvPr/>
        </p:nvSpPr>
        <p:spPr>
          <a:xfrm>
            <a:off x="239512" y="4829476"/>
            <a:ext cx="318135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Figura. Curso de vida de los casos notificados de intento de suicidio. Periodo epidemiológico 07. 2022. </a:t>
            </a:r>
            <a:endParaRPr sz="700">
              <a:solidFill>
                <a:schemeClr val="dk1"/>
              </a:solidFill>
              <a:latin typeface="Arial Narrow"/>
              <a:ea typeface="Arial Narrow"/>
              <a:cs typeface="Arial Narrow"/>
              <a:sym typeface="Arial Narrow"/>
            </a:endParaRPr>
          </a:p>
        </p:txBody>
      </p:sp>
      <p:grpSp>
        <p:nvGrpSpPr>
          <p:cNvPr id="1388" name="Google Shape;1388;p30"/>
          <p:cNvGrpSpPr/>
          <p:nvPr/>
        </p:nvGrpSpPr>
        <p:grpSpPr>
          <a:xfrm>
            <a:off x="1566124" y="614149"/>
            <a:ext cx="3599812" cy="1558333"/>
            <a:chOff x="201462" y="-3092190"/>
            <a:chExt cx="5615467" cy="2421116"/>
          </a:xfrm>
        </p:grpSpPr>
        <p:pic>
          <p:nvPicPr>
            <p:cNvPr id="1389" name="Google Shape;1389;p30"/>
            <p:cNvPicPr preferRelativeResize="0"/>
            <p:nvPr/>
          </p:nvPicPr>
          <p:blipFill rotWithShape="1">
            <a:blip r:embed="rId3">
              <a:alphaModFix/>
            </a:blip>
            <a:srcRect b="0" l="0" r="0" t="0"/>
            <a:stretch/>
          </p:blipFill>
          <p:spPr>
            <a:xfrm>
              <a:off x="201462" y="-3092190"/>
              <a:ext cx="1171575" cy="1076325"/>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id="1390" name="Google Shape;1390;p30"/>
            <p:cNvPicPr preferRelativeResize="0"/>
            <p:nvPr/>
          </p:nvPicPr>
          <p:blipFill rotWithShape="1">
            <a:blip r:embed="rId4">
              <a:alphaModFix/>
            </a:blip>
            <a:srcRect b="0" l="0" r="0" t="0"/>
            <a:stretch/>
          </p:blipFill>
          <p:spPr>
            <a:xfrm>
              <a:off x="367005" y="-1890274"/>
              <a:ext cx="1028699" cy="1219200"/>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id="1391" name="Google Shape;1391;p30"/>
            <p:cNvPicPr preferRelativeResize="0"/>
            <p:nvPr/>
          </p:nvPicPr>
          <p:blipFill rotWithShape="1">
            <a:blip r:embed="rId5">
              <a:alphaModFix/>
            </a:blip>
            <a:srcRect b="0" l="0" r="0" t="0"/>
            <a:stretch/>
          </p:blipFill>
          <p:spPr>
            <a:xfrm>
              <a:off x="3217961" y="-1883222"/>
              <a:ext cx="1029111" cy="1177304"/>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
          <p:nvSpPr>
            <p:cNvPr id="1392" name="Google Shape;1392;p30"/>
            <p:cNvSpPr/>
            <p:nvPr/>
          </p:nvSpPr>
          <p:spPr>
            <a:xfrm rot="10800000">
              <a:off x="1444980" y="-2715136"/>
              <a:ext cx="269965" cy="352089"/>
            </a:xfrm>
            <a:prstGeom prst="leftArrow">
              <a:avLst>
                <a:gd fmla="val 50000" name="adj1"/>
                <a:gd fmla="val 50000" name="adj2"/>
              </a:avLst>
            </a:prstGeom>
            <a:solidFill>
              <a:srgbClr val="7030A0"/>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p:txBody>
        </p:sp>
        <p:sp>
          <p:nvSpPr>
            <p:cNvPr id="1393" name="Google Shape;1393;p30"/>
            <p:cNvSpPr/>
            <p:nvPr/>
          </p:nvSpPr>
          <p:spPr>
            <a:xfrm>
              <a:off x="1813500" y="-2825077"/>
              <a:ext cx="1238547" cy="576003"/>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73,25%</a:t>
              </a:r>
              <a:endParaRPr b="1" sz="1400">
                <a:solidFill>
                  <a:schemeClr val="dk1"/>
                </a:solidFill>
                <a:latin typeface="Arial Narrow"/>
                <a:ea typeface="Arial Narrow"/>
                <a:cs typeface="Arial Narrow"/>
                <a:sym typeface="Arial Narrow"/>
              </a:endParaRPr>
            </a:p>
          </p:txBody>
        </p:sp>
        <p:sp>
          <p:nvSpPr>
            <p:cNvPr id="1394" name="Google Shape;1394;p30"/>
            <p:cNvSpPr/>
            <p:nvPr/>
          </p:nvSpPr>
          <p:spPr>
            <a:xfrm rot="10800000">
              <a:off x="4276386" y="-2735518"/>
              <a:ext cx="269965" cy="352088"/>
            </a:xfrm>
            <a:prstGeom prst="leftArrow">
              <a:avLst>
                <a:gd fmla="val 50000" name="adj1"/>
                <a:gd fmla="val 50000" name="adj2"/>
              </a:avLst>
            </a:prstGeom>
            <a:solidFill>
              <a:srgbClr val="7030A0"/>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p:txBody>
        </p:sp>
        <p:sp>
          <p:nvSpPr>
            <p:cNvPr id="1395" name="Google Shape;1395;p30"/>
            <p:cNvSpPr/>
            <p:nvPr/>
          </p:nvSpPr>
          <p:spPr>
            <a:xfrm>
              <a:off x="4644907" y="-2845458"/>
              <a:ext cx="1172022" cy="576003"/>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15,89%</a:t>
              </a:r>
              <a:endParaRPr b="1" sz="1400">
                <a:solidFill>
                  <a:schemeClr val="dk1"/>
                </a:solidFill>
                <a:latin typeface="Arial Narrow"/>
                <a:ea typeface="Arial Narrow"/>
                <a:cs typeface="Arial Narrow"/>
                <a:sym typeface="Arial Narrow"/>
              </a:endParaRPr>
            </a:p>
          </p:txBody>
        </p:sp>
        <p:sp>
          <p:nvSpPr>
            <p:cNvPr id="1396" name="Google Shape;1396;p30"/>
            <p:cNvSpPr/>
            <p:nvPr/>
          </p:nvSpPr>
          <p:spPr>
            <a:xfrm rot="10800000">
              <a:off x="1440801" y="-1456720"/>
              <a:ext cx="269965" cy="352088"/>
            </a:xfrm>
            <a:prstGeom prst="leftArrow">
              <a:avLst>
                <a:gd fmla="val 50000" name="adj1"/>
                <a:gd fmla="val 50000" name="adj2"/>
              </a:avLst>
            </a:prstGeom>
            <a:solidFill>
              <a:srgbClr val="7030A0"/>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p:txBody>
        </p:sp>
        <p:sp>
          <p:nvSpPr>
            <p:cNvPr id="1397" name="Google Shape;1397;p30"/>
            <p:cNvSpPr/>
            <p:nvPr/>
          </p:nvSpPr>
          <p:spPr>
            <a:xfrm>
              <a:off x="1809321" y="-1566661"/>
              <a:ext cx="1124063" cy="576005"/>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4,23%</a:t>
              </a:r>
              <a:endParaRPr b="1" sz="1400">
                <a:solidFill>
                  <a:schemeClr val="dk1"/>
                </a:solidFill>
                <a:latin typeface="Arial Narrow"/>
                <a:ea typeface="Arial Narrow"/>
                <a:cs typeface="Arial Narrow"/>
                <a:sym typeface="Arial Narrow"/>
              </a:endParaRPr>
            </a:p>
          </p:txBody>
        </p:sp>
        <p:sp>
          <p:nvSpPr>
            <p:cNvPr id="1398" name="Google Shape;1398;p30"/>
            <p:cNvSpPr/>
            <p:nvPr/>
          </p:nvSpPr>
          <p:spPr>
            <a:xfrm rot="10800000">
              <a:off x="4365499" y="-1491264"/>
              <a:ext cx="269965" cy="352088"/>
            </a:xfrm>
            <a:prstGeom prst="leftArrow">
              <a:avLst>
                <a:gd fmla="val 50000" name="adj1"/>
                <a:gd fmla="val 50000" name="adj2"/>
              </a:avLst>
            </a:prstGeom>
            <a:solidFill>
              <a:srgbClr val="7030A0"/>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p:txBody>
        </p:sp>
        <p:sp>
          <p:nvSpPr>
            <p:cNvPr id="1399" name="Google Shape;1399;p30"/>
            <p:cNvSpPr/>
            <p:nvPr/>
          </p:nvSpPr>
          <p:spPr>
            <a:xfrm>
              <a:off x="4734017" y="-1601205"/>
              <a:ext cx="1082910" cy="576005"/>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4,23%</a:t>
              </a:r>
              <a:endParaRPr b="1" sz="1400">
                <a:solidFill>
                  <a:schemeClr val="dk1"/>
                </a:solidFill>
                <a:latin typeface="Arial Narrow"/>
                <a:ea typeface="Arial Narrow"/>
                <a:cs typeface="Arial Narrow"/>
                <a:sym typeface="Arial Narrow"/>
              </a:endParaRPr>
            </a:p>
          </p:txBody>
        </p:sp>
      </p:grpSp>
      <p:sp>
        <p:nvSpPr>
          <p:cNvPr id="1400" name="Google Shape;1400;p30"/>
          <p:cNvSpPr txBox="1"/>
          <p:nvPr/>
        </p:nvSpPr>
        <p:spPr>
          <a:xfrm>
            <a:off x="2195869" y="1110754"/>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1005 casos</a:t>
            </a:r>
            <a:endParaRPr/>
          </a:p>
        </p:txBody>
      </p:sp>
      <p:sp>
        <p:nvSpPr>
          <p:cNvPr id="1401" name="Google Shape;1401;p30"/>
          <p:cNvSpPr txBox="1"/>
          <p:nvPr/>
        </p:nvSpPr>
        <p:spPr>
          <a:xfrm>
            <a:off x="3996069" y="1156864"/>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218 casos</a:t>
            </a:r>
            <a:endParaRPr/>
          </a:p>
        </p:txBody>
      </p:sp>
      <p:sp>
        <p:nvSpPr>
          <p:cNvPr id="1402" name="Google Shape;1402;p30"/>
          <p:cNvSpPr txBox="1"/>
          <p:nvPr/>
        </p:nvSpPr>
        <p:spPr>
          <a:xfrm>
            <a:off x="2123861" y="1966785"/>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58 casos</a:t>
            </a:r>
            <a:endParaRPr/>
          </a:p>
        </p:txBody>
      </p:sp>
      <p:sp>
        <p:nvSpPr>
          <p:cNvPr id="1403" name="Google Shape;1403;p30"/>
          <p:cNvSpPr txBox="1"/>
          <p:nvPr/>
        </p:nvSpPr>
        <p:spPr>
          <a:xfrm>
            <a:off x="4032498" y="1996428"/>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58 casos</a:t>
            </a:r>
            <a:endParaRPr/>
          </a:p>
        </p:txBody>
      </p:sp>
      <p:sp>
        <p:nvSpPr>
          <p:cNvPr id="1404" name="Google Shape;1404;p30"/>
          <p:cNvSpPr/>
          <p:nvPr/>
        </p:nvSpPr>
        <p:spPr>
          <a:xfrm>
            <a:off x="4125305" y="4963406"/>
            <a:ext cx="350759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Figura. Factores desencadenantes de intento de suicidio. Periodo epidemiológico 07. 2022. </a:t>
            </a:r>
            <a:endParaRPr sz="700">
              <a:solidFill>
                <a:schemeClr val="dk1"/>
              </a:solidFill>
              <a:latin typeface="Arial Narrow"/>
              <a:ea typeface="Arial Narrow"/>
              <a:cs typeface="Arial Narrow"/>
              <a:sym typeface="Arial Narrow"/>
            </a:endParaRPr>
          </a:p>
        </p:txBody>
      </p:sp>
      <p:sp>
        <p:nvSpPr>
          <p:cNvPr id="1405" name="Google Shape;1405;p30"/>
          <p:cNvSpPr/>
          <p:nvPr/>
        </p:nvSpPr>
        <p:spPr>
          <a:xfrm>
            <a:off x="1925567" y="7380312"/>
            <a:ext cx="352043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Figura. Factores de riesgo de intento de suicidio. Periodo epidemiológico 07. 2022. </a:t>
            </a:r>
            <a:endParaRPr sz="700">
              <a:solidFill>
                <a:schemeClr val="dk1"/>
              </a:solidFill>
              <a:latin typeface="Arial Narrow"/>
              <a:ea typeface="Arial Narrow"/>
              <a:cs typeface="Arial Narrow"/>
              <a:sym typeface="Arial Narrow"/>
            </a:endParaRPr>
          </a:p>
        </p:txBody>
      </p:sp>
      <p:sp>
        <p:nvSpPr>
          <p:cNvPr id="1406" name="Google Shape;1406;p30"/>
          <p:cNvSpPr/>
          <p:nvPr/>
        </p:nvSpPr>
        <p:spPr>
          <a:xfrm>
            <a:off x="-27139" y="7924844"/>
            <a:ext cx="7135004" cy="122341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El intento de suicidio es uno de los eventos de interés en salud pública que da cuenta de la salud mental de una comunidad. Cabe resaltar que algunas situaciones que pueden favorecer esta situación y que se han percibido en las visitas epidemiológicas de campo son: problemas familiares, problemas con la pareja o expareja, problemas económicos y judiciales, violencia física o sexual, entre otras. La relación hombre: mujer es de aproximadamente 2 mujeres por cada hombre, en tanto que de acuerdo al curso de vida, las personas más afectadas se encuentran entre los 10 y los 29 años de edad, siendo el 71,9% del total de los casos. La cobertura de las visitas de campo que realizan los psicólogos de la secretaría de salud es del 59,2%, con respecto a los casos notificados hasta el período epidemiológico 07. El evento se está registrando desde la primera infancia, situación que debe ser tenida en cuenta al momento de diseñar estrategias de prevención</a:t>
            </a:r>
            <a:endParaRPr sz="1050">
              <a:solidFill>
                <a:schemeClr val="dk1"/>
              </a:solidFill>
              <a:latin typeface="Arial Narrow"/>
              <a:ea typeface="Arial Narrow"/>
              <a:cs typeface="Arial Narrow"/>
              <a:sym typeface="Arial Narrow"/>
            </a:endParaRPr>
          </a:p>
        </p:txBody>
      </p:sp>
      <p:sp>
        <p:nvSpPr>
          <p:cNvPr id="1407" name="Google Shape;1407;p30"/>
          <p:cNvSpPr/>
          <p:nvPr/>
        </p:nvSpPr>
        <p:spPr>
          <a:xfrm>
            <a:off x="-1849" y="7645552"/>
            <a:ext cx="7200900" cy="310824"/>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408" name="Google Shape;1408;p30"/>
          <p:cNvGrpSpPr/>
          <p:nvPr/>
        </p:nvGrpSpPr>
        <p:grpSpPr>
          <a:xfrm>
            <a:off x="190189" y="7663143"/>
            <a:ext cx="3446504" cy="276999"/>
            <a:chOff x="2448322" y="33831"/>
            <a:chExt cx="3446504" cy="276999"/>
          </a:xfrm>
        </p:grpSpPr>
        <p:sp>
          <p:nvSpPr>
            <p:cNvPr id="1409" name="Google Shape;1409;p30"/>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410" name="Google Shape;1410;p30"/>
            <p:cNvCxnSpPr>
              <a:stCxn id="1409"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1411" name="Google Shape;1411;p30"/>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a:p>
          </p:txBody>
        </p:sp>
      </p:grpSp>
      <p:sp>
        <p:nvSpPr>
          <p:cNvPr descr="https://i1.wp.com/periodicovictoria.mx/wp-content/uploads/2016/04/1-infografi%CC%81a-suicidio.jpg?fit=1403%2C1500" id="1412" name="Google Shape;1412;p30"/>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413" name="Google Shape;1413;p30"/>
          <p:cNvPicPr preferRelativeResize="0"/>
          <p:nvPr/>
        </p:nvPicPr>
        <p:blipFill rotWithShape="1">
          <a:blip r:embed="rId6">
            <a:alphaModFix/>
          </a:blip>
          <a:srcRect b="0" l="0" r="0" t="0"/>
          <a:stretch/>
        </p:blipFill>
        <p:spPr>
          <a:xfrm>
            <a:off x="3420861" y="706877"/>
            <a:ext cx="704106" cy="375523"/>
          </a:xfrm>
          <a:prstGeom prst="rect">
            <a:avLst/>
          </a:prstGeom>
          <a:noFill/>
          <a:ln>
            <a:noFill/>
          </a:ln>
        </p:spPr>
      </p:pic>
      <p:sp>
        <p:nvSpPr>
          <p:cNvPr id="1414" name="Google Shape;1414;p30"/>
          <p:cNvSpPr/>
          <p:nvPr/>
        </p:nvSpPr>
        <p:spPr>
          <a:xfrm>
            <a:off x="1786566" y="2239347"/>
            <a:ext cx="3507593" cy="41549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Mecanismo de intento de suicidio. Periodo epidemiológico 07  2022 </a:t>
            </a:r>
            <a:endParaRPr sz="1050">
              <a:solidFill>
                <a:schemeClr val="dk1"/>
              </a:solidFill>
              <a:latin typeface="Arial Narrow"/>
              <a:ea typeface="Arial Narrow"/>
              <a:cs typeface="Arial Narrow"/>
              <a:sym typeface="Arial Narrow"/>
            </a:endParaRPr>
          </a:p>
        </p:txBody>
      </p:sp>
      <p:graphicFrame>
        <p:nvGraphicFramePr>
          <p:cNvPr id="1415" name="Google Shape;1415;p30"/>
          <p:cNvGraphicFramePr/>
          <p:nvPr/>
        </p:nvGraphicFramePr>
        <p:xfrm>
          <a:off x="-8479" y="2660947"/>
          <a:ext cx="3645171" cy="2368584"/>
        </p:xfrm>
        <a:graphic>
          <a:graphicData uri="http://schemas.openxmlformats.org/drawingml/2006/chart">
            <c:chart r:id="rId7"/>
          </a:graphicData>
        </a:graphic>
      </p:graphicFrame>
      <p:graphicFrame>
        <p:nvGraphicFramePr>
          <p:cNvPr id="1416" name="Google Shape;1416;p30"/>
          <p:cNvGraphicFramePr/>
          <p:nvPr/>
        </p:nvGraphicFramePr>
        <p:xfrm>
          <a:off x="3611949" y="2654845"/>
          <a:ext cx="3705434" cy="2462449"/>
        </p:xfrm>
        <a:graphic>
          <a:graphicData uri="http://schemas.openxmlformats.org/drawingml/2006/chart">
            <c:chart r:id="rId8"/>
          </a:graphicData>
        </a:graphic>
      </p:graphicFrame>
      <p:graphicFrame>
        <p:nvGraphicFramePr>
          <p:cNvPr id="1417" name="Google Shape;1417;p30"/>
          <p:cNvGraphicFramePr/>
          <p:nvPr/>
        </p:nvGraphicFramePr>
        <p:xfrm>
          <a:off x="1101170" y="5364089"/>
          <a:ext cx="3867431" cy="2170112"/>
        </p:xfrm>
        <a:graphic>
          <a:graphicData uri="http://schemas.openxmlformats.org/drawingml/2006/chart">
            <c:chart r:id="rId9"/>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1" name="Shape 1421"/>
        <p:cNvGrpSpPr/>
        <p:nvPr/>
      </p:nvGrpSpPr>
      <p:grpSpPr>
        <a:xfrm>
          <a:off x="0" y="0"/>
          <a:ext cx="0" cy="0"/>
          <a:chOff x="0" y="0"/>
          <a:chExt cx="0" cy="0"/>
        </a:xfrm>
      </p:grpSpPr>
      <p:pic>
        <p:nvPicPr>
          <p:cNvPr id="1422" name="Google Shape;1422;p31"/>
          <p:cNvPicPr preferRelativeResize="0"/>
          <p:nvPr/>
        </p:nvPicPr>
        <p:blipFill rotWithShape="1">
          <a:blip r:embed="rId3">
            <a:alphaModFix/>
          </a:blip>
          <a:srcRect b="0" l="0" r="0" t="0"/>
          <a:stretch/>
        </p:blipFill>
        <p:spPr>
          <a:xfrm>
            <a:off x="-628" y="-756"/>
            <a:ext cx="2259818" cy="3636652"/>
          </a:xfrm>
          <a:prstGeom prst="rect">
            <a:avLst/>
          </a:prstGeom>
          <a:noFill/>
          <a:ln>
            <a:noFill/>
          </a:ln>
        </p:spPr>
      </p:pic>
      <p:sp>
        <p:nvSpPr>
          <p:cNvPr id="1423" name="Google Shape;1423;p31"/>
          <p:cNvSpPr/>
          <p:nvPr/>
        </p:nvSpPr>
        <p:spPr>
          <a:xfrm>
            <a:off x="670424" y="467544"/>
            <a:ext cx="50045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800">
                <a:solidFill>
                  <a:srgbClr val="C00000"/>
                </a:solidFill>
                <a:latin typeface="Arial Narrow"/>
                <a:ea typeface="Arial Narrow"/>
                <a:cs typeface="Arial Narrow"/>
                <a:sym typeface="Arial Narrow"/>
              </a:rPr>
              <a:t>VIH</a:t>
            </a:r>
            <a:endParaRPr sz="1800">
              <a:solidFill>
                <a:schemeClr val="dk1"/>
              </a:solidFill>
              <a:latin typeface="Calibri"/>
              <a:ea typeface="Calibri"/>
              <a:cs typeface="Calibri"/>
              <a:sym typeface="Calibri"/>
            </a:endParaRPr>
          </a:p>
        </p:txBody>
      </p:sp>
      <p:sp>
        <p:nvSpPr>
          <p:cNvPr id="1424" name="Google Shape;1424;p31"/>
          <p:cNvSpPr txBox="1"/>
          <p:nvPr/>
        </p:nvSpPr>
        <p:spPr>
          <a:xfrm>
            <a:off x="-629" y="3275856"/>
            <a:ext cx="22209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07 - 2022</a:t>
            </a:r>
            <a:endParaRPr b="1" sz="1200">
              <a:solidFill>
                <a:schemeClr val="dk1"/>
              </a:solidFill>
              <a:latin typeface="Arial Narrow"/>
              <a:ea typeface="Arial Narrow"/>
              <a:cs typeface="Arial Narrow"/>
              <a:sym typeface="Arial Narrow"/>
            </a:endParaRPr>
          </a:p>
        </p:txBody>
      </p:sp>
      <p:pic>
        <p:nvPicPr>
          <p:cNvPr id="1425" name="Google Shape;1425;p31"/>
          <p:cNvPicPr preferRelativeResize="0"/>
          <p:nvPr/>
        </p:nvPicPr>
        <p:blipFill rotWithShape="1">
          <a:blip r:embed="rId4">
            <a:alphaModFix/>
          </a:blip>
          <a:srcRect b="0" l="0" r="0" t="51431"/>
          <a:stretch/>
        </p:blipFill>
        <p:spPr>
          <a:xfrm>
            <a:off x="-628" y="3635896"/>
            <a:ext cx="2295053" cy="3722567"/>
          </a:xfrm>
          <a:prstGeom prst="rect">
            <a:avLst/>
          </a:prstGeom>
          <a:noFill/>
          <a:ln>
            <a:noFill/>
          </a:ln>
        </p:spPr>
      </p:pic>
      <p:grpSp>
        <p:nvGrpSpPr>
          <p:cNvPr id="1426" name="Google Shape;1426;p31"/>
          <p:cNvGrpSpPr/>
          <p:nvPr/>
        </p:nvGrpSpPr>
        <p:grpSpPr>
          <a:xfrm>
            <a:off x="109142" y="5846294"/>
            <a:ext cx="1892650" cy="488476"/>
            <a:chOff x="2397524" y="3379972"/>
            <a:chExt cx="4508500" cy="904875"/>
          </a:xfrm>
        </p:grpSpPr>
        <p:pic>
          <p:nvPicPr>
            <p:cNvPr id="1427" name="Google Shape;1427;p31"/>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428" name="Google Shape;1428;p31"/>
            <p:cNvSpPr txBox="1"/>
            <p:nvPr/>
          </p:nvSpPr>
          <p:spPr>
            <a:xfrm>
              <a:off x="3213823" y="3478755"/>
              <a:ext cx="1906762" cy="6841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951</a:t>
              </a:r>
              <a:endParaRPr b="1" sz="1800">
                <a:solidFill>
                  <a:schemeClr val="dk1"/>
                </a:solidFill>
                <a:latin typeface="Arial Narrow"/>
                <a:ea typeface="Arial Narrow"/>
                <a:cs typeface="Arial Narrow"/>
                <a:sym typeface="Arial Narrow"/>
              </a:endParaRPr>
            </a:p>
          </p:txBody>
        </p:sp>
      </p:grpSp>
      <p:sp>
        <p:nvSpPr>
          <p:cNvPr id="1429" name="Google Shape;1429;p31"/>
          <p:cNvSpPr/>
          <p:nvPr/>
        </p:nvSpPr>
        <p:spPr>
          <a:xfrm>
            <a:off x="2171614" y="3260571"/>
            <a:ext cx="494601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a:ea typeface="Arial"/>
                <a:cs typeface="Arial"/>
                <a:sym typeface="Arial"/>
              </a:rPr>
              <a:t>Fuente: SIVIGILA. Secretaria de Salud de Medellín.</a:t>
            </a:r>
            <a:endParaRPr/>
          </a:p>
          <a:p>
            <a:pPr indent="0" lvl="0" marL="0" marR="0" rtl="0" algn="just">
              <a:spcBef>
                <a:spcPts val="0"/>
              </a:spcBef>
              <a:spcAft>
                <a:spcPts val="0"/>
              </a:spcAft>
              <a:buNone/>
            </a:pPr>
            <a:r>
              <a:rPr lang="es-ES" sz="700">
                <a:solidFill>
                  <a:schemeClr val="dk1"/>
                </a:solidFill>
                <a:latin typeface="Arial"/>
                <a:ea typeface="Arial"/>
                <a:cs typeface="Arial"/>
                <a:sym typeface="Arial"/>
              </a:rPr>
              <a:t>Figura. Canal endémico de VIH. Medellín, a Periodo epidemiológico 07  acumulado  de 2022. </a:t>
            </a:r>
            <a:endParaRPr sz="700">
              <a:solidFill>
                <a:schemeClr val="dk1"/>
              </a:solidFill>
              <a:latin typeface="Arial"/>
              <a:ea typeface="Arial"/>
              <a:cs typeface="Arial"/>
              <a:sym typeface="Arial"/>
            </a:endParaRPr>
          </a:p>
        </p:txBody>
      </p:sp>
      <p:sp>
        <p:nvSpPr>
          <p:cNvPr id="1430" name="Google Shape;1430;p3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sp>
        <p:nvSpPr>
          <p:cNvPr id="1431" name="Google Shape;1431;p3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cxnSp>
        <p:nvCxnSpPr>
          <p:cNvPr id="1432" name="Google Shape;1432;p31"/>
          <p:cNvCxnSpPr/>
          <p:nvPr/>
        </p:nvCxnSpPr>
        <p:spPr>
          <a:xfrm>
            <a:off x="2736354" y="205580"/>
            <a:ext cx="648072" cy="0"/>
          </a:xfrm>
          <a:prstGeom prst="straightConnector1">
            <a:avLst/>
          </a:prstGeom>
          <a:noFill/>
          <a:ln cap="flat" cmpd="sng" w="28575">
            <a:solidFill>
              <a:srgbClr val="C00000"/>
            </a:solidFill>
            <a:prstDash val="solid"/>
            <a:round/>
            <a:headEnd len="sm" w="sm" type="none"/>
            <a:tailEnd len="sm" w="sm" type="none"/>
          </a:ln>
        </p:spPr>
      </p:cxnSp>
      <p:sp>
        <p:nvSpPr>
          <p:cNvPr id="1433" name="Google Shape;1433;p31"/>
          <p:cNvSpPr/>
          <p:nvPr/>
        </p:nvSpPr>
        <p:spPr>
          <a:xfrm>
            <a:off x="2259190" y="6935461"/>
            <a:ext cx="494601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800">
                <a:solidFill>
                  <a:schemeClr val="dk1"/>
                </a:solidFill>
                <a:latin typeface="Arial Narrow"/>
                <a:ea typeface="Arial Narrow"/>
                <a:cs typeface="Arial Narrow"/>
                <a:sym typeface="Arial Narrow"/>
              </a:rPr>
              <a:t>Figura. Comportamiento de VIH. Medellín, a Periodo epidemiológico 07  acumulado de 2019-2022. </a:t>
            </a:r>
            <a:endParaRPr sz="800">
              <a:solidFill>
                <a:schemeClr val="dk1"/>
              </a:solidFill>
              <a:latin typeface="Arial Narrow"/>
              <a:ea typeface="Arial Narrow"/>
              <a:cs typeface="Arial Narrow"/>
              <a:sym typeface="Arial Narrow"/>
            </a:endParaRPr>
          </a:p>
        </p:txBody>
      </p:sp>
      <p:sp>
        <p:nvSpPr>
          <p:cNvPr id="1434" name="Google Shape;1434;p31"/>
          <p:cNvSpPr txBox="1"/>
          <p:nvPr/>
        </p:nvSpPr>
        <p:spPr>
          <a:xfrm>
            <a:off x="7150" y="6519963"/>
            <a:ext cx="2243575"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incrementó en un 2,0%</a:t>
            </a:r>
            <a:endParaRPr b="1" sz="1200">
              <a:solidFill>
                <a:schemeClr val="dk1"/>
              </a:solidFill>
              <a:latin typeface="Arial Narrow"/>
              <a:ea typeface="Arial Narrow"/>
              <a:cs typeface="Arial Narrow"/>
              <a:sym typeface="Arial Narrow"/>
            </a:endParaRPr>
          </a:p>
        </p:txBody>
      </p:sp>
      <p:sp>
        <p:nvSpPr>
          <p:cNvPr id="1435" name="Google Shape;1435;p31"/>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31</a:t>
            </a:r>
            <a:endParaRPr b="1" sz="1050">
              <a:solidFill>
                <a:schemeClr val="dk1"/>
              </a:solidFill>
              <a:latin typeface="Arial Narrow"/>
              <a:ea typeface="Arial Narrow"/>
              <a:cs typeface="Arial Narrow"/>
              <a:sym typeface="Arial Narrow"/>
            </a:endParaRPr>
          </a:p>
        </p:txBody>
      </p:sp>
      <p:sp>
        <p:nvSpPr>
          <p:cNvPr id="1436" name="Google Shape;1436;p31"/>
          <p:cNvSpPr/>
          <p:nvPr/>
        </p:nvSpPr>
        <p:spPr>
          <a:xfrm>
            <a:off x="21382" y="7380312"/>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437" name="Google Shape;1437;p31"/>
          <p:cNvGrpSpPr/>
          <p:nvPr/>
        </p:nvGrpSpPr>
        <p:grpSpPr>
          <a:xfrm>
            <a:off x="144066" y="7493840"/>
            <a:ext cx="3446504" cy="276999"/>
            <a:chOff x="2448322" y="74775"/>
            <a:chExt cx="3446504" cy="276999"/>
          </a:xfrm>
        </p:grpSpPr>
        <p:sp>
          <p:nvSpPr>
            <p:cNvPr id="1438" name="Google Shape;1438;p3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439" name="Google Shape;1439;p31"/>
            <p:cNvCxnSpPr>
              <a:stCxn id="143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440" name="Google Shape;1440;p3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b="1" sz="1200">
                <a:solidFill>
                  <a:schemeClr val="dk1"/>
                </a:solidFill>
                <a:latin typeface="Arial Narrow"/>
                <a:ea typeface="Arial Narrow"/>
                <a:cs typeface="Arial Narrow"/>
                <a:sym typeface="Arial Narrow"/>
              </a:endParaRPr>
            </a:p>
          </p:txBody>
        </p:sp>
      </p:grpSp>
      <p:sp>
        <p:nvSpPr>
          <p:cNvPr id="1441" name="Google Shape;1441;p31"/>
          <p:cNvSpPr txBox="1"/>
          <p:nvPr/>
        </p:nvSpPr>
        <p:spPr>
          <a:xfrm>
            <a:off x="2294426" y="8139590"/>
            <a:ext cx="248707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Proporción de incidencia en población general por 100.000 habitantes</a:t>
            </a:r>
            <a:endParaRPr b="1" sz="1100">
              <a:solidFill>
                <a:schemeClr val="dk1"/>
              </a:solidFill>
              <a:latin typeface="Arial Narrow"/>
              <a:ea typeface="Arial Narrow"/>
              <a:cs typeface="Arial Narrow"/>
              <a:sym typeface="Arial Narrow"/>
            </a:endParaRPr>
          </a:p>
        </p:txBody>
      </p:sp>
      <p:sp>
        <p:nvSpPr>
          <p:cNvPr id="1442" name="Google Shape;1442;p31"/>
          <p:cNvSpPr txBox="1"/>
          <p:nvPr/>
        </p:nvSpPr>
        <p:spPr>
          <a:xfrm>
            <a:off x="2811907" y="8597292"/>
            <a:ext cx="123623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36,4 * 100 mil</a:t>
            </a:r>
            <a:endParaRPr/>
          </a:p>
        </p:txBody>
      </p:sp>
      <p:graphicFrame>
        <p:nvGraphicFramePr>
          <p:cNvPr id="1443" name="Google Shape;1443;p31"/>
          <p:cNvGraphicFramePr/>
          <p:nvPr/>
        </p:nvGraphicFramePr>
        <p:xfrm>
          <a:off x="2168808" y="336385"/>
          <a:ext cx="4948817" cy="2939471"/>
        </p:xfrm>
        <a:graphic>
          <a:graphicData uri="http://schemas.openxmlformats.org/drawingml/2006/chart">
            <c:chart r:id="rId6"/>
          </a:graphicData>
        </a:graphic>
      </p:graphicFrame>
      <p:graphicFrame>
        <p:nvGraphicFramePr>
          <p:cNvPr id="1444" name="Google Shape;1444;p31"/>
          <p:cNvGraphicFramePr/>
          <p:nvPr/>
        </p:nvGraphicFramePr>
        <p:xfrm>
          <a:off x="2220277" y="3995936"/>
          <a:ext cx="4897348" cy="2880320"/>
        </p:xfrm>
        <a:graphic>
          <a:graphicData uri="http://schemas.openxmlformats.org/drawingml/2006/chart">
            <c:chart r:id="rId7"/>
          </a:graphicData>
        </a:graphic>
      </p:graphicFrame>
      <p:sp>
        <p:nvSpPr>
          <p:cNvPr id="1445" name="Google Shape;1445;p31"/>
          <p:cNvSpPr txBox="1"/>
          <p:nvPr/>
        </p:nvSpPr>
        <p:spPr>
          <a:xfrm>
            <a:off x="50" y="8918902"/>
            <a:ext cx="694596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chemeClr val="dk1"/>
                </a:solidFill>
                <a:latin typeface="Arial Narrow"/>
                <a:ea typeface="Arial Narrow"/>
                <a:cs typeface="Arial Narrow"/>
                <a:sym typeface="Arial Narrow"/>
              </a:rPr>
              <a:t>Nota: Los datos del presente boletín corresponden a cifras preliminares.</a:t>
            </a:r>
            <a:endParaRPr sz="10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9" name="Shape 1449"/>
        <p:cNvGrpSpPr/>
        <p:nvPr/>
      </p:nvGrpSpPr>
      <p:grpSpPr>
        <a:xfrm>
          <a:off x="0" y="0"/>
          <a:ext cx="0" cy="0"/>
          <a:chOff x="0" y="0"/>
          <a:chExt cx="0" cy="0"/>
        </a:xfrm>
      </p:grpSpPr>
      <p:sp>
        <p:nvSpPr>
          <p:cNvPr id="1450" name="Google Shape;1450;p32"/>
          <p:cNvSpPr/>
          <p:nvPr/>
        </p:nvSpPr>
        <p:spPr>
          <a:xfrm>
            <a:off x="0" y="9973"/>
            <a:ext cx="7200900" cy="404175"/>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451" name="Google Shape;1451;p32"/>
          <p:cNvGrpSpPr/>
          <p:nvPr/>
        </p:nvGrpSpPr>
        <p:grpSpPr>
          <a:xfrm>
            <a:off x="2491847" y="2792275"/>
            <a:ext cx="1881594" cy="1358120"/>
            <a:chOff x="3232545" y="2931806"/>
            <a:chExt cx="1881594" cy="1358120"/>
          </a:xfrm>
        </p:grpSpPr>
        <p:pic>
          <p:nvPicPr>
            <p:cNvPr id="1452" name="Google Shape;1452;p32"/>
            <p:cNvPicPr preferRelativeResize="0"/>
            <p:nvPr/>
          </p:nvPicPr>
          <p:blipFill rotWithShape="1">
            <a:blip r:embed="rId3">
              <a:alphaModFix/>
            </a:blip>
            <a:srcRect b="0" l="0" r="0" t="0"/>
            <a:stretch/>
          </p:blipFill>
          <p:spPr>
            <a:xfrm>
              <a:off x="3685453" y="2931806"/>
              <a:ext cx="933450" cy="742950"/>
            </a:xfrm>
            <a:prstGeom prst="rect">
              <a:avLst/>
            </a:prstGeom>
            <a:noFill/>
            <a:ln>
              <a:noFill/>
            </a:ln>
          </p:spPr>
        </p:pic>
        <p:grpSp>
          <p:nvGrpSpPr>
            <p:cNvPr id="1453" name="Google Shape;1453;p32"/>
            <p:cNvGrpSpPr/>
            <p:nvPr/>
          </p:nvGrpSpPr>
          <p:grpSpPr>
            <a:xfrm>
              <a:off x="3232545" y="3564985"/>
              <a:ext cx="1881594" cy="724941"/>
              <a:chOff x="-103304" y="7072716"/>
              <a:chExt cx="1427628" cy="724941"/>
            </a:xfrm>
          </p:grpSpPr>
          <p:sp>
            <p:nvSpPr>
              <p:cNvPr id="1454" name="Google Shape;1454;p32"/>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a:p>
            </p:txBody>
          </p:sp>
          <p:sp>
            <p:nvSpPr>
              <p:cNvPr id="1455" name="Google Shape;1455;p32"/>
              <p:cNvSpPr/>
              <p:nvPr/>
            </p:nvSpPr>
            <p:spPr>
              <a:xfrm>
                <a:off x="-103304" y="7371933"/>
                <a:ext cx="1427628" cy="42572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contributivo: 61,30%</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subsidiado: 26,92%</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t/>
                </a:r>
                <a:endParaRPr b="1" sz="1400">
                  <a:solidFill>
                    <a:schemeClr val="dk1"/>
                  </a:solidFill>
                  <a:latin typeface="Arial Narrow"/>
                  <a:ea typeface="Arial Narrow"/>
                  <a:cs typeface="Arial Narrow"/>
                  <a:sym typeface="Arial Narrow"/>
                </a:endParaRPr>
              </a:p>
            </p:txBody>
          </p:sp>
        </p:grpSp>
      </p:grpSp>
      <p:grpSp>
        <p:nvGrpSpPr>
          <p:cNvPr id="1456" name="Google Shape;1456;p32"/>
          <p:cNvGrpSpPr/>
          <p:nvPr/>
        </p:nvGrpSpPr>
        <p:grpSpPr>
          <a:xfrm>
            <a:off x="5004639" y="2764717"/>
            <a:ext cx="1690560" cy="1385678"/>
            <a:chOff x="5322204" y="2849006"/>
            <a:chExt cx="1690560" cy="1385678"/>
          </a:xfrm>
        </p:grpSpPr>
        <p:pic>
          <p:nvPicPr>
            <p:cNvPr id="1457" name="Google Shape;1457;p32"/>
            <p:cNvPicPr preferRelativeResize="0"/>
            <p:nvPr/>
          </p:nvPicPr>
          <p:blipFill rotWithShape="1">
            <a:blip r:embed="rId4">
              <a:alphaModFix/>
            </a:blip>
            <a:srcRect b="0" l="0" r="0" t="0"/>
            <a:stretch/>
          </p:blipFill>
          <p:spPr>
            <a:xfrm>
              <a:off x="5575328" y="2849006"/>
              <a:ext cx="942975" cy="771525"/>
            </a:xfrm>
            <a:prstGeom prst="rect">
              <a:avLst/>
            </a:prstGeom>
            <a:noFill/>
            <a:ln>
              <a:noFill/>
            </a:ln>
          </p:spPr>
        </p:pic>
        <p:grpSp>
          <p:nvGrpSpPr>
            <p:cNvPr id="1458" name="Google Shape;1458;p32"/>
            <p:cNvGrpSpPr/>
            <p:nvPr/>
          </p:nvGrpSpPr>
          <p:grpSpPr>
            <a:xfrm>
              <a:off x="5322204" y="3584039"/>
              <a:ext cx="1690560" cy="650645"/>
              <a:chOff x="-14122" y="7072716"/>
              <a:chExt cx="1282684" cy="650645"/>
            </a:xfrm>
          </p:grpSpPr>
          <p:sp>
            <p:nvSpPr>
              <p:cNvPr id="1459" name="Google Shape;1459;p32"/>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1460" name="Google Shape;1460;p32"/>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98,21%</a:t>
                </a:r>
                <a:endParaRPr b="1" sz="1600">
                  <a:solidFill>
                    <a:schemeClr val="dk1"/>
                  </a:solidFill>
                  <a:latin typeface="Arial Narrow"/>
                  <a:ea typeface="Arial Narrow"/>
                  <a:cs typeface="Arial Narrow"/>
                  <a:sym typeface="Arial Narrow"/>
                </a:endParaRPr>
              </a:p>
            </p:txBody>
          </p:sp>
        </p:grpSp>
      </p:grpSp>
      <p:grpSp>
        <p:nvGrpSpPr>
          <p:cNvPr id="1461" name="Google Shape;1461;p32"/>
          <p:cNvGrpSpPr/>
          <p:nvPr/>
        </p:nvGrpSpPr>
        <p:grpSpPr>
          <a:xfrm>
            <a:off x="787056" y="2483768"/>
            <a:ext cx="957314" cy="1846065"/>
            <a:chOff x="691281" y="4516650"/>
            <a:chExt cx="957314" cy="1846065"/>
          </a:xfrm>
        </p:grpSpPr>
        <p:grpSp>
          <p:nvGrpSpPr>
            <p:cNvPr id="1462" name="Google Shape;1462;p32"/>
            <p:cNvGrpSpPr/>
            <p:nvPr/>
          </p:nvGrpSpPr>
          <p:grpSpPr>
            <a:xfrm>
              <a:off x="691281" y="4516650"/>
              <a:ext cx="957314" cy="1238542"/>
              <a:chOff x="525339" y="2886622"/>
              <a:chExt cx="957314" cy="1238542"/>
            </a:xfrm>
          </p:grpSpPr>
          <p:pic>
            <p:nvPicPr>
              <p:cNvPr id="1463" name="Google Shape;1463;p32"/>
              <p:cNvPicPr preferRelativeResize="0"/>
              <p:nvPr/>
            </p:nvPicPr>
            <p:blipFill rotWithShape="1">
              <a:blip r:embed="rId5">
                <a:alphaModFix/>
              </a:blip>
              <a:srcRect b="0" l="0" r="0" t="0"/>
              <a:stretch/>
            </p:blipFill>
            <p:spPr>
              <a:xfrm>
                <a:off x="646430" y="2886622"/>
                <a:ext cx="704850" cy="971550"/>
              </a:xfrm>
              <a:prstGeom prst="rect">
                <a:avLst/>
              </a:prstGeom>
              <a:noFill/>
              <a:ln>
                <a:noFill/>
              </a:ln>
            </p:spPr>
          </p:pic>
          <p:sp>
            <p:nvSpPr>
              <p:cNvPr id="1464" name="Google Shape;1464;p32"/>
              <p:cNvSpPr/>
              <p:nvPr/>
            </p:nvSpPr>
            <p:spPr>
              <a:xfrm>
                <a:off x="525339" y="3848165"/>
                <a:ext cx="95731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Donó sangre</a:t>
                </a:r>
                <a:endParaRPr b="1" sz="1200" u="sng">
                  <a:solidFill>
                    <a:srgbClr val="000000"/>
                  </a:solidFill>
                  <a:latin typeface="Arial Narrow"/>
                  <a:ea typeface="Arial Narrow"/>
                  <a:cs typeface="Arial Narrow"/>
                  <a:sym typeface="Arial Narrow"/>
                </a:endParaRPr>
              </a:p>
            </p:txBody>
          </p:sp>
        </p:grpSp>
        <p:sp>
          <p:nvSpPr>
            <p:cNvPr id="1465" name="Google Shape;1465;p32"/>
            <p:cNvSpPr/>
            <p:nvPr/>
          </p:nvSpPr>
          <p:spPr>
            <a:xfrm>
              <a:off x="784547" y="5755192"/>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1,6%</a:t>
              </a:r>
              <a:endParaRPr b="1" sz="1600">
                <a:solidFill>
                  <a:schemeClr val="dk1"/>
                </a:solidFill>
                <a:latin typeface="Arial Narrow"/>
                <a:ea typeface="Arial Narrow"/>
                <a:cs typeface="Arial Narrow"/>
                <a:sym typeface="Arial Narrow"/>
              </a:endParaRPr>
            </a:p>
          </p:txBody>
        </p:sp>
        <p:sp>
          <p:nvSpPr>
            <p:cNvPr id="1466" name="Google Shape;1466;p32"/>
            <p:cNvSpPr/>
            <p:nvPr/>
          </p:nvSpPr>
          <p:spPr>
            <a:xfrm>
              <a:off x="829812" y="6085716"/>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15 casos</a:t>
              </a:r>
              <a:endParaRPr sz="1200">
                <a:solidFill>
                  <a:schemeClr val="dk1"/>
                </a:solidFill>
                <a:latin typeface="Calibri"/>
                <a:ea typeface="Calibri"/>
                <a:cs typeface="Calibri"/>
                <a:sym typeface="Calibri"/>
              </a:endParaRPr>
            </a:p>
          </p:txBody>
        </p:sp>
      </p:grpSp>
      <p:sp>
        <p:nvSpPr>
          <p:cNvPr id="1467" name="Google Shape;1467;p32"/>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32</a:t>
            </a:r>
            <a:endParaRPr b="1" sz="1050">
              <a:solidFill>
                <a:schemeClr val="dk1"/>
              </a:solidFill>
              <a:latin typeface="Arial Narrow"/>
              <a:ea typeface="Arial Narrow"/>
              <a:cs typeface="Arial Narrow"/>
              <a:sym typeface="Arial Narrow"/>
            </a:endParaRPr>
          </a:p>
        </p:txBody>
      </p:sp>
      <p:grpSp>
        <p:nvGrpSpPr>
          <p:cNvPr id="1468" name="Google Shape;1468;p32"/>
          <p:cNvGrpSpPr/>
          <p:nvPr/>
        </p:nvGrpSpPr>
        <p:grpSpPr>
          <a:xfrm>
            <a:off x="160662" y="75973"/>
            <a:ext cx="3446504" cy="276999"/>
            <a:chOff x="2448322" y="74775"/>
            <a:chExt cx="3446504" cy="276999"/>
          </a:xfrm>
        </p:grpSpPr>
        <p:sp>
          <p:nvSpPr>
            <p:cNvPr id="1469" name="Google Shape;1469;p3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470" name="Google Shape;1470;p32"/>
            <p:cNvCxnSpPr>
              <a:stCxn id="146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471" name="Google Shape;1471;p32"/>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a:p>
          </p:txBody>
        </p:sp>
      </p:grpSp>
      <p:sp>
        <p:nvSpPr>
          <p:cNvPr id="1472" name="Google Shape;1472;p32"/>
          <p:cNvSpPr/>
          <p:nvPr/>
        </p:nvSpPr>
        <p:spPr>
          <a:xfrm>
            <a:off x="-2" y="4355976"/>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473" name="Google Shape;1473;p32"/>
          <p:cNvGrpSpPr/>
          <p:nvPr/>
        </p:nvGrpSpPr>
        <p:grpSpPr>
          <a:xfrm>
            <a:off x="30478" y="4469504"/>
            <a:ext cx="3446504" cy="276999"/>
            <a:chOff x="2448322" y="74775"/>
            <a:chExt cx="3446504" cy="276999"/>
          </a:xfrm>
        </p:grpSpPr>
        <p:sp>
          <p:nvSpPr>
            <p:cNvPr id="1474" name="Google Shape;1474;p3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475" name="Google Shape;1475;p32"/>
            <p:cNvCxnSpPr>
              <a:stCxn id="147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476" name="Google Shape;1476;p32"/>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a:p>
          </p:txBody>
        </p:sp>
      </p:grpSp>
      <p:grpSp>
        <p:nvGrpSpPr>
          <p:cNvPr id="1477" name="Google Shape;1477;p32"/>
          <p:cNvGrpSpPr/>
          <p:nvPr/>
        </p:nvGrpSpPr>
        <p:grpSpPr>
          <a:xfrm>
            <a:off x="180838" y="920327"/>
            <a:ext cx="857788" cy="1573970"/>
            <a:chOff x="1068833" y="553075"/>
            <a:chExt cx="857788" cy="1573970"/>
          </a:xfrm>
        </p:grpSpPr>
        <p:pic>
          <p:nvPicPr>
            <p:cNvPr id="1478" name="Google Shape;1478;p32"/>
            <p:cNvPicPr preferRelativeResize="0"/>
            <p:nvPr/>
          </p:nvPicPr>
          <p:blipFill rotWithShape="1">
            <a:blip r:embed="rId6">
              <a:alphaModFix/>
            </a:blip>
            <a:srcRect b="0" l="0" r="84474" t="10614"/>
            <a:stretch/>
          </p:blipFill>
          <p:spPr>
            <a:xfrm>
              <a:off x="1131620" y="553075"/>
              <a:ext cx="737696" cy="720656"/>
            </a:xfrm>
            <a:prstGeom prst="rect">
              <a:avLst/>
            </a:prstGeom>
            <a:noFill/>
            <a:ln>
              <a:noFill/>
            </a:ln>
          </p:spPr>
        </p:pic>
        <p:sp>
          <p:nvSpPr>
            <p:cNvPr id="1479" name="Google Shape;1479;p32"/>
            <p:cNvSpPr/>
            <p:nvPr/>
          </p:nvSpPr>
          <p:spPr>
            <a:xfrm>
              <a:off x="1115283" y="1520368"/>
              <a:ext cx="804404"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82,8%</a:t>
              </a:r>
              <a:endParaRPr b="1" sz="1600">
                <a:solidFill>
                  <a:schemeClr val="dk1"/>
                </a:solidFill>
                <a:latin typeface="Arial Narrow"/>
                <a:ea typeface="Arial Narrow"/>
                <a:cs typeface="Arial Narrow"/>
                <a:sym typeface="Arial Narrow"/>
              </a:endParaRPr>
            </a:p>
          </p:txBody>
        </p:sp>
        <p:sp>
          <p:nvSpPr>
            <p:cNvPr id="1480" name="Google Shape;1480;p32"/>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1481" name="Google Shape;1481;p32"/>
            <p:cNvSpPr/>
            <p:nvPr/>
          </p:nvSpPr>
          <p:spPr>
            <a:xfrm>
              <a:off x="1136020" y="1850046"/>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787 casos</a:t>
              </a:r>
              <a:endParaRPr sz="1200">
                <a:solidFill>
                  <a:schemeClr val="dk1"/>
                </a:solidFill>
                <a:latin typeface="Calibri"/>
                <a:ea typeface="Calibri"/>
                <a:cs typeface="Calibri"/>
                <a:sym typeface="Calibri"/>
              </a:endParaRPr>
            </a:p>
          </p:txBody>
        </p:sp>
      </p:grpSp>
      <p:grpSp>
        <p:nvGrpSpPr>
          <p:cNvPr id="1482" name="Google Shape;1482;p32"/>
          <p:cNvGrpSpPr/>
          <p:nvPr/>
        </p:nvGrpSpPr>
        <p:grpSpPr>
          <a:xfrm>
            <a:off x="1175708" y="920327"/>
            <a:ext cx="855270" cy="1560887"/>
            <a:chOff x="1752268" y="1227775"/>
            <a:chExt cx="855270" cy="1560887"/>
          </a:xfrm>
        </p:grpSpPr>
        <p:sp>
          <p:nvSpPr>
            <p:cNvPr id="1483" name="Google Shape;1483;p32"/>
            <p:cNvSpPr/>
            <p:nvPr/>
          </p:nvSpPr>
          <p:spPr>
            <a:xfrm>
              <a:off x="1752268" y="2181420"/>
              <a:ext cx="81184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17,2%</a:t>
              </a:r>
              <a:endParaRPr b="1" sz="1600">
                <a:solidFill>
                  <a:schemeClr val="dk1"/>
                </a:solidFill>
                <a:latin typeface="Arial Narrow"/>
                <a:ea typeface="Arial Narrow"/>
                <a:cs typeface="Arial Narrow"/>
                <a:sym typeface="Arial Narrow"/>
              </a:endParaRPr>
            </a:p>
          </p:txBody>
        </p:sp>
        <p:sp>
          <p:nvSpPr>
            <p:cNvPr id="1484" name="Google Shape;1484;p32"/>
            <p:cNvSpPr/>
            <p:nvPr/>
          </p:nvSpPr>
          <p:spPr>
            <a:xfrm>
              <a:off x="1756023" y="1908120"/>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1485" name="Google Shape;1485;p32"/>
            <p:cNvSpPr/>
            <p:nvPr/>
          </p:nvSpPr>
          <p:spPr>
            <a:xfrm>
              <a:off x="1816937" y="2511663"/>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164 casos</a:t>
              </a:r>
              <a:endParaRPr sz="1200">
                <a:solidFill>
                  <a:schemeClr val="dk1"/>
                </a:solidFill>
                <a:latin typeface="Calibri"/>
                <a:ea typeface="Calibri"/>
                <a:cs typeface="Calibri"/>
                <a:sym typeface="Calibri"/>
              </a:endParaRPr>
            </a:p>
          </p:txBody>
        </p:sp>
        <p:pic>
          <p:nvPicPr>
            <p:cNvPr id="1486" name="Google Shape;1486;p32"/>
            <p:cNvPicPr preferRelativeResize="0"/>
            <p:nvPr/>
          </p:nvPicPr>
          <p:blipFill rotWithShape="1">
            <a:blip r:embed="rId6">
              <a:alphaModFix/>
            </a:blip>
            <a:srcRect b="0" l="29313" r="56038" t="7366"/>
            <a:stretch/>
          </p:blipFill>
          <p:spPr>
            <a:xfrm>
              <a:off x="1782238" y="1227775"/>
              <a:ext cx="696035" cy="748294"/>
            </a:xfrm>
            <a:prstGeom prst="rect">
              <a:avLst/>
            </a:prstGeom>
            <a:noFill/>
            <a:ln>
              <a:noFill/>
            </a:ln>
          </p:spPr>
        </p:pic>
      </p:grpSp>
      <p:grpSp>
        <p:nvGrpSpPr>
          <p:cNvPr id="1487" name="Google Shape;1487;p32"/>
          <p:cNvGrpSpPr/>
          <p:nvPr/>
        </p:nvGrpSpPr>
        <p:grpSpPr>
          <a:xfrm>
            <a:off x="125886" y="560287"/>
            <a:ext cx="1852274" cy="436842"/>
            <a:chOff x="3054754" y="484500"/>
            <a:chExt cx="2375609" cy="436842"/>
          </a:xfrm>
        </p:grpSpPr>
        <p:sp>
          <p:nvSpPr>
            <p:cNvPr id="1488" name="Google Shape;1488;p32"/>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489" name="Google Shape;1489;p32"/>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a:t>
              </a:r>
              <a:endParaRPr/>
            </a:p>
          </p:txBody>
        </p:sp>
      </p:grpSp>
      <p:grpSp>
        <p:nvGrpSpPr>
          <p:cNvPr id="1490" name="Google Shape;1490;p32"/>
          <p:cNvGrpSpPr/>
          <p:nvPr/>
        </p:nvGrpSpPr>
        <p:grpSpPr>
          <a:xfrm>
            <a:off x="2070944" y="857976"/>
            <a:ext cx="874090" cy="1631193"/>
            <a:chOff x="2507826" y="2454167"/>
            <a:chExt cx="874090" cy="1631193"/>
          </a:xfrm>
        </p:grpSpPr>
        <p:sp>
          <p:nvSpPr>
            <p:cNvPr id="1491" name="Google Shape;1491;p32"/>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2,01%</a:t>
              </a:r>
              <a:endParaRPr b="1" sz="1600">
                <a:solidFill>
                  <a:schemeClr val="dk1"/>
                </a:solidFill>
                <a:latin typeface="Arial Narrow"/>
                <a:ea typeface="Arial Narrow"/>
                <a:cs typeface="Arial Narrow"/>
                <a:sym typeface="Arial Narrow"/>
              </a:endParaRPr>
            </a:p>
          </p:txBody>
        </p:sp>
        <p:pic>
          <p:nvPicPr>
            <p:cNvPr id="1492" name="Google Shape;1492;p32"/>
            <p:cNvPicPr preferRelativeResize="0"/>
            <p:nvPr/>
          </p:nvPicPr>
          <p:blipFill rotWithShape="1">
            <a:blip r:embed="rId7">
              <a:alphaModFix/>
            </a:blip>
            <a:srcRect b="0" l="0" r="0" t="0"/>
            <a:stretch/>
          </p:blipFill>
          <p:spPr>
            <a:xfrm>
              <a:off x="2702014" y="2454167"/>
              <a:ext cx="557405" cy="912116"/>
            </a:xfrm>
            <a:prstGeom prst="rect">
              <a:avLst/>
            </a:prstGeom>
            <a:noFill/>
            <a:ln>
              <a:noFill/>
            </a:ln>
          </p:spPr>
        </p:pic>
        <p:sp>
          <p:nvSpPr>
            <p:cNvPr id="1493" name="Google Shape;1493;p32"/>
            <p:cNvSpPr/>
            <p:nvPr/>
          </p:nvSpPr>
          <p:spPr>
            <a:xfrm>
              <a:off x="2566290" y="3203848"/>
              <a:ext cx="72487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Gestante</a:t>
              </a:r>
              <a:endParaRPr b="1" sz="1200" u="sng">
                <a:solidFill>
                  <a:srgbClr val="000000"/>
                </a:solidFill>
                <a:latin typeface="Arial Narrow"/>
                <a:ea typeface="Arial Narrow"/>
                <a:cs typeface="Arial Narrow"/>
                <a:sym typeface="Arial Narrow"/>
              </a:endParaRPr>
            </a:p>
          </p:txBody>
        </p:sp>
        <p:sp>
          <p:nvSpPr>
            <p:cNvPr id="1494" name="Google Shape;1494;p32"/>
            <p:cNvSpPr/>
            <p:nvPr/>
          </p:nvSpPr>
          <p:spPr>
            <a:xfrm>
              <a:off x="2620874" y="3808361"/>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20 casos</a:t>
              </a:r>
              <a:endParaRPr sz="1200">
                <a:solidFill>
                  <a:schemeClr val="dk1"/>
                </a:solidFill>
                <a:latin typeface="Calibri"/>
                <a:ea typeface="Calibri"/>
                <a:cs typeface="Calibri"/>
                <a:sym typeface="Calibri"/>
              </a:endParaRPr>
            </a:p>
          </p:txBody>
        </p:sp>
      </p:grpSp>
      <p:grpSp>
        <p:nvGrpSpPr>
          <p:cNvPr id="1495" name="Google Shape;1495;p32"/>
          <p:cNvGrpSpPr/>
          <p:nvPr/>
        </p:nvGrpSpPr>
        <p:grpSpPr>
          <a:xfrm>
            <a:off x="3039937" y="950012"/>
            <a:ext cx="874090" cy="1519436"/>
            <a:chOff x="3826683" y="2822224"/>
            <a:chExt cx="874090" cy="1519436"/>
          </a:xfrm>
        </p:grpSpPr>
        <p:grpSp>
          <p:nvGrpSpPr>
            <p:cNvPr id="1496" name="Google Shape;1496;p32"/>
            <p:cNvGrpSpPr/>
            <p:nvPr/>
          </p:nvGrpSpPr>
          <p:grpSpPr>
            <a:xfrm>
              <a:off x="3826683" y="3446500"/>
              <a:ext cx="874090" cy="895160"/>
              <a:chOff x="2507826" y="3203848"/>
              <a:chExt cx="874090" cy="895160"/>
            </a:xfrm>
          </p:grpSpPr>
          <p:sp>
            <p:nvSpPr>
              <p:cNvPr id="1497" name="Google Shape;1497;p32"/>
              <p:cNvSpPr/>
              <p:nvPr/>
            </p:nvSpPr>
            <p:spPr>
              <a:xfrm>
                <a:off x="2507826" y="3472120"/>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9,25%</a:t>
                </a:r>
                <a:endParaRPr b="1" sz="1600">
                  <a:solidFill>
                    <a:schemeClr val="dk1"/>
                  </a:solidFill>
                  <a:latin typeface="Arial Narrow"/>
                  <a:ea typeface="Arial Narrow"/>
                  <a:cs typeface="Arial Narrow"/>
                  <a:sym typeface="Arial Narrow"/>
                </a:endParaRPr>
              </a:p>
            </p:txBody>
          </p:sp>
          <p:sp>
            <p:nvSpPr>
              <p:cNvPr id="1498" name="Google Shape;1498;p32"/>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sp>
            <p:nvSpPr>
              <p:cNvPr id="1499" name="Google Shape;1499;p32"/>
              <p:cNvSpPr/>
              <p:nvPr/>
            </p:nvSpPr>
            <p:spPr>
              <a:xfrm>
                <a:off x="2648170" y="3822009"/>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92 casos</a:t>
                </a:r>
                <a:endParaRPr sz="1200">
                  <a:solidFill>
                    <a:schemeClr val="dk1"/>
                  </a:solidFill>
                  <a:latin typeface="Calibri"/>
                  <a:ea typeface="Calibri"/>
                  <a:cs typeface="Calibri"/>
                  <a:sym typeface="Calibri"/>
                </a:endParaRPr>
              </a:p>
            </p:txBody>
          </p:sp>
        </p:grpSp>
        <p:pic>
          <p:nvPicPr>
            <p:cNvPr id="1500" name="Google Shape;1500;p32"/>
            <p:cNvPicPr preferRelativeResize="0"/>
            <p:nvPr/>
          </p:nvPicPr>
          <p:blipFill rotWithShape="1">
            <a:blip r:embed="rId8">
              <a:alphaModFix/>
            </a:blip>
            <a:srcRect b="0" l="0" r="0" t="0"/>
            <a:stretch/>
          </p:blipFill>
          <p:spPr>
            <a:xfrm>
              <a:off x="3945025" y="2822224"/>
              <a:ext cx="587628" cy="678570"/>
            </a:xfrm>
            <a:prstGeom prst="rect">
              <a:avLst/>
            </a:prstGeom>
            <a:noFill/>
            <a:ln>
              <a:noFill/>
            </a:ln>
          </p:spPr>
        </p:pic>
      </p:grpSp>
      <p:grpSp>
        <p:nvGrpSpPr>
          <p:cNvPr id="1501" name="Google Shape;1501;p32"/>
          <p:cNvGrpSpPr/>
          <p:nvPr/>
        </p:nvGrpSpPr>
        <p:grpSpPr>
          <a:xfrm>
            <a:off x="3914027" y="1550561"/>
            <a:ext cx="1275167" cy="891591"/>
            <a:chOff x="-177188" y="7086322"/>
            <a:chExt cx="1489900" cy="891591"/>
          </a:xfrm>
        </p:grpSpPr>
        <p:sp>
          <p:nvSpPr>
            <p:cNvPr id="1502" name="Google Shape;1502;p32"/>
            <p:cNvSpPr txBox="1"/>
            <p:nvPr/>
          </p:nvSpPr>
          <p:spPr>
            <a:xfrm>
              <a:off x="-177188" y="7086322"/>
              <a:ext cx="14899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Habitante de calle</a:t>
              </a:r>
              <a:endParaRPr b="1" sz="1200" u="sng">
                <a:solidFill>
                  <a:schemeClr val="dk1"/>
                </a:solidFill>
                <a:latin typeface="Arial Narrow"/>
                <a:ea typeface="Arial Narrow"/>
                <a:cs typeface="Arial Narrow"/>
                <a:sym typeface="Arial Narrow"/>
              </a:endParaRPr>
            </a:p>
          </p:txBody>
        </p:sp>
        <p:sp>
          <p:nvSpPr>
            <p:cNvPr id="1503" name="Google Shape;1503;p32"/>
            <p:cNvSpPr/>
            <p:nvPr/>
          </p:nvSpPr>
          <p:spPr>
            <a:xfrm>
              <a:off x="-7627" y="7363321"/>
              <a:ext cx="106722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1,81%</a:t>
              </a:r>
              <a:endParaRPr b="1" sz="1600">
                <a:solidFill>
                  <a:schemeClr val="dk1"/>
                </a:solidFill>
                <a:latin typeface="Arial Narrow"/>
                <a:ea typeface="Arial Narrow"/>
                <a:cs typeface="Arial Narrow"/>
                <a:sym typeface="Arial Narrow"/>
              </a:endParaRPr>
            </a:p>
          </p:txBody>
        </p:sp>
        <p:sp>
          <p:nvSpPr>
            <p:cNvPr id="1504" name="Google Shape;1504;p32"/>
            <p:cNvSpPr txBox="1"/>
            <p:nvPr/>
          </p:nvSpPr>
          <p:spPr>
            <a:xfrm>
              <a:off x="-90500" y="770091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18 casos</a:t>
              </a:r>
              <a:endParaRPr b="1" sz="1200">
                <a:solidFill>
                  <a:schemeClr val="dk1"/>
                </a:solidFill>
                <a:latin typeface="Arial Narrow"/>
                <a:ea typeface="Arial Narrow"/>
                <a:cs typeface="Arial Narrow"/>
                <a:sym typeface="Arial Narrow"/>
              </a:endParaRPr>
            </a:p>
          </p:txBody>
        </p:sp>
      </p:grpSp>
      <p:grpSp>
        <p:nvGrpSpPr>
          <p:cNvPr id="1505" name="Google Shape;1505;p32"/>
          <p:cNvGrpSpPr/>
          <p:nvPr/>
        </p:nvGrpSpPr>
        <p:grpSpPr>
          <a:xfrm>
            <a:off x="2282181" y="528496"/>
            <a:ext cx="2722458" cy="436842"/>
            <a:chOff x="3060727" y="484500"/>
            <a:chExt cx="2369637" cy="436842"/>
          </a:xfrm>
        </p:grpSpPr>
        <p:sp>
          <p:nvSpPr>
            <p:cNvPr id="1506" name="Google Shape;1506;p32"/>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507" name="Google Shape;1507;p32"/>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a:p>
          </p:txBody>
        </p:sp>
      </p:grpSp>
      <p:grpSp>
        <p:nvGrpSpPr>
          <p:cNvPr id="1508" name="Google Shape;1508;p32"/>
          <p:cNvGrpSpPr/>
          <p:nvPr/>
        </p:nvGrpSpPr>
        <p:grpSpPr>
          <a:xfrm>
            <a:off x="5098921" y="528496"/>
            <a:ext cx="2129010" cy="1936247"/>
            <a:chOff x="616494" y="2584689"/>
            <a:chExt cx="2129010" cy="1936247"/>
          </a:xfrm>
        </p:grpSpPr>
        <p:grpSp>
          <p:nvGrpSpPr>
            <p:cNvPr id="1509" name="Google Shape;1509;p32"/>
            <p:cNvGrpSpPr/>
            <p:nvPr/>
          </p:nvGrpSpPr>
          <p:grpSpPr>
            <a:xfrm>
              <a:off x="616494" y="2934239"/>
              <a:ext cx="1152880" cy="1582804"/>
              <a:chOff x="3115290" y="1227775"/>
              <a:chExt cx="1152880" cy="1582804"/>
            </a:xfrm>
          </p:grpSpPr>
          <p:grpSp>
            <p:nvGrpSpPr>
              <p:cNvPr id="1510" name="Google Shape;1510;p32"/>
              <p:cNvGrpSpPr/>
              <p:nvPr/>
            </p:nvGrpSpPr>
            <p:grpSpPr>
              <a:xfrm>
                <a:off x="3115290" y="1951748"/>
                <a:ext cx="1152880" cy="858831"/>
                <a:chOff x="3744466" y="1301912"/>
                <a:chExt cx="1152880" cy="858831"/>
              </a:xfrm>
            </p:grpSpPr>
            <p:sp>
              <p:nvSpPr>
                <p:cNvPr id="1511" name="Google Shape;1511;p32"/>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0,5%</a:t>
                  </a:r>
                  <a:endParaRPr b="1" sz="1600">
                    <a:solidFill>
                      <a:schemeClr val="dk1"/>
                    </a:solidFill>
                    <a:latin typeface="Arial Narrow"/>
                    <a:ea typeface="Arial Narrow"/>
                    <a:cs typeface="Arial Narrow"/>
                    <a:sym typeface="Arial Narrow"/>
                  </a:endParaRPr>
                </a:p>
              </p:txBody>
            </p:sp>
            <p:sp>
              <p:nvSpPr>
                <p:cNvPr id="1512" name="Google Shape;1512;p32"/>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sp>
              <p:nvSpPr>
                <p:cNvPr id="1513" name="Google Shape;1513;p32"/>
                <p:cNvSpPr/>
                <p:nvPr/>
              </p:nvSpPr>
              <p:spPr>
                <a:xfrm>
                  <a:off x="3957784" y="1883744"/>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5 casos</a:t>
                  </a:r>
                  <a:endParaRPr sz="1200">
                    <a:solidFill>
                      <a:schemeClr val="dk1"/>
                    </a:solidFill>
                    <a:latin typeface="Calibri"/>
                    <a:ea typeface="Calibri"/>
                    <a:cs typeface="Calibri"/>
                    <a:sym typeface="Calibri"/>
                  </a:endParaRPr>
                </a:p>
              </p:txBody>
            </p:sp>
          </p:grpSp>
          <p:pic>
            <p:nvPicPr>
              <p:cNvPr id="1514" name="Google Shape;1514;p32"/>
              <p:cNvPicPr preferRelativeResize="0"/>
              <p:nvPr/>
            </p:nvPicPr>
            <p:blipFill rotWithShape="1">
              <a:blip r:embed="rId6">
                <a:alphaModFix/>
              </a:blip>
              <a:srcRect b="0" l="59057" r="25145" t="8806"/>
              <a:stretch/>
            </p:blipFill>
            <p:spPr>
              <a:xfrm>
                <a:off x="3328608" y="1227775"/>
                <a:ext cx="750627" cy="775969"/>
              </a:xfrm>
              <a:prstGeom prst="rect">
                <a:avLst/>
              </a:prstGeom>
              <a:noFill/>
              <a:ln>
                <a:noFill/>
              </a:ln>
            </p:spPr>
          </p:pic>
        </p:grpSp>
        <p:grpSp>
          <p:nvGrpSpPr>
            <p:cNvPr id="1515" name="Google Shape;1515;p32"/>
            <p:cNvGrpSpPr/>
            <p:nvPr/>
          </p:nvGrpSpPr>
          <p:grpSpPr>
            <a:xfrm>
              <a:off x="1768955" y="3641012"/>
              <a:ext cx="976549" cy="879924"/>
              <a:chOff x="5272675" y="1274868"/>
              <a:chExt cx="976549" cy="879924"/>
            </a:xfrm>
          </p:grpSpPr>
          <p:sp>
            <p:nvSpPr>
              <p:cNvPr id="1516" name="Google Shape;1516;p32"/>
              <p:cNvSpPr/>
              <p:nvPr/>
            </p:nvSpPr>
            <p:spPr>
              <a:xfrm>
                <a:off x="5410067"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0,1%</a:t>
                </a:r>
                <a:endParaRPr b="1" sz="1600">
                  <a:solidFill>
                    <a:schemeClr val="dk1"/>
                  </a:solidFill>
                  <a:latin typeface="Arial Narrow"/>
                  <a:ea typeface="Arial Narrow"/>
                  <a:cs typeface="Arial Narrow"/>
                  <a:sym typeface="Arial Narrow"/>
                </a:endParaRPr>
              </a:p>
            </p:txBody>
          </p:sp>
          <p:sp>
            <p:nvSpPr>
              <p:cNvPr id="1517" name="Google Shape;1517;p32"/>
              <p:cNvSpPr/>
              <p:nvPr/>
            </p:nvSpPr>
            <p:spPr>
              <a:xfrm>
                <a:off x="5272675" y="1274868"/>
                <a:ext cx="97654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Rom - Gitano</a:t>
                </a:r>
                <a:endParaRPr b="1" sz="1200" u="sng">
                  <a:solidFill>
                    <a:srgbClr val="000000"/>
                  </a:solidFill>
                  <a:latin typeface="Arial Narrow"/>
                  <a:ea typeface="Arial Narrow"/>
                  <a:cs typeface="Arial Narrow"/>
                  <a:sym typeface="Arial Narrow"/>
                </a:endParaRPr>
              </a:p>
            </p:txBody>
          </p:sp>
          <p:sp>
            <p:nvSpPr>
              <p:cNvPr id="1518" name="Google Shape;1518;p32"/>
              <p:cNvSpPr/>
              <p:nvPr/>
            </p:nvSpPr>
            <p:spPr>
              <a:xfrm>
                <a:off x="5502063" y="1877793"/>
                <a:ext cx="5790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 caso</a:t>
                </a:r>
                <a:endParaRPr sz="1200">
                  <a:solidFill>
                    <a:schemeClr val="dk1"/>
                  </a:solidFill>
                  <a:latin typeface="Calibri"/>
                  <a:ea typeface="Calibri"/>
                  <a:cs typeface="Calibri"/>
                  <a:sym typeface="Calibri"/>
                </a:endParaRPr>
              </a:p>
            </p:txBody>
          </p:sp>
        </p:grpSp>
        <p:grpSp>
          <p:nvGrpSpPr>
            <p:cNvPr id="1519" name="Google Shape;1519;p32"/>
            <p:cNvGrpSpPr/>
            <p:nvPr/>
          </p:nvGrpSpPr>
          <p:grpSpPr>
            <a:xfrm>
              <a:off x="734175" y="2584689"/>
              <a:ext cx="1847617" cy="436842"/>
              <a:chOff x="3060727" y="484500"/>
              <a:chExt cx="2369636" cy="436842"/>
            </a:xfrm>
          </p:grpSpPr>
          <p:sp>
            <p:nvSpPr>
              <p:cNvPr id="1520" name="Google Shape;1520;p32"/>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521" name="Google Shape;1521;p32"/>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a:p>
            </p:txBody>
          </p:sp>
        </p:grpSp>
      </p:grpSp>
      <p:pic>
        <p:nvPicPr>
          <p:cNvPr id="1522" name="Google Shape;1522;p32"/>
          <p:cNvPicPr preferRelativeResize="0"/>
          <p:nvPr/>
        </p:nvPicPr>
        <p:blipFill rotWithShape="1">
          <a:blip r:embed="rId9">
            <a:alphaModFix/>
          </a:blip>
          <a:srcRect b="0" l="0" r="0" t="0"/>
          <a:stretch/>
        </p:blipFill>
        <p:spPr>
          <a:xfrm>
            <a:off x="6487755" y="930627"/>
            <a:ext cx="503801" cy="677030"/>
          </a:xfrm>
          <a:prstGeom prst="rect">
            <a:avLst/>
          </a:prstGeom>
          <a:noFill/>
          <a:ln>
            <a:noFill/>
          </a:ln>
        </p:spPr>
      </p:pic>
      <p:pic>
        <p:nvPicPr>
          <p:cNvPr id="1523" name="Google Shape;1523;p32"/>
          <p:cNvPicPr preferRelativeResize="0"/>
          <p:nvPr/>
        </p:nvPicPr>
        <p:blipFill rotWithShape="1">
          <a:blip r:embed="rId10">
            <a:alphaModFix/>
          </a:blip>
          <a:srcRect b="0" l="0" r="0" t="0"/>
          <a:stretch/>
        </p:blipFill>
        <p:spPr>
          <a:xfrm>
            <a:off x="3849300" y="930961"/>
            <a:ext cx="1203640" cy="716671"/>
          </a:xfrm>
          <a:prstGeom prst="rect">
            <a:avLst/>
          </a:prstGeom>
          <a:noFill/>
          <a:ln>
            <a:noFill/>
          </a:ln>
        </p:spPr>
      </p:pic>
      <p:sp>
        <p:nvSpPr>
          <p:cNvPr id="1524" name="Google Shape;1524;p32"/>
          <p:cNvSpPr/>
          <p:nvPr/>
        </p:nvSpPr>
        <p:spPr>
          <a:xfrm>
            <a:off x="-20700" y="8836223"/>
            <a:ext cx="721601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Figura. Mapa temático de proporción de casos VIH. Medellín, a Periodo epidemiológico 07 acumulado  de  2022. </a:t>
            </a:r>
            <a:endParaRPr sz="700">
              <a:solidFill>
                <a:schemeClr val="dk1"/>
              </a:solidFill>
              <a:latin typeface="Arial Narrow"/>
              <a:ea typeface="Arial Narrow"/>
              <a:cs typeface="Arial Narrow"/>
              <a:sym typeface="Arial Narrow"/>
            </a:endParaRPr>
          </a:p>
        </p:txBody>
      </p:sp>
      <p:pic>
        <p:nvPicPr>
          <p:cNvPr id="1525" name="Google Shape;1525;p32"/>
          <p:cNvPicPr preferRelativeResize="0"/>
          <p:nvPr/>
        </p:nvPicPr>
        <p:blipFill rotWithShape="1">
          <a:blip r:embed="rId11">
            <a:alphaModFix/>
          </a:blip>
          <a:srcRect b="5332" l="13973" r="12187" t="10000"/>
          <a:stretch/>
        </p:blipFill>
        <p:spPr>
          <a:xfrm>
            <a:off x="491368" y="4967502"/>
            <a:ext cx="6304084" cy="385577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9" name="Shape 1529"/>
        <p:cNvGrpSpPr/>
        <p:nvPr/>
      </p:nvGrpSpPr>
      <p:grpSpPr>
        <a:xfrm>
          <a:off x="0" y="0"/>
          <a:ext cx="0" cy="0"/>
          <a:chOff x="0" y="0"/>
          <a:chExt cx="0" cy="0"/>
        </a:xfrm>
      </p:grpSpPr>
      <p:sp>
        <p:nvSpPr>
          <p:cNvPr id="1530" name="Google Shape;1530;p33"/>
          <p:cNvSpPr/>
          <p:nvPr/>
        </p:nvSpPr>
        <p:spPr>
          <a:xfrm>
            <a:off x="116253" y="2843808"/>
            <a:ext cx="3600449"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9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900">
                <a:solidFill>
                  <a:schemeClr val="dk1"/>
                </a:solidFill>
                <a:latin typeface="Arial Narrow"/>
                <a:ea typeface="Arial Narrow"/>
                <a:cs typeface="Arial Narrow"/>
                <a:sym typeface="Arial Narrow"/>
              </a:rPr>
              <a:t>Tabla. Distribución de pruebas realizadas en diagnóstico VIH, a Periodo epidemiológico 07  de 2022. </a:t>
            </a:r>
            <a:endParaRPr sz="900">
              <a:solidFill>
                <a:schemeClr val="dk1"/>
              </a:solidFill>
              <a:latin typeface="Arial Narrow"/>
              <a:ea typeface="Arial Narrow"/>
              <a:cs typeface="Arial Narrow"/>
              <a:sym typeface="Arial Narrow"/>
            </a:endParaRPr>
          </a:p>
        </p:txBody>
      </p:sp>
      <p:sp>
        <p:nvSpPr>
          <p:cNvPr id="1531" name="Google Shape;1531;p33"/>
          <p:cNvSpPr/>
          <p:nvPr/>
        </p:nvSpPr>
        <p:spPr>
          <a:xfrm>
            <a:off x="3950845" y="2699792"/>
            <a:ext cx="3105989"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9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900">
                <a:solidFill>
                  <a:schemeClr val="dk1"/>
                </a:solidFill>
                <a:latin typeface="Arial Narrow"/>
                <a:ea typeface="Arial Narrow"/>
                <a:cs typeface="Arial Narrow"/>
                <a:sym typeface="Arial Narrow"/>
              </a:rPr>
              <a:t>Tabla. Distribución de estado Clínico en diagnóstico VIH, a Periodo epidemiológico 07  de 2022. </a:t>
            </a:r>
            <a:endParaRPr sz="900">
              <a:solidFill>
                <a:schemeClr val="dk1"/>
              </a:solidFill>
              <a:latin typeface="Arial Narrow"/>
              <a:ea typeface="Arial Narrow"/>
              <a:cs typeface="Arial Narrow"/>
              <a:sym typeface="Arial Narrow"/>
            </a:endParaRPr>
          </a:p>
        </p:txBody>
      </p:sp>
      <p:sp>
        <p:nvSpPr>
          <p:cNvPr id="1532" name="Google Shape;1532;p33"/>
          <p:cNvSpPr/>
          <p:nvPr/>
        </p:nvSpPr>
        <p:spPr>
          <a:xfrm>
            <a:off x="-2" y="-6499"/>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533" name="Google Shape;1533;p33"/>
          <p:cNvGrpSpPr/>
          <p:nvPr/>
        </p:nvGrpSpPr>
        <p:grpSpPr>
          <a:xfrm>
            <a:off x="30478" y="107029"/>
            <a:ext cx="5655484" cy="276999"/>
            <a:chOff x="2448322" y="74775"/>
            <a:chExt cx="5655484" cy="276999"/>
          </a:xfrm>
        </p:grpSpPr>
        <p:sp>
          <p:nvSpPr>
            <p:cNvPr id="1534" name="Google Shape;1534;p33"/>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535" name="Google Shape;1535;p33"/>
            <p:cNvCxnSpPr>
              <a:stCxn id="153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536" name="Google Shape;1536;p33"/>
            <p:cNvSpPr txBox="1"/>
            <p:nvPr/>
          </p:nvSpPr>
          <p:spPr>
            <a:xfrm>
              <a:off x="3302538" y="74775"/>
              <a:ext cx="480126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especificas del comportamiento del evento y curso de vida</a:t>
              </a:r>
              <a:endParaRPr/>
            </a:p>
          </p:txBody>
        </p:sp>
      </p:grpSp>
      <p:sp>
        <p:nvSpPr>
          <p:cNvPr id="1537" name="Google Shape;1537;p33"/>
          <p:cNvSpPr/>
          <p:nvPr/>
        </p:nvSpPr>
        <p:spPr>
          <a:xfrm>
            <a:off x="1368202" y="5699447"/>
            <a:ext cx="4680520" cy="3847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9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Figura. Curso de vida de los casos notificados de VIH. Periodo epidemiológico 07. 2022. </a:t>
            </a:r>
            <a:endParaRPr sz="1000">
              <a:solidFill>
                <a:schemeClr val="dk1"/>
              </a:solidFill>
              <a:latin typeface="Arial Narrow"/>
              <a:ea typeface="Arial Narrow"/>
              <a:cs typeface="Arial Narrow"/>
              <a:sym typeface="Arial Narrow"/>
            </a:endParaRPr>
          </a:p>
        </p:txBody>
      </p:sp>
      <p:sp>
        <p:nvSpPr>
          <p:cNvPr id="1538" name="Google Shape;1538;p33"/>
          <p:cNvSpPr/>
          <p:nvPr/>
        </p:nvSpPr>
        <p:spPr>
          <a:xfrm>
            <a:off x="945068" y="8731026"/>
            <a:ext cx="4680520" cy="3847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9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Figura. Mecanismo probable de transmisión de VIH. Periodo epidemiológico 07. 2022. </a:t>
            </a:r>
            <a:endParaRPr sz="1000">
              <a:solidFill>
                <a:schemeClr val="dk1"/>
              </a:solidFill>
              <a:latin typeface="Arial Narrow"/>
              <a:ea typeface="Arial Narrow"/>
              <a:cs typeface="Arial Narrow"/>
              <a:sym typeface="Arial Narrow"/>
            </a:endParaRPr>
          </a:p>
        </p:txBody>
      </p:sp>
      <p:graphicFrame>
        <p:nvGraphicFramePr>
          <p:cNvPr id="1539" name="Google Shape;1539;p33"/>
          <p:cNvGraphicFramePr/>
          <p:nvPr/>
        </p:nvGraphicFramePr>
        <p:xfrm>
          <a:off x="-143941" y="570646"/>
          <a:ext cx="3744414" cy="2390354"/>
        </p:xfrm>
        <a:graphic>
          <a:graphicData uri="http://schemas.openxmlformats.org/drawingml/2006/chart">
            <c:chart r:id="rId3"/>
          </a:graphicData>
        </a:graphic>
      </p:graphicFrame>
      <p:graphicFrame>
        <p:nvGraphicFramePr>
          <p:cNvPr id="1540" name="Google Shape;1540;p33"/>
          <p:cNvGraphicFramePr/>
          <p:nvPr/>
        </p:nvGraphicFramePr>
        <p:xfrm>
          <a:off x="3528442" y="611560"/>
          <a:ext cx="3672458" cy="2232248"/>
        </p:xfrm>
        <a:graphic>
          <a:graphicData uri="http://schemas.openxmlformats.org/drawingml/2006/chart">
            <c:chart r:id="rId4"/>
          </a:graphicData>
        </a:graphic>
      </p:graphicFrame>
      <p:graphicFrame>
        <p:nvGraphicFramePr>
          <p:cNvPr id="1541" name="Google Shape;1541;p33"/>
          <p:cNvGraphicFramePr/>
          <p:nvPr/>
        </p:nvGraphicFramePr>
        <p:xfrm>
          <a:off x="994389" y="3429371"/>
          <a:ext cx="4838309" cy="2366765"/>
        </p:xfrm>
        <a:graphic>
          <a:graphicData uri="http://schemas.openxmlformats.org/drawingml/2006/chart">
            <c:chart r:id="rId5"/>
          </a:graphicData>
        </a:graphic>
      </p:graphicFrame>
      <p:graphicFrame>
        <p:nvGraphicFramePr>
          <p:cNvPr id="1542" name="Google Shape;1542;p33"/>
          <p:cNvGraphicFramePr/>
          <p:nvPr/>
        </p:nvGraphicFramePr>
        <p:xfrm>
          <a:off x="655614" y="6156176"/>
          <a:ext cx="5177084" cy="2664297"/>
        </p:xfrm>
        <a:graphic>
          <a:graphicData uri="http://schemas.openxmlformats.org/drawingml/2006/chart">
            <c:chart r:id="rId6"/>
          </a:graphicData>
        </a:graphic>
      </p:graphicFrame>
      <p:sp>
        <p:nvSpPr>
          <p:cNvPr id="1543" name="Google Shape;1543;p33"/>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33</a:t>
            </a:r>
            <a:endParaRPr b="1" sz="1050">
              <a:solidFill>
                <a:schemeClr val="dk1"/>
              </a:solidFill>
              <a:latin typeface="Arial Narrow"/>
              <a:ea typeface="Arial Narrow"/>
              <a:cs typeface="Arial Narrow"/>
              <a:sym typeface="Arial Narrow"/>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7" name="Shape 1547"/>
        <p:cNvGrpSpPr/>
        <p:nvPr/>
      </p:nvGrpSpPr>
      <p:grpSpPr>
        <a:xfrm>
          <a:off x="0" y="0"/>
          <a:ext cx="0" cy="0"/>
          <a:chOff x="0" y="0"/>
          <a:chExt cx="0" cy="0"/>
        </a:xfrm>
      </p:grpSpPr>
      <p:pic>
        <p:nvPicPr>
          <p:cNvPr id="1548" name="Google Shape;1548;p34"/>
          <p:cNvPicPr preferRelativeResize="0"/>
          <p:nvPr/>
        </p:nvPicPr>
        <p:blipFill rotWithShape="1">
          <a:blip r:embed="rId3">
            <a:alphaModFix/>
          </a:blip>
          <a:srcRect b="0" l="0" r="0" t="51431"/>
          <a:stretch/>
        </p:blipFill>
        <p:spPr>
          <a:xfrm>
            <a:off x="0" y="2800429"/>
            <a:ext cx="2232223" cy="2666962"/>
          </a:xfrm>
          <a:prstGeom prst="rect">
            <a:avLst/>
          </a:prstGeom>
          <a:noFill/>
          <a:ln>
            <a:noFill/>
          </a:ln>
        </p:spPr>
      </p:pic>
      <p:sp>
        <p:nvSpPr>
          <p:cNvPr id="1549" name="Google Shape;1549;p34"/>
          <p:cNvSpPr/>
          <p:nvPr/>
        </p:nvSpPr>
        <p:spPr>
          <a:xfrm>
            <a:off x="2634168" y="2470016"/>
            <a:ext cx="4566732" cy="3539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b="1" i="1" lang="es-ES" sz="900">
                <a:solidFill>
                  <a:srgbClr val="000000"/>
                </a:solidFill>
                <a:latin typeface="Calibri"/>
                <a:ea typeface="Calibri"/>
                <a:cs typeface="Calibri"/>
                <a:sym typeface="Calibri"/>
              </a:rPr>
              <a:t>Figura. Canal endémico de Dengue. Medellín, a Periodo 7 acumulado de 2022. </a:t>
            </a:r>
            <a:endParaRPr/>
          </a:p>
        </p:txBody>
      </p:sp>
      <p:grpSp>
        <p:nvGrpSpPr>
          <p:cNvPr id="1550" name="Google Shape;1550;p34"/>
          <p:cNvGrpSpPr/>
          <p:nvPr/>
        </p:nvGrpSpPr>
        <p:grpSpPr>
          <a:xfrm>
            <a:off x="110974" y="4211962"/>
            <a:ext cx="1981076" cy="488476"/>
            <a:chOff x="2234969" y="3379972"/>
            <a:chExt cx="4719140" cy="904874"/>
          </a:xfrm>
        </p:grpSpPr>
        <p:pic>
          <p:nvPicPr>
            <p:cNvPr id="1551" name="Google Shape;1551;p34"/>
            <p:cNvPicPr preferRelativeResize="0"/>
            <p:nvPr/>
          </p:nvPicPr>
          <p:blipFill rotWithShape="1">
            <a:blip r:embed="rId4">
              <a:alphaModFix/>
            </a:blip>
            <a:srcRect b="0" l="0" r="0" t="0"/>
            <a:stretch/>
          </p:blipFill>
          <p:spPr>
            <a:xfrm>
              <a:off x="2234969" y="3379972"/>
              <a:ext cx="4719140" cy="904874"/>
            </a:xfrm>
            <a:prstGeom prst="rect">
              <a:avLst/>
            </a:prstGeom>
            <a:noFill/>
            <a:ln>
              <a:noFill/>
            </a:ln>
          </p:spPr>
        </p:pic>
        <p:sp>
          <p:nvSpPr>
            <p:cNvPr id="1552" name="Google Shape;1552;p34"/>
            <p:cNvSpPr txBox="1"/>
            <p:nvPr/>
          </p:nvSpPr>
          <p:spPr>
            <a:xfrm>
              <a:off x="3154990" y="3554602"/>
              <a:ext cx="1912279" cy="5701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170 </a:t>
              </a:r>
              <a:endParaRPr b="1" sz="1400">
                <a:solidFill>
                  <a:schemeClr val="dk1"/>
                </a:solidFill>
                <a:latin typeface="Arial Narrow"/>
                <a:ea typeface="Arial Narrow"/>
                <a:cs typeface="Arial Narrow"/>
                <a:sym typeface="Arial Narrow"/>
              </a:endParaRPr>
            </a:p>
          </p:txBody>
        </p:sp>
      </p:grpSp>
      <p:sp>
        <p:nvSpPr>
          <p:cNvPr id="1553" name="Google Shape;1553;p34"/>
          <p:cNvSpPr txBox="1"/>
          <p:nvPr/>
        </p:nvSpPr>
        <p:spPr>
          <a:xfrm>
            <a:off x="-38575" y="4709843"/>
            <a:ext cx="230937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aumentó en un 46% </a:t>
            </a:r>
            <a:endParaRPr b="1" sz="1200">
              <a:solidFill>
                <a:schemeClr val="dk1"/>
              </a:solidFill>
              <a:latin typeface="Arial Narrow"/>
              <a:ea typeface="Arial Narrow"/>
              <a:cs typeface="Arial Narrow"/>
              <a:sym typeface="Arial Narrow"/>
            </a:endParaRPr>
          </a:p>
        </p:txBody>
      </p:sp>
      <p:sp>
        <p:nvSpPr>
          <p:cNvPr id="1554" name="Google Shape;1554;p34"/>
          <p:cNvSpPr/>
          <p:nvPr/>
        </p:nvSpPr>
        <p:spPr>
          <a:xfrm>
            <a:off x="2232224" y="4843626"/>
            <a:ext cx="4958330" cy="3847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b="1" i="1" lang="es-ES" sz="900">
                <a:solidFill>
                  <a:srgbClr val="000000"/>
                </a:solidFill>
                <a:latin typeface="Calibri"/>
                <a:ea typeface="Calibri"/>
                <a:cs typeface="Calibri"/>
                <a:sym typeface="Calibri"/>
              </a:rPr>
              <a:t>Figura. Número de casos de Dengue, Medellín, a Periodo epidemiológico 7, años 2021-2022</a:t>
            </a:r>
            <a:r>
              <a:rPr lang="es-ES" sz="1100">
                <a:solidFill>
                  <a:schemeClr val="dk1"/>
                </a:solidFill>
                <a:latin typeface="Arial Narrow"/>
                <a:ea typeface="Arial Narrow"/>
                <a:cs typeface="Arial Narrow"/>
                <a:sym typeface="Arial Narrow"/>
              </a:rPr>
              <a:t>. </a:t>
            </a:r>
            <a:endParaRPr sz="1100">
              <a:solidFill>
                <a:schemeClr val="dk1"/>
              </a:solidFill>
              <a:latin typeface="Arial Narrow"/>
              <a:ea typeface="Arial Narrow"/>
              <a:cs typeface="Arial Narrow"/>
              <a:sym typeface="Arial Narrow"/>
            </a:endParaRPr>
          </a:p>
        </p:txBody>
      </p:sp>
      <p:grpSp>
        <p:nvGrpSpPr>
          <p:cNvPr id="1555" name="Google Shape;1555;p34"/>
          <p:cNvGrpSpPr/>
          <p:nvPr/>
        </p:nvGrpSpPr>
        <p:grpSpPr>
          <a:xfrm>
            <a:off x="2448322" y="74775"/>
            <a:ext cx="3446504" cy="276999"/>
            <a:chOff x="2448322" y="74775"/>
            <a:chExt cx="3446504" cy="276999"/>
          </a:xfrm>
        </p:grpSpPr>
        <p:sp>
          <p:nvSpPr>
            <p:cNvPr id="1556" name="Google Shape;1556;p3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557" name="Google Shape;1557;p34"/>
            <p:cNvCxnSpPr>
              <a:stCxn id="155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558" name="Google Shape;1558;p3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559" name="Google Shape;1559;p34"/>
          <p:cNvSpPr/>
          <p:nvPr/>
        </p:nvSpPr>
        <p:spPr>
          <a:xfrm>
            <a:off x="0" y="5472479"/>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560" name="Google Shape;1560;p34"/>
          <p:cNvGrpSpPr/>
          <p:nvPr/>
        </p:nvGrpSpPr>
        <p:grpSpPr>
          <a:xfrm>
            <a:off x="277404" y="5621632"/>
            <a:ext cx="3446504" cy="276999"/>
            <a:chOff x="2448322" y="74775"/>
            <a:chExt cx="3446504" cy="276999"/>
          </a:xfrm>
        </p:grpSpPr>
        <p:sp>
          <p:nvSpPr>
            <p:cNvPr id="1561" name="Google Shape;1561;p3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562" name="Google Shape;1562;p34"/>
            <p:cNvCxnSpPr>
              <a:stCxn id="156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563" name="Google Shape;1563;p3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inusual</a:t>
              </a:r>
              <a:endParaRPr b="1" sz="1200">
                <a:solidFill>
                  <a:schemeClr val="dk1"/>
                </a:solidFill>
                <a:latin typeface="Arial Narrow"/>
                <a:ea typeface="Arial Narrow"/>
                <a:cs typeface="Arial Narrow"/>
                <a:sym typeface="Arial Narrow"/>
              </a:endParaRPr>
            </a:p>
          </p:txBody>
        </p:sp>
      </p:grpSp>
      <p:grpSp>
        <p:nvGrpSpPr>
          <p:cNvPr id="1564" name="Google Shape;1564;p34"/>
          <p:cNvGrpSpPr/>
          <p:nvPr/>
        </p:nvGrpSpPr>
        <p:grpSpPr>
          <a:xfrm>
            <a:off x="4752578" y="5635532"/>
            <a:ext cx="3446504" cy="276999"/>
            <a:chOff x="2448322" y="74775"/>
            <a:chExt cx="3446504" cy="276999"/>
          </a:xfrm>
        </p:grpSpPr>
        <p:sp>
          <p:nvSpPr>
            <p:cNvPr id="1565" name="Google Shape;1565;p3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566" name="Google Shape;1566;p34"/>
            <p:cNvCxnSpPr>
              <a:stCxn id="1565"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567" name="Google Shape;1567;p3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1568" name="Google Shape;1568;p34"/>
          <p:cNvSpPr/>
          <p:nvPr/>
        </p:nvSpPr>
        <p:spPr>
          <a:xfrm>
            <a:off x="146095" y="8604448"/>
            <a:ext cx="6625534" cy="36163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r>
              <a:rPr lang="es-ES" sz="850">
                <a:solidFill>
                  <a:schemeClr val="dk1"/>
                </a:solidFill>
                <a:latin typeface="Arial Narrow"/>
                <a:ea typeface="Arial Narrow"/>
                <a:cs typeface="Arial Narrow"/>
                <a:sym typeface="Arial Narrow"/>
              </a:rPr>
              <a:t>. </a:t>
            </a:r>
            <a:endParaRPr sz="85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850">
                <a:solidFill>
                  <a:schemeClr val="dk1"/>
                </a:solidFill>
                <a:latin typeface="Arial Narrow"/>
                <a:ea typeface="Arial Narrow"/>
                <a:cs typeface="Arial Narrow"/>
                <a:sym typeface="Arial Narrow"/>
              </a:rPr>
              <a:t>Tabla: </a:t>
            </a:r>
            <a:r>
              <a:rPr b="1" i="1" lang="es-ES" sz="900">
                <a:solidFill>
                  <a:srgbClr val="000000"/>
                </a:solidFill>
                <a:latin typeface="Calibri"/>
                <a:ea typeface="Calibri"/>
                <a:cs typeface="Calibri"/>
                <a:sym typeface="Calibri"/>
              </a:rPr>
              <a:t>Número de casos de Dengue, Zika y Chikungunya hasta periodo 7 Colombia 2022</a:t>
            </a:r>
            <a:endParaRPr b="1" i="1" sz="900">
              <a:solidFill>
                <a:srgbClr val="000000"/>
              </a:solidFill>
              <a:latin typeface="Calibri"/>
              <a:ea typeface="Calibri"/>
              <a:cs typeface="Calibri"/>
              <a:sym typeface="Calibri"/>
            </a:endParaRPr>
          </a:p>
        </p:txBody>
      </p:sp>
      <p:pic>
        <p:nvPicPr>
          <p:cNvPr id="1569" name="Google Shape;1569;p34"/>
          <p:cNvPicPr preferRelativeResize="0"/>
          <p:nvPr/>
        </p:nvPicPr>
        <p:blipFill rotWithShape="1">
          <a:blip r:embed="rId5">
            <a:alphaModFix/>
          </a:blip>
          <a:srcRect b="0" l="0" r="0" t="0"/>
          <a:stretch/>
        </p:blipFill>
        <p:spPr>
          <a:xfrm>
            <a:off x="61163" y="311281"/>
            <a:ext cx="2411411" cy="1812447"/>
          </a:xfrm>
          <a:prstGeom prst="rect">
            <a:avLst/>
          </a:prstGeom>
          <a:noFill/>
          <a:ln>
            <a:noFill/>
          </a:ln>
        </p:spPr>
      </p:pic>
      <p:sp>
        <p:nvSpPr>
          <p:cNvPr id="1570" name="Google Shape;1570;p34"/>
          <p:cNvSpPr txBox="1"/>
          <p:nvPr/>
        </p:nvSpPr>
        <p:spPr>
          <a:xfrm>
            <a:off x="97386" y="2447445"/>
            <a:ext cx="2232241"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7-2022</a:t>
            </a:r>
            <a:endParaRPr b="1" sz="1200">
              <a:solidFill>
                <a:schemeClr val="dk1"/>
              </a:solidFill>
              <a:latin typeface="Arial Narrow"/>
              <a:ea typeface="Arial Narrow"/>
              <a:cs typeface="Arial Narrow"/>
              <a:sym typeface="Arial Narrow"/>
            </a:endParaRPr>
          </a:p>
        </p:txBody>
      </p:sp>
      <p:sp>
        <p:nvSpPr>
          <p:cNvPr id="1571" name="Google Shape;1571;p34"/>
          <p:cNvSpPr txBox="1"/>
          <p:nvPr/>
        </p:nvSpPr>
        <p:spPr>
          <a:xfrm>
            <a:off x="175920" y="2126846"/>
            <a:ext cx="2075175" cy="369332"/>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1800"/>
              <a:buFont typeface="Arial Narrow"/>
              <a:buNone/>
            </a:pPr>
            <a:r>
              <a:rPr b="1" lang="es-ES" sz="1800">
                <a:solidFill>
                  <a:srgbClr val="C00000"/>
                </a:solidFill>
                <a:latin typeface="Arial Narrow"/>
                <a:ea typeface="Arial Narrow"/>
                <a:cs typeface="Arial Narrow"/>
                <a:sym typeface="Arial Narrow"/>
              </a:rPr>
              <a:t>Dengue</a:t>
            </a:r>
            <a:endParaRPr b="1" sz="1800">
              <a:solidFill>
                <a:srgbClr val="C00000"/>
              </a:solidFill>
              <a:latin typeface="Arial Narrow"/>
              <a:ea typeface="Arial Narrow"/>
              <a:cs typeface="Arial Narrow"/>
              <a:sym typeface="Arial Narrow"/>
            </a:endParaRPr>
          </a:p>
        </p:txBody>
      </p:sp>
      <p:graphicFrame>
        <p:nvGraphicFramePr>
          <p:cNvPr id="1572" name="Google Shape;1572;p34"/>
          <p:cNvGraphicFramePr/>
          <p:nvPr/>
        </p:nvGraphicFramePr>
        <p:xfrm>
          <a:off x="2612918" y="307257"/>
          <a:ext cx="4464495" cy="2364936"/>
        </p:xfrm>
        <a:graphic>
          <a:graphicData uri="http://schemas.openxmlformats.org/drawingml/2006/chart">
            <c:chart r:id="rId6"/>
          </a:graphicData>
        </a:graphic>
      </p:graphicFrame>
      <p:graphicFrame>
        <p:nvGraphicFramePr>
          <p:cNvPr id="1573" name="Google Shape;1573;p34"/>
          <p:cNvGraphicFramePr/>
          <p:nvPr/>
        </p:nvGraphicFramePr>
        <p:xfrm>
          <a:off x="2309568" y="2861920"/>
          <a:ext cx="4747266" cy="2171088"/>
        </p:xfrm>
        <a:graphic>
          <a:graphicData uri="http://schemas.openxmlformats.org/drawingml/2006/chart">
            <c:chart r:id="rId7"/>
          </a:graphicData>
        </a:graphic>
      </p:graphicFrame>
      <p:pic>
        <p:nvPicPr>
          <p:cNvPr id="1574" name="Google Shape;1574;p34"/>
          <p:cNvPicPr preferRelativeResize="0"/>
          <p:nvPr/>
        </p:nvPicPr>
        <p:blipFill rotWithShape="1">
          <a:blip r:embed="rId8">
            <a:alphaModFix/>
          </a:blip>
          <a:srcRect b="0" l="0" r="0" t="0"/>
          <a:stretch/>
        </p:blipFill>
        <p:spPr>
          <a:xfrm>
            <a:off x="157788" y="6123943"/>
            <a:ext cx="2902602" cy="680305"/>
          </a:xfrm>
          <a:prstGeom prst="rect">
            <a:avLst/>
          </a:prstGeom>
          <a:noFill/>
          <a:ln>
            <a:noFill/>
          </a:ln>
        </p:spPr>
      </p:pic>
      <p:pic>
        <p:nvPicPr>
          <p:cNvPr id="1575" name="Google Shape;1575;p34"/>
          <p:cNvPicPr preferRelativeResize="0"/>
          <p:nvPr/>
        </p:nvPicPr>
        <p:blipFill rotWithShape="1">
          <a:blip r:embed="rId9">
            <a:alphaModFix/>
          </a:blip>
          <a:srcRect b="0" l="0" r="0" t="0"/>
          <a:stretch/>
        </p:blipFill>
        <p:spPr>
          <a:xfrm>
            <a:off x="157788" y="6966487"/>
            <a:ext cx="2902602" cy="695229"/>
          </a:xfrm>
          <a:prstGeom prst="rect">
            <a:avLst/>
          </a:prstGeom>
          <a:noFill/>
          <a:ln>
            <a:noFill/>
          </a:ln>
        </p:spPr>
      </p:pic>
      <p:pic>
        <p:nvPicPr>
          <p:cNvPr id="1576" name="Google Shape;1576;p34"/>
          <p:cNvPicPr preferRelativeResize="0"/>
          <p:nvPr/>
        </p:nvPicPr>
        <p:blipFill rotWithShape="1">
          <a:blip r:embed="rId10">
            <a:alphaModFix/>
          </a:blip>
          <a:srcRect b="0" l="0" r="0" t="0"/>
          <a:stretch/>
        </p:blipFill>
        <p:spPr>
          <a:xfrm>
            <a:off x="153984" y="7884368"/>
            <a:ext cx="2906406" cy="659794"/>
          </a:xfrm>
          <a:prstGeom prst="rect">
            <a:avLst/>
          </a:prstGeom>
          <a:noFill/>
          <a:ln>
            <a:noFill/>
          </a:ln>
        </p:spPr>
      </p:pic>
      <p:graphicFrame>
        <p:nvGraphicFramePr>
          <p:cNvPr id="1577" name="Google Shape;1577;p34"/>
          <p:cNvGraphicFramePr/>
          <p:nvPr/>
        </p:nvGraphicFramePr>
        <p:xfrm>
          <a:off x="2970812" y="6377339"/>
          <a:ext cx="4217408" cy="2313883"/>
        </p:xfrm>
        <a:graphic>
          <a:graphicData uri="http://schemas.openxmlformats.org/drawingml/2006/chart">
            <c:chart r:id="rId11"/>
          </a:graphicData>
        </a:graphic>
      </p:graphicFrame>
      <p:sp>
        <p:nvSpPr>
          <p:cNvPr id="1578" name="Google Shape;1578;p34"/>
          <p:cNvSpPr txBox="1"/>
          <p:nvPr/>
        </p:nvSpPr>
        <p:spPr>
          <a:xfrm>
            <a:off x="5544666" y="7116915"/>
            <a:ext cx="936475"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00">
                <a:solidFill>
                  <a:schemeClr val="dk1"/>
                </a:solidFill>
                <a:latin typeface="Calibri"/>
                <a:ea typeface="Calibri"/>
                <a:cs typeface="Calibri"/>
                <a:sym typeface="Calibri"/>
              </a:rPr>
              <a:t>Tasa total: 6,9</a:t>
            </a:r>
            <a:endParaRPr b="1" sz="1000">
              <a:solidFill>
                <a:schemeClr val="dk1"/>
              </a:solidFill>
              <a:latin typeface="Calibri"/>
              <a:ea typeface="Calibri"/>
              <a:cs typeface="Calibri"/>
              <a:sym typeface="Calibri"/>
            </a:endParaRPr>
          </a:p>
        </p:txBody>
      </p:sp>
      <p:sp>
        <p:nvSpPr>
          <p:cNvPr id="1579" name="Google Shape;1579;p34"/>
          <p:cNvSpPr/>
          <p:nvPr/>
        </p:nvSpPr>
        <p:spPr>
          <a:xfrm>
            <a:off x="3384426" y="6069563"/>
            <a:ext cx="3600450" cy="61555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ES" sz="800">
                <a:solidFill>
                  <a:srgbClr val="000000"/>
                </a:solidFill>
                <a:latin typeface="Calibri"/>
                <a:ea typeface="Calibri"/>
                <a:cs typeface="Calibri"/>
                <a:sym typeface="Calibri"/>
              </a:rPr>
              <a:t>Numero de casos de Dengue por grupo de edad. Medellín hasta periodo epidemiológico 7 de 2022</a:t>
            </a:r>
            <a:endParaRPr/>
          </a:p>
          <a:p>
            <a:pPr indent="0" lvl="0" marL="0" marR="0" rtl="0" algn="l">
              <a:spcBef>
                <a:spcPts val="0"/>
              </a:spcBef>
              <a:spcAft>
                <a:spcPts val="0"/>
              </a:spcAft>
              <a:buNone/>
            </a:pPr>
            <a:r>
              <a:t/>
            </a:r>
            <a:endParaRPr sz="1800">
              <a:solidFill>
                <a:schemeClr val="dk1"/>
              </a:solidFill>
              <a:latin typeface="Arial Narrow"/>
              <a:ea typeface="Arial Narrow"/>
              <a:cs typeface="Arial Narrow"/>
              <a:sym typeface="Arial Narrow"/>
            </a:endParaRPr>
          </a:p>
        </p:txBody>
      </p:sp>
      <p:sp>
        <p:nvSpPr>
          <p:cNvPr id="1580" name="Google Shape;1580;p34"/>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34</a:t>
            </a:r>
            <a:endParaRPr b="1" sz="1050">
              <a:solidFill>
                <a:schemeClr val="dk1"/>
              </a:solidFill>
              <a:latin typeface="Arial Narrow"/>
              <a:ea typeface="Arial Narrow"/>
              <a:cs typeface="Arial Narrow"/>
              <a:sym typeface="Arial Narrow"/>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4" name="Shape 1584"/>
        <p:cNvGrpSpPr/>
        <p:nvPr/>
      </p:nvGrpSpPr>
      <p:grpSpPr>
        <a:xfrm>
          <a:off x="0" y="0"/>
          <a:ext cx="0" cy="0"/>
          <a:chOff x="0" y="0"/>
          <a:chExt cx="0" cy="0"/>
        </a:xfrm>
      </p:grpSpPr>
      <p:grpSp>
        <p:nvGrpSpPr>
          <p:cNvPr id="1585" name="Google Shape;1585;p35"/>
          <p:cNvGrpSpPr/>
          <p:nvPr/>
        </p:nvGrpSpPr>
        <p:grpSpPr>
          <a:xfrm>
            <a:off x="2448322" y="74775"/>
            <a:ext cx="3446504" cy="276999"/>
            <a:chOff x="2448322" y="74775"/>
            <a:chExt cx="3446504" cy="276999"/>
          </a:xfrm>
        </p:grpSpPr>
        <p:sp>
          <p:nvSpPr>
            <p:cNvPr id="1586" name="Google Shape;1586;p3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587" name="Google Shape;1587;p35"/>
            <p:cNvCxnSpPr>
              <a:stCxn id="158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588" name="Google Shape;1588;p3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589" name="Google Shape;1589;p35"/>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590" name="Google Shape;1590;p35"/>
          <p:cNvGrpSpPr/>
          <p:nvPr/>
        </p:nvGrpSpPr>
        <p:grpSpPr>
          <a:xfrm>
            <a:off x="277404" y="5606243"/>
            <a:ext cx="3446504" cy="276999"/>
            <a:chOff x="2448322" y="74775"/>
            <a:chExt cx="3446504" cy="276999"/>
          </a:xfrm>
        </p:grpSpPr>
        <p:sp>
          <p:nvSpPr>
            <p:cNvPr id="1591" name="Google Shape;1591;p3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592" name="Google Shape;1592;p35"/>
            <p:cNvCxnSpPr>
              <a:stCxn id="159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593" name="Google Shape;1593;p3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1594" name="Google Shape;1594;p35"/>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Pág..35 </a:t>
            </a:r>
            <a:endParaRPr b="1" sz="1050">
              <a:solidFill>
                <a:schemeClr val="dk1"/>
              </a:solidFill>
              <a:latin typeface="Arial Narrow"/>
              <a:ea typeface="Arial Narrow"/>
              <a:cs typeface="Arial Narrow"/>
              <a:sym typeface="Arial Narrow"/>
            </a:endParaRPr>
          </a:p>
        </p:txBody>
      </p:sp>
      <p:grpSp>
        <p:nvGrpSpPr>
          <p:cNvPr id="1595" name="Google Shape;1595;p35"/>
          <p:cNvGrpSpPr/>
          <p:nvPr/>
        </p:nvGrpSpPr>
        <p:grpSpPr>
          <a:xfrm>
            <a:off x="437570" y="6848803"/>
            <a:ext cx="1252369" cy="877901"/>
            <a:chOff x="-36884" y="7072716"/>
            <a:chExt cx="1252369" cy="877901"/>
          </a:xfrm>
        </p:grpSpPr>
        <p:sp>
          <p:nvSpPr>
            <p:cNvPr id="1596" name="Google Shape;1596;p35"/>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chemeClr val="dk1"/>
                </a:solidFill>
                <a:latin typeface="Arial Narrow"/>
                <a:ea typeface="Arial Narrow"/>
                <a:cs typeface="Arial Narrow"/>
                <a:sym typeface="Arial Narrow"/>
              </a:endParaRPr>
            </a:p>
          </p:txBody>
        </p:sp>
        <p:sp>
          <p:nvSpPr>
            <p:cNvPr id="1597" name="Google Shape;1597;p35"/>
            <p:cNvSpPr/>
            <p:nvPr/>
          </p:nvSpPr>
          <p:spPr>
            <a:xfrm>
              <a:off x="60879" y="7363321"/>
              <a:ext cx="888735"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95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45,9</a:t>
              </a:r>
              <a:endParaRPr b="1" sz="1200">
                <a:solidFill>
                  <a:schemeClr val="dk1"/>
                </a:solidFill>
                <a:latin typeface="Arial Narrow"/>
                <a:ea typeface="Arial Narrow"/>
                <a:cs typeface="Arial Narrow"/>
                <a:sym typeface="Arial Narrow"/>
              </a:endParaRPr>
            </a:p>
          </p:txBody>
        </p:sp>
        <p:sp>
          <p:nvSpPr>
            <p:cNvPr id="1598" name="Google Shape;1598;p35"/>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pic>
        <p:nvPicPr>
          <p:cNvPr id="1599" name="Google Shape;1599;p35"/>
          <p:cNvPicPr preferRelativeResize="0"/>
          <p:nvPr/>
        </p:nvPicPr>
        <p:blipFill rotWithShape="1">
          <a:blip r:embed="rId3">
            <a:alphaModFix/>
          </a:blip>
          <a:srcRect b="0" l="0" r="83073" t="0"/>
          <a:stretch/>
        </p:blipFill>
        <p:spPr>
          <a:xfrm>
            <a:off x="654660" y="6062295"/>
            <a:ext cx="804283" cy="850900"/>
          </a:xfrm>
          <a:prstGeom prst="rect">
            <a:avLst/>
          </a:prstGeom>
          <a:noFill/>
          <a:ln>
            <a:noFill/>
          </a:ln>
        </p:spPr>
      </p:pic>
      <p:pic>
        <p:nvPicPr>
          <p:cNvPr id="1600" name="Google Shape;1600;p35"/>
          <p:cNvPicPr preferRelativeResize="0"/>
          <p:nvPr/>
        </p:nvPicPr>
        <p:blipFill rotWithShape="1">
          <a:blip r:embed="rId3">
            <a:alphaModFix/>
          </a:blip>
          <a:srcRect b="1382" l="28990" r="53580" t="-1382"/>
          <a:stretch/>
        </p:blipFill>
        <p:spPr>
          <a:xfrm>
            <a:off x="1725930" y="6076655"/>
            <a:ext cx="828105" cy="850900"/>
          </a:xfrm>
          <a:prstGeom prst="rect">
            <a:avLst/>
          </a:prstGeom>
          <a:noFill/>
          <a:ln>
            <a:noFill/>
          </a:ln>
        </p:spPr>
      </p:pic>
      <p:grpSp>
        <p:nvGrpSpPr>
          <p:cNvPr id="1601" name="Google Shape;1601;p35"/>
          <p:cNvGrpSpPr/>
          <p:nvPr/>
        </p:nvGrpSpPr>
        <p:grpSpPr>
          <a:xfrm>
            <a:off x="1540452" y="6848803"/>
            <a:ext cx="1229607" cy="877901"/>
            <a:chOff x="-14122" y="7072716"/>
            <a:chExt cx="1229607" cy="877901"/>
          </a:xfrm>
        </p:grpSpPr>
        <p:sp>
          <p:nvSpPr>
            <p:cNvPr id="1602" name="Google Shape;1602;p35"/>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chemeClr val="dk1"/>
                </a:solidFill>
                <a:latin typeface="Arial Narrow"/>
                <a:ea typeface="Arial Narrow"/>
                <a:cs typeface="Arial Narrow"/>
                <a:sym typeface="Arial Narrow"/>
              </a:endParaRPr>
            </a:p>
          </p:txBody>
        </p:sp>
        <p:sp>
          <p:nvSpPr>
            <p:cNvPr id="1603" name="Google Shape;1603;p35"/>
            <p:cNvSpPr/>
            <p:nvPr/>
          </p:nvSpPr>
          <p:spPr>
            <a:xfrm>
              <a:off x="209545" y="7363321"/>
              <a:ext cx="92997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75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44,1%</a:t>
              </a:r>
              <a:endParaRPr b="1" sz="1200">
                <a:solidFill>
                  <a:schemeClr val="dk1"/>
                </a:solidFill>
                <a:latin typeface="Arial Narrow"/>
                <a:ea typeface="Arial Narrow"/>
                <a:cs typeface="Arial Narrow"/>
                <a:sym typeface="Arial Narrow"/>
              </a:endParaRPr>
            </a:p>
          </p:txBody>
        </p:sp>
        <p:sp>
          <p:nvSpPr>
            <p:cNvPr id="1604" name="Google Shape;1604;p35"/>
            <p:cNvSpPr txBox="1"/>
            <p:nvPr/>
          </p:nvSpPr>
          <p:spPr>
            <a:xfrm>
              <a:off x="-14122"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1605" name="Google Shape;1605;p35"/>
          <p:cNvGrpSpPr/>
          <p:nvPr/>
        </p:nvGrpSpPr>
        <p:grpSpPr>
          <a:xfrm>
            <a:off x="190340" y="7806669"/>
            <a:ext cx="2237424" cy="1105852"/>
            <a:chOff x="-788022" y="6983264"/>
            <a:chExt cx="2237424" cy="1105852"/>
          </a:xfrm>
        </p:grpSpPr>
        <p:sp>
          <p:nvSpPr>
            <p:cNvPr id="1606" name="Google Shape;1606;p35"/>
            <p:cNvSpPr txBox="1"/>
            <p:nvPr/>
          </p:nvSpPr>
          <p:spPr>
            <a:xfrm>
              <a:off x="-788022" y="6983264"/>
              <a:ext cx="223742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Dengue Grave</a:t>
              </a:r>
              <a:endParaRPr b="1" sz="1200" u="sng">
                <a:solidFill>
                  <a:schemeClr val="dk1"/>
                </a:solidFill>
                <a:latin typeface="Arial Narrow"/>
                <a:ea typeface="Arial Narrow"/>
                <a:cs typeface="Arial Narrow"/>
                <a:sym typeface="Arial Narrow"/>
              </a:endParaRPr>
            </a:p>
          </p:txBody>
        </p:sp>
        <p:sp>
          <p:nvSpPr>
            <p:cNvPr id="1607" name="Google Shape;1607;p35"/>
            <p:cNvSpPr/>
            <p:nvPr/>
          </p:nvSpPr>
          <p:spPr>
            <a:xfrm>
              <a:off x="-51253" y="7444929"/>
              <a:ext cx="74006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1 caso</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0,6%</a:t>
              </a:r>
              <a:endParaRPr b="1" sz="1100">
                <a:solidFill>
                  <a:schemeClr val="dk1"/>
                </a:solidFill>
                <a:latin typeface="Arial Narrow"/>
                <a:ea typeface="Arial Narrow"/>
                <a:cs typeface="Arial Narrow"/>
                <a:sym typeface="Arial Narrow"/>
              </a:endParaRPr>
            </a:p>
          </p:txBody>
        </p:sp>
        <p:sp>
          <p:nvSpPr>
            <p:cNvPr id="1608" name="Google Shape;1608;p35"/>
            <p:cNvSpPr txBox="1"/>
            <p:nvPr/>
          </p:nvSpPr>
          <p:spPr>
            <a:xfrm>
              <a:off x="-358760" y="781211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1609" name="Google Shape;1609;p35"/>
          <p:cNvGrpSpPr/>
          <p:nvPr/>
        </p:nvGrpSpPr>
        <p:grpSpPr>
          <a:xfrm>
            <a:off x="5082109" y="7749116"/>
            <a:ext cx="1857467" cy="821705"/>
            <a:chOff x="48617" y="6901656"/>
            <a:chExt cx="1857467" cy="821705"/>
          </a:xfrm>
        </p:grpSpPr>
        <p:sp>
          <p:nvSpPr>
            <p:cNvPr id="1610" name="Google Shape;1610;p35"/>
            <p:cNvSpPr txBox="1"/>
            <p:nvPr/>
          </p:nvSpPr>
          <p:spPr>
            <a:xfrm>
              <a:off x="48617" y="6901656"/>
              <a:ext cx="185746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Confirmado por laboratorio</a:t>
              </a:r>
              <a:endParaRPr b="1" sz="1200" u="sng">
                <a:solidFill>
                  <a:schemeClr val="dk1"/>
                </a:solidFill>
                <a:latin typeface="Arial Narrow"/>
                <a:ea typeface="Arial Narrow"/>
                <a:cs typeface="Arial Narrow"/>
                <a:sym typeface="Arial Narrow"/>
              </a:endParaRPr>
            </a:p>
          </p:txBody>
        </p:sp>
        <p:sp>
          <p:nvSpPr>
            <p:cNvPr id="1611" name="Google Shape;1611;p35"/>
            <p:cNvSpPr/>
            <p:nvPr/>
          </p:nvSpPr>
          <p:spPr>
            <a:xfrm>
              <a:off x="617911" y="7363321"/>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76 casos</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44,7%</a:t>
              </a:r>
              <a:endParaRPr b="1" sz="1600">
                <a:solidFill>
                  <a:schemeClr val="dk1"/>
                </a:solidFill>
                <a:latin typeface="Arial Narrow"/>
                <a:ea typeface="Arial Narrow"/>
                <a:cs typeface="Arial Narrow"/>
                <a:sym typeface="Arial Narrow"/>
              </a:endParaRPr>
            </a:p>
          </p:txBody>
        </p:sp>
      </p:grpSp>
      <p:sp>
        <p:nvSpPr>
          <p:cNvPr id="1612" name="Google Shape;1612;p35"/>
          <p:cNvSpPr/>
          <p:nvPr/>
        </p:nvSpPr>
        <p:spPr>
          <a:xfrm>
            <a:off x="413232" y="4932040"/>
            <a:ext cx="6283561"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Tabla . </a:t>
            </a:r>
            <a:r>
              <a:rPr b="1" i="1" lang="es-ES" sz="1050">
                <a:solidFill>
                  <a:srgbClr val="000000"/>
                </a:solidFill>
                <a:latin typeface="Calibri"/>
                <a:ea typeface="Calibri"/>
                <a:cs typeface="Calibri"/>
                <a:sym typeface="Calibri"/>
              </a:rPr>
              <a:t>Georreferenciación de casos de Dengue por comuna. Medellín hasta periodo epidemiológico 7 de 2022</a:t>
            </a:r>
            <a:endParaRPr/>
          </a:p>
          <a:p>
            <a:pPr indent="0" lvl="0" marL="0" marR="0" rtl="0" algn="l">
              <a:spcBef>
                <a:spcPts val="0"/>
              </a:spcBef>
              <a:spcAft>
                <a:spcPts val="0"/>
              </a:spcAft>
              <a:buNone/>
            </a:pPr>
            <a:r>
              <a:t/>
            </a:r>
            <a:endParaRPr sz="1050">
              <a:solidFill>
                <a:schemeClr val="dk1"/>
              </a:solidFill>
              <a:latin typeface="Arial Narrow"/>
              <a:ea typeface="Arial Narrow"/>
              <a:cs typeface="Arial Narrow"/>
              <a:sym typeface="Arial Narrow"/>
            </a:endParaRPr>
          </a:p>
        </p:txBody>
      </p:sp>
      <p:pic>
        <p:nvPicPr>
          <p:cNvPr id="1613" name="Google Shape;1613;p35"/>
          <p:cNvPicPr preferRelativeResize="0"/>
          <p:nvPr/>
        </p:nvPicPr>
        <p:blipFill rotWithShape="1">
          <a:blip r:embed="rId4">
            <a:alphaModFix/>
          </a:blip>
          <a:srcRect b="0" l="0" r="50000" t="0"/>
          <a:stretch/>
        </p:blipFill>
        <p:spPr>
          <a:xfrm>
            <a:off x="5438539" y="6012160"/>
            <a:ext cx="998542" cy="874818"/>
          </a:xfrm>
          <a:prstGeom prst="rect">
            <a:avLst/>
          </a:prstGeom>
          <a:noFill/>
          <a:ln>
            <a:noFill/>
          </a:ln>
        </p:spPr>
      </p:pic>
      <p:pic>
        <p:nvPicPr>
          <p:cNvPr id="1614" name="Google Shape;1614;p35"/>
          <p:cNvPicPr preferRelativeResize="0"/>
          <p:nvPr/>
        </p:nvPicPr>
        <p:blipFill rotWithShape="1">
          <a:blip r:embed="rId5">
            <a:alphaModFix/>
          </a:blip>
          <a:srcRect b="0" l="10893" r="64411" t="0"/>
          <a:stretch/>
        </p:blipFill>
        <p:spPr>
          <a:xfrm>
            <a:off x="3045857" y="6162832"/>
            <a:ext cx="904106" cy="743198"/>
          </a:xfrm>
          <a:prstGeom prst="rect">
            <a:avLst/>
          </a:prstGeom>
          <a:noFill/>
          <a:ln>
            <a:noFill/>
          </a:ln>
        </p:spPr>
      </p:pic>
      <p:grpSp>
        <p:nvGrpSpPr>
          <p:cNvPr id="1615" name="Google Shape;1615;p35"/>
          <p:cNvGrpSpPr/>
          <p:nvPr/>
        </p:nvGrpSpPr>
        <p:grpSpPr>
          <a:xfrm>
            <a:off x="2874133" y="6840926"/>
            <a:ext cx="1229607" cy="747277"/>
            <a:chOff x="-14122" y="7072716"/>
            <a:chExt cx="1229607" cy="747277"/>
          </a:xfrm>
        </p:grpSpPr>
        <p:sp>
          <p:nvSpPr>
            <p:cNvPr id="1616" name="Google Shape;1616;p35"/>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Hospitalizados</a:t>
              </a:r>
              <a:endParaRPr b="1" sz="1200" u="sng">
                <a:solidFill>
                  <a:schemeClr val="dk1"/>
                </a:solidFill>
                <a:latin typeface="Arial Narrow"/>
                <a:ea typeface="Arial Narrow"/>
                <a:cs typeface="Arial Narrow"/>
                <a:sym typeface="Arial Narrow"/>
              </a:endParaRPr>
            </a:p>
          </p:txBody>
        </p:sp>
        <p:sp>
          <p:nvSpPr>
            <p:cNvPr id="1617" name="Google Shape;1617;p35"/>
            <p:cNvSpPr/>
            <p:nvPr/>
          </p:nvSpPr>
          <p:spPr>
            <a:xfrm>
              <a:off x="157602" y="7363320"/>
              <a:ext cx="792012" cy="456673"/>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76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44.7%</a:t>
              </a:r>
              <a:endParaRPr b="1" sz="1200">
                <a:solidFill>
                  <a:schemeClr val="dk1"/>
                </a:solidFill>
                <a:latin typeface="Arial Narrow"/>
                <a:ea typeface="Arial Narrow"/>
                <a:cs typeface="Arial Narrow"/>
                <a:sym typeface="Arial Narrow"/>
              </a:endParaRPr>
            </a:p>
          </p:txBody>
        </p:sp>
      </p:grpSp>
      <p:pic>
        <p:nvPicPr>
          <p:cNvPr id="1618" name="Google Shape;1618;p35"/>
          <p:cNvPicPr preferRelativeResize="0"/>
          <p:nvPr/>
        </p:nvPicPr>
        <p:blipFill rotWithShape="1">
          <a:blip r:embed="rId6">
            <a:alphaModFix/>
          </a:blip>
          <a:srcRect b="0" l="55406" r="19476" t="0"/>
          <a:stretch/>
        </p:blipFill>
        <p:spPr>
          <a:xfrm>
            <a:off x="4108267" y="6219530"/>
            <a:ext cx="844527" cy="708025"/>
          </a:xfrm>
          <a:prstGeom prst="rect">
            <a:avLst/>
          </a:prstGeom>
          <a:noFill/>
          <a:ln>
            <a:noFill/>
          </a:ln>
        </p:spPr>
      </p:pic>
      <p:grpSp>
        <p:nvGrpSpPr>
          <p:cNvPr id="1619" name="Google Shape;1619;p35"/>
          <p:cNvGrpSpPr/>
          <p:nvPr/>
        </p:nvGrpSpPr>
        <p:grpSpPr>
          <a:xfrm>
            <a:off x="3983878" y="6840925"/>
            <a:ext cx="1229607" cy="658523"/>
            <a:chOff x="3794" y="7064838"/>
            <a:chExt cx="1229607" cy="658523"/>
          </a:xfrm>
        </p:grpSpPr>
        <p:sp>
          <p:nvSpPr>
            <p:cNvPr id="1620" name="Google Shape;1620;p35"/>
            <p:cNvSpPr txBox="1"/>
            <p:nvPr/>
          </p:nvSpPr>
          <p:spPr>
            <a:xfrm>
              <a:off x="3794" y="706483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Defunciones</a:t>
              </a:r>
              <a:endParaRPr b="1" sz="1200" u="sng">
                <a:solidFill>
                  <a:schemeClr val="dk1"/>
                </a:solidFill>
                <a:latin typeface="Arial Narrow"/>
                <a:ea typeface="Arial Narrow"/>
                <a:cs typeface="Arial Narrow"/>
                <a:sym typeface="Arial Narrow"/>
              </a:endParaRPr>
            </a:p>
          </p:txBody>
        </p:sp>
        <p:sp>
          <p:nvSpPr>
            <p:cNvPr id="1621" name="Google Shape;1621;p35"/>
            <p:cNvSpPr/>
            <p:nvPr/>
          </p:nvSpPr>
          <p:spPr>
            <a:xfrm>
              <a:off x="209545" y="7363321"/>
              <a:ext cx="861489"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b="1" sz="1200">
                <a:solidFill>
                  <a:schemeClr val="dk1"/>
                </a:solidFill>
                <a:latin typeface="Arial Narrow"/>
                <a:ea typeface="Arial Narrow"/>
                <a:cs typeface="Arial Narrow"/>
                <a:sym typeface="Arial Narrow"/>
              </a:endParaRPr>
            </a:p>
          </p:txBody>
        </p:sp>
      </p:grpSp>
      <p:sp>
        <p:nvSpPr>
          <p:cNvPr id="1622" name="Google Shape;1622;p35"/>
          <p:cNvSpPr/>
          <p:nvPr/>
        </p:nvSpPr>
        <p:spPr>
          <a:xfrm>
            <a:off x="5525664" y="7123711"/>
            <a:ext cx="865807"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lt1"/>
                </a:solidFill>
                <a:latin typeface="Calibri"/>
                <a:ea typeface="Calibri"/>
                <a:cs typeface="Calibri"/>
                <a:sym typeface="Calibri"/>
              </a:rPr>
              <a:t>55 casos (38,2%)</a:t>
            </a:r>
            <a:endParaRPr b="1" sz="1200">
              <a:solidFill>
                <a:schemeClr val="lt1"/>
              </a:solidFill>
              <a:latin typeface="Calibri"/>
              <a:ea typeface="Calibri"/>
              <a:cs typeface="Calibri"/>
              <a:sym typeface="Calibri"/>
            </a:endParaRPr>
          </a:p>
        </p:txBody>
      </p:sp>
      <p:sp>
        <p:nvSpPr>
          <p:cNvPr id="1623" name="Google Shape;1623;p35"/>
          <p:cNvSpPr/>
          <p:nvPr/>
        </p:nvSpPr>
        <p:spPr>
          <a:xfrm>
            <a:off x="2037644" y="4695545"/>
            <a:ext cx="3600450"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p:txBody>
      </p:sp>
      <p:pic>
        <p:nvPicPr>
          <p:cNvPr descr="http://www.lavoz901.com/imgnoticias/_241839_tapa_1622016_105211.JPG" id="1624" name="Google Shape;1624;p35"/>
          <p:cNvPicPr preferRelativeResize="0"/>
          <p:nvPr/>
        </p:nvPicPr>
        <p:blipFill rotWithShape="1">
          <a:blip r:embed="rId7">
            <a:alphaModFix/>
          </a:blip>
          <a:srcRect b="0" l="0" r="0" t="0"/>
          <a:stretch/>
        </p:blipFill>
        <p:spPr>
          <a:xfrm>
            <a:off x="1855321" y="7967305"/>
            <a:ext cx="1219907" cy="721635"/>
          </a:xfrm>
          <a:prstGeom prst="rect">
            <a:avLst/>
          </a:prstGeom>
          <a:noFill/>
          <a:ln>
            <a:noFill/>
          </a:ln>
        </p:spPr>
      </p:pic>
      <p:sp>
        <p:nvSpPr>
          <p:cNvPr descr="C:\Users\98493498\Desktop\Laboratorio-Cli%CC%81nico.webp" id="1625" name="Google Shape;1625;p35"/>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C:\Users\98493498\Desktop\Laboratorio-Cli%CC%81nico.webp" id="1626" name="Google Shape;1626;p35"/>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627" name="Google Shape;1627;p35"/>
          <p:cNvPicPr preferRelativeResize="0"/>
          <p:nvPr/>
        </p:nvPicPr>
        <p:blipFill rotWithShape="1">
          <a:blip r:embed="rId8">
            <a:alphaModFix/>
          </a:blip>
          <a:srcRect b="0" l="0" r="0" t="0"/>
          <a:stretch/>
        </p:blipFill>
        <p:spPr>
          <a:xfrm>
            <a:off x="93227" y="70714"/>
            <a:ext cx="1772946" cy="1332569"/>
          </a:xfrm>
          <a:prstGeom prst="rect">
            <a:avLst/>
          </a:prstGeom>
          <a:noFill/>
          <a:ln>
            <a:noFill/>
          </a:ln>
        </p:spPr>
      </p:pic>
      <p:sp>
        <p:nvSpPr>
          <p:cNvPr id="1628" name="Google Shape;1628;p35"/>
          <p:cNvSpPr txBox="1"/>
          <p:nvPr/>
        </p:nvSpPr>
        <p:spPr>
          <a:xfrm>
            <a:off x="3100160" y="681591"/>
            <a:ext cx="221835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7-2022</a:t>
            </a:r>
            <a:endParaRPr b="1" sz="1200">
              <a:solidFill>
                <a:schemeClr val="dk1"/>
              </a:solidFill>
              <a:latin typeface="Arial Narrow"/>
              <a:ea typeface="Arial Narrow"/>
              <a:cs typeface="Arial Narrow"/>
              <a:sym typeface="Arial Narrow"/>
            </a:endParaRPr>
          </a:p>
        </p:txBody>
      </p:sp>
      <p:sp>
        <p:nvSpPr>
          <p:cNvPr id="1629" name="Google Shape;1629;p35"/>
          <p:cNvSpPr txBox="1"/>
          <p:nvPr/>
        </p:nvSpPr>
        <p:spPr>
          <a:xfrm>
            <a:off x="3060390" y="380616"/>
            <a:ext cx="2075175" cy="338554"/>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1600"/>
              <a:buFont typeface="Arial Narrow"/>
              <a:buNone/>
            </a:pPr>
            <a:r>
              <a:rPr b="1" lang="es-ES" sz="1600">
                <a:solidFill>
                  <a:srgbClr val="C00000"/>
                </a:solidFill>
                <a:latin typeface="Arial Narrow"/>
                <a:ea typeface="Arial Narrow"/>
                <a:cs typeface="Arial Narrow"/>
                <a:sym typeface="Arial Narrow"/>
              </a:rPr>
              <a:t>DENGUE</a:t>
            </a:r>
            <a:endParaRPr b="1" sz="1600">
              <a:solidFill>
                <a:srgbClr val="C00000"/>
              </a:solidFill>
              <a:latin typeface="Arial Narrow"/>
              <a:ea typeface="Arial Narrow"/>
              <a:cs typeface="Arial Narrow"/>
              <a:sym typeface="Arial Narrow"/>
            </a:endParaRPr>
          </a:p>
        </p:txBody>
      </p:sp>
      <p:pic>
        <p:nvPicPr>
          <p:cNvPr id="1630" name="Google Shape;1630;p35"/>
          <p:cNvPicPr preferRelativeResize="0"/>
          <p:nvPr/>
        </p:nvPicPr>
        <p:blipFill rotWithShape="1">
          <a:blip r:embed="rId9">
            <a:alphaModFix/>
          </a:blip>
          <a:srcRect b="4882" l="8568" r="37043" t="18330"/>
          <a:stretch/>
        </p:blipFill>
        <p:spPr>
          <a:xfrm>
            <a:off x="2874133" y="1603965"/>
            <a:ext cx="3350849" cy="2660990"/>
          </a:xfrm>
          <a:prstGeom prst="rect">
            <a:avLst/>
          </a:prstGeom>
          <a:noFill/>
          <a:ln>
            <a:noFill/>
          </a:ln>
        </p:spPr>
      </p:pic>
      <p:grpSp>
        <p:nvGrpSpPr>
          <p:cNvPr id="1631" name="Google Shape;1631;p35"/>
          <p:cNvGrpSpPr/>
          <p:nvPr/>
        </p:nvGrpSpPr>
        <p:grpSpPr>
          <a:xfrm>
            <a:off x="3081089" y="7837875"/>
            <a:ext cx="2237424" cy="1105852"/>
            <a:chOff x="-788022" y="6983264"/>
            <a:chExt cx="2237424" cy="1105852"/>
          </a:xfrm>
        </p:grpSpPr>
        <p:sp>
          <p:nvSpPr>
            <p:cNvPr id="1632" name="Google Shape;1632;p35"/>
            <p:cNvSpPr txBox="1"/>
            <p:nvPr/>
          </p:nvSpPr>
          <p:spPr>
            <a:xfrm>
              <a:off x="-788022" y="6983264"/>
              <a:ext cx="223742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Descartados</a:t>
              </a:r>
              <a:endParaRPr b="1" sz="1200" u="sng">
                <a:solidFill>
                  <a:schemeClr val="dk1"/>
                </a:solidFill>
                <a:latin typeface="Arial Narrow"/>
                <a:ea typeface="Arial Narrow"/>
                <a:cs typeface="Arial Narrow"/>
                <a:sym typeface="Arial Narrow"/>
              </a:endParaRPr>
            </a:p>
          </p:txBody>
        </p:sp>
        <p:sp>
          <p:nvSpPr>
            <p:cNvPr id="1633" name="Google Shape;1633;p35"/>
            <p:cNvSpPr/>
            <p:nvPr/>
          </p:nvSpPr>
          <p:spPr>
            <a:xfrm>
              <a:off x="-51253" y="7444929"/>
              <a:ext cx="74006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69 casos</a:t>
              </a:r>
              <a:endParaRPr b="1" sz="1100">
                <a:solidFill>
                  <a:schemeClr val="dk1"/>
                </a:solidFill>
                <a:latin typeface="Arial Narrow"/>
                <a:ea typeface="Arial Narrow"/>
                <a:cs typeface="Arial Narrow"/>
                <a:sym typeface="Arial Narrow"/>
              </a:endParaRPr>
            </a:p>
          </p:txBody>
        </p:sp>
        <p:sp>
          <p:nvSpPr>
            <p:cNvPr id="1634" name="Google Shape;1634;p35"/>
            <p:cNvSpPr txBox="1"/>
            <p:nvPr/>
          </p:nvSpPr>
          <p:spPr>
            <a:xfrm>
              <a:off x="-358760" y="781211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sp>
        <p:nvSpPr>
          <p:cNvPr id="1635" name="Google Shape;1635;p35"/>
          <p:cNvSpPr txBox="1"/>
          <p:nvPr/>
        </p:nvSpPr>
        <p:spPr>
          <a:xfrm>
            <a:off x="5280022" y="6840924"/>
            <a:ext cx="16595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Con signos de alarma</a:t>
            </a:r>
            <a:endParaRPr b="1" sz="1200" u="sng">
              <a:solidFill>
                <a:schemeClr val="dk1"/>
              </a:solidFill>
              <a:latin typeface="Arial Narrow"/>
              <a:ea typeface="Arial Narrow"/>
              <a:cs typeface="Arial Narrow"/>
              <a:sym typeface="Arial Narrow"/>
            </a:endParaRPr>
          </a:p>
        </p:txBody>
      </p:sp>
      <p:pic>
        <p:nvPicPr>
          <p:cNvPr id="1636" name="Google Shape;1636;p35"/>
          <p:cNvPicPr preferRelativeResize="0"/>
          <p:nvPr/>
        </p:nvPicPr>
        <p:blipFill rotWithShape="1">
          <a:blip r:embed="rId10">
            <a:alphaModFix/>
          </a:blip>
          <a:srcRect b="0" l="0" r="0" t="0"/>
          <a:stretch/>
        </p:blipFill>
        <p:spPr>
          <a:xfrm>
            <a:off x="155576" y="1691680"/>
            <a:ext cx="2398460" cy="25732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0" name="Shape 1640"/>
        <p:cNvGrpSpPr/>
        <p:nvPr/>
      </p:nvGrpSpPr>
      <p:grpSpPr>
        <a:xfrm>
          <a:off x="0" y="0"/>
          <a:ext cx="0" cy="0"/>
          <a:chOff x="0" y="0"/>
          <a:chExt cx="0" cy="0"/>
        </a:xfrm>
      </p:grpSpPr>
      <p:sp>
        <p:nvSpPr>
          <p:cNvPr id="1641" name="Google Shape;1641;p36"/>
          <p:cNvSpPr/>
          <p:nvPr/>
        </p:nvSpPr>
        <p:spPr>
          <a:xfrm>
            <a:off x="2634168" y="2470016"/>
            <a:ext cx="3990618"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b="1" i="1" lang="es-ES" sz="900">
                <a:solidFill>
                  <a:srgbClr val="000000"/>
                </a:solidFill>
                <a:latin typeface="Calibri"/>
                <a:ea typeface="Calibri"/>
                <a:cs typeface="Calibri"/>
                <a:sym typeface="Calibri"/>
              </a:rPr>
              <a:t>Figura. Casos de Agresiones por animales potencialmente transmisor de Rabia. Medellín, 2010 a 2022 Periodo 7 acumulado </a:t>
            </a:r>
            <a:endParaRPr/>
          </a:p>
        </p:txBody>
      </p:sp>
      <p:sp>
        <p:nvSpPr>
          <p:cNvPr id="1642" name="Google Shape;1642;p36"/>
          <p:cNvSpPr txBox="1"/>
          <p:nvPr/>
        </p:nvSpPr>
        <p:spPr>
          <a:xfrm>
            <a:off x="4402232" y="8279619"/>
            <a:ext cx="1924828"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00">
                <a:solidFill>
                  <a:schemeClr val="dk1"/>
                </a:solidFill>
                <a:latin typeface="Arial Narrow"/>
                <a:ea typeface="Arial Narrow"/>
                <a:cs typeface="Arial Narrow"/>
                <a:sym typeface="Arial Narrow"/>
              </a:rPr>
              <a:t>La variación  con respecto al mismo periodo del año anterior aumentó en un 10,8% </a:t>
            </a:r>
            <a:endParaRPr b="1" sz="1000">
              <a:solidFill>
                <a:schemeClr val="dk1"/>
              </a:solidFill>
              <a:latin typeface="Arial Narrow"/>
              <a:ea typeface="Arial Narrow"/>
              <a:cs typeface="Arial Narrow"/>
              <a:sym typeface="Arial Narrow"/>
            </a:endParaRPr>
          </a:p>
        </p:txBody>
      </p:sp>
      <p:sp>
        <p:nvSpPr>
          <p:cNvPr id="1643" name="Google Shape;1643;p36"/>
          <p:cNvSpPr/>
          <p:nvPr/>
        </p:nvSpPr>
        <p:spPr>
          <a:xfrm>
            <a:off x="648048" y="4942395"/>
            <a:ext cx="495833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b="1" i="1" lang="es-ES" sz="900">
                <a:solidFill>
                  <a:srgbClr val="000000"/>
                </a:solidFill>
                <a:latin typeface="Calibri"/>
                <a:ea typeface="Calibri"/>
                <a:cs typeface="Calibri"/>
                <a:sym typeface="Calibri"/>
              </a:rPr>
              <a:t>Figura. Número de casos de Agresiones por animales potencialmente transmisor de Rabia, Medellín, por semana Epidemiologica  a Periodo 7, años 2021-2022</a:t>
            </a:r>
            <a:r>
              <a:rPr lang="es-ES" sz="1100">
                <a:solidFill>
                  <a:schemeClr val="dk1"/>
                </a:solidFill>
                <a:latin typeface="Arial Narrow"/>
                <a:ea typeface="Arial Narrow"/>
                <a:cs typeface="Arial Narrow"/>
                <a:sym typeface="Arial Narrow"/>
              </a:rPr>
              <a:t>. </a:t>
            </a:r>
            <a:endParaRPr sz="1100">
              <a:solidFill>
                <a:schemeClr val="dk1"/>
              </a:solidFill>
              <a:latin typeface="Arial Narrow"/>
              <a:ea typeface="Arial Narrow"/>
              <a:cs typeface="Arial Narrow"/>
              <a:sym typeface="Arial Narrow"/>
            </a:endParaRPr>
          </a:p>
        </p:txBody>
      </p:sp>
      <p:grpSp>
        <p:nvGrpSpPr>
          <p:cNvPr id="1644" name="Google Shape;1644;p36"/>
          <p:cNvGrpSpPr/>
          <p:nvPr/>
        </p:nvGrpSpPr>
        <p:grpSpPr>
          <a:xfrm>
            <a:off x="2448322" y="74775"/>
            <a:ext cx="3446504" cy="276999"/>
            <a:chOff x="2448322" y="74775"/>
            <a:chExt cx="3446504" cy="276999"/>
          </a:xfrm>
        </p:grpSpPr>
        <p:sp>
          <p:nvSpPr>
            <p:cNvPr id="1645" name="Google Shape;1645;p3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646" name="Google Shape;1646;p36"/>
            <p:cNvCxnSpPr>
              <a:stCxn id="1645"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647" name="Google Shape;1647;p3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648" name="Google Shape;1648;p36"/>
          <p:cNvSpPr/>
          <p:nvPr/>
        </p:nvSpPr>
        <p:spPr>
          <a:xfrm>
            <a:off x="0" y="5472479"/>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649" name="Google Shape;1649;p36"/>
          <p:cNvGrpSpPr/>
          <p:nvPr/>
        </p:nvGrpSpPr>
        <p:grpSpPr>
          <a:xfrm>
            <a:off x="277404" y="5621632"/>
            <a:ext cx="3446504" cy="276999"/>
            <a:chOff x="2448322" y="74775"/>
            <a:chExt cx="3446504" cy="276999"/>
          </a:xfrm>
        </p:grpSpPr>
        <p:sp>
          <p:nvSpPr>
            <p:cNvPr id="1650" name="Google Shape;1650;p3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651" name="Google Shape;1651;p36"/>
            <p:cNvCxnSpPr>
              <a:stCxn id="165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652" name="Google Shape;1652;p3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inusual</a:t>
              </a:r>
              <a:endParaRPr b="1" sz="1200">
                <a:solidFill>
                  <a:schemeClr val="dk1"/>
                </a:solidFill>
                <a:latin typeface="Arial Narrow"/>
                <a:ea typeface="Arial Narrow"/>
                <a:cs typeface="Arial Narrow"/>
                <a:sym typeface="Arial Narrow"/>
              </a:endParaRPr>
            </a:p>
          </p:txBody>
        </p:sp>
      </p:grpSp>
      <p:grpSp>
        <p:nvGrpSpPr>
          <p:cNvPr id="1653" name="Google Shape;1653;p36"/>
          <p:cNvGrpSpPr/>
          <p:nvPr/>
        </p:nvGrpSpPr>
        <p:grpSpPr>
          <a:xfrm>
            <a:off x="4752578" y="5635532"/>
            <a:ext cx="3446504" cy="276999"/>
            <a:chOff x="2448322" y="74775"/>
            <a:chExt cx="3446504" cy="276999"/>
          </a:xfrm>
        </p:grpSpPr>
        <p:sp>
          <p:nvSpPr>
            <p:cNvPr id="1654" name="Google Shape;1654;p3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655" name="Google Shape;1655;p36"/>
            <p:cNvCxnSpPr>
              <a:stCxn id="165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656" name="Google Shape;1656;p3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1657" name="Google Shape;1657;p36"/>
          <p:cNvSpPr/>
          <p:nvPr/>
        </p:nvSpPr>
        <p:spPr>
          <a:xfrm>
            <a:off x="4166410" y="7377545"/>
            <a:ext cx="2880768" cy="63863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r>
              <a:rPr lang="es-ES" sz="850">
                <a:solidFill>
                  <a:schemeClr val="dk1"/>
                </a:solidFill>
                <a:latin typeface="Arial Narrow"/>
                <a:ea typeface="Arial Narrow"/>
                <a:cs typeface="Arial Narrow"/>
                <a:sym typeface="Arial Narrow"/>
              </a:rPr>
              <a:t>. </a:t>
            </a:r>
            <a:endParaRPr sz="85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850">
                <a:solidFill>
                  <a:schemeClr val="dk1"/>
                </a:solidFill>
                <a:latin typeface="Arial Narrow"/>
                <a:ea typeface="Arial Narrow"/>
                <a:cs typeface="Arial Narrow"/>
                <a:sym typeface="Arial Narrow"/>
              </a:rPr>
              <a:t>Tabla: </a:t>
            </a:r>
            <a:r>
              <a:rPr b="1" i="1" lang="es-ES" sz="900">
                <a:solidFill>
                  <a:srgbClr val="000000"/>
                </a:solidFill>
                <a:latin typeface="Calibri"/>
                <a:ea typeface="Calibri"/>
                <a:cs typeface="Calibri"/>
                <a:sym typeface="Calibri"/>
              </a:rPr>
              <a:t>Número de casos de Agresiones por animales potencialmente transmisor de Rabia, hasta periodo 7 Colombia 2022</a:t>
            </a:r>
            <a:endParaRPr b="1" i="1" sz="900">
              <a:solidFill>
                <a:srgbClr val="000000"/>
              </a:solidFill>
              <a:latin typeface="Calibri"/>
              <a:ea typeface="Calibri"/>
              <a:cs typeface="Calibri"/>
              <a:sym typeface="Calibri"/>
            </a:endParaRPr>
          </a:p>
        </p:txBody>
      </p:sp>
      <p:sp>
        <p:nvSpPr>
          <p:cNvPr id="1658" name="Google Shape;1658;p36"/>
          <p:cNvSpPr txBox="1"/>
          <p:nvPr/>
        </p:nvSpPr>
        <p:spPr>
          <a:xfrm>
            <a:off x="97387" y="2462811"/>
            <a:ext cx="223224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7-2022</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2.855 casos</a:t>
            </a:r>
            <a:endParaRPr b="1" sz="1200">
              <a:solidFill>
                <a:schemeClr val="dk1"/>
              </a:solidFill>
              <a:latin typeface="Arial Narrow"/>
              <a:ea typeface="Arial Narrow"/>
              <a:cs typeface="Arial Narrow"/>
              <a:sym typeface="Arial Narrow"/>
            </a:endParaRPr>
          </a:p>
        </p:txBody>
      </p:sp>
      <p:sp>
        <p:nvSpPr>
          <p:cNvPr id="1659" name="Google Shape;1659;p36"/>
          <p:cNvSpPr txBox="1"/>
          <p:nvPr/>
        </p:nvSpPr>
        <p:spPr>
          <a:xfrm>
            <a:off x="8789" y="1758090"/>
            <a:ext cx="2223436" cy="738664"/>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1400"/>
              <a:buFont typeface="Arial Narrow"/>
              <a:buNone/>
            </a:pPr>
            <a:r>
              <a:rPr b="1" lang="es-ES" sz="1400">
                <a:solidFill>
                  <a:srgbClr val="C00000"/>
                </a:solidFill>
                <a:latin typeface="Arial Narrow"/>
                <a:ea typeface="Arial Narrow"/>
                <a:cs typeface="Arial Narrow"/>
                <a:sym typeface="Arial Narrow"/>
              </a:rPr>
              <a:t>Agresiones por animales potencialmente transmisor de Rabia</a:t>
            </a:r>
            <a:endParaRPr b="1" sz="1400">
              <a:solidFill>
                <a:srgbClr val="C00000"/>
              </a:solidFill>
              <a:latin typeface="Arial Narrow"/>
              <a:ea typeface="Arial Narrow"/>
              <a:cs typeface="Arial Narrow"/>
              <a:sym typeface="Arial Narrow"/>
            </a:endParaRPr>
          </a:p>
        </p:txBody>
      </p:sp>
      <p:sp>
        <p:nvSpPr>
          <p:cNvPr id="1660" name="Google Shape;1660;p36"/>
          <p:cNvSpPr/>
          <p:nvPr/>
        </p:nvSpPr>
        <p:spPr>
          <a:xfrm>
            <a:off x="97386" y="8668046"/>
            <a:ext cx="3719014"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ES" sz="800">
                <a:solidFill>
                  <a:srgbClr val="000000"/>
                </a:solidFill>
                <a:latin typeface="Calibri"/>
                <a:ea typeface="Calibri"/>
                <a:cs typeface="Calibri"/>
                <a:sym typeface="Calibri"/>
              </a:rPr>
              <a:t>Numero de casos de Agresiones por animales potencialmente transmisor de Rabia por grupo de edad. Medellín hasta periodo epidemiológico 7 de 2022</a:t>
            </a:r>
            <a:endParaRPr sz="1800">
              <a:solidFill>
                <a:schemeClr val="dk1"/>
              </a:solidFill>
              <a:latin typeface="Arial Narrow"/>
              <a:ea typeface="Arial Narrow"/>
              <a:cs typeface="Arial Narrow"/>
              <a:sym typeface="Arial Narrow"/>
            </a:endParaRPr>
          </a:p>
        </p:txBody>
      </p:sp>
      <p:pic>
        <p:nvPicPr>
          <p:cNvPr descr="rabies" id="1661" name="Google Shape;1661;p36"/>
          <p:cNvPicPr preferRelativeResize="0"/>
          <p:nvPr/>
        </p:nvPicPr>
        <p:blipFill rotWithShape="1">
          <a:blip r:embed="rId3">
            <a:alphaModFix/>
          </a:blip>
          <a:srcRect b="0" l="0" r="0" t="0"/>
          <a:stretch/>
        </p:blipFill>
        <p:spPr>
          <a:xfrm>
            <a:off x="277404" y="74775"/>
            <a:ext cx="1725848" cy="1718318"/>
          </a:xfrm>
          <a:prstGeom prst="rect">
            <a:avLst/>
          </a:prstGeom>
          <a:noFill/>
          <a:ln>
            <a:noFill/>
          </a:ln>
        </p:spPr>
      </p:pic>
      <p:graphicFrame>
        <p:nvGraphicFramePr>
          <p:cNvPr id="1662" name="Google Shape;1662;p36"/>
          <p:cNvGraphicFramePr/>
          <p:nvPr/>
        </p:nvGraphicFramePr>
        <p:xfrm>
          <a:off x="-306040" y="2878045"/>
          <a:ext cx="7527550" cy="2091680"/>
        </p:xfrm>
        <a:graphic>
          <a:graphicData uri="http://schemas.openxmlformats.org/drawingml/2006/chart">
            <c:chart r:id="rId4"/>
          </a:graphicData>
        </a:graphic>
      </p:graphicFrame>
      <p:graphicFrame>
        <p:nvGraphicFramePr>
          <p:cNvPr id="1663" name="Google Shape;1663;p36"/>
          <p:cNvGraphicFramePr/>
          <p:nvPr/>
        </p:nvGraphicFramePr>
        <p:xfrm>
          <a:off x="1956893" y="451420"/>
          <a:ext cx="5171949" cy="2018596"/>
        </p:xfrm>
        <a:graphic>
          <a:graphicData uri="http://schemas.openxmlformats.org/drawingml/2006/chart">
            <c:chart r:id="rId5"/>
          </a:graphicData>
        </a:graphic>
      </p:graphicFrame>
      <p:pic>
        <p:nvPicPr>
          <p:cNvPr id="1664" name="Google Shape;1664;p36"/>
          <p:cNvPicPr preferRelativeResize="0"/>
          <p:nvPr/>
        </p:nvPicPr>
        <p:blipFill rotWithShape="1">
          <a:blip r:embed="rId6">
            <a:alphaModFix/>
          </a:blip>
          <a:srcRect b="0" l="0" r="0" t="0"/>
          <a:stretch/>
        </p:blipFill>
        <p:spPr>
          <a:xfrm>
            <a:off x="4128789" y="6093932"/>
            <a:ext cx="2774149" cy="1181582"/>
          </a:xfrm>
          <a:prstGeom prst="rect">
            <a:avLst/>
          </a:prstGeom>
          <a:noFill/>
          <a:ln>
            <a:noFill/>
          </a:ln>
        </p:spPr>
      </p:pic>
      <p:graphicFrame>
        <p:nvGraphicFramePr>
          <p:cNvPr id="1665" name="Google Shape;1665;p36"/>
          <p:cNvGraphicFramePr/>
          <p:nvPr/>
        </p:nvGraphicFramePr>
        <p:xfrm>
          <a:off x="-162596" y="6168212"/>
          <a:ext cx="4195094" cy="2292219"/>
        </p:xfrm>
        <a:graphic>
          <a:graphicData uri="http://schemas.openxmlformats.org/drawingml/2006/chart">
            <c:chart r:id="rId7"/>
          </a:graphicData>
        </a:graphic>
      </p:graphicFrame>
      <p:cxnSp>
        <p:nvCxnSpPr>
          <p:cNvPr id="1666" name="Google Shape;1666;p36"/>
          <p:cNvCxnSpPr/>
          <p:nvPr/>
        </p:nvCxnSpPr>
        <p:spPr>
          <a:xfrm>
            <a:off x="565436" y="7164288"/>
            <a:ext cx="3168352" cy="0"/>
          </a:xfrm>
          <a:prstGeom prst="straightConnector1">
            <a:avLst/>
          </a:prstGeom>
          <a:noFill/>
          <a:ln cap="flat" cmpd="sng" w="12700">
            <a:solidFill>
              <a:srgbClr val="FF0000"/>
            </a:solidFill>
            <a:prstDash val="solid"/>
            <a:round/>
            <a:headEnd len="sm" w="sm" type="none"/>
            <a:tailEnd len="med" w="med" type="stealth"/>
          </a:ln>
        </p:spPr>
      </p:cxnSp>
      <p:sp>
        <p:nvSpPr>
          <p:cNvPr id="1667" name="Google Shape;1667;p36"/>
          <p:cNvSpPr txBox="1"/>
          <p:nvPr/>
        </p:nvSpPr>
        <p:spPr>
          <a:xfrm>
            <a:off x="2619944" y="6686544"/>
            <a:ext cx="968535"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00">
                <a:solidFill>
                  <a:schemeClr val="dk1"/>
                </a:solidFill>
                <a:latin typeface="Calibri"/>
                <a:ea typeface="Calibri"/>
                <a:cs typeface="Calibri"/>
                <a:sym typeface="Calibri"/>
              </a:rPr>
              <a:t>Tasa total: 116</a:t>
            </a:r>
            <a:endParaRPr b="1" sz="1000">
              <a:solidFill>
                <a:schemeClr val="dk1"/>
              </a:solidFill>
              <a:latin typeface="Calibri"/>
              <a:ea typeface="Calibri"/>
              <a:cs typeface="Calibri"/>
              <a:sym typeface="Calibri"/>
            </a:endParaRPr>
          </a:p>
        </p:txBody>
      </p:sp>
      <p:sp>
        <p:nvSpPr>
          <p:cNvPr id="1668" name="Google Shape;1668;p36"/>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36</a:t>
            </a:r>
            <a:endParaRPr b="1" sz="1050">
              <a:solidFill>
                <a:schemeClr val="dk1"/>
              </a:solidFill>
              <a:latin typeface="Arial Narrow"/>
              <a:ea typeface="Arial Narrow"/>
              <a:cs typeface="Arial Narrow"/>
              <a:sym typeface="Arial Narrow"/>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2" name="Shape 1672"/>
        <p:cNvGrpSpPr/>
        <p:nvPr/>
      </p:nvGrpSpPr>
      <p:grpSpPr>
        <a:xfrm>
          <a:off x="0" y="0"/>
          <a:ext cx="0" cy="0"/>
          <a:chOff x="0" y="0"/>
          <a:chExt cx="0" cy="0"/>
        </a:xfrm>
      </p:grpSpPr>
      <p:grpSp>
        <p:nvGrpSpPr>
          <p:cNvPr id="1673" name="Google Shape;1673;p37"/>
          <p:cNvGrpSpPr/>
          <p:nvPr/>
        </p:nvGrpSpPr>
        <p:grpSpPr>
          <a:xfrm>
            <a:off x="2448322" y="74775"/>
            <a:ext cx="3446504" cy="276999"/>
            <a:chOff x="2448322" y="74775"/>
            <a:chExt cx="3446504" cy="276999"/>
          </a:xfrm>
        </p:grpSpPr>
        <p:sp>
          <p:nvSpPr>
            <p:cNvPr id="1674" name="Google Shape;1674;p3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675" name="Google Shape;1675;p37"/>
            <p:cNvCxnSpPr>
              <a:stCxn id="167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676" name="Google Shape;1676;p3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677" name="Google Shape;1677;p37"/>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678" name="Google Shape;1678;p37"/>
          <p:cNvGrpSpPr/>
          <p:nvPr/>
        </p:nvGrpSpPr>
        <p:grpSpPr>
          <a:xfrm>
            <a:off x="277404" y="5606243"/>
            <a:ext cx="3446504" cy="276999"/>
            <a:chOff x="2448322" y="74775"/>
            <a:chExt cx="3446504" cy="276999"/>
          </a:xfrm>
        </p:grpSpPr>
        <p:sp>
          <p:nvSpPr>
            <p:cNvPr id="1679" name="Google Shape;1679;p3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680" name="Google Shape;1680;p37"/>
            <p:cNvCxnSpPr>
              <a:stCxn id="167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681" name="Google Shape;1681;p3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1682" name="Google Shape;1682;p37"/>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Pág..37 </a:t>
            </a:r>
            <a:endParaRPr b="1" sz="1050">
              <a:solidFill>
                <a:schemeClr val="dk1"/>
              </a:solidFill>
              <a:latin typeface="Arial Narrow"/>
              <a:ea typeface="Arial Narrow"/>
              <a:cs typeface="Arial Narrow"/>
              <a:sym typeface="Arial Narrow"/>
            </a:endParaRPr>
          </a:p>
        </p:txBody>
      </p:sp>
      <p:grpSp>
        <p:nvGrpSpPr>
          <p:cNvPr id="1683" name="Google Shape;1683;p37"/>
          <p:cNvGrpSpPr/>
          <p:nvPr/>
        </p:nvGrpSpPr>
        <p:grpSpPr>
          <a:xfrm>
            <a:off x="437570" y="6848803"/>
            <a:ext cx="1252369" cy="877901"/>
            <a:chOff x="-36884" y="7072716"/>
            <a:chExt cx="1252369" cy="877901"/>
          </a:xfrm>
        </p:grpSpPr>
        <p:sp>
          <p:nvSpPr>
            <p:cNvPr id="1684" name="Google Shape;1684;p37"/>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chemeClr val="dk1"/>
                </a:solidFill>
                <a:latin typeface="Arial Narrow"/>
                <a:ea typeface="Arial Narrow"/>
                <a:cs typeface="Arial Narrow"/>
                <a:sym typeface="Arial Narrow"/>
              </a:endParaRPr>
            </a:p>
          </p:txBody>
        </p:sp>
        <p:sp>
          <p:nvSpPr>
            <p:cNvPr id="1685" name="Google Shape;1685;p37"/>
            <p:cNvSpPr/>
            <p:nvPr/>
          </p:nvSpPr>
          <p:spPr>
            <a:xfrm>
              <a:off x="60879" y="7363321"/>
              <a:ext cx="1005119"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1.342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47,1%</a:t>
              </a:r>
              <a:endParaRPr b="1" sz="1200">
                <a:solidFill>
                  <a:schemeClr val="dk1"/>
                </a:solidFill>
                <a:latin typeface="Arial Narrow"/>
                <a:ea typeface="Arial Narrow"/>
                <a:cs typeface="Arial Narrow"/>
                <a:sym typeface="Arial Narrow"/>
              </a:endParaRPr>
            </a:p>
          </p:txBody>
        </p:sp>
        <p:sp>
          <p:nvSpPr>
            <p:cNvPr id="1686" name="Google Shape;1686;p37"/>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pic>
        <p:nvPicPr>
          <p:cNvPr id="1687" name="Google Shape;1687;p37"/>
          <p:cNvPicPr preferRelativeResize="0"/>
          <p:nvPr/>
        </p:nvPicPr>
        <p:blipFill rotWithShape="1">
          <a:blip r:embed="rId3">
            <a:alphaModFix/>
          </a:blip>
          <a:srcRect b="0" l="0" r="83073" t="0"/>
          <a:stretch/>
        </p:blipFill>
        <p:spPr>
          <a:xfrm>
            <a:off x="654660" y="6062295"/>
            <a:ext cx="804283" cy="850900"/>
          </a:xfrm>
          <a:prstGeom prst="rect">
            <a:avLst/>
          </a:prstGeom>
          <a:noFill/>
          <a:ln>
            <a:noFill/>
          </a:ln>
        </p:spPr>
      </p:pic>
      <p:pic>
        <p:nvPicPr>
          <p:cNvPr id="1688" name="Google Shape;1688;p37"/>
          <p:cNvPicPr preferRelativeResize="0"/>
          <p:nvPr/>
        </p:nvPicPr>
        <p:blipFill rotWithShape="1">
          <a:blip r:embed="rId3">
            <a:alphaModFix/>
          </a:blip>
          <a:srcRect b="1382" l="28990" r="53580" t="-1382"/>
          <a:stretch/>
        </p:blipFill>
        <p:spPr>
          <a:xfrm>
            <a:off x="1725930" y="6076655"/>
            <a:ext cx="828105" cy="850900"/>
          </a:xfrm>
          <a:prstGeom prst="rect">
            <a:avLst/>
          </a:prstGeom>
          <a:noFill/>
          <a:ln>
            <a:noFill/>
          </a:ln>
        </p:spPr>
      </p:pic>
      <p:grpSp>
        <p:nvGrpSpPr>
          <p:cNvPr id="1689" name="Google Shape;1689;p37"/>
          <p:cNvGrpSpPr/>
          <p:nvPr/>
        </p:nvGrpSpPr>
        <p:grpSpPr>
          <a:xfrm>
            <a:off x="1540452" y="6848803"/>
            <a:ext cx="1229607" cy="877901"/>
            <a:chOff x="-14122" y="7072716"/>
            <a:chExt cx="1229607" cy="877901"/>
          </a:xfrm>
        </p:grpSpPr>
        <p:sp>
          <p:nvSpPr>
            <p:cNvPr id="1690" name="Google Shape;1690;p37"/>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chemeClr val="dk1"/>
                </a:solidFill>
                <a:latin typeface="Arial Narrow"/>
                <a:ea typeface="Arial Narrow"/>
                <a:cs typeface="Arial Narrow"/>
                <a:sym typeface="Arial Narrow"/>
              </a:endParaRPr>
            </a:p>
          </p:txBody>
        </p:sp>
        <p:sp>
          <p:nvSpPr>
            <p:cNvPr id="1691" name="Google Shape;1691;p37"/>
            <p:cNvSpPr/>
            <p:nvPr/>
          </p:nvSpPr>
          <p:spPr>
            <a:xfrm>
              <a:off x="209545" y="7363321"/>
              <a:ext cx="92997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1.513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52,9%</a:t>
              </a:r>
              <a:endParaRPr b="1" sz="1200">
                <a:solidFill>
                  <a:schemeClr val="dk1"/>
                </a:solidFill>
                <a:latin typeface="Arial Narrow"/>
                <a:ea typeface="Arial Narrow"/>
                <a:cs typeface="Arial Narrow"/>
                <a:sym typeface="Arial Narrow"/>
              </a:endParaRPr>
            </a:p>
          </p:txBody>
        </p:sp>
        <p:sp>
          <p:nvSpPr>
            <p:cNvPr id="1692" name="Google Shape;1692;p37"/>
            <p:cNvSpPr txBox="1"/>
            <p:nvPr/>
          </p:nvSpPr>
          <p:spPr>
            <a:xfrm>
              <a:off x="-14122"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1693" name="Google Shape;1693;p37"/>
          <p:cNvGrpSpPr/>
          <p:nvPr/>
        </p:nvGrpSpPr>
        <p:grpSpPr>
          <a:xfrm>
            <a:off x="190340" y="7806669"/>
            <a:ext cx="2038768" cy="1105852"/>
            <a:chOff x="-788022" y="6983264"/>
            <a:chExt cx="2038768" cy="1105852"/>
          </a:xfrm>
        </p:grpSpPr>
        <p:sp>
          <p:nvSpPr>
            <p:cNvPr id="1694" name="Google Shape;1694;p37"/>
            <p:cNvSpPr txBox="1"/>
            <p:nvPr/>
          </p:nvSpPr>
          <p:spPr>
            <a:xfrm>
              <a:off x="-788022" y="6983264"/>
              <a:ext cx="203876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 Observable</a:t>
              </a:r>
              <a:endParaRPr b="1" sz="1200" u="sng">
                <a:solidFill>
                  <a:schemeClr val="dk1"/>
                </a:solidFill>
                <a:latin typeface="Arial Narrow"/>
                <a:ea typeface="Arial Narrow"/>
                <a:cs typeface="Arial Narrow"/>
                <a:sym typeface="Arial Narrow"/>
              </a:endParaRPr>
            </a:p>
          </p:txBody>
        </p:sp>
        <p:sp>
          <p:nvSpPr>
            <p:cNvPr id="1695" name="Google Shape;1695;p37"/>
            <p:cNvSpPr/>
            <p:nvPr/>
          </p:nvSpPr>
          <p:spPr>
            <a:xfrm>
              <a:off x="-51253" y="7444929"/>
              <a:ext cx="922100"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2.677 casos</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93,2%</a:t>
              </a:r>
              <a:endParaRPr b="1" sz="1100">
                <a:solidFill>
                  <a:schemeClr val="dk1"/>
                </a:solidFill>
                <a:latin typeface="Arial Narrow"/>
                <a:ea typeface="Arial Narrow"/>
                <a:cs typeface="Arial Narrow"/>
                <a:sym typeface="Arial Narrow"/>
              </a:endParaRPr>
            </a:p>
          </p:txBody>
        </p:sp>
        <p:sp>
          <p:nvSpPr>
            <p:cNvPr id="1696" name="Google Shape;1696;p37"/>
            <p:cNvSpPr txBox="1"/>
            <p:nvPr/>
          </p:nvSpPr>
          <p:spPr>
            <a:xfrm>
              <a:off x="-358760" y="781211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1697" name="Google Shape;1697;p37"/>
          <p:cNvGrpSpPr/>
          <p:nvPr/>
        </p:nvGrpSpPr>
        <p:grpSpPr>
          <a:xfrm>
            <a:off x="5082109" y="7749116"/>
            <a:ext cx="1857467" cy="821705"/>
            <a:chOff x="48617" y="6901656"/>
            <a:chExt cx="1857467" cy="821705"/>
          </a:xfrm>
        </p:grpSpPr>
        <p:sp>
          <p:nvSpPr>
            <p:cNvPr id="1698" name="Google Shape;1698;p37"/>
            <p:cNvSpPr txBox="1"/>
            <p:nvPr/>
          </p:nvSpPr>
          <p:spPr>
            <a:xfrm>
              <a:off x="48617" y="6901656"/>
              <a:ext cx="185746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Agresion Mordedura</a:t>
              </a:r>
              <a:endParaRPr b="1" sz="1200" u="sng">
                <a:solidFill>
                  <a:schemeClr val="dk1"/>
                </a:solidFill>
                <a:latin typeface="Arial Narrow"/>
                <a:ea typeface="Arial Narrow"/>
                <a:cs typeface="Arial Narrow"/>
                <a:sym typeface="Arial Narrow"/>
              </a:endParaRPr>
            </a:p>
          </p:txBody>
        </p:sp>
        <p:sp>
          <p:nvSpPr>
            <p:cNvPr id="1699" name="Google Shape;1699;p37"/>
            <p:cNvSpPr/>
            <p:nvPr/>
          </p:nvSpPr>
          <p:spPr>
            <a:xfrm>
              <a:off x="617910" y="7363321"/>
              <a:ext cx="973383"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2.664 casos</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93,7%</a:t>
              </a:r>
              <a:endParaRPr b="1" sz="1600">
                <a:solidFill>
                  <a:schemeClr val="dk1"/>
                </a:solidFill>
                <a:latin typeface="Arial Narrow"/>
                <a:ea typeface="Arial Narrow"/>
                <a:cs typeface="Arial Narrow"/>
                <a:sym typeface="Arial Narrow"/>
              </a:endParaRPr>
            </a:p>
          </p:txBody>
        </p:sp>
      </p:grpSp>
      <p:sp>
        <p:nvSpPr>
          <p:cNvPr id="1700" name="Google Shape;1700;p37"/>
          <p:cNvSpPr/>
          <p:nvPr/>
        </p:nvSpPr>
        <p:spPr>
          <a:xfrm>
            <a:off x="242645" y="4795572"/>
            <a:ext cx="6283561"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Tabla . </a:t>
            </a:r>
            <a:r>
              <a:rPr b="1" i="1" lang="es-ES" sz="1050">
                <a:solidFill>
                  <a:srgbClr val="000000"/>
                </a:solidFill>
                <a:latin typeface="Calibri"/>
                <a:ea typeface="Calibri"/>
                <a:cs typeface="Calibri"/>
                <a:sym typeface="Calibri"/>
              </a:rPr>
              <a:t>Georreferenciación de casos de Agresiones por animales potencialmente transmisor de Rabia por comuna. Medellín hasta periodo epidemiológico 7 de 2022</a:t>
            </a:r>
            <a:endParaRPr/>
          </a:p>
          <a:p>
            <a:pPr indent="0" lvl="0" marL="0" marR="0" rtl="0" algn="l">
              <a:spcBef>
                <a:spcPts val="0"/>
              </a:spcBef>
              <a:spcAft>
                <a:spcPts val="0"/>
              </a:spcAft>
              <a:buNone/>
            </a:pPr>
            <a:r>
              <a:t/>
            </a:r>
            <a:endParaRPr sz="1050">
              <a:solidFill>
                <a:schemeClr val="dk1"/>
              </a:solidFill>
              <a:latin typeface="Arial Narrow"/>
              <a:ea typeface="Arial Narrow"/>
              <a:cs typeface="Arial Narrow"/>
              <a:sym typeface="Arial Narrow"/>
            </a:endParaRPr>
          </a:p>
        </p:txBody>
      </p:sp>
      <p:pic>
        <p:nvPicPr>
          <p:cNvPr id="1701" name="Google Shape;1701;p37"/>
          <p:cNvPicPr preferRelativeResize="0"/>
          <p:nvPr/>
        </p:nvPicPr>
        <p:blipFill rotWithShape="1">
          <a:blip r:embed="rId4">
            <a:alphaModFix/>
          </a:blip>
          <a:srcRect b="0" l="10893" r="64411" t="0"/>
          <a:stretch/>
        </p:blipFill>
        <p:spPr>
          <a:xfrm>
            <a:off x="3045857" y="6162832"/>
            <a:ext cx="904106" cy="743198"/>
          </a:xfrm>
          <a:prstGeom prst="rect">
            <a:avLst/>
          </a:prstGeom>
          <a:noFill/>
          <a:ln>
            <a:noFill/>
          </a:ln>
        </p:spPr>
      </p:pic>
      <p:grpSp>
        <p:nvGrpSpPr>
          <p:cNvPr id="1702" name="Google Shape;1702;p37"/>
          <p:cNvGrpSpPr/>
          <p:nvPr/>
        </p:nvGrpSpPr>
        <p:grpSpPr>
          <a:xfrm>
            <a:off x="2874133" y="6840926"/>
            <a:ext cx="1374389" cy="747277"/>
            <a:chOff x="-14122" y="7072716"/>
            <a:chExt cx="1229607" cy="747277"/>
          </a:xfrm>
        </p:grpSpPr>
        <p:sp>
          <p:nvSpPr>
            <p:cNvPr id="1703" name="Google Shape;1703;p37"/>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No Exposicion</a:t>
              </a:r>
              <a:endParaRPr b="1" sz="1200" u="sng">
                <a:solidFill>
                  <a:schemeClr val="dk1"/>
                </a:solidFill>
                <a:latin typeface="Arial Narrow"/>
                <a:ea typeface="Arial Narrow"/>
                <a:cs typeface="Arial Narrow"/>
                <a:sym typeface="Arial Narrow"/>
              </a:endParaRPr>
            </a:p>
          </p:txBody>
        </p:sp>
        <p:sp>
          <p:nvSpPr>
            <p:cNvPr id="1704" name="Google Shape;1704;p37"/>
            <p:cNvSpPr/>
            <p:nvPr/>
          </p:nvSpPr>
          <p:spPr>
            <a:xfrm>
              <a:off x="51600" y="7363320"/>
              <a:ext cx="898015" cy="456673"/>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2.518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88.2%</a:t>
              </a:r>
              <a:endParaRPr b="1" sz="1200">
                <a:solidFill>
                  <a:schemeClr val="dk1"/>
                </a:solidFill>
                <a:latin typeface="Arial Narrow"/>
                <a:ea typeface="Arial Narrow"/>
                <a:cs typeface="Arial Narrow"/>
                <a:sym typeface="Arial Narrow"/>
              </a:endParaRPr>
            </a:p>
          </p:txBody>
        </p:sp>
      </p:grpSp>
      <p:pic>
        <p:nvPicPr>
          <p:cNvPr id="1705" name="Google Shape;1705;p37"/>
          <p:cNvPicPr preferRelativeResize="0"/>
          <p:nvPr/>
        </p:nvPicPr>
        <p:blipFill rotWithShape="1">
          <a:blip r:embed="rId5">
            <a:alphaModFix/>
          </a:blip>
          <a:srcRect b="0" l="55406" r="19476" t="0"/>
          <a:stretch/>
        </p:blipFill>
        <p:spPr>
          <a:xfrm>
            <a:off x="5588578" y="6271398"/>
            <a:ext cx="844527" cy="708025"/>
          </a:xfrm>
          <a:prstGeom prst="rect">
            <a:avLst/>
          </a:prstGeom>
          <a:noFill/>
          <a:ln>
            <a:noFill/>
          </a:ln>
        </p:spPr>
      </p:pic>
      <p:grpSp>
        <p:nvGrpSpPr>
          <p:cNvPr id="1706" name="Google Shape;1706;p37"/>
          <p:cNvGrpSpPr/>
          <p:nvPr/>
        </p:nvGrpSpPr>
        <p:grpSpPr>
          <a:xfrm>
            <a:off x="3983878" y="6840925"/>
            <a:ext cx="1229607" cy="658523"/>
            <a:chOff x="3794" y="7064838"/>
            <a:chExt cx="1229607" cy="658523"/>
          </a:xfrm>
        </p:grpSpPr>
        <p:sp>
          <p:nvSpPr>
            <p:cNvPr id="1707" name="Google Shape;1707;p37"/>
            <p:cNvSpPr txBox="1"/>
            <p:nvPr/>
          </p:nvSpPr>
          <p:spPr>
            <a:xfrm>
              <a:off x="3794" y="706483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Leve</a:t>
              </a:r>
              <a:endParaRPr b="1" sz="1200" u="sng">
                <a:solidFill>
                  <a:schemeClr val="dk1"/>
                </a:solidFill>
                <a:latin typeface="Arial Narrow"/>
                <a:ea typeface="Arial Narrow"/>
                <a:cs typeface="Arial Narrow"/>
                <a:sym typeface="Arial Narrow"/>
              </a:endParaRPr>
            </a:p>
          </p:txBody>
        </p:sp>
        <p:sp>
          <p:nvSpPr>
            <p:cNvPr id="1708" name="Google Shape;1708;p37"/>
            <p:cNvSpPr/>
            <p:nvPr/>
          </p:nvSpPr>
          <p:spPr>
            <a:xfrm>
              <a:off x="209545" y="7363321"/>
              <a:ext cx="861489"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296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6,5%</a:t>
              </a:r>
              <a:endParaRPr b="1" sz="1200">
                <a:solidFill>
                  <a:schemeClr val="dk1"/>
                </a:solidFill>
                <a:latin typeface="Arial Narrow"/>
                <a:ea typeface="Arial Narrow"/>
                <a:cs typeface="Arial Narrow"/>
                <a:sym typeface="Arial Narrow"/>
              </a:endParaRPr>
            </a:p>
          </p:txBody>
        </p:sp>
      </p:grpSp>
      <p:sp>
        <p:nvSpPr>
          <p:cNvPr id="1709" name="Google Shape;1709;p37"/>
          <p:cNvSpPr/>
          <p:nvPr/>
        </p:nvSpPr>
        <p:spPr>
          <a:xfrm>
            <a:off x="5525664" y="7123711"/>
            <a:ext cx="865807"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lt1"/>
                </a:solidFill>
                <a:latin typeface="Calibri"/>
                <a:ea typeface="Calibri"/>
                <a:cs typeface="Calibri"/>
                <a:sym typeface="Calibri"/>
              </a:rPr>
              <a:t>41 casos (1,4%)</a:t>
            </a:r>
            <a:endParaRPr b="1" sz="1200">
              <a:solidFill>
                <a:schemeClr val="lt1"/>
              </a:solidFill>
              <a:latin typeface="Calibri"/>
              <a:ea typeface="Calibri"/>
              <a:cs typeface="Calibri"/>
              <a:sym typeface="Calibri"/>
            </a:endParaRPr>
          </a:p>
        </p:txBody>
      </p:sp>
      <p:sp>
        <p:nvSpPr>
          <p:cNvPr id="1710" name="Google Shape;1710;p37"/>
          <p:cNvSpPr/>
          <p:nvPr/>
        </p:nvSpPr>
        <p:spPr>
          <a:xfrm>
            <a:off x="2037644" y="4695545"/>
            <a:ext cx="3600450"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p:txBody>
      </p:sp>
      <p:sp>
        <p:nvSpPr>
          <p:cNvPr descr="C:\Users\98493498\Desktop\Laboratorio-Cli%CC%81nico.webp" id="1711" name="Google Shape;1711;p37"/>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C:\Users\98493498\Desktop\Laboratorio-Cli%CC%81nico.webp" id="1712" name="Google Shape;1712;p37"/>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3" name="Google Shape;1713;p37"/>
          <p:cNvSpPr txBox="1"/>
          <p:nvPr/>
        </p:nvSpPr>
        <p:spPr>
          <a:xfrm>
            <a:off x="3409557" y="639295"/>
            <a:ext cx="221835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7-2022</a:t>
            </a:r>
            <a:endParaRPr b="1" sz="1200">
              <a:solidFill>
                <a:schemeClr val="dk1"/>
              </a:solidFill>
              <a:latin typeface="Arial Narrow"/>
              <a:ea typeface="Arial Narrow"/>
              <a:cs typeface="Arial Narrow"/>
              <a:sym typeface="Arial Narrow"/>
            </a:endParaRPr>
          </a:p>
        </p:txBody>
      </p:sp>
      <p:sp>
        <p:nvSpPr>
          <p:cNvPr id="1714" name="Google Shape;1714;p37"/>
          <p:cNvSpPr txBox="1"/>
          <p:nvPr/>
        </p:nvSpPr>
        <p:spPr>
          <a:xfrm>
            <a:off x="2004035" y="336385"/>
            <a:ext cx="5107782" cy="338554"/>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1600"/>
              <a:buFont typeface="Arial Narrow"/>
              <a:buNone/>
            </a:pPr>
            <a:r>
              <a:rPr b="1" lang="es-ES" sz="1600">
                <a:solidFill>
                  <a:srgbClr val="C00000"/>
                </a:solidFill>
                <a:latin typeface="Arial Narrow"/>
                <a:ea typeface="Arial Narrow"/>
                <a:cs typeface="Arial Narrow"/>
                <a:sym typeface="Arial Narrow"/>
              </a:rPr>
              <a:t>Agresiones por animales potencialmente transmisor de Rabia</a:t>
            </a:r>
            <a:endParaRPr b="1" sz="1600">
              <a:solidFill>
                <a:srgbClr val="C00000"/>
              </a:solidFill>
              <a:latin typeface="Arial Narrow"/>
              <a:ea typeface="Arial Narrow"/>
              <a:cs typeface="Arial Narrow"/>
              <a:sym typeface="Arial Narrow"/>
            </a:endParaRPr>
          </a:p>
        </p:txBody>
      </p:sp>
      <p:grpSp>
        <p:nvGrpSpPr>
          <p:cNvPr id="1715" name="Google Shape;1715;p37"/>
          <p:cNvGrpSpPr/>
          <p:nvPr/>
        </p:nvGrpSpPr>
        <p:grpSpPr>
          <a:xfrm>
            <a:off x="3081089" y="7837875"/>
            <a:ext cx="2237424" cy="1105852"/>
            <a:chOff x="-788022" y="6983264"/>
            <a:chExt cx="2237424" cy="1105852"/>
          </a:xfrm>
        </p:grpSpPr>
        <p:sp>
          <p:nvSpPr>
            <p:cNvPr id="1716" name="Google Shape;1716;p37"/>
            <p:cNvSpPr txBox="1"/>
            <p:nvPr/>
          </p:nvSpPr>
          <p:spPr>
            <a:xfrm>
              <a:off x="-788022" y="6983264"/>
              <a:ext cx="223742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Desconocidos</a:t>
              </a:r>
              <a:endParaRPr b="1" sz="1200" u="sng">
                <a:solidFill>
                  <a:schemeClr val="dk1"/>
                </a:solidFill>
                <a:latin typeface="Arial Narrow"/>
                <a:ea typeface="Arial Narrow"/>
                <a:cs typeface="Arial Narrow"/>
                <a:sym typeface="Arial Narrow"/>
              </a:endParaRPr>
            </a:p>
          </p:txBody>
        </p:sp>
        <p:sp>
          <p:nvSpPr>
            <p:cNvPr id="1717" name="Google Shape;1717;p37"/>
            <p:cNvSpPr/>
            <p:nvPr/>
          </p:nvSpPr>
          <p:spPr>
            <a:xfrm>
              <a:off x="-51253" y="7444929"/>
              <a:ext cx="922100"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153 casos</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5.3%</a:t>
              </a:r>
              <a:endParaRPr b="1" sz="1100">
                <a:solidFill>
                  <a:schemeClr val="dk1"/>
                </a:solidFill>
                <a:latin typeface="Arial Narrow"/>
                <a:ea typeface="Arial Narrow"/>
                <a:cs typeface="Arial Narrow"/>
                <a:sym typeface="Arial Narrow"/>
              </a:endParaRPr>
            </a:p>
          </p:txBody>
        </p:sp>
        <p:sp>
          <p:nvSpPr>
            <p:cNvPr id="1718" name="Google Shape;1718;p37"/>
            <p:cNvSpPr txBox="1"/>
            <p:nvPr/>
          </p:nvSpPr>
          <p:spPr>
            <a:xfrm>
              <a:off x="-358760" y="781211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sp>
        <p:nvSpPr>
          <p:cNvPr id="1719" name="Google Shape;1719;p37"/>
          <p:cNvSpPr txBox="1"/>
          <p:nvPr/>
        </p:nvSpPr>
        <p:spPr>
          <a:xfrm>
            <a:off x="5280022" y="6840924"/>
            <a:ext cx="16595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 Grave</a:t>
            </a:r>
            <a:endParaRPr b="1" sz="1200" u="sng">
              <a:solidFill>
                <a:schemeClr val="dk1"/>
              </a:solidFill>
              <a:latin typeface="Arial Narrow"/>
              <a:ea typeface="Arial Narrow"/>
              <a:cs typeface="Arial Narrow"/>
              <a:sym typeface="Arial Narrow"/>
            </a:endParaRPr>
          </a:p>
        </p:txBody>
      </p:sp>
      <p:pic>
        <p:nvPicPr>
          <p:cNvPr descr="rabies" id="1720" name="Google Shape;1720;p37"/>
          <p:cNvPicPr preferRelativeResize="0"/>
          <p:nvPr/>
        </p:nvPicPr>
        <p:blipFill rotWithShape="1">
          <a:blip r:embed="rId6">
            <a:alphaModFix/>
          </a:blip>
          <a:srcRect b="0" l="0" r="0" t="0"/>
          <a:stretch/>
        </p:blipFill>
        <p:spPr>
          <a:xfrm>
            <a:off x="223599" y="84652"/>
            <a:ext cx="1725452" cy="1717924"/>
          </a:xfrm>
          <a:prstGeom prst="rect">
            <a:avLst/>
          </a:prstGeom>
          <a:noFill/>
          <a:ln>
            <a:noFill/>
          </a:ln>
        </p:spPr>
      </p:pic>
      <p:pic>
        <p:nvPicPr>
          <p:cNvPr id="1721" name="Google Shape;1721;p37"/>
          <p:cNvPicPr preferRelativeResize="0"/>
          <p:nvPr/>
        </p:nvPicPr>
        <p:blipFill rotWithShape="1">
          <a:blip r:embed="rId7">
            <a:alphaModFix/>
          </a:blip>
          <a:srcRect b="4882" l="8568" r="37043" t="18330"/>
          <a:stretch/>
        </p:blipFill>
        <p:spPr>
          <a:xfrm>
            <a:off x="2155256" y="2089801"/>
            <a:ext cx="2402670" cy="1908019"/>
          </a:xfrm>
          <a:prstGeom prst="rect">
            <a:avLst/>
          </a:prstGeom>
          <a:noFill/>
          <a:ln>
            <a:noFill/>
          </a:ln>
        </p:spPr>
      </p:pic>
      <p:pic>
        <p:nvPicPr>
          <p:cNvPr id="1722" name="Google Shape;1722;p37"/>
          <p:cNvPicPr preferRelativeResize="0"/>
          <p:nvPr/>
        </p:nvPicPr>
        <p:blipFill rotWithShape="1">
          <a:blip r:embed="rId8">
            <a:alphaModFix/>
          </a:blip>
          <a:srcRect b="0" l="0" r="0" t="0"/>
          <a:stretch/>
        </p:blipFill>
        <p:spPr>
          <a:xfrm>
            <a:off x="123696" y="1917098"/>
            <a:ext cx="2031560" cy="2349182"/>
          </a:xfrm>
          <a:prstGeom prst="rect">
            <a:avLst/>
          </a:prstGeom>
          <a:noFill/>
          <a:ln>
            <a:noFill/>
          </a:ln>
        </p:spPr>
      </p:pic>
      <p:pic>
        <p:nvPicPr>
          <p:cNvPr id="1723" name="Google Shape;1723;p37"/>
          <p:cNvPicPr preferRelativeResize="0"/>
          <p:nvPr/>
        </p:nvPicPr>
        <p:blipFill rotWithShape="1">
          <a:blip r:embed="rId9">
            <a:alphaModFix/>
          </a:blip>
          <a:srcRect b="0" l="0" r="0" t="0"/>
          <a:stretch/>
        </p:blipFill>
        <p:spPr>
          <a:xfrm>
            <a:off x="4575789" y="2123729"/>
            <a:ext cx="2386653" cy="1800200"/>
          </a:xfrm>
          <a:prstGeom prst="rect">
            <a:avLst/>
          </a:prstGeom>
          <a:noFill/>
          <a:ln>
            <a:noFill/>
          </a:ln>
        </p:spPr>
      </p:pic>
      <p:pic>
        <p:nvPicPr>
          <p:cNvPr id="1724" name="Google Shape;1724;p37"/>
          <p:cNvPicPr preferRelativeResize="0"/>
          <p:nvPr/>
        </p:nvPicPr>
        <p:blipFill rotWithShape="1">
          <a:blip r:embed="rId10">
            <a:alphaModFix/>
          </a:blip>
          <a:srcRect b="32752" l="32261" r="27836" t="31137"/>
          <a:stretch/>
        </p:blipFill>
        <p:spPr>
          <a:xfrm>
            <a:off x="1926760" y="7932174"/>
            <a:ext cx="1119098" cy="569693"/>
          </a:xfrm>
          <a:prstGeom prst="rect">
            <a:avLst/>
          </a:prstGeom>
          <a:noFill/>
          <a:ln>
            <a:noFill/>
          </a:ln>
        </p:spPr>
      </p:pic>
      <p:pic>
        <p:nvPicPr>
          <p:cNvPr id="1725" name="Google Shape;1725;p37"/>
          <p:cNvPicPr preferRelativeResize="0"/>
          <p:nvPr/>
        </p:nvPicPr>
        <p:blipFill rotWithShape="1">
          <a:blip r:embed="rId11">
            <a:alphaModFix/>
          </a:blip>
          <a:srcRect b="37856" l="43351" r="39073" t="37894"/>
          <a:stretch/>
        </p:blipFill>
        <p:spPr>
          <a:xfrm>
            <a:off x="4199801" y="6169039"/>
            <a:ext cx="867231" cy="6730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9" name="Shape 1729"/>
        <p:cNvGrpSpPr/>
        <p:nvPr/>
      </p:nvGrpSpPr>
      <p:grpSpPr>
        <a:xfrm>
          <a:off x="0" y="0"/>
          <a:ext cx="0" cy="0"/>
          <a:chOff x="0" y="0"/>
          <a:chExt cx="0" cy="0"/>
        </a:xfrm>
      </p:grpSpPr>
      <p:pic>
        <p:nvPicPr>
          <p:cNvPr id="1730" name="Google Shape;1730;p38"/>
          <p:cNvPicPr preferRelativeResize="0"/>
          <p:nvPr/>
        </p:nvPicPr>
        <p:blipFill rotWithShape="1">
          <a:blip r:embed="rId3">
            <a:alphaModFix/>
          </a:blip>
          <a:srcRect b="0" l="0" r="0" t="51431"/>
          <a:stretch/>
        </p:blipFill>
        <p:spPr>
          <a:xfrm>
            <a:off x="0" y="2800429"/>
            <a:ext cx="2232223" cy="2666962"/>
          </a:xfrm>
          <a:prstGeom prst="rect">
            <a:avLst/>
          </a:prstGeom>
          <a:noFill/>
          <a:ln>
            <a:noFill/>
          </a:ln>
        </p:spPr>
      </p:pic>
      <p:sp>
        <p:nvSpPr>
          <p:cNvPr id="1731" name="Google Shape;1731;p38"/>
          <p:cNvSpPr/>
          <p:nvPr/>
        </p:nvSpPr>
        <p:spPr>
          <a:xfrm>
            <a:off x="2634168" y="2470016"/>
            <a:ext cx="3990618" cy="3539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b="1" i="1" lang="es-ES" sz="900">
                <a:solidFill>
                  <a:srgbClr val="000000"/>
                </a:solidFill>
                <a:latin typeface="Calibri"/>
                <a:ea typeface="Calibri"/>
                <a:cs typeface="Calibri"/>
                <a:sym typeface="Calibri"/>
              </a:rPr>
              <a:t>Figura. Casos de Leptospirosis. Medellín, 2010 a 2022 Periodo 7 acumulado de</a:t>
            </a:r>
            <a:endParaRPr b="1" i="1" sz="900">
              <a:solidFill>
                <a:srgbClr val="000000"/>
              </a:solidFill>
              <a:latin typeface="Calibri"/>
              <a:ea typeface="Calibri"/>
              <a:cs typeface="Calibri"/>
              <a:sym typeface="Calibri"/>
            </a:endParaRPr>
          </a:p>
        </p:txBody>
      </p:sp>
      <p:grpSp>
        <p:nvGrpSpPr>
          <p:cNvPr id="1732" name="Google Shape;1732;p38"/>
          <p:cNvGrpSpPr/>
          <p:nvPr/>
        </p:nvGrpSpPr>
        <p:grpSpPr>
          <a:xfrm>
            <a:off x="110974" y="4211962"/>
            <a:ext cx="1981076" cy="488476"/>
            <a:chOff x="2234969" y="3379972"/>
            <a:chExt cx="4719140" cy="904874"/>
          </a:xfrm>
        </p:grpSpPr>
        <p:pic>
          <p:nvPicPr>
            <p:cNvPr id="1733" name="Google Shape;1733;p38"/>
            <p:cNvPicPr preferRelativeResize="0"/>
            <p:nvPr/>
          </p:nvPicPr>
          <p:blipFill rotWithShape="1">
            <a:blip r:embed="rId4">
              <a:alphaModFix/>
            </a:blip>
            <a:srcRect b="0" l="0" r="0" t="0"/>
            <a:stretch/>
          </p:blipFill>
          <p:spPr>
            <a:xfrm>
              <a:off x="2234969" y="3379972"/>
              <a:ext cx="4719140" cy="904874"/>
            </a:xfrm>
            <a:prstGeom prst="rect">
              <a:avLst/>
            </a:prstGeom>
            <a:noFill/>
            <a:ln>
              <a:noFill/>
            </a:ln>
          </p:spPr>
        </p:pic>
        <p:sp>
          <p:nvSpPr>
            <p:cNvPr id="1734" name="Google Shape;1734;p38"/>
            <p:cNvSpPr txBox="1"/>
            <p:nvPr/>
          </p:nvSpPr>
          <p:spPr>
            <a:xfrm>
              <a:off x="3154990" y="3554602"/>
              <a:ext cx="1912279" cy="5701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80</a:t>
              </a:r>
              <a:endParaRPr b="1" sz="1400">
                <a:solidFill>
                  <a:schemeClr val="dk1"/>
                </a:solidFill>
                <a:latin typeface="Arial Narrow"/>
                <a:ea typeface="Arial Narrow"/>
                <a:cs typeface="Arial Narrow"/>
                <a:sym typeface="Arial Narrow"/>
              </a:endParaRPr>
            </a:p>
          </p:txBody>
        </p:sp>
      </p:grpSp>
      <p:sp>
        <p:nvSpPr>
          <p:cNvPr id="1735" name="Google Shape;1735;p38"/>
          <p:cNvSpPr txBox="1"/>
          <p:nvPr/>
        </p:nvSpPr>
        <p:spPr>
          <a:xfrm>
            <a:off x="-38575" y="4709843"/>
            <a:ext cx="230937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aumentó en un 61,2% </a:t>
            </a:r>
            <a:endParaRPr b="1" sz="1200">
              <a:solidFill>
                <a:schemeClr val="dk1"/>
              </a:solidFill>
              <a:latin typeface="Arial Narrow"/>
              <a:ea typeface="Arial Narrow"/>
              <a:cs typeface="Arial Narrow"/>
              <a:sym typeface="Arial Narrow"/>
            </a:endParaRPr>
          </a:p>
        </p:txBody>
      </p:sp>
      <p:sp>
        <p:nvSpPr>
          <p:cNvPr id="1736" name="Google Shape;1736;p38"/>
          <p:cNvSpPr/>
          <p:nvPr/>
        </p:nvSpPr>
        <p:spPr>
          <a:xfrm>
            <a:off x="2232224" y="4843626"/>
            <a:ext cx="4958330" cy="3847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b="1" i="1" lang="es-ES" sz="900">
                <a:solidFill>
                  <a:srgbClr val="000000"/>
                </a:solidFill>
                <a:latin typeface="Calibri"/>
                <a:ea typeface="Calibri"/>
                <a:cs typeface="Calibri"/>
                <a:sym typeface="Calibri"/>
              </a:rPr>
              <a:t>Figura. Número de casos de Leptospirosis, Medellín, a Periodo epidemiológico 7, años 2021-2022</a:t>
            </a:r>
            <a:r>
              <a:rPr lang="es-ES" sz="1100">
                <a:solidFill>
                  <a:schemeClr val="dk1"/>
                </a:solidFill>
                <a:latin typeface="Arial Narrow"/>
                <a:ea typeface="Arial Narrow"/>
                <a:cs typeface="Arial Narrow"/>
                <a:sym typeface="Arial Narrow"/>
              </a:rPr>
              <a:t>. </a:t>
            </a:r>
            <a:endParaRPr sz="1100">
              <a:solidFill>
                <a:schemeClr val="dk1"/>
              </a:solidFill>
              <a:latin typeface="Arial Narrow"/>
              <a:ea typeface="Arial Narrow"/>
              <a:cs typeface="Arial Narrow"/>
              <a:sym typeface="Arial Narrow"/>
            </a:endParaRPr>
          </a:p>
        </p:txBody>
      </p:sp>
      <p:grpSp>
        <p:nvGrpSpPr>
          <p:cNvPr id="1737" name="Google Shape;1737;p38"/>
          <p:cNvGrpSpPr/>
          <p:nvPr/>
        </p:nvGrpSpPr>
        <p:grpSpPr>
          <a:xfrm>
            <a:off x="2448322" y="74775"/>
            <a:ext cx="3446504" cy="276999"/>
            <a:chOff x="2448322" y="74775"/>
            <a:chExt cx="3446504" cy="276999"/>
          </a:xfrm>
        </p:grpSpPr>
        <p:sp>
          <p:nvSpPr>
            <p:cNvPr id="1738" name="Google Shape;1738;p3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739" name="Google Shape;1739;p38"/>
            <p:cNvCxnSpPr>
              <a:stCxn id="173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740" name="Google Shape;1740;p3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741" name="Google Shape;1741;p38"/>
          <p:cNvSpPr/>
          <p:nvPr/>
        </p:nvSpPr>
        <p:spPr>
          <a:xfrm>
            <a:off x="0" y="5472479"/>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742" name="Google Shape;1742;p38"/>
          <p:cNvGrpSpPr/>
          <p:nvPr/>
        </p:nvGrpSpPr>
        <p:grpSpPr>
          <a:xfrm>
            <a:off x="277404" y="5621632"/>
            <a:ext cx="3446504" cy="276999"/>
            <a:chOff x="2448322" y="74775"/>
            <a:chExt cx="3446504" cy="276999"/>
          </a:xfrm>
        </p:grpSpPr>
        <p:sp>
          <p:nvSpPr>
            <p:cNvPr id="1743" name="Google Shape;1743;p3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744" name="Google Shape;1744;p38"/>
            <p:cNvCxnSpPr>
              <a:stCxn id="174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745" name="Google Shape;1745;p3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inusual</a:t>
              </a:r>
              <a:endParaRPr b="1" sz="1200">
                <a:solidFill>
                  <a:schemeClr val="dk1"/>
                </a:solidFill>
                <a:latin typeface="Arial Narrow"/>
                <a:ea typeface="Arial Narrow"/>
                <a:cs typeface="Arial Narrow"/>
                <a:sym typeface="Arial Narrow"/>
              </a:endParaRPr>
            </a:p>
          </p:txBody>
        </p:sp>
      </p:grpSp>
      <p:grpSp>
        <p:nvGrpSpPr>
          <p:cNvPr id="1746" name="Google Shape;1746;p38"/>
          <p:cNvGrpSpPr/>
          <p:nvPr/>
        </p:nvGrpSpPr>
        <p:grpSpPr>
          <a:xfrm>
            <a:off x="4752578" y="5635532"/>
            <a:ext cx="3446504" cy="276999"/>
            <a:chOff x="2448322" y="74775"/>
            <a:chExt cx="3446504" cy="276999"/>
          </a:xfrm>
        </p:grpSpPr>
        <p:sp>
          <p:nvSpPr>
            <p:cNvPr id="1747" name="Google Shape;1747;p3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748" name="Google Shape;1748;p38"/>
            <p:cNvCxnSpPr>
              <a:stCxn id="174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749" name="Google Shape;1749;p3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1750" name="Google Shape;1750;p38"/>
          <p:cNvSpPr/>
          <p:nvPr/>
        </p:nvSpPr>
        <p:spPr>
          <a:xfrm>
            <a:off x="4022170" y="7606263"/>
            <a:ext cx="2880768" cy="50013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r>
              <a:rPr lang="es-ES" sz="850">
                <a:solidFill>
                  <a:schemeClr val="dk1"/>
                </a:solidFill>
                <a:latin typeface="Arial Narrow"/>
                <a:ea typeface="Arial Narrow"/>
                <a:cs typeface="Arial Narrow"/>
                <a:sym typeface="Arial Narrow"/>
              </a:rPr>
              <a:t>. </a:t>
            </a:r>
            <a:endParaRPr sz="85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850">
                <a:solidFill>
                  <a:schemeClr val="dk1"/>
                </a:solidFill>
                <a:latin typeface="Arial Narrow"/>
                <a:ea typeface="Arial Narrow"/>
                <a:cs typeface="Arial Narrow"/>
                <a:sym typeface="Arial Narrow"/>
              </a:rPr>
              <a:t>Tabla: </a:t>
            </a:r>
            <a:r>
              <a:rPr b="1" i="1" lang="es-ES" sz="900">
                <a:solidFill>
                  <a:srgbClr val="000000"/>
                </a:solidFill>
                <a:latin typeface="Calibri"/>
                <a:ea typeface="Calibri"/>
                <a:cs typeface="Calibri"/>
                <a:sym typeface="Calibri"/>
              </a:rPr>
              <a:t>Número de casos de Leptospirosis, hasta periodo 7 Colombia 2022</a:t>
            </a:r>
            <a:endParaRPr b="1" i="1" sz="900">
              <a:solidFill>
                <a:srgbClr val="000000"/>
              </a:solidFill>
              <a:latin typeface="Calibri"/>
              <a:ea typeface="Calibri"/>
              <a:cs typeface="Calibri"/>
              <a:sym typeface="Calibri"/>
            </a:endParaRPr>
          </a:p>
        </p:txBody>
      </p:sp>
      <p:sp>
        <p:nvSpPr>
          <p:cNvPr id="1751" name="Google Shape;1751;p38"/>
          <p:cNvSpPr txBox="1"/>
          <p:nvPr/>
        </p:nvSpPr>
        <p:spPr>
          <a:xfrm>
            <a:off x="97386" y="2447445"/>
            <a:ext cx="2232241"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7-2022</a:t>
            </a:r>
            <a:endParaRPr b="1" sz="1200">
              <a:solidFill>
                <a:schemeClr val="dk1"/>
              </a:solidFill>
              <a:latin typeface="Arial Narrow"/>
              <a:ea typeface="Arial Narrow"/>
              <a:cs typeface="Arial Narrow"/>
              <a:sym typeface="Arial Narrow"/>
            </a:endParaRPr>
          </a:p>
        </p:txBody>
      </p:sp>
      <p:sp>
        <p:nvSpPr>
          <p:cNvPr id="1752" name="Google Shape;1752;p38"/>
          <p:cNvSpPr txBox="1"/>
          <p:nvPr/>
        </p:nvSpPr>
        <p:spPr>
          <a:xfrm>
            <a:off x="175920" y="2126846"/>
            <a:ext cx="2075175" cy="369332"/>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1800"/>
              <a:buFont typeface="Arial Narrow"/>
              <a:buNone/>
            </a:pPr>
            <a:r>
              <a:rPr b="1" lang="es-ES" sz="1800">
                <a:solidFill>
                  <a:srgbClr val="C00000"/>
                </a:solidFill>
                <a:latin typeface="Arial Narrow"/>
                <a:ea typeface="Arial Narrow"/>
                <a:cs typeface="Arial Narrow"/>
                <a:sym typeface="Arial Narrow"/>
              </a:rPr>
              <a:t>Leptospirosis</a:t>
            </a:r>
            <a:endParaRPr b="1" sz="1800">
              <a:solidFill>
                <a:srgbClr val="C00000"/>
              </a:solidFill>
              <a:latin typeface="Arial Narrow"/>
              <a:ea typeface="Arial Narrow"/>
              <a:cs typeface="Arial Narrow"/>
              <a:sym typeface="Arial Narrow"/>
            </a:endParaRPr>
          </a:p>
        </p:txBody>
      </p:sp>
      <p:sp>
        <p:nvSpPr>
          <p:cNvPr id="1753" name="Google Shape;1753;p38"/>
          <p:cNvSpPr txBox="1"/>
          <p:nvPr/>
        </p:nvSpPr>
        <p:spPr>
          <a:xfrm>
            <a:off x="2834300" y="6240614"/>
            <a:ext cx="936475"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00">
                <a:solidFill>
                  <a:schemeClr val="dk1"/>
                </a:solidFill>
                <a:latin typeface="Calibri"/>
                <a:ea typeface="Calibri"/>
                <a:cs typeface="Calibri"/>
                <a:sym typeface="Calibri"/>
              </a:rPr>
              <a:t>Tasa total: 3,2</a:t>
            </a:r>
            <a:endParaRPr b="1" sz="1000">
              <a:solidFill>
                <a:schemeClr val="dk1"/>
              </a:solidFill>
              <a:latin typeface="Calibri"/>
              <a:ea typeface="Calibri"/>
              <a:cs typeface="Calibri"/>
              <a:sym typeface="Calibri"/>
            </a:endParaRPr>
          </a:p>
        </p:txBody>
      </p:sp>
      <p:sp>
        <p:nvSpPr>
          <p:cNvPr id="1754" name="Google Shape;1754;p38"/>
          <p:cNvSpPr/>
          <p:nvPr/>
        </p:nvSpPr>
        <p:spPr>
          <a:xfrm>
            <a:off x="175920" y="8675876"/>
            <a:ext cx="4792682" cy="21544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ES" sz="800">
                <a:solidFill>
                  <a:srgbClr val="000000"/>
                </a:solidFill>
                <a:latin typeface="Calibri"/>
                <a:ea typeface="Calibri"/>
                <a:cs typeface="Calibri"/>
                <a:sym typeface="Calibri"/>
              </a:rPr>
              <a:t>Numero de casos de Leptospirosis por grupo de edad. Medellín hasta periodo epidemiológico 7 de 2022</a:t>
            </a:r>
            <a:endParaRPr sz="1800">
              <a:solidFill>
                <a:schemeClr val="dk1"/>
              </a:solidFill>
              <a:latin typeface="Arial Narrow"/>
              <a:ea typeface="Arial Narrow"/>
              <a:cs typeface="Arial Narrow"/>
              <a:sym typeface="Arial Narrow"/>
            </a:endParaRPr>
          </a:p>
        </p:txBody>
      </p:sp>
      <p:pic>
        <p:nvPicPr>
          <p:cNvPr descr="http://contrastes.com.co/web/images/leptospirosis.jpg" id="1755" name="Google Shape;1755;p38"/>
          <p:cNvPicPr preferRelativeResize="0"/>
          <p:nvPr/>
        </p:nvPicPr>
        <p:blipFill rotWithShape="1">
          <a:blip r:embed="rId5">
            <a:alphaModFix/>
          </a:blip>
          <a:srcRect b="0" l="0" r="0" t="0"/>
          <a:stretch/>
        </p:blipFill>
        <p:spPr>
          <a:xfrm>
            <a:off x="199396" y="395536"/>
            <a:ext cx="2392942" cy="1794706"/>
          </a:xfrm>
          <a:prstGeom prst="rect">
            <a:avLst/>
          </a:prstGeom>
          <a:noFill/>
          <a:ln>
            <a:noFill/>
          </a:ln>
        </p:spPr>
      </p:pic>
      <p:graphicFrame>
        <p:nvGraphicFramePr>
          <p:cNvPr id="1756" name="Google Shape;1756;p38"/>
          <p:cNvGraphicFramePr/>
          <p:nvPr/>
        </p:nvGraphicFramePr>
        <p:xfrm>
          <a:off x="-50432" y="6182737"/>
          <a:ext cx="4072602" cy="2376265"/>
        </p:xfrm>
        <a:graphic>
          <a:graphicData uri="http://schemas.openxmlformats.org/drawingml/2006/chart">
            <c:chart r:id="rId6"/>
          </a:graphicData>
        </a:graphic>
      </p:graphicFrame>
      <p:cxnSp>
        <p:nvCxnSpPr>
          <p:cNvPr id="1757" name="Google Shape;1757;p38"/>
          <p:cNvCxnSpPr/>
          <p:nvPr/>
        </p:nvCxnSpPr>
        <p:spPr>
          <a:xfrm>
            <a:off x="648048" y="7081501"/>
            <a:ext cx="3168352" cy="0"/>
          </a:xfrm>
          <a:prstGeom prst="straightConnector1">
            <a:avLst/>
          </a:prstGeom>
          <a:noFill/>
          <a:ln cap="flat" cmpd="sng" w="12700">
            <a:solidFill>
              <a:srgbClr val="FF0000"/>
            </a:solidFill>
            <a:prstDash val="solid"/>
            <a:round/>
            <a:headEnd len="sm" w="sm" type="none"/>
            <a:tailEnd len="med" w="med" type="stealth"/>
          </a:ln>
        </p:spPr>
      </p:cxnSp>
      <p:graphicFrame>
        <p:nvGraphicFramePr>
          <p:cNvPr id="1758" name="Google Shape;1758;p38"/>
          <p:cNvGraphicFramePr/>
          <p:nvPr/>
        </p:nvGraphicFramePr>
        <p:xfrm>
          <a:off x="2362628" y="357316"/>
          <a:ext cx="4766214" cy="2104965"/>
        </p:xfrm>
        <a:graphic>
          <a:graphicData uri="http://schemas.openxmlformats.org/drawingml/2006/chart">
            <c:chart r:id="rId7"/>
          </a:graphicData>
        </a:graphic>
      </p:graphicFrame>
      <p:graphicFrame>
        <p:nvGraphicFramePr>
          <p:cNvPr id="1759" name="Google Shape;1759;p38"/>
          <p:cNvGraphicFramePr/>
          <p:nvPr/>
        </p:nvGraphicFramePr>
        <p:xfrm>
          <a:off x="2042011" y="2900153"/>
          <a:ext cx="4860927" cy="1809690"/>
        </p:xfrm>
        <a:graphic>
          <a:graphicData uri="http://schemas.openxmlformats.org/drawingml/2006/chart">
            <c:chart r:id="rId8"/>
          </a:graphicData>
        </a:graphic>
      </p:graphicFrame>
      <p:pic>
        <p:nvPicPr>
          <p:cNvPr id="1760" name="Google Shape;1760;p38"/>
          <p:cNvPicPr preferRelativeResize="0"/>
          <p:nvPr/>
        </p:nvPicPr>
        <p:blipFill rotWithShape="1">
          <a:blip r:embed="rId9">
            <a:alphaModFix/>
          </a:blip>
          <a:srcRect b="0" l="0" r="0" t="0"/>
          <a:stretch/>
        </p:blipFill>
        <p:spPr>
          <a:xfrm>
            <a:off x="4357316" y="6263672"/>
            <a:ext cx="2498956" cy="959106"/>
          </a:xfrm>
          <a:prstGeom prst="rect">
            <a:avLst/>
          </a:prstGeom>
          <a:noFill/>
          <a:ln>
            <a:noFill/>
          </a:ln>
        </p:spPr>
      </p:pic>
      <p:sp>
        <p:nvSpPr>
          <p:cNvPr id="1761" name="Google Shape;1761;p38"/>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38</a:t>
            </a:r>
            <a:endParaRPr b="1" sz="1050">
              <a:solidFill>
                <a:schemeClr val="dk1"/>
              </a:solidFill>
              <a:latin typeface="Arial Narrow"/>
              <a:ea typeface="Arial Narrow"/>
              <a:cs typeface="Arial Narrow"/>
              <a:sym typeface="Arial Narrow"/>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5" name="Shape 1765"/>
        <p:cNvGrpSpPr/>
        <p:nvPr/>
      </p:nvGrpSpPr>
      <p:grpSpPr>
        <a:xfrm>
          <a:off x="0" y="0"/>
          <a:ext cx="0" cy="0"/>
          <a:chOff x="0" y="0"/>
          <a:chExt cx="0" cy="0"/>
        </a:xfrm>
      </p:grpSpPr>
      <p:grpSp>
        <p:nvGrpSpPr>
          <p:cNvPr id="1766" name="Google Shape;1766;p39"/>
          <p:cNvGrpSpPr/>
          <p:nvPr/>
        </p:nvGrpSpPr>
        <p:grpSpPr>
          <a:xfrm>
            <a:off x="2448322" y="74775"/>
            <a:ext cx="3446504" cy="276999"/>
            <a:chOff x="2448322" y="74775"/>
            <a:chExt cx="3446504" cy="276999"/>
          </a:xfrm>
        </p:grpSpPr>
        <p:sp>
          <p:nvSpPr>
            <p:cNvPr id="1767" name="Google Shape;1767;p3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768" name="Google Shape;1768;p39"/>
            <p:cNvCxnSpPr>
              <a:stCxn id="176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769" name="Google Shape;1769;p39"/>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770" name="Google Shape;1770;p39"/>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771" name="Google Shape;1771;p39"/>
          <p:cNvGrpSpPr/>
          <p:nvPr/>
        </p:nvGrpSpPr>
        <p:grpSpPr>
          <a:xfrm>
            <a:off x="277404" y="5606243"/>
            <a:ext cx="3446504" cy="276999"/>
            <a:chOff x="2448322" y="74775"/>
            <a:chExt cx="3446504" cy="276999"/>
          </a:xfrm>
        </p:grpSpPr>
        <p:sp>
          <p:nvSpPr>
            <p:cNvPr id="1772" name="Google Shape;1772;p3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773" name="Google Shape;1773;p39"/>
            <p:cNvCxnSpPr>
              <a:stCxn id="177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774" name="Google Shape;1774;p39"/>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1775" name="Google Shape;1775;p39"/>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39</a:t>
            </a:r>
            <a:endParaRPr b="1" sz="1050">
              <a:solidFill>
                <a:schemeClr val="dk1"/>
              </a:solidFill>
              <a:latin typeface="Arial Narrow"/>
              <a:ea typeface="Arial Narrow"/>
              <a:cs typeface="Arial Narrow"/>
              <a:sym typeface="Arial Narrow"/>
            </a:endParaRPr>
          </a:p>
        </p:txBody>
      </p:sp>
      <p:grpSp>
        <p:nvGrpSpPr>
          <p:cNvPr id="1776" name="Google Shape;1776;p39"/>
          <p:cNvGrpSpPr/>
          <p:nvPr/>
        </p:nvGrpSpPr>
        <p:grpSpPr>
          <a:xfrm>
            <a:off x="437570" y="6848803"/>
            <a:ext cx="1252369" cy="877901"/>
            <a:chOff x="-36884" y="7072716"/>
            <a:chExt cx="1252369" cy="877901"/>
          </a:xfrm>
        </p:grpSpPr>
        <p:sp>
          <p:nvSpPr>
            <p:cNvPr id="1777" name="Google Shape;1777;p39"/>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chemeClr val="dk1"/>
                </a:solidFill>
                <a:latin typeface="Arial Narrow"/>
                <a:ea typeface="Arial Narrow"/>
                <a:cs typeface="Arial Narrow"/>
                <a:sym typeface="Arial Narrow"/>
              </a:endParaRPr>
            </a:p>
          </p:txBody>
        </p:sp>
        <p:sp>
          <p:nvSpPr>
            <p:cNvPr id="1778" name="Google Shape;1778;p39"/>
            <p:cNvSpPr/>
            <p:nvPr/>
          </p:nvSpPr>
          <p:spPr>
            <a:xfrm>
              <a:off x="60879" y="7363321"/>
              <a:ext cx="888735"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60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75%</a:t>
              </a:r>
              <a:endParaRPr b="1" sz="1200">
                <a:solidFill>
                  <a:schemeClr val="dk1"/>
                </a:solidFill>
                <a:latin typeface="Arial Narrow"/>
                <a:ea typeface="Arial Narrow"/>
                <a:cs typeface="Arial Narrow"/>
                <a:sym typeface="Arial Narrow"/>
              </a:endParaRPr>
            </a:p>
          </p:txBody>
        </p:sp>
        <p:sp>
          <p:nvSpPr>
            <p:cNvPr id="1779" name="Google Shape;1779;p39"/>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pic>
        <p:nvPicPr>
          <p:cNvPr id="1780" name="Google Shape;1780;p39"/>
          <p:cNvPicPr preferRelativeResize="0"/>
          <p:nvPr/>
        </p:nvPicPr>
        <p:blipFill rotWithShape="1">
          <a:blip r:embed="rId3">
            <a:alphaModFix/>
          </a:blip>
          <a:srcRect b="0" l="0" r="83073" t="0"/>
          <a:stretch/>
        </p:blipFill>
        <p:spPr>
          <a:xfrm>
            <a:off x="654660" y="6062295"/>
            <a:ext cx="804283" cy="850900"/>
          </a:xfrm>
          <a:prstGeom prst="rect">
            <a:avLst/>
          </a:prstGeom>
          <a:noFill/>
          <a:ln>
            <a:noFill/>
          </a:ln>
        </p:spPr>
      </p:pic>
      <p:pic>
        <p:nvPicPr>
          <p:cNvPr id="1781" name="Google Shape;1781;p39"/>
          <p:cNvPicPr preferRelativeResize="0"/>
          <p:nvPr/>
        </p:nvPicPr>
        <p:blipFill rotWithShape="1">
          <a:blip r:embed="rId3">
            <a:alphaModFix/>
          </a:blip>
          <a:srcRect b="1382" l="28990" r="53580" t="-1382"/>
          <a:stretch/>
        </p:blipFill>
        <p:spPr>
          <a:xfrm>
            <a:off x="1725930" y="6076655"/>
            <a:ext cx="828105" cy="850900"/>
          </a:xfrm>
          <a:prstGeom prst="rect">
            <a:avLst/>
          </a:prstGeom>
          <a:noFill/>
          <a:ln>
            <a:noFill/>
          </a:ln>
        </p:spPr>
      </p:pic>
      <p:grpSp>
        <p:nvGrpSpPr>
          <p:cNvPr id="1782" name="Google Shape;1782;p39"/>
          <p:cNvGrpSpPr/>
          <p:nvPr/>
        </p:nvGrpSpPr>
        <p:grpSpPr>
          <a:xfrm>
            <a:off x="1540452" y="6848803"/>
            <a:ext cx="1229607" cy="877901"/>
            <a:chOff x="-14122" y="7072716"/>
            <a:chExt cx="1229607" cy="877901"/>
          </a:xfrm>
        </p:grpSpPr>
        <p:sp>
          <p:nvSpPr>
            <p:cNvPr id="1783" name="Google Shape;1783;p39"/>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chemeClr val="dk1"/>
                </a:solidFill>
                <a:latin typeface="Arial Narrow"/>
                <a:ea typeface="Arial Narrow"/>
                <a:cs typeface="Arial Narrow"/>
                <a:sym typeface="Arial Narrow"/>
              </a:endParaRPr>
            </a:p>
          </p:txBody>
        </p:sp>
        <p:sp>
          <p:nvSpPr>
            <p:cNvPr id="1784" name="Google Shape;1784;p39"/>
            <p:cNvSpPr/>
            <p:nvPr/>
          </p:nvSpPr>
          <p:spPr>
            <a:xfrm>
              <a:off x="209545" y="7363321"/>
              <a:ext cx="92997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20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25%</a:t>
              </a:r>
              <a:endParaRPr b="1" sz="1200">
                <a:solidFill>
                  <a:schemeClr val="dk1"/>
                </a:solidFill>
                <a:latin typeface="Arial Narrow"/>
                <a:ea typeface="Arial Narrow"/>
                <a:cs typeface="Arial Narrow"/>
                <a:sym typeface="Arial Narrow"/>
              </a:endParaRPr>
            </a:p>
          </p:txBody>
        </p:sp>
        <p:sp>
          <p:nvSpPr>
            <p:cNvPr id="1785" name="Google Shape;1785;p39"/>
            <p:cNvSpPr txBox="1"/>
            <p:nvPr/>
          </p:nvSpPr>
          <p:spPr>
            <a:xfrm>
              <a:off x="-14122"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1786" name="Google Shape;1786;p39"/>
          <p:cNvGrpSpPr/>
          <p:nvPr/>
        </p:nvGrpSpPr>
        <p:grpSpPr>
          <a:xfrm>
            <a:off x="190340" y="7806669"/>
            <a:ext cx="2237424" cy="1105852"/>
            <a:chOff x="-788022" y="6983264"/>
            <a:chExt cx="2237424" cy="1105852"/>
          </a:xfrm>
        </p:grpSpPr>
        <p:sp>
          <p:nvSpPr>
            <p:cNvPr id="1787" name="Google Shape;1787;p39"/>
            <p:cNvSpPr txBox="1"/>
            <p:nvPr/>
          </p:nvSpPr>
          <p:spPr>
            <a:xfrm>
              <a:off x="-788022" y="6983264"/>
              <a:ext cx="223742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 Sospechosos</a:t>
              </a:r>
              <a:endParaRPr b="1" sz="1200" u="sng">
                <a:solidFill>
                  <a:schemeClr val="dk1"/>
                </a:solidFill>
                <a:latin typeface="Arial Narrow"/>
                <a:ea typeface="Arial Narrow"/>
                <a:cs typeface="Arial Narrow"/>
                <a:sym typeface="Arial Narrow"/>
              </a:endParaRPr>
            </a:p>
          </p:txBody>
        </p:sp>
        <p:sp>
          <p:nvSpPr>
            <p:cNvPr id="1788" name="Google Shape;1788;p39"/>
            <p:cNvSpPr/>
            <p:nvPr/>
          </p:nvSpPr>
          <p:spPr>
            <a:xfrm>
              <a:off x="-51253" y="7444929"/>
              <a:ext cx="74006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53 caso</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66,2%</a:t>
              </a:r>
              <a:endParaRPr b="1" sz="1100">
                <a:solidFill>
                  <a:schemeClr val="dk1"/>
                </a:solidFill>
                <a:latin typeface="Arial Narrow"/>
                <a:ea typeface="Arial Narrow"/>
                <a:cs typeface="Arial Narrow"/>
                <a:sym typeface="Arial Narrow"/>
              </a:endParaRPr>
            </a:p>
          </p:txBody>
        </p:sp>
        <p:sp>
          <p:nvSpPr>
            <p:cNvPr id="1789" name="Google Shape;1789;p39"/>
            <p:cNvSpPr txBox="1"/>
            <p:nvPr/>
          </p:nvSpPr>
          <p:spPr>
            <a:xfrm>
              <a:off x="-358760" y="781211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1790" name="Google Shape;1790;p39"/>
          <p:cNvGrpSpPr/>
          <p:nvPr/>
        </p:nvGrpSpPr>
        <p:grpSpPr>
          <a:xfrm>
            <a:off x="5082109" y="7749116"/>
            <a:ext cx="1857467" cy="821705"/>
            <a:chOff x="48617" y="6901656"/>
            <a:chExt cx="1857467" cy="821705"/>
          </a:xfrm>
        </p:grpSpPr>
        <p:sp>
          <p:nvSpPr>
            <p:cNvPr id="1791" name="Google Shape;1791;p39"/>
            <p:cNvSpPr txBox="1"/>
            <p:nvPr/>
          </p:nvSpPr>
          <p:spPr>
            <a:xfrm>
              <a:off x="48617" y="6901656"/>
              <a:ext cx="185746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Confirmado por laboratorio</a:t>
              </a:r>
              <a:endParaRPr b="1" sz="1200" u="sng">
                <a:solidFill>
                  <a:schemeClr val="dk1"/>
                </a:solidFill>
                <a:latin typeface="Arial Narrow"/>
                <a:ea typeface="Arial Narrow"/>
                <a:cs typeface="Arial Narrow"/>
                <a:sym typeface="Arial Narrow"/>
              </a:endParaRPr>
            </a:p>
          </p:txBody>
        </p:sp>
        <p:sp>
          <p:nvSpPr>
            <p:cNvPr id="1792" name="Google Shape;1792;p39"/>
            <p:cNvSpPr/>
            <p:nvPr/>
          </p:nvSpPr>
          <p:spPr>
            <a:xfrm>
              <a:off x="617911" y="7363321"/>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27 casos</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33,7%</a:t>
              </a:r>
              <a:endParaRPr b="1" sz="1600">
                <a:solidFill>
                  <a:schemeClr val="dk1"/>
                </a:solidFill>
                <a:latin typeface="Arial Narrow"/>
                <a:ea typeface="Arial Narrow"/>
                <a:cs typeface="Arial Narrow"/>
                <a:sym typeface="Arial Narrow"/>
              </a:endParaRPr>
            </a:p>
          </p:txBody>
        </p:sp>
      </p:grpSp>
      <p:sp>
        <p:nvSpPr>
          <p:cNvPr id="1793" name="Google Shape;1793;p39"/>
          <p:cNvSpPr/>
          <p:nvPr/>
        </p:nvSpPr>
        <p:spPr>
          <a:xfrm>
            <a:off x="242645" y="4795572"/>
            <a:ext cx="6283561"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Tabla . </a:t>
            </a:r>
            <a:r>
              <a:rPr b="1" i="1" lang="es-ES" sz="1050">
                <a:solidFill>
                  <a:srgbClr val="000000"/>
                </a:solidFill>
                <a:latin typeface="Calibri"/>
                <a:ea typeface="Calibri"/>
                <a:cs typeface="Calibri"/>
                <a:sym typeface="Calibri"/>
              </a:rPr>
              <a:t>Georreferenciación de casos de Leptospirosis por comuna. Medellín hasta periodo epidemiológico 7 de 2022</a:t>
            </a:r>
            <a:endParaRPr/>
          </a:p>
          <a:p>
            <a:pPr indent="0" lvl="0" marL="0" marR="0" rtl="0" algn="l">
              <a:spcBef>
                <a:spcPts val="0"/>
              </a:spcBef>
              <a:spcAft>
                <a:spcPts val="0"/>
              </a:spcAft>
              <a:buNone/>
            </a:pPr>
            <a:r>
              <a:t/>
            </a:r>
            <a:endParaRPr sz="1050">
              <a:solidFill>
                <a:schemeClr val="dk1"/>
              </a:solidFill>
              <a:latin typeface="Arial Narrow"/>
              <a:ea typeface="Arial Narrow"/>
              <a:cs typeface="Arial Narrow"/>
              <a:sym typeface="Arial Narrow"/>
            </a:endParaRPr>
          </a:p>
        </p:txBody>
      </p:sp>
      <p:pic>
        <p:nvPicPr>
          <p:cNvPr id="1794" name="Google Shape;1794;p39"/>
          <p:cNvPicPr preferRelativeResize="0"/>
          <p:nvPr/>
        </p:nvPicPr>
        <p:blipFill rotWithShape="1">
          <a:blip r:embed="rId4">
            <a:alphaModFix/>
          </a:blip>
          <a:srcRect b="0" l="0" r="50000" t="0"/>
          <a:stretch/>
        </p:blipFill>
        <p:spPr>
          <a:xfrm>
            <a:off x="1949051" y="7830925"/>
            <a:ext cx="998542" cy="874818"/>
          </a:xfrm>
          <a:prstGeom prst="rect">
            <a:avLst/>
          </a:prstGeom>
          <a:noFill/>
          <a:ln>
            <a:noFill/>
          </a:ln>
        </p:spPr>
      </p:pic>
      <p:pic>
        <p:nvPicPr>
          <p:cNvPr id="1795" name="Google Shape;1795;p39"/>
          <p:cNvPicPr preferRelativeResize="0"/>
          <p:nvPr/>
        </p:nvPicPr>
        <p:blipFill rotWithShape="1">
          <a:blip r:embed="rId5">
            <a:alphaModFix/>
          </a:blip>
          <a:srcRect b="0" l="10893" r="64411" t="0"/>
          <a:stretch/>
        </p:blipFill>
        <p:spPr>
          <a:xfrm>
            <a:off x="3045857" y="6162832"/>
            <a:ext cx="904106" cy="743198"/>
          </a:xfrm>
          <a:prstGeom prst="rect">
            <a:avLst/>
          </a:prstGeom>
          <a:noFill/>
          <a:ln>
            <a:noFill/>
          </a:ln>
        </p:spPr>
      </p:pic>
      <p:grpSp>
        <p:nvGrpSpPr>
          <p:cNvPr id="1796" name="Google Shape;1796;p39"/>
          <p:cNvGrpSpPr/>
          <p:nvPr/>
        </p:nvGrpSpPr>
        <p:grpSpPr>
          <a:xfrm>
            <a:off x="2874133" y="6840926"/>
            <a:ext cx="1229607" cy="747277"/>
            <a:chOff x="-14122" y="7072716"/>
            <a:chExt cx="1229607" cy="747277"/>
          </a:xfrm>
        </p:grpSpPr>
        <p:sp>
          <p:nvSpPr>
            <p:cNvPr id="1797" name="Google Shape;1797;p39"/>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Hospitalizados</a:t>
              </a:r>
              <a:endParaRPr b="1" sz="1200" u="sng">
                <a:solidFill>
                  <a:schemeClr val="dk1"/>
                </a:solidFill>
                <a:latin typeface="Arial Narrow"/>
                <a:ea typeface="Arial Narrow"/>
                <a:cs typeface="Arial Narrow"/>
                <a:sym typeface="Arial Narrow"/>
              </a:endParaRPr>
            </a:p>
          </p:txBody>
        </p:sp>
        <p:sp>
          <p:nvSpPr>
            <p:cNvPr id="1798" name="Google Shape;1798;p39"/>
            <p:cNvSpPr/>
            <p:nvPr/>
          </p:nvSpPr>
          <p:spPr>
            <a:xfrm>
              <a:off x="157602" y="7363320"/>
              <a:ext cx="792012" cy="456673"/>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65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81.3%</a:t>
              </a:r>
              <a:endParaRPr b="1" sz="1200">
                <a:solidFill>
                  <a:schemeClr val="dk1"/>
                </a:solidFill>
                <a:latin typeface="Arial Narrow"/>
                <a:ea typeface="Arial Narrow"/>
                <a:cs typeface="Arial Narrow"/>
                <a:sym typeface="Arial Narrow"/>
              </a:endParaRPr>
            </a:p>
          </p:txBody>
        </p:sp>
      </p:grpSp>
      <p:pic>
        <p:nvPicPr>
          <p:cNvPr id="1799" name="Google Shape;1799;p39"/>
          <p:cNvPicPr preferRelativeResize="0"/>
          <p:nvPr/>
        </p:nvPicPr>
        <p:blipFill rotWithShape="1">
          <a:blip r:embed="rId6">
            <a:alphaModFix/>
          </a:blip>
          <a:srcRect b="0" l="55406" r="19476" t="0"/>
          <a:stretch/>
        </p:blipFill>
        <p:spPr>
          <a:xfrm>
            <a:off x="4108267" y="6219530"/>
            <a:ext cx="844527" cy="708025"/>
          </a:xfrm>
          <a:prstGeom prst="rect">
            <a:avLst/>
          </a:prstGeom>
          <a:noFill/>
          <a:ln>
            <a:noFill/>
          </a:ln>
        </p:spPr>
      </p:pic>
      <p:grpSp>
        <p:nvGrpSpPr>
          <p:cNvPr id="1800" name="Google Shape;1800;p39"/>
          <p:cNvGrpSpPr/>
          <p:nvPr/>
        </p:nvGrpSpPr>
        <p:grpSpPr>
          <a:xfrm>
            <a:off x="3983878" y="6840925"/>
            <a:ext cx="1229607" cy="658523"/>
            <a:chOff x="3794" y="7064838"/>
            <a:chExt cx="1229607" cy="658523"/>
          </a:xfrm>
        </p:grpSpPr>
        <p:sp>
          <p:nvSpPr>
            <p:cNvPr id="1801" name="Google Shape;1801;p39"/>
            <p:cNvSpPr txBox="1"/>
            <p:nvPr/>
          </p:nvSpPr>
          <p:spPr>
            <a:xfrm>
              <a:off x="3794" y="706483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Defunciones</a:t>
              </a:r>
              <a:endParaRPr b="1" sz="1200" u="sng">
                <a:solidFill>
                  <a:schemeClr val="dk1"/>
                </a:solidFill>
                <a:latin typeface="Arial Narrow"/>
                <a:ea typeface="Arial Narrow"/>
                <a:cs typeface="Arial Narrow"/>
                <a:sym typeface="Arial Narrow"/>
              </a:endParaRPr>
            </a:p>
          </p:txBody>
        </p:sp>
        <p:sp>
          <p:nvSpPr>
            <p:cNvPr id="1802" name="Google Shape;1802;p39"/>
            <p:cNvSpPr/>
            <p:nvPr/>
          </p:nvSpPr>
          <p:spPr>
            <a:xfrm>
              <a:off x="209545" y="7363321"/>
              <a:ext cx="861489"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2,5%</a:t>
              </a:r>
              <a:endParaRPr b="1" sz="1200">
                <a:solidFill>
                  <a:schemeClr val="dk1"/>
                </a:solidFill>
                <a:latin typeface="Arial Narrow"/>
                <a:ea typeface="Arial Narrow"/>
                <a:cs typeface="Arial Narrow"/>
                <a:sym typeface="Arial Narrow"/>
              </a:endParaRPr>
            </a:p>
          </p:txBody>
        </p:sp>
      </p:grpSp>
      <p:sp>
        <p:nvSpPr>
          <p:cNvPr id="1803" name="Google Shape;1803;p39"/>
          <p:cNvSpPr/>
          <p:nvPr/>
        </p:nvSpPr>
        <p:spPr>
          <a:xfrm>
            <a:off x="5525664" y="7123711"/>
            <a:ext cx="865807"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lt1"/>
                </a:solidFill>
                <a:latin typeface="Calibri"/>
                <a:ea typeface="Calibri"/>
                <a:cs typeface="Calibri"/>
                <a:sym typeface="Calibri"/>
              </a:rPr>
              <a:t>39 casos (48,7%)</a:t>
            </a:r>
            <a:endParaRPr b="1" sz="1200">
              <a:solidFill>
                <a:schemeClr val="lt1"/>
              </a:solidFill>
              <a:latin typeface="Calibri"/>
              <a:ea typeface="Calibri"/>
              <a:cs typeface="Calibri"/>
              <a:sym typeface="Calibri"/>
            </a:endParaRPr>
          </a:p>
        </p:txBody>
      </p:sp>
      <p:sp>
        <p:nvSpPr>
          <p:cNvPr id="1804" name="Google Shape;1804;p39"/>
          <p:cNvSpPr/>
          <p:nvPr/>
        </p:nvSpPr>
        <p:spPr>
          <a:xfrm>
            <a:off x="2037644" y="4695545"/>
            <a:ext cx="3600450"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p:txBody>
      </p:sp>
      <p:sp>
        <p:nvSpPr>
          <p:cNvPr descr="C:\Users\98493498\Desktop\Laboratorio-Cli%CC%81nico.webp" id="1805" name="Google Shape;1805;p3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C:\Users\98493498\Desktop\Laboratorio-Cli%CC%81nico.webp" id="1806" name="Google Shape;1806;p39"/>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7" name="Google Shape;1807;p39"/>
          <p:cNvSpPr txBox="1"/>
          <p:nvPr/>
        </p:nvSpPr>
        <p:spPr>
          <a:xfrm>
            <a:off x="3100160" y="681591"/>
            <a:ext cx="221835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7-2022</a:t>
            </a:r>
            <a:endParaRPr b="1" sz="1200">
              <a:solidFill>
                <a:schemeClr val="dk1"/>
              </a:solidFill>
              <a:latin typeface="Arial Narrow"/>
              <a:ea typeface="Arial Narrow"/>
              <a:cs typeface="Arial Narrow"/>
              <a:sym typeface="Arial Narrow"/>
            </a:endParaRPr>
          </a:p>
        </p:txBody>
      </p:sp>
      <p:sp>
        <p:nvSpPr>
          <p:cNvPr id="1808" name="Google Shape;1808;p39"/>
          <p:cNvSpPr txBox="1"/>
          <p:nvPr/>
        </p:nvSpPr>
        <p:spPr>
          <a:xfrm>
            <a:off x="3060390" y="380616"/>
            <a:ext cx="2075175" cy="338554"/>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1600"/>
              <a:buFont typeface="Arial Narrow"/>
              <a:buNone/>
            </a:pPr>
            <a:r>
              <a:rPr b="1" lang="es-ES" sz="1600">
                <a:solidFill>
                  <a:srgbClr val="C00000"/>
                </a:solidFill>
                <a:latin typeface="Arial Narrow"/>
                <a:ea typeface="Arial Narrow"/>
                <a:cs typeface="Arial Narrow"/>
                <a:sym typeface="Arial Narrow"/>
              </a:rPr>
              <a:t>Leptospirosis</a:t>
            </a:r>
            <a:endParaRPr b="1" sz="1600">
              <a:solidFill>
                <a:srgbClr val="C00000"/>
              </a:solidFill>
              <a:latin typeface="Arial Narrow"/>
              <a:ea typeface="Arial Narrow"/>
              <a:cs typeface="Arial Narrow"/>
              <a:sym typeface="Arial Narrow"/>
            </a:endParaRPr>
          </a:p>
        </p:txBody>
      </p:sp>
      <p:pic>
        <p:nvPicPr>
          <p:cNvPr id="1809" name="Google Shape;1809;p39"/>
          <p:cNvPicPr preferRelativeResize="0"/>
          <p:nvPr/>
        </p:nvPicPr>
        <p:blipFill rotWithShape="1">
          <a:blip r:embed="rId7">
            <a:alphaModFix/>
          </a:blip>
          <a:srcRect b="4882" l="8568" r="37043" t="18330"/>
          <a:stretch/>
        </p:blipFill>
        <p:spPr>
          <a:xfrm>
            <a:off x="2229107" y="1959575"/>
            <a:ext cx="1864234" cy="1480434"/>
          </a:xfrm>
          <a:prstGeom prst="rect">
            <a:avLst/>
          </a:prstGeom>
          <a:noFill/>
          <a:ln>
            <a:noFill/>
          </a:ln>
        </p:spPr>
      </p:pic>
      <p:grpSp>
        <p:nvGrpSpPr>
          <p:cNvPr id="1810" name="Google Shape;1810;p39"/>
          <p:cNvGrpSpPr/>
          <p:nvPr/>
        </p:nvGrpSpPr>
        <p:grpSpPr>
          <a:xfrm>
            <a:off x="3081089" y="7837875"/>
            <a:ext cx="2237424" cy="1105852"/>
            <a:chOff x="-788022" y="6983264"/>
            <a:chExt cx="2237424" cy="1105852"/>
          </a:xfrm>
        </p:grpSpPr>
        <p:sp>
          <p:nvSpPr>
            <p:cNvPr id="1811" name="Google Shape;1811;p39"/>
            <p:cNvSpPr txBox="1"/>
            <p:nvPr/>
          </p:nvSpPr>
          <p:spPr>
            <a:xfrm>
              <a:off x="-788022" y="6983264"/>
              <a:ext cx="223742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Descartados</a:t>
              </a:r>
              <a:endParaRPr b="1" sz="1200" u="sng">
                <a:solidFill>
                  <a:schemeClr val="dk1"/>
                </a:solidFill>
                <a:latin typeface="Arial Narrow"/>
                <a:ea typeface="Arial Narrow"/>
                <a:cs typeface="Arial Narrow"/>
                <a:sym typeface="Arial Narrow"/>
              </a:endParaRPr>
            </a:p>
          </p:txBody>
        </p:sp>
        <p:sp>
          <p:nvSpPr>
            <p:cNvPr id="1812" name="Google Shape;1812;p39"/>
            <p:cNvSpPr/>
            <p:nvPr/>
          </p:nvSpPr>
          <p:spPr>
            <a:xfrm>
              <a:off x="-51253" y="7444929"/>
              <a:ext cx="74006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28 casos</a:t>
              </a:r>
              <a:endParaRPr b="1" sz="1100">
                <a:solidFill>
                  <a:schemeClr val="dk1"/>
                </a:solidFill>
                <a:latin typeface="Arial Narrow"/>
                <a:ea typeface="Arial Narrow"/>
                <a:cs typeface="Arial Narrow"/>
                <a:sym typeface="Arial Narrow"/>
              </a:endParaRPr>
            </a:p>
          </p:txBody>
        </p:sp>
        <p:sp>
          <p:nvSpPr>
            <p:cNvPr id="1813" name="Google Shape;1813;p39"/>
            <p:cNvSpPr txBox="1"/>
            <p:nvPr/>
          </p:nvSpPr>
          <p:spPr>
            <a:xfrm>
              <a:off x="-358760" y="781211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sp>
        <p:nvSpPr>
          <p:cNvPr id="1814" name="Google Shape;1814;p39"/>
          <p:cNvSpPr txBox="1"/>
          <p:nvPr/>
        </p:nvSpPr>
        <p:spPr>
          <a:xfrm>
            <a:off x="5280022" y="6840924"/>
            <a:ext cx="16595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 Con Hictericia</a:t>
            </a:r>
            <a:endParaRPr b="1" sz="1200" u="sng">
              <a:solidFill>
                <a:schemeClr val="dk1"/>
              </a:solidFill>
              <a:latin typeface="Arial Narrow"/>
              <a:ea typeface="Arial Narrow"/>
              <a:cs typeface="Arial Narrow"/>
              <a:sym typeface="Arial Narrow"/>
            </a:endParaRPr>
          </a:p>
        </p:txBody>
      </p:sp>
      <p:pic>
        <p:nvPicPr>
          <p:cNvPr id="1815" name="Google Shape;1815;p39"/>
          <p:cNvPicPr preferRelativeResize="0"/>
          <p:nvPr/>
        </p:nvPicPr>
        <p:blipFill rotWithShape="1">
          <a:blip r:embed="rId8">
            <a:alphaModFix/>
          </a:blip>
          <a:srcRect b="0" l="0" r="0" t="0"/>
          <a:stretch/>
        </p:blipFill>
        <p:spPr>
          <a:xfrm>
            <a:off x="4243401" y="1259632"/>
            <a:ext cx="2769019" cy="2880320"/>
          </a:xfrm>
          <a:prstGeom prst="rect">
            <a:avLst/>
          </a:prstGeom>
          <a:noFill/>
          <a:ln>
            <a:noFill/>
          </a:ln>
        </p:spPr>
      </p:pic>
      <p:pic>
        <p:nvPicPr>
          <p:cNvPr id="1816" name="Google Shape;1816;p39"/>
          <p:cNvPicPr preferRelativeResize="0"/>
          <p:nvPr/>
        </p:nvPicPr>
        <p:blipFill rotWithShape="1">
          <a:blip r:embed="rId9">
            <a:alphaModFix/>
          </a:blip>
          <a:srcRect b="0" l="0" r="0" t="0"/>
          <a:stretch/>
        </p:blipFill>
        <p:spPr>
          <a:xfrm>
            <a:off x="93227" y="1651902"/>
            <a:ext cx="1991299" cy="2272026"/>
          </a:xfrm>
          <a:prstGeom prst="rect">
            <a:avLst/>
          </a:prstGeom>
          <a:noFill/>
          <a:ln>
            <a:noFill/>
          </a:ln>
        </p:spPr>
      </p:pic>
      <p:pic>
        <p:nvPicPr>
          <p:cNvPr descr="http://cached.imagescaler.hbpl.co.uk/resize/scaleWidth/393/?sURL=http://offlinehbpl.hbpl.co.uk/News/PGH/49F18050-C0F3-DE90-E8A67A4C73063A63.gif" id="1817" name="Google Shape;1817;p39"/>
          <p:cNvPicPr preferRelativeResize="0"/>
          <p:nvPr/>
        </p:nvPicPr>
        <p:blipFill rotWithShape="1">
          <a:blip r:embed="rId10">
            <a:alphaModFix/>
          </a:blip>
          <a:srcRect b="0" l="0" r="0" t="0"/>
          <a:stretch/>
        </p:blipFill>
        <p:spPr>
          <a:xfrm>
            <a:off x="5651403" y="6263454"/>
            <a:ext cx="934195" cy="622797"/>
          </a:xfrm>
          <a:prstGeom prst="rect">
            <a:avLst/>
          </a:prstGeom>
          <a:noFill/>
          <a:ln>
            <a:noFill/>
          </a:ln>
        </p:spPr>
      </p:pic>
      <p:pic>
        <p:nvPicPr>
          <p:cNvPr descr="http://contrastes.com.co/web/images/leptospirosis.jpg" id="1818" name="Google Shape;1818;p39"/>
          <p:cNvPicPr preferRelativeResize="0"/>
          <p:nvPr/>
        </p:nvPicPr>
        <p:blipFill rotWithShape="1">
          <a:blip r:embed="rId11">
            <a:alphaModFix/>
          </a:blip>
          <a:srcRect b="0" l="0" r="0" t="0"/>
          <a:stretch/>
        </p:blipFill>
        <p:spPr>
          <a:xfrm>
            <a:off x="112581" y="100985"/>
            <a:ext cx="1971945" cy="147895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4"/>
          <p:cNvPicPr preferRelativeResize="0"/>
          <p:nvPr/>
        </p:nvPicPr>
        <p:blipFill rotWithShape="1">
          <a:blip r:embed="rId3">
            <a:alphaModFix/>
          </a:blip>
          <a:srcRect b="0" l="0" r="0" t="0"/>
          <a:stretch/>
        </p:blipFill>
        <p:spPr>
          <a:xfrm>
            <a:off x="0" y="0"/>
            <a:ext cx="2232223" cy="5491141"/>
          </a:xfrm>
          <a:prstGeom prst="rect">
            <a:avLst/>
          </a:prstGeom>
          <a:noFill/>
          <a:ln>
            <a:noFill/>
          </a:ln>
        </p:spPr>
      </p:pic>
      <p:sp>
        <p:nvSpPr>
          <p:cNvPr id="129" name="Google Shape;129;p4"/>
          <p:cNvSpPr txBox="1"/>
          <p:nvPr/>
        </p:nvSpPr>
        <p:spPr>
          <a:xfrm>
            <a:off x="0" y="623805"/>
            <a:ext cx="223865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07 - 2022</a:t>
            </a:r>
            <a:endParaRPr b="1" sz="1200">
              <a:solidFill>
                <a:schemeClr val="dk1"/>
              </a:solidFill>
              <a:latin typeface="Arial Narrow"/>
              <a:ea typeface="Arial Narrow"/>
              <a:cs typeface="Arial Narrow"/>
              <a:sym typeface="Arial Narrow"/>
            </a:endParaRPr>
          </a:p>
        </p:txBody>
      </p:sp>
      <p:sp>
        <p:nvSpPr>
          <p:cNvPr id="130" name="Google Shape;130;p4"/>
          <p:cNvSpPr/>
          <p:nvPr/>
        </p:nvSpPr>
        <p:spPr>
          <a:xfrm>
            <a:off x="2274078" y="2305199"/>
            <a:ext cx="4946011"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Figura. Canal endémico de los casos notificados de tuberculosis todas las formas Medellín, a Periodo epidemiológico 07  acumulado de 2022. </a:t>
            </a:r>
            <a:endParaRPr sz="800">
              <a:solidFill>
                <a:schemeClr val="dk1"/>
              </a:solidFill>
              <a:latin typeface="Arial Narrow"/>
              <a:ea typeface="Arial Narrow"/>
              <a:cs typeface="Arial Narrow"/>
              <a:sym typeface="Arial Narrow"/>
            </a:endParaRPr>
          </a:p>
        </p:txBody>
      </p:sp>
      <p:grpSp>
        <p:nvGrpSpPr>
          <p:cNvPr id="131" name="Google Shape;131;p4"/>
          <p:cNvGrpSpPr/>
          <p:nvPr/>
        </p:nvGrpSpPr>
        <p:grpSpPr>
          <a:xfrm>
            <a:off x="179214" y="4211965"/>
            <a:ext cx="1892650" cy="488477"/>
            <a:chOff x="2397524" y="3379972"/>
            <a:chExt cx="4508500" cy="904875"/>
          </a:xfrm>
        </p:grpSpPr>
        <p:pic>
          <p:nvPicPr>
            <p:cNvPr id="132" name="Google Shape;132;p4"/>
            <p:cNvPicPr preferRelativeResize="0"/>
            <p:nvPr/>
          </p:nvPicPr>
          <p:blipFill rotWithShape="1">
            <a:blip r:embed="rId4">
              <a:alphaModFix/>
            </a:blip>
            <a:srcRect b="0" l="0" r="0" t="0"/>
            <a:stretch/>
          </p:blipFill>
          <p:spPr>
            <a:xfrm>
              <a:off x="2397524" y="3379972"/>
              <a:ext cx="4508500" cy="904875"/>
            </a:xfrm>
            <a:prstGeom prst="rect">
              <a:avLst/>
            </a:prstGeom>
            <a:noFill/>
            <a:ln>
              <a:noFill/>
            </a:ln>
          </p:spPr>
        </p:pic>
        <p:sp>
          <p:nvSpPr>
            <p:cNvPr id="133" name="Google Shape;133;p4"/>
            <p:cNvSpPr txBox="1"/>
            <p:nvPr/>
          </p:nvSpPr>
          <p:spPr>
            <a:xfrm>
              <a:off x="3171452" y="3478755"/>
              <a:ext cx="1936622" cy="7411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1208</a:t>
              </a:r>
              <a:endParaRPr b="1" sz="2000">
                <a:solidFill>
                  <a:schemeClr val="dk1"/>
                </a:solidFill>
                <a:latin typeface="Arial Narrow"/>
                <a:ea typeface="Arial Narrow"/>
                <a:cs typeface="Arial Narrow"/>
                <a:sym typeface="Arial Narrow"/>
              </a:endParaRPr>
            </a:p>
          </p:txBody>
        </p:sp>
      </p:grpSp>
      <p:sp>
        <p:nvSpPr>
          <p:cNvPr id="134" name="Google Shape;134;p4"/>
          <p:cNvSpPr txBox="1"/>
          <p:nvPr/>
        </p:nvSpPr>
        <p:spPr>
          <a:xfrm>
            <a:off x="-19190" y="4861773"/>
            <a:ext cx="2293268"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aumentó en un 40,14%</a:t>
            </a:r>
            <a:endParaRPr b="1" sz="1200">
              <a:solidFill>
                <a:schemeClr val="dk1"/>
              </a:solidFill>
              <a:latin typeface="Arial Narrow"/>
              <a:ea typeface="Arial Narrow"/>
              <a:cs typeface="Arial Narrow"/>
              <a:sym typeface="Arial Narrow"/>
            </a:endParaRPr>
          </a:p>
        </p:txBody>
      </p:sp>
      <p:sp>
        <p:nvSpPr>
          <p:cNvPr id="135" name="Google Shape;135;p4"/>
          <p:cNvSpPr/>
          <p:nvPr/>
        </p:nvSpPr>
        <p:spPr>
          <a:xfrm>
            <a:off x="2295483" y="4974431"/>
            <a:ext cx="4946011"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Figura. Comportamiento de los casos notificados semanalmente de tuberculosis todas las formas Medellín, a Periodo epidemiológico 07 acumulado de 2018-2022. </a:t>
            </a:r>
            <a:endParaRPr sz="800">
              <a:solidFill>
                <a:schemeClr val="dk1"/>
              </a:solidFill>
              <a:latin typeface="Arial Narrow"/>
              <a:ea typeface="Arial Narrow"/>
              <a:cs typeface="Arial Narrow"/>
              <a:sym typeface="Arial Narrow"/>
            </a:endParaRPr>
          </a:p>
        </p:txBody>
      </p:sp>
      <p:grpSp>
        <p:nvGrpSpPr>
          <p:cNvPr id="136" name="Google Shape;136;p4"/>
          <p:cNvGrpSpPr/>
          <p:nvPr/>
        </p:nvGrpSpPr>
        <p:grpSpPr>
          <a:xfrm>
            <a:off x="2448322" y="74775"/>
            <a:ext cx="3446504" cy="276999"/>
            <a:chOff x="2448322" y="74775"/>
            <a:chExt cx="3446504" cy="276999"/>
          </a:xfrm>
        </p:grpSpPr>
        <p:sp>
          <p:nvSpPr>
            <p:cNvPr id="137" name="Google Shape;137;p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38" name="Google Shape;138;p4"/>
            <p:cNvCxnSpPr>
              <a:stCxn id="13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39" name="Google Shape;139;p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40" name="Google Shape;140;p4"/>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41" name="Google Shape;141;p4"/>
          <p:cNvGrpSpPr/>
          <p:nvPr/>
        </p:nvGrpSpPr>
        <p:grpSpPr>
          <a:xfrm>
            <a:off x="277404" y="5621632"/>
            <a:ext cx="3446504" cy="276999"/>
            <a:chOff x="2448322" y="74775"/>
            <a:chExt cx="3446504" cy="276999"/>
          </a:xfrm>
        </p:grpSpPr>
        <p:sp>
          <p:nvSpPr>
            <p:cNvPr id="142" name="Google Shape;142;p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43" name="Google Shape;143;p4"/>
            <p:cNvCxnSpPr>
              <a:stCxn id="14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44" name="Google Shape;144;p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b="1" sz="1200">
                <a:solidFill>
                  <a:schemeClr val="dk1"/>
                </a:solidFill>
                <a:latin typeface="Arial Narrow"/>
                <a:ea typeface="Arial Narrow"/>
                <a:cs typeface="Arial Narrow"/>
                <a:sym typeface="Arial Narrow"/>
              </a:endParaRPr>
            </a:p>
          </p:txBody>
        </p:sp>
      </p:grpSp>
      <p:sp>
        <p:nvSpPr>
          <p:cNvPr id="145" name="Google Shape;145;p4"/>
          <p:cNvSpPr/>
          <p:nvPr/>
        </p:nvSpPr>
        <p:spPr>
          <a:xfrm>
            <a:off x="1" y="8388424"/>
            <a:ext cx="360045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Figura. Mapa temático de proporción de tuberculosis todas las formas. Medellín, a Periodo epidemiológico 07 acumulado de 2022. </a:t>
            </a:r>
            <a:endParaRPr sz="800">
              <a:solidFill>
                <a:schemeClr val="dk1"/>
              </a:solidFill>
              <a:latin typeface="Arial Narrow"/>
              <a:ea typeface="Arial Narrow"/>
              <a:cs typeface="Arial Narrow"/>
              <a:sym typeface="Arial Narrow"/>
            </a:endParaRPr>
          </a:p>
        </p:txBody>
      </p:sp>
      <p:sp>
        <p:nvSpPr>
          <p:cNvPr id="146" name="Google Shape;146;p4"/>
          <p:cNvSpPr txBox="1"/>
          <p:nvPr/>
        </p:nvSpPr>
        <p:spPr>
          <a:xfrm>
            <a:off x="-31766" y="2811293"/>
            <a:ext cx="2216557" cy="44627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rgbClr val="C00000"/>
                </a:solidFill>
                <a:latin typeface="Arial Narrow"/>
                <a:ea typeface="Arial Narrow"/>
                <a:cs typeface="Arial Narrow"/>
                <a:sym typeface="Arial Narrow"/>
              </a:rPr>
              <a:t>2,76 </a:t>
            </a:r>
            <a:r>
              <a:rPr b="1" lang="es-ES" sz="1100">
                <a:solidFill>
                  <a:schemeClr val="dk1"/>
                </a:solidFill>
                <a:latin typeface="Arial Narrow"/>
                <a:ea typeface="Arial Narrow"/>
                <a:cs typeface="Arial Narrow"/>
                <a:sym typeface="Arial Narrow"/>
              </a:rPr>
              <a:t>Mortalidad por 100.000 hab. (72 casos)</a:t>
            </a:r>
            <a:endParaRPr b="1" sz="1100">
              <a:solidFill>
                <a:schemeClr val="dk1"/>
              </a:solidFill>
              <a:latin typeface="Arial Narrow"/>
              <a:ea typeface="Arial Narrow"/>
              <a:cs typeface="Arial Narrow"/>
              <a:sym typeface="Arial Narrow"/>
            </a:endParaRPr>
          </a:p>
        </p:txBody>
      </p:sp>
      <p:sp>
        <p:nvSpPr>
          <p:cNvPr id="147" name="Google Shape;147;p4"/>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4</a:t>
            </a:r>
            <a:endParaRPr b="1" sz="1050">
              <a:solidFill>
                <a:schemeClr val="dk1"/>
              </a:solidFill>
              <a:latin typeface="Arial Narrow"/>
              <a:ea typeface="Arial Narrow"/>
              <a:cs typeface="Arial Narrow"/>
              <a:sym typeface="Arial Narrow"/>
            </a:endParaRPr>
          </a:p>
        </p:txBody>
      </p:sp>
      <p:sp>
        <p:nvSpPr>
          <p:cNvPr id="148" name="Google Shape;148;p4"/>
          <p:cNvSpPr txBox="1"/>
          <p:nvPr>
            <p:ph type="ctrTitle"/>
          </p:nvPr>
        </p:nvSpPr>
        <p:spPr>
          <a:xfrm>
            <a:off x="85115" y="136330"/>
            <a:ext cx="2075175" cy="40011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Tuberculosis</a:t>
            </a:r>
            <a:endParaRPr b="1" sz="2000">
              <a:solidFill>
                <a:srgbClr val="C00000"/>
              </a:solidFill>
              <a:latin typeface="Arial Narrow"/>
              <a:ea typeface="Arial Narrow"/>
              <a:cs typeface="Arial Narrow"/>
              <a:sym typeface="Arial Narrow"/>
            </a:endParaRPr>
          </a:p>
        </p:txBody>
      </p:sp>
      <p:sp>
        <p:nvSpPr>
          <p:cNvPr id="149" name="Google Shape;149;p4"/>
          <p:cNvSpPr/>
          <p:nvPr/>
        </p:nvSpPr>
        <p:spPr>
          <a:xfrm>
            <a:off x="3564753" y="8389778"/>
            <a:ext cx="360045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Figura. Mapa temático de densidad de tuberculosis todas las formas. Medellín, a Periodo epidemiológico 07 acumulado de 2022 </a:t>
            </a:r>
            <a:endParaRPr sz="800">
              <a:solidFill>
                <a:schemeClr val="dk1"/>
              </a:solidFill>
              <a:latin typeface="Arial Narrow"/>
              <a:ea typeface="Arial Narrow"/>
              <a:cs typeface="Arial Narrow"/>
              <a:sym typeface="Arial Narrow"/>
            </a:endParaRPr>
          </a:p>
        </p:txBody>
      </p:sp>
      <p:pic>
        <p:nvPicPr>
          <p:cNvPr id="150" name="Google Shape;150;p4"/>
          <p:cNvPicPr preferRelativeResize="0"/>
          <p:nvPr/>
        </p:nvPicPr>
        <p:blipFill rotWithShape="1">
          <a:blip r:embed="rId5">
            <a:alphaModFix/>
          </a:blip>
          <a:srcRect b="0" l="0" r="0" t="0"/>
          <a:stretch/>
        </p:blipFill>
        <p:spPr>
          <a:xfrm>
            <a:off x="31095" y="6033355"/>
            <a:ext cx="3692813" cy="2388891"/>
          </a:xfrm>
          <a:prstGeom prst="rect">
            <a:avLst/>
          </a:prstGeom>
          <a:noFill/>
          <a:ln>
            <a:noFill/>
          </a:ln>
        </p:spPr>
      </p:pic>
      <p:pic>
        <p:nvPicPr>
          <p:cNvPr id="151" name="Google Shape;151;p4"/>
          <p:cNvPicPr preferRelativeResize="0"/>
          <p:nvPr/>
        </p:nvPicPr>
        <p:blipFill rotWithShape="1">
          <a:blip r:embed="rId6">
            <a:alphaModFix/>
          </a:blip>
          <a:srcRect b="0" l="0" r="0" t="0"/>
          <a:stretch/>
        </p:blipFill>
        <p:spPr>
          <a:xfrm>
            <a:off x="3739438" y="6012160"/>
            <a:ext cx="3480652" cy="2253637"/>
          </a:xfrm>
          <a:prstGeom prst="rect">
            <a:avLst/>
          </a:prstGeom>
          <a:noFill/>
          <a:ln>
            <a:noFill/>
          </a:ln>
        </p:spPr>
      </p:pic>
      <p:pic>
        <p:nvPicPr>
          <p:cNvPr id="152" name="Google Shape;152;p4"/>
          <p:cNvPicPr preferRelativeResize="0"/>
          <p:nvPr/>
        </p:nvPicPr>
        <p:blipFill rotWithShape="1">
          <a:blip r:embed="rId7">
            <a:alphaModFix/>
          </a:blip>
          <a:srcRect b="0" l="0" r="0" t="0"/>
          <a:stretch/>
        </p:blipFill>
        <p:spPr>
          <a:xfrm>
            <a:off x="2194462" y="445399"/>
            <a:ext cx="5006436" cy="1990604"/>
          </a:xfrm>
          <a:prstGeom prst="rect">
            <a:avLst/>
          </a:prstGeom>
          <a:noFill/>
          <a:ln>
            <a:noFill/>
          </a:ln>
        </p:spPr>
      </p:pic>
      <p:pic>
        <p:nvPicPr>
          <p:cNvPr id="153" name="Google Shape;153;p4"/>
          <p:cNvPicPr preferRelativeResize="0"/>
          <p:nvPr/>
        </p:nvPicPr>
        <p:blipFill rotWithShape="1">
          <a:blip r:embed="rId8">
            <a:alphaModFix/>
          </a:blip>
          <a:srcRect b="0" l="0" r="0" t="0"/>
          <a:stretch/>
        </p:blipFill>
        <p:spPr>
          <a:xfrm>
            <a:off x="2213546" y="2746626"/>
            <a:ext cx="4951657" cy="222645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3" name="Shape 1823"/>
        <p:cNvGrpSpPr/>
        <p:nvPr/>
      </p:nvGrpSpPr>
      <p:grpSpPr>
        <a:xfrm>
          <a:off x="0" y="0"/>
          <a:ext cx="0" cy="0"/>
          <a:chOff x="0" y="0"/>
          <a:chExt cx="0" cy="0"/>
        </a:xfrm>
      </p:grpSpPr>
      <p:pic>
        <p:nvPicPr>
          <p:cNvPr id="1824" name="Google Shape;1824;p40"/>
          <p:cNvPicPr preferRelativeResize="0"/>
          <p:nvPr/>
        </p:nvPicPr>
        <p:blipFill rotWithShape="1">
          <a:blip r:embed="rId3">
            <a:alphaModFix/>
          </a:blip>
          <a:srcRect b="0" l="0" r="0" t="0"/>
          <a:stretch/>
        </p:blipFill>
        <p:spPr>
          <a:xfrm>
            <a:off x="1" y="-21028"/>
            <a:ext cx="2167808" cy="2845205"/>
          </a:xfrm>
          <a:prstGeom prst="rect">
            <a:avLst/>
          </a:prstGeom>
          <a:noFill/>
          <a:ln>
            <a:noFill/>
          </a:ln>
        </p:spPr>
      </p:pic>
      <p:pic>
        <p:nvPicPr>
          <p:cNvPr id="1825" name="Google Shape;1825;p40"/>
          <p:cNvPicPr preferRelativeResize="0"/>
          <p:nvPr/>
        </p:nvPicPr>
        <p:blipFill rotWithShape="1">
          <a:blip r:embed="rId4">
            <a:alphaModFix/>
          </a:blip>
          <a:srcRect b="0" l="0" r="0" t="51431"/>
          <a:stretch/>
        </p:blipFill>
        <p:spPr>
          <a:xfrm>
            <a:off x="0" y="2824178"/>
            <a:ext cx="2180731" cy="2724869"/>
          </a:xfrm>
          <a:prstGeom prst="rect">
            <a:avLst/>
          </a:prstGeom>
          <a:noFill/>
          <a:ln>
            <a:noFill/>
          </a:ln>
        </p:spPr>
      </p:pic>
      <p:sp>
        <p:nvSpPr>
          <p:cNvPr id="1826" name="Google Shape;1826;p40"/>
          <p:cNvSpPr txBox="1"/>
          <p:nvPr/>
        </p:nvSpPr>
        <p:spPr>
          <a:xfrm>
            <a:off x="-39943" y="766609"/>
            <a:ext cx="220775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7 - 2022</a:t>
            </a:r>
            <a:endParaRPr/>
          </a:p>
        </p:txBody>
      </p:sp>
      <p:grpSp>
        <p:nvGrpSpPr>
          <p:cNvPr id="1827" name="Google Shape;1827;p40"/>
          <p:cNvGrpSpPr/>
          <p:nvPr/>
        </p:nvGrpSpPr>
        <p:grpSpPr>
          <a:xfrm>
            <a:off x="179214" y="4211960"/>
            <a:ext cx="1892650" cy="488476"/>
            <a:chOff x="2397524" y="3379972"/>
            <a:chExt cx="4508500" cy="904875"/>
          </a:xfrm>
        </p:grpSpPr>
        <p:pic>
          <p:nvPicPr>
            <p:cNvPr id="1828" name="Google Shape;1828;p40"/>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829" name="Google Shape;1829;p40"/>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3</a:t>
              </a:r>
              <a:endParaRPr/>
            </a:p>
          </p:txBody>
        </p:sp>
      </p:grpSp>
      <p:sp>
        <p:nvSpPr>
          <p:cNvPr id="1830" name="Google Shape;1830;p40"/>
          <p:cNvSpPr txBox="1"/>
          <p:nvPr/>
        </p:nvSpPr>
        <p:spPr>
          <a:xfrm>
            <a:off x="-52866" y="4799603"/>
            <a:ext cx="2220674"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Se ha presentado un caso menos respecto al mismo período del año anterior</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 </a:t>
            </a:r>
            <a:endParaRPr/>
          </a:p>
        </p:txBody>
      </p:sp>
      <p:grpSp>
        <p:nvGrpSpPr>
          <p:cNvPr id="1831" name="Google Shape;1831;p40"/>
          <p:cNvGrpSpPr/>
          <p:nvPr/>
        </p:nvGrpSpPr>
        <p:grpSpPr>
          <a:xfrm>
            <a:off x="2448322" y="74775"/>
            <a:ext cx="3446504" cy="276999"/>
            <a:chOff x="2448322" y="74775"/>
            <a:chExt cx="3446504" cy="276999"/>
          </a:xfrm>
        </p:grpSpPr>
        <p:sp>
          <p:nvSpPr>
            <p:cNvPr id="1832" name="Google Shape;1832;p4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833" name="Google Shape;1833;p40"/>
            <p:cNvCxnSpPr>
              <a:stCxn id="183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834" name="Google Shape;1834;p4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1835" name="Google Shape;1835;p40"/>
          <p:cNvSpPr/>
          <p:nvPr/>
        </p:nvSpPr>
        <p:spPr>
          <a:xfrm>
            <a:off x="0" y="5549048"/>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836" name="Google Shape;1836;p40"/>
          <p:cNvGrpSpPr/>
          <p:nvPr/>
        </p:nvGrpSpPr>
        <p:grpSpPr>
          <a:xfrm>
            <a:off x="263756" y="5648928"/>
            <a:ext cx="3446504" cy="276999"/>
            <a:chOff x="2448322" y="74775"/>
            <a:chExt cx="3446504" cy="276999"/>
          </a:xfrm>
        </p:grpSpPr>
        <p:sp>
          <p:nvSpPr>
            <p:cNvPr id="1837" name="Google Shape;1837;p4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838" name="Google Shape;1838;p40"/>
            <p:cNvCxnSpPr>
              <a:stCxn id="183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839" name="Google Shape;1839;p4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a:p>
          </p:txBody>
        </p:sp>
      </p:grpSp>
      <p:sp>
        <p:nvSpPr>
          <p:cNvPr id="1840" name="Google Shape;1840;p40"/>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Pág..40 </a:t>
            </a:r>
            <a:endParaRPr b="1" sz="1050">
              <a:solidFill>
                <a:schemeClr val="dk1"/>
              </a:solidFill>
              <a:latin typeface="Arial Narrow"/>
              <a:ea typeface="Arial Narrow"/>
              <a:cs typeface="Arial Narrow"/>
              <a:sym typeface="Arial Narrow"/>
            </a:endParaRPr>
          </a:p>
        </p:txBody>
      </p:sp>
      <p:sp>
        <p:nvSpPr>
          <p:cNvPr id="1841" name="Google Shape;1841;p40"/>
          <p:cNvSpPr txBox="1"/>
          <p:nvPr>
            <p:ph type="ctrTitle"/>
          </p:nvPr>
        </p:nvSpPr>
        <p:spPr>
          <a:xfrm>
            <a:off x="-29713" y="286011"/>
            <a:ext cx="2208885" cy="338554"/>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600"/>
              <a:buFont typeface="Arial Narrow"/>
              <a:buNone/>
            </a:pPr>
            <a:r>
              <a:rPr b="1" lang="es-ES" sz="1600">
                <a:solidFill>
                  <a:srgbClr val="C00000"/>
                </a:solidFill>
                <a:latin typeface="Arial Narrow"/>
                <a:ea typeface="Arial Narrow"/>
                <a:cs typeface="Arial Narrow"/>
                <a:sym typeface="Arial Narrow"/>
              </a:rPr>
              <a:t>Mortalidad materna - MM</a:t>
            </a:r>
            <a:endParaRPr/>
          </a:p>
        </p:txBody>
      </p:sp>
      <p:grpSp>
        <p:nvGrpSpPr>
          <p:cNvPr id="1842" name="Google Shape;1842;p40"/>
          <p:cNvGrpSpPr/>
          <p:nvPr/>
        </p:nvGrpSpPr>
        <p:grpSpPr>
          <a:xfrm>
            <a:off x="2053097" y="6684285"/>
            <a:ext cx="757840" cy="646484"/>
            <a:chOff x="5227274" y="1274868"/>
            <a:chExt cx="757840" cy="646484"/>
          </a:xfrm>
        </p:grpSpPr>
        <p:sp>
          <p:nvSpPr>
            <p:cNvPr id="1843" name="Google Shape;1843;p40"/>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a:p>
          </p:txBody>
        </p:sp>
        <p:sp>
          <p:nvSpPr>
            <p:cNvPr id="1844" name="Google Shape;1844;p40"/>
            <p:cNvSpPr/>
            <p:nvPr/>
          </p:nvSpPr>
          <p:spPr>
            <a:xfrm>
              <a:off x="5227274"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grpSp>
      <p:pic>
        <p:nvPicPr>
          <p:cNvPr id="1845" name="Google Shape;1845;p40"/>
          <p:cNvPicPr preferRelativeResize="0"/>
          <p:nvPr/>
        </p:nvPicPr>
        <p:blipFill rotWithShape="1">
          <a:blip r:embed="rId6">
            <a:alphaModFix/>
          </a:blip>
          <a:srcRect b="0" l="86761" r="0" t="0"/>
          <a:stretch/>
        </p:blipFill>
        <p:spPr>
          <a:xfrm>
            <a:off x="2172100" y="6089341"/>
            <a:ext cx="537606" cy="670512"/>
          </a:xfrm>
          <a:prstGeom prst="rect">
            <a:avLst/>
          </a:prstGeom>
          <a:noFill/>
          <a:ln>
            <a:noFill/>
          </a:ln>
        </p:spPr>
      </p:pic>
      <p:pic>
        <p:nvPicPr>
          <p:cNvPr id="1846" name="Google Shape;1846;p40"/>
          <p:cNvPicPr preferRelativeResize="0"/>
          <p:nvPr/>
        </p:nvPicPr>
        <p:blipFill rotWithShape="1">
          <a:blip r:embed="rId7">
            <a:alphaModFix/>
          </a:blip>
          <a:srcRect b="0" l="0" r="0" t="0"/>
          <a:stretch/>
        </p:blipFill>
        <p:spPr>
          <a:xfrm>
            <a:off x="470011" y="6092824"/>
            <a:ext cx="942975" cy="771525"/>
          </a:xfrm>
          <a:prstGeom prst="rect">
            <a:avLst/>
          </a:prstGeom>
          <a:noFill/>
          <a:ln>
            <a:noFill/>
          </a:ln>
        </p:spPr>
      </p:pic>
      <p:grpSp>
        <p:nvGrpSpPr>
          <p:cNvPr id="1847" name="Google Shape;1847;p40"/>
          <p:cNvGrpSpPr/>
          <p:nvPr/>
        </p:nvGrpSpPr>
        <p:grpSpPr>
          <a:xfrm>
            <a:off x="116195" y="6707570"/>
            <a:ext cx="1720560" cy="877901"/>
            <a:chOff x="-36884" y="7072716"/>
            <a:chExt cx="1305446" cy="877901"/>
          </a:xfrm>
        </p:grpSpPr>
        <p:sp>
          <p:nvSpPr>
            <p:cNvPr id="1848" name="Google Shape;1848;p40"/>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1849" name="Google Shape;1849;p40"/>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100%</a:t>
              </a:r>
              <a:endParaRPr/>
            </a:p>
          </p:txBody>
        </p:sp>
        <p:sp>
          <p:nvSpPr>
            <p:cNvPr id="1850" name="Google Shape;1850;p40"/>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a:t>
              </a:r>
              <a:endParaRPr/>
            </a:p>
          </p:txBody>
        </p:sp>
      </p:grpSp>
      <p:grpSp>
        <p:nvGrpSpPr>
          <p:cNvPr id="1851" name="Google Shape;1851;p40"/>
          <p:cNvGrpSpPr/>
          <p:nvPr/>
        </p:nvGrpSpPr>
        <p:grpSpPr>
          <a:xfrm>
            <a:off x="2352285" y="3423341"/>
            <a:ext cx="2203493" cy="1580707"/>
            <a:chOff x="-2126797" y="7102671"/>
            <a:chExt cx="1561980" cy="494356"/>
          </a:xfrm>
        </p:grpSpPr>
        <p:sp>
          <p:nvSpPr>
            <p:cNvPr id="1852" name="Google Shape;1852;p40"/>
            <p:cNvSpPr txBox="1"/>
            <p:nvPr/>
          </p:nvSpPr>
          <p:spPr>
            <a:xfrm>
              <a:off x="-2073520" y="7102671"/>
              <a:ext cx="1229607" cy="12158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00" u="sng">
                  <a:solidFill>
                    <a:schemeClr val="dk1"/>
                  </a:solidFill>
                  <a:latin typeface="Arial Narrow"/>
                  <a:ea typeface="Arial Narrow"/>
                  <a:cs typeface="Arial Narrow"/>
                  <a:sym typeface="Arial Narrow"/>
                </a:rPr>
                <a:t>Afiliación al SGSS</a:t>
              </a:r>
              <a:endParaRPr/>
            </a:p>
          </p:txBody>
        </p:sp>
        <p:sp>
          <p:nvSpPr>
            <p:cNvPr id="1853" name="Google Shape;1853;p40"/>
            <p:cNvSpPr/>
            <p:nvPr/>
          </p:nvSpPr>
          <p:spPr>
            <a:xfrm>
              <a:off x="-2126797" y="7178843"/>
              <a:ext cx="1561980" cy="41818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Régimen subsidiado: 0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No Afiliado: 1 caso</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Contributivo: 3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Excepción – especial : 0 casos</a:t>
              </a:r>
              <a:endParaRPr/>
            </a:p>
          </p:txBody>
        </p:sp>
      </p:grpSp>
      <p:sp>
        <p:nvSpPr>
          <p:cNvPr id="1854" name="Google Shape;1854;p40"/>
          <p:cNvSpPr txBox="1"/>
          <p:nvPr/>
        </p:nvSpPr>
        <p:spPr>
          <a:xfrm>
            <a:off x="4655390" y="4275732"/>
            <a:ext cx="240763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Razón de MM temprana evitable</a:t>
            </a:r>
            <a:endParaRPr b="1" sz="1400">
              <a:solidFill>
                <a:schemeClr val="dk1"/>
              </a:solidFill>
              <a:latin typeface="Arial Narrow"/>
              <a:ea typeface="Arial Narrow"/>
              <a:cs typeface="Arial Narrow"/>
              <a:sym typeface="Arial Narrow"/>
            </a:endParaRPr>
          </a:p>
        </p:txBody>
      </p:sp>
      <p:sp>
        <p:nvSpPr>
          <p:cNvPr id="1855" name="Google Shape;1855;p40"/>
          <p:cNvSpPr txBox="1"/>
          <p:nvPr/>
        </p:nvSpPr>
        <p:spPr>
          <a:xfrm>
            <a:off x="4687294" y="4657847"/>
            <a:ext cx="2558714"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7,2 por cien mil nacidos vivos</a:t>
            </a:r>
            <a:endParaRPr/>
          </a:p>
        </p:txBody>
      </p:sp>
      <p:cxnSp>
        <p:nvCxnSpPr>
          <p:cNvPr id="1856" name="Google Shape;1856;p40"/>
          <p:cNvCxnSpPr/>
          <p:nvPr/>
        </p:nvCxnSpPr>
        <p:spPr>
          <a:xfrm rot="10800000">
            <a:off x="4908263" y="4067944"/>
            <a:ext cx="2154764" cy="0"/>
          </a:xfrm>
          <a:prstGeom prst="straightConnector1">
            <a:avLst/>
          </a:prstGeom>
          <a:noFill/>
          <a:ln cap="flat" cmpd="sng" w="9525">
            <a:solidFill>
              <a:srgbClr val="002060"/>
            </a:solidFill>
            <a:prstDash val="solid"/>
            <a:round/>
            <a:headEnd len="sm" w="sm" type="none"/>
            <a:tailEnd len="med" w="med" type="oval"/>
          </a:ln>
        </p:spPr>
      </p:cxnSp>
      <p:sp>
        <p:nvSpPr>
          <p:cNvPr id="1857" name="Google Shape;1857;p40"/>
          <p:cNvSpPr txBox="1"/>
          <p:nvPr/>
        </p:nvSpPr>
        <p:spPr>
          <a:xfrm>
            <a:off x="4795935" y="3207237"/>
            <a:ext cx="224121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Razón MM temprana</a:t>
            </a:r>
            <a:endParaRPr b="1" sz="1400">
              <a:solidFill>
                <a:schemeClr val="dk1"/>
              </a:solidFill>
              <a:latin typeface="Arial Narrow"/>
              <a:ea typeface="Arial Narrow"/>
              <a:cs typeface="Arial Narrow"/>
              <a:sym typeface="Arial Narrow"/>
            </a:endParaRPr>
          </a:p>
        </p:txBody>
      </p:sp>
      <p:sp>
        <p:nvSpPr>
          <p:cNvPr id="1858" name="Google Shape;1858;p40"/>
          <p:cNvSpPr txBox="1"/>
          <p:nvPr/>
        </p:nvSpPr>
        <p:spPr>
          <a:xfrm>
            <a:off x="4655390" y="3510096"/>
            <a:ext cx="2651688"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21,7 por cien mil nacidos vivos</a:t>
            </a:r>
            <a:endParaRPr/>
          </a:p>
        </p:txBody>
      </p:sp>
      <p:cxnSp>
        <p:nvCxnSpPr>
          <p:cNvPr id="1859" name="Google Shape;1859;p40"/>
          <p:cNvCxnSpPr/>
          <p:nvPr/>
        </p:nvCxnSpPr>
        <p:spPr>
          <a:xfrm flipH="1">
            <a:off x="2448322" y="2974289"/>
            <a:ext cx="4571482" cy="13535"/>
          </a:xfrm>
          <a:prstGeom prst="straightConnector1">
            <a:avLst/>
          </a:prstGeom>
          <a:noFill/>
          <a:ln cap="flat" cmpd="sng" w="9525">
            <a:solidFill>
              <a:srgbClr val="002060"/>
            </a:solidFill>
            <a:prstDash val="solid"/>
            <a:round/>
            <a:headEnd len="sm" w="sm" type="none"/>
            <a:tailEnd len="med" w="med" type="oval"/>
          </a:ln>
        </p:spPr>
      </p:cxnSp>
      <p:grpSp>
        <p:nvGrpSpPr>
          <p:cNvPr id="1860" name="Google Shape;1860;p40"/>
          <p:cNvGrpSpPr/>
          <p:nvPr/>
        </p:nvGrpSpPr>
        <p:grpSpPr>
          <a:xfrm>
            <a:off x="3754394" y="5641233"/>
            <a:ext cx="3446504" cy="276999"/>
            <a:chOff x="2448322" y="74775"/>
            <a:chExt cx="3446504" cy="276999"/>
          </a:xfrm>
        </p:grpSpPr>
        <p:sp>
          <p:nvSpPr>
            <p:cNvPr id="1861" name="Google Shape;1861;p4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862" name="Google Shape;1862;p40"/>
            <p:cNvCxnSpPr>
              <a:stCxn id="186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863" name="Google Shape;1863;p4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a:p>
          </p:txBody>
        </p:sp>
      </p:grpSp>
      <p:sp>
        <p:nvSpPr>
          <p:cNvPr id="1864" name="Google Shape;1864;p40"/>
          <p:cNvSpPr/>
          <p:nvPr/>
        </p:nvSpPr>
        <p:spPr>
          <a:xfrm>
            <a:off x="3918671" y="6075468"/>
            <a:ext cx="3158190" cy="267765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Al sexto período epidemiológico se han presentado cuatro  muertes maternas en la Ciudad, tres (3) tempranas (gestación a 42 días post evento obstétrico) y una tardía (43 a 365 días post evento obstétrico).</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La razón de MM temprana es de 25,3 por mil nv; la razón de MM temprana evitable es de 16,9 por mil nv circa a la meta propuesta de 16,5 por mil nv.</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 </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p:txBody>
      </p:sp>
      <p:sp>
        <p:nvSpPr>
          <p:cNvPr id="1865" name="Google Shape;1865;p40"/>
          <p:cNvSpPr/>
          <p:nvPr/>
        </p:nvSpPr>
        <p:spPr>
          <a:xfrm>
            <a:off x="168546" y="7518815"/>
            <a:ext cx="1628557" cy="953573"/>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Sitio de ocurrencia: </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-Casa </a:t>
            </a:r>
            <a:r>
              <a:rPr b="1" lang="es-ES" sz="1400">
                <a:solidFill>
                  <a:srgbClr val="FF0000"/>
                </a:solidFill>
                <a:latin typeface="Arial Narrow"/>
                <a:ea typeface="Arial Narrow"/>
                <a:cs typeface="Arial Narrow"/>
                <a:sym typeface="Arial Narrow"/>
              </a:rPr>
              <a:t>1</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-Hospital </a:t>
            </a:r>
            <a:r>
              <a:rPr b="1" lang="es-ES" sz="1400">
                <a:solidFill>
                  <a:srgbClr val="FF0000"/>
                </a:solidFill>
                <a:latin typeface="Arial Narrow"/>
                <a:ea typeface="Arial Narrow"/>
                <a:cs typeface="Arial Narrow"/>
                <a:sym typeface="Arial Narrow"/>
              </a:rPr>
              <a:t>2</a:t>
            </a:r>
            <a:endParaRPr/>
          </a:p>
        </p:txBody>
      </p:sp>
      <p:pic>
        <p:nvPicPr>
          <p:cNvPr id="1866" name="Google Shape;1866;p40"/>
          <p:cNvPicPr preferRelativeResize="0"/>
          <p:nvPr/>
        </p:nvPicPr>
        <p:blipFill rotWithShape="1">
          <a:blip r:embed="rId8">
            <a:alphaModFix/>
          </a:blip>
          <a:srcRect b="0" l="0" r="0" t="0"/>
          <a:stretch/>
        </p:blipFill>
        <p:spPr>
          <a:xfrm>
            <a:off x="3261311" y="7585664"/>
            <a:ext cx="557405" cy="912116"/>
          </a:xfrm>
          <a:prstGeom prst="rect">
            <a:avLst/>
          </a:prstGeom>
          <a:noFill/>
          <a:ln>
            <a:noFill/>
          </a:ln>
        </p:spPr>
      </p:pic>
      <p:sp>
        <p:nvSpPr>
          <p:cNvPr id="1867" name="Google Shape;1867;p40"/>
          <p:cNvSpPr/>
          <p:nvPr/>
        </p:nvSpPr>
        <p:spPr>
          <a:xfrm>
            <a:off x="1080170" y="8552555"/>
            <a:ext cx="1481989" cy="409926"/>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Grupo de edad </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15 a 19 años: </a:t>
            </a:r>
            <a:r>
              <a:rPr b="1" lang="es-ES" sz="1600">
                <a:solidFill>
                  <a:srgbClr val="FF0000"/>
                </a:solidFill>
                <a:latin typeface="Arial Narrow"/>
                <a:ea typeface="Arial Narrow"/>
                <a:cs typeface="Arial Narrow"/>
                <a:sym typeface="Arial Narrow"/>
              </a:rPr>
              <a:t>1</a:t>
            </a:r>
            <a:endParaRPr/>
          </a:p>
        </p:txBody>
      </p:sp>
      <p:sp>
        <p:nvSpPr>
          <p:cNvPr id="1868" name="Google Shape;1868;p40"/>
          <p:cNvSpPr/>
          <p:nvPr/>
        </p:nvSpPr>
        <p:spPr>
          <a:xfrm>
            <a:off x="2664346" y="8552555"/>
            <a:ext cx="1440160" cy="414052"/>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Grupo de edad </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19 a 24 años: </a:t>
            </a:r>
            <a:r>
              <a:rPr b="1" lang="es-ES" sz="1600">
                <a:solidFill>
                  <a:srgbClr val="FF0000"/>
                </a:solidFill>
                <a:latin typeface="Arial Narrow"/>
                <a:ea typeface="Arial Narrow"/>
                <a:cs typeface="Arial Narrow"/>
                <a:sym typeface="Arial Narrow"/>
              </a:rPr>
              <a:t>1</a:t>
            </a:r>
            <a:endParaRPr/>
          </a:p>
        </p:txBody>
      </p:sp>
      <p:sp>
        <p:nvSpPr>
          <p:cNvPr id="1869" name="Google Shape;1869;p40"/>
          <p:cNvSpPr/>
          <p:nvPr/>
        </p:nvSpPr>
        <p:spPr>
          <a:xfrm>
            <a:off x="4206692" y="8566107"/>
            <a:ext cx="1688133" cy="414052"/>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Grupo de edad </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35 a 39 años: </a:t>
            </a:r>
            <a:r>
              <a:rPr b="1" lang="es-ES" sz="1600">
                <a:solidFill>
                  <a:srgbClr val="FF0000"/>
                </a:solidFill>
                <a:latin typeface="Arial Narrow"/>
                <a:ea typeface="Arial Narrow"/>
                <a:cs typeface="Arial Narrow"/>
                <a:sym typeface="Arial Narrow"/>
              </a:rPr>
              <a:t>1</a:t>
            </a:r>
            <a:endParaRPr/>
          </a:p>
        </p:txBody>
      </p:sp>
      <p:sp>
        <p:nvSpPr>
          <p:cNvPr id="1870" name="Google Shape;1870;p40"/>
          <p:cNvSpPr/>
          <p:nvPr/>
        </p:nvSpPr>
        <p:spPr>
          <a:xfrm rot="-5400000">
            <a:off x="3415678" y="6039361"/>
            <a:ext cx="191526" cy="4930545"/>
          </a:xfrm>
          <a:prstGeom prst="rightBrace">
            <a:avLst>
              <a:gd fmla="val 8333" name="adj1"/>
              <a:gd fmla="val 50000" name="adj2"/>
            </a:avLst>
          </a:prstGeom>
          <a:noFill/>
          <a:ln cap="flat" cmpd="sng" w="9525">
            <a:solidFill>
              <a:srgbClr val="4A7D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871" name="Google Shape;1871;p40"/>
          <p:cNvPicPr preferRelativeResize="0"/>
          <p:nvPr/>
        </p:nvPicPr>
        <p:blipFill rotWithShape="1">
          <a:blip r:embed="rId9">
            <a:alphaModFix/>
          </a:blip>
          <a:srcRect b="0" l="0" r="0" t="0"/>
          <a:stretch/>
        </p:blipFill>
        <p:spPr>
          <a:xfrm>
            <a:off x="2352285" y="406549"/>
            <a:ext cx="4567406" cy="2519623"/>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6" name="Shape 1876"/>
        <p:cNvGrpSpPr/>
        <p:nvPr/>
      </p:nvGrpSpPr>
      <p:grpSpPr>
        <a:xfrm>
          <a:off x="0" y="0"/>
          <a:ext cx="0" cy="0"/>
          <a:chOff x="0" y="0"/>
          <a:chExt cx="0" cy="0"/>
        </a:xfrm>
      </p:grpSpPr>
      <p:pic>
        <p:nvPicPr>
          <p:cNvPr id="1877" name="Google Shape;1877;p41"/>
          <p:cNvPicPr preferRelativeResize="0"/>
          <p:nvPr/>
        </p:nvPicPr>
        <p:blipFill rotWithShape="1">
          <a:blip r:embed="rId3">
            <a:alphaModFix/>
          </a:blip>
          <a:srcRect b="0" l="0" r="0" t="0"/>
          <a:stretch/>
        </p:blipFill>
        <p:spPr>
          <a:xfrm>
            <a:off x="1" y="-21028"/>
            <a:ext cx="2167808" cy="2845205"/>
          </a:xfrm>
          <a:prstGeom prst="rect">
            <a:avLst/>
          </a:prstGeom>
          <a:noFill/>
          <a:ln>
            <a:noFill/>
          </a:ln>
        </p:spPr>
      </p:pic>
      <p:pic>
        <p:nvPicPr>
          <p:cNvPr id="1878" name="Google Shape;1878;p41"/>
          <p:cNvPicPr preferRelativeResize="0"/>
          <p:nvPr/>
        </p:nvPicPr>
        <p:blipFill rotWithShape="1">
          <a:blip r:embed="rId4">
            <a:alphaModFix/>
          </a:blip>
          <a:srcRect b="0" l="0" r="0" t="51431"/>
          <a:stretch/>
        </p:blipFill>
        <p:spPr>
          <a:xfrm>
            <a:off x="0" y="2824178"/>
            <a:ext cx="2180731" cy="2724869"/>
          </a:xfrm>
          <a:prstGeom prst="rect">
            <a:avLst/>
          </a:prstGeom>
          <a:noFill/>
          <a:ln>
            <a:noFill/>
          </a:ln>
        </p:spPr>
      </p:pic>
      <p:sp>
        <p:nvSpPr>
          <p:cNvPr id="1879" name="Google Shape;1879;p41"/>
          <p:cNvSpPr txBox="1"/>
          <p:nvPr/>
        </p:nvSpPr>
        <p:spPr>
          <a:xfrm>
            <a:off x="-39943" y="766609"/>
            <a:ext cx="220775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7 - 2022</a:t>
            </a:r>
            <a:endParaRPr/>
          </a:p>
        </p:txBody>
      </p:sp>
      <p:grpSp>
        <p:nvGrpSpPr>
          <p:cNvPr id="1880" name="Google Shape;1880;p41"/>
          <p:cNvGrpSpPr/>
          <p:nvPr/>
        </p:nvGrpSpPr>
        <p:grpSpPr>
          <a:xfrm>
            <a:off x="179214" y="4211960"/>
            <a:ext cx="1892650" cy="488476"/>
            <a:chOff x="2397524" y="3379972"/>
            <a:chExt cx="4508500" cy="904875"/>
          </a:xfrm>
        </p:grpSpPr>
        <p:pic>
          <p:nvPicPr>
            <p:cNvPr id="1881" name="Google Shape;1881;p41"/>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882" name="Google Shape;1882;p41"/>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664</a:t>
              </a:r>
              <a:endParaRPr/>
            </a:p>
          </p:txBody>
        </p:sp>
      </p:grpSp>
      <p:sp>
        <p:nvSpPr>
          <p:cNvPr id="1883" name="Google Shape;1883;p41"/>
          <p:cNvSpPr txBox="1"/>
          <p:nvPr/>
        </p:nvSpPr>
        <p:spPr>
          <a:xfrm>
            <a:off x="-39942" y="4644008"/>
            <a:ext cx="2220674"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respecto al mismo período del año anterior:</a:t>
            </a:r>
            <a:endParaRPr b="1" sz="20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 </a:t>
            </a:r>
            <a:r>
              <a:rPr b="1" lang="es-ES" sz="1200">
                <a:solidFill>
                  <a:schemeClr val="dk1"/>
                </a:solidFill>
                <a:latin typeface="Arial Narrow"/>
                <a:ea typeface="Arial Narrow"/>
                <a:cs typeface="Arial Narrow"/>
                <a:sym typeface="Arial Narrow"/>
              </a:rPr>
              <a:t>aumentó en un 19%</a:t>
            </a:r>
            <a:endParaRPr b="1" sz="2000">
              <a:solidFill>
                <a:schemeClr val="dk1"/>
              </a:solidFill>
              <a:latin typeface="Arial Narrow"/>
              <a:ea typeface="Arial Narrow"/>
              <a:cs typeface="Arial Narrow"/>
              <a:sym typeface="Arial Narrow"/>
            </a:endParaRPr>
          </a:p>
        </p:txBody>
      </p:sp>
      <p:grpSp>
        <p:nvGrpSpPr>
          <p:cNvPr id="1884" name="Google Shape;1884;p41"/>
          <p:cNvGrpSpPr/>
          <p:nvPr/>
        </p:nvGrpSpPr>
        <p:grpSpPr>
          <a:xfrm>
            <a:off x="2448322" y="74775"/>
            <a:ext cx="3446504" cy="276999"/>
            <a:chOff x="2448322" y="74775"/>
            <a:chExt cx="3446504" cy="276999"/>
          </a:xfrm>
        </p:grpSpPr>
        <p:sp>
          <p:nvSpPr>
            <p:cNvPr id="1885" name="Google Shape;1885;p4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886" name="Google Shape;1886;p41"/>
            <p:cNvCxnSpPr>
              <a:stCxn id="1885"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887" name="Google Shape;1887;p4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1888" name="Google Shape;1888;p41"/>
          <p:cNvSpPr/>
          <p:nvPr/>
        </p:nvSpPr>
        <p:spPr>
          <a:xfrm>
            <a:off x="0" y="5549048"/>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889" name="Google Shape;1889;p41"/>
          <p:cNvGrpSpPr/>
          <p:nvPr/>
        </p:nvGrpSpPr>
        <p:grpSpPr>
          <a:xfrm>
            <a:off x="263756" y="5648928"/>
            <a:ext cx="3446504" cy="276999"/>
            <a:chOff x="2448322" y="74775"/>
            <a:chExt cx="3446504" cy="276999"/>
          </a:xfrm>
        </p:grpSpPr>
        <p:sp>
          <p:nvSpPr>
            <p:cNvPr id="1890" name="Google Shape;1890;p4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891" name="Google Shape;1891;p41"/>
            <p:cNvCxnSpPr>
              <a:stCxn id="189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892" name="Google Shape;1892;p4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a:p>
          </p:txBody>
        </p:sp>
      </p:grpSp>
      <p:sp>
        <p:nvSpPr>
          <p:cNvPr id="1893" name="Google Shape;1893;p41"/>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41</a:t>
            </a:r>
            <a:endParaRPr b="1" sz="1050">
              <a:solidFill>
                <a:schemeClr val="dk1"/>
              </a:solidFill>
              <a:latin typeface="Arial Narrow"/>
              <a:ea typeface="Arial Narrow"/>
              <a:cs typeface="Arial Narrow"/>
              <a:sym typeface="Arial Narrow"/>
            </a:endParaRPr>
          </a:p>
        </p:txBody>
      </p:sp>
      <p:sp>
        <p:nvSpPr>
          <p:cNvPr id="1894" name="Google Shape;1894;p41"/>
          <p:cNvSpPr txBox="1"/>
          <p:nvPr>
            <p:ph type="ctrTitle"/>
          </p:nvPr>
        </p:nvSpPr>
        <p:spPr>
          <a:xfrm>
            <a:off x="-29713" y="162901"/>
            <a:ext cx="2208885" cy="584775"/>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600"/>
              <a:buFont typeface="Arial Narrow"/>
              <a:buNone/>
            </a:pPr>
            <a:r>
              <a:rPr b="1" lang="es-ES" sz="1600">
                <a:solidFill>
                  <a:srgbClr val="C00000"/>
                </a:solidFill>
                <a:latin typeface="Arial Narrow"/>
                <a:ea typeface="Arial Narrow"/>
                <a:cs typeface="Arial Narrow"/>
                <a:sym typeface="Arial Narrow"/>
              </a:rPr>
              <a:t>Morbilidad materna extrema - MME</a:t>
            </a:r>
            <a:endParaRPr/>
          </a:p>
        </p:txBody>
      </p:sp>
      <p:grpSp>
        <p:nvGrpSpPr>
          <p:cNvPr id="1895" name="Google Shape;1895;p41"/>
          <p:cNvGrpSpPr/>
          <p:nvPr/>
        </p:nvGrpSpPr>
        <p:grpSpPr>
          <a:xfrm>
            <a:off x="2053097" y="6684285"/>
            <a:ext cx="757840" cy="646484"/>
            <a:chOff x="5227274" y="1274868"/>
            <a:chExt cx="757840" cy="646484"/>
          </a:xfrm>
        </p:grpSpPr>
        <p:sp>
          <p:nvSpPr>
            <p:cNvPr id="1896" name="Google Shape;1896;p41"/>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0,15%</a:t>
              </a:r>
              <a:endParaRPr/>
            </a:p>
          </p:txBody>
        </p:sp>
        <p:sp>
          <p:nvSpPr>
            <p:cNvPr id="1897" name="Google Shape;1897;p41"/>
            <p:cNvSpPr/>
            <p:nvPr/>
          </p:nvSpPr>
          <p:spPr>
            <a:xfrm>
              <a:off x="5227274"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grpSp>
      <p:pic>
        <p:nvPicPr>
          <p:cNvPr id="1898" name="Google Shape;1898;p41"/>
          <p:cNvPicPr preferRelativeResize="0"/>
          <p:nvPr/>
        </p:nvPicPr>
        <p:blipFill rotWithShape="1">
          <a:blip r:embed="rId6">
            <a:alphaModFix/>
          </a:blip>
          <a:srcRect b="0" l="86761" r="0" t="0"/>
          <a:stretch/>
        </p:blipFill>
        <p:spPr>
          <a:xfrm>
            <a:off x="2172100" y="6089341"/>
            <a:ext cx="537606" cy="670512"/>
          </a:xfrm>
          <a:prstGeom prst="rect">
            <a:avLst/>
          </a:prstGeom>
          <a:noFill/>
          <a:ln>
            <a:noFill/>
          </a:ln>
        </p:spPr>
      </p:pic>
      <p:pic>
        <p:nvPicPr>
          <p:cNvPr id="1899" name="Google Shape;1899;p41"/>
          <p:cNvPicPr preferRelativeResize="0"/>
          <p:nvPr/>
        </p:nvPicPr>
        <p:blipFill rotWithShape="1">
          <a:blip r:embed="rId7">
            <a:alphaModFix/>
          </a:blip>
          <a:srcRect b="0" l="0" r="0" t="0"/>
          <a:stretch/>
        </p:blipFill>
        <p:spPr>
          <a:xfrm>
            <a:off x="470011" y="6092824"/>
            <a:ext cx="942975" cy="771525"/>
          </a:xfrm>
          <a:prstGeom prst="rect">
            <a:avLst/>
          </a:prstGeom>
          <a:noFill/>
          <a:ln>
            <a:noFill/>
          </a:ln>
        </p:spPr>
      </p:pic>
      <p:grpSp>
        <p:nvGrpSpPr>
          <p:cNvPr id="1900" name="Google Shape;1900;p41"/>
          <p:cNvGrpSpPr/>
          <p:nvPr/>
        </p:nvGrpSpPr>
        <p:grpSpPr>
          <a:xfrm>
            <a:off x="146195" y="6707570"/>
            <a:ext cx="1690560" cy="650645"/>
            <a:chOff x="-14122" y="7072716"/>
            <a:chExt cx="1282684" cy="650645"/>
          </a:xfrm>
        </p:grpSpPr>
        <p:sp>
          <p:nvSpPr>
            <p:cNvPr id="1901" name="Google Shape;1901;p41"/>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1902" name="Google Shape;1902;p41"/>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97%</a:t>
              </a:r>
              <a:endParaRPr/>
            </a:p>
          </p:txBody>
        </p:sp>
      </p:grpSp>
      <p:grpSp>
        <p:nvGrpSpPr>
          <p:cNvPr id="1903" name="Google Shape;1903;p41"/>
          <p:cNvGrpSpPr/>
          <p:nvPr/>
        </p:nvGrpSpPr>
        <p:grpSpPr>
          <a:xfrm>
            <a:off x="2358345" y="3335638"/>
            <a:ext cx="2203493" cy="1680424"/>
            <a:chOff x="-2126797" y="7071487"/>
            <a:chExt cx="1561980" cy="525542"/>
          </a:xfrm>
        </p:grpSpPr>
        <p:sp>
          <p:nvSpPr>
            <p:cNvPr id="1904" name="Google Shape;1904;p41"/>
            <p:cNvSpPr txBox="1"/>
            <p:nvPr/>
          </p:nvSpPr>
          <p:spPr>
            <a:xfrm>
              <a:off x="-1978712" y="7071487"/>
              <a:ext cx="1229607" cy="1058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u="sng">
                  <a:solidFill>
                    <a:schemeClr val="dk1"/>
                  </a:solidFill>
                  <a:latin typeface="Arial Narrow"/>
                  <a:ea typeface="Arial Narrow"/>
                  <a:cs typeface="Arial Narrow"/>
                  <a:sym typeface="Arial Narrow"/>
                </a:rPr>
                <a:t>Afiliación al SGSS</a:t>
              </a:r>
              <a:endParaRPr/>
            </a:p>
          </p:txBody>
        </p:sp>
        <p:sp>
          <p:nvSpPr>
            <p:cNvPr id="1905" name="Google Shape;1905;p41"/>
            <p:cNvSpPr/>
            <p:nvPr/>
          </p:nvSpPr>
          <p:spPr>
            <a:xfrm>
              <a:off x="-2126797" y="7178845"/>
              <a:ext cx="1561980" cy="41818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Régimen subsidiado: 31,9</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No Afiliado: 9,5%</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Contributivo: 56,8%</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Excepción – especial : 1,8%</a:t>
              </a:r>
              <a:endParaRPr/>
            </a:p>
          </p:txBody>
        </p:sp>
      </p:grpSp>
      <p:sp>
        <p:nvSpPr>
          <p:cNvPr id="1906" name="Google Shape;1906;p41"/>
          <p:cNvSpPr/>
          <p:nvPr/>
        </p:nvSpPr>
        <p:spPr>
          <a:xfrm>
            <a:off x="778015" y="8118196"/>
            <a:ext cx="356964" cy="372311"/>
          </a:xfrm>
          <a:prstGeom prst="rightArrow">
            <a:avLst>
              <a:gd fmla="val 50000" name="adj1"/>
              <a:gd fmla="val 50000" name="adj2"/>
            </a:avLst>
          </a:prstGeom>
          <a:solidFill>
            <a:srgbClr val="7030A0"/>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07" name="Google Shape;1907;p41"/>
          <p:cNvGrpSpPr/>
          <p:nvPr/>
        </p:nvGrpSpPr>
        <p:grpSpPr>
          <a:xfrm>
            <a:off x="-39943" y="7494269"/>
            <a:ext cx="3822393" cy="1649731"/>
            <a:chOff x="-39943" y="7494269"/>
            <a:chExt cx="3822393" cy="1649731"/>
          </a:xfrm>
        </p:grpSpPr>
        <p:grpSp>
          <p:nvGrpSpPr>
            <p:cNvPr id="1908" name="Google Shape;1908;p41"/>
            <p:cNvGrpSpPr/>
            <p:nvPr/>
          </p:nvGrpSpPr>
          <p:grpSpPr>
            <a:xfrm>
              <a:off x="-39943" y="7494269"/>
              <a:ext cx="3796415" cy="1570985"/>
              <a:chOff x="2127781" y="2180567"/>
              <a:chExt cx="3796415" cy="1570985"/>
            </a:xfrm>
          </p:grpSpPr>
          <p:sp>
            <p:nvSpPr>
              <p:cNvPr id="1909" name="Google Shape;1909;p41"/>
              <p:cNvSpPr/>
              <p:nvPr/>
            </p:nvSpPr>
            <p:spPr>
              <a:xfrm>
                <a:off x="3381915" y="2180567"/>
                <a:ext cx="2542281" cy="524235"/>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Trastornos Hipertensivos: </a:t>
                </a:r>
                <a:r>
                  <a:rPr b="1" lang="es-ES" sz="1600">
                    <a:solidFill>
                      <a:srgbClr val="C00000"/>
                    </a:solidFill>
                    <a:latin typeface="Arial Narrow"/>
                    <a:ea typeface="Arial Narrow"/>
                    <a:cs typeface="Arial Narrow"/>
                    <a:sym typeface="Arial Narrow"/>
                  </a:rPr>
                  <a:t>63,3%</a:t>
                </a:r>
                <a:endParaRPr/>
              </a:p>
            </p:txBody>
          </p:sp>
          <p:pic>
            <p:nvPicPr>
              <p:cNvPr id="1910" name="Google Shape;1910;p41"/>
              <p:cNvPicPr preferRelativeResize="0"/>
              <p:nvPr/>
            </p:nvPicPr>
            <p:blipFill rotWithShape="1">
              <a:blip r:embed="rId8">
                <a:alphaModFix/>
              </a:blip>
              <a:srcRect b="0" l="0" r="0" t="0"/>
              <a:stretch/>
            </p:blipFill>
            <p:spPr>
              <a:xfrm>
                <a:off x="2283919" y="2344762"/>
                <a:ext cx="557405" cy="912116"/>
              </a:xfrm>
              <a:prstGeom prst="rect">
                <a:avLst/>
              </a:prstGeom>
              <a:noFill/>
              <a:ln>
                <a:noFill/>
              </a:ln>
            </p:spPr>
          </p:pic>
          <p:sp>
            <p:nvSpPr>
              <p:cNvPr id="1911" name="Google Shape;1911;p41"/>
              <p:cNvSpPr/>
              <p:nvPr/>
            </p:nvSpPr>
            <p:spPr>
              <a:xfrm>
                <a:off x="2127781" y="3197554"/>
                <a:ext cx="1254133"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00" u="sng">
                    <a:solidFill>
                      <a:schemeClr val="dk1"/>
                    </a:solidFill>
                    <a:latin typeface="Arial Narrow"/>
                    <a:ea typeface="Arial Narrow"/>
                    <a:cs typeface="Arial Narrow"/>
                    <a:sym typeface="Arial Narrow"/>
                  </a:rPr>
                  <a:t>Causas agrupadas de</a:t>
                </a:r>
                <a:endParaRPr/>
              </a:p>
              <a:p>
                <a:pPr indent="0" lvl="0" marL="0" marR="0" rtl="0" algn="ctr">
                  <a:spcBef>
                    <a:spcPts val="0"/>
                  </a:spcBef>
                  <a:spcAft>
                    <a:spcPts val="0"/>
                  </a:spcAft>
                  <a:buNone/>
                </a:pPr>
                <a:r>
                  <a:rPr b="1" lang="es-ES" sz="1000" u="sng">
                    <a:solidFill>
                      <a:schemeClr val="dk1"/>
                    </a:solidFill>
                    <a:latin typeface="Arial Narrow"/>
                    <a:ea typeface="Arial Narrow"/>
                    <a:cs typeface="Arial Narrow"/>
                    <a:sym typeface="Arial Narrow"/>
                  </a:rPr>
                  <a:t>morbilidad materna</a:t>
                </a:r>
                <a:endParaRPr/>
              </a:p>
              <a:p>
                <a:pPr indent="0" lvl="0" marL="0" marR="0" rtl="0" algn="ctr">
                  <a:spcBef>
                    <a:spcPts val="0"/>
                  </a:spcBef>
                  <a:spcAft>
                    <a:spcPts val="0"/>
                  </a:spcAft>
                  <a:buNone/>
                </a:pPr>
                <a:r>
                  <a:rPr b="1" lang="es-ES" sz="1000" u="sng">
                    <a:solidFill>
                      <a:schemeClr val="dk1"/>
                    </a:solidFill>
                    <a:latin typeface="Arial Narrow"/>
                    <a:ea typeface="Arial Narrow"/>
                    <a:cs typeface="Arial Narrow"/>
                    <a:sym typeface="Arial Narrow"/>
                  </a:rPr>
                  <a:t>extrema</a:t>
                </a:r>
                <a:endParaRPr b="1" sz="1000" u="sng">
                  <a:solidFill>
                    <a:srgbClr val="000000"/>
                  </a:solidFill>
                  <a:latin typeface="Arial Narrow"/>
                  <a:ea typeface="Arial Narrow"/>
                  <a:cs typeface="Arial Narrow"/>
                  <a:sym typeface="Arial Narrow"/>
                </a:endParaRPr>
              </a:p>
            </p:txBody>
          </p:sp>
        </p:grpSp>
        <p:sp>
          <p:nvSpPr>
            <p:cNvPr id="1912" name="Google Shape;1912;p41"/>
            <p:cNvSpPr/>
            <p:nvPr/>
          </p:nvSpPr>
          <p:spPr>
            <a:xfrm>
              <a:off x="1234406" y="8088130"/>
              <a:ext cx="2499154" cy="510194"/>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Complicaciones</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hemorrágicas: </a:t>
              </a:r>
              <a:r>
                <a:rPr b="1" lang="es-ES" sz="1600">
                  <a:solidFill>
                    <a:srgbClr val="C00000"/>
                  </a:solidFill>
                  <a:latin typeface="Arial Narrow"/>
                  <a:ea typeface="Arial Narrow"/>
                  <a:cs typeface="Arial Narrow"/>
                  <a:sym typeface="Arial Narrow"/>
                </a:rPr>
                <a:t>25,8%</a:t>
              </a:r>
              <a:endParaRPr/>
            </a:p>
          </p:txBody>
        </p:sp>
        <p:sp>
          <p:nvSpPr>
            <p:cNvPr id="1913" name="Google Shape;1913;p41"/>
            <p:cNvSpPr/>
            <p:nvPr/>
          </p:nvSpPr>
          <p:spPr>
            <a:xfrm>
              <a:off x="1240169" y="8667950"/>
              <a:ext cx="2542281" cy="47605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Sepsis relacionada con el embarazo: </a:t>
              </a:r>
              <a:r>
                <a:rPr b="1" lang="es-ES" sz="1600">
                  <a:solidFill>
                    <a:srgbClr val="C00000"/>
                  </a:solidFill>
                  <a:latin typeface="Arial Narrow"/>
                  <a:ea typeface="Arial Narrow"/>
                  <a:cs typeface="Arial Narrow"/>
                  <a:sym typeface="Arial Narrow"/>
                </a:rPr>
                <a:t>3,3%</a:t>
              </a:r>
              <a:endParaRPr/>
            </a:p>
          </p:txBody>
        </p:sp>
      </p:grpSp>
      <p:sp>
        <p:nvSpPr>
          <p:cNvPr id="1914" name="Google Shape;1914;p41"/>
          <p:cNvSpPr txBox="1"/>
          <p:nvPr/>
        </p:nvSpPr>
        <p:spPr>
          <a:xfrm>
            <a:off x="4846047" y="4051007"/>
            <a:ext cx="224121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Proporción de casos con 3 o más criterios </a:t>
            </a:r>
            <a:endParaRPr b="1" sz="1600">
              <a:solidFill>
                <a:schemeClr val="dk1"/>
              </a:solidFill>
              <a:latin typeface="Arial Narrow"/>
              <a:ea typeface="Arial Narrow"/>
              <a:cs typeface="Arial Narrow"/>
              <a:sym typeface="Arial Narrow"/>
            </a:endParaRPr>
          </a:p>
        </p:txBody>
      </p:sp>
      <p:sp>
        <p:nvSpPr>
          <p:cNvPr id="1915" name="Google Shape;1915;p41"/>
          <p:cNvSpPr txBox="1"/>
          <p:nvPr/>
        </p:nvSpPr>
        <p:spPr>
          <a:xfrm>
            <a:off x="5622590" y="4874186"/>
            <a:ext cx="65915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28,5%</a:t>
            </a:r>
            <a:endParaRPr/>
          </a:p>
        </p:txBody>
      </p:sp>
      <p:cxnSp>
        <p:nvCxnSpPr>
          <p:cNvPr id="1916" name="Google Shape;1916;p41"/>
          <p:cNvCxnSpPr/>
          <p:nvPr/>
        </p:nvCxnSpPr>
        <p:spPr>
          <a:xfrm rot="10800000">
            <a:off x="4846047" y="3887308"/>
            <a:ext cx="2154764" cy="0"/>
          </a:xfrm>
          <a:prstGeom prst="straightConnector1">
            <a:avLst/>
          </a:prstGeom>
          <a:noFill/>
          <a:ln cap="flat" cmpd="sng" w="9525">
            <a:solidFill>
              <a:srgbClr val="002060"/>
            </a:solidFill>
            <a:prstDash val="solid"/>
            <a:round/>
            <a:headEnd len="sm" w="sm" type="none"/>
            <a:tailEnd len="med" w="med" type="oval"/>
          </a:ln>
        </p:spPr>
      </p:cxnSp>
      <p:sp>
        <p:nvSpPr>
          <p:cNvPr id="1917" name="Google Shape;1917;p41"/>
          <p:cNvSpPr txBox="1"/>
          <p:nvPr/>
        </p:nvSpPr>
        <p:spPr>
          <a:xfrm>
            <a:off x="4831563" y="2993764"/>
            <a:ext cx="224121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Razón</a:t>
            </a:r>
            <a:r>
              <a:rPr b="1" lang="es-ES" sz="1800">
                <a:solidFill>
                  <a:schemeClr val="dk1"/>
                </a:solidFill>
                <a:latin typeface="Arial Narrow"/>
                <a:ea typeface="Arial Narrow"/>
                <a:cs typeface="Arial Narrow"/>
                <a:sym typeface="Arial Narrow"/>
              </a:rPr>
              <a:t> </a:t>
            </a:r>
            <a:r>
              <a:rPr b="1" lang="es-ES" sz="1600">
                <a:solidFill>
                  <a:schemeClr val="dk1"/>
                </a:solidFill>
                <a:latin typeface="Arial Narrow"/>
                <a:ea typeface="Arial Narrow"/>
                <a:cs typeface="Arial Narrow"/>
                <a:sym typeface="Arial Narrow"/>
              </a:rPr>
              <a:t>MME</a:t>
            </a:r>
            <a:endParaRPr b="1" sz="1600">
              <a:solidFill>
                <a:schemeClr val="dk1"/>
              </a:solidFill>
              <a:latin typeface="Arial Narrow"/>
              <a:ea typeface="Arial Narrow"/>
              <a:cs typeface="Arial Narrow"/>
              <a:sym typeface="Arial Narrow"/>
            </a:endParaRPr>
          </a:p>
        </p:txBody>
      </p:sp>
      <p:sp>
        <p:nvSpPr>
          <p:cNvPr id="1918" name="Google Shape;1918;p41"/>
          <p:cNvSpPr txBox="1"/>
          <p:nvPr/>
        </p:nvSpPr>
        <p:spPr>
          <a:xfrm>
            <a:off x="4779611" y="3460431"/>
            <a:ext cx="2270173"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48,1 por mil nacidos vivos</a:t>
            </a:r>
            <a:endParaRPr/>
          </a:p>
        </p:txBody>
      </p:sp>
      <p:cxnSp>
        <p:nvCxnSpPr>
          <p:cNvPr id="1919" name="Google Shape;1919;p41"/>
          <p:cNvCxnSpPr/>
          <p:nvPr/>
        </p:nvCxnSpPr>
        <p:spPr>
          <a:xfrm rot="10800000">
            <a:off x="2448322" y="2824177"/>
            <a:ext cx="4601462" cy="6087"/>
          </a:xfrm>
          <a:prstGeom prst="straightConnector1">
            <a:avLst/>
          </a:prstGeom>
          <a:noFill/>
          <a:ln cap="flat" cmpd="sng" w="9525">
            <a:solidFill>
              <a:srgbClr val="002060"/>
            </a:solidFill>
            <a:prstDash val="solid"/>
            <a:round/>
            <a:headEnd len="sm" w="sm" type="none"/>
            <a:tailEnd len="med" w="med" type="oval"/>
          </a:ln>
        </p:spPr>
      </p:cxnSp>
      <p:grpSp>
        <p:nvGrpSpPr>
          <p:cNvPr id="1920" name="Google Shape;1920;p41"/>
          <p:cNvGrpSpPr/>
          <p:nvPr/>
        </p:nvGrpSpPr>
        <p:grpSpPr>
          <a:xfrm>
            <a:off x="3754394" y="5641233"/>
            <a:ext cx="3446504" cy="276999"/>
            <a:chOff x="2448322" y="74775"/>
            <a:chExt cx="3446504" cy="276999"/>
          </a:xfrm>
        </p:grpSpPr>
        <p:sp>
          <p:nvSpPr>
            <p:cNvPr id="1921" name="Google Shape;1921;p4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922" name="Google Shape;1922;p41"/>
            <p:cNvCxnSpPr>
              <a:stCxn id="192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923" name="Google Shape;1923;p4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a:p>
          </p:txBody>
        </p:sp>
      </p:grpSp>
      <p:sp>
        <p:nvSpPr>
          <p:cNvPr id="1924" name="Google Shape;1924;p41"/>
          <p:cNvSpPr/>
          <p:nvPr/>
        </p:nvSpPr>
        <p:spPr>
          <a:xfrm>
            <a:off x="3918671" y="6075468"/>
            <a:ext cx="3158190" cy="323165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El Protocolo fue actualizado a marzo de 2022; los casos se reportan con un criterio excepto en sepsis. Se clasifican en relacionados con: -disfunción de órgano, -enfermedad específica, -el manejo.</a:t>
            </a:r>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La notificación es inmediata, desde el momento en que se confirma el diagnóstico. </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La notificación </a:t>
            </a:r>
            <a:r>
              <a:rPr b="1" lang="es-ES" sz="1200">
                <a:solidFill>
                  <a:schemeClr val="dk1"/>
                </a:solidFill>
                <a:latin typeface="Arial Narrow"/>
                <a:ea typeface="Arial Narrow"/>
                <a:cs typeface="Arial Narrow"/>
                <a:sym typeface="Arial Narrow"/>
              </a:rPr>
              <a:t>súper inmediata SAT </a:t>
            </a:r>
            <a:r>
              <a:rPr lang="es-ES" sz="1200">
                <a:solidFill>
                  <a:schemeClr val="dk1"/>
                </a:solidFill>
                <a:latin typeface="Arial Narrow"/>
                <a:ea typeface="Arial Narrow"/>
                <a:cs typeface="Arial Narrow"/>
                <a:sym typeface="Arial Narrow"/>
              </a:rPr>
              <a:t>en morbilidad materna extrema está configurada para los casos con al menos uno de los siguientes criterios: -</a:t>
            </a:r>
            <a:r>
              <a:rPr b="1" lang="es-ES" sz="1200">
                <a:solidFill>
                  <a:schemeClr val="dk1"/>
                </a:solidFill>
                <a:latin typeface="Arial Narrow"/>
                <a:ea typeface="Arial Narrow"/>
                <a:cs typeface="Arial Narrow"/>
                <a:sym typeface="Arial Narrow"/>
              </a:rPr>
              <a:t>pre-eclampsia severa, -eclampsia y -hemorragia obstétrica severa; el 89% de los casos fueron reportados por SAT.</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 </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p:txBody>
      </p:sp>
      <p:pic>
        <p:nvPicPr>
          <p:cNvPr id="1925" name="Google Shape;1925;p41"/>
          <p:cNvPicPr preferRelativeResize="0"/>
          <p:nvPr/>
        </p:nvPicPr>
        <p:blipFill rotWithShape="1">
          <a:blip r:embed="rId9">
            <a:alphaModFix/>
          </a:blip>
          <a:srcRect b="0" l="0" r="0" t="0"/>
          <a:stretch/>
        </p:blipFill>
        <p:spPr>
          <a:xfrm>
            <a:off x="2656910" y="403945"/>
            <a:ext cx="4343901" cy="2360152"/>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0" name="Shape 1930"/>
        <p:cNvGrpSpPr/>
        <p:nvPr/>
      </p:nvGrpSpPr>
      <p:grpSpPr>
        <a:xfrm>
          <a:off x="0" y="0"/>
          <a:ext cx="0" cy="0"/>
          <a:chOff x="0" y="0"/>
          <a:chExt cx="0" cy="0"/>
        </a:xfrm>
      </p:grpSpPr>
      <p:pic>
        <p:nvPicPr>
          <p:cNvPr id="1931" name="Google Shape;1931;p42"/>
          <p:cNvPicPr preferRelativeResize="0"/>
          <p:nvPr/>
        </p:nvPicPr>
        <p:blipFill rotWithShape="1">
          <a:blip r:embed="rId3">
            <a:alphaModFix/>
          </a:blip>
          <a:srcRect b="0" l="0" r="0" t="0"/>
          <a:stretch/>
        </p:blipFill>
        <p:spPr>
          <a:xfrm>
            <a:off x="2" y="-16504"/>
            <a:ext cx="2167806" cy="2840682"/>
          </a:xfrm>
          <a:prstGeom prst="rect">
            <a:avLst/>
          </a:prstGeom>
          <a:noFill/>
          <a:ln>
            <a:noFill/>
          </a:ln>
        </p:spPr>
      </p:pic>
      <p:pic>
        <p:nvPicPr>
          <p:cNvPr id="1932" name="Google Shape;1932;p42"/>
          <p:cNvPicPr preferRelativeResize="0"/>
          <p:nvPr/>
        </p:nvPicPr>
        <p:blipFill rotWithShape="1">
          <a:blip r:embed="rId4">
            <a:alphaModFix/>
          </a:blip>
          <a:srcRect b="0" l="0" r="0" t="51431"/>
          <a:stretch/>
        </p:blipFill>
        <p:spPr>
          <a:xfrm>
            <a:off x="0" y="2824178"/>
            <a:ext cx="2180731" cy="2724869"/>
          </a:xfrm>
          <a:prstGeom prst="rect">
            <a:avLst/>
          </a:prstGeom>
          <a:noFill/>
          <a:ln>
            <a:noFill/>
          </a:ln>
        </p:spPr>
      </p:pic>
      <p:sp>
        <p:nvSpPr>
          <p:cNvPr id="1933" name="Google Shape;1933;p42"/>
          <p:cNvSpPr txBox="1"/>
          <p:nvPr/>
        </p:nvSpPr>
        <p:spPr>
          <a:xfrm>
            <a:off x="2241" y="838617"/>
            <a:ext cx="223005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7 - 2022</a:t>
            </a:r>
            <a:endParaRPr/>
          </a:p>
        </p:txBody>
      </p:sp>
      <p:grpSp>
        <p:nvGrpSpPr>
          <p:cNvPr id="1934" name="Google Shape;1934;p42"/>
          <p:cNvGrpSpPr/>
          <p:nvPr/>
        </p:nvGrpSpPr>
        <p:grpSpPr>
          <a:xfrm>
            <a:off x="179214" y="4211960"/>
            <a:ext cx="1892650" cy="488476"/>
            <a:chOff x="2397524" y="3379972"/>
            <a:chExt cx="4508500" cy="904875"/>
          </a:xfrm>
        </p:grpSpPr>
        <p:pic>
          <p:nvPicPr>
            <p:cNvPr id="1935" name="Google Shape;1935;p42"/>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936" name="Google Shape;1936;p42"/>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161</a:t>
              </a:r>
              <a:endParaRPr/>
            </a:p>
          </p:txBody>
        </p:sp>
      </p:grpSp>
      <p:grpSp>
        <p:nvGrpSpPr>
          <p:cNvPr id="1937" name="Google Shape;1937;p42"/>
          <p:cNvGrpSpPr/>
          <p:nvPr/>
        </p:nvGrpSpPr>
        <p:grpSpPr>
          <a:xfrm>
            <a:off x="2448322" y="35496"/>
            <a:ext cx="3446504" cy="276999"/>
            <a:chOff x="2448322" y="74775"/>
            <a:chExt cx="3446504" cy="276999"/>
          </a:xfrm>
        </p:grpSpPr>
        <p:sp>
          <p:nvSpPr>
            <p:cNvPr id="1938" name="Google Shape;1938;p4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939" name="Google Shape;1939;p42"/>
            <p:cNvCxnSpPr>
              <a:stCxn id="193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940" name="Google Shape;1940;p42"/>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1941" name="Google Shape;1941;p42"/>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Pág..42 </a:t>
            </a:r>
            <a:endParaRPr b="1" sz="1050">
              <a:solidFill>
                <a:schemeClr val="dk1"/>
              </a:solidFill>
              <a:latin typeface="Arial Narrow"/>
              <a:ea typeface="Arial Narrow"/>
              <a:cs typeface="Arial Narrow"/>
              <a:sym typeface="Arial Narrow"/>
            </a:endParaRPr>
          </a:p>
        </p:txBody>
      </p:sp>
      <p:sp>
        <p:nvSpPr>
          <p:cNvPr id="1942" name="Google Shape;1942;p42"/>
          <p:cNvSpPr txBox="1"/>
          <p:nvPr>
            <p:ph type="ctrTitle"/>
          </p:nvPr>
        </p:nvSpPr>
        <p:spPr>
          <a:xfrm>
            <a:off x="-29713" y="162901"/>
            <a:ext cx="2208885" cy="584775"/>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600"/>
              <a:buFont typeface="Arial Narrow"/>
              <a:buNone/>
            </a:pPr>
            <a:r>
              <a:rPr b="1" lang="es-ES" sz="1600">
                <a:solidFill>
                  <a:srgbClr val="C00000"/>
                </a:solidFill>
                <a:latin typeface="Arial Narrow"/>
                <a:ea typeface="Arial Narrow"/>
                <a:cs typeface="Arial Narrow"/>
                <a:sym typeface="Arial Narrow"/>
              </a:rPr>
              <a:t>Mortalidad perinatal y neonatal tardía MPNNT</a:t>
            </a:r>
            <a:endParaRPr b="1" sz="1600">
              <a:solidFill>
                <a:srgbClr val="C00000"/>
              </a:solidFill>
              <a:latin typeface="Arial Narrow"/>
              <a:ea typeface="Arial Narrow"/>
              <a:cs typeface="Arial Narrow"/>
              <a:sym typeface="Arial Narrow"/>
            </a:endParaRPr>
          </a:p>
        </p:txBody>
      </p:sp>
      <p:grpSp>
        <p:nvGrpSpPr>
          <p:cNvPr id="1943" name="Google Shape;1943;p42"/>
          <p:cNvGrpSpPr/>
          <p:nvPr/>
        </p:nvGrpSpPr>
        <p:grpSpPr>
          <a:xfrm>
            <a:off x="4523761" y="4581117"/>
            <a:ext cx="757840" cy="1359035"/>
            <a:chOff x="4830630" y="3075226"/>
            <a:chExt cx="757840" cy="1359035"/>
          </a:xfrm>
        </p:grpSpPr>
        <p:grpSp>
          <p:nvGrpSpPr>
            <p:cNvPr id="1944" name="Google Shape;1944;p42"/>
            <p:cNvGrpSpPr/>
            <p:nvPr/>
          </p:nvGrpSpPr>
          <p:grpSpPr>
            <a:xfrm>
              <a:off x="4830630" y="3554337"/>
              <a:ext cx="757840" cy="879924"/>
              <a:chOff x="5227274" y="1274868"/>
              <a:chExt cx="757840" cy="879924"/>
            </a:xfrm>
          </p:grpSpPr>
          <p:sp>
            <p:nvSpPr>
              <p:cNvPr id="1945" name="Google Shape;1945;p42"/>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0,6%</a:t>
                </a:r>
                <a:endParaRPr/>
              </a:p>
            </p:txBody>
          </p:sp>
          <p:sp>
            <p:nvSpPr>
              <p:cNvPr id="1946" name="Google Shape;1946;p42"/>
              <p:cNvSpPr/>
              <p:nvPr/>
            </p:nvSpPr>
            <p:spPr>
              <a:xfrm>
                <a:off x="5227274"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sp>
            <p:nvSpPr>
              <p:cNvPr id="1947" name="Google Shape;1947;p42"/>
              <p:cNvSpPr/>
              <p:nvPr/>
            </p:nvSpPr>
            <p:spPr>
              <a:xfrm>
                <a:off x="5286277" y="1877793"/>
                <a:ext cx="5790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 caso</a:t>
                </a:r>
                <a:endParaRPr sz="1200">
                  <a:solidFill>
                    <a:schemeClr val="dk1"/>
                  </a:solidFill>
                  <a:latin typeface="Calibri"/>
                  <a:ea typeface="Calibri"/>
                  <a:cs typeface="Calibri"/>
                  <a:sym typeface="Calibri"/>
                </a:endParaRPr>
              </a:p>
            </p:txBody>
          </p:sp>
        </p:grpSp>
        <p:pic>
          <p:nvPicPr>
            <p:cNvPr id="1948" name="Google Shape;1948;p42"/>
            <p:cNvPicPr preferRelativeResize="0"/>
            <p:nvPr/>
          </p:nvPicPr>
          <p:blipFill rotWithShape="1">
            <a:blip r:embed="rId6">
              <a:alphaModFix/>
            </a:blip>
            <a:srcRect b="0" l="86761" r="0" t="0"/>
            <a:stretch/>
          </p:blipFill>
          <p:spPr>
            <a:xfrm>
              <a:off x="4977133" y="3075226"/>
              <a:ext cx="409613" cy="510877"/>
            </a:xfrm>
            <a:prstGeom prst="rect">
              <a:avLst/>
            </a:prstGeom>
            <a:noFill/>
            <a:ln>
              <a:noFill/>
            </a:ln>
          </p:spPr>
        </p:pic>
      </p:grpSp>
      <p:grpSp>
        <p:nvGrpSpPr>
          <p:cNvPr id="1949" name="Google Shape;1949;p42"/>
          <p:cNvGrpSpPr/>
          <p:nvPr/>
        </p:nvGrpSpPr>
        <p:grpSpPr>
          <a:xfrm>
            <a:off x="5536980" y="4551824"/>
            <a:ext cx="1230222" cy="1604352"/>
            <a:chOff x="5754604" y="2996813"/>
            <a:chExt cx="1230222" cy="1604352"/>
          </a:xfrm>
        </p:grpSpPr>
        <p:pic>
          <p:nvPicPr>
            <p:cNvPr id="1950" name="Google Shape;1950;p42"/>
            <p:cNvPicPr preferRelativeResize="0"/>
            <p:nvPr/>
          </p:nvPicPr>
          <p:blipFill rotWithShape="1">
            <a:blip r:embed="rId7">
              <a:alphaModFix/>
            </a:blip>
            <a:srcRect b="0" l="0" r="0" t="0"/>
            <a:stretch/>
          </p:blipFill>
          <p:spPr>
            <a:xfrm>
              <a:off x="6140200" y="2996813"/>
              <a:ext cx="503333" cy="457313"/>
            </a:xfrm>
            <a:prstGeom prst="rect">
              <a:avLst/>
            </a:prstGeom>
            <a:noFill/>
            <a:ln>
              <a:noFill/>
            </a:ln>
          </p:spPr>
        </p:pic>
        <p:grpSp>
          <p:nvGrpSpPr>
            <p:cNvPr id="1951" name="Google Shape;1951;p42"/>
            <p:cNvGrpSpPr/>
            <p:nvPr/>
          </p:nvGrpSpPr>
          <p:grpSpPr>
            <a:xfrm>
              <a:off x="5754604" y="3314759"/>
              <a:ext cx="1230222" cy="1286406"/>
              <a:chOff x="-14122" y="7072716"/>
              <a:chExt cx="1282684" cy="1286406"/>
            </a:xfrm>
          </p:grpSpPr>
          <p:sp>
            <p:nvSpPr>
              <p:cNvPr id="1952" name="Google Shape;1952;p42"/>
              <p:cNvSpPr txBox="1"/>
              <p:nvPr/>
            </p:nvSpPr>
            <p:spPr>
              <a:xfrm>
                <a:off x="-14122" y="7072716"/>
                <a:ext cx="128268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1953" name="Google Shape;1953;p42"/>
              <p:cNvSpPr/>
              <p:nvPr/>
            </p:nvSpPr>
            <p:spPr>
              <a:xfrm>
                <a:off x="-14122" y="7502904"/>
                <a:ext cx="1282684" cy="600939"/>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91,9%</a:t>
                </a:r>
                <a:endParaRPr/>
              </a:p>
            </p:txBody>
          </p:sp>
          <p:sp>
            <p:nvSpPr>
              <p:cNvPr id="1954" name="Google Shape;1954;p42"/>
              <p:cNvSpPr txBox="1"/>
              <p:nvPr/>
            </p:nvSpPr>
            <p:spPr>
              <a:xfrm>
                <a:off x="-14122" y="8082123"/>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148 casos</a:t>
                </a:r>
                <a:endParaRPr/>
              </a:p>
            </p:txBody>
          </p:sp>
        </p:grpSp>
      </p:grpSp>
      <p:pic>
        <p:nvPicPr>
          <p:cNvPr id="1955" name="Google Shape;1955;p42"/>
          <p:cNvPicPr preferRelativeResize="0"/>
          <p:nvPr/>
        </p:nvPicPr>
        <p:blipFill rotWithShape="1">
          <a:blip r:embed="rId8">
            <a:alphaModFix/>
          </a:blip>
          <a:srcRect b="0" l="0" r="0" t="0"/>
          <a:stretch/>
        </p:blipFill>
        <p:spPr>
          <a:xfrm>
            <a:off x="441328" y="5623469"/>
            <a:ext cx="933450" cy="751093"/>
          </a:xfrm>
          <a:prstGeom prst="rect">
            <a:avLst/>
          </a:prstGeom>
          <a:noFill/>
          <a:ln>
            <a:noFill/>
          </a:ln>
        </p:spPr>
      </p:pic>
      <p:grpSp>
        <p:nvGrpSpPr>
          <p:cNvPr id="1956" name="Google Shape;1956;p42"/>
          <p:cNvGrpSpPr/>
          <p:nvPr/>
        </p:nvGrpSpPr>
        <p:grpSpPr>
          <a:xfrm>
            <a:off x="27523" y="6328332"/>
            <a:ext cx="1761059" cy="1216993"/>
            <a:chOff x="-103304" y="7072716"/>
            <a:chExt cx="1336174" cy="1111115"/>
          </a:xfrm>
        </p:grpSpPr>
        <p:sp>
          <p:nvSpPr>
            <p:cNvPr id="1957" name="Google Shape;1957;p42"/>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a:p>
          </p:txBody>
        </p:sp>
        <p:sp>
          <p:nvSpPr>
            <p:cNvPr id="1958" name="Google Shape;1958;p42"/>
            <p:cNvSpPr/>
            <p:nvPr/>
          </p:nvSpPr>
          <p:spPr>
            <a:xfrm>
              <a:off x="-103304" y="7363319"/>
              <a:ext cx="1336174" cy="820512"/>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900">
                  <a:solidFill>
                    <a:schemeClr val="dk1"/>
                  </a:solidFill>
                  <a:latin typeface="Arial Narrow"/>
                  <a:ea typeface="Arial Narrow"/>
                  <a:cs typeface="Arial Narrow"/>
                  <a:sym typeface="Arial Narrow"/>
                </a:rPr>
                <a:t>Régimen contributivo</a:t>
              </a:r>
              <a:endParaRPr/>
            </a:p>
            <a:p>
              <a:pPr indent="0" lvl="0" marL="0" marR="0" rtl="0" algn="ctr">
                <a:spcBef>
                  <a:spcPts val="0"/>
                </a:spcBef>
                <a:spcAft>
                  <a:spcPts val="0"/>
                </a:spcAft>
                <a:buNone/>
              </a:pPr>
              <a:r>
                <a:rPr b="1" lang="es-ES" sz="900">
                  <a:solidFill>
                    <a:schemeClr val="dk1"/>
                  </a:solidFill>
                  <a:latin typeface="Arial Narrow"/>
                  <a:ea typeface="Arial Narrow"/>
                  <a:cs typeface="Arial Narrow"/>
                  <a:sym typeface="Arial Narrow"/>
                </a:rPr>
                <a:t>52,8% - 85 casos</a:t>
              </a:r>
              <a:endParaRPr/>
            </a:p>
            <a:p>
              <a:pPr indent="0" lvl="0" marL="0" marR="0" rtl="0" algn="ctr">
                <a:spcBef>
                  <a:spcPts val="0"/>
                </a:spcBef>
                <a:spcAft>
                  <a:spcPts val="0"/>
                </a:spcAft>
                <a:buNone/>
              </a:pPr>
              <a:r>
                <a:rPr b="1" lang="es-ES" sz="900">
                  <a:solidFill>
                    <a:schemeClr val="dk1"/>
                  </a:solidFill>
                  <a:latin typeface="Arial Narrow"/>
                  <a:ea typeface="Arial Narrow"/>
                  <a:cs typeface="Arial Narrow"/>
                  <a:sym typeface="Arial Narrow"/>
                </a:rPr>
                <a:t>Régimen subsidiado</a:t>
              </a:r>
              <a:endParaRPr/>
            </a:p>
            <a:p>
              <a:pPr indent="0" lvl="0" marL="0" marR="0" rtl="0" algn="ctr">
                <a:spcBef>
                  <a:spcPts val="0"/>
                </a:spcBef>
                <a:spcAft>
                  <a:spcPts val="0"/>
                </a:spcAft>
                <a:buNone/>
              </a:pPr>
              <a:r>
                <a:rPr b="1" lang="es-ES" sz="900">
                  <a:solidFill>
                    <a:schemeClr val="dk1"/>
                  </a:solidFill>
                  <a:latin typeface="Arial Narrow"/>
                  <a:ea typeface="Arial Narrow"/>
                  <a:cs typeface="Arial Narrow"/>
                  <a:sym typeface="Arial Narrow"/>
                </a:rPr>
                <a:t>36,6% - 59 casos</a:t>
              </a:r>
              <a:endParaRPr/>
            </a:p>
            <a:p>
              <a:pPr indent="0" lvl="0" marL="0" marR="0" rtl="0" algn="ctr">
                <a:spcBef>
                  <a:spcPts val="0"/>
                </a:spcBef>
                <a:spcAft>
                  <a:spcPts val="0"/>
                </a:spcAft>
                <a:buNone/>
              </a:pPr>
              <a:r>
                <a:rPr b="1" lang="es-ES" sz="900">
                  <a:solidFill>
                    <a:schemeClr val="dk1"/>
                  </a:solidFill>
                  <a:latin typeface="Arial Narrow"/>
                  <a:ea typeface="Arial Narrow"/>
                  <a:cs typeface="Arial Narrow"/>
                  <a:sym typeface="Arial Narrow"/>
                </a:rPr>
                <a:t>No afiliado</a:t>
              </a:r>
              <a:endParaRPr/>
            </a:p>
            <a:p>
              <a:pPr indent="0" lvl="0" marL="0" marR="0" rtl="0" algn="ctr">
                <a:spcBef>
                  <a:spcPts val="0"/>
                </a:spcBef>
                <a:spcAft>
                  <a:spcPts val="0"/>
                </a:spcAft>
                <a:buNone/>
              </a:pPr>
              <a:r>
                <a:rPr b="1" lang="es-ES" sz="900">
                  <a:solidFill>
                    <a:schemeClr val="dk1"/>
                  </a:solidFill>
                  <a:latin typeface="Arial Narrow"/>
                  <a:ea typeface="Arial Narrow"/>
                  <a:cs typeface="Arial Narrow"/>
                  <a:sym typeface="Arial Narrow"/>
                </a:rPr>
                <a:t>8,7% - 14 casos</a:t>
              </a:r>
              <a:endParaRPr/>
            </a:p>
          </p:txBody>
        </p:sp>
      </p:grpSp>
      <p:sp>
        <p:nvSpPr>
          <p:cNvPr id="1959" name="Google Shape;1959;p42"/>
          <p:cNvSpPr txBox="1"/>
          <p:nvPr/>
        </p:nvSpPr>
        <p:spPr>
          <a:xfrm>
            <a:off x="0" y="4716016"/>
            <a:ext cx="2180731"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respecto al mismo periodo del año anterior: aumentó en un 14.8%</a:t>
            </a:r>
            <a:endParaRPr b="1" sz="1400">
              <a:solidFill>
                <a:srgbClr val="FF0000"/>
              </a:solidFill>
              <a:latin typeface="Arial Narrow"/>
              <a:ea typeface="Arial Narrow"/>
              <a:cs typeface="Arial Narrow"/>
              <a:sym typeface="Arial Narrow"/>
            </a:endParaRPr>
          </a:p>
        </p:txBody>
      </p:sp>
      <p:sp>
        <p:nvSpPr>
          <p:cNvPr id="1960" name="Google Shape;1960;p42"/>
          <p:cNvSpPr/>
          <p:nvPr/>
        </p:nvSpPr>
        <p:spPr>
          <a:xfrm>
            <a:off x="2186603" y="4146459"/>
            <a:ext cx="5020169" cy="390527"/>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61" name="Google Shape;1961;p42"/>
          <p:cNvGrpSpPr/>
          <p:nvPr/>
        </p:nvGrpSpPr>
        <p:grpSpPr>
          <a:xfrm>
            <a:off x="72058" y="7626866"/>
            <a:ext cx="1832623" cy="1483932"/>
            <a:chOff x="1979044" y="5443169"/>
            <a:chExt cx="1832623" cy="1483932"/>
          </a:xfrm>
        </p:grpSpPr>
        <p:pic>
          <p:nvPicPr>
            <p:cNvPr id="1962" name="Google Shape;1962;p42"/>
            <p:cNvPicPr preferRelativeResize="0"/>
            <p:nvPr/>
          </p:nvPicPr>
          <p:blipFill rotWithShape="1">
            <a:blip r:embed="rId9">
              <a:alphaModFix/>
            </a:blip>
            <a:srcRect b="0" l="0" r="0" t="0"/>
            <a:stretch/>
          </p:blipFill>
          <p:spPr>
            <a:xfrm>
              <a:off x="2567526" y="5443169"/>
              <a:ext cx="529058" cy="612280"/>
            </a:xfrm>
            <a:prstGeom prst="rect">
              <a:avLst/>
            </a:prstGeom>
            <a:noFill/>
            <a:ln>
              <a:noFill/>
            </a:ln>
          </p:spPr>
        </p:pic>
        <p:grpSp>
          <p:nvGrpSpPr>
            <p:cNvPr id="1963" name="Google Shape;1963;p42"/>
            <p:cNvGrpSpPr/>
            <p:nvPr/>
          </p:nvGrpSpPr>
          <p:grpSpPr>
            <a:xfrm>
              <a:off x="1979044" y="5875217"/>
              <a:ext cx="1832623" cy="1051884"/>
              <a:chOff x="4697795" y="895031"/>
              <a:chExt cx="1832623" cy="1051884"/>
            </a:xfrm>
          </p:grpSpPr>
          <p:sp>
            <p:nvSpPr>
              <p:cNvPr id="1964" name="Google Shape;1964;p42"/>
              <p:cNvSpPr/>
              <p:nvPr/>
            </p:nvSpPr>
            <p:spPr>
              <a:xfrm>
                <a:off x="4697795" y="1356697"/>
                <a:ext cx="1832623" cy="590218"/>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700">
                    <a:solidFill>
                      <a:srgbClr val="7030A0"/>
                    </a:solidFill>
                    <a:latin typeface="Arial Narrow"/>
                    <a:ea typeface="Arial Narrow"/>
                    <a:cs typeface="Arial Narrow"/>
                    <a:sym typeface="Arial Narrow"/>
                  </a:rPr>
                  <a:t>Fetales: </a:t>
                </a:r>
                <a:endParaRPr/>
              </a:p>
              <a:p>
                <a:pPr indent="0" lvl="0" marL="0" marR="0" rtl="0" algn="ctr">
                  <a:spcBef>
                    <a:spcPts val="0"/>
                  </a:spcBef>
                  <a:spcAft>
                    <a:spcPts val="0"/>
                  </a:spcAft>
                  <a:buNone/>
                </a:pPr>
                <a:r>
                  <a:rPr b="1" lang="es-ES" sz="700">
                    <a:solidFill>
                      <a:schemeClr val="dk1"/>
                    </a:solidFill>
                    <a:latin typeface="Arial Narrow"/>
                    <a:ea typeface="Arial Narrow"/>
                    <a:cs typeface="Arial Narrow"/>
                    <a:sym typeface="Arial Narrow"/>
                  </a:rPr>
                  <a:t>Ante parto 56,5% (91) – Intra parto 6,8% (11)</a:t>
                </a:r>
                <a:endParaRPr/>
              </a:p>
            </p:txBody>
          </p:sp>
          <p:sp>
            <p:nvSpPr>
              <p:cNvPr id="1965" name="Google Shape;1965;p42"/>
              <p:cNvSpPr/>
              <p:nvPr/>
            </p:nvSpPr>
            <p:spPr>
              <a:xfrm>
                <a:off x="4697795" y="895031"/>
                <a:ext cx="18162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Momento de ocurrencia </a:t>
                </a:r>
                <a:endParaRPr/>
              </a:p>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de la muerte</a:t>
                </a:r>
                <a:endParaRPr b="1" sz="1200" u="sng">
                  <a:solidFill>
                    <a:srgbClr val="000000"/>
                  </a:solidFill>
                  <a:latin typeface="Arial Narrow"/>
                  <a:ea typeface="Arial Narrow"/>
                  <a:cs typeface="Arial Narrow"/>
                  <a:sym typeface="Arial Narrow"/>
                </a:endParaRPr>
              </a:p>
            </p:txBody>
          </p:sp>
        </p:grpSp>
      </p:grpSp>
      <p:grpSp>
        <p:nvGrpSpPr>
          <p:cNvPr id="1966" name="Google Shape;1966;p42"/>
          <p:cNvGrpSpPr/>
          <p:nvPr/>
        </p:nvGrpSpPr>
        <p:grpSpPr>
          <a:xfrm>
            <a:off x="2505747" y="4236457"/>
            <a:ext cx="3446504" cy="276999"/>
            <a:chOff x="2448322" y="74775"/>
            <a:chExt cx="3446504" cy="276999"/>
          </a:xfrm>
        </p:grpSpPr>
        <p:sp>
          <p:nvSpPr>
            <p:cNvPr id="1967" name="Google Shape;1967;p4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968" name="Google Shape;1968;p42"/>
            <p:cNvCxnSpPr>
              <a:stCxn id="196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969" name="Google Shape;1969;p42"/>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 e indicadores</a:t>
              </a:r>
              <a:endParaRPr/>
            </a:p>
          </p:txBody>
        </p:sp>
      </p:grpSp>
      <p:sp>
        <p:nvSpPr>
          <p:cNvPr id="1970" name="Google Shape;1970;p42"/>
          <p:cNvSpPr txBox="1"/>
          <p:nvPr/>
        </p:nvSpPr>
        <p:spPr>
          <a:xfrm>
            <a:off x="2047130" y="5377053"/>
            <a:ext cx="224121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Razón de mortalidad neonatal tardía</a:t>
            </a:r>
            <a:endParaRPr/>
          </a:p>
        </p:txBody>
      </p:sp>
      <p:sp>
        <p:nvSpPr>
          <p:cNvPr id="1971" name="Google Shape;1971;p42"/>
          <p:cNvSpPr txBox="1"/>
          <p:nvPr/>
        </p:nvSpPr>
        <p:spPr>
          <a:xfrm>
            <a:off x="2120610" y="5509845"/>
            <a:ext cx="207166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rgbClr val="C00000"/>
                </a:solidFill>
                <a:latin typeface="Arial Narrow"/>
                <a:ea typeface="Arial Narrow"/>
                <a:cs typeface="Arial Narrow"/>
                <a:sym typeface="Arial Narrow"/>
              </a:rPr>
              <a:t>1,9 muertes por cada mil nacidos vivos y muertos (26/13.911) *1000</a:t>
            </a:r>
            <a:endParaRPr b="1" sz="1200">
              <a:solidFill>
                <a:srgbClr val="C00000"/>
              </a:solidFill>
              <a:latin typeface="Arial Narrow"/>
              <a:ea typeface="Arial Narrow"/>
              <a:cs typeface="Arial Narrow"/>
              <a:sym typeface="Arial Narrow"/>
            </a:endParaRPr>
          </a:p>
        </p:txBody>
      </p:sp>
      <p:sp>
        <p:nvSpPr>
          <p:cNvPr id="1972" name="Google Shape;1972;p42"/>
          <p:cNvSpPr txBox="1"/>
          <p:nvPr/>
        </p:nvSpPr>
        <p:spPr>
          <a:xfrm>
            <a:off x="2032035" y="4477611"/>
            <a:ext cx="224121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Razón de mortalidad perinatal</a:t>
            </a:r>
            <a:endParaRPr b="1" sz="1100">
              <a:solidFill>
                <a:schemeClr val="dk1"/>
              </a:solidFill>
              <a:latin typeface="Arial Narrow"/>
              <a:ea typeface="Arial Narrow"/>
              <a:cs typeface="Arial Narrow"/>
              <a:sym typeface="Arial Narrow"/>
            </a:endParaRPr>
          </a:p>
        </p:txBody>
      </p:sp>
      <p:sp>
        <p:nvSpPr>
          <p:cNvPr id="1973" name="Google Shape;1973;p42"/>
          <p:cNvSpPr txBox="1"/>
          <p:nvPr/>
        </p:nvSpPr>
        <p:spPr>
          <a:xfrm>
            <a:off x="2279929" y="4645749"/>
            <a:ext cx="191234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rgbClr val="C00000"/>
                </a:solidFill>
                <a:latin typeface="Arial Narrow"/>
                <a:ea typeface="Arial Narrow"/>
                <a:cs typeface="Arial Narrow"/>
                <a:sym typeface="Arial Narrow"/>
              </a:rPr>
              <a:t>9,7 muertes por cada mil nacidos vivos y muertos (135/13.911) *1000</a:t>
            </a:r>
            <a:endParaRPr b="1" sz="1200">
              <a:solidFill>
                <a:srgbClr val="C00000"/>
              </a:solidFill>
              <a:latin typeface="Arial Narrow"/>
              <a:ea typeface="Arial Narrow"/>
              <a:cs typeface="Arial Narrow"/>
              <a:sym typeface="Arial Narrow"/>
            </a:endParaRPr>
          </a:p>
        </p:txBody>
      </p:sp>
      <p:pic>
        <p:nvPicPr>
          <p:cNvPr id="1974" name="Google Shape;1974;p42"/>
          <p:cNvPicPr preferRelativeResize="0"/>
          <p:nvPr/>
        </p:nvPicPr>
        <p:blipFill rotWithShape="1">
          <a:blip r:embed="rId10">
            <a:alphaModFix/>
          </a:blip>
          <a:srcRect b="0" l="0" r="0" t="0"/>
          <a:stretch/>
        </p:blipFill>
        <p:spPr>
          <a:xfrm>
            <a:off x="2282511" y="323528"/>
            <a:ext cx="3819525" cy="2057400"/>
          </a:xfrm>
          <a:prstGeom prst="rect">
            <a:avLst/>
          </a:prstGeom>
          <a:noFill/>
          <a:ln>
            <a:noFill/>
          </a:ln>
        </p:spPr>
      </p:pic>
      <p:pic>
        <p:nvPicPr>
          <p:cNvPr id="1975" name="Google Shape;1975;p42"/>
          <p:cNvPicPr preferRelativeResize="0"/>
          <p:nvPr/>
        </p:nvPicPr>
        <p:blipFill rotWithShape="1">
          <a:blip r:embed="rId11">
            <a:alphaModFix/>
          </a:blip>
          <a:srcRect b="0" l="0" r="0" t="0"/>
          <a:stretch/>
        </p:blipFill>
        <p:spPr>
          <a:xfrm>
            <a:off x="2314766" y="2411760"/>
            <a:ext cx="3755014" cy="1723893"/>
          </a:xfrm>
          <a:prstGeom prst="rect">
            <a:avLst/>
          </a:prstGeom>
          <a:noFill/>
          <a:ln>
            <a:noFill/>
          </a:ln>
        </p:spPr>
      </p:pic>
      <p:pic>
        <p:nvPicPr>
          <p:cNvPr id="1976" name="Google Shape;1976;p42"/>
          <p:cNvPicPr preferRelativeResize="0"/>
          <p:nvPr/>
        </p:nvPicPr>
        <p:blipFill rotWithShape="1">
          <a:blip r:embed="rId12">
            <a:alphaModFix/>
          </a:blip>
          <a:srcRect b="0" l="0" r="0" t="0"/>
          <a:stretch/>
        </p:blipFill>
        <p:spPr>
          <a:xfrm>
            <a:off x="2359896" y="6263647"/>
            <a:ext cx="4192882" cy="2844857"/>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0" name="Shape 1980"/>
        <p:cNvGrpSpPr/>
        <p:nvPr/>
      </p:nvGrpSpPr>
      <p:grpSpPr>
        <a:xfrm>
          <a:off x="0" y="0"/>
          <a:ext cx="0" cy="0"/>
          <a:chOff x="0" y="0"/>
          <a:chExt cx="0" cy="0"/>
        </a:xfrm>
      </p:grpSpPr>
      <p:pic>
        <p:nvPicPr>
          <p:cNvPr id="1981" name="Google Shape;1981;p43"/>
          <p:cNvPicPr preferRelativeResize="0"/>
          <p:nvPr/>
        </p:nvPicPr>
        <p:blipFill rotWithShape="1">
          <a:blip r:embed="rId3">
            <a:alphaModFix/>
          </a:blip>
          <a:srcRect b="0" l="59057" r="25145" t="8806"/>
          <a:stretch/>
        </p:blipFill>
        <p:spPr>
          <a:xfrm>
            <a:off x="5189590" y="3219321"/>
            <a:ext cx="486249" cy="502665"/>
          </a:xfrm>
          <a:prstGeom prst="rect">
            <a:avLst/>
          </a:prstGeom>
          <a:noFill/>
          <a:ln>
            <a:noFill/>
          </a:ln>
        </p:spPr>
      </p:pic>
      <p:pic>
        <p:nvPicPr>
          <p:cNvPr id="1982" name="Google Shape;1982;p43"/>
          <p:cNvPicPr preferRelativeResize="0"/>
          <p:nvPr/>
        </p:nvPicPr>
        <p:blipFill rotWithShape="1">
          <a:blip r:embed="rId4">
            <a:alphaModFix/>
          </a:blip>
          <a:srcRect b="0" l="0" r="0" t="0"/>
          <a:stretch/>
        </p:blipFill>
        <p:spPr>
          <a:xfrm>
            <a:off x="-11287" y="-32726"/>
            <a:ext cx="2192018" cy="2856904"/>
          </a:xfrm>
          <a:prstGeom prst="rect">
            <a:avLst/>
          </a:prstGeom>
          <a:noFill/>
          <a:ln>
            <a:noFill/>
          </a:ln>
        </p:spPr>
      </p:pic>
      <p:pic>
        <p:nvPicPr>
          <p:cNvPr id="1983" name="Google Shape;1983;p43"/>
          <p:cNvPicPr preferRelativeResize="0"/>
          <p:nvPr/>
        </p:nvPicPr>
        <p:blipFill rotWithShape="1">
          <a:blip r:embed="rId5">
            <a:alphaModFix/>
          </a:blip>
          <a:srcRect b="0" l="0" r="0" t="51431"/>
          <a:stretch/>
        </p:blipFill>
        <p:spPr>
          <a:xfrm>
            <a:off x="0" y="2824178"/>
            <a:ext cx="2180731" cy="2724869"/>
          </a:xfrm>
          <a:prstGeom prst="rect">
            <a:avLst/>
          </a:prstGeom>
          <a:noFill/>
          <a:ln>
            <a:noFill/>
          </a:ln>
        </p:spPr>
      </p:pic>
      <p:sp>
        <p:nvSpPr>
          <p:cNvPr id="1984" name="Google Shape;1984;p43"/>
          <p:cNvSpPr txBox="1"/>
          <p:nvPr/>
        </p:nvSpPr>
        <p:spPr>
          <a:xfrm>
            <a:off x="-11287" y="766609"/>
            <a:ext cx="217909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7 - 2022</a:t>
            </a:r>
            <a:endParaRPr/>
          </a:p>
        </p:txBody>
      </p:sp>
      <p:grpSp>
        <p:nvGrpSpPr>
          <p:cNvPr id="1985" name="Google Shape;1985;p43"/>
          <p:cNvGrpSpPr/>
          <p:nvPr/>
        </p:nvGrpSpPr>
        <p:grpSpPr>
          <a:xfrm>
            <a:off x="179214" y="4211960"/>
            <a:ext cx="1892650" cy="488476"/>
            <a:chOff x="2397524" y="3379972"/>
            <a:chExt cx="4508500" cy="904875"/>
          </a:xfrm>
        </p:grpSpPr>
        <p:pic>
          <p:nvPicPr>
            <p:cNvPr id="1986" name="Google Shape;1986;p43"/>
            <p:cNvPicPr preferRelativeResize="0"/>
            <p:nvPr/>
          </p:nvPicPr>
          <p:blipFill rotWithShape="1">
            <a:blip r:embed="rId6">
              <a:alphaModFix/>
            </a:blip>
            <a:srcRect b="0" l="0" r="0" t="0"/>
            <a:stretch/>
          </p:blipFill>
          <p:spPr>
            <a:xfrm>
              <a:off x="2397524" y="3379972"/>
              <a:ext cx="4508500" cy="904875"/>
            </a:xfrm>
            <a:prstGeom prst="rect">
              <a:avLst/>
            </a:prstGeom>
            <a:noFill/>
            <a:ln>
              <a:noFill/>
            </a:ln>
          </p:spPr>
        </p:pic>
        <p:sp>
          <p:nvSpPr>
            <p:cNvPr id="1987" name="Google Shape;1987;p43"/>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342</a:t>
              </a:r>
              <a:endParaRPr/>
            </a:p>
          </p:txBody>
        </p:sp>
      </p:grpSp>
      <p:sp>
        <p:nvSpPr>
          <p:cNvPr id="1988" name="Google Shape;1988;p43"/>
          <p:cNvSpPr txBox="1"/>
          <p:nvPr/>
        </p:nvSpPr>
        <p:spPr>
          <a:xfrm>
            <a:off x="0" y="4716016"/>
            <a:ext cx="2180731"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 aumentó en un 28%</a:t>
            </a:r>
            <a:endParaRPr/>
          </a:p>
        </p:txBody>
      </p:sp>
      <p:grpSp>
        <p:nvGrpSpPr>
          <p:cNvPr id="1989" name="Google Shape;1989;p43"/>
          <p:cNvGrpSpPr/>
          <p:nvPr/>
        </p:nvGrpSpPr>
        <p:grpSpPr>
          <a:xfrm>
            <a:off x="2448322" y="35496"/>
            <a:ext cx="3446504" cy="276999"/>
            <a:chOff x="2448322" y="74775"/>
            <a:chExt cx="3446504" cy="276999"/>
          </a:xfrm>
        </p:grpSpPr>
        <p:sp>
          <p:nvSpPr>
            <p:cNvPr id="1990" name="Google Shape;1990;p43"/>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991" name="Google Shape;1991;p43"/>
            <p:cNvCxnSpPr>
              <a:stCxn id="199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992" name="Google Shape;1992;p43"/>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1993" name="Google Shape;1993;p43"/>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Pág..43 </a:t>
            </a:r>
            <a:endParaRPr b="1" sz="1050">
              <a:solidFill>
                <a:schemeClr val="dk1"/>
              </a:solidFill>
              <a:latin typeface="Arial Narrow"/>
              <a:ea typeface="Arial Narrow"/>
              <a:cs typeface="Arial Narrow"/>
              <a:sym typeface="Arial Narrow"/>
            </a:endParaRPr>
          </a:p>
        </p:txBody>
      </p:sp>
      <p:sp>
        <p:nvSpPr>
          <p:cNvPr id="1994" name="Google Shape;1994;p43"/>
          <p:cNvSpPr txBox="1"/>
          <p:nvPr>
            <p:ph type="ctrTitle"/>
          </p:nvPr>
        </p:nvSpPr>
        <p:spPr>
          <a:xfrm>
            <a:off x="-29713" y="101346"/>
            <a:ext cx="2208885" cy="707886"/>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Sífilis Gestacional SG</a:t>
            </a:r>
            <a:endParaRPr/>
          </a:p>
        </p:txBody>
      </p:sp>
      <p:pic>
        <p:nvPicPr>
          <p:cNvPr id="1995" name="Google Shape;1995;p43"/>
          <p:cNvPicPr preferRelativeResize="0"/>
          <p:nvPr/>
        </p:nvPicPr>
        <p:blipFill rotWithShape="1">
          <a:blip r:embed="rId7">
            <a:alphaModFix/>
          </a:blip>
          <a:srcRect b="0" l="0" r="0" t="0"/>
          <a:stretch/>
        </p:blipFill>
        <p:spPr>
          <a:xfrm>
            <a:off x="2507697" y="3083582"/>
            <a:ext cx="739835" cy="605319"/>
          </a:xfrm>
          <a:prstGeom prst="rect">
            <a:avLst/>
          </a:prstGeom>
          <a:noFill/>
          <a:ln>
            <a:noFill/>
          </a:ln>
        </p:spPr>
      </p:pic>
      <p:grpSp>
        <p:nvGrpSpPr>
          <p:cNvPr id="1996" name="Google Shape;1996;p43"/>
          <p:cNvGrpSpPr/>
          <p:nvPr/>
        </p:nvGrpSpPr>
        <p:grpSpPr>
          <a:xfrm>
            <a:off x="2121823" y="3606616"/>
            <a:ext cx="1475707" cy="1125647"/>
            <a:chOff x="-14122" y="7072716"/>
            <a:chExt cx="1229607" cy="972579"/>
          </a:xfrm>
        </p:grpSpPr>
        <p:sp>
          <p:nvSpPr>
            <p:cNvPr id="1997" name="Google Shape;1997;p43"/>
            <p:cNvSpPr txBox="1"/>
            <p:nvPr/>
          </p:nvSpPr>
          <p:spPr>
            <a:xfrm>
              <a:off x="-14122" y="7072716"/>
              <a:ext cx="1229607" cy="2193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u="sng">
                  <a:solidFill>
                    <a:schemeClr val="dk1"/>
                  </a:solidFill>
                  <a:latin typeface="Arial Narrow"/>
                  <a:ea typeface="Arial Narrow"/>
                  <a:cs typeface="Arial Narrow"/>
                  <a:sym typeface="Arial Narrow"/>
                </a:rPr>
                <a:t>Área de residencia</a:t>
              </a:r>
              <a:endParaRPr/>
            </a:p>
          </p:txBody>
        </p:sp>
        <p:sp>
          <p:nvSpPr>
            <p:cNvPr id="1998" name="Google Shape;1998;p43"/>
            <p:cNvSpPr/>
            <p:nvPr/>
          </p:nvSpPr>
          <p:spPr>
            <a:xfrm>
              <a:off x="137916" y="7295136"/>
              <a:ext cx="980978" cy="750159"/>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Cabecera 94,2% (222)</a:t>
              </a:r>
              <a:endParaRPr/>
            </a:p>
            <a:p>
              <a:pPr indent="0" lvl="0" marL="0" marR="0" rtl="0" algn="ctr">
                <a:spcBef>
                  <a:spcPts val="0"/>
                </a:spcBef>
                <a:spcAft>
                  <a:spcPts val="0"/>
                </a:spcAft>
                <a:buNone/>
              </a:pPr>
              <a:r>
                <a:t/>
              </a:r>
              <a:endParaRPr b="1" sz="105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Rural </a:t>
              </a:r>
              <a:endParaRPr/>
            </a:p>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1,2% (4)</a:t>
              </a:r>
              <a:endParaRPr b="1" sz="1200">
                <a:solidFill>
                  <a:schemeClr val="dk1"/>
                </a:solidFill>
                <a:latin typeface="Arial Narrow"/>
                <a:ea typeface="Arial Narrow"/>
                <a:cs typeface="Arial Narrow"/>
                <a:sym typeface="Arial Narrow"/>
              </a:endParaRPr>
            </a:p>
          </p:txBody>
        </p:sp>
      </p:grpSp>
      <p:pic>
        <p:nvPicPr>
          <p:cNvPr id="1999" name="Google Shape;1999;p43"/>
          <p:cNvPicPr preferRelativeResize="0"/>
          <p:nvPr/>
        </p:nvPicPr>
        <p:blipFill rotWithShape="1">
          <a:blip r:embed="rId8">
            <a:alphaModFix/>
          </a:blip>
          <a:srcRect b="0" l="0" r="0" t="0"/>
          <a:stretch/>
        </p:blipFill>
        <p:spPr>
          <a:xfrm>
            <a:off x="3725404" y="3071707"/>
            <a:ext cx="751217" cy="597908"/>
          </a:xfrm>
          <a:prstGeom prst="rect">
            <a:avLst/>
          </a:prstGeom>
          <a:noFill/>
          <a:ln>
            <a:noFill/>
          </a:ln>
        </p:spPr>
      </p:pic>
      <p:grpSp>
        <p:nvGrpSpPr>
          <p:cNvPr id="2000" name="Google Shape;2000;p43"/>
          <p:cNvGrpSpPr/>
          <p:nvPr/>
        </p:nvGrpSpPr>
        <p:grpSpPr>
          <a:xfrm>
            <a:off x="3411381" y="3588396"/>
            <a:ext cx="1475706" cy="1129832"/>
            <a:chOff x="-14122" y="7072716"/>
            <a:chExt cx="1229607" cy="1347068"/>
          </a:xfrm>
        </p:grpSpPr>
        <p:sp>
          <p:nvSpPr>
            <p:cNvPr id="2001" name="Google Shape;2001;p43"/>
            <p:cNvSpPr txBox="1"/>
            <p:nvPr/>
          </p:nvSpPr>
          <p:spPr>
            <a:xfrm>
              <a:off x="-14122" y="7072716"/>
              <a:ext cx="1229607" cy="3119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u="sng">
                  <a:solidFill>
                    <a:schemeClr val="dk1"/>
                  </a:solidFill>
                  <a:latin typeface="Arial Narrow"/>
                  <a:ea typeface="Arial Narrow"/>
                  <a:cs typeface="Arial Narrow"/>
                  <a:sym typeface="Arial Narrow"/>
                </a:rPr>
                <a:t>Afiliación al SGSS</a:t>
              </a:r>
              <a:endParaRPr/>
            </a:p>
          </p:txBody>
        </p:sp>
        <p:sp>
          <p:nvSpPr>
            <p:cNvPr id="2002" name="Google Shape;2002;p43"/>
            <p:cNvSpPr/>
            <p:nvPr/>
          </p:nvSpPr>
          <p:spPr>
            <a:xfrm>
              <a:off x="177666" y="7363318"/>
              <a:ext cx="804648" cy="1056466"/>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Subsidiado 35,7% (122)</a:t>
              </a:r>
              <a:endParaRPr/>
            </a:p>
            <a:p>
              <a:pPr indent="0" lvl="0" marL="0" marR="0" rtl="0" algn="ctr">
                <a:spcBef>
                  <a:spcPts val="0"/>
                </a:spcBef>
                <a:spcAft>
                  <a:spcPts val="0"/>
                </a:spcAft>
                <a:buNone/>
              </a:pPr>
              <a:r>
                <a:t/>
              </a:r>
              <a:endParaRPr b="1" sz="105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No afiliadas 36,3% (124)</a:t>
              </a:r>
              <a:endParaRPr b="1" sz="1200">
                <a:solidFill>
                  <a:schemeClr val="dk1"/>
                </a:solidFill>
                <a:latin typeface="Arial Narrow"/>
                <a:ea typeface="Arial Narrow"/>
                <a:cs typeface="Arial Narrow"/>
                <a:sym typeface="Arial Narrow"/>
              </a:endParaRPr>
            </a:p>
          </p:txBody>
        </p:sp>
      </p:grpSp>
      <p:grpSp>
        <p:nvGrpSpPr>
          <p:cNvPr id="2003" name="Google Shape;2003;p43"/>
          <p:cNvGrpSpPr/>
          <p:nvPr/>
        </p:nvGrpSpPr>
        <p:grpSpPr>
          <a:xfrm>
            <a:off x="4783707" y="4049643"/>
            <a:ext cx="1069524" cy="690771"/>
            <a:chOff x="3744466" y="1160332"/>
            <a:chExt cx="1174540" cy="823587"/>
          </a:xfrm>
        </p:grpSpPr>
        <p:sp>
          <p:nvSpPr>
            <p:cNvPr id="2004" name="Google Shape;2004;p43"/>
            <p:cNvSpPr/>
            <p:nvPr/>
          </p:nvSpPr>
          <p:spPr>
            <a:xfrm>
              <a:off x="3957784" y="1465903"/>
              <a:ext cx="804183" cy="518016"/>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3,2% (11) </a:t>
              </a:r>
              <a:endParaRPr/>
            </a:p>
          </p:txBody>
        </p:sp>
        <p:sp>
          <p:nvSpPr>
            <p:cNvPr id="2005" name="Google Shape;2005;p43"/>
            <p:cNvSpPr/>
            <p:nvPr/>
          </p:nvSpPr>
          <p:spPr>
            <a:xfrm>
              <a:off x="3744466" y="1160332"/>
              <a:ext cx="1174540" cy="3119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u="sng">
                  <a:solidFill>
                    <a:schemeClr val="dk1"/>
                  </a:solidFill>
                  <a:latin typeface="Arial Narrow"/>
                  <a:ea typeface="Arial Narrow"/>
                  <a:cs typeface="Arial Narrow"/>
                  <a:sym typeface="Arial Narrow"/>
                </a:rPr>
                <a:t>Afrocolombiano</a:t>
              </a:r>
              <a:endParaRPr b="1" sz="1050" u="sng">
                <a:solidFill>
                  <a:srgbClr val="000000"/>
                </a:solidFill>
                <a:latin typeface="Arial Narrow"/>
                <a:ea typeface="Arial Narrow"/>
                <a:cs typeface="Arial Narrow"/>
                <a:sym typeface="Arial Narrow"/>
              </a:endParaRPr>
            </a:p>
          </p:txBody>
        </p:sp>
      </p:grpSp>
      <p:sp>
        <p:nvSpPr>
          <p:cNvPr id="2006" name="Google Shape;2006;p43"/>
          <p:cNvSpPr/>
          <p:nvPr/>
        </p:nvSpPr>
        <p:spPr>
          <a:xfrm>
            <a:off x="2180731" y="2555776"/>
            <a:ext cx="5020167"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007" name="Google Shape;2007;p43"/>
          <p:cNvGrpSpPr/>
          <p:nvPr/>
        </p:nvGrpSpPr>
        <p:grpSpPr>
          <a:xfrm>
            <a:off x="2279119" y="2669304"/>
            <a:ext cx="3446504" cy="276999"/>
            <a:chOff x="2448322" y="74775"/>
            <a:chExt cx="3446504" cy="276999"/>
          </a:xfrm>
        </p:grpSpPr>
        <p:sp>
          <p:nvSpPr>
            <p:cNvPr id="2008" name="Google Shape;2008;p43"/>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009" name="Google Shape;2009;p43"/>
            <p:cNvCxnSpPr>
              <a:stCxn id="200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010" name="Google Shape;2010;p43"/>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a:p>
          </p:txBody>
        </p:sp>
      </p:grpSp>
      <p:grpSp>
        <p:nvGrpSpPr>
          <p:cNvPr id="2011" name="Google Shape;2011;p43"/>
          <p:cNvGrpSpPr/>
          <p:nvPr/>
        </p:nvGrpSpPr>
        <p:grpSpPr>
          <a:xfrm>
            <a:off x="6143346" y="4049643"/>
            <a:ext cx="818862" cy="698112"/>
            <a:chOff x="2507826" y="3203848"/>
            <a:chExt cx="874090" cy="698112"/>
          </a:xfrm>
        </p:grpSpPr>
        <p:sp>
          <p:nvSpPr>
            <p:cNvPr id="2012" name="Google Shape;2012;p43"/>
            <p:cNvSpPr/>
            <p:nvPr/>
          </p:nvSpPr>
          <p:spPr>
            <a:xfrm>
              <a:off x="2507826" y="3472120"/>
              <a:ext cx="874090" cy="4298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31,3% </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(94)</a:t>
              </a:r>
              <a:endParaRPr/>
            </a:p>
          </p:txBody>
        </p:sp>
        <p:sp>
          <p:nvSpPr>
            <p:cNvPr id="2013" name="Google Shape;2013;p43"/>
            <p:cNvSpPr/>
            <p:nvPr/>
          </p:nvSpPr>
          <p:spPr>
            <a:xfrm>
              <a:off x="2595947" y="3203848"/>
              <a:ext cx="665567"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u="sng">
                  <a:solidFill>
                    <a:schemeClr val="dk1"/>
                  </a:solidFill>
                  <a:latin typeface="Arial Narrow"/>
                  <a:ea typeface="Arial Narrow"/>
                  <a:cs typeface="Arial Narrow"/>
                  <a:sym typeface="Arial Narrow"/>
                </a:rPr>
                <a:t>Migrante</a:t>
              </a:r>
              <a:endParaRPr b="1" sz="1100" u="sng">
                <a:solidFill>
                  <a:srgbClr val="000000"/>
                </a:solidFill>
                <a:latin typeface="Arial Narrow"/>
                <a:ea typeface="Arial Narrow"/>
                <a:cs typeface="Arial Narrow"/>
                <a:sym typeface="Arial Narrow"/>
              </a:endParaRPr>
            </a:p>
          </p:txBody>
        </p:sp>
      </p:grpSp>
      <p:pic>
        <p:nvPicPr>
          <p:cNvPr id="2014" name="Google Shape;2014;p43"/>
          <p:cNvPicPr preferRelativeResize="0"/>
          <p:nvPr/>
        </p:nvPicPr>
        <p:blipFill rotWithShape="1">
          <a:blip r:embed="rId9">
            <a:alphaModFix/>
          </a:blip>
          <a:srcRect b="0" l="0" r="0" t="0"/>
          <a:stretch/>
        </p:blipFill>
        <p:spPr>
          <a:xfrm>
            <a:off x="6486050" y="3175534"/>
            <a:ext cx="414384" cy="478515"/>
          </a:xfrm>
          <a:prstGeom prst="rect">
            <a:avLst/>
          </a:prstGeom>
          <a:noFill/>
          <a:ln>
            <a:noFill/>
          </a:ln>
        </p:spPr>
      </p:pic>
      <p:sp>
        <p:nvSpPr>
          <p:cNvPr id="2015" name="Google Shape;2015;p43"/>
          <p:cNvSpPr/>
          <p:nvPr/>
        </p:nvSpPr>
        <p:spPr>
          <a:xfrm>
            <a:off x="2167808" y="1878668"/>
            <a:ext cx="5031855" cy="67710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000">
                <a:solidFill>
                  <a:schemeClr val="dk1"/>
                </a:solidFill>
                <a:latin typeface="Arial"/>
                <a:ea typeface="Arial"/>
                <a:cs typeface="Arial"/>
                <a:sym typeface="Arial"/>
              </a:rPr>
              <a:t>Canal endémico para sífilis gestacional, datos preliminares. Mujeres residentes en Medellín. Acumulado al séptimo periodo epidemiológico de 2022. </a:t>
            </a:r>
            <a:endParaRPr i="1" sz="600">
              <a:solidFill>
                <a:schemeClr val="dk1"/>
              </a:solidFill>
              <a:latin typeface="Calibri"/>
              <a:ea typeface="Calibri"/>
              <a:cs typeface="Calibri"/>
              <a:sym typeface="Calibri"/>
            </a:endParaRPr>
          </a:p>
          <a:p>
            <a:pPr indent="0" lvl="0" marL="0" marR="0" rtl="0" algn="just">
              <a:spcBef>
                <a:spcPts val="0"/>
              </a:spcBef>
              <a:spcAft>
                <a:spcPts val="0"/>
              </a:spcAft>
              <a:buNone/>
            </a:pPr>
            <a:r>
              <a:rPr lang="es-ES" sz="900">
                <a:solidFill>
                  <a:schemeClr val="dk1"/>
                </a:solidFill>
                <a:latin typeface="Arial"/>
                <a:ea typeface="Arial"/>
                <a:cs typeface="Arial"/>
                <a:sym typeface="Arial"/>
              </a:rPr>
              <a:t>Fuente: Seguimiento de sífilis gestacional, Sivigila. Medellín. Fecha de corte: 16/07/22.</a:t>
            </a:r>
            <a:endParaRPr sz="800">
              <a:solidFill>
                <a:schemeClr val="dk1"/>
              </a:solidFill>
              <a:latin typeface="Calibri"/>
              <a:ea typeface="Calibri"/>
              <a:cs typeface="Calibri"/>
              <a:sym typeface="Calibri"/>
            </a:endParaRPr>
          </a:p>
          <a:p>
            <a:pPr indent="0" lvl="0" marL="0" marR="0" rtl="0" algn="just">
              <a:spcBef>
                <a:spcPts val="0"/>
              </a:spcBef>
              <a:spcAft>
                <a:spcPts val="0"/>
              </a:spcAft>
              <a:buNone/>
            </a:pPr>
            <a:r>
              <a:rPr lang="es-ES" sz="900">
                <a:solidFill>
                  <a:schemeClr val="dk1"/>
                </a:solidFill>
                <a:latin typeface="Arial"/>
                <a:ea typeface="Arial"/>
                <a:cs typeface="Arial"/>
                <a:sym typeface="Arial"/>
              </a:rPr>
              <a:t>Nota: método utilizado medias geométricas (método Bortman).</a:t>
            </a:r>
            <a:endParaRPr sz="1600">
              <a:solidFill>
                <a:schemeClr val="dk1"/>
              </a:solidFill>
              <a:latin typeface="Calibri"/>
              <a:ea typeface="Calibri"/>
              <a:cs typeface="Calibri"/>
              <a:sym typeface="Calibri"/>
            </a:endParaRPr>
          </a:p>
        </p:txBody>
      </p:sp>
      <p:sp>
        <p:nvSpPr>
          <p:cNvPr id="2016" name="Google Shape;2016;p43"/>
          <p:cNvSpPr/>
          <p:nvPr/>
        </p:nvSpPr>
        <p:spPr>
          <a:xfrm>
            <a:off x="2167808" y="4804851"/>
            <a:ext cx="4948119" cy="81560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050">
                <a:solidFill>
                  <a:schemeClr val="dk1"/>
                </a:solidFill>
                <a:latin typeface="Arial"/>
                <a:ea typeface="Arial"/>
                <a:cs typeface="Arial"/>
                <a:sym typeface="Arial"/>
              </a:rPr>
              <a:t>Cascada de atención de la sífilis gestacional, residentes de Medellín, al séptimo periodo epidemiológico del 2022.</a:t>
            </a:r>
            <a:endParaRPr sz="1000">
              <a:solidFill>
                <a:schemeClr val="dk1"/>
              </a:solidFill>
              <a:latin typeface="Calibri"/>
              <a:ea typeface="Calibri"/>
              <a:cs typeface="Calibri"/>
              <a:sym typeface="Calibri"/>
            </a:endParaRPr>
          </a:p>
          <a:p>
            <a:pPr indent="0" lvl="0" marL="0" marR="0" rtl="0" algn="just">
              <a:spcBef>
                <a:spcPts val="0"/>
              </a:spcBef>
              <a:spcAft>
                <a:spcPts val="0"/>
              </a:spcAft>
              <a:buNone/>
            </a:pPr>
            <a:r>
              <a:rPr lang="es-ES" sz="900">
                <a:solidFill>
                  <a:schemeClr val="dk1"/>
                </a:solidFill>
                <a:latin typeface="Arial"/>
                <a:ea typeface="Arial"/>
                <a:cs typeface="Arial"/>
                <a:sym typeface="Arial"/>
              </a:rPr>
              <a:t>*Tratamiento: se consideró como “si”, aquellos casos que al menos habían recibido una dosis.</a:t>
            </a:r>
            <a:endParaRPr sz="800">
              <a:solidFill>
                <a:schemeClr val="dk1"/>
              </a:solidFill>
              <a:latin typeface="Calibri"/>
              <a:ea typeface="Calibri"/>
              <a:cs typeface="Calibri"/>
              <a:sym typeface="Calibri"/>
            </a:endParaRPr>
          </a:p>
          <a:p>
            <a:pPr indent="0" lvl="0" marL="0" marR="0" rtl="0" algn="just">
              <a:spcBef>
                <a:spcPts val="0"/>
              </a:spcBef>
              <a:spcAft>
                <a:spcPts val="0"/>
              </a:spcAft>
              <a:buNone/>
            </a:pPr>
            <a:r>
              <a:rPr lang="es-ES" sz="800">
                <a:solidFill>
                  <a:schemeClr val="dk1"/>
                </a:solidFill>
                <a:latin typeface="Arial"/>
                <a:ea typeface="Arial"/>
                <a:cs typeface="Arial"/>
                <a:sym typeface="Arial"/>
              </a:rPr>
              <a:t>Fuente: Seguimiento de sífilis gestacional, Sivigila. Medellín. Fecha de corte: 16/07/22.</a:t>
            </a:r>
            <a:endParaRPr sz="800">
              <a:solidFill>
                <a:schemeClr val="dk1"/>
              </a:solidFill>
              <a:latin typeface="Calibri"/>
              <a:ea typeface="Calibri"/>
              <a:cs typeface="Calibri"/>
              <a:sym typeface="Calibri"/>
            </a:endParaRPr>
          </a:p>
        </p:txBody>
      </p:sp>
      <p:pic>
        <p:nvPicPr>
          <p:cNvPr id="2017" name="Google Shape;2017;p43"/>
          <p:cNvPicPr preferRelativeResize="0"/>
          <p:nvPr/>
        </p:nvPicPr>
        <p:blipFill rotWithShape="1">
          <a:blip r:embed="rId10">
            <a:alphaModFix/>
          </a:blip>
          <a:srcRect b="0" l="0" r="0" t="0"/>
          <a:stretch/>
        </p:blipFill>
        <p:spPr>
          <a:xfrm>
            <a:off x="2448322" y="323528"/>
            <a:ext cx="4137947" cy="1576361"/>
          </a:xfrm>
          <a:prstGeom prst="rect">
            <a:avLst/>
          </a:prstGeom>
          <a:noFill/>
          <a:ln>
            <a:noFill/>
          </a:ln>
        </p:spPr>
      </p:pic>
      <p:pic>
        <p:nvPicPr>
          <p:cNvPr id="2018" name="Google Shape;2018;p43"/>
          <p:cNvPicPr preferRelativeResize="0"/>
          <p:nvPr/>
        </p:nvPicPr>
        <p:blipFill rotWithShape="1">
          <a:blip r:embed="rId11">
            <a:alphaModFix/>
          </a:blip>
          <a:srcRect b="0" l="0" r="0" t="0"/>
          <a:stretch/>
        </p:blipFill>
        <p:spPr>
          <a:xfrm>
            <a:off x="1496559" y="5652120"/>
            <a:ext cx="3472043" cy="3373778"/>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2" name="Shape 2022"/>
        <p:cNvGrpSpPr/>
        <p:nvPr/>
      </p:nvGrpSpPr>
      <p:grpSpPr>
        <a:xfrm>
          <a:off x="0" y="0"/>
          <a:ext cx="0" cy="0"/>
          <a:chOff x="0" y="0"/>
          <a:chExt cx="0" cy="0"/>
        </a:xfrm>
      </p:grpSpPr>
      <p:pic>
        <p:nvPicPr>
          <p:cNvPr id="2023" name="Google Shape;2023;p44"/>
          <p:cNvPicPr preferRelativeResize="0"/>
          <p:nvPr/>
        </p:nvPicPr>
        <p:blipFill rotWithShape="1">
          <a:blip r:embed="rId3">
            <a:alphaModFix/>
          </a:blip>
          <a:srcRect b="0" l="0" r="0" t="0"/>
          <a:stretch/>
        </p:blipFill>
        <p:spPr>
          <a:xfrm>
            <a:off x="-15289" y="-29810"/>
            <a:ext cx="2183097" cy="2853988"/>
          </a:xfrm>
          <a:prstGeom prst="rect">
            <a:avLst/>
          </a:prstGeom>
          <a:noFill/>
          <a:ln>
            <a:noFill/>
          </a:ln>
        </p:spPr>
      </p:pic>
      <p:pic>
        <p:nvPicPr>
          <p:cNvPr id="2024" name="Google Shape;2024;p44"/>
          <p:cNvPicPr preferRelativeResize="0"/>
          <p:nvPr/>
        </p:nvPicPr>
        <p:blipFill rotWithShape="1">
          <a:blip r:embed="rId4">
            <a:alphaModFix/>
          </a:blip>
          <a:srcRect b="0" l="0" r="0" t="51431"/>
          <a:stretch/>
        </p:blipFill>
        <p:spPr>
          <a:xfrm>
            <a:off x="0" y="2824178"/>
            <a:ext cx="2180731" cy="2724869"/>
          </a:xfrm>
          <a:prstGeom prst="rect">
            <a:avLst/>
          </a:prstGeom>
          <a:noFill/>
          <a:ln>
            <a:noFill/>
          </a:ln>
        </p:spPr>
      </p:pic>
      <p:sp>
        <p:nvSpPr>
          <p:cNvPr id="2025" name="Google Shape;2025;p44"/>
          <p:cNvSpPr txBox="1"/>
          <p:nvPr/>
        </p:nvSpPr>
        <p:spPr>
          <a:xfrm>
            <a:off x="-15289" y="766609"/>
            <a:ext cx="218309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7 - 2022</a:t>
            </a:r>
            <a:endParaRPr/>
          </a:p>
        </p:txBody>
      </p:sp>
      <p:grpSp>
        <p:nvGrpSpPr>
          <p:cNvPr id="2026" name="Google Shape;2026;p44"/>
          <p:cNvGrpSpPr/>
          <p:nvPr/>
        </p:nvGrpSpPr>
        <p:grpSpPr>
          <a:xfrm>
            <a:off x="179214" y="4211960"/>
            <a:ext cx="1892650" cy="488476"/>
            <a:chOff x="2397524" y="3379972"/>
            <a:chExt cx="4508500" cy="904875"/>
          </a:xfrm>
        </p:grpSpPr>
        <p:pic>
          <p:nvPicPr>
            <p:cNvPr id="2027" name="Google Shape;2027;p44"/>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2028" name="Google Shape;2028;p44"/>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60</a:t>
              </a:r>
              <a:endParaRPr/>
            </a:p>
          </p:txBody>
        </p:sp>
      </p:grpSp>
      <p:sp>
        <p:nvSpPr>
          <p:cNvPr id="2029" name="Google Shape;2029;p44"/>
          <p:cNvSpPr txBox="1"/>
          <p:nvPr/>
        </p:nvSpPr>
        <p:spPr>
          <a:xfrm>
            <a:off x="0" y="4716016"/>
            <a:ext cx="218073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aumentó en un 30%</a:t>
            </a:r>
            <a:endParaRPr/>
          </a:p>
        </p:txBody>
      </p:sp>
      <p:grpSp>
        <p:nvGrpSpPr>
          <p:cNvPr id="2030" name="Google Shape;2030;p44"/>
          <p:cNvGrpSpPr/>
          <p:nvPr/>
        </p:nvGrpSpPr>
        <p:grpSpPr>
          <a:xfrm>
            <a:off x="2448322" y="35496"/>
            <a:ext cx="3446504" cy="276999"/>
            <a:chOff x="2448322" y="74775"/>
            <a:chExt cx="3446504" cy="276999"/>
          </a:xfrm>
        </p:grpSpPr>
        <p:sp>
          <p:nvSpPr>
            <p:cNvPr id="2031" name="Google Shape;2031;p4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032" name="Google Shape;2032;p44"/>
            <p:cNvCxnSpPr>
              <a:stCxn id="203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033" name="Google Shape;2033;p4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2034" name="Google Shape;2034;p44"/>
          <p:cNvSpPr/>
          <p:nvPr/>
        </p:nvSpPr>
        <p:spPr>
          <a:xfrm>
            <a:off x="-19798" y="6073100"/>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035" name="Google Shape;2035;p44"/>
          <p:cNvGrpSpPr/>
          <p:nvPr/>
        </p:nvGrpSpPr>
        <p:grpSpPr>
          <a:xfrm>
            <a:off x="159474" y="6128328"/>
            <a:ext cx="3446504" cy="276999"/>
            <a:chOff x="2448322" y="74775"/>
            <a:chExt cx="3446504" cy="276999"/>
          </a:xfrm>
        </p:grpSpPr>
        <p:sp>
          <p:nvSpPr>
            <p:cNvPr id="2036" name="Google Shape;2036;p4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037" name="Google Shape;2037;p44"/>
            <p:cNvCxnSpPr>
              <a:stCxn id="203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038" name="Google Shape;2038;p4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a:p>
          </p:txBody>
        </p:sp>
      </p:grpSp>
      <p:sp>
        <p:nvSpPr>
          <p:cNvPr id="2039" name="Google Shape;2039;p44"/>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Pág..44 </a:t>
            </a:r>
            <a:endParaRPr b="1" sz="1050">
              <a:solidFill>
                <a:schemeClr val="dk1"/>
              </a:solidFill>
              <a:latin typeface="Arial Narrow"/>
              <a:ea typeface="Arial Narrow"/>
              <a:cs typeface="Arial Narrow"/>
              <a:sym typeface="Arial Narrow"/>
            </a:endParaRPr>
          </a:p>
        </p:txBody>
      </p:sp>
      <p:sp>
        <p:nvSpPr>
          <p:cNvPr id="2040" name="Google Shape;2040;p44"/>
          <p:cNvSpPr txBox="1"/>
          <p:nvPr>
            <p:ph type="ctrTitle"/>
          </p:nvPr>
        </p:nvSpPr>
        <p:spPr>
          <a:xfrm>
            <a:off x="-29713" y="101346"/>
            <a:ext cx="2208885" cy="707886"/>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Sífilis Congénita  SC</a:t>
            </a:r>
            <a:endParaRPr/>
          </a:p>
        </p:txBody>
      </p:sp>
      <p:grpSp>
        <p:nvGrpSpPr>
          <p:cNvPr id="2041" name="Google Shape;2041;p44"/>
          <p:cNvGrpSpPr/>
          <p:nvPr/>
        </p:nvGrpSpPr>
        <p:grpSpPr>
          <a:xfrm>
            <a:off x="116195" y="6647989"/>
            <a:ext cx="1720560" cy="984780"/>
            <a:chOff x="-36884" y="6965837"/>
            <a:chExt cx="1305446" cy="984780"/>
          </a:xfrm>
        </p:grpSpPr>
        <p:sp>
          <p:nvSpPr>
            <p:cNvPr id="2042" name="Google Shape;2042;p44"/>
            <p:cNvSpPr txBox="1"/>
            <p:nvPr/>
          </p:nvSpPr>
          <p:spPr>
            <a:xfrm>
              <a:off x="-34820" y="696583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2043" name="Google Shape;2043;p44"/>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83,3%</a:t>
              </a:r>
              <a:endParaRPr/>
            </a:p>
          </p:txBody>
        </p:sp>
        <p:sp>
          <p:nvSpPr>
            <p:cNvPr id="2044" name="Google Shape;2044;p44"/>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50 casos</a:t>
              </a:r>
              <a:endParaRPr/>
            </a:p>
          </p:txBody>
        </p:sp>
      </p:grpSp>
      <p:pic>
        <p:nvPicPr>
          <p:cNvPr id="2045" name="Google Shape;2045;p44"/>
          <p:cNvPicPr preferRelativeResize="0"/>
          <p:nvPr/>
        </p:nvPicPr>
        <p:blipFill rotWithShape="1">
          <a:blip r:embed="rId6">
            <a:alphaModFix/>
          </a:blip>
          <a:srcRect b="0" l="0" r="0" t="0"/>
          <a:stretch/>
        </p:blipFill>
        <p:spPr>
          <a:xfrm>
            <a:off x="2834634" y="7516725"/>
            <a:ext cx="933450" cy="742950"/>
          </a:xfrm>
          <a:prstGeom prst="rect">
            <a:avLst/>
          </a:prstGeom>
          <a:noFill/>
          <a:ln>
            <a:noFill/>
          </a:ln>
        </p:spPr>
      </p:pic>
      <p:grpSp>
        <p:nvGrpSpPr>
          <p:cNvPr id="2046" name="Google Shape;2046;p44"/>
          <p:cNvGrpSpPr/>
          <p:nvPr/>
        </p:nvGrpSpPr>
        <p:grpSpPr>
          <a:xfrm>
            <a:off x="2429055" y="8195241"/>
            <a:ext cx="1761059" cy="755977"/>
            <a:chOff x="-103304" y="7072716"/>
            <a:chExt cx="1336174" cy="755977"/>
          </a:xfrm>
        </p:grpSpPr>
        <p:sp>
          <p:nvSpPr>
            <p:cNvPr id="2047" name="Google Shape;2047;p44"/>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a:p>
          </p:txBody>
        </p:sp>
        <p:sp>
          <p:nvSpPr>
            <p:cNvPr id="2048" name="Google Shape;2048;p44"/>
            <p:cNvSpPr/>
            <p:nvPr/>
          </p:nvSpPr>
          <p:spPr>
            <a:xfrm>
              <a:off x="-103304" y="7363321"/>
              <a:ext cx="1336174" cy="465372"/>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Subsidiado 55% - 33</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No afiliadas 31,7% - 19</a:t>
              </a:r>
              <a:endParaRPr b="1" sz="1600">
                <a:solidFill>
                  <a:schemeClr val="dk1"/>
                </a:solidFill>
                <a:latin typeface="Arial Narrow"/>
                <a:ea typeface="Arial Narrow"/>
                <a:cs typeface="Arial Narrow"/>
                <a:sym typeface="Arial Narrow"/>
              </a:endParaRPr>
            </a:p>
          </p:txBody>
        </p:sp>
      </p:grpSp>
      <p:grpSp>
        <p:nvGrpSpPr>
          <p:cNvPr id="2049" name="Google Shape;2049;p44"/>
          <p:cNvGrpSpPr/>
          <p:nvPr/>
        </p:nvGrpSpPr>
        <p:grpSpPr>
          <a:xfrm>
            <a:off x="312062" y="7596336"/>
            <a:ext cx="911150" cy="1573268"/>
            <a:chOff x="1008590" y="553075"/>
            <a:chExt cx="911150" cy="1573268"/>
          </a:xfrm>
        </p:grpSpPr>
        <p:pic>
          <p:nvPicPr>
            <p:cNvPr id="2050" name="Google Shape;2050;p44"/>
            <p:cNvPicPr preferRelativeResize="0"/>
            <p:nvPr/>
          </p:nvPicPr>
          <p:blipFill rotWithShape="1">
            <a:blip r:embed="rId7">
              <a:alphaModFix/>
            </a:blip>
            <a:srcRect b="0" l="0" r="84474" t="10614"/>
            <a:stretch/>
          </p:blipFill>
          <p:spPr>
            <a:xfrm>
              <a:off x="1131620" y="553075"/>
              <a:ext cx="737696" cy="720656"/>
            </a:xfrm>
            <a:prstGeom prst="rect">
              <a:avLst/>
            </a:prstGeom>
            <a:noFill/>
            <a:ln>
              <a:noFill/>
            </a:ln>
          </p:spPr>
        </p:pic>
        <p:sp>
          <p:nvSpPr>
            <p:cNvPr id="2051" name="Google Shape;2051;p44"/>
            <p:cNvSpPr/>
            <p:nvPr/>
          </p:nvSpPr>
          <p:spPr>
            <a:xfrm>
              <a:off x="1008590" y="1520368"/>
              <a:ext cx="911150"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55%</a:t>
              </a:r>
              <a:endParaRPr/>
            </a:p>
          </p:txBody>
        </p:sp>
        <p:sp>
          <p:nvSpPr>
            <p:cNvPr id="2052" name="Google Shape;2052;p44"/>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2053" name="Google Shape;2053;p44"/>
            <p:cNvSpPr/>
            <p:nvPr/>
          </p:nvSpPr>
          <p:spPr>
            <a:xfrm>
              <a:off x="1141927" y="1849344"/>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33 casos</a:t>
              </a:r>
              <a:endParaRPr sz="1200">
                <a:solidFill>
                  <a:schemeClr val="dk1"/>
                </a:solidFill>
                <a:latin typeface="Calibri"/>
                <a:ea typeface="Calibri"/>
                <a:cs typeface="Calibri"/>
                <a:sym typeface="Calibri"/>
              </a:endParaRPr>
            </a:p>
          </p:txBody>
        </p:sp>
      </p:grpSp>
      <p:grpSp>
        <p:nvGrpSpPr>
          <p:cNvPr id="2054" name="Google Shape;2054;p44"/>
          <p:cNvGrpSpPr/>
          <p:nvPr/>
        </p:nvGrpSpPr>
        <p:grpSpPr>
          <a:xfrm>
            <a:off x="1431777" y="7606216"/>
            <a:ext cx="901898" cy="1563388"/>
            <a:chOff x="1512218" y="7507641"/>
            <a:chExt cx="901898" cy="1563388"/>
          </a:xfrm>
        </p:grpSpPr>
        <p:sp>
          <p:nvSpPr>
            <p:cNvPr id="2055" name="Google Shape;2055;p44"/>
            <p:cNvSpPr/>
            <p:nvPr/>
          </p:nvSpPr>
          <p:spPr>
            <a:xfrm>
              <a:off x="1512218" y="8461286"/>
              <a:ext cx="901898"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45%</a:t>
              </a:r>
              <a:endParaRPr/>
            </a:p>
          </p:txBody>
        </p:sp>
        <p:sp>
          <p:nvSpPr>
            <p:cNvPr id="2056" name="Google Shape;2056;p44"/>
            <p:cNvSpPr/>
            <p:nvPr/>
          </p:nvSpPr>
          <p:spPr>
            <a:xfrm>
              <a:off x="1595331" y="8187986"/>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2057" name="Google Shape;2057;p44"/>
            <p:cNvSpPr/>
            <p:nvPr/>
          </p:nvSpPr>
          <p:spPr>
            <a:xfrm>
              <a:off x="1592659" y="8794030"/>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27 casos</a:t>
              </a:r>
              <a:endParaRPr sz="1200">
                <a:solidFill>
                  <a:schemeClr val="dk1"/>
                </a:solidFill>
                <a:latin typeface="Calibri"/>
                <a:ea typeface="Calibri"/>
                <a:cs typeface="Calibri"/>
                <a:sym typeface="Calibri"/>
              </a:endParaRPr>
            </a:p>
          </p:txBody>
        </p:sp>
        <p:pic>
          <p:nvPicPr>
            <p:cNvPr id="2058" name="Google Shape;2058;p44"/>
            <p:cNvPicPr preferRelativeResize="0"/>
            <p:nvPr/>
          </p:nvPicPr>
          <p:blipFill rotWithShape="1">
            <a:blip r:embed="rId7">
              <a:alphaModFix/>
            </a:blip>
            <a:srcRect b="0" l="29313" r="56038" t="7366"/>
            <a:stretch/>
          </p:blipFill>
          <p:spPr>
            <a:xfrm>
              <a:off x="1584226" y="7507641"/>
              <a:ext cx="696035" cy="748294"/>
            </a:xfrm>
            <a:prstGeom prst="rect">
              <a:avLst/>
            </a:prstGeom>
            <a:noFill/>
            <a:ln>
              <a:noFill/>
            </a:ln>
          </p:spPr>
        </p:pic>
      </p:grpSp>
      <p:grpSp>
        <p:nvGrpSpPr>
          <p:cNvPr id="2059" name="Google Shape;2059;p44"/>
          <p:cNvGrpSpPr/>
          <p:nvPr/>
        </p:nvGrpSpPr>
        <p:grpSpPr>
          <a:xfrm>
            <a:off x="1994950" y="6656658"/>
            <a:ext cx="1721982" cy="837611"/>
            <a:chOff x="-1330354" y="2862231"/>
            <a:chExt cx="1721982" cy="837611"/>
          </a:xfrm>
        </p:grpSpPr>
        <p:sp>
          <p:nvSpPr>
            <p:cNvPr id="2060" name="Google Shape;2060;p44"/>
            <p:cNvSpPr/>
            <p:nvPr/>
          </p:nvSpPr>
          <p:spPr>
            <a:xfrm>
              <a:off x="-1138856" y="3339802"/>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28,3%</a:t>
              </a:r>
              <a:endParaRPr/>
            </a:p>
          </p:txBody>
        </p:sp>
        <p:sp>
          <p:nvSpPr>
            <p:cNvPr id="2061" name="Google Shape;2061;p44"/>
            <p:cNvSpPr/>
            <p:nvPr/>
          </p:nvSpPr>
          <p:spPr>
            <a:xfrm>
              <a:off x="-1330354" y="2862231"/>
              <a:ext cx="1127232"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Madre migrante</a:t>
              </a:r>
              <a:endParaRPr b="1" sz="1200" u="sng">
                <a:solidFill>
                  <a:srgbClr val="000000"/>
                </a:solidFill>
                <a:latin typeface="Arial Narrow"/>
                <a:ea typeface="Arial Narrow"/>
                <a:cs typeface="Arial Narrow"/>
                <a:sym typeface="Arial Narrow"/>
              </a:endParaRPr>
            </a:p>
          </p:txBody>
        </p:sp>
        <p:sp>
          <p:nvSpPr>
            <p:cNvPr id="2062" name="Google Shape;2062;p44"/>
            <p:cNvSpPr/>
            <p:nvPr/>
          </p:nvSpPr>
          <p:spPr>
            <a:xfrm>
              <a:off x="-328441" y="3390626"/>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17 casos</a:t>
              </a:r>
              <a:endParaRPr sz="1200">
                <a:solidFill>
                  <a:schemeClr val="dk1"/>
                </a:solidFill>
                <a:latin typeface="Calibri"/>
                <a:ea typeface="Calibri"/>
                <a:cs typeface="Calibri"/>
                <a:sym typeface="Calibri"/>
              </a:endParaRPr>
            </a:p>
          </p:txBody>
        </p:sp>
      </p:grpSp>
      <p:sp>
        <p:nvSpPr>
          <p:cNvPr id="2063" name="Google Shape;2063;p44"/>
          <p:cNvSpPr txBox="1"/>
          <p:nvPr/>
        </p:nvSpPr>
        <p:spPr>
          <a:xfrm>
            <a:off x="4410150" y="7042408"/>
            <a:ext cx="224121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Tasa de incidencia </a:t>
            </a:r>
            <a:endParaRPr b="1" sz="1050">
              <a:solidFill>
                <a:schemeClr val="dk1"/>
              </a:solidFill>
              <a:latin typeface="Arial Narrow"/>
              <a:ea typeface="Arial Narrow"/>
              <a:cs typeface="Arial Narrow"/>
              <a:sym typeface="Arial Narrow"/>
            </a:endParaRPr>
          </a:p>
        </p:txBody>
      </p:sp>
      <p:sp>
        <p:nvSpPr>
          <p:cNvPr id="2064" name="Google Shape;2064;p44"/>
          <p:cNvSpPr txBox="1"/>
          <p:nvPr/>
        </p:nvSpPr>
        <p:spPr>
          <a:xfrm>
            <a:off x="4529577" y="7296324"/>
            <a:ext cx="1915909"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rgbClr val="C00000"/>
                </a:solidFill>
                <a:latin typeface="Arial Narrow"/>
                <a:ea typeface="Arial Narrow"/>
                <a:cs typeface="Arial Narrow"/>
                <a:sym typeface="Arial Narrow"/>
              </a:rPr>
              <a:t>4,2 casos por mil nacidos vivos</a:t>
            </a:r>
            <a:endParaRPr/>
          </a:p>
          <a:p>
            <a:pPr indent="0" lvl="0" marL="0" marR="0" rtl="0" algn="ctr">
              <a:spcBef>
                <a:spcPts val="0"/>
              </a:spcBef>
              <a:spcAft>
                <a:spcPts val="0"/>
              </a:spcAft>
              <a:buNone/>
            </a:pPr>
            <a:r>
              <a:t/>
            </a:r>
            <a:endParaRPr b="1" sz="1100">
              <a:solidFill>
                <a:srgbClr val="C00000"/>
              </a:solidFill>
              <a:latin typeface="Arial Narrow"/>
              <a:ea typeface="Arial Narrow"/>
              <a:cs typeface="Arial Narrow"/>
              <a:sym typeface="Arial Narrow"/>
            </a:endParaRPr>
          </a:p>
        </p:txBody>
      </p:sp>
      <p:cxnSp>
        <p:nvCxnSpPr>
          <p:cNvPr id="2065" name="Google Shape;2065;p44"/>
          <p:cNvCxnSpPr/>
          <p:nvPr/>
        </p:nvCxnSpPr>
        <p:spPr>
          <a:xfrm rot="10800000">
            <a:off x="4398013" y="7980363"/>
            <a:ext cx="2154764" cy="0"/>
          </a:xfrm>
          <a:prstGeom prst="straightConnector1">
            <a:avLst/>
          </a:prstGeom>
          <a:noFill/>
          <a:ln cap="flat" cmpd="sng" w="9525">
            <a:solidFill>
              <a:srgbClr val="002060"/>
            </a:solidFill>
            <a:prstDash val="solid"/>
            <a:round/>
            <a:headEnd len="sm" w="sm" type="none"/>
            <a:tailEnd len="med" w="med" type="oval"/>
          </a:ln>
        </p:spPr>
      </p:cxnSp>
      <p:sp>
        <p:nvSpPr>
          <p:cNvPr id="2066" name="Google Shape;2066;p44"/>
          <p:cNvSpPr txBox="1"/>
          <p:nvPr/>
        </p:nvSpPr>
        <p:spPr>
          <a:xfrm>
            <a:off x="4366927" y="8199151"/>
            <a:ext cx="224121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Cumplen con la definición de caso </a:t>
            </a:r>
            <a:endParaRPr/>
          </a:p>
        </p:txBody>
      </p:sp>
      <p:sp>
        <p:nvSpPr>
          <p:cNvPr id="2067" name="Google Shape;2067;p44"/>
          <p:cNvSpPr txBox="1"/>
          <p:nvPr/>
        </p:nvSpPr>
        <p:spPr>
          <a:xfrm>
            <a:off x="4583969" y="8543473"/>
            <a:ext cx="184377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rgbClr val="C00000"/>
                </a:solidFill>
                <a:latin typeface="Arial Narrow"/>
                <a:ea typeface="Arial Narrow"/>
                <a:cs typeface="Arial Narrow"/>
                <a:sym typeface="Arial Narrow"/>
              </a:rPr>
              <a:t>82,7% (43 de 52 analizados)</a:t>
            </a:r>
            <a:endParaRPr/>
          </a:p>
        </p:txBody>
      </p:sp>
      <p:cxnSp>
        <p:nvCxnSpPr>
          <p:cNvPr id="2068" name="Google Shape;2068;p44"/>
          <p:cNvCxnSpPr/>
          <p:nvPr/>
        </p:nvCxnSpPr>
        <p:spPr>
          <a:xfrm rot="10800000">
            <a:off x="2434856" y="2987749"/>
            <a:ext cx="2554543" cy="75"/>
          </a:xfrm>
          <a:prstGeom prst="straightConnector1">
            <a:avLst/>
          </a:prstGeom>
          <a:noFill/>
          <a:ln cap="flat" cmpd="sng" w="9525">
            <a:solidFill>
              <a:srgbClr val="002060"/>
            </a:solidFill>
            <a:prstDash val="solid"/>
            <a:round/>
            <a:headEnd len="sm" w="sm" type="none"/>
            <a:tailEnd len="med" w="med" type="oval"/>
          </a:ln>
        </p:spPr>
      </p:cxnSp>
      <p:sp>
        <p:nvSpPr>
          <p:cNvPr id="2069" name="Google Shape;2069;p44"/>
          <p:cNvSpPr/>
          <p:nvPr/>
        </p:nvSpPr>
        <p:spPr>
          <a:xfrm>
            <a:off x="1080170" y="5436096"/>
            <a:ext cx="6122908" cy="70788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000">
                <a:solidFill>
                  <a:schemeClr val="dk1"/>
                </a:solidFill>
                <a:latin typeface="Arial"/>
                <a:ea typeface="Arial"/>
                <a:cs typeface="Arial"/>
                <a:sym typeface="Arial"/>
              </a:rPr>
              <a:t>Sífilis congénita en residentes en Medellín según sexo del bebé y semanas de gestación de la madre al nacimiento (agrupada). Residentes en Medellín, al séptimo periodo epidemiológico de 2022.</a:t>
            </a:r>
            <a:endParaRPr i="1" sz="600">
              <a:solidFill>
                <a:schemeClr val="dk1"/>
              </a:solidFill>
              <a:latin typeface="Cambria"/>
              <a:ea typeface="Cambria"/>
              <a:cs typeface="Cambria"/>
              <a:sym typeface="Cambria"/>
            </a:endParaRPr>
          </a:p>
          <a:p>
            <a:pPr indent="0" lvl="0" marL="0" marR="0" rtl="0" algn="just">
              <a:spcBef>
                <a:spcPts val="0"/>
              </a:spcBef>
              <a:spcAft>
                <a:spcPts val="0"/>
              </a:spcAft>
              <a:buNone/>
            </a:pPr>
            <a:r>
              <a:rPr lang="es-ES" sz="1000">
                <a:solidFill>
                  <a:schemeClr val="dk1"/>
                </a:solidFill>
                <a:latin typeface="Arial"/>
                <a:ea typeface="Arial"/>
                <a:cs typeface="Arial"/>
                <a:sym typeface="Arial"/>
              </a:rPr>
              <a:t>Fuente: Seguimiento de sífilis congénita, Sivigila y RUAF ND. Medellín. Fecha de corte: 16/07/22.</a:t>
            </a:r>
            <a:endParaRPr sz="900">
              <a:solidFill>
                <a:schemeClr val="dk1"/>
              </a:solidFill>
              <a:latin typeface="Calibri"/>
              <a:ea typeface="Calibri"/>
              <a:cs typeface="Calibri"/>
              <a:sym typeface="Calibri"/>
            </a:endParaRPr>
          </a:p>
        </p:txBody>
      </p:sp>
      <p:cxnSp>
        <p:nvCxnSpPr>
          <p:cNvPr id="2070" name="Google Shape;2070;p44"/>
          <p:cNvCxnSpPr/>
          <p:nvPr/>
        </p:nvCxnSpPr>
        <p:spPr>
          <a:xfrm rot="10800000">
            <a:off x="4410150" y="6907535"/>
            <a:ext cx="2154764" cy="0"/>
          </a:xfrm>
          <a:prstGeom prst="straightConnector1">
            <a:avLst/>
          </a:prstGeom>
          <a:noFill/>
          <a:ln cap="flat" cmpd="sng" w="9525">
            <a:solidFill>
              <a:srgbClr val="002060"/>
            </a:solidFill>
            <a:prstDash val="solid"/>
            <a:round/>
            <a:headEnd len="sm" w="sm" type="none"/>
            <a:tailEnd len="med" w="med" type="oval"/>
          </a:ln>
        </p:spPr>
      </p:cxnSp>
      <p:pic>
        <p:nvPicPr>
          <p:cNvPr id="2071" name="Google Shape;2071;p44"/>
          <p:cNvPicPr preferRelativeResize="0"/>
          <p:nvPr/>
        </p:nvPicPr>
        <p:blipFill rotWithShape="1">
          <a:blip r:embed="rId8">
            <a:alphaModFix/>
          </a:blip>
          <a:srcRect b="0" l="0" r="0" t="0"/>
          <a:stretch/>
        </p:blipFill>
        <p:spPr>
          <a:xfrm>
            <a:off x="2403862" y="323528"/>
            <a:ext cx="4580964" cy="2492044"/>
          </a:xfrm>
          <a:prstGeom prst="rect">
            <a:avLst/>
          </a:prstGeom>
          <a:noFill/>
          <a:ln>
            <a:noFill/>
          </a:ln>
        </p:spPr>
      </p:pic>
      <p:pic>
        <p:nvPicPr>
          <p:cNvPr id="2072" name="Google Shape;2072;p44"/>
          <p:cNvPicPr preferRelativeResize="0"/>
          <p:nvPr/>
        </p:nvPicPr>
        <p:blipFill rotWithShape="1">
          <a:blip r:embed="rId9">
            <a:alphaModFix/>
          </a:blip>
          <a:srcRect b="0" l="0" r="0" t="0"/>
          <a:stretch/>
        </p:blipFill>
        <p:spPr>
          <a:xfrm>
            <a:off x="2400014" y="3194478"/>
            <a:ext cx="3933825" cy="218122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6" name="Shape 2076"/>
        <p:cNvGrpSpPr/>
        <p:nvPr/>
      </p:nvGrpSpPr>
      <p:grpSpPr>
        <a:xfrm>
          <a:off x="0" y="0"/>
          <a:ext cx="0" cy="0"/>
          <a:chOff x="0" y="0"/>
          <a:chExt cx="0" cy="0"/>
        </a:xfrm>
      </p:grpSpPr>
      <p:pic>
        <p:nvPicPr>
          <p:cNvPr id="2077" name="Google Shape;2077;p45"/>
          <p:cNvPicPr preferRelativeResize="0"/>
          <p:nvPr/>
        </p:nvPicPr>
        <p:blipFill rotWithShape="1">
          <a:blip r:embed="rId3">
            <a:alphaModFix/>
          </a:blip>
          <a:srcRect b="0" l="0" r="0" t="51431"/>
          <a:stretch/>
        </p:blipFill>
        <p:spPr>
          <a:xfrm>
            <a:off x="0" y="2824178"/>
            <a:ext cx="2180731" cy="2977970"/>
          </a:xfrm>
          <a:prstGeom prst="rect">
            <a:avLst/>
          </a:prstGeom>
          <a:noFill/>
          <a:ln>
            <a:noFill/>
          </a:ln>
        </p:spPr>
      </p:pic>
      <p:grpSp>
        <p:nvGrpSpPr>
          <p:cNvPr id="2078" name="Google Shape;2078;p45"/>
          <p:cNvGrpSpPr/>
          <p:nvPr/>
        </p:nvGrpSpPr>
        <p:grpSpPr>
          <a:xfrm>
            <a:off x="179214" y="4211960"/>
            <a:ext cx="1892650" cy="488476"/>
            <a:chOff x="2397524" y="3379972"/>
            <a:chExt cx="4508500" cy="904875"/>
          </a:xfrm>
        </p:grpSpPr>
        <p:pic>
          <p:nvPicPr>
            <p:cNvPr id="2079" name="Google Shape;2079;p45"/>
            <p:cNvPicPr preferRelativeResize="0"/>
            <p:nvPr/>
          </p:nvPicPr>
          <p:blipFill rotWithShape="1">
            <a:blip r:embed="rId4">
              <a:alphaModFix/>
            </a:blip>
            <a:srcRect b="0" l="0" r="0" t="0"/>
            <a:stretch/>
          </p:blipFill>
          <p:spPr>
            <a:xfrm>
              <a:off x="2397524" y="3379972"/>
              <a:ext cx="4508500" cy="904875"/>
            </a:xfrm>
            <a:prstGeom prst="rect">
              <a:avLst/>
            </a:prstGeom>
            <a:noFill/>
            <a:ln>
              <a:noFill/>
            </a:ln>
          </p:spPr>
        </p:pic>
        <p:sp>
          <p:nvSpPr>
            <p:cNvPr id="2080" name="Google Shape;2080;p45"/>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41</a:t>
              </a:r>
              <a:endParaRPr/>
            </a:p>
          </p:txBody>
        </p:sp>
      </p:grpSp>
      <p:grpSp>
        <p:nvGrpSpPr>
          <p:cNvPr id="2081" name="Google Shape;2081;p45"/>
          <p:cNvGrpSpPr/>
          <p:nvPr/>
        </p:nvGrpSpPr>
        <p:grpSpPr>
          <a:xfrm>
            <a:off x="2448322" y="74775"/>
            <a:ext cx="3446504" cy="276999"/>
            <a:chOff x="2448322" y="74775"/>
            <a:chExt cx="3446504" cy="276999"/>
          </a:xfrm>
        </p:grpSpPr>
        <p:sp>
          <p:nvSpPr>
            <p:cNvPr id="2082" name="Google Shape;2082;p4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083" name="Google Shape;2083;p45"/>
            <p:cNvCxnSpPr>
              <a:stCxn id="208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084" name="Google Shape;2084;p4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a:p>
          </p:txBody>
        </p:sp>
      </p:grpSp>
      <p:sp>
        <p:nvSpPr>
          <p:cNvPr id="2085" name="Google Shape;2085;p45"/>
          <p:cNvSpPr/>
          <p:nvPr/>
        </p:nvSpPr>
        <p:spPr>
          <a:xfrm>
            <a:off x="2149285" y="3779912"/>
            <a:ext cx="5033092"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086" name="Google Shape;2086;p45"/>
          <p:cNvGrpSpPr/>
          <p:nvPr/>
        </p:nvGrpSpPr>
        <p:grpSpPr>
          <a:xfrm>
            <a:off x="2458085" y="3923928"/>
            <a:ext cx="3446504" cy="276999"/>
            <a:chOff x="2448322" y="74775"/>
            <a:chExt cx="3446504" cy="276999"/>
          </a:xfrm>
        </p:grpSpPr>
        <p:sp>
          <p:nvSpPr>
            <p:cNvPr id="2087" name="Google Shape;2087;p4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088" name="Google Shape;2088;p45"/>
            <p:cNvCxnSpPr>
              <a:stCxn id="208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089" name="Google Shape;2089;p4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sociodemográficas</a:t>
              </a:r>
              <a:endParaRPr/>
            </a:p>
          </p:txBody>
        </p:sp>
      </p:grpSp>
      <p:sp>
        <p:nvSpPr>
          <p:cNvPr id="2090" name="Google Shape;2090;p45"/>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Pág..45 </a:t>
            </a:r>
            <a:endParaRPr b="1" sz="1050">
              <a:solidFill>
                <a:schemeClr val="dk1"/>
              </a:solidFill>
              <a:latin typeface="Arial Narrow"/>
              <a:ea typeface="Arial Narrow"/>
              <a:cs typeface="Arial Narrow"/>
              <a:sym typeface="Arial Narrow"/>
            </a:endParaRPr>
          </a:p>
        </p:txBody>
      </p:sp>
      <p:pic>
        <p:nvPicPr>
          <p:cNvPr id="2091" name="Google Shape;2091;p45"/>
          <p:cNvPicPr preferRelativeResize="0"/>
          <p:nvPr/>
        </p:nvPicPr>
        <p:blipFill rotWithShape="1">
          <a:blip r:embed="rId5">
            <a:alphaModFix/>
          </a:blip>
          <a:srcRect b="0" l="0" r="0" t="0"/>
          <a:stretch/>
        </p:blipFill>
        <p:spPr>
          <a:xfrm>
            <a:off x="0" y="0"/>
            <a:ext cx="2167808" cy="2820804"/>
          </a:xfrm>
          <a:prstGeom prst="rect">
            <a:avLst/>
          </a:prstGeom>
          <a:noFill/>
          <a:ln>
            <a:noFill/>
          </a:ln>
        </p:spPr>
      </p:pic>
      <p:sp>
        <p:nvSpPr>
          <p:cNvPr id="2092" name="Google Shape;2092;p45"/>
          <p:cNvSpPr txBox="1"/>
          <p:nvPr/>
        </p:nvSpPr>
        <p:spPr>
          <a:xfrm>
            <a:off x="-15461" y="2552525"/>
            <a:ext cx="218309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7 - 2022</a:t>
            </a:r>
            <a:endParaRPr/>
          </a:p>
        </p:txBody>
      </p:sp>
      <p:sp>
        <p:nvSpPr>
          <p:cNvPr id="2093" name="Google Shape;2093;p45"/>
          <p:cNvSpPr txBox="1"/>
          <p:nvPr/>
        </p:nvSpPr>
        <p:spPr>
          <a:xfrm>
            <a:off x="-15633" y="247183"/>
            <a:ext cx="2208885" cy="738664"/>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1400"/>
              <a:buFont typeface="Arial Narrow"/>
              <a:buNone/>
            </a:pPr>
            <a:r>
              <a:rPr b="1" lang="es-ES" sz="1400">
                <a:solidFill>
                  <a:srgbClr val="C00000"/>
                </a:solidFill>
                <a:latin typeface="Arial Narrow"/>
                <a:ea typeface="Arial Narrow"/>
                <a:cs typeface="Arial Narrow"/>
                <a:sym typeface="Arial Narrow"/>
              </a:rPr>
              <a:t>Gestantes con diagnóstico de VIH y Trasmisión Materno Infantil TMI de VIH. </a:t>
            </a:r>
            <a:endParaRPr/>
          </a:p>
        </p:txBody>
      </p:sp>
      <p:grpSp>
        <p:nvGrpSpPr>
          <p:cNvPr id="2094" name="Google Shape;2094;p45"/>
          <p:cNvGrpSpPr/>
          <p:nvPr/>
        </p:nvGrpSpPr>
        <p:grpSpPr>
          <a:xfrm>
            <a:off x="5152880" y="4355976"/>
            <a:ext cx="1976198" cy="1751127"/>
            <a:chOff x="2595205" y="6586097"/>
            <a:chExt cx="1976198" cy="1751127"/>
          </a:xfrm>
        </p:grpSpPr>
        <p:pic>
          <p:nvPicPr>
            <p:cNvPr id="2095" name="Google Shape;2095;p45"/>
            <p:cNvPicPr preferRelativeResize="0"/>
            <p:nvPr/>
          </p:nvPicPr>
          <p:blipFill rotWithShape="1">
            <a:blip r:embed="rId6">
              <a:alphaModFix/>
            </a:blip>
            <a:srcRect b="0" l="0" r="0" t="0"/>
            <a:stretch/>
          </p:blipFill>
          <p:spPr>
            <a:xfrm>
              <a:off x="3050954" y="6586097"/>
              <a:ext cx="933450" cy="742950"/>
            </a:xfrm>
            <a:prstGeom prst="rect">
              <a:avLst/>
            </a:prstGeom>
            <a:noFill/>
            <a:ln>
              <a:noFill/>
            </a:ln>
          </p:spPr>
        </p:pic>
        <p:grpSp>
          <p:nvGrpSpPr>
            <p:cNvPr id="2096" name="Google Shape;2096;p45"/>
            <p:cNvGrpSpPr/>
            <p:nvPr/>
          </p:nvGrpSpPr>
          <p:grpSpPr>
            <a:xfrm>
              <a:off x="2595205" y="7306177"/>
              <a:ext cx="1976198" cy="1031047"/>
              <a:chOff x="-104959" y="10047979"/>
              <a:chExt cx="1499407" cy="1031047"/>
            </a:xfrm>
          </p:grpSpPr>
          <p:sp>
            <p:nvSpPr>
              <p:cNvPr id="2097" name="Google Shape;2097;p45"/>
              <p:cNvSpPr txBox="1"/>
              <p:nvPr/>
            </p:nvSpPr>
            <p:spPr>
              <a:xfrm>
                <a:off x="-7401" y="10047979"/>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a:p>
            </p:txBody>
          </p:sp>
          <p:sp>
            <p:nvSpPr>
              <p:cNvPr id="2098" name="Google Shape;2098;p45"/>
              <p:cNvSpPr/>
              <p:nvPr/>
            </p:nvSpPr>
            <p:spPr>
              <a:xfrm>
                <a:off x="-104959" y="10324978"/>
                <a:ext cx="1499407" cy="754048"/>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contributivo</a:t>
                </a:r>
                <a:endParaRPr b="1" sz="14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39% - 16 casos</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a:t>
                </a:r>
                <a:r>
                  <a:rPr b="1" lang="es-ES" sz="1400">
                    <a:solidFill>
                      <a:schemeClr val="dk1"/>
                    </a:solidFill>
                    <a:latin typeface="Arial Narrow"/>
                    <a:ea typeface="Arial Narrow"/>
                    <a:cs typeface="Arial Narrow"/>
                    <a:sym typeface="Arial Narrow"/>
                  </a:rPr>
                  <a:t> </a:t>
                </a:r>
                <a:r>
                  <a:rPr b="1" lang="es-ES" sz="1100">
                    <a:solidFill>
                      <a:schemeClr val="dk1"/>
                    </a:solidFill>
                    <a:latin typeface="Arial Narrow"/>
                    <a:ea typeface="Arial Narrow"/>
                    <a:cs typeface="Arial Narrow"/>
                    <a:sym typeface="Arial Narrow"/>
                  </a:rPr>
                  <a:t> subsidiado</a:t>
                </a:r>
                <a:endParaRPr b="1" sz="14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31,7% - 13 casos</a:t>
                </a:r>
                <a:endParaRPr/>
              </a:p>
            </p:txBody>
          </p:sp>
        </p:grpSp>
      </p:grpSp>
      <p:grpSp>
        <p:nvGrpSpPr>
          <p:cNvPr id="2099" name="Google Shape;2099;p45"/>
          <p:cNvGrpSpPr/>
          <p:nvPr/>
        </p:nvGrpSpPr>
        <p:grpSpPr>
          <a:xfrm>
            <a:off x="2124145" y="5252186"/>
            <a:ext cx="1260281" cy="628312"/>
            <a:chOff x="2298589" y="3203848"/>
            <a:chExt cx="1260281" cy="628312"/>
          </a:xfrm>
        </p:grpSpPr>
        <p:sp>
          <p:nvSpPr>
            <p:cNvPr id="2100" name="Google Shape;2100;p45"/>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a:p>
          </p:txBody>
        </p:sp>
        <p:sp>
          <p:nvSpPr>
            <p:cNvPr id="2101" name="Google Shape;2101;p45"/>
            <p:cNvSpPr/>
            <p:nvPr/>
          </p:nvSpPr>
          <p:spPr>
            <a:xfrm>
              <a:off x="2298589" y="3203848"/>
              <a:ext cx="1260281"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Habitante de calle</a:t>
              </a:r>
              <a:endParaRPr b="1" sz="1200" u="sng">
                <a:solidFill>
                  <a:srgbClr val="000000"/>
                </a:solidFill>
                <a:latin typeface="Arial Narrow"/>
                <a:ea typeface="Arial Narrow"/>
                <a:cs typeface="Arial Narrow"/>
                <a:sym typeface="Arial Narrow"/>
              </a:endParaRPr>
            </a:p>
          </p:txBody>
        </p:sp>
      </p:grpSp>
      <p:grpSp>
        <p:nvGrpSpPr>
          <p:cNvPr id="2102" name="Google Shape;2102;p45"/>
          <p:cNvGrpSpPr/>
          <p:nvPr/>
        </p:nvGrpSpPr>
        <p:grpSpPr>
          <a:xfrm>
            <a:off x="4334561" y="4639609"/>
            <a:ext cx="764855" cy="1238940"/>
            <a:chOff x="3867627" y="2682487"/>
            <a:chExt cx="764855" cy="1238940"/>
          </a:xfrm>
        </p:grpSpPr>
        <p:grpSp>
          <p:nvGrpSpPr>
            <p:cNvPr id="2103" name="Google Shape;2103;p45"/>
            <p:cNvGrpSpPr/>
            <p:nvPr/>
          </p:nvGrpSpPr>
          <p:grpSpPr>
            <a:xfrm>
              <a:off x="3867627" y="3306763"/>
              <a:ext cx="764855" cy="614664"/>
              <a:chOff x="2548770" y="3203848"/>
              <a:chExt cx="764855" cy="614664"/>
            </a:xfrm>
          </p:grpSpPr>
          <p:sp>
            <p:nvSpPr>
              <p:cNvPr id="2104" name="Google Shape;2104;p45"/>
              <p:cNvSpPr/>
              <p:nvPr/>
            </p:nvSpPr>
            <p:spPr>
              <a:xfrm>
                <a:off x="2548770" y="3458472"/>
                <a:ext cx="764855"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11 casos</a:t>
                </a:r>
                <a:endParaRPr/>
              </a:p>
            </p:txBody>
          </p:sp>
          <p:sp>
            <p:nvSpPr>
              <p:cNvPr id="2105" name="Google Shape;2105;p45"/>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grpSp>
        <p:pic>
          <p:nvPicPr>
            <p:cNvPr id="2106" name="Google Shape;2106;p45"/>
            <p:cNvPicPr preferRelativeResize="0"/>
            <p:nvPr/>
          </p:nvPicPr>
          <p:blipFill rotWithShape="1">
            <a:blip r:embed="rId7">
              <a:alphaModFix/>
            </a:blip>
            <a:srcRect b="0" l="0" r="0" t="0"/>
            <a:stretch/>
          </p:blipFill>
          <p:spPr>
            <a:xfrm>
              <a:off x="3945025" y="2682487"/>
              <a:ext cx="587628" cy="678570"/>
            </a:xfrm>
            <a:prstGeom prst="rect">
              <a:avLst/>
            </a:prstGeom>
            <a:noFill/>
            <a:ln>
              <a:noFill/>
            </a:ln>
          </p:spPr>
        </p:pic>
      </p:grpSp>
      <p:grpSp>
        <p:nvGrpSpPr>
          <p:cNvPr id="2107" name="Google Shape;2107;p45"/>
          <p:cNvGrpSpPr/>
          <p:nvPr/>
        </p:nvGrpSpPr>
        <p:grpSpPr>
          <a:xfrm>
            <a:off x="3084475" y="5256547"/>
            <a:ext cx="1380071" cy="625937"/>
            <a:chOff x="-285907" y="7056480"/>
            <a:chExt cx="1612468" cy="625937"/>
          </a:xfrm>
        </p:grpSpPr>
        <p:sp>
          <p:nvSpPr>
            <p:cNvPr id="2108" name="Google Shape;2108;p45"/>
            <p:cNvSpPr txBox="1"/>
            <p:nvPr/>
          </p:nvSpPr>
          <p:spPr>
            <a:xfrm>
              <a:off x="-285907" y="7056480"/>
              <a:ext cx="161246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Carcelario</a:t>
              </a:r>
              <a:endParaRPr/>
            </a:p>
          </p:txBody>
        </p:sp>
        <p:sp>
          <p:nvSpPr>
            <p:cNvPr id="2109" name="Google Shape;2109;p45"/>
            <p:cNvSpPr/>
            <p:nvPr/>
          </p:nvSpPr>
          <p:spPr>
            <a:xfrm>
              <a:off x="-36885" y="7322377"/>
              <a:ext cx="1091214"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 casos</a:t>
              </a:r>
              <a:endParaRPr/>
            </a:p>
          </p:txBody>
        </p:sp>
      </p:grpSp>
      <p:sp>
        <p:nvSpPr>
          <p:cNvPr id="2110" name="Google Shape;2110;p45"/>
          <p:cNvSpPr/>
          <p:nvPr/>
        </p:nvSpPr>
        <p:spPr>
          <a:xfrm>
            <a:off x="-9350" y="4786485"/>
            <a:ext cx="2062694"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Gestantes en seguimiento, conviviendo con VIH. </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Los casos se incrementaron en un 34% respecto al mismo período del año anterior.</a:t>
            </a:r>
            <a:endParaRPr b="1" sz="1200">
              <a:solidFill>
                <a:schemeClr val="dk1"/>
              </a:solidFill>
              <a:latin typeface="Arial Narrow"/>
              <a:ea typeface="Arial Narrow"/>
              <a:cs typeface="Arial Narrow"/>
              <a:sym typeface="Arial Narrow"/>
            </a:endParaRPr>
          </a:p>
        </p:txBody>
      </p:sp>
      <p:pic>
        <p:nvPicPr>
          <p:cNvPr id="2111" name="Google Shape;2111;p45"/>
          <p:cNvPicPr preferRelativeResize="0"/>
          <p:nvPr/>
        </p:nvPicPr>
        <p:blipFill rotWithShape="1">
          <a:blip r:embed="rId8">
            <a:alphaModFix/>
          </a:blip>
          <a:srcRect b="0" l="58247" r="0" t="0"/>
          <a:stretch/>
        </p:blipFill>
        <p:spPr>
          <a:xfrm>
            <a:off x="2321053" y="4599859"/>
            <a:ext cx="739337" cy="664026"/>
          </a:xfrm>
          <a:prstGeom prst="rect">
            <a:avLst/>
          </a:prstGeom>
          <a:noFill/>
          <a:ln>
            <a:noFill/>
          </a:ln>
        </p:spPr>
      </p:pic>
      <p:pic>
        <p:nvPicPr>
          <p:cNvPr id="2112" name="Google Shape;2112;p45"/>
          <p:cNvPicPr preferRelativeResize="0"/>
          <p:nvPr/>
        </p:nvPicPr>
        <p:blipFill rotWithShape="1">
          <a:blip r:embed="rId9">
            <a:alphaModFix/>
          </a:blip>
          <a:srcRect b="0" l="0" r="0" t="0"/>
          <a:stretch/>
        </p:blipFill>
        <p:spPr>
          <a:xfrm>
            <a:off x="3383042" y="4718843"/>
            <a:ext cx="694975" cy="599336"/>
          </a:xfrm>
          <a:prstGeom prst="rect">
            <a:avLst/>
          </a:prstGeom>
          <a:noFill/>
          <a:ln>
            <a:noFill/>
          </a:ln>
        </p:spPr>
      </p:pic>
      <p:grpSp>
        <p:nvGrpSpPr>
          <p:cNvPr id="2113" name="Google Shape;2113;p45"/>
          <p:cNvGrpSpPr/>
          <p:nvPr/>
        </p:nvGrpSpPr>
        <p:grpSpPr>
          <a:xfrm>
            <a:off x="24532" y="6590700"/>
            <a:ext cx="7176368" cy="1060446"/>
            <a:chOff x="2156559" y="5141236"/>
            <a:chExt cx="5549235" cy="1060446"/>
          </a:xfrm>
        </p:grpSpPr>
        <p:grpSp>
          <p:nvGrpSpPr>
            <p:cNvPr id="2114" name="Google Shape;2114;p45"/>
            <p:cNvGrpSpPr/>
            <p:nvPr/>
          </p:nvGrpSpPr>
          <p:grpSpPr>
            <a:xfrm>
              <a:off x="2156559" y="5141236"/>
              <a:ext cx="5549235" cy="1015818"/>
              <a:chOff x="2145310" y="5221006"/>
              <a:chExt cx="5549235" cy="1015818"/>
            </a:xfrm>
          </p:grpSpPr>
          <p:grpSp>
            <p:nvGrpSpPr>
              <p:cNvPr id="2115" name="Google Shape;2115;p45"/>
              <p:cNvGrpSpPr/>
              <p:nvPr/>
            </p:nvGrpSpPr>
            <p:grpSpPr>
              <a:xfrm>
                <a:off x="3438855" y="5497953"/>
                <a:ext cx="3623277" cy="459976"/>
                <a:chOff x="1214190" y="7290191"/>
                <a:chExt cx="4097229" cy="459976"/>
              </a:xfrm>
            </p:grpSpPr>
            <p:sp>
              <p:nvSpPr>
                <p:cNvPr id="2116" name="Google Shape;2116;p45"/>
                <p:cNvSpPr/>
                <p:nvPr/>
              </p:nvSpPr>
              <p:spPr>
                <a:xfrm>
                  <a:off x="1214190" y="7290191"/>
                  <a:ext cx="4097229" cy="174971"/>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Previo a la gestación: 19 casos (46,3%)</a:t>
                  </a:r>
                  <a:endParaRPr b="1" sz="1050">
                    <a:solidFill>
                      <a:srgbClr val="C00000"/>
                    </a:solidFill>
                    <a:latin typeface="Arial Narrow"/>
                    <a:ea typeface="Arial Narrow"/>
                    <a:cs typeface="Arial Narrow"/>
                    <a:sym typeface="Arial Narrow"/>
                  </a:endParaRPr>
                </a:p>
              </p:txBody>
            </p:sp>
            <p:sp>
              <p:nvSpPr>
                <p:cNvPr id="2117" name="Google Shape;2117;p45"/>
                <p:cNvSpPr/>
                <p:nvPr/>
              </p:nvSpPr>
              <p:spPr>
                <a:xfrm>
                  <a:off x="1218088" y="7537707"/>
                  <a:ext cx="4093331" cy="21246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Durante la gestación: 17 casos (41,5%)</a:t>
                  </a:r>
                  <a:endParaRPr b="1" sz="1050">
                    <a:solidFill>
                      <a:srgbClr val="C00000"/>
                    </a:solidFill>
                    <a:latin typeface="Arial Narrow"/>
                    <a:ea typeface="Arial Narrow"/>
                    <a:cs typeface="Arial Narrow"/>
                    <a:sym typeface="Arial Narrow"/>
                  </a:endParaRPr>
                </a:p>
              </p:txBody>
            </p:sp>
          </p:grpSp>
          <p:grpSp>
            <p:nvGrpSpPr>
              <p:cNvPr id="2118" name="Google Shape;2118;p45"/>
              <p:cNvGrpSpPr/>
              <p:nvPr/>
            </p:nvGrpSpPr>
            <p:grpSpPr>
              <a:xfrm>
                <a:off x="2145310" y="5221006"/>
                <a:ext cx="5549235" cy="1015818"/>
                <a:chOff x="2109481" y="5652225"/>
                <a:chExt cx="5549235" cy="1015818"/>
              </a:xfrm>
            </p:grpSpPr>
            <p:sp>
              <p:nvSpPr>
                <p:cNvPr id="2119" name="Google Shape;2119;p45"/>
                <p:cNvSpPr txBox="1"/>
                <p:nvPr/>
              </p:nvSpPr>
              <p:spPr>
                <a:xfrm>
                  <a:off x="2436996" y="5652225"/>
                  <a:ext cx="522172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u="sng">
                      <a:solidFill>
                        <a:schemeClr val="dk1"/>
                      </a:solidFill>
                      <a:latin typeface="Arial Narrow"/>
                      <a:ea typeface="Arial Narrow"/>
                      <a:cs typeface="Arial Narrow"/>
                      <a:sym typeface="Arial Narrow"/>
                    </a:rPr>
                    <a:t>Momento de ocurrencia del diagnóstico</a:t>
                  </a:r>
                  <a:endParaRPr/>
                </a:p>
              </p:txBody>
            </p:sp>
            <p:pic>
              <p:nvPicPr>
                <p:cNvPr id="2120" name="Google Shape;2120;p45"/>
                <p:cNvPicPr preferRelativeResize="0"/>
                <p:nvPr/>
              </p:nvPicPr>
              <p:blipFill rotWithShape="1">
                <a:blip r:embed="rId10">
                  <a:alphaModFix/>
                </a:blip>
                <a:srcRect b="0" l="0" r="0" t="0"/>
                <a:stretch/>
              </p:blipFill>
              <p:spPr>
                <a:xfrm>
                  <a:off x="2109481" y="5947085"/>
                  <a:ext cx="910301" cy="720958"/>
                </a:xfrm>
                <a:prstGeom prst="rect">
                  <a:avLst/>
                </a:prstGeom>
                <a:noFill/>
                <a:ln>
                  <a:noFill/>
                </a:ln>
              </p:spPr>
            </p:pic>
          </p:grpSp>
          <p:sp>
            <p:nvSpPr>
              <p:cNvPr id="2121" name="Google Shape;2121;p45"/>
              <p:cNvSpPr/>
              <p:nvPr/>
            </p:nvSpPr>
            <p:spPr>
              <a:xfrm>
                <a:off x="3105942" y="5731890"/>
                <a:ext cx="356964" cy="372311"/>
              </a:xfrm>
              <a:prstGeom prst="right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122" name="Google Shape;2122;p45"/>
            <p:cNvSpPr/>
            <p:nvPr/>
          </p:nvSpPr>
          <p:spPr>
            <a:xfrm>
              <a:off x="3461979" y="5944839"/>
              <a:ext cx="3611402" cy="256843"/>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00">
                  <a:solidFill>
                    <a:schemeClr val="dk1"/>
                  </a:solidFill>
                  <a:latin typeface="Arial Narrow"/>
                  <a:ea typeface="Arial Narrow"/>
                  <a:cs typeface="Arial Narrow"/>
                  <a:sym typeface="Arial Narrow"/>
                </a:rPr>
                <a:t>En el post parto: 4 casos (9,8%)</a:t>
              </a:r>
              <a:endParaRPr b="1" sz="1000">
                <a:solidFill>
                  <a:srgbClr val="C00000"/>
                </a:solidFill>
                <a:latin typeface="Arial Narrow"/>
                <a:ea typeface="Arial Narrow"/>
                <a:cs typeface="Arial Narrow"/>
                <a:sym typeface="Arial Narrow"/>
              </a:endParaRPr>
            </a:p>
          </p:txBody>
        </p:sp>
      </p:grpSp>
      <p:grpSp>
        <p:nvGrpSpPr>
          <p:cNvPr id="2123" name="Google Shape;2123;p45"/>
          <p:cNvGrpSpPr/>
          <p:nvPr/>
        </p:nvGrpSpPr>
        <p:grpSpPr>
          <a:xfrm>
            <a:off x="1489972" y="8074419"/>
            <a:ext cx="5689176" cy="656443"/>
            <a:chOff x="2502" y="13686"/>
            <a:chExt cx="5689176" cy="656443"/>
          </a:xfrm>
        </p:grpSpPr>
        <p:sp>
          <p:nvSpPr>
            <p:cNvPr id="2124" name="Google Shape;2124;p45"/>
            <p:cNvSpPr/>
            <p:nvPr/>
          </p:nvSpPr>
          <p:spPr>
            <a:xfrm>
              <a:off x="2502" y="13686"/>
              <a:ext cx="1094072" cy="656443"/>
            </a:xfrm>
            <a:prstGeom prst="roundRect">
              <a:avLst>
                <a:gd fmla="val 10000" name="adj"/>
              </a:avLst>
            </a:prstGeom>
            <a:gradFill>
              <a:gsLst>
                <a:gs pos="0">
                  <a:srgbClr val="C8B2E9"/>
                </a:gs>
                <a:gs pos="35000">
                  <a:srgbClr val="D6CAED"/>
                </a:gs>
                <a:gs pos="100000">
                  <a:srgbClr val="EFE8FA"/>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45"/>
            <p:cNvSpPr txBox="1"/>
            <p:nvPr/>
          </p:nvSpPr>
          <p:spPr>
            <a:xfrm>
              <a:off x="21729"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Primer trimestre: 24 casos (58,5%)                 </a:t>
              </a:r>
              <a:endParaRPr/>
            </a:p>
          </p:txBody>
        </p:sp>
        <p:sp>
          <p:nvSpPr>
            <p:cNvPr id="2126" name="Google Shape;2126;p45"/>
            <p:cNvSpPr/>
            <p:nvPr/>
          </p:nvSpPr>
          <p:spPr>
            <a:xfrm>
              <a:off x="1205981" y="206243"/>
              <a:ext cx="231943" cy="271329"/>
            </a:xfrm>
            <a:prstGeom prst="rightArrow">
              <a:avLst>
                <a:gd fmla="val 60000" name="adj1"/>
                <a:gd fmla="val 50000" name="adj2"/>
              </a:avLst>
            </a:prstGeom>
            <a:gradFill>
              <a:gsLst>
                <a:gs pos="0">
                  <a:srgbClr val="C8B2E9"/>
                </a:gs>
                <a:gs pos="35000">
                  <a:srgbClr val="D6CAED"/>
                </a:gs>
                <a:gs pos="100000">
                  <a:srgbClr val="EFE8FA"/>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45"/>
            <p:cNvSpPr txBox="1"/>
            <p:nvPr/>
          </p:nvSpPr>
          <p:spPr>
            <a:xfrm>
              <a:off x="1205981" y="260509"/>
              <a:ext cx="162360" cy="16279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200">
                <a:solidFill>
                  <a:schemeClr val="dk1"/>
                </a:solidFill>
                <a:latin typeface="Arial Narrow"/>
                <a:ea typeface="Arial Narrow"/>
                <a:cs typeface="Arial Narrow"/>
                <a:sym typeface="Arial Narrow"/>
              </a:endParaRPr>
            </a:p>
          </p:txBody>
        </p:sp>
        <p:sp>
          <p:nvSpPr>
            <p:cNvPr id="2128" name="Google Shape;2128;p45"/>
            <p:cNvSpPr/>
            <p:nvPr/>
          </p:nvSpPr>
          <p:spPr>
            <a:xfrm>
              <a:off x="1534203" y="13686"/>
              <a:ext cx="1094072" cy="656443"/>
            </a:xfrm>
            <a:prstGeom prst="roundRect">
              <a:avLst>
                <a:gd fmla="val 10000" name="adj"/>
              </a:avLst>
            </a:prstGeom>
            <a:gradFill>
              <a:gsLst>
                <a:gs pos="0">
                  <a:srgbClr val="ACA9F4"/>
                </a:gs>
                <a:gs pos="35000">
                  <a:srgbClr val="C6C3F5"/>
                </a:gs>
                <a:gs pos="100000">
                  <a:srgbClr val="E7E7FC"/>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45"/>
            <p:cNvSpPr txBox="1"/>
            <p:nvPr/>
          </p:nvSpPr>
          <p:spPr>
            <a:xfrm>
              <a:off x="1553430"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Segundo trimestre:11 casos (26,8%)              </a:t>
              </a:r>
              <a:endParaRPr/>
            </a:p>
          </p:txBody>
        </p:sp>
        <p:sp>
          <p:nvSpPr>
            <p:cNvPr id="2130" name="Google Shape;2130;p45"/>
            <p:cNvSpPr/>
            <p:nvPr/>
          </p:nvSpPr>
          <p:spPr>
            <a:xfrm>
              <a:off x="2737683" y="206243"/>
              <a:ext cx="231943" cy="271329"/>
            </a:xfrm>
            <a:prstGeom prst="rightArrow">
              <a:avLst>
                <a:gd fmla="val 60000" name="adj1"/>
                <a:gd fmla="val 50000" name="adj2"/>
              </a:avLst>
            </a:prstGeom>
            <a:gradFill>
              <a:gsLst>
                <a:gs pos="0">
                  <a:srgbClr val="A6B0F8"/>
                </a:gs>
                <a:gs pos="35000">
                  <a:srgbClr val="C2C8F7"/>
                </a:gs>
                <a:gs pos="100000">
                  <a:srgbClr val="E7E7FC"/>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45"/>
            <p:cNvSpPr txBox="1"/>
            <p:nvPr/>
          </p:nvSpPr>
          <p:spPr>
            <a:xfrm>
              <a:off x="2737683" y="260509"/>
              <a:ext cx="162360" cy="16279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200">
                <a:solidFill>
                  <a:schemeClr val="dk1"/>
                </a:solidFill>
                <a:latin typeface="Arial Narrow"/>
                <a:ea typeface="Arial Narrow"/>
                <a:cs typeface="Arial Narrow"/>
                <a:sym typeface="Arial Narrow"/>
              </a:endParaRPr>
            </a:p>
          </p:txBody>
        </p:sp>
        <p:sp>
          <p:nvSpPr>
            <p:cNvPr id="2132" name="Google Shape;2132;p45"/>
            <p:cNvSpPr/>
            <p:nvPr/>
          </p:nvSpPr>
          <p:spPr>
            <a:xfrm>
              <a:off x="3065904" y="13686"/>
              <a:ext cx="1094072" cy="656443"/>
            </a:xfrm>
            <a:prstGeom prst="roundRect">
              <a:avLst>
                <a:gd fmla="val 10000" name="adj"/>
              </a:avLst>
            </a:prstGeom>
            <a:gradFill>
              <a:gsLst>
                <a:gs pos="0">
                  <a:srgbClr val="A2BDFF"/>
                </a:gs>
                <a:gs pos="35000">
                  <a:srgbClr val="BED0FC"/>
                </a:gs>
                <a:gs pos="100000">
                  <a:srgbClr val="E4EB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45"/>
            <p:cNvSpPr txBox="1"/>
            <p:nvPr/>
          </p:nvSpPr>
          <p:spPr>
            <a:xfrm>
              <a:off x="3085131"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Tercer trimestre: 1 caso (2,4%)</a:t>
              </a:r>
              <a:endParaRPr/>
            </a:p>
          </p:txBody>
        </p:sp>
        <p:sp>
          <p:nvSpPr>
            <p:cNvPr id="2134" name="Google Shape;2134;p45"/>
            <p:cNvSpPr/>
            <p:nvPr/>
          </p:nvSpPr>
          <p:spPr>
            <a:xfrm>
              <a:off x="4269384" y="206243"/>
              <a:ext cx="231943" cy="271329"/>
            </a:xfrm>
            <a:prstGeom prst="rightArrow">
              <a:avLst>
                <a:gd fmla="val 60000" name="adj1"/>
                <a:gd fmla="val 50000" name="adj2"/>
              </a:avLst>
            </a:prstGeom>
            <a:gradFill>
              <a:gsLst>
                <a:gs pos="0">
                  <a:srgbClr val="9CE7FF"/>
                </a:gs>
                <a:gs pos="35000">
                  <a:srgbClr val="B8EEFF"/>
                </a:gs>
                <a:gs pos="100000">
                  <a:srgbClr val="E2F7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45"/>
            <p:cNvSpPr txBox="1"/>
            <p:nvPr/>
          </p:nvSpPr>
          <p:spPr>
            <a:xfrm>
              <a:off x="4269384" y="260509"/>
              <a:ext cx="162360" cy="16279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200">
                <a:solidFill>
                  <a:schemeClr val="dk1"/>
                </a:solidFill>
                <a:latin typeface="Arial Narrow"/>
                <a:ea typeface="Arial Narrow"/>
                <a:cs typeface="Arial Narrow"/>
                <a:sym typeface="Arial Narrow"/>
              </a:endParaRPr>
            </a:p>
          </p:txBody>
        </p:sp>
        <p:sp>
          <p:nvSpPr>
            <p:cNvPr id="2136" name="Google Shape;2136;p45"/>
            <p:cNvSpPr/>
            <p:nvPr/>
          </p:nvSpPr>
          <p:spPr>
            <a:xfrm>
              <a:off x="4597606" y="13686"/>
              <a:ext cx="1094072" cy="656443"/>
            </a:xfrm>
            <a:prstGeom prst="roundRect">
              <a:avLst>
                <a:gd fmla="val 10000" name="adj"/>
              </a:avLst>
            </a:prstGeom>
            <a:gradFill>
              <a:gsLst>
                <a:gs pos="0">
                  <a:srgbClr val="9CE7FF"/>
                </a:gs>
                <a:gs pos="35000">
                  <a:srgbClr val="B8EEFF"/>
                </a:gs>
                <a:gs pos="100000">
                  <a:srgbClr val="E2F7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45"/>
            <p:cNvSpPr txBox="1"/>
            <p:nvPr/>
          </p:nvSpPr>
          <p:spPr>
            <a:xfrm>
              <a:off x="4616833"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Sin control prenatal: 4 casos (9,8%)                       </a:t>
              </a:r>
              <a:endParaRPr/>
            </a:p>
          </p:txBody>
        </p:sp>
      </p:grpSp>
      <p:grpSp>
        <p:nvGrpSpPr>
          <p:cNvPr id="2138" name="Google Shape;2138;p45"/>
          <p:cNvGrpSpPr/>
          <p:nvPr/>
        </p:nvGrpSpPr>
        <p:grpSpPr>
          <a:xfrm>
            <a:off x="0" y="7760753"/>
            <a:ext cx="7065799" cy="1015818"/>
            <a:chOff x="2145310" y="5221006"/>
            <a:chExt cx="6785852" cy="1015818"/>
          </a:xfrm>
        </p:grpSpPr>
        <p:grpSp>
          <p:nvGrpSpPr>
            <p:cNvPr id="2139" name="Google Shape;2139;p45"/>
            <p:cNvGrpSpPr/>
            <p:nvPr/>
          </p:nvGrpSpPr>
          <p:grpSpPr>
            <a:xfrm>
              <a:off x="2145310" y="5221006"/>
              <a:ext cx="6785852" cy="1015818"/>
              <a:chOff x="2109481" y="5652225"/>
              <a:chExt cx="6785852" cy="1015818"/>
            </a:xfrm>
          </p:grpSpPr>
          <p:sp>
            <p:nvSpPr>
              <p:cNvPr id="2140" name="Google Shape;2140;p45"/>
              <p:cNvSpPr txBox="1"/>
              <p:nvPr/>
            </p:nvSpPr>
            <p:spPr>
              <a:xfrm>
                <a:off x="3673613" y="5652225"/>
                <a:ext cx="522172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u="sng">
                    <a:solidFill>
                      <a:schemeClr val="dk1"/>
                    </a:solidFill>
                    <a:latin typeface="Arial Narrow"/>
                    <a:ea typeface="Arial Narrow"/>
                    <a:cs typeface="Arial Narrow"/>
                    <a:sym typeface="Arial Narrow"/>
                  </a:rPr>
                  <a:t>Trimestre de ingreso al control prenatal </a:t>
                </a:r>
                <a:endParaRPr/>
              </a:p>
            </p:txBody>
          </p:sp>
          <p:pic>
            <p:nvPicPr>
              <p:cNvPr id="2141" name="Google Shape;2141;p45"/>
              <p:cNvPicPr preferRelativeResize="0"/>
              <p:nvPr/>
            </p:nvPicPr>
            <p:blipFill rotWithShape="1">
              <a:blip r:embed="rId10">
                <a:alphaModFix/>
              </a:blip>
              <a:srcRect b="0" l="0" r="0" t="0"/>
              <a:stretch/>
            </p:blipFill>
            <p:spPr>
              <a:xfrm>
                <a:off x="2109481" y="5947085"/>
                <a:ext cx="910301" cy="720958"/>
              </a:xfrm>
              <a:prstGeom prst="rect">
                <a:avLst/>
              </a:prstGeom>
              <a:noFill/>
              <a:ln>
                <a:noFill/>
              </a:ln>
            </p:spPr>
          </p:pic>
        </p:grpSp>
        <p:sp>
          <p:nvSpPr>
            <p:cNvPr id="2142" name="Google Shape;2142;p45"/>
            <p:cNvSpPr/>
            <p:nvPr/>
          </p:nvSpPr>
          <p:spPr>
            <a:xfrm>
              <a:off x="3105942" y="5731890"/>
              <a:ext cx="356964" cy="372311"/>
            </a:xfrm>
            <a:prstGeom prst="right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143" name="Google Shape;2143;p45"/>
          <p:cNvSpPr/>
          <p:nvPr/>
        </p:nvSpPr>
        <p:spPr>
          <a:xfrm>
            <a:off x="2149285" y="2849382"/>
            <a:ext cx="5104067" cy="87716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100">
                <a:solidFill>
                  <a:schemeClr val="dk1"/>
                </a:solidFill>
                <a:latin typeface="Arial"/>
                <a:ea typeface="Arial"/>
                <a:cs typeface="Arial"/>
                <a:sym typeface="Arial"/>
              </a:rPr>
              <a:t>Canal endémico para gestantes con VIH, datos preliminares. Residentes en Medellín. Acumulado al séptimo periodo epidemiológico de 2022.</a:t>
            </a:r>
            <a:endParaRPr i="1" sz="800">
              <a:solidFill>
                <a:schemeClr val="dk1"/>
              </a:solidFill>
              <a:latin typeface="Calibri"/>
              <a:ea typeface="Calibri"/>
              <a:cs typeface="Calibri"/>
              <a:sym typeface="Calibri"/>
            </a:endParaRPr>
          </a:p>
          <a:p>
            <a:pPr indent="0" lvl="0" marL="0" marR="0" rtl="0" algn="just">
              <a:spcBef>
                <a:spcPts val="0"/>
              </a:spcBef>
              <a:spcAft>
                <a:spcPts val="0"/>
              </a:spcAft>
              <a:buNone/>
            </a:pPr>
            <a:r>
              <a:rPr lang="es-ES" sz="1050">
                <a:solidFill>
                  <a:schemeClr val="dk1"/>
                </a:solidFill>
                <a:latin typeface="Arial"/>
                <a:ea typeface="Arial"/>
                <a:cs typeface="Arial"/>
                <a:sym typeface="Arial"/>
              </a:rPr>
              <a:t>Fuente: Seguimiento de gestantes con VIH 2016 - 2022. Medellín. Fecha de corte: 16/07/2022.</a:t>
            </a:r>
            <a:endParaRPr sz="1000">
              <a:solidFill>
                <a:schemeClr val="dk1"/>
              </a:solidFill>
              <a:latin typeface="Calibri"/>
              <a:ea typeface="Calibri"/>
              <a:cs typeface="Calibri"/>
              <a:sym typeface="Calibri"/>
            </a:endParaRPr>
          </a:p>
          <a:p>
            <a:pPr indent="0" lvl="0" marL="0" marR="0" rtl="0" algn="just">
              <a:spcBef>
                <a:spcPts val="0"/>
              </a:spcBef>
              <a:spcAft>
                <a:spcPts val="0"/>
              </a:spcAft>
              <a:buNone/>
            </a:pPr>
            <a:r>
              <a:rPr lang="es-ES" sz="800">
                <a:solidFill>
                  <a:schemeClr val="dk1"/>
                </a:solidFill>
                <a:latin typeface="Arial"/>
                <a:ea typeface="Arial"/>
                <a:cs typeface="Arial"/>
                <a:sym typeface="Arial"/>
              </a:rPr>
              <a:t>Nota: método utilizado MMWR (razones observadas y esperadas).</a:t>
            </a:r>
            <a:endParaRPr i="1" sz="700">
              <a:solidFill>
                <a:schemeClr val="dk1"/>
              </a:solidFill>
              <a:latin typeface="Calibri"/>
              <a:ea typeface="Calibri"/>
              <a:cs typeface="Calibri"/>
              <a:sym typeface="Calibri"/>
            </a:endParaRPr>
          </a:p>
        </p:txBody>
      </p:sp>
      <p:sp>
        <p:nvSpPr>
          <p:cNvPr id="2144" name="Google Shape;2144;p45"/>
          <p:cNvSpPr/>
          <p:nvPr/>
        </p:nvSpPr>
        <p:spPr>
          <a:xfrm>
            <a:off x="24532" y="6156176"/>
            <a:ext cx="722882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145" name="Google Shape;2145;p45"/>
          <p:cNvGrpSpPr/>
          <p:nvPr/>
        </p:nvGrpSpPr>
        <p:grpSpPr>
          <a:xfrm>
            <a:off x="1031068" y="6311225"/>
            <a:ext cx="4536382" cy="276999"/>
            <a:chOff x="2736354" y="74775"/>
            <a:chExt cx="3158472" cy="276999"/>
          </a:xfrm>
        </p:grpSpPr>
        <p:cxnSp>
          <p:nvCxnSpPr>
            <p:cNvPr id="2146" name="Google Shape;2146;p45"/>
            <p:cNvCxnSpPr/>
            <p:nvPr/>
          </p:nvCxnSpPr>
          <p:spPr>
            <a:xfrm>
              <a:off x="2736354" y="204814"/>
              <a:ext cx="648072" cy="766"/>
            </a:xfrm>
            <a:prstGeom prst="straightConnector1">
              <a:avLst/>
            </a:prstGeom>
            <a:noFill/>
            <a:ln cap="flat" cmpd="sng" w="28575">
              <a:solidFill>
                <a:srgbClr val="C00000"/>
              </a:solidFill>
              <a:prstDash val="solid"/>
              <a:round/>
              <a:headEnd len="sm" w="sm" type="none"/>
              <a:tailEnd len="sm" w="sm" type="none"/>
            </a:ln>
          </p:spPr>
        </p:cxnSp>
        <p:sp>
          <p:nvSpPr>
            <p:cNvPr id="2147" name="Google Shape;2147;p4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 Variables clínicas</a:t>
              </a:r>
              <a:endParaRPr/>
            </a:p>
          </p:txBody>
        </p:sp>
      </p:grpSp>
      <p:sp>
        <p:nvSpPr>
          <p:cNvPr id="2148" name="Google Shape;2148;p45"/>
          <p:cNvSpPr/>
          <p:nvPr/>
        </p:nvSpPr>
        <p:spPr>
          <a:xfrm>
            <a:off x="743036" y="629139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pic>
        <p:nvPicPr>
          <p:cNvPr id="2149" name="Google Shape;2149;p45"/>
          <p:cNvPicPr preferRelativeResize="0"/>
          <p:nvPr/>
        </p:nvPicPr>
        <p:blipFill rotWithShape="1">
          <a:blip r:embed="rId11">
            <a:alphaModFix/>
          </a:blip>
          <a:srcRect b="0" l="0" r="0" t="0"/>
          <a:stretch/>
        </p:blipFill>
        <p:spPr>
          <a:xfrm>
            <a:off x="2180731" y="657623"/>
            <a:ext cx="4914900" cy="19050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3" name="Shape 2153"/>
        <p:cNvGrpSpPr/>
        <p:nvPr/>
      </p:nvGrpSpPr>
      <p:grpSpPr>
        <a:xfrm>
          <a:off x="0" y="0"/>
          <a:ext cx="0" cy="0"/>
          <a:chOff x="0" y="0"/>
          <a:chExt cx="0" cy="0"/>
        </a:xfrm>
      </p:grpSpPr>
      <p:pic>
        <p:nvPicPr>
          <p:cNvPr id="2154" name="Google Shape;2154;p46"/>
          <p:cNvPicPr preferRelativeResize="0"/>
          <p:nvPr/>
        </p:nvPicPr>
        <p:blipFill rotWithShape="1">
          <a:blip r:embed="rId3">
            <a:alphaModFix/>
          </a:blip>
          <a:srcRect b="0" l="0" r="0" t="51431"/>
          <a:stretch/>
        </p:blipFill>
        <p:spPr>
          <a:xfrm>
            <a:off x="35173" y="2908253"/>
            <a:ext cx="2180731" cy="2724869"/>
          </a:xfrm>
          <a:prstGeom prst="rect">
            <a:avLst/>
          </a:prstGeom>
          <a:noFill/>
          <a:ln>
            <a:noFill/>
          </a:ln>
        </p:spPr>
      </p:pic>
      <p:grpSp>
        <p:nvGrpSpPr>
          <p:cNvPr id="2155" name="Google Shape;2155;p46"/>
          <p:cNvGrpSpPr/>
          <p:nvPr/>
        </p:nvGrpSpPr>
        <p:grpSpPr>
          <a:xfrm>
            <a:off x="179214" y="4211960"/>
            <a:ext cx="1892650" cy="488476"/>
            <a:chOff x="2397524" y="3379972"/>
            <a:chExt cx="4508500" cy="904875"/>
          </a:xfrm>
        </p:grpSpPr>
        <p:pic>
          <p:nvPicPr>
            <p:cNvPr id="2156" name="Google Shape;2156;p46"/>
            <p:cNvPicPr preferRelativeResize="0"/>
            <p:nvPr/>
          </p:nvPicPr>
          <p:blipFill rotWithShape="1">
            <a:blip r:embed="rId4">
              <a:alphaModFix/>
            </a:blip>
            <a:srcRect b="0" l="0" r="0" t="0"/>
            <a:stretch/>
          </p:blipFill>
          <p:spPr>
            <a:xfrm>
              <a:off x="2397524" y="3379972"/>
              <a:ext cx="4508500" cy="904875"/>
            </a:xfrm>
            <a:prstGeom prst="rect">
              <a:avLst/>
            </a:prstGeom>
            <a:noFill/>
            <a:ln>
              <a:noFill/>
            </a:ln>
          </p:spPr>
        </p:pic>
        <p:sp>
          <p:nvSpPr>
            <p:cNvPr id="2157" name="Google Shape;2157;p46"/>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4</a:t>
              </a:r>
              <a:endParaRPr/>
            </a:p>
          </p:txBody>
        </p:sp>
      </p:grpSp>
      <p:grpSp>
        <p:nvGrpSpPr>
          <p:cNvPr id="2158" name="Google Shape;2158;p46"/>
          <p:cNvGrpSpPr/>
          <p:nvPr/>
        </p:nvGrpSpPr>
        <p:grpSpPr>
          <a:xfrm>
            <a:off x="2448322" y="74775"/>
            <a:ext cx="3446504" cy="276999"/>
            <a:chOff x="2448322" y="74775"/>
            <a:chExt cx="3446504" cy="276999"/>
          </a:xfrm>
        </p:grpSpPr>
        <p:sp>
          <p:nvSpPr>
            <p:cNvPr id="2159" name="Google Shape;2159;p4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160" name="Google Shape;2160;p46"/>
            <p:cNvCxnSpPr>
              <a:stCxn id="215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161" name="Google Shape;2161;p4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a:p>
          </p:txBody>
        </p:sp>
      </p:grpSp>
      <p:sp>
        <p:nvSpPr>
          <p:cNvPr id="2162" name="Google Shape;2162;p46"/>
          <p:cNvSpPr/>
          <p:nvPr/>
        </p:nvSpPr>
        <p:spPr>
          <a:xfrm>
            <a:off x="179214" y="6588224"/>
            <a:ext cx="6886635"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163" name="Google Shape;2163;p46"/>
          <p:cNvGrpSpPr/>
          <p:nvPr/>
        </p:nvGrpSpPr>
        <p:grpSpPr>
          <a:xfrm>
            <a:off x="910927" y="6688103"/>
            <a:ext cx="4715752" cy="298119"/>
            <a:chOff x="2448322" y="74774"/>
            <a:chExt cx="3446504" cy="298119"/>
          </a:xfrm>
        </p:grpSpPr>
        <p:sp>
          <p:nvSpPr>
            <p:cNvPr id="2164" name="Google Shape;2164;p46"/>
            <p:cNvSpPr/>
            <p:nvPr/>
          </p:nvSpPr>
          <p:spPr>
            <a:xfrm>
              <a:off x="2448322" y="74774"/>
              <a:ext cx="236414" cy="298119"/>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165" name="Google Shape;2165;p46"/>
            <p:cNvCxnSpPr>
              <a:stCxn id="2164" idx="6"/>
            </p:cNvCxnSpPr>
            <p:nvPr/>
          </p:nvCxnSpPr>
          <p:spPr>
            <a:xfrm flipH="1" rot="10800000">
              <a:off x="2684736" y="205534"/>
              <a:ext cx="699600" cy="18300"/>
            </a:xfrm>
            <a:prstGeom prst="straightConnector1">
              <a:avLst/>
            </a:prstGeom>
            <a:noFill/>
            <a:ln cap="flat" cmpd="sng" w="28575">
              <a:solidFill>
                <a:srgbClr val="C00000"/>
              </a:solidFill>
              <a:prstDash val="solid"/>
              <a:round/>
              <a:headEnd len="sm" w="sm" type="none"/>
              <a:tailEnd len="sm" w="sm" type="none"/>
            </a:ln>
          </p:spPr>
        </p:cxnSp>
        <p:sp>
          <p:nvSpPr>
            <p:cNvPr id="2166" name="Google Shape;2166;p4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    Variables Clínicas</a:t>
              </a:r>
              <a:endParaRPr/>
            </a:p>
          </p:txBody>
        </p:sp>
      </p:grpSp>
      <p:sp>
        <p:nvSpPr>
          <p:cNvPr id="2167" name="Google Shape;2167;p46"/>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Pág..46 </a:t>
            </a:r>
            <a:endParaRPr b="1" sz="1050">
              <a:solidFill>
                <a:schemeClr val="dk1"/>
              </a:solidFill>
              <a:latin typeface="Arial Narrow"/>
              <a:ea typeface="Arial Narrow"/>
              <a:cs typeface="Arial Narrow"/>
              <a:sym typeface="Arial Narrow"/>
            </a:endParaRPr>
          </a:p>
        </p:txBody>
      </p:sp>
      <p:grpSp>
        <p:nvGrpSpPr>
          <p:cNvPr id="2168" name="Google Shape;2168;p46"/>
          <p:cNvGrpSpPr/>
          <p:nvPr/>
        </p:nvGrpSpPr>
        <p:grpSpPr>
          <a:xfrm>
            <a:off x="216074" y="6023193"/>
            <a:ext cx="1152880" cy="565031"/>
            <a:chOff x="3744466" y="1348229"/>
            <a:chExt cx="1152880" cy="565031"/>
          </a:xfrm>
        </p:grpSpPr>
        <p:sp>
          <p:nvSpPr>
            <p:cNvPr id="2169" name="Google Shape;2169;p46"/>
            <p:cNvSpPr/>
            <p:nvPr/>
          </p:nvSpPr>
          <p:spPr>
            <a:xfrm>
              <a:off x="3912519" y="1553220"/>
              <a:ext cx="884336"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 casos</a:t>
              </a:r>
              <a:endParaRPr/>
            </a:p>
          </p:txBody>
        </p:sp>
        <p:sp>
          <p:nvSpPr>
            <p:cNvPr id="2170" name="Google Shape;2170;p46"/>
            <p:cNvSpPr/>
            <p:nvPr/>
          </p:nvSpPr>
          <p:spPr>
            <a:xfrm>
              <a:off x="3744466" y="1348229"/>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grpSp>
      <p:grpSp>
        <p:nvGrpSpPr>
          <p:cNvPr id="2171" name="Google Shape;2171;p46"/>
          <p:cNvGrpSpPr/>
          <p:nvPr/>
        </p:nvGrpSpPr>
        <p:grpSpPr>
          <a:xfrm>
            <a:off x="1368954" y="6013748"/>
            <a:ext cx="847750" cy="574476"/>
            <a:chOff x="5236691" y="1418884"/>
            <a:chExt cx="847750" cy="574476"/>
          </a:xfrm>
        </p:grpSpPr>
        <p:sp>
          <p:nvSpPr>
            <p:cNvPr id="2172" name="Google Shape;2172;p46"/>
            <p:cNvSpPr/>
            <p:nvPr/>
          </p:nvSpPr>
          <p:spPr>
            <a:xfrm>
              <a:off x="5236691" y="1633320"/>
              <a:ext cx="84775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 casos</a:t>
              </a:r>
              <a:endParaRPr/>
            </a:p>
          </p:txBody>
        </p:sp>
        <p:sp>
          <p:nvSpPr>
            <p:cNvPr id="2173" name="Google Shape;2173;p46"/>
            <p:cNvSpPr/>
            <p:nvPr/>
          </p:nvSpPr>
          <p:spPr>
            <a:xfrm>
              <a:off x="5272675" y="1418884"/>
              <a:ext cx="52129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Otros</a:t>
              </a:r>
              <a:endParaRPr b="1" sz="1200" u="sng">
                <a:solidFill>
                  <a:srgbClr val="000000"/>
                </a:solidFill>
                <a:latin typeface="Arial Narrow"/>
                <a:ea typeface="Arial Narrow"/>
                <a:cs typeface="Arial Narrow"/>
                <a:sym typeface="Arial Narrow"/>
              </a:endParaRPr>
            </a:p>
          </p:txBody>
        </p:sp>
      </p:grpSp>
      <p:grpSp>
        <p:nvGrpSpPr>
          <p:cNvPr id="2174" name="Google Shape;2174;p46"/>
          <p:cNvGrpSpPr/>
          <p:nvPr/>
        </p:nvGrpSpPr>
        <p:grpSpPr>
          <a:xfrm>
            <a:off x="5140794" y="4480107"/>
            <a:ext cx="1976198" cy="2061136"/>
            <a:chOff x="2580892" y="3325852"/>
            <a:chExt cx="1976198" cy="2061136"/>
          </a:xfrm>
        </p:grpSpPr>
        <p:pic>
          <p:nvPicPr>
            <p:cNvPr id="2175" name="Google Shape;2175;p46"/>
            <p:cNvPicPr preferRelativeResize="0"/>
            <p:nvPr/>
          </p:nvPicPr>
          <p:blipFill rotWithShape="1">
            <a:blip r:embed="rId5">
              <a:alphaModFix/>
            </a:blip>
            <a:srcRect b="0" l="0" r="0" t="0"/>
            <a:stretch/>
          </p:blipFill>
          <p:spPr>
            <a:xfrm>
              <a:off x="3050954" y="3325852"/>
              <a:ext cx="933450" cy="742950"/>
            </a:xfrm>
            <a:prstGeom prst="rect">
              <a:avLst/>
            </a:prstGeom>
            <a:noFill/>
            <a:ln>
              <a:noFill/>
            </a:ln>
          </p:spPr>
        </p:pic>
        <p:grpSp>
          <p:nvGrpSpPr>
            <p:cNvPr id="2176" name="Google Shape;2176;p46"/>
            <p:cNvGrpSpPr/>
            <p:nvPr/>
          </p:nvGrpSpPr>
          <p:grpSpPr>
            <a:xfrm>
              <a:off x="2580892" y="4168682"/>
              <a:ext cx="1976198" cy="1218306"/>
              <a:chOff x="-115819" y="6910484"/>
              <a:chExt cx="1499407" cy="1218306"/>
            </a:xfrm>
          </p:grpSpPr>
          <p:sp>
            <p:nvSpPr>
              <p:cNvPr id="2177" name="Google Shape;2177;p46"/>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a:p>
            </p:txBody>
          </p:sp>
          <p:sp>
            <p:nvSpPr>
              <p:cNvPr id="2178" name="Google Shape;2178;p46"/>
              <p:cNvSpPr/>
              <p:nvPr/>
            </p:nvSpPr>
            <p:spPr>
              <a:xfrm>
                <a:off x="-115819" y="6910484"/>
                <a:ext cx="1499407" cy="1218306"/>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contributivo</a:t>
                </a:r>
                <a:endParaRPr b="1" sz="14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 casos</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a:t>
                </a:r>
                <a:r>
                  <a:rPr b="1" lang="es-ES" sz="1400">
                    <a:solidFill>
                      <a:schemeClr val="dk1"/>
                    </a:solidFill>
                    <a:latin typeface="Arial Narrow"/>
                    <a:ea typeface="Arial Narrow"/>
                    <a:cs typeface="Arial Narrow"/>
                    <a:sym typeface="Arial Narrow"/>
                  </a:rPr>
                  <a:t> </a:t>
                </a:r>
                <a:r>
                  <a:rPr b="1" lang="es-ES" sz="1100">
                    <a:solidFill>
                      <a:schemeClr val="dk1"/>
                    </a:solidFill>
                    <a:latin typeface="Arial Narrow"/>
                    <a:ea typeface="Arial Narrow"/>
                    <a:cs typeface="Arial Narrow"/>
                    <a:sym typeface="Arial Narrow"/>
                  </a:rPr>
                  <a:t> subsidiado</a:t>
                </a:r>
                <a:endParaRPr b="1" sz="14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 casos</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No afiliadas</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2 casos</a:t>
                </a:r>
                <a:endParaRPr/>
              </a:p>
              <a:p>
                <a:pPr indent="0" lvl="0" marL="0" marR="0" rtl="0" algn="ctr">
                  <a:spcBef>
                    <a:spcPts val="0"/>
                  </a:spcBef>
                  <a:spcAft>
                    <a:spcPts val="0"/>
                  </a:spcAft>
                  <a:buNone/>
                </a:pPr>
                <a:r>
                  <a:t/>
                </a:r>
                <a:endParaRPr b="1" sz="1400">
                  <a:solidFill>
                    <a:schemeClr val="dk1"/>
                  </a:solidFill>
                  <a:latin typeface="Arial Narrow"/>
                  <a:ea typeface="Arial Narrow"/>
                  <a:cs typeface="Arial Narrow"/>
                  <a:sym typeface="Arial Narrow"/>
                </a:endParaRPr>
              </a:p>
            </p:txBody>
          </p:sp>
        </p:grpSp>
      </p:grpSp>
      <p:grpSp>
        <p:nvGrpSpPr>
          <p:cNvPr id="2179" name="Google Shape;2179;p46"/>
          <p:cNvGrpSpPr/>
          <p:nvPr/>
        </p:nvGrpSpPr>
        <p:grpSpPr>
          <a:xfrm>
            <a:off x="2124145" y="5071695"/>
            <a:ext cx="1260281" cy="628312"/>
            <a:chOff x="2298589" y="3203848"/>
            <a:chExt cx="1260281" cy="628312"/>
          </a:xfrm>
        </p:grpSpPr>
        <p:sp>
          <p:nvSpPr>
            <p:cNvPr id="2180" name="Google Shape;2180;p46"/>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 caso</a:t>
              </a:r>
              <a:endParaRPr/>
            </a:p>
          </p:txBody>
        </p:sp>
        <p:sp>
          <p:nvSpPr>
            <p:cNvPr id="2181" name="Google Shape;2181;p46"/>
            <p:cNvSpPr/>
            <p:nvPr/>
          </p:nvSpPr>
          <p:spPr>
            <a:xfrm>
              <a:off x="2298589" y="3203848"/>
              <a:ext cx="1260281"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Habitante de calle</a:t>
              </a:r>
              <a:endParaRPr b="1" sz="1200" u="sng">
                <a:solidFill>
                  <a:srgbClr val="000000"/>
                </a:solidFill>
                <a:latin typeface="Arial Narrow"/>
                <a:ea typeface="Arial Narrow"/>
                <a:cs typeface="Arial Narrow"/>
                <a:sym typeface="Arial Narrow"/>
              </a:endParaRPr>
            </a:p>
          </p:txBody>
        </p:sp>
      </p:grpSp>
      <p:grpSp>
        <p:nvGrpSpPr>
          <p:cNvPr id="2182" name="Google Shape;2182;p46"/>
          <p:cNvGrpSpPr/>
          <p:nvPr/>
        </p:nvGrpSpPr>
        <p:grpSpPr>
          <a:xfrm>
            <a:off x="4334561" y="4427984"/>
            <a:ext cx="764855" cy="1238940"/>
            <a:chOff x="3867627" y="2682487"/>
            <a:chExt cx="764855" cy="1238940"/>
          </a:xfrm>
        </p:grpSpPr>
        <p:grpSp>
          <p:nvGrpSpPr>
            <p:cNvPr id="2183" name="Google Shape;2183;p46"/>
            <p:cNvGrpSpPr/>
            <p:nvPr/>
          </p:nvGrpSpPr>
          <p:grpSpPr>
            <a:xfrm>
              <a:off x="3867627" y="3306763"/>
              <a:ext cx="764855" cy="614664"/>
              <a:chOff x="2548770" y="3203848"/>
              <a:chExt cx="764855" cy="614664"/>
            </a:xfrm>
          </p:grpSpPr>
          <p:sp>
            <p:nvSpPr>
              <p:cNvPr id="2184" name="Google Shape;2184;p46"/>
              <p:cNvSpPr/>
              <p:nvPr/>
            </p:nvSpPr>
            <p:spPr>
              <a:xfrm>
                <a:off x="2548770" y="3458472"/>
                <a:ext cx="764855"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2 casos</a:t>
                </a:r>
                <a:endParaRPr/>
              </a:p>
            </p:txBody>
          </p:sp>
          <p:sp>
            <p:nvSpPr>
              <p:cNvPr id="2185" name="Google Shape;2185;p46"/>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grpSp>
        <p:pic>
          <p:nvPicPr>
            <p:cNvPr id="2186" name="Google Shape;2186;p46"/>
            <p:cNvPicPr preferRelativeResize="0"/>
            <p:nvPr/>
          </p:nvPicPr>
          <p:blipFill rotWithShape="1">
            <a:blip r:embed="rId6">
              <a:alphaModFix/>
            </a:blip>
            <a:srcRect b="0" l="0" r="0" t="0"/>
            <a:stretch/>
          </p:blipFill>
          <p:spPr>
            <a:xfrm>
              <a:off x="3945025" y="2682487"/>
              <a:ext cx="587628" cy="678570"/>
            </a:xfrm>
            <a:prstGeom prst="rect">
              <a:avLst/>
            </a:prstGeom>
            <a:noFill/>
            <a:ln>
              <a:noFill/>
            </a:ln>
          </p:spPr>
        </p:pic>
      </p:grpSp>
      <p:grpSp>
        <p:nvGrpSpPr>
          <p:cNvPr id="2187" name="Google Shape;2187;p46"/>
          <p:cNvGrpSpPr/>
          <p:nvPr/>
        </p:nvGrpSpPr>
        <p:grpSpPr>
          <a:xfrm>
            <a:off x="3084475" y="5076056"/>
            <a:ext cx="1380071" cy="625937"/>
            <a:chOff x="-285907" y="7056480"/>
            <a:chExt cx="1612468" cy="625937"/>
          </a:xfrm>
        </p:grpSpPr>
        <p:sp>
          <p:nvSpPr>
            <p:cNvPr id="2188" name="Google Shape;2188;p46"/>
            <p:cNvSpPr txBox="1"/>
            <p:nvPr/>
          </p:nvSpPr>
          <p:spPr>
            <a:xfrm>
              <a:off x="-285907" y="7056480"/>
              <a:ext cx="161246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Desplazado</a:t>
              </a:r>
              <a:endParaRPr/>
            </a:p>
          </p:txBody>
        </p:sp>
        <p:sp>
          <p:nvSpPr>
            <p:cNvPr id="2189" name="Google Shape;2189;p46"/>
            <p:cNvSpPr/>
            <p:nvPr/>
          </p:nvSpPr>
          <p:spPr>
            <a:xfrm>
              <a:off x="-36885" y="7322377"/>
              <a:ext cx="1091214"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 caso</a:t>
              </a:r>
              <a:endParaRPr/>
            </a:p>
          </p:txBody>
        </p:sp>
      </p:grpSp>
      <p:grpSp>
        <p:nvGrpSpPr>
          <p:cNvPr id="2190" name="Google Shape;2190;p46"/>
          <p:cNvGrpSpPr/>
          <p:nvPr/>
        </p:nvGrpSpPr>
        <p:grpSpPr>
          <a:xfrm>
            <a:off x="362827" y="5575319"/>
            <a:ext cx="1847617" cy="436842"/>
            <a:chOff x="3060727" y="484500"/>
            <a:chExt cx="2369636" cy="436842"/>
          </a:xfrm>
        </p:grpSpPr>
        <p:sp>
          <p:nvSpPr>
            <p:cNvPr id="2191" name="Google Shape;2191;p46"/>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192" name="Google Shape;2192;p46"/>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a:p>
          </p:txBody>
        </p:sp>
      </p:grpSp>
      <p:grpSp>
        <p:nvGrpSpPr>
          <p:cNvPr id="2193" name="Google Shape;2193;p46"/>
          <p:cNvGrpSpPr/>
          <p:nvPr/>
        </p:nvGrpSpPr>
        <p:grpSpPr>
          <a:xfrm>
            <a:off x="2349030" y="4067944"/>
            <a:ext cx="2722458" cy="436842"/>
            <a:chOff x="3060727" y="484500"/>
            <a:chExt cx="2369637" cy="436842"/>
          </a:xfrm>
        </p:grpSpPr>
        <p:sp>
          <p:nvSpPr>
            <p:cNvPr id="2194" name="Google Shape;2194;p46"/>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195" name="Google Shape;2195;p46"/>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a:p>
          </p:txBody>
        </p:sp>
      </p:grpSp>
      <p:sp>
        <p:nvSpPr>
          <p:cNvPr id="2196" name="Google Shape;2196;p46"/>
          <p:cNvSpPr/>
          <p:nvPr/>
        </p:nvSpPr>
        <p:spPr>
          <a:xfrm>
            <a:off x="39551" y="4665396"/>
            <a:ext cx="2062694" cy="133882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Gestantes en seguimiento con diagnóstico de HB.</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Los casos se disminuyeron en un 25% respecto al mismo período del año anterior.</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 </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pic>
        <p:nvPicPr>
          <p:cNvPr id="2197" name="Google Shape;2197;p46"/>
          <p:cNvPicPr preferRelativeResize="0"/>
          <p:nvPr/>
        </p:nvPicPr>
        <p:blipFill rotWithShape="1">
          <a:blip r:embed="rId7">
            <a:alphaModFix/>
          </a:blip>
          <a:srcRect b="0" l="58247" r="0" t="0"/>
          <a:stretch/>
        </p:blipFill>
        <p:spPr>
          <a:xfrm>
            <a:off x="2321053" y="4419368"/>
            <a:ext cx="739337" cy="664026"/>
          </a:xfrm>
          <a:prstGeom prst="rect">
            <a:avLst/>
          </a:prstGeom>
          <a:noFill/>
          <a:ln>
            <a:noFill/>
          </a:ln>
        </p:spPr>
      </p:pic>
      <p:pic>
        <p:nvPicPr>
          <p:cNvPr id="2198" name="Google Shape;2198;p46"/>
          <p:cNvPicPr preferRelativeResize="0"/>
          <p:nvPr/>
        </p:nvPicPr>
        <p:blipFill rotWithShape="1">
          <a:blip r:embed="rId8">
            <a:alphaModFix/>
          </a:blip>
          <a:srcRect b="0" l="0" r="0" t="0"/>
          <a:stretch/>
        </p:blipFill>
        <p:spPr>
          <a:xfrm>
            <a:off x="3383042" y="4538352"/>
            <a:ext cx="694975" cy="599336"/>
          </a:xfrm>
          <a:prstGeom prst="rect">
            <a:avLst/>
          </a:prstGeom>
          <a:noFill/>
          <a:ln>
            <a:noFill/>
          </a:ln>
        </p:spPr>
      </p:pic>
      <p:grpSp>
        <p:nvGrpSpPr>
          <p:cNvPr id="2199" name="Google Shape;2199;p46"/>
          <p:cNvGrpSpPr/>
          <p:nvPr/>
        </p:nvGrpSpPr>
        <p:grpSpPr>
          <a:xfrm>
            <a:off x="144066" y="7037921"/>
            <a:ext cx="6681893" cy="848101"/>
            <a:chOff x="21203" y="7774533"/>
            <a:chExt cx="6681893" cy="848101"/>
          </a:xfrm>
        </p:grpSpPr>
        <p:grpSp>
          <p:nvGrpSpPr>
            <p:cNvPr id="2200" name="Google Shape;2200;p46"/>
            <p:cNvGrpSpPr/>
            <p:nvPr/>
          </p:nvGrpSpPr>
          <p:grpSpPr>
            <a:xfrm>
              <a:off x="1385705" y="8075430"/>
              <a:ext cx="5188226" cy="547204"/>
              <a:chOff x="-1107522" y="9867668"/>
              <a:chExt cx="5866885" cy="547204"/>
            </a:xfrm>
          </p:grpSpPr>
          <p:sp>
            <p:nvSpPr>
              <p:cNvPr id="2201" name="Google Shape;2201;p46"/>
              <p:cNvSpPr/>
              <p:nvPr/>
            </p:nvSpPr>
            <p:spPr>
              <a:xfrm>
                <a:off x="-1107522" y="9867668"/>
                <a:ext cx="5866885" cy="241439"/>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Durante la gestación: 2 casos </a:t>
                </a:r>
                <a:endParaRPr b="1" sz="1050">
                  <a:solidFill>
                    <a:srgbClr val="C00000"/>
                  </a:solidFill>
                  <a:latin typeface="Arial Narrow"/>
                  <a:ea typeface="Arial Narrow"/>
                  <a:cs typeface="Arial Narrow"/>
                  <a:sym typeface="Arial Narrow"/>
                </a:endParaRPr>
              </a:p>
            </p:txBody>
          </p:sp>
          <p:sp>
            <p:nvSpPr>
              <p:cNvPr id="2202" name="Google Shape;2202;p46"/>
              <p:cNvSpPr/>
              <p:nvPr/>
            </p:nvSpPr>
            <p:spPr>
              <a:xfrm>
                <a:off x="-1103625" y="10115184"/>
                <a:ext cx="5862987" cy="299688"/>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Previo a la gestación: 2 casos </a:t>
                </a:r>
                <a:endParaRPr b="1" sz="1050">
                  <a:solidFill>
                    <a:srgbClr val="C00000"/>
                  </a:solidFill>
                  <a:latin typeface="Arial Narrow"/>
                  <a:ea typeface="Arial Narrow"/>
                  <a:cs typeface="Arial Narrow"/>
                  <a:sym typeface="Arial Narrow"/>
                </a:endParaRPr>
              </a:p>
            </p:txBody>
          </p:sp>
        </p:grpSp>
        <p:grpSp>
          <p:nvGrpSpPr>
            <p:cNvPr id="2203" name="Google Shape;2203;p46"/>
            <p:cNvGrpSpPr/>
            <p:nvPr/>
          </p:nvGrpSpPr>
          <p:grpSpPr>
            <a:xfrm>
              <a:off x="21203" y="7774533"/>
              <a:ext cx="6681893" cy="774439"/>
              <a:chOff x="-14626" y="8205752"/>
              <a:chExt cx="6681893" cy="774439"/>
            </a:xfrm>
          </p:grpSpPr>
          <p:sp>
            <p:nvSpPr>
              <p:cNvPr id="2204" name="Google Shape;2204;p46"/>
              <p:cNvSpPr txBox="1"/>
              <p:nvPr/>
            </p:nvSpPr>
            <p:spPr>
              <a:xfrm>
                <a:off x="1445547" y="8205752"/>
                <a:ext cx="522172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u="sng">
                    <a:solidFill>
                      <a:schemeClr val="dk1"/>
                    </a:solidFill>
                    <a:latin typeface="Arial Narrow"/>
                    <a:ea typeface="Arial Narrow"/>
                    <a:cs typeface="Arial Narrow"/>
                    <a:sym typeface="Arial Narrow"/>
                  </a:rPr>
                  <a:t>Momento de ocurrencia del diagnóstico</a:t>
                </a:r>
                <a:endParaRPr/>
              </a:p>
            </p:txBody>
          </p:sp>
          <p:pic>
            <p:nvPicPr>
              <p:cNvPr id="2205" name="Google Shape;2205;p46"/>
              <p:cNvPicPr preferRelativeResize="0"/>
              <p:nvPr/>
            </p:nvPicPr>
            <p:blipFill rotWithShape="1">
              <a:blip r:embed="rId9">
                <a:alphaModFix/>
              </a:blip>
              <a:srcRect b="0" l="0" r="0" t="0"/>
              <a:stretch/>
            </p:blipFill>
            <p:spPr>
              <a:xfrm>
                <a:off x="-14626" y="8259233"/>
                <a:ext cx="910301" cy="720958"/>
              </a:xfrm>
              <a:prstGeom prst="rect">
                <a:avLst/>
              </a:prstGeom>
              <a:noFill/>
              <a:ln>
                <a:noFill/>
              </a:ln>
            </p:spPr>
          </p:pic>
        </p:grpSp>
        <p:sp>
          <p:nvSpPr>
            <p:cNvPr id="2206" name="Google Shape;2206;p46"/>
            <p:cNvSpPr/>
            <p:nvPr/>
          </p:nvSpPr>
          <p:spPr>
            <a:xfrm>
              <a:off x="980545" y="8100574"/>
              <a:ext cx="356964" cy="372311"/>
            </a:xfrm>
            <a:prstGeom prst="right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207" name="Google Shape;2207;p46"/>
          <p:cNvGrpSpPr/>
          <p:nvPr/>
        </p:nvGrpSpPr>
        <p:grpSpPr>
          <a:xfrm>
            <a:off x="1442712" y="8222349"/>
            <a:ext cx="5689176" cy="656443"/>
            <a:chOff x="2502" y="13686"/>
            <a:chExt cx="5689176" cy="656443"/>
          </a:xfrm>
        </p:grpSpPr>
        <p:sp>
          <p:nvSpPr>
            <p:cNvPr id="2208" name="Google Shape;2208;p46"/>
            <p:cNvSpPr/>
            <p:nvPr/>
          </p:nvSpPr>
          <p:spPr>
            <a:xfrm>
              <a:off x="2502" y="13686"/>
              <a:ext cx="1094072" cy="656443"/>
            </a:xfrm>
            <a:prstGeom prst="roundRect">
              <a:avLst>
                <a:gd fmla="val 10000" name="adj"/>
              </a:avLst>
            </a:prstGeom>
            <a:gradFill>
              <a:gsLst>
                <a:gs pos="0">
                  <a:srgbClr val="C8B2E9"/>
                </a:gs>
                <a:gs pos="35000">
                  <a:srgbClr val="D6CAED"/>
                </a:gs>
                <a:gs pos="100000">
                  <a:srgbClr val="EFE8FA"/>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46"/>
            <p:cNvSpPr txBox="1"/>
            <p:nvPr/>
          </p:nvSpPr>
          <p:spPr>
            <a:xfrm>
              <a:off x="21729"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Primer trimestre: 2 casos </a:t>
              </a:r>
              <a:endParaRPr/>
            </a:p>
          </p:txBody>
        </p:sp>
        <p:sp>
          <p:nvSpPr>
            <p:cNvPr id="2210" name="Google Shape;2210;p46"/>
            <p:cNvSpPr/>
            <p:nvPr/>
          </p:nvSpPr>
          <p:spPr>
            <a:xfrm>
              <a:off x="1205981" y="206243"/>
              <a:ext cx="231943" cy="271329"/>
            </a:xfrm>
            <a:prstGeom prst="rightArrow">
              <a:avLst>
                <a:gd fmla="val 60000" name="adj1"/>
                <a:gd fmla="val 50000" name="adj2"/>
              </a:avLst>
            </a:prstGeom>
            <a:gradFill>
              <a:gsLst>
                <a:gs pos="0">
                  <a:srgbClr val="C8B2E9"/>
                </a:gs>
                <a:gs pos="35000">
                  <a:srgbClr val="D6CAED"/>
                </a:gs>
                <a:gs pos="100000">
                  <a:srgbClr val="EFE8FA"/>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46"/>
            <p:cNvSpPr txBox="1"/>
            <p:nvPr/>
          </p:nvSpPr>
          <p:spPr>
            <a:xfrm>
              <a:off x="1205981" y="260509"/>
              <a:ext cx="162360" cy="16279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200">
                <a:solidFill>
                  <a:schemeClr val="dk1"/>
                </a:solidFill>
                <a:latin typeface="Arial Narrow"/>
                <a:ea typeface="Arial Narrow"/>
                <a:cs typeface="Arial Narrow"/>
                <a:sym typeface="Arial Narrow"/>
              </a:endParaRPr>
            </a:p>
          </p:txBody>
        </p:sp>
        <p:sp>
          <p:nvSpPr>
            <p:cNvPr id="2212" name="Google Shape;2212;p46"/>
            <p:cNvSpPr/>
            <p:nvPr/>
          </p:nvSpPr>
          <p:spPr>
            <a:xfrm>
              <a:off x="1534203" y="13686"/>
              <a:ext cx="1094072" cy="656443"/>
            </a:xfrm>
            <a:prstGeom prst="roundRect">
              <a:avLst>
                <a:gd fmla="val 10000" name="adj"/>
              </a:avLst>
            </a:prstGeom>
            <a:gradFill>
              <a:gsLst>
                <a:gs pos="0">
                  <a:srgbClr val="ACA9F4"/>
                </a:gs>
                <a:gs pos="35000">
                  <a:srgbClr val="C6C3F5"/>
                </a:gs>
                <a:gs pos="100000">
                  <a:srgbClr val="E7E7FC"/>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46"/>
            <p:cNvSpPr txBox="1"/>
            <p:nvPr/>
          </p:nvSpPr>
          <p:spPr>
            <a:xfrm>
              <a:off x="1553430"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Segundo trimestre: 1 caso</a:t>
              </a:r>
              <a:endParaRPr/>
            </a:p>
          </p:txBody>
        </p:sp>
        <p:sp>
          <p:nvSpPr>
            <p:cNvPr id="2214" name="Google Shape;2214;p46"/>
            <p:cNvSpPr/>
            <p:nvPr/>
          </p:nvSpPr>
          <p:spPr>
            <a:xfrm>
              <a:off x="2737683" y="206243"/>
              <a:ext cx="231943" cy="271329"/>
            </a:xfrm>
            <a:prstGeom prst="rightArrow">
              <a:avLst>
                <a:gd fmla="val 60000" name="adj1"/>
                <a:gd fmla="val 50000" name="adj2"/>
              </a:avLst>
            </a:prstGeom>
            <a:gradFill>
              <a:gsLst>
                <a:gs pos="0">
                  <a:srgbClr val="A6B0F8"/>
                </a:gs>
                <a:gs pos="35000">
                  <a:srgbClr val="C2C8F7"/>
                </a:gs>
                <a:gs pos="100000">
                  <a:srgbClr val="E7E7FC"/>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46"/>
            <p:cNvSpPr txBox="1"/>
            <p:nvPr/>
          </p:nvSpPr>
          <p:spPr>
            <a:xfrm>
              <a:off x="2737683" y="260509"/>
              <a:ext cx="162360" cy="16279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200">
                <a:solidFill>
                  <a:schemeClr val="dk1"/>
                </a:solidFill>
                <a:latin typeface="Arial Narrow"/>
                <a:ea typeface="Arial Narrow"/>
                <a:cs typeface="Arial Narrow"/>
                <a:sym typeface="Arial Narrow"/>
              </a:endParaRPr>
            </a:p>
          </p:txBody>
        </p:sp>
        <p:sp>
          <p:nvSpPr>
            <p:cNvPr id="2216" name="Google Shape;2216;p46"/>
            <p:cNvSpPr/>
            <p:nvPr/>
          </p:nvSpPr>
          <p:spPr>
            <a:xfrm>
              <a:off x="3065904" y="13686"/>
              <a:ext cx="1094072" cy="656443"/>
            </a:xfrm>
            <a:prstGeom prst="roundRect">
              <a:avLst>
                <a:gd fmla="val 10000" name="adj"/>
              </a:avLst>
            </a:prstGeom>
            <a:gradFill>
              <a:gsLst>
                <a:gs pos="0">
                  <a:srgbClr val="A2BDFF"/>
                </a:gs>
                <a:gs pos="35000">
                  <a:srgbClr val="BED0FC"/>
                </a:gs>
                <a:gs pos="100000">
                  <a:srgbClr val="E4EB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46"/>
            <p:cNvSpPr txBox="1"/>
            <p:nvPr/>
          </p:nvSpPr>
          <p:spPr>
            <a:xfrm>
              <a:off x="3085131"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Tercer trimestre: 0 casos </a:t>
              </a:r>
              <a:endParaRPr/>
            </a:p>
          </p:txBody>
        </p:sp>
        <p:sp>
          <p:nvSpPr>
            <p:cNvPr id="2218" name="Google Shape;2218;p46"/>
            <p:cNvSpPr/>
            <p:nvPr/>
          </p:nvSpPr>
          <p:spPr>
            <a:xfrm>
              <a:off x="4269384" y="206243"/>
              <a:ext cx="231943" cy="271329"/>
            </a:xfrm>
            <a:prstGeom prst="rightArrow">
              <a:avLst>
                <a:gd fmla="val 60000" name="adj1"/>
                <a:gd fmla="val 50000" name="adj2"/>
              </a:avLst>
            </a:prstGeom>
            <a:gradFill>
              <a:gsLst>
                <a:gs pos="0">
                  <a:srgbClr val="9CE7FF"/>
                </a:gs>
                <a:gs pos="35000">
                  <a:srgbClr val="B8EEFF"/>
                </a:gs>
                <a:gs pos="100000">
                  <a:srgbClr val="E2F7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46"/>
            <p:cNvSpPr txBox="1"/>
            <p:nvPr/>
          </p:nvSpPr>
          <p:spPr>
            <a:xfrm>
              <a:off x="4269384" y="260509"/>
              <a:ext cx="162360" cy="16279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200">
                <a:solidFill>
                  <a:schemeClr val="dk1"/>
                </a:solidFill>
                <a:latin typeface="Arial Narrow"/>
                <a:ea typeface="Arial Narrow"/>
                <a:cs typeface="Arial Narrow"/>
                <a:sym typeface="Arial Narrow"/>
              </a:endParaRPr>
            </a:p>
          </p:txBody>
        </p:sp>
        <p:sp>
          <p:nvSpPr>
            <p:cNvPr id="2220" name="Google Shape;2220;p46"/>
            <p:cNvSpPr/>
            <p:nvPr/>
          </p:nvSpPr>
          <p:spPr>
            <a:xfrm>
              <a:off x="4597606" y="13686"/>
              <a:ext cx="1094072" cy="656443"/>
            </a:xfrm>
            <a:prstGeom prst="roundRect">
              <a:avLst>
                <a:gd fmla="val 10000" name="adj"/>
              </a:avLst>
            </a:prstGeom>
            <a:gradFill>
              <a:gsLst>
                <a:gs pos="0">
                  <a:srgbClr val="9CE7FF"/>
                </a:gs>
                <a:gs pos="35000">
                  <a:srgbClr val="B8EEFF"/>
                </a:gs>
                <a:gs pos="100000">
                  <a:srgbClr val="E2F7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46"/>
            <p:cNvSpPr txBox="1"/>
            <p:nvPr/>
          </p:nvSpPr>
          <p:spPr>
            <a:xfrm>
              <a:off x="4616833"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Sin dato: 1 caso</a:t>
              </a:r>
              <a:endParaRPr/>
            </a:p>
          </p:txBody>
        </p:sp>
      </p:grpSp>
      <p:grpSp>
        <p:nvGrpSpPr>
          <p:cNvPr id="2222" name="Google Shape;2222;p46"/>
          <p:cNvGrpSpPr/>
          <p:nvPr/>
        </p:nvGrpSpPr>
        <p:grpSpPr>
          <a:xfrm>
            <a:off x="50" y="7948670"/>
            <a:ext cx="7065799" cy="1015818"/>
            <a:chOff x="2145310" y="5221006"/>
            <a:chExt cx="6785852" cy="1015818"/>
          </a:xfrm>
        </p:grpSpPr>
        <p:grpSp>
          <p:nvGrpSpPr>
            <p:cNvPr id="2223" name="Google Shape;2223;p46"/>
            <p:cNvGrpSpPr/>
            <p:nvPr/>
          </p:nvGrpSpPr>
          <p:grpSpPr>
            <a:xfrm>
              <a:off x="2145310" y="5221006"/>
              <a:ext cx="6785852" cy="1015818"/>
              <a:chOff x="2109481" y="5652225"/>
              <a:chExt cx="6785852" cy="1015818"/>
            </a:xfrm>
          </p:grpSpPr>
          <p:sp>
            <p:nvSpPr>
              <p:cNvPr id="2224" name="Google Shape;2224;p46"/>
              <p:cNvSpPr txBox="1"/>
              <p:nvPr/>
            </p:nvSpPr>
            <p:spPr>
              <a:xfrm>
                <a:off x="3673613" y="5652225"/>
                <a:ext cx="522172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u="sng">
                    <a:solidFill>
                      <a:schemeClr val="dk1"/>
                    </a:solidFill>
                    <a:latin typeface="Arial Narrow"/>
                    <a:ea typeface="Arial Narrow"/>
                    <a:cs typeface="Arial Narrow"/>
                    <a:sym typeface="Arial Narrow"/>
                  </a:rPr>
                  <a:t>Trimestre de ingreso al control prenatal </a:t>
                </a:r>
                <a:endParaRPr/>
              </a:p>
            </p:txBody>
          </p:sp>
          <p:pic>
            <p:nvPicPr>
              <p:cNvPr id="2225" name="Google Shape;2225;p46"/>
              <p:cNvPicPr preferRelativeResize="0"/>
              <p:nvPr/>
            </p:nvPicPr>
            <p:blipFill rotWithShape="1">
              <a:blip r:embed="rId9">
                <a:alphaModFix/>
              </a:blip>
              <a:srcRect b="0" l="0" r="0" t="0"/>
              <a:stretch/>
            </p:blipFill>
            <p:spPr>
              <a:xfrm>
                <a:off x="2109481" y="5947085"/>
                <a:ext cx="910301" cy="720958"/>
              </a:xfrm>
              <a:prstGeom prst="rect">
                <a:avLst/>
              </a:prstGeom>
              <a:noFill/>
              <a:ln>
                <a:noFill/>
              </a:ln>
            </p:spPr>
          </p:pic>
        </p:grpSp>
        <p:sp>
          <p:nvSpPr>
            <p:cNvPr id="2226" name="Google Shape;2226;p46"/>
            <p:cNvSpPr/>
            <p:nvPr/>
          </p:nvSpPr>
          <p:spPr>
            <a:xfrm>
              <a:off x="3105942" y="5731890"/>
              <a:ext cx="356964" cy="372311"/>
            </a:xfrm>
            <a:prstGeom prst="right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2227" name="Google Shape;2227;p46"/>
          <p:cNvPicPr preferRelativeResize="0"/>
          <p:nvPr/>
        </p:nvPicPr>
        <p:blipFill rotWithShape="1">
          <a:blip r:embed="rId10">
            <a:alphaModFix/>
          </a:blip>
          <a:srcRect b="0" l="0" r="0" t="0"/>
          <a:stretch/>
        </p:blipFill>
        <p:spPr>
          <a:xfrm>
            <a:off x="-29713" y="-1"/>
            <a:ext cx="2153858" cy="2846793"/>
          </a:xfrm>
          <a:prstGeom prst="rect">
            <a:avLst/>
          </a:prstGeom>
          <a:noFill/>
          <a:ln>
            <a:noFill/>
          </a:ln>
        </p:spPr>
      </p:pic>
      <p:sp>
        <p:nvSpPr>
          <p:cNvPr id="2228" name="Google Shape;2228;p46"/>
          <p:cNvSpPr txBox="1"/>
          <p:nvPr/>
        </p:nvSpPr>
        <p:spPr>
          <a:xfrm>
            <a:off x="-104131" y="139462"/>
            <a:ext cx="2208885" cy="954107"/>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1400"/>
              <a:buFont typeface="Arial Narrow"/>
              <a:buNone/>
            </a:pPr>
            <a:r>
              <a:rPr b="1" lang="es-ES" sz="1400">
                <a:solidFill>
                  <a:srgbClr val="C00000"/>
                </a:solidFill>
                <a:latin typeface="Arial Narrow"/>
                <a:ea typeface="Arial Narrow"/>
                <a:cs typeface="Arial Narrow"/>
                <a:sym typeface="Arial Narrow"/>
              </a:rPr>
              <a:t>Gestantes con diagnóstico de Hepatitis B y Trasmisión Materno Infantil TMI de la Hepatitis B. </a:t>
            </a:r>
            <a:endParaRPr/>
          </a:p>
        </p:txBody>
      </p:sp>
      <p:sp>
        <p:nvSpPr>
          <p:cNvPr id="2229" name="Google Shape;2229;p46"/>
          <p:cNvSpPr txBox="1"/>
          <p:nvPr/>
        </p:nvSpPr>
        <p:spPr>
          <a:xfrm>
            <a:off x="-44333" y="2524097"/>
            <a:ext cx="218309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7- 2022</a:t>
            </a:r>
            <a:endParaRPr/>
          </a:p>
        </p:txBody>
      </p:sp>
      <p:sp>
        <p:nvSpPr>
          <p:cNvPr id="2230" name="Google Shape;2230;p46"/>
          <p:cNvSpPr/>
          <p:nvPr/>
        </p:nvSpPr>
        <p:spPr>
          <a:xfrm>
            <a:off x="2349030" y="2779689"/>
            <a:ext cx="4574381" cy="107721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100">
                <a:solidFill>
                  <a:schemeClr val="dk1"/>
                </a:solidFill>
                <a:latin typeface="Arial"/>
                <a:ea typeface="Arial"/>
                <a:cs typeface="Arial"/>
                <a:sym typeface="Arial"/>
              </a:rPr>
              <a:t>Canal endémico para gestantes con HB, datos preliminares. Residentes en Medellín. Acumulado al séptimo periodo epidemiológico de 2022.</a:t>
            </a:r>
            <a:endParaRPr i="1" sz="800">
              <a:solidFill>
                <a:schemeClr val="dk1"/>
              </a:solidFill>
              <a:latin typeface="Calibri"/>
              <a:ea typeface="Calibri"/>
              <a:cs typeface="Calibri"/>
              <a:sym typeface="Calibri"/>
            </a:endParaRPr>
          </a:p>
          <a:p>
            <a:pPr indent="0" lvl="0" marL="0" marR="0" rtl="0" algn="just">
              <a:spcBef>
                <a:spcPts val="0"/>
              </a:spcBef>
              <a:spcAft>
                <a:spcPts val="0"/>
              </a:spcAft>
              <a:buNone/>
            </a:pPr>
            <a:r>
              <a:rPr lang="es-ES" sz="1100">
                <a:solidFill>
                  <a:schemeClr val="dk1"/>
                </a:solidFill>
                <a:latin typeface="Arial"/>
                <a:ea typeface="Arial"/>
                <a:cs typeface="Arial"/>
                <a:sym typeface="Arial"/>
              </a:rPr>
              <a:t>Fuente: Seguimiento de gestantes con HB 2016 - 2022. Medellín. Fecha de corte: 16/07/2022.</a:t>
            </a:r>
            <a:endParaRPr sz="1050">
              <a:solidFill>
                <a:schemeClr val="dk1"/>
              </a:solidFill>
              <a:latin typeface="Calibri"/>
              <a:ea typeface="Calibri"/>
              <a:cs typeface="Calibri"/>
              <a:sym typeface="Calibri"/>
            </a:endParaRPr>
          </a:p>
          <a:p>
            <a:pPr indent="0" lvl="0" marL="0" marR="0" rtl="0" algn="just">
              <a:spcBef>
                <a:spcPts val="0"/>
              </a:spcBef>
              <a:spcAft>
                <a:spcPts val="0"/>
              </a:spcAft>
              <a:buNone/>
            </a:pPr>
            <a:r>
              <a:rPr lang="es-ES" sz="900">
                <a:solidFill>
                  <a:schemeClr val="dk1"/>
                </a:solidFill>
                <a:latin typeface="Arial"/>
                <a:ea typeface="Arial"/>
                <a:cs typeface="Arial"/>
                <a:sym typeface="Arial"/>
              </a:rPr>
              <a:t>Nota: método utilizado MMWR (razones observadas y esperadas).</a:t>
            </a:r>
            <a:endParaRPr i="1" sz="800">
              <a:solidFill>
                <a:schemeClr val="dk1"/>
              </a:solidFill>
              <a:latin typeface="Calibri"/>
              <a:ea typeface="Calibri"/>
              <a:cs typeface="Calibri"/>
              <a:sym typeface="Calibri"/>
            </a:endParaRPr>
          </a:p>
        </p:txBody>
      </p:sp>
      <p:pic>
        <p:nvPicPr>
          <p:cNvPr id="2231" name="Google Shape;2231;p46"/>
          <p:cNvPicPr preferRelativeResize="0"/>
          <p:nvPr/>
        </p:nvPicPr>
        <p:blipFill rotWithShape="1">
          <a:blip r:embed="rId11">
            <a:alphaModFix/>
          </a:blip>
          <a:srcRect b="0" l="0" r="0" t="0"/>
          <a:stretch/>
        </p:blipFill>
        <p:spPr>
          <a:xfrm>
            <a:off x="2321053" y="643310"/>
            <a:ext cx="4676919" cy="1916396"/>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5" name="Shape 2235"/>
        <p:cNvGrpSpPr/>
        <p:nvPr/>
      </p:nvGrpSpPr>
      <p:grpSpPr>
        <a:xfrm>
          <a:off x="0" y="0"/>
          <a:ext cx="0" cy="0"/>
          <a:chOff x="0" y="0"/>
          <a:chExt cx="0" cy="0"/>
        </a:xfrm>
      </p:grpSpPr>
      <p:pic>
        <p:nvPicPr>
          <p:cNvPr id="2236" name="Google Shape;2236;p47"/>
          <p:cNvPicPr preferRelativeResize="0"/>
          <p:nvPr/>
        </p:nvPicPr>
        <p:blipFill rotWithShape="1">
          <a:blip r:embed="rId3">
            <a:alphaModFix/>
          </a:blip>
          <a:srcRect b="0" l="0" r="0" t="0"/>
          <a:stretch/>
        </p:blipFill>
        <p:spPr>
          <a:xfrm>
            <a:off x="-628" y="-756"/>
            <a:ext cx="2159959" cy="3492635"/>
          </a:xfrm>
          <a:prstGeom prst="rect">
            <a:avLst/>
          </a:prstGeom>
          <a:noFill/>
          <a:ln>
            <a:noFill/>
          </a:ln>
        </p:spPr>
      </p:pic>
      <p:pic>
        <p:nvPicPr>
          <p:cNvPr id="2237" name="Google Shape;2237;p47"/>
          <p:cNvPicPr preferRelativeResize="0"/>
          <p:nvPr/>
        </p:nvPicPr>
        <p:blipFill rotWithShape="1">
          <a:blip r:embed="rId4">
            <a:alphaModFix/>
          </a:blip>
          <a:srcRect b="0" l="0" r="0" t="51431"/>
          <a:stretch/>
        </p:blipFill>
        <p:spPr>
          <a:xfrm>
            <a:off x="23413" y="4597101"/>
            <a:ext cx="2180731" cy="2666962"/>
          </a:xfrm>
          <a:prstGeom prst="rect">
            <a:avLst/>
          </a:prstGeom>
          <a:noFill/>
          <a:ln>
            <a:noFill/>
          </a:ln>
        </p:spPr>
      </p:pic>
      <p:sp>
        <p:nvSpPr>
          <p:cNvPr id="2238" name="Google Shape;2238;p47"/>
          <p:cNvSpPr txBox="1"/>
          <p:nvPr/>
        </p:nvSpPr>
        <p:spPr>
          <a:xfrm>
            <a:off x="-14017" y="3180550"/>
            <a:ext cx="22209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07 - 2022</a:t>
            </a:r>
            <a:endParaRPr/>
          </a:p>
        </p:txBody>
      </p:sp>
      <p:sp>
        <p:nvSpPr>
          <p:cNvPr id="2239" name="Google Shape;2239;p47"/>
          <p:cNvSpPr/>
          <p:nvPr/>
        </p:nvSpPr>
        <p:spPr>
          <a:xfrm>
            <a:off x="2237901" y="3487568"/>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a:ea typeface="Arial"/>
                <a:cs typeface="Arial"/>
                <a:sym typeface="Arial"/>
              </a:rPr>
              <a:t>Fuente: SIVIGILA. Secretaria de Salud de Medellín.</a:t>
            </a:r>
            <a:endParaRPr/>
          </a:p>
          <a:p>
            <a:pPr indent="0" lvl="0" marL="0" marR="0" rtl="0" algn="just">
              <a:spcBef>
                <a:spcPts val="0"/>
              </a:spcBef>
              <a:spcAft>
                <a:spcPts val="0"/>
              </a:spcAft>
              <a:buNone/>
            </a:pPr>
            <a:r>
              <a:rPr lang="es-ES" sz="700">
                <a:solidFill>
                  <a:schemeClr val="dk1"/>
                </a:solidFill>
                <a:latin typeface="Arial"/>
                <a:ea typeface="Arial"/>
                <a:cs typeface="Arial"/>
                <a:sym typeface="Arial"/>
              </a:rPr>
              <a:t>Figura. 1 Canal endémico de las violencias. Medellín, a Periodo epidemiológico 07  acumulado  de 2022. </a:t>
            </a:r>
            <a:endParaRPr/>
          </a:p>
          <a:p>
            <a:pPr indent="0" lvl="0" marL="0" marR="0" rtl="0" algn="just">
              <a:spcBef>
                <a:spcPts val="0"/>
              </a:spcBef>
              <a:spcAft>
                <a:spcPts val="0"/>
              </a:spcAft>
              <a:buNone/>
            </a:pPr>
            <a:r>
              <a:rPr lang="es-ES" sz="700">
                <a:solidFill>
                  <a:schemeClr val="dk1"/>
                </a:solidFill>
                <a:latin typeface="Arial"/>
                <a:ea typeface="Arial"/>
                <a:cs typeface="Arial"/>
                <a:sym typeface="Arial"/>
              </a:rPr>
              <a:t>Nota: Desde el año 2018 se incorporó el registro de los comisarias de familia que incrementó los eventos en un 250% respecto a lo habitual.</a:t>
            </a:r>
            <a:endParaRPr/>
          </a:p>
        </p:txBody>
      </p:sp>
      <p:grpSp>
        <p:nvGrpSpPr>
          <p:cNvPr id="2240" name="Google Shape;2240;p47"/>
          <p:cNvGrpSpPr/>
          <p:nvPr/>
        </p:nvGrpSpPr>
        <p:grpSpPr>
          <a:xfrm>
            <a:off x="204943" y="5792409"/>
            <a:ext cx="1892650" cy="488476"/>
            <a:chOff x="2397524" y="3379972"/>
            <a:chExt cx="4508500" cy="904875"/>
          </a:xfrm>
        </p:grpSpPr>
        <p:pic>
          <p:nvPicPr>
            <p:cNvPr id="2241" name="Google Shape;2241;p47"/>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2242" name="Google Shape;2242;p47"/>
            <p:cNvSpPr txBox="1"/>
            <p:nvPr/>
          </p:nvSpPr>
          <p:spPr>
            <a:xfrm>
              <a:off x="3213823" y="3478755"/>
              <a:ext cx="1906762" cy="6841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581</a:t>
              </a:r>
              <a:endParaRPr/>
            </a:p>
          </p:txBody>
        </p:sp>
      </p:grpSp>
      <p:sp>
        <p:nvSpPr>
          <p:cNvPr id="2243" name="Google Shape;2243;p47"/>
          <p:cNvSpPr txBox="1"/>
          <p:nvPr/>
        </p:nvSpPr>
        <p:spPr>
          <a:xfrm>
            <a:off x="9231" y="6271096"/>
            <a:ext cx="219491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aumento en un 8%</a:t>
            </a:r>
            <a:endParaRPr/>
          </a:p>
        </p:txBody>
      </p:sp>
      <p:sp>
        <p:nvSpPr>
          <p:cNvPr id="2244" name="Google Shape;2244;p47"/>
          <p:cNvSpPr/>
          <p:nvPr/>
        </p:nvSpPr>
        <p:spPr>
          <a:xfrm>
            <a:off x="2174917" y="7417660"/>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1100">
                <a:solidFill>
                  <a:schemeClr val="dk1"/>
                </a:solidFill>
                <a:latin typeface="Arial Narrow"/>
                <a:ea typeface="Arial Narrow"/>
                <a:cs typeface="Arial Narrow"/>
                <a:sym typeface="Arial Narrow"/>
              </a:rPr>
              <a:t>Figura 2. Comportamiento de las violencias. Medellín, a Periodo epidemiológico 07 acumulado de 2018-2022. </a:t>
            </a:r>
            <a:endParaRPr/>
          </a:p>
        </p:txBody>
      </p:sp>
      <p:grpSp>
        <p:nvGrpSpPr>
          <p:cNvPr id="2245" name="Google Shape;2245;p47"/>
          <p:cNvGrpSpPr/>
          <p:nvPr/>
        </p:nvGrpSpPr>
        <p:grpSpPr>
          <a:xfrm>
            <a:off x="2448322" y="74775"/>
            <a:ext cx="3446504" cy="276999"/>
            <a:chOff x="2448322" y="74775"/>
            <a:chExt cx="3446504" cy="276999"/>
          </a:xfrm>
        </p:grpSpPr>
        <p:sp>
          <p:nvSpPr>
            <p:cNvPr id="2246" name="Google Shape;2246;p4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247" name="Google Shape;2247;p47"/>
            <p:cNvCxnSpPr>
              <a:stCxn id="224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248" name="Google Shape;2248;p4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2249" name="Google Shape;2249;p47"/>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47</a:t>
            </a:r>
            <a:endParaRPr b="1" sz="1050">
              <a:solidFill>
                <a:schemeClr val="dk1"/>
              </a:solidFill>
              <a:latin typeface="Arial Narrow"/>
              <a:ea typeface="Arial Narrow"/>
              <a:cs typeface="Arial Narrow"/>
              <a:sym typeface="Arial Narrow"/>
            </a:endParaRPr>
          </a:p>
        </p:txBody>
      </p:sp>
      <p:sp>
        <p:nvSpPr>
          <p:cNvPr id="2250" name="Google Shape;2250;p47"/>
          <p:cNvSpPr txBox="1"/>
          <p:nvPr>
            <p:ph type="ctrTitle"/>
          </p:nvPr>
        </p:nvSpPr>
        <p:spPr>
          <a:xfrm>
            <a:off x="23413" y="-27471"/>
            <a:ext cx="2208885" cy="1400383"/>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Violencia de género, intrafamiliar y ataques con agentes químicos</a:t>
            </a:r>
            <a:r>
              <a:rPr b="1" lang="es-ES" sz="2500">
                <a:solidFill>
                  <a:srgbClr val="C00000"/>
                </a:solidFill>
                <a:latin typeface="Arial Narrow"/>
                <a:ea typeface="Arial Narrow"/>
                <a:cs typeface="Arial Narrow"/>
                <a:sym typeface="Arial Narrow"/>
              </a:rPr>
              <a:t>. </a:t>
            </a:r>
            <a:endParaRPr/>
          </a:p>
        </p:txBody>
      </p:sp>
      <p:graphicFrame>
        <p:nvGraphicFramePr>
          <p:cNvPr id="2251" name="Google Shape;2251;p47"/>
          <p:cNvGraphicFramePr/>
          <p:nvPr/>
        </p:nvGraphicFramePr>
        <p:xfrm>
          <a:off x="2205895" y="331230"/>
          <a:ext cx="4885069" cy="3095499"/>
        </p:xfrm>
        <a:graphic>
          <a:graphicData uri="http://schemas.openxmlformats.org/drawingml/2006/chart">
            <c:chart r:id="rId6"/>
          </a:graphicData>
        </a:graphic>
      </p:graphicFrame>
      <p:graphicFrame>
        <p:nvGraphicFramePr>
          <p:cNvPr id="2252" name="Google Shape;2252;p47"/>
          <p:cNvGraphicFramePr/>
          <p:nvPr/>
        </p:nvGraphicFramePr>
        <p:xfrm>
          <a:off x="2232298" y="4164385"/>
          <a:ext cx="4885069" cy="3252242"/>
        </p:xfrm>
        <a:graphic>
          <a:graphicData uri="http://schemas.openxmlformats.org/drawingml/2006/chart">
            <c:chart r:id="rId7"/>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6" name="Shape 2256"/>
        <p:cNvGrpSpPr/>
        <p:nvPr/>
      </p:nvGrpSpPr>
      <p:grpSpPr>
        <a:xfrm>
          <a:off x="0" y="0"/>
          <a:ext cx="0" cy="0"/>
          <a:chOff x="0" y="0"/>
          <a:chExt cx="0" cy="0"/>
        </a:xfrm>
      </p:grpSpPr>
      <p:sp>
        <p:nvSpPr>
          <p:cNvPr id="2257" name="Google Shape;2257;p48"/>
          <p:cNvSpPr/>
          <p:nvPr/>
        </p:nvSpPr>
        <p:spPr>
          <a:xfrm>
            <a:off x="-8797" y="0"/>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258" name="Google Shape;2258;p48"/>
          <p:cNvGrpSpPr/>
          <p:nvPr/>
        </p:nvGrpSpPr>
        <p:grpSpPr>
          <a:xfrm>
            <a:off x="268607" y="127176"/>
            <a:ext cx="3446504" cy="276999"/>
            <a:chOff x="2448322" y="74775"/>
            <a:chExt cx="3446504" cy="276999"/>
          </a:xfrm>
        </p:grpSpPr>
        <p:sp>
          <p:nvSpPr>
            <p:cNvPr id="2259" name="Google Shape;2259;p4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260" name="Google Shape;2260;p48"/>
            <p:cNvCxnSpPr>
              <a:stCxn id="225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261" name="Google Shape;2261;p4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a:p>
          </p:txBody>
        </p:sp>
      </p:grpSp>
      <p:sp>
        <p:nvSpPr>
          <p:cNvPr id="2262" name="Google Shape;2262;p48"/>
          <p:cNvSpPr/>
          <p:nvPr/>
        </p:nvSpPr>
        <p:spPr>
          <a:xfrm>
            <a:off x="-8797" y="5669074"/>
            <a:ext cx="7200900" cy="404175"/>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263" name="Google Shape;2263;p48"/>
          <p:cNvGrpSpPr/>
          <p:nvPr/>
        </p:nvGrpSpPr>
        <p:grpSpPr>
          <a:xfrm>
            <a:off x="268607" y="5717420"/>
            <a:ext cx="3446504" cy="276999"/>
            <a:chOff x="2448322" y="74775"/>
            <a:chExt cx="3446504" cy="276999"/>
          </a:xfrm>
        </p:grpSpPr>
        <p:sp>
          <p:nvSpPr>
            <p:cNvPr id="2264" name="Google Shape;2264;p4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265" name="Google Shape;2265;p48"/>
            <p:cNvCxnSpPr>
              <a:stCxn id="226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266" name="Google Shape;2266;p4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a:p>
          </p:txBody>
        </p:sp>
      </p:grpSp>
      <p:sp>
        <p:nvSpPr>
          <p:cNvPr id="2267" name="Google Shape;2267;p48"/>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48</a:t>
            </a:r>
            <a:endParaRPr b="1" sz="1050">
              <a:solidFill>
                <a:schemeClr val="dk1"/>
              </a:solidFill>
              <a:latin typeface="Arial Narrow"/>
              <a:ea typeface="Arial Narrow"/>
              <a:cs typeface="Arial Narrow"/>
              <a:sym typeface="Arial Narrow"/>
            </a:endParaRPr>
          </a:p>
        </p:txBody>
      </p:sp>
      <p:grpSp>
        <p:nvGrpSpPr>
          <p:cNvPr id="2268" name="Google Shape;2268;p48"/>
          <p:cNvGrpSpPr/>
          <p:nvPr/>
        </p:nvGrpSpPr>
        <p:grpSpPr>
          <a:xfrm>
            <a:off x="81902" y="6897132"/>
            <a:ext cx="808178" cy="1628596"/>
            <a:chOff x="1064080" y="553075"/>
            <a:chExt cx="808178" cy="1628596"/>
          </a:xfrm>
        </p:grpSpPr>
        <p:pic>
          <p:nvPicPr>
            <p:cNvPr id="2269" name="Google Shape;2269;p48"/>
            <p:cNvPicPr preferRelativeResize="0"/>
            <p:nvPr/>
          </p:nvPicPr>
          <p:blipFill rotWithShape="1">
            <a:blip r:embed="rId3">
              <a:alphaModFix/>
            </a:blip>
            <a:srcRect b="0" l="0" r="84474" t="10614"/>
            <a:stretch/>
          </p:blipFill>
          <p:spPr>
            <a:xfrm>
              <a:off x="1131620" y="553075"/>
              <a:ext cx="737696" cy="720656"/>
            </a:xfrm>
            <a:prstGeom prst="rect">
              <a:avLst/>
            </a:prstGeom>
            <a:noFill/>
            <a:ln>
              <a:noFill/>
            </a:ln>
          </p:spPr>
        </p:pic>
        <p:sp>
          <p:nvSpPr>
            <p:cNvPr id="2270" name="Google Shape;2270;p48"/>
            <p:cNvSpPr/>
            <p:nvPr/>
          </p:nvSpPr>
          <p:spPr>
            <a:xfrm>
              <a:off x="1064080" y="1520368"/>
              <a:ext cx="791271"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15,5%</a:t>
              </a:r>
              <a:endParaRPr/>
            </a:p>
          </p:txBody>
        </p:sp>
        <p:sp>
          <p:nvSpPr>
            <p:cNvPr id="2271" name="Google Shape;2271;p48"/>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2272" name="Google Shape;2272;p48"/>
            <p:cNvSpPr/>
            <p:nvPr/>
          </p:nvSpPr>
          <p:spPr>
            <a:xfrm>
              <a:off x="1064080" y="1904672"/>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40 casos</a:t>
              </a:r>
              <a:endParaRPr sz="1200">
                <a:solidFill>
                  <a:schemeClr val="dk1"/>
                </a:solidFill>
                <a:latin typeface="Calibri"/>
                <a:ea typeface="Calibri"/>
                <a:cs typeface="Calibri"/>
                <a:sym typeface="Calibri"/>
              </a:endParaRPr>
            </a:p>
          </p:txBody>
        </p:sp>
      </p:grpSp>
      <p:grpSp>
        <p:nvGrpSpPr>
          <p:cNvPr id="2273" name="Google Shape;2273;p48"/>
          <p:cNvGrpSpPr/>
          <p:nvPr/>
        </p:nvGrpSpPr>
        <p:grpSpPr>
          <a:xfrm>
            <a:off x="1085280" y="6897132"/>
            <a:ext cx="851515" cy="1596380"/>
            <a:chOff x="1756023" y="1227775"/>
            <a:chExt cx="851515" cy="1596380"/>
          </a:xfrm>
        </p:grpSpPr>
        <p:sp>
          <p:nvSpPr>
            <p:cNvPr id="2274" name="Google Shape;2274;p48"/>
            <p:cNvSpPr/>
            <p:nvPr/>
          </p:nvSpPr>
          <p:spPr>
            <a:xfrm>
              <a:off x="1777835" y="2181420"/>
              <a:ext cx="807884"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84,5%</a:t>
              </a:r>
              <a:endParaRPr/>
            </a:p>
          </p:txBody>
        </p:sp>
        <p:sp>
          <p:nvSpPr>
            <p:cNvPr id="2275" name="Google Shape;2275;p48"/>
            <p:cNvSpPr/>
            <p:nvPr/>
          </p:nvSpPr>
          <p:spPr>
            <a:xfrm>
              <a:off x="1756023" y="1908120"/>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2276" name="Google Shape;2276;p48"/>
            <p:cNvSpPr/>
            <p:nvPr/>
          </p:nvSpPr>
          <p:spPr>
            <a:xfrm>
              <a:off x="1816937" y="2547156"/>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217 casos</a:t>
              </a:r>
              <a:endParaRPr sz="1200">
                <a:solidFill>
                  <a:schemeClr val="dk1"/>
                </a:solidFill>
                <a:latin typeface="Calibri"/>
                <a:ea typeface="Calibri"/>
                <a:cs typeface="Calibri"/>
                <a:sym typeface="Calibri"/>
              </a:endParaRPr>
            </a:p>
          </p:txBody>
        </p:sp>
        <p:pic>
          <p:nvPicPr>
            <p:cNvPr id="2277" name="Google Shape;2277;p48"/>
            <p:cNvPicPr preferRelativeResize="0"/>
            <p:nvPr/>
          </p:nvPicPr>
          <p:blipFill rotWithShape="1">
            <a:blip r:embed="rId3">
              <a:alphaModFix/>
            </a:blip>
            <a:srcRect b="0" l="29313" r="56038" t="7366"/>
            <a:stretch/>
          </p:blipFill>
          <p:spPr>
            <a:xfrm>
              <a:off x="1782238" y="1227775"/>
              <a:ext cx="696035" cy="748294"/>
            </a:xfrm>
            <a:prstGeom prst="rect">
              <a:avLst/>
            </a:prstGeom>
            <a:noFill/>
            <a:ln>
              <a:noFill/>
            </a:ln>
          </p:spPr>
        </p:pic>
      </p:grpSp>
      <p:grpSp>
        <p:nvGrpSpPr>
          <p:cNvPr id="2278" name="Google Shape;2278;p48"/>
          <p:cNvGrpSpPr/>
          <p:nvPr/>
        </p:nvGrpSpPr>
        <p:grpSpPr>
          <a:xfrm>
            <a:off x="2065611" y="6898504"/>
            <a:ext cx="1152880" cy="1582804"/>
            <a:chOff x="3115290" y="1227775"/>
            <a:chExt cx="1152880" cy="1582804"/>
          </a:xfrm>
        </p:grpSpPr>
        <p:grpSp>
          <p:nvGrpSpPr>
            <p:cNvPr id="2279" name="Google Shape;2279;p48"/>
            <p:cNvGrpSpPr/>
            <p:nvPr/>
          </p:nvGrpSpPr>
          <p:grpSpPr>
            <a:xfrm>
              <a:off x="3115290" y="1951748"/>
              <a:ext cx="1152880" cy="858831"/>
              <a:chOff x="3744466" y="1301912"/>
              <a:chExt cx="1152880" cy="858831"/>
            </a:xfrm>
          </p:grpSpPr>
          <p:sp>
            <p:nvSpPr>
              <p:cNvPr id="2280" name="Google Shape;2280;p48"/>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1,1%</a:t>
                </a:r>
                <a:endParaRPr/>
              </a:p>
            </p:txBody>
          </p:sp>
          <p:sp>
            <p:nvSpPr>
              <p:cNvPr id="2281" name="Google Shape;2281;p48"/>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sp>
            <p:nvSpPr>
              <p:cNvPr id="2282" name="Google Shape;2282;p48"/>
              <p:cNvSpPr/>
              <p:nvPr/>
            </p:nvSpPr>
            <p:spPr>
              <a:xfrm>
                <a:off x="3957784" y="1883744"/>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3 casos</a:t>
                </a:r>
                <a:endParaRPr sz="1200">
                  <a:solidFill>
                    <a:schemeClr val="dk1"/>
                  </a:solidFill>
                  <a:latin typeface="Calibri"/>
                  <a:ea typeface="Calibri"/>
                  <a:cs typeface="Calibri"/>
                  <a:sym typeface="Calibri"/>
                </a:endParaRPr>
              </a:p>
            </p:txBody>
          </p:sp>
        </p:grpSp>
        <p:pic>
          <p:nvPicPr>
            <p:cNvPr id="2283" name="Google Shape;2283;p48"/>
            <p:cNvPicPr preferRelativeResize="0"/>
            <p:nvPr/>
          </p:nvPicPr>
          <p:blipFill rotWithShape="1">
            <a:blip r:embed="rId3">
              <a:alphaModFix/>
            </a:blip>
            <a:srcRect b="0" l="59057" r="25145" t="8806"/>
            <a:stretch/>
          </p:blipFill>
          <p:spPr>
            <a:xfrm>
              <a:off x="3328608" y="1227775"/>
              <a:ext cx="750627" cy="775969"/>
            </a:xfrm>
            <a:prstGeom prst="rect">
              <a:avLst/>
            </a:prstGeom>
            <a:noFill/>
            <a:ln>
              <a:noFill/>
            </a:ln>
          </p:spPr>
        </p:pic>
      </p:grpSp>
      <p:grpSp>
        <p:nvGrpSpPr>
          <p:cNvPr id="2284" name="Google Shape;2284;p48"/>
          <p:cNvGrpSpPr/>
          <p:nvPr/>
        </p:nvGrpSpPr>
        <p:grpSpPr>
          <a:xfrm>
            <a:off x="3190443" y="6910780"/>
            <a:ext cx="740068" cy="1574421"/>
            <a:chOff x="4615870" y="1227775"/>
            <a:chExt cx="740068" cy="1574421"/>
          </a:xfrm>
        </p:grpSpPr>
        <p:grpSp>
          <p:nvGrpSpPr>
            <p:cNvPr id="2285" name="Google Shape;2285;p48"/>
            <p:cNvGrpSpPr/>
            <p:nvPr/>
          </p:nvGrpSpPr>
          <p:grpSpPr>
            <a:xfrm>
              <a:off x="4615870" y="1922272"/>
              <a:ext cx="740068" cy="879924"/>
              <a:chOff x="5245046" y="1274868"/>
              <a:chExt cx="740068" cy="879924"/>
            </a:xfrm>
          </p:grpSpPr>
          <p:sp>
            <p:nvSpPr>
              <p:cNvPr id="2286" name="Google Shape;2286;p48"/>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a:p>
            </p:txBody>
          </p:sp>
          <p:sp>
            <p:nvSpPr>
              <p:cNvPr id="2287" name="Google Shape;2287;p48"/>
              <p:cNvSpPr/>
              <p:nvPr/>
            </p:nvSpPr>
            <p:spPr>
              <a:xfrm>
                <a:off x="5272675" y="1274868"/>
                <a:ext cx="6190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Gitano </a:t>
                </a:r>
                <a:endParaRPr/>
              </a:p>
            </p:txBody>
          </p:sp>
          <p:sp>
            <p:nvSpPr>
              <p:cNvPr id="2288" name="Google Shape;2288;p48"/>
              <p:cNvSpPr/>
              <p:nvPr/>
            </p:nvSpPr>
            <p:spPr>
              <a:xfrm>
                <a:off x="5286277" y="1877793"/>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casos</a:t>
                </a:r>
                <a:endParaRPr sz="1200">
                  <a:solidFill>
                    <a:schemeClr val="dk1"/>
                  </a:solidFill>
                  <a:latin typeface="Calibri"/>
                  <a:ea typeface="Calibri"/>
                  <a:cs typeface="Calibri"/>
                  <a:sym typeface="Calibri"/>
                </a:endParaRPr>
              </a:p>
            </p:txBody>
          </p:sp>
        </p:grpSp>
        <p:pic>
          <p:nvPicPr>
            <p:cNvPr id="2289" name="Google Shape;2289;p48"/>
            <p:cNvPicPr preferRelativeResize="0"/>
            <p:nvPr/>
          </p:nvPicPr>
          <p:blipFill rotWithShape="1">
            <a:blip r:embed="rId3">
              <a:alphaModFix/>
            </a:blip>
            <a:srcRect b="0" l="86761" r="0" t="0"/>
            <a:stretch/>
          </p:blipFill>
          <p:spPr>
            <a:xfrm>
              <a:off x="4668287" y="1227775"/>
              <a:ext cx="629046" cy="784558"/>
            </a:xfrm>
            <a:prstGeom prst="rect">
              <a:avLst/>
            </a:prstGeom>
            <a:noFill/>
            <a:ln>
              <a:noFill/>
            </a:ln>
          </p:spPr>
        </p:pic>
      </p:grpSp>
      <p:grpSp>
        <p:nvGrpSpPr>
          <p:cNvPr id="2290" name="Google Shape;2290;p48"/>
          <p:cNvGrpSpPr/>
          <p:nvPr/>
        </p:nvGrpSpPr>
        <p:grpSpPr>
          <a:xfrm>
            <a:off x="4151499" y="6897132"/>
            <a:ext cx="874090" cy="1644841"/>
            <a:chOff x="2507826" y="2454167"/>
            <a:chExt cx="874090" cy="1644841"/>
          </a:xfrm>
        </p:grpSpPr>
        <p:sp>
          <p:nvSpPr>
            <p:cNvPr id="2291" name="Google Shape;2291;p48"/>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2,3%%</a:t>
              </a:r>
              <a:endParaRPr/>
            </a:p>
          </p:txBody>
        </p:sp>
        <p:pic>
          <p:nvPicPr>
            <p:cNvPr id="2292" name="Google Shape;2292;p48"/>
            <p:cNvPicPr preferRelativeResize="0"/>
            <p:nvPr/>
          </p:nvPicPr>
          <p:blipFill rotWithShape="1">
            <a:blip r:embed="rId4">
              <a:alphaModFix/>
            </a:blip>
            <a:srcRect b="0" l="0" r="0" t="0"/>
            <a:stretch/>
          </p:blipFill>
          <p:spPr>
            <a:xfrm>
              <a:off x="2702014" y="2454167"/>
              <a:ext cx="557405" cy="912116"/>
            </a:xfrm>
            <a:prstGeom prst="rect">
              <a:avLst/>
            </a:prstGeom>
            <a:noFill/>
            <a:ln>
              <a:noFill/>
            </a:ln>
          </p:spPr>
        </p:pic>
        <p:sp>
          <p:nvSpPr>
            <p:cNvPr id="2293" name="Google Shape;2293;p48"/>
            <p:cNvSpPr/>
            <p:nvPr/>
          </p:nvSpPr>
          <p:spPr>
            <a:xfrm>
              <a:off x="2558275" y="3203848"/>
              <a:ext cx="74090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Maternas</a:t>
              </a:r>
              <a:endParaRPr b="1" sz="1200" u="sng">
                <a:solidFill>
                  <a:srgbClr val="000000"/>
                </a:solidFill>
                <a:latin typeface="Arial Narrow"/>
                <a:ea typeface="Arial Narrow"/>
                <a:cs typeface="Arial Narrow"/>
                <a:sym typeface="Arial Narrow"/>
              </a:endParaRPr>
            </a:p>
          </p:txBody>
        </p:sp>
        <p:sp>
          <p:nvSpPr>
            <p:cNvPr id="2294" name="Google Shape;2294;p48"/>
            <p:cNvSpPr/>
            <p:nvPr/>
          </p:nvSpPr>
          <p:spPr>
            <a:xfrm>
              <a:off x="2648170" y="3822009"/>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6 casos</a:t>
              </a:r>
              <a:endParaRPr sz="1200">
                <a:solidFill>
                  <a:schemeClr val="dk1"/>
                </a:solidFill>
                <a:latin typeface="Calibri"/>
                <a:ea typeface="Calibri"/>
                <a:cs typeface="Calibri"/>
                <a:sym typeface="Calibri"/>
              </a:endParaRPr>
            </a:p>
          </p:txBody>
        </p:sp>
      </p:grpSp>
      <p:grpSp>
        <p:nvGrpSpPr>
          <p:cNvPr id="2295" name="Google Shape;2295;p48"/>
          <p:cNvGrpSpPr/>
          <p:nvPr/>
        </p:nvGrpSpPr>
        <p:grpSpPr>
          <a:xfrm>
            <a:off x="5120492" y="6989168"/>
            <a:ext cx="874090" cy="1519436"/>
            <a:chOff x="3826683" y="2822224"/>
            <a:chExt cx="874090" cy="1519436"/>
          </a:xfrm>
        </p:grpSpPr>
        <p:grpSp>
          <p:nvGrpSpPr>
            <p:cNvPr id="2296" name="Google Shape;2296;p48"/>
            <p:cNvGrpSpPr/>
            <p:nvPr/>
          </p:nvGrpSpPr>
          <p:grpSpPr>
            <a:xfrm>
              <a:off x="3826683" y="3446500"/>
              <a:ext cx="874090" cy="895160"/>
              <a:chOff x="2507826" y="3203848"/>
              <a:chExt cx="874090" cy="895160"/>
            </a:xfrm>
          </p:grpSpPr>
          <p:sp>
            <p:nvSpPr>
              <p:cNvPr id="2297" name="Google Shape;2297;p48"/>
              <p:cNvSpPr/>
              <p:nvPr/>
            </p:nvSpPr>
            <p:spPr>
              <a:xfrm>
                <a:off x="2507826" y="3472120"/>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1,9%</a:t>
                </a:r>
                <a:endParaRPr/>
              </a:p>
            </p:txBody>
          </p:sp>
          <p:sp>
            <p:nvSpPr>
              <p:cNvPr id="2298" name="Google Shape;2298;p48"/>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sp>
            <p:nvSpPr>
              <p:cNvPr id="2299" name="Google Shape;2299;p48"/>
              <p:cNvSpPr/>
              <p:nvPr/>
            </p:nvSpPr>
            <p:spPr>
              <a:xfrm>
                <a:off x="2648170" y="3822009"/>
                <a:ext cx="68480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5  casos</a:t>
                </a:r>
                <a:endParaRPr sz="1200">
                  <a:solidFill>
                    <a:schemeClr val="dk1"/>
                  </a:solidFill>
                  <a:latin typeface="Calibri"/>
                  <a:ea typeface="Calibri"/>
                  <a:cs typeface="Calibri"/>
                  <a:sym typeface="Calibri"/>
                </a:endParaRPr>
              </a:p>
            </p:txBody>
          </p:sp>
        </p:grpSp>
        <p:pic>
          <p:nvPicPr>
            <p:cNvPr id="2300" name="Google Shape;2300;p48"/>
            <p:cNvPicPr preferRelativeResize="0"/>
            <p:nvPr/>
          </p:nvPicPr>
          <p:blipFill rotWithShape="1">
            <a:blip r:embed="rId5">
              <a:alphaModFix/>
            </a:blip>
            <a:srcRect b="0" l="0" r="0" t="0"/>
            <a:stretch/>
          </p:blipFill>
          <p:spPr>
            <a:xfrm>
              <a:off x="3945025" y="2822224"/>
              <a:ext cx="587628" cy="678570"/>
            </a:xfrm>
            <a:prstGeom prst="rect">
              <a:avLst/>
            </a:prstGeom>
            <a:noFill/>
            <a:ln>
              <a:noFill/>
            </a:ln>
          </p:spPr>
        </p:pic>
      </p:grpSp>
      <p:grpSp>
        <p:nvGrpSpPr>
          <p:cNvPr id="2301" name="Google Shape;2301;p48"/>
          <p:cNvGrpSpPr/>
          <p:nvPr/>
        </p:nvGrpSpPr>
        <p:grpSpPr>
          <a:xfrm>
            <a:off x="5988668" y="6897132"/>
            <a:ext cx="1275167" cy="1584176"/>
            <a:chOff x="2084244" y="2767521"/>
            <a:chExt cx="1275167" cy="1584176"/>
          </a:xfrm>
        </p:grpSpPr>
        <p:pic>
          <p:nvPicPr>
            <p:cNvPr id="2302" name="Google Shape;2302;p48"/>
            <p:cNvPicPr preferRelativeResize="0"/>
            <p:nvPr/>
          </p:nvPicPr>
          <p:blipFill rotWithShape="1">
            <a:blip r:embed="rId6">
              <a:alphaModFix/>
            </a:blip>
            <a:srcRect b="0" l="0" r="48966" t="0"/>
            <a:stretch/>
          </p:blipFill>
          <p:spPr>
            <a:xfrm>
              <a:off x="2244412" y="2767521"/>
              <a:ext cx="973905" cy="715634"/>
            </a:xfrm>
            <a:prstGeom prst="rect">
              <a:avLst/>
            </a:prstGeom>
            <a:noFill/>
            <a:ln>
              <a:noFill/>
            </a:ln>
          </p:spPr>
        </p:pic>
        <p:grpSp>
          <p:nvGrpSpPr>
            <p:cNvPr id="2303" name="Google Shape;2303;p48"/>
            <p:cNvGrpSpPr/>
            <p:nvPr/>
          </p:nvGrpSpPr>
          <p:grpSpPr>
            <a:xfrm>
              <a:off x="2084244" y="3329937"/>
              <a:ext cx="1275167" cy="1021760"/>
              <a:chOff x="-184098" y="6956153"/>
              <a:chExt cx="1489900" cy="1021760"/>
            </a:xfrm>
          </p:grpSpPr>
          <p:sp>
            <p:nvSpPr>
              <p:cNvPr id="2304" name="Google Shape;2304;p48"/>
              <p:cNvSpPr txBox="1"/>
              <p:nvPr/>
            </p:nvSpPr>
            <p:spPr>
              <a:xfrm>
                <a:off x="-184098" y="6956153"/>
                <a:ext cx="14899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Privado de la libertad</a:t>
                </a:r>
                <a:endParaRPr/>
              </a:p>
            </p:txBody>
          </p:sp>
          <p:sp>
            <p:nvSpPr>
              <p:cNvPr id="2305" name="Google Shape;2305;p48"/>
              <p:cNvSpPr/>
              <p:nvPr/>
            </p:nvSpPr>
            <p:spPr>
              <a:xfrm>
                <a:off x="-7627" y="7363321"/>
                <a:ext cx="106722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0,0%</a:t>
                </a:r>
                <a:endParaRPr/>
              </a:p>
            </p:txBody>
          </p:sp>
          <p:sp>
            <p:nvSpPr>
              <p:cNvPr id="2306" name="Google Shape;2306;p48"/>
              <p:cNvSpPr txBox="1"/>
              <p:nvPr/>
            </p:nvSpPr>
            <p:spPr>
              <a:xfrm>
                <a:off x="-164454" y="770091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 0 caso</a:t>
                </a:r>
                <a:endParaRPr/>
              </a:p>
            </p:txBody>
          </p:sp>
        </p:grpSp>
      </p:grpSp>
      <p:sp>
        <p:nvSpPr>
          <p:cNvPr id="2307" name="Google Shape;2307;p48"/>
          <p:cNvSpPr txBox="1"/>
          <p:nvPr>
            <p:ph type="ctrTitle"/>
          </p:nvPr>
        </p:nvSpPr>
        <p:spPr>
          <a:xfrm>
            <a:off x="377104" y="6204054"/>
            <a:ext cx="6676013" cy="477054"/>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400"/>
              <a:buFont typeface="Arial Narrow"/>
              <a:buNone/>
            </a:pPr>
            <a:r>
              <a:rPr b="1" lang="es-ES" sz="2400">
                <a:solidFill>
                  <a:srgbClr val="C00000"/>
                </a:solidFill>
                <a:latin typeface="Arial Narrow"/>
                <a:ea typeface="Arial Narrow"/>
                <a:cs typeface="Arial Narrow"/>
                <a:sym typeface="Arial Narrow"/>
              </a:rPr>
              <a:t>Violencia No sexual: 257 Casos 44,2% del total</a:t>
            </a:r>
            <a:endParaRPr/>
          </a:p>
        </p:txBody>
      </p:sp>
      <p:grpSp>
        <p:nvGrpSpPr>
          <p:cNvPr id="2308" name="Google Shape;2308;p48"/>
          <p:cNvGrpSpPr/>
          <p:nvPr/>
        </p:nvGrpSpPr>
        <p:grpSpPr>
          <a:xfrm>
            <a:off x="2183292" y="6548954"/>
            <a:ext cx="1847617" cy="436842"/>
            <a:chOff x="3060727" y="484500"/>
            <a:chExt cx="2369636" cy="436842"/>
          </a:xfrm>
        </p:grpSpPr>
        <p:sp>
          <p:nvSpPr>
            <p:cNvPr id="2309" name="Google Shape;2309;p48"/>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310" name="Google Shape;2310;p48"/>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a:p>
          </p:txBody>
        </p:sp>
      </p:grpSp>
      <p:grpSp>
        <p:nvGrpSpPr>
          <p:cNvPr id="2311" name="Google Shape;2311;p48"/>
          <p:cNvGrpSpPr/>
          <p:nvPr/>
        </p:nvGrpSpPr>
        <p:grpSpPr>
          <a:xfrm>
            <a:off x="26784" y="6546407"/>
            <a:ext cx="1852274" cy="436842"/>
            <a:chOff x="3054754" y="484500"/>
            <a:chExt cx="2375609" cy="436842"/>
          </a:xfrm>
        </p:grpSpPr>
        <p:sp>
          <p:nvSpPr>
            <p:cNvPr id="2312" name="Google Shape;2312;p48"/>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313" name="Google Shape;2313;p48"/>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a:t>
              </a:r>
              <a:endParaRPr/>
            </a:p>
          </p:txBody>
        </p:sp>
      </p:grpSp>
      <p:grpSp>
        <p:nvGrpSpPr>
          <p:cNvPr id="2314" name="Google Shape;2314;p48"/>
          <p:cNvGrpSpPr/>
          <p:nvPr/>
        </p:nvGrpSpPr>
        <p:grpSpPr>
          <a:xfrm>
            <a:off x="4363354" y="6587739"/>
            <a:ext cx="2722458" cy="436841"/>
            <a:chOff x="3060727" y="484500"/>
            <a:chExt cx="2369637" cy="436842"/>
          </a:xfrm>
        </p:grpSpPr>
        <p:sp>
          <p:nvSpPr>
            <p:cNvPr id="2315" name="Google Shape;2315;p48"/>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316" name="Google Shape;2316;p48"/>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a:p>
          </p:txBody>
        </p:sp>
      </p:grpSp>
      <p:sp>
        <p:nvSpPr>
          <p:cNvPr id="2317" name="Google Shape;2317;p48"/>
          <p:cNvSpPr/>
          <p:nvPr/>
        </p:nvSpPr>
        <p:spPr>
          <a:xfrm>
            <a:off x="58986" y="5159535"/>
            <a:ext cx="716715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1000">
                <a:solidFill>
                  <a:schemeClr val="dk1"/>
                </a:solidFill>
                <a:latin typeface="Arial Narrow"/>
                <a:ea typeface="Arial Narrow"/>
                <a:cs typeface="Arial Narrow"/>
                <a:sym typeface="Arial Narrow"/>
              </a:rPr>
              <a:t>Figura 3. Mapa temático de proporción de casos para violencia intrafamiliar y de genero. Medellín, a Periodo epidemiológico 07  acumulado  de  2022. </a:t>
            </a:r>
            <a:endParaRPr/>
          </a:p>
        </p:txBody>
      </p:sp>
      <p:pic>
        <p:nvPicPr>
          <p:cNvPr id="2318" name="Google Shape;2318;p48"/>
          <p:cNvPicPr preferRelativeResize="0"/>
          <p:nvPr/>
        </p:nvPicPr>
        <p:blipFill rotWithShape="1">
          <a:blip r:embed="rId7">
            <a:alphaModFix/>
          </a:blip>
          <a:srcRect b="0" l="0" r="0" t="0"/>
          <a:stretch/>
        </p:blipFill>
        <p:spPr>
          <a:xfrm>
            <a:off x="149442" y="626213"/>
            <a:ext cx="6763377" cy="433332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2" name="Shape 2322"/>
        <p:cNvGrpSpPr/>
        <p:nvPr/>
      </p:nvGrpSpPr>
      <p:grpSpPr>
        <a:xfrm>
          <a:off x="0" y="0"/>
          <a:ext cx="0" cy="0"/>
          <a:chOff x="0" y="0"/>
          <a:chExt cx="0" cy="0"/>
        </a:xfrm>
      </p:grpSpPr>
      <p:sp>
        <p:nvSpPr>
          <p:cNvPr id="2323" name="Google Shape;2323;p49"/>
          <p:cNvSpPr/>
          <p:nvPr/>
        </p:nvSpPr>
        <p:spPr>
          <a:xfrm>
            <a:off x="22943" y="4211960"/>
            <a:ext cx="7200900" cy="375138"/>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324" name="Google Shape;2324;p49"/>
          <p:cNvGrpSpPr/>
          <p:nvPr/>
        </p:nvGrpSpPr>
        <p:grpSpPr>
          <a:xfrm>
            <a:off x="300347" y="4246658"/>
            <a:ext cx="5047355" cy="276999"/>
            <a:chOff x="2448322" y="74775"/>
            <a:chExt cx="5047355" cy="276999"/>
          </a:xfrm>
        </p:grpSpPr>
        <p:sp>
          <p:nvSpPr>
            <p:cNvPr id="2325" name="Google Shape;2325;p4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326" name="Google Shape;2326;p49"/>
            <p:cNvCxnSpPr>
              <a:stCxn id="2325"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327" name="Google Shape;2327;p49"/>
            <p:cNvSpPr txBox="1"/>
            <p:nvPr/>
          </p:nvSpPr>
          <p:spPr>
            <a:xfrm>
              <a:off x="3302537" y="74775"/>
              <a:ext cx="419314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Modalidades de violencia</a:t>
              </a:r>
              <a:endParaRPr b="1" sz="1200">
                <a:solidFill>
                  <a:schemeClr val="dk1"/>
                </a:solidFill>
                <a:latin typeface="Arial Narrow"/>
                <a:ea typeface="Arial Narrow"/>
                <a:cs typeface="Arial Narrow"/>
                <a:sym typeface="Arial Narrow"/>
              </a:endParaRPr>
            </a:p>
          </p:txBody>
        </p:sp>
      </p:grpSp>
      <p:pic>
        <p:nvPicPr>
          <p:cNvPr id="2328" name="Google Shape;2328;p49"/>
          <p:cNvPicPr preferRelativeResize="0"/>
          <p:nvPr/>
        </p:nvPicPr>
        <p:blipFill rotWithShape="1">
          <a:blip r:embed="rId3">
            <a:alphaModFix/>
          </a:blip>
          <a:srcRect b="0" l="0" r="0" t="0"/>
          <a:stretch/>
        </p:blipFill>
        <p:spPr>
          <a:xfrm>
            <a:off x="22334" y="5086264"/>
            <a:ext cx="796469" cy="865394"/>
          </a:xfrm>
          <a:prstGeom prst="rect">
            <a:avLst/>
          </a:prstGeom>
          <a:noFill/>
          <a:ln>
            <a:noFill/>
          </a:ln>
        </p:spPr>
      </p:pic>
      <p:grpSp>
        <p:nvGrpSpPr>
          <p:cNvPr id="2329" name="Google Shape;2329;p49"/>
          <p:cNvGrpSpPr/>
          <p:nvPr/>
        </p:nvGrpSpPr>
        <p:grpSpPr>
          <a:xfrm>
            <a:off x="827530" y="5050102"/>
            <a:ext cx="1509462" cy="677795"/>
            <a:chOff x="985375" y="4325999"/>
            <a:chExt cx="1509462" cy="478736"/>
          </a:xfrm>
        </p:grpSpPr>
        <p:sp>
          <p:nvSpPr>
            <p:cNvPr id="2330" name="Google Shape;2330;p49"/>
            <p:cNvSpPr/>
            <p:nvPr/>
          </p:nvSpPr>
          <p:spPr>
            <a:xfrm>
              <a:off x="985375" y="4542881"/>
              <a:ext cx="1509462" cy="26185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86,4%</a:t>
              </a:r>
              <a:endParaRPr b="1" sz="1600">
                <a:solidFill>
                  <a:schemeClr val="dk1"/>
                </a:solidFill>
                <a:latin typeface="Arial Narrow"/>
                <a:ea typeface="Arial Narrow"/>
                <a:cs typeface="Arial Narrow"/>
                <a:sym typeface="Arial Narrow"/>
              </a:endParaRPr>
            </a:p>
          </p:txBody>
        </p:sp>
        <p:sp>
          <p:nvSpPr>
            <p:cNvPr id="2331" name="Google Shape;2331;p49"/>
            <p:cNvSpPr/>
            <p:nvPr/>
          </p:nvSpPr>
          <p:spPr>
            <a:xfrm>
              <a:off x="1417423" y="4325999"/>
              <a:ext cx="5437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Física</a:t>
              </a:r>
              <a:endParaRPr b="1" sz="1200" u="sng">
                <a:solidFill>
                  <a:srgbClr val="000000"/>
                </a:solidFill>
                <a:latin typeface="Arial Narrow"/>
                <a:ea typeface="Arial Narrow"/>
                <a:cs typeface="Arial Narrow"/>
                <a:sym typeface="Arial Narrow"/>
              </a:endParaRPr>
            </a:p>
          </p:txBody>
        </p:sp>
      </p:grpSp>
      <p:grpSp>
        <p:nvGrpSpPr>
          <p:cNvPr id="2332" name="Google Shape;2332;p49"/>
          <p:cNvGrpSpPr/>
          <p:nvPr/>
        </p:nvGrpSpPr>
        <p:grpSpPr>
          <a:xfrm>
            <a:off x="3238041" y="5007822"/>
            <a:ext cx="1392424" cy="720079"/>
            <a:chOff x="68358" y="6677206"/>
            <a:chExt cx="1392424" cy="926181"/>
          </a:xfrm>
        </p:grpSpPr>
        <p:sp>
          <p:nvSpPr>
            <p:cNvPr id="2333" name="Google Shape;2333;p49"/>
            <p:cNvSpPr/>
            <p:nvPr/>
          </p:nvSpPr>
          <p:spPr>
            <a:xfrm>
              <a:off x="68358" y="7048318"/>
              <a:ext cx="1392424" cy="555069"/>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4,2%</a:t>
              </a:r>
              <a:endParaRPr b="1" sz="1600">
                <a:solidFill>
                  <a:schemeClr val="dk1"/>
                </a:solidFill>
                <a:latin typeface="Arial Narrow"/>
                <a:ea typeface="Arial Narrow"/>
                <a:cs typeface="Arial Narrow"/>
                <a:sym typeface="Arial Narrow"/>
              </a:endParaRPr>
            </a:p>
          </p:txBody>
        </p:sp>
        <p:sp>
          <p:nvSpPr>
            <p:cNvPr id="2334" name="Google Shape;2334;p49"/>
            <p:cNvSpPr/>
            <p:nvPr/>
          </p:nvSpPr>
          <p:spPr>
            <a:xfrm>
              <a:off x="316093" y="6677206"/>
              <a:ext cx="88838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Psicológica</a:t>
              </a:r>
              <a:endParaRPr b="1" sz="1200" u="sng">
                <a:solidFill>
                  <a:srgbClr val="000000"/>
                </a:solidFill>
                <a:latin typeface="Arial Narrow"/>
                <a:ea typeface="Arial Narrow"/>
                <a:cs typeface="Arial Narrow"/>
                <a:sym typeface="Arial Narrow"/>
              </a:endParaRPr>
            </a:p>
          </p:txBody>
        </p:sp>
      </p:grpSp>
      <p:pic>
        <p:nvPicPr>
          <p:cNvPr id="2335" name="Google Shape;2335;p49"/>
          <p:cNvPicPr preferRelativeResize="0"/>
          <p:nvPr/>
        </p:nvPicPr>
        <p:blipFill rotWithShape="1">
          <a:blip r:embed="rId4">
            <a:alphaModFix/>
          </a:blip>
          <a:srcRect b="0" l="0" r="0" t="0"/>
          <a:stretch/>
        </p:blipFill>
        <p:spPr>
          <a:xfrm>
            <a:off x="2397865" y="5054621"/>
            <a:ext cx="733921" cy="857615"/>
          </a:xfrm>
          <a:prstGeom prst="rect">
            <a:avLst/>
          </a:prstGeom>
          <a:noFill/>
          <a:ln>
            <a:noFill/>
          </a:ln>
        </p:spPr>
      </p:pic>
      <p:pic>
        <p:nvPicPr>
          <p:cNvPr id="2336" name="Google Shape;2336;p49"/>
          <p:cNvPicPr preferRelativeResize="0"/>
          <p:nvPr/>
        </p:nvPicPr>
        <p:blipFill rotWithShape="1">
          <a:blip r:embed="rId5">
            <a:alphaModFix/>
          </a:blip>
          <a:srcRect b="0" l="0" r="0" t="0"/>
          <a:stretch/>
        </p:blipFill>
        <p:spPr>
          <a:xfrm>
            <a:off x="4793436" y="5108866"/>
            <a:ext cx="516293" cy="766112"/>
          </a:xfrm>
          <a:prstGeom prst="rect">
            <a:avLst/>
          </a:prstGeom>
          <a:noFill/>
          <a:ln>
            <a:noFill/>
          </a:ln>
        </p:spPr>
      </p:pic>
      <p:grpSp>
        <p:nvGrpSpPr>
          <p:cNvPr id="2337" name="Google Shape;2337;p49"/>
          <p:cNvGrpSpPr/>
          <p:nvPr/>
        </p:nvGrpSpPr>
        <p:grpSpPr>
          <a:xfrm>
            <a:off x="5287739" y="5095736"/>
            <a:ext cx="1638590" cy="566300"/>
            <a:chOff x="1739715" y="6554323"/>
            <a:chExt cx="1638590" cy="566300"/>
          </a:xfrm>
        </p:grpSpPr>
        <p:sp>
          <p:nvSpPr>
            <p:cNvPr id="2338" name="Google Shape;2338;p49"/>
            <p:cNvSpPr/>
            <p:nvPr/>
          </p:nvSpPr>
          <p:spPr>
            <a:xfrm>
              <a:off x="1878899" y="6827481"/>
              <a:ext cx="1485306" cy="293142"/>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7,4%</a:t>
              </a:r>
              <a:endParaRPr b="1" sz="1600">
                <a:solidFill>
                  <a:schemeClr val="dk1"/>
                </a:solidFill>
                <a:latin typeface="Arial Narrow"/>
                <a:ea typeface="Arial Narrow"/>
                <a:cs typeface="Arial Narrow"/>
                <a:sym typeface="Arial Narrow"/>
              </a:endParaRPr>
            </a:p>
          </p:txBody>
        </p:sp>
        <p:sp>
          <p:nvSpPr>
            <p:cNvPr id="2339" name="Google Shape;2339;p49"/>
            <p:cNvSpPr/>
            <p:nvPr/>
          </p:nvSpPr>
          <p:spPr>
            <a:xfrm>
              <a:off x="1739715" y="6554323"/>
              <a:ext cx="163859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Negligencia y abandono</a:t>
              </a:r>
              <a:endParaRPr b="1" sz="1200" u="sng">
                <a:solidFill>
                  <a:srgbClr val="000000"/>
                </a:solidFill>
                <a:latin typeface="Arial Narrow"/>
                <a:ea typeface="Arial Narrow"/>
                <a:cs typeface="Arial Narrow"/>
                <a:sym typeface="Arial Narrow"/>
              </a:endParaRPr>
            </a:p>
          </p:txBody>
        </p:sp>
      </p:grpSp>
      <p:sp>
        <p:nvSpPr>
          <p:cNvPr id="2340" name="Google Shape;2340;p49"/>
          <p:cNvSpPr/>
          <p:nvPr/>
        </p:nvSpPr>
        <p:spPr>
          <a:xfrm>
            <a:off x="25003" y="6773278"/>
            <a:ext cx="7171815" cy="147732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La violencia de género e intrafamiliar y ataques con agentes químicos, es uno de los eventos de interés en salud pública. En Medellín a diferencia del comportamiento observado en el país, las violencias sexuales ocupan el primer lugar, con un 55,7% del total de violencia reportadas, evidenciando una situación de interés en salud publica que se esta analizando e interviniendo desde la metodología de gestión del riesgo y expuesta ante la sala de análisis de riesgo (SAR) del equipo de vigilancia epidemiológica.. </a:t>
            </a:r>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Con respecto a la violencia no sexual, éstas constituyen el 44,2% del total de las violencias, la relación hombre, mujer, es aproximadamente de un hombre por cada 5 mujeres, se presenta en todos los cursos de vida, desde la primera infancia, siendo los adultos los mas afectados (29-59 años), seguido por los jóvenes. cabe resaltar que el 2,3% de las víctimas son maternas. Las personas mayores de 18 años padecen más violencia física y psicológica, mientras que los menores de 18 años sufren más violencia por negligencia y abandono; en mas del 60% de cada una de las violencias no sexuales el agresor es familiar de la víctima. La violencia no sexual que más se presenta es la violencia física. </a:t>
            </a:r>
            <a:endParaRPr/>
          </a:p>
        </p:txBody>
      </p:sp>
      <p:sp>
        <p:nvSpPr>
          <p:cNvPr id="2341" name="Google Shape;2341;p49"/>
          <p:cNvSpPr/>
          <p:nvPr/>
        </p:nvSpPr>
        <p:spPr>
          <a:xfrm>
            <a:off x="9885" y="6372200"/>
            <a:ext cx="7200900" cy="382832"/>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342" name="Google Shape;2342;p49"/>
          <p:cNvGrpSpPr/>
          <p:nvPr/>
        </p:nvGrpSpPr>
        <p:grpSpPr>
          <a:xfrm>
            <a:off x="201923" y="6421323"/>
            <a:ext cx="3446504" cy="276999"/>
            <a:chOff x="2448322" y="33831"/>
            <a:chExt cx="3446504" cy="276999"/>
          </a:xfrm>
        </p:grpSpPr>
        <p:sp>
          <p:nvSpPr>
            <p:cNvPr id="2343" name="Google Shape;2343;p49"/>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344" name="Google Shape;2344;p49"/>
            <p:cNvCxnSpPr>
              <a:stCxn id="2343"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2345" name="Google Shape;2345;p49"/>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Finales</a:t>
              </a:r>
              <a:endParaRPr/>
            </a:p>
          </p:txBody>
        </p:sp>
      </p:grpSp>
      <p:sp>
        <p:nvSpPr>
          <p:cNvPr id="2346" name="Google Shape;2346;p49"/>
          <p:cNvSpPr/>
          <p:nvPr/>
        </p:nvSpPr>
        <p:spPr>
          <a:xfrm>
            <a:off x="1479574" y="3724889"/>
            <a:ext cx="4337706" cy="3231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5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Figura 4. Curso de vida de los casos  de violencia. Periodo epidemiológico 07 2022. </a:t>
            </a:r>
            <a:endParaRPr/>
          </a:p>
        </p:txBody>
      </p:sp>
      <p:pic>
        <p:nvPicPr>
          <p:cNvPr id="2347" name="Google Shape;2347;p49"/>
          <p:cNvPicPr preferRelativeResize="0"/>
          <p:nvPr/>
        </p:nvPicPr>
        <p:blipFill rotWithShape="1">
          <a:blip r:embed="rId6">
            <a:alphaModFix/>
          </a:blip>
          <a:srcRect b="0" l="0" r="0" t="0"/>
          <a:stretch/>
        </p:blipFill>
        <p:spPr>
          <a:xfrm>
            <a:off x="3850461" y="39682"/>
            <a:ext cx="942975" cy="771525"/>
          </a:xfrm>
          <a:prstGeom prst="rect">
            <a:avLst/>
          </a:prstGeom>
          <a:noFill/>
          <a:ln>
            <a:noFill/>
          </a:ln>
        </p:spPr>
      </p:pic>
      <p:grpSp>
        <p:nvGrpSpPr>
          <p:cNvPr id="2348" name="Google Shape;2348;p49"/>
          <p:cNvGrpSpPr/>
          <p:nvPr/>
        </p:nvGrpSpPr>
        <p:grpSpPr>
          <a:xfrm>
            <a:off x="3526645" y="654428"/>
            <a:ext cx="1690560" cy="650645"/>
            <a:chOff x="-14122" y="7072716"/>
            <a:chExt cx="1282684" cy="650645"/>
          </a:xfrm>
        </p:grpSpPr>
        <p:sp>
          <p:nvSpPr>
            <p:cNvPr id="2349" name="Google Shape;2349;p49"/>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2350" name="Google Shape;2350;p49"/>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98,4%</a:t>
              </a:r>
              <a:endParaRPr/>
            </a:p>
          </p:txBody>
        </p:sp>
      </p:grpSp>
      <p:pic>
        <p:nvPicPr>
          <p:cNvPr id="2351" name="Google Shape;2351;p49"/>
          <p:cNvPicPr preferRelativeResize="0"/>
          <p:nvPr/>
        </p:nvPicPr>
        <p:blipFill rotWithShape="1">
          <a:blip r:embed="rId7">
            <a:alphaModFix/>
          </a:blip>
          <a:srcRect b="0" l="0" r="0" t="0"/>
          <a:stretch/>
        </p:blipFill>
        <p:spPr>
          <a:xfrm>
            <a:off x="1927331" y="604"/>
            <a:ext cx="933450" cy="742950"/>
          </a:xfrm>
          <a:prstGeom prst="rect">
            <a:avLst/>
          </a:prstGeom>
          <a:noFill/>
          <a:ln>
            <a:noFill/>
          </a:ln>
        </p:spPr>
      </p:pic>
      <p:grpSp>
        <p:nvGrpSpPr>
          <p:cNvPr id="2352" name="Google Shape;2352;p49"/>
          <p:cNvGrpSpPr/>
          <p:nvPr/>
        </p:nvGrpSpPr>
        <p:grpSpPr>
          <a:xfrm>
            <a:off x="1474423" y="647431"/>
            <a:ext cx="1881594" cy="724941"/>
            <a:chOff x="-103304" y="7072716"/>
            <a:chExt cx="1427628" cy="724941"/>
          </a:xfrm>
        </p:grpSpPr>
        <p:sp>
          <p:nvSpPr>
            <p:cNvPr id="2353" name="Google Shape;2353;p49"/>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a:p>
          </p:txBody>
        </p:sp>
        <p:sp>
          <p:nvSpPr>
            <p:cNvPr id="2354" name="Google Shape;2354;p49"/>
            <p:cNvSpPr/>
            <p:nvPr/>
          </p:nvSpPr>
          <p:spPr>
            <a:xfrm>
              <a:off x="-103304" y="7371933"/>
              <a:ext cx="1427628" cy="42572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contributivo: 62,2%</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subsidiado: 29,9%</a:t>
              </a:r>
              <a:endParaRPr/>
            </a:p>
            <a:p>
              <a:pPr indent="0" lvl="0" marL="0" marR="0" rtl="0" algn="ctr">
                <a:spcBef>
                  <a:spcPts val="0"/>
                </a:spcBef>
                <a:spcAft>
                  <a:spcPts val="0"/>
                </a:spcAft>
                <a:buNone/>
              </a:pPr>
              <a:r>
                <a:t/>
              </a:r>
              <a:endParaRPr b="1" sz="1400">
                <a:solidFill>
                  <a:schemeClr val="dk1"/>
                </a:solidFill>
                <a:latin typeface="Arial Narrow"/>
                <a:ea typeface="Arial Narrow"/>
                <a:cs typeface="Arial Narrow"/>
                <a:sym typeface="Arial Narrow"/>
              </a:endParaRPr>
            </a:p>
          </p:txBody>
        </p:sp>
      </p:grpSp>
      <p:sp>
        <p:nvSpPr>
          <p:cNvPr id="2355" name="Google Shape;2355;p49"/>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49</a:t>
            </a:r>
            <a:endParaRPr b="1" sz="1050">
              <a:solidFill>
                <a:schemeClr val="dk1"/>
              </a:solidFill>
              <a:latin typeface="Arial Narrow"/>
              <a:ea typeface="Arial Narrow"/>
              <a:cs typeface="Arial Narrow"/>
              <a:sym typeface="Arial Narrow"/>
            </a:endParaRPr>
          </a:p>
        </p:txBody>
      </p:sp>
      <p:graphicFrame>
        <p:nvGraphicFramePr>
          <p:cNvPr id="2356" name="Google Shape;2356;p49"/>
          <p:cNvGraphicFramePr/>
          <p:nvPr/>
        </p:nvGraphicFramePr>
        <p:xfrm>
          <a:off x="1381087" y="1694496"/>
          <a:ext cx="3906651" cy="1887536"/>
        </p:xfrm>
        <a:graphic>
          <a:graphicData uri="http://schemas.openxmlformats.org/drawingml/2006/chart">
            <c:chart r:id="rId8"/>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5"/>
          <p:cNvSpPr/>
          <p:nvPr/>
        </p:nvSpPr>
        <p:spPr>
          <a:xfrm>
            <a:off x="0" y="23621"/>
            <a:ext cx="7200900" cy="460879"/>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59" name="Google Shape;159;p5"/>
          <p:cNvGrpSpPr/>
          <p:nvPr/>
        </p:nvGrpSpPr>
        <p:grpSpPr>
          <a:xfrm>
            <a:off x="277404" y="105617"/>
            <a:ext cx="3446504" cy="276999"/>
            <a:chOff x="2448322" y="74775"/>
            <a:chExt cx="3446504" cy="276999"/>
          </a:xfrm>
        </p:grpSpPr>
        <p:sp>
          <p:nvSpPr>
            <p:cNvPr id="160" name="Google Shape;160;p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61" name="Google Shape;161;p5"/>
            <p:cNvCxnSpPr>
              <a:stCxn id="16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62" name="Google Shape;162;p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b="1" sz="1200">
                <a:solidFill>
                  <a:schemeClr val="dk1"/>
                </a:solidFill>
                <a:latin typeface="Arial Narrow"/>
                <a:ea typeface="Arial Narrow"/>
                <a:cs typeface="Arial Narrow"/>
                <a:sym typeface="Arial Narrow"/>
              </a:endParaRPr>
            </a:p>
          </p:txBody>
        </p:sp>
      </p:grpSp>
      <p:pic>
        <p:nvPicPr>
          <p:cNvPr id="163" name="Google Shape;163;p5"/>
          <p:cNvPicPr preferRelativeResize="0"/>
          <p:nvPr/>
        </p:nvPicPr>
        <p:blipFill rotWithShape="1">
          <a:blip r:embed="rId3">
            <a:alphaModFix/>
          </a:blip>
          <a:srcRect b="0" l="31453" r="56934" t="7635"/>
          <a:stretch/>
        </p:blipFill>
        <p:spPr>
          <a:xfrm>
            <a:off x="1934415" y="828686"/>
            <a:ext cx="551793" cy="785935"/>
          </a:xfrm>
          <a:prstGeom prst="rect">
            <a:avLst/>
          </a:prstGeom>
          <a:noFill/>
          <a:ln>
            <a:noFill/>
          </a:ln>
        </p:spPr>
      </p:pic>
      <p:sp>
        <p:nvSpPr>
          <p:cNvPr id="164" name="Google Shape;164;p5"/>
          <p:cNvSpPr/>
          <p:nvPr/>
        </p:nvSpPr>
        <p:spPr>
          <a:xfrm>
            <a:off x="419910" y="1741916"/>
            <a:ext cx="790983"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61,84%</a:t>
            </a:r>
            <a:endParaRPr b="1" sz="1600">
              <a:solidFill>
                <a:schemeClr val="dk1"/>
              </a:solidFill>
              <a:latin typeface="Arial Narrow"/>
              <a:ea typeface="Arial Narrow"/>
              <a:cs typeface="Arial Narrow"/>
              <a:sym typeface="Arial Narrow"/>
            </a:endParaRPr>
          </a:p>
        </p:txBody>
      </p:sp>
      <p:sp>
        <p:nvSpPr>
          <p:cNvPr id="165" name="Google Shape;165;p5"/>
          <p:cNvSpPr/>
          <p:nvPr/>
        </p:nvSpPr>
        <p:spPr>
          <a:xfrm>
            <a:off x="1787995" y="1741916"/>
            <a:ext cx="811038"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38,16%</a:t>
            </a:r>
            <a:endParaRPr b="1" sz="1600">
              <a:solidFill>
                <a:schemeClr val="dk1"/>
              </a:solidFill>
              <a:latin typeface="Arial Narrow"/>
              <a:ea typeface="Arial Narrow"/>
              <a:cs typeface="Arial Narrow"/>
              <a:sym typeface="Arial Narrow"/>
            </a:endParaRPr>
          </a:p>
        </p:txBody>
      </p:sp>
      <p:sp>
        <p:nvSpPr>
          <p:cNvPr id="166" name="Google Shape;166;p5"/>
          <p:cNvSpPr/>
          <p:nvPr/>
        </p:nvSpPr>
        <p:spPr>
          <a:xfrm>
            <a:off x="3227117" y="1765356"/>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0,66%</a:t>
            </a:r>
            <a:endParaRPr b="1" sz="1600">
              <a:solidFill>
                <a:schemeClr val="dk1"/>
              </a:solidFill>
              <a:latin typeface="Arial Narrow"/>
              <a:ea typeface="Arial Narrow"/>
              <a:cs typeface="Arial Narrow"/>
              <a:sym typeface="Arial Narrow"/>
            </a:endParaRPr>
          </a:p>
        </p:txBody>
      </p:sp>
      <p:sp>
        <p:nvSpPr>
          <p:cNvPr id="167" name="Google Shape;167;p5"/>
          <p:cNvSpPr/>
          <p:nvPr/>
        </p:nvSpPr>
        <p:spPr>
          <a:xfrm>
            <a:off x="4559644" y="1789214"/>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0,33%</a:t>
            </a:r>
            <a:endParaRPr b="1" sz="1600">
              <a:solidFill>
                <a:schemeClr val="dk1"/>
              </a:solidFill>
              <a:latin typeface="Arial Narrow"/>
              <a:ea typeface="Arial Narrow"/>
              <a:cs typeface="Arial Narrow"/>
              <a:sym typeface="Arial Narrow"/>
            </a:endParaRPr>
          </a:p>
        </p:txBody>
      </p:sp>
      <p:pic>
        <p:nvPicPr>
          <p:cNvPr id="168" name="Google Shape;168;p5"/>
          <p:cNvPicPr preferRelativeResize="0"/>
          <p:nvPr/>
        </p:nvPicPr>
        <p:blipFill rotWithShape="1">
          <a:blip r:embed="rId4">
            <a:alphaModFix/>
          </a:blip>
          <a:srcRect b="0" l="58247" r="0" t="0"/>
          <a:stretch/>
        </p:blipFill>
        <p:spPr>
          <a:xfrm>
            <a:off x="1964656" y="2510820"/>
            <a:ext cx="1157125" cy="1039258"/>
          </a:xfrm>
          <a:prstGeom prst="rect">
            <a:avLst/>
          </a:prstGeom>
          <a:noFill/>
          <a:ln>
            <a:noFill/>
          </a:ln>
        </p:spPr>
      </p:pic>
      <p:pic>
        <p:nvPicPr>
          <p:cNvPr id="169" name="Google Shape;169;p5"/>
          <p:cNvPicPr preferRelativeResize="0"/>
          <p:nvPr/>
        </p:nvPicPr>
        <p:blipFill rotWithShape="1">
          <a:blip r:embed="rId5">
            <a:alphaModFix/>
          </a:blip>
          <a:srcRect b="0" l="0" r="50000" t="0"/>
          <a:stretch/>
        </p:blipFill>
        <p:spPr>
          <a:xfrm>
            <a:off x="3700336" y="2411760"/>
            <a:ext cx="1268412" cy="1111250"/>
          </a:xfrm>
          <a:prstGeom prst="rect">
            <a:avLst/>
          </a:prstGeom>
          <a:noFill/>
          <a:ln>
            <a:noFill/>
          </a:ln>
        </p:spPr>
      </p:pic>
      <p:pic>
        <p:nvPicPr>
          <p:cNvPr id="170" name="Google Shape;170;p5"/>
          <p:cNvPicPr preferRelativeResize="0"/>
          <p:nvPr/>
        </p:nvPicPr>
        <p:blipFill rotWithShape="1">
          <a:blip r:embed="rId4">
            <a:alphaModFix/>
          </a:blip>
          <a:srcRect b="0" l="0" r="48966" t="0"/>
          <a:stretch/>
        </p:blipFill>
        <p:spPr>
          <a:xfrm>
            <a:off x="332260" y="2650922"/>
            <a:ext cx="1306822" cy="960264"/>
          </a:xfrm>
          <a:prstGeom prst="rect">
            <a:avLst/>
          </a:prstGeom>
          <a:noFill/>
          <a:ln>
            <a:noFill/>
          </a:ln>
        </p:spPr>
      </p:pic>
      <p:pic>
        <p:nvPicPr>
          <p:cNvPr id="171" name="Google Shape;171;p5"/>
          <p:cNvPicPr preferRelativeResize="0"/>
          <p:nvPr/>
        </p:nvPicPr>
        <p:blipFill rotWithShape="1">
          <a:blip r:embed="rId5">
            <a:alphaModFix/>
          </a:blip>
          <a:srcRect b="0" l="50528" r="0" t="0"/>
          <a:stretch/>
        </p:blipFill>
        <p:spPr>
          <a:xfrm>
            <a:off x="5497770" y="2465642"/>
            <a:ext cx="1255027" cy="1111250"/>
          </a:xfrm>
          <a:prstGeom prst="rect">
            <a:avLst/>
          </a:prstGeom>
          <a:noFill/>
          <a:ln>
            <a:noFill/>
          </a:ln>
        </p:spPr>
      </p:pic>
      <p:graphicFrame>
        <p:nvGraphicFramePr>
          <p:cNvPr id="172" name="Google Shape;172;p5"/>
          <p:cNvGraphicFramePr/>
          <p:nvPr/>
        </p:nvGraphicFramePr>
        <p:xfrm>
          <a:off x="144066" y="3523010"/>
          <a:ext cx="3000000" cy="3000000"/>
        </p:xfrm>
        <a:graphic>
          <a:graphicData uri="http://schemas.openxmlformats.org/drawingml/2006/table">
            <a:tbl>
              <a:tblPr bandRow="1" firstRow="1">
                <a:noFill/>
                <a:tableStyleId>{6C711DC9-F84C-43DD-8A07-ABD09DAA2905}</a:tableStyleId>
              </a:tblPr>
              <a:tblGrid>
                <a:gridCol w="1631400"/>
                <a:gridCol w="1664025"/>
                <a:gridCol w="1822500"/>
                <a:gridCol w="1866850"/>
              </a:tblGrid>
              <a:tr h="370850">
                <a:tc>
                  <a:txBody>
                    <a:bodyPr/>
                    <a:lstStyle/>
                    <a:p>
                      <a:pPr indent="0" lvl="0" marL="0" marR="0" rtl="0" algn="ctr">
                        <a:spcBef>
                          <a:spcPts val="0"/>
                        </a:spcBef>
                        <a:spcAft>
                          <a:spcPts val="0"/>
                        </a:spcAft>
                        <a:buNone/>
                      </a:pPr>
                      <a:r>
                        <a:rPr b="1" lang="es-ES" sz="1200" u="sng">
                          <a:latin typeface="Arial Narrow"/>
                          <a:ea typeface="Arial Narrow"/>
                          <a:cs typeface="Arial Narrow"/>
                          <a:sym typeface="Arial Narrow"/>
                        </a:rPr>
                        <a:t>Privados de la Libertad</a:t>
                      </a:r>
                      <a:endParaRPr b="1" sz="1200" u="sng">
                        <a:solidFill>
                          <a:srgbClr val="000000"/>
                        </a:solidFill>
                        <a:latin typeface="Arial Narrow"/>
                        <a:ea typeface="Arial Narrow"/>
                        <a:cs typeface="Arial Narrow"/>
                        <a:sym typeface="Arial Narrow"/>
                      </a:endParaRPr>
                    </a:p>
                  </a:txBody>
                  <a:tcPr marT="45725" marB="45725" marR="91450" marL="91450"/>
                </a:tc>
                <a:tc>
                  <a:txBody>
                    <a:bodyPr/>
                    <a:lstStyle/>
                    <a:p>
                      <a:pPr indent="0" lvl="0" marL="0" marR="0" rtl="0" algn="ctr">
                        <a:spcBef>
                          <a:spcPts val="0"/>
                        </a:spcBef>
                        <a:spcAft>
                          <a:spcPts val="0"/>
                        </a:spcAft>
                        <a:buNone/>
                      </a:pPr>
                      <a:r>
                        <a:rPr b="1" lang="es-ES" sz="1200" u="sng">
                          <a:latin typeface="Arial Narrow"/>
                          <a:ea typeface="Arial Narrow"/>
                          <a:cs typeface="Arial Narrow"/>
                          <a:sym typeface="Arial Narrow"/>
                        </a:rPr>
                        <a:t>Habitante</a:t>
                      </a:r>
                      <a:r>
                        <a:rPr b="1" lang="es-ES" sz="1200" u="sng">
                          <a:latin typeface="Arial Narrow"/>
                          <a:ea typeface="Arial Narrow"/>
                          <a:cs typeface="Arial Narrow"/>
                          <a:sym typeface="Arial Narrow"/>
                        </a:rPr>
                        <a:t> de calle</a:t>
                      </a:r>
                      <a:endParaRPr b="1" sz="1200" u="sng">
                        <a:solidFill>
                          <a:srgbClr val="000000"/>
                        </a:solidFill>
                        <a:latin typeface="Arial Narrow"/>
                        <a:ea typeface="Arial Narrow"/>
                        <a:cs typeface="Arial Narrow"/>
                        <a:sym typeface="Arial Narrow"/>
                      </a:endParaRPr>
                    </a:p>
                  </a:txBody>
                  <a:tcPr marT="45725" marB="45725" marR="91450" marL="91450"/>
                </a:tc>
                <a:tc>
                  <a:txBody>
                    <a:bodyPr/>
                    <a:lstStyle/>
                    <a:p>
                      <a:pPr indent="0" lvl="0" marL="0" marR="0" rtl="0" algn="ctr">
                        <a:spcBef>
                          <a:spcPts val="0"/>
                        </a:spcBef>
                        <a:spcAft>
                          <a:spcPts val="0"/>
                        </a:spcAft>
                        <a:buNone/>
                      </a:pPr>
                      <a:r>
                        <a:rPr b="1" lang="es-ES" sz="1200" u="sng">
                          <a:latin typeface="Arial Narrow"/>
                          <a:ea typeface="Arial Narrow"/>
                          <a:cs typeface="Arial Narrow"/>
                          <a:sym typeface="Arial Narrow"/>
                        </a:rPr>
                        <a:t>Profesionales de la</a:t>
                      </a:r>
                      <a:r>
                        <a:rPr b="1" lang="es-ES" sz="1200" u="sng">
                          <a:latin typeface="Arial Narrow"/>
                          <a:ea typeface="Arial Narrow"/>
                          <a:cs typeface="Arial Narrow"/>
                          <a:sym typeface="Arial Narrow"/>
                        </a:rPr>
                        <a:t> salud</a:t>
                      </a:r>
                      <a:endParaRPr b="1" sz="1200" u="sng">
                        <a:solidFill>
                          <a:srgbClr val="000000"/>
                        </a:solidFill>
                        <a:latin typeface="Arial Narrow"/>
                        <a:ea typeface="Arial Narrow"/>
                        <a:cs typeface="Arial Narrow"/>
                        <a:sym typeface="Arial Narrow"/>
                      </a:endParaRPr>
                    </a:p>
                  </a:txBody>
                  <a:tcPr marT="45725" marB="45725" marR="91450" marL="91450"/>
                </a:tc>
                <a:tc>
                  <a:txBody>
                    <a:bodyPr/>
                    <a:lstStyle/>
                    <a:p>
                      <a:pPr indent="0" lvl="0" marL="0" marR="0" rtl="0" algn="ctr">
                        <a:spcBef>
                          <a:spcPts val="0"/>
                        </a:spcBef>
                        <a:spcAft>
                          <a:spcPts val="0"/>
                        </a:spcAft>
                        <a:buNone/>
                      </a:pPr>
                      <a:r>
                        <a:rPr b="1" lang="es-ES" sz="1200" u="sng">
                          <a:latin typeface="Arial Narrow"/>
                          <a:ea typeface="Arial Narrow"/>
                          <a:cs typeface="Arial Narrow"/>
                          <a:sym typeface="Arial Narrow"/>
                        </a:rPr>
                        <a:t>Procedentes del exterior</a:t>
                      </a:r>
                      <a:endParaRPr b="1" sz="1200" u="sng">
                        <a:solidFill>
                          <a:srgbClr val="000000"/>
                        </a:solidFill>
                        <a:latin typeface="Arial Narrow"/>
                        <a:ea typeface="Arial Narrow"/>
                        <a:cs typeface="Arial Narrow"/>
                        <a:sym typeface="Arial Narrow"/>
                      </a:endParaRPr>
                    </a:p>
                  </a:txBody>
                  <a:tcPr marT="45725" marB="45725" marR="91450" marL="91450"/>
                </a:tc>
              </a:tr>
            </a:tbl>
          </a:graphicData>
        </a:graphic>
      </p:graphicFrame>
      <p:sp>
        <p:nvSpPr>
          <p:cNvPr id="173" name="Google Shape;173;p5"/>
          <p:cNvSpPr/>
          <p:nvPr/>
        </p:nvSpPr>
        <p:spPr>
          <a:xfrm>
            <a:off x="529379" y="3801192"/>
            <a:ext cx="893884"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13 casos</a:t>
            </a:r>
            <a:endParaRPr b="1" sz="1400">
              <a:solidFill>
                <a:schemeClr val="dk1"/>
              </a:solidFill>
              <a:latin typeface="Arial Narrow"/>
              <a:ea typeface="Arial Narrow"/>
              <a:cs typeface="Arial Narrow"/>
              <a:sym typeface="Arial Narrow"/>
            </a:endParaRPr>
          </a:p>
        </p:txBody>
      </p:sp>
      <p:sp>
        <p:nvSpPr>
          <p:cNvPr id="174" name="Google Shape;174;p5"/>
          <p:cNvSpPr/>
          <p:nvPr/>
        </p:nvSpPr>
        <p:spPr>
          <a:xfrm>
            <a:off x="2079654" y="3801192"/>
            <a:ext cx="971485"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71 casos</a:t>
            </a:r>
            <a:endParaRPr b="1" sz="1400">
              <a:solidFill>
                <a:schemeClr val="dk1"/>
              </a:solidFill>
              <a:latin typeface="Arial Narrow"/>
              <a:ea typeface="Arial Narrow"/>
              <a:cs typeface="Arial Narrow"/>
              <a:sym typeface="Arial Narrow"/>
            </a:endParaRPr>
          </a:p>
        </p:txBody>
      </p:sp>
      <p:sp>
        <p:nvSpPr>
          <p:cNvPr id="175" name="Google Shape;175;p5"/>
          <p:cNvSpPr/>
          <p:nvPr/>
        </p:nvSpPr>
        <p:spPr>
          <a:xfrm>
            <a:off x="3964508" y="3793100"/>
            <a:ext cx="880066"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12 casos</a:t>
            </a:r>
            <a:endParaRPr b="1" sz="1400">
              <a:solidFill>
                <a:schemeClr val="dk1"/>
              </a:solidFill>
              <a:latin typeface="Arial Narrow"/>
              <a:ea typeface="Arial Narrow"/>
              <a:cs typeface="Arial Narrow"/>
              <a:sym typeface="Arial Narrow"/>
            </a:endParaRPr>
          </a:p>
        </p:txBody>
      </p:sp>
      <p:sp>
        <p:nvSpPr>
          <p:cNvPr id="176" name="Google Shape;176;p5"/>
          <p:cNvSpPr/>
          <p:nvPr/>
        </p:nvSpPr>
        <p:spPr>
          <a:xfrm>
            <a:off x="5803688" y="3801192"/>
            <a:ext cx="893106"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38 casos</a:t>
            </a:r>
            <a:endParaRPr b="1" sz="1400">
              <a:solidFill>
                <a:schemeClr val="dk1"/>
              </a:solidFill>
              <a:latin typeface="Arial Narrow"/>
              <a:ea typeface="Arial Narrow"/>
              <a:cs typeface="Arial Narrow"/>
              <a:sym typeface="Arial Narrow"/>
            </a:endParaRPr>
          </a:p>
        </p:txBody>
      </p:sp>
      <p:pic>
        <p:nvPicPr>
          <p:cNvPr id="177" name="Google Shape;177;p5"/>
          <p:cNvPicPr preferRelativeResize="0"/>
          <p:nvPr/>
        </p:nvPicPr>
        <p:blipFill rotWithShape="1">
          <a:blip r:embed="rId6">
            <a:alphaModFix/>
          </a:blip>
          <a:srcRect b="0" l="0" r="0" t="0"/>
          <a:stretch/>
        </p:blipFill>
        <p:spPr>
          <a:xfrm>
            <a:off x="5688682" y="942404"/>
            <a:ext cx="1344613" cy="650082"/>
          </a:xfrm>
          <a:prstGeom prst="rect">
            <a:avLst/>
          </a:prstGeom>
          <a:noFill/>
          <a:ln>
            <a:noFill/>
          </a:ln>
        </p:spPr>
      </p:pic>
      <p:sp>
        <p:nvSpPr>
          <p:cNvPr id="178" name="Google Shape;178;p5"/>
          <p:cNvSpPr txBox="1"/>
          <p:nvPr/>
        </p:nvSpPr>
        <p:spPr>
          <a:xfrm>
            <a:off x="5899235" y="1509082"/>
            <a:ext cx="122960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Coinfección</a:t>
            </a:r>
            <a:endParaRPr b="1" sz="1200" u="sng">
              <a:solidFill>
                <a:schemeClr val="dk1"/>
              </a:solidFill>
              <a:latin typeface="Arial Narrow"/>
              <a:ea typeface="Arial Narrow"/>
              <a:cs typeface="Arial Narrow"/>
              <a:sym typeface="Arial Narrow"/>
            </a:endParaRPr>
          </a:p>
        </p:txBody>
      </p:sp>
      <p:sp>
        <p:nvSpPr>
          <p:cNvPr id="179" name="Google Shape;179;p5"/>
          <p:cNvSpPr/>
          <p:nvPr/>
        </p:nvSpPr>
        <p:spPr>
          <a:xfrm>
            <a:off x="5944799" y="1766114"/>
            <a:ext cx="80799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15,89%</a:t>
            </a:r>
            <a:endParaRPr b="1" sz="1600">
              <a:solidFill>
                <a:schemeClr val="dk1"/>
              </a:solidFill>
              <a:latin typeface="Arial Narrow"/>
              <a:ea typeface="Arial Narrow"/>
              <a:cs typeface="Arial Narrow"/>
              <a:sym typeface="Arial Narrow"/>
            </a:endParaRPr>
          </a:p>
        </p:txBody>
      </p:sp>
      <p:sp>
        <p:nvSpPr>
          <p:cNvPr id="180" name="Google Shape;180;p5"/>
          <p:cNvSpPr txBox="1"/>
          <p:nvPr/>
        </p:nvSpPr>
        <p:spPr>
          <a:xfrm>
            <a:off x="5746184" y="2097021"/>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192 casos</a:t>
            </a:r>
            <a:endParaRPr b="1" sz="1200">
              <a:solidFill>
                <a:schemeClr val="dk1"/>
              </a:solidFill>
              <a:latin typeface="Arial Narrow"/>
              <a:ea typeface="Arial Narrow"/>
              <a:cs typeface="Arial Narrow"/>
              <a:sym typeface="Arial Narrow"/>
            </a:endParaRPr>
          </a:p>
        </p:txBody>
      </p:sp>
      <p:sp>
        <p:nvSpPr>
          <p:cNvPr id="181" name="Google Shape;181;p5"/>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5</a:t>
            </a:r>
            <a:endParaRPr b="1" sz="1050">
              <a:solidFill>
                <a:schemeClr val="dk1"/>
              </a:solidFill>
              <a:latin typeface="Arial Narrow"/>
              <a:ea typeface="Arial Narrow"/>
              <a:cs typeface="Arial Narrow"/>
              <a:sym typeface="Arial Narrow"/>
            </a:endParaRPr>
          </a:p>
        </p:txBody>
      </p:sp>
      <p:sp>
        <p:nvSpPr>
          <p:cNvPr id="182" name="Google Shape;182;p5"/>
          <p:cNvSpPr txBox="1"/>
          <p:nvPr/>
        </p:nvSpPr>
        <p:spPr>
          <a:xfrm>
            <a:off x="655206" y="4806760"/>
            <a:ext cx="233134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Porcentaje de casos de tuberculosis</a:t>
            </a:r>
            <a:endParaRPr/>
          </a:p>
        </p:txBody>
      </p:sp>
      <p:cxnSp>
        <p:nvCxnSpPr>
          <p:cNvPr id="183" name="Google Shape;183;p5"/>
          <p:cNvCxnSpPr/>
          <p:nvPr/>
        </p:nvCxnSpPr>
        <p:spPr>
          <a:xfrm>
            <a:off x="4247918" y="5804229"/>
            <a:ext cx="2222505" cy="0"/>
          </a:xfrm>
          <a:prstGeom prst="straightConnector1">
            <a:avLst/>
          </a:prstGeom>
          <a:noFill/>
          <a:ln cap="flat" cmpd="sng" w="9525">
            <a:solidFill>
              <a:srgbClr val="002060"/>
            </a:solidFill>
            <a:prstDash val="solid"/>
            <a:round/>
            <a:headEnd len="sm" w="sm" type="none"/>
            <a:tailEnd len="med" w="med" type="oval"/>
          </a:ln>
        </p:spPr>
      </p:cxnSp>
      <p:cxnSp>
        <p:nvCxnSpPr>
          <p:cNvPr id="184" name="Google Shape;184;p5"/>
          <p:cNvCxnSpPr/>
          <p:nvPr/>
        </p:nvCxnSpPr>
        <p:spPr>
          <a:xfrm rot="10800000">
            <a:off x="745292" y="5804229"/>
            <a:ext cx="2259337" cy="0"/>
          </a:xfrm>
          <a:prstGeom prst="straightConnector1">
            <a:avLst/>
          </a:prstGeom>
          <a:noFill/>
          <a:ln cap="flat" cmpd="sng" w="9525">
            <a:solidFill>
              <a:srgbClr val="002060"/>
            </a:solidFill>
            <a:prstDash val="solid"/>
            <a:round/>
            <a:headEnd len="sm" w="sm" type="none"/>
            <a:tailEnd len="med" w="med" type="oval"/>
          </a:ln>
        </p:spPr>
      </p:cxnSp>
      <p:sp>
        <p:nvSpPr>
          <p:cNvPr id="185" name="Google Shape;185;p5"/>
          <p:cNvSpPr txBox="1"/>
          <p:nvPr/>
        </p:nvSpPr>
        <p:spPr>
          <a:xfrm>
            <a:off x="683841" y="5229646"/>
            <a:ext cx="864339"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81,29%</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Pulmonar</a:t>
            </a:r>
            <a:endParaRPr b="1" sz="1400">
              <a:solidFill>
                <a:schemeClr val="dk1"/>
              </a:solidFill>
              <a:latin typeface="Arial Narrow"/>
              <a:ea typeface="Arial Narrow"/>
              <a:cs typeface="Arial Narrow"/>
              <a:sym typeface="Arial Narrow"/>
            </a:endParaRPr>
          </a:p>
        </p:txBody>
      </p:sp>
      <p:sp>
        <p:nvSpPr>
          <p:cNvPr id="186" name="Google Shape;186;p5"/>
          <p:cNvSpPr txBox="1"/>
          <p:nvPr/>
        </p:nvSpPr>
        <p:spPr>
          <a:xfrm>
            <a:off x="1750759" y="5229646"/>
            <a:ext cx="1225015"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18,71%</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Extrapulmonar</a:t>
            </a:r>
            <a:endParaRPr b="1" sz="1400">
              <a:solidFill>
                <a:schemeClr val="dk1"/>
              </a:solidFill>
              <a:latin typeface="Arial Narrow"/>
              <a:ea typeface="Arial Narrow"/>
              <a:cs typeface="Arial Narrow"/>
              <a:sym typeface="Arial Narrow"/>
            </a:endParaRPr>
          </a:p>
        </p:txBody>
      </p:sp>
      <p:sp>
        <p:nvSpPr>
          <p:cNvPr id="187" name="Google Shape;187;p5"/>
          <p:cNvSpPr txBox="1"/>
          <p:nvPr/>
        </p:nvSpPr>
        <p:spPr>
          <a:xfrm>
            <a:off x="3924902" y="4811251"/>
            <a:ext cx="2487186"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Porcentaje de antecedente de tratamiento</a:t>
            </a:r>
            <a:endParaRPr/>
          </a:p>
        </p:txBody>
      </p:sp>
      <p:sp>
        <p:nvSpPr>
          <p:cNvPr id="188" name="Google Shape;188;p5"/>
          <p:cNvSpPr txBox="1"/>
          <p:nvPr/>
        </p:nvSpPr>
        <p:spPr>
          <a:xfrm>
            <a:off x="4110431" y="5241858"/>
            <a:ext cx="752130"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88,91%</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Nuevo</a:t>
            </a:r>
            <a:endParaRPr b="1" sz="1400">
              <a:solidFill>
                <a:schemeClr val="dk1"/>
              </a:solidFill>
              <a:latin typeface="Arial Narrow"/>
              <a:ea typeface="Arial Narrow"/>
              <a:cs typeface="Arial Narrow"/>
              <a:sym typeface="Arial Narrow"/>
            </a:endParaRPr>
          </a:p>
        </p:txBody>
      </p:sp>
      <p:sp>
        <p:nvSpPr>
          <p:cNvPr id="189" name="Google Shape;189;p5"/>
          <p:cNvSpPr txBox="1"/>
          <p:nvPr/>
        </p:nvSpPr>
        <p:spPr>
          <a:xfrm>
            <a:off x="4867099" y="5243542"/>
            <a:ext cx="1603324"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11,09%</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Previamente tratado</a:t>
            </a:r>
            <a:endParaRPr b="1" sz="1400">
              <a:solidFill>
                <a:schemeClr val="dk1"/>
              </a:solidFill>
              <a:latin typeface="Arial Narrow"/>
              <a:ea typeface="Arial Narrow"/>
              <a:cs typeface="Arial Narrow"/>
              <a:sym typeface="Arial Narrow"/>
            </a:endParaRPr>
          </a:p>
        </p:txBody>
      </p:sp>
      <p:sp>
        <p:nvSpPr>
          <p:cNvPr id="190" name="Google Shape;190;p5"/>
          <p:cNvSpPr/>
          <p:nvPr/>
        </p:nvSpPr>
        <p:spPr>
          <a:xfrm>
            <a:off x="-3736" y="4280216"/>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1" name="Google Shape;191;p5"/>
          <p:cNvGrpSpPr/>
          <p:nvPr/>
        </p:nvGrpSpPr>
        <p:grpSpPr>
          <a:xfrm>
            <a:off x="242311" y="4362212"/>
            <a:ext cx="3486389" cy="276999"/>
            <a:chOff x="2448322" y="74775"/>
            <a:chExt cx="3486389" cy="276999"/>
          </a:xfrm>
        </p:grpSpPr>
        <p:sp>
          <p:nvSpPr>
            <p:cNvPr id="192" name="Google Shape;192;p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93" name="Google Shape;193;p5"/>
            <p:cNvCxnSpPr>
              <a:stCxn id="19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94" name="Google Shape;194;p5"/>
            <p:cNvSpPr txBox="1"/>
            <p:nvPr/>
          </p:nvSpPr>
          <p:spPr>
            <a:xfrm>
              <a:off x="3342423"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b="1" sz="1200">
                <a:solidFill>
                  <a:schemeClr val="dk1"/>
                </a:solidFill>
                <a:latin typeface="Arial Narrow"/>
                <a:ea typeface="Arial Narrow"/>
                <a:cs typeface="Arial Narrow"/>
                <a:sym typeface="Arial Narrow"/>
              </a:endParaRPr>
            </a:p>
          </p:txBody>
        </p:sp>
      </p:grpSp>
      <p:sp>
        <p:nvSpPr>
          <p:cNvPr id="195" name="Google Shape;195;p5"/>
          <p:cNvSpPr/>
          <p:nvPr/>
        </p:nvSpPr>
        <p:spPr>
          <a:xfrm>
            <a:off x="65647" y="8634840"/>
            <a:ext cx="3390787"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Figura . Formas de tuberculosis extrapulmonar acumulado a Periodo epidemiológico 07 Medellín 2022</a:t>
            </a:r>
            <a:endParaRPr sz="1050">
              <a:solidFill>
                <a:schemeClr val="dk1"/>
              </a:solidFill>
              <a:latin typeface="Arial Narrow"/>
              <a:ea typeface="Arial Narrow"/>
              <a:cs typeface="Arial Narrow"/>
              <a:sym typeface="Arial Narrow"/>
            </a:endParaRPr>
          </a:p>
        </p:txBody>
      </p:sp>
      <p:sp>
        <p:nvSpPr>
          <p:cNvPr id="196" name="Google Shape;196;p5"/>
          <p:cNvSpPr/>
          <p:nvPr/>
        </p:nvSpPr>
        <p:spPr>
          <a:xfrm>
            <a:off x="3585004" y="8634840"/>
            <a:ext cx="3390787"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Figura . Distribución porcentual de la tuberculosis por ciclo de vida, Periodo epidemiológico 07 Medellín 2022</a:t>
            </a:r>
            <a:endParaRPr sz="1050">
              <a:solidFill>
                <a:schemeClr val="dk1"/>
              </a:solidFill>
              <a:latin typeface="Arial Narrow"/>
              <a:ea typeface="Arial Narrow"/>
              <a:cs typeface="Arial Narrow"/>
              <a:sym typeface="Arial Narrow"/>
            </a:endParaRPr>
          </a:p>
        </p:txBody>
      </p:sp>
      <p:grpSp>
        <p:nvGrpSpPr>
          <p:cNvPr id="197" name="Google Shape;197;p5"/>
          <p:cNvGrpSpPr/>
          <p:nvPr/>
        </p:nvGrpSpPr>
        <p:grpSpPr>
          <a:xfrm>
            <a:off x="402094" y="460370"/>
            <a:ext cx="2369636" cy="453798"/>
            <a:chOff x="402094" y="486270"/>
            <a:chExt cx="2369636" cy="453798"/>
          </a:xfrm>
        </p:grpSpPr>
        <p:sp>
          <p:nvSpPr>
            <p:cNvPr id="198" name="Google Shape;198;p5"/>
            <p:cNvSpPr/>
            <p:nvPr/>
          </p:nvSpPr>
          <p:spPr>
            <a:xfrm rot="-5400000">
              <a:off x="1469899" y="-361764"/>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99" name="Google Shape;199;p5"/>
            <p:cNvSpPr txBox="1"/>
            <p:nvPr/>
          </p:nvSpPr>
          <p:spPr>
            <a:xfrm>
              <a:off x="1065276" y="486270"/>
              <a:ext cx="122960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Sexo</a:t>
              </a:r>
              <a:endParaRPr b="1" sz="1600">
                <a:solidFill>
                  <a:schemeClr val="dk1"/>
                </a:solidFill>
                <a:latin typeface="Arial Narrow"/>
                <a:ea typeface="Arial Narrow"/>
                <a:cs typeface="Arial Narrow"/>
                <a:sym typeface="Arial Narrow"/>
              </a:endParaRPr>
            </a:p>
          </p:txBody>
        </p:sp>
      </p:grpSp>
      <p:sp>
        <p:nvSpPr>
          <p:cNvPr id="200" name="Google Shape;200;p5"/>
          <p:cNvSpPr/>
          <p:nvPr/>
        </p:nvSpPr>
        <p:spPr>
          <a:xfrm>
            <a:off x="420292" y="2089658"/>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747 casos</a:t>
            </a:r>
            <a:endParaRPr/>
          </a:p>
        </p:txBody>
      </p:sp>
      <p:sp>
        <p:nvSpPr>
          <p:cNvPr id="201" name="Google Shape;201;p5"/>
          <p:cNvSpPr/>
          <p:nvPr/>
        </p:nvSpPr>
        <p:spPr>
          <a:xfrm>
            <a:off x="1833698" y="2089247"/>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461 casos</a:t>
            </a:r>
            <a:endParaRPr/>
          </a:p>
        </p:txBody>
      </p:sp>
      <p:sp>
        <p:nvSpPr>
          <p:cNvPr id="202" name="Google Shape;202;p5"/>
          <p:cNvSpPr/>
          <p:nvPr/>
        </p:nvSpPr>
        <p:spPr>
          <a:xfrm>
            <a:off x="3201413" y="2099679"/>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8 casos</a:t>
            </a:r>
            <a:endParaRPr/>
          </a:p>
        </p:txBody>
      </p:sp>
      <p:sp>
        <p:nvSpPr>
          <p:cNvPr id="203" name="Google Shape;203;p5"/>
          <p:cNvSpPr/>
          <p:nvPr/>
        </p:nvSpPr>
        <p:spPr>
          <a:xfrm>
            <a:off x="4607097" y="2107821"/>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4 casos</a:t>
            </a:r>
            <a:endParaRPr b="1" sz="1200">
              <a:solidFill>
                <a:schemeClr val="dk1"/>
              </a:solidFill>
              <a:latin typeface="Arial Narrow"/>
              <a:ea typeface="Arial Narrow"/>
              <a:cs typeface="Arial Narrow"/>
              <a:sym typeface="Arial Narrow"/>
            </a:endParaRPr>
          </a:p>
        </p:txBody>
      </p:sp>
      <p:pic>
        <p:nvPicPr>
          <p:cNvPr id="204" name="Google Shape;204;p5"/>
          <p:cNvPicPr preferRelativeResize="0"/>
          <p:nvPr/>
        </p:nvPicPr>
        <p:blipFill rotWithShape="1">
          <a:blip r:embed="rId3">
            <a:alphaModFix/>
          </a:blip>
          <a:srcRect b="0" l="59909" r="27482" t="12083"/>
          <a:stretch/>
        </p:blipFill>
        <p:spPr>
          <a:xfrm>
            <a:off x="3264060" y="844294"/>
            <a:ext cx="599090" cy="748088"/>
          </a:xfrm>
          <a:prstGeom prst="rect">
            <a:avLst/>
          </a:prstGeom>
          <a:noFill/>
          <a:ln>
            <a:noFill/>
          </a:ln>
        </p:spPr>
      </p:pic>
      <p:pic>
        <p:nvPicPr>
          <p:cNvPr id="205" name="Google Shape;205;p5"/>
          <p:cNvPicPr preferRelativeResize="0"/>
          <p:nvPr/>
        </p:nvPicPr>
        <p:blipFill rotWithShape="1">
          <a:blip r:embed="rId3">
            <a:alphaModFix/>
          </a:blip>
          <a:srcRect b="0" l="87770" r="0" t="0"/>
          <a:stretch/>
        </p:blipFill>
        <p:spPr>
          <a:xfrm>
            <a:off x="4663615" y="795253"/>
            <a:ext cx="581113" cy="850900"/>
          </a:xfrm>
          <a:prstGeom prst="rect">
            <a:avLst/>
          </a:prstGeom>
          <a:noFill/>
          <a:ln>
            <a:noFill/>
          </a:ln>
        </p:spPr>
      </p:pic>
      <p:pic>
        <p:nvPicPr>
          <p:cNvPr id="206" name="Google Shape;206;p5"/>
          <p:cNvPicPr preferRelativeResize="0"/>
          <p:nvPr/>
        </p:nvPicPr>
        <p:blipFill rotWithShape="1">
          <a:blip r:embed="rId3">
            <a:alphaModFix/>
          </a:blip>
          <a:srcRect b="0" l="0" r="86146" t="12580"/>
          <a:stretch/>
        </p:blipFill>
        <p:spPr>
          <a:xfrm>
            <a:off x="477736" y="830744"/>
            <a:ext cx="658263" cy="743858"/>
          </a:xfrm>
          <a:prstGeom prst="rect">
            <a:avLst/>
          </a:prstGeom>
          <a:noFill/>
          <a:ln>
            <a:noFill/>
          </a:ln>
        </p:spPr>
      </p:pic>
      <p:sp>
        <p:nvSpPr>
          <p:cNvPr id="207" name="Google Shape;207;p5"/>
          <p:cNvSpPr/>
          <p:nvPr/>
        </p:nvSpPr>
        <p:spPr>
          <a:xfrm>
            <a:off x="370561" y="1409280"/>
            <a:ext cx="85632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 </a:t>
            </a:r>
            <a:r>
              <a:rPr b="1" lang="es-ES" sz="1200" u="sng">
                <a:solidFill>
                  <a:schemeClr val="dk1"/>
                </a:solidFill>
                <a:latin typeface="Arial Narrow"/>
                <a:ea typeface="Arial Narrow"/>
                <a:cs typeface="Arial Narrow"/>
                <a:sym typeface="Arial Narrow"/>
              </a:rPr>
              <a:t>Masculino</a:t>
            </a:r>
            <a:endParaRPr/>
          </a:p>
        </p:txBody>
      </p:sp>
      <p:sp>
        <p:nvSpPr>
          <p:cNvPr id="208" name="Google Shape;208;p5"/>
          <p:cNvSpPr/>
          <p:nvPr/>
        </p:nvSpPr>
        <p:spPr>
          <a:xfrm>
            <a:off x="1791306" y="1393514"/>
            <a:ext cx="85632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1800">
                <a:solidFill>
                  <a:schemeClr val="dk1"/>
                </a:solidFill>
                <a:latin typeface="Calibri"/>
                <a:ea typeface="Calibri"/>
                <a:cs typeface="Calibri"/>
                <a:sym typeface="Calibri"/>
              </a:rPr>
              <a:t> </a:t>
            </a: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grpSp>
        <p:nvGrpSpPr>
          <p:cNvPr id="209" name="Google Shape;209;p5"/>
          <p:cNvGrpSpPr/>
          <p:nvPr/>
        </p:nvGrpSpPr>
        <p:grpSpPr>
          <a:xfrm>
            <a:off x="3060727" y="458600"/>
            <a:ext cx="2369636" cy="436842"/>
            <a:chOff x="3060727" y="484500"/>
            <a:chExt cx="2369636" cy="436842"/>
          </a:xfrm>
        </p:grpSpPr>
        <p:sp>
          <p:nvSpPr>
            <p:cNvPr id="210" name="Google Shape;210;p5"/>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11" name="Google Shape;211;p5"/>
            <p:cNvSpPr txBox="1"/>
            <p:nvPr/>
          </p:nvSpPr>
          <p:spPr>
            <a:xfrm>
              <a:off x="3600450" y="484500"/>
              <a:ext cx="122960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Etnia</a:t>
              </a:r>
              <a:endParaRPr b="1" sz="1600">
                <a:solidFill>
                  <a:schemeClr val="dk1"/>
                </a:solidFill>
                <a:latin typeface="Arial Narrow"/>
                <a:ea typeface="Arial Narrow"/>
                <a:cs typeface="Arial Narrow"/>
                <a:sym typeface="Arial Narrow"/>
              </a:endParaRPr>
            </a:p>
          </p:txBody>
        </p:sp>
      </p:grpSp>
      <p:sp>
        <p:nvSpPr>
          <p:cNvPr id="212" name="Google Shape;212;p5"/>
          <p:cNvSpPr/>
          <p:nvPr/>
        </p:nvSpPr>
        <p:spPr>
          <a:xfrm>
            <a:off x="2960715" y="1461784"/>
            <a:ext cx="120577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1800">
                <a:solidFill>
                  <a:schemeClr val="dk1"/>
                </a:solidFill>
                <a:latin typeface="Calibri"/>
                <a:ea typeface="Calibri"/>
                <a:cs typeface="Calibri"/>
                <a:sym typeface="Calibri"/>
              </a:rPr>
              <a:t> </a:t>
            </a: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sp>
        <p:nvSpPr>
          <p:cNvPr id="213" name="Google Shape;213;p5"/>
          <p:cNvSpPr/>
          <p:nvPr/>
        </p:nvSpPr>
        <p:spPr>
          <a:xfrm>
            <a:off x="4560025" y="1509082"/>
            <a:ext cx="7393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 </a:t>
            </a: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grpSp>
        <p:nvGrpSpPr>
          <p:cNvPr id="214" name="Google Shape;214;p5"/>
          <p:cNvGrpSpPr/>
          <p:nvPr/>
        </p:nvGrpSpPr>
        <p:grpSpPr>
          <a:xfrm>
            <a:off x="432098" y="2303427"/>
            <a:ext cx="2369637" cy="436842"/>
            <a:chOff x="3060726" y="484500"/>
            <a:chExt cx="2369637" cy="436842"/>
          </a:xfrm>
        </p:grpSpPr>
        <p:sp>
          <p:nvSpPr>
            <p:cNvPr id="215" name="Google Shape;215;p5"/>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16" name="Google Shape;216;p5"/>
            <p:cNvSpPr txBox="1"/>
            <p:nvPr/>
          </p:nvSpPr>
          <p:spPr>
            <a:xfrm>
              <a:off x="3060726" y="484500"/>
              <a:ext cx="2320232"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Poblaciones especiales</a:t>
              </a:r>
              <a:endParaRPr b="1" sz="1600">
                <a:solidFill>
                  <a:schemeClr val="dk1"/>
                </a:solidFill>
                <a:latin typeface="Arial Narrow"/>
                <a:ea typeface="Arial Narrow"/>
                <a:cs typeface="Arial Narrow"/>
                <a:sym typeface="Arial Narrow"/>
              </a:endParaRPr>
            </a:p>
          </p:txBody>
        </p:sp>
      </p:grpSp>
      <p:pic>
        <p:nvPicPr>
          <p:cNvPr id="217" name="Google Shape;217;p5"/>
          <p:cNvPicPr preferRelativeResize="0"/>
          <p:nvPr/>
        </p:nvPicPr>
        <p:blipFill rotWithShape="1">
          <a:blip r:embed="rId7">
            <a:alphaModFix/>
          </a:blip>
          <a:srcRect b="0" l="0" r="0" t="0"/>
          <a:stretch/>
        </p:blipFill>
        <p:spPr>
          <a:xfrm>
            <a:off x="27920" y="5861504"/>
            <a:ext cx="3348308" cy="2752750"/>
          </a:xfrm>
          <a:prstGeom prst="rect">
            <a:avLst/>
          </a:prstGeom>
          <a:noFill/>
          <a:ln>
            <a:noFill/>
          </a:ln>
        </p:spPr>
      </p:pic>
      <p:pic>
        <p:nvPicPr>
          <p:cNvPr id="218" name="Google Shape;218;p5"/>
          <p:cNvPicPr preferRelativeResize="0"/>
          <p:nvPr/>
        </p:nvPicPr>
        <p:blipFill rotWithShape="1">
          <a:blip r:embed="rId8">
            <a:alphaModFix/>
          </a:blip>
          <a:srcRect b="0" l="0" r="0" t="0"/>
          <a:stretch/>
        </p:blipFill>
        <p:spPr>
          <a:xfrm>
            <a:off x="3376228" y="5861504"/>
            <a:ext cx="3820936" cy="275275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0" name="Shape 2360"/>
        <p:cNvGrpSpPr/>
        <p:nvPr/>
      </p:nvGrpSpPr>
      <p:grpSpPr>
        <a:xfrm>
          <a:off x="0" y="0"/>
          <a:ext cx="0" cy="0"/>
          <a:chOff x="0" y="0"/>
          <a:chExt cx="0" cy="0"/>
        </a:xfrm>
      </p:grpSpPr>
      <p:sp>
        <p:nvSpPr>
          <p:cNvPr id="2361" name="Google Shape;2361;p50"/>
          <p:cNvSpPr/>
          <p:nvPr/>
        </p:nvSpPr>
        <p:spPr>
          <a:xfrm>
            <a:off x="0" y="9973"/>
            <a:ext cx="7200900" cy="404175"/>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362" name="Google Shape;2362;p50"/>
          <p:cNvGrpSpPr/>
          <p:nvPr/>
        </p:nvGrpSpPr>
        <p:grpSpPr>
          <a:xfrm>
            <a:off x="277404" y="58319"/>
            <a:ext cx="3446504" cy="276999"/>
            <a:chOff x="2448322" y="74775"/>
            <a:chExt cx="3446504" cy="276999"/>
          </a:xfrm>
        </p:grpSpPr>
        <p:sp>
          <p:nvSpPr>
            <p:cNvPr id="2363" name="Google Shape;2363;p5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364" name="Google Shape;2364;p50"/>
            <p:cNvCxnSpPr>
              <a:stCxn id="236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365" name="Google Shape;2365;p5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a:p>
          </p:txBody>
        </p:sp>
      </p:grpSp>
      <p:sp>
        <p:nvSpPr>
          <p:cNvPr id="2366" name="Google Shape;2366;p50"/>
          <p:cNvSpPr/>
          <p:nvPr/>
        </p:nvSpPr>
        <p:spPr>
          <a:xfrm>
            <a:off x="18897" y="5168342"/>
            <a:ext cx="7200900" cy="375138"/>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367" name="Google Shape;2367;p50"/>
          <p:cNvGrpSpPr/>
          <p:nvPr/>
        </p:nvGrpSpPr>
        <p:grpSpPr>
          <a:xfrm>
            <a:off x="296301" y="5203040"/>
            <a:ext cx="5047355" cy="276999"/>
            <a:chOff x="2448322" y="74775"/>
            <a:chExt cx="5047355" cy="276999"/>
          </a:xfrm>
        </p:grpSpPr>
        <p:sp>
          <p:nvSpPr>
            <p:cNvPr id="2368" name="Google Shape;2368;p5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369" name="Google Shape;2369;p50"/>
            <p:cNvCxnSpPr>
              <a:stCxn id="236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370" name="Google Shape;2370;p50"/>
            <p:cNvSpPr txBox="1"/>
            <p:nvPr/>
          </p:nvSpPr>
          <p:spPr>
            <a:xfrm>
              <a:off x="3302537" y="74775"/>
              <a:ext cx="419314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Modalidades de violencia</a:t>
              </a:r>
              <a:endParaRPr b="1" sz="1200">
                <a:solidFill>
                  <a:schemeClr val="dk1"/>
                </a:solidFill>
                <a:latin typeface="Arial Narrow"/>
                <a:ea typeface="Arial Narrow"/>
                <a:cs typeface="Arial Narrow"/>
                <a:sym typeface="Arial Narrow"/>
              </a:endParaRPr>
            </a:p>
          </p:txBody>
        </p:sp>
      </p:grpSp>
      <p:sp>
        <p:nvSpPr>
          <p:cNvPr id="2371" name="Google Shape;2371;p50"/>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50</a:t>
            </a:r>
            <a:endParaRPr b="1" sz="1050">
              <a:solidFill>
                <a:schemeClr val="dk1"/>
              </a:solidFill>
              <a:latin typeface="Arial Narrow"/>
              <a:ea typeface="Arial Narrow"/>
              <a:cs typeface="Arial Narrow"/>
              <a:sym typeface="Arial Narrow"/>
            </a:endParaRPr>
          </a:p>
        </p:txBody>
      </p:sp>
      <p:grpSp>
        <p:nvGrpSpPr>
          <p:cNvPr id="2372" name="Google Shape;2372;p50"/>
          <p:cNvGrpSpPr/>
          <p:nvPr/>
        </p:nvGrpSpPr>
        <p:grpSpPr>
          <a:xfrm>
            <a:off x="109326" y="1043608"/>
            <a:ext cx="850854" cy="1582774"/>
            <a:chOff x="1068833" y="553075"/>
            <a:chExt cx="850854" cy="1582774"/>
          </a:xfrm>
        </p:grpSpPr>
        <p:pic>
          <p:nvPicPr>
            <p:cNvPr id="2373" name="Google Shape;2373;p50"/>
            <p:cNvPicPr preferRelativeResize="0"/>
            <p:nvPr/>
          </p:nvPicPr>
          <p:blipFill rotWithShape="1">
            <a:blip r:embed="rId3">
              <a:alphaModFix/>
            </a:blip>
            <a:srcRect b="0" l="0" r="84474" t="10614"/>
            <a:stretch/>
          </p:blipFill>
          <p:spPr>
            <a:xfrm>
              <a:off x="1131620" y="553075"/>
              <a:ext cx="737696" cy="720656"/>
            </a:xfrm>
            <a:prstGeom prst="rect">
              <a:avLst/>
            </a:prstGeom>
            <a:noFill/>
            <a:ln>
              <a:noFill/>
            </a:ln>
          </p:spPr>
        </p:pic>
        <p:sp>
          <p:nvSpPr>
            <p:cNvPr id="2374" name="Google Shape;2374;p50"/>
            <p:cNvSpPr/>
            <p:nvPr/>
          </p:nvSpPr>
          <p:spPr>
            <a:xfrm>
              <a:off x="1115283" y="1520368"/>
              <a:ext cx="804404"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13,8%</a:t>
              </a:r>
              <a:endParaRPr/>
            </a:p>
          </p:txBody>
        </p:sp>
        <p:sp>
          <p:nvSpPr>
            <p:cNvPr id="2375" name="Google Shape;2375;p50"/>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2376" name="Google Shape;2376;p50"/>
            <p:cNvSpPr/>
            <p:nvPr/>
          </p:nvSpPr>
          <p:spPr>
            <a:xfrm>
              <a:off x="1140433" y="1858850"/>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45 casos</a:t>
              </a:r>
              <a:endParaRPr sz="1200">
                <a:solidFill>
                  <a:schemeClr val="dk1"/>
                </a:solidFill>
                <a:latin typeface="Calibri"/>
                <a:ea typeface="Calibri"/>
                <a:cs typeface="Calibri"/>
                <a:sym typeface="Calibri"/>
              </a:endParaRPr>
            </a:p>
          </p:txBody>
        </p:sp>
      </p:grpSp>
      <p:grpSp>
        <p:nvGrpSpPr>
          <p:cNvPr id="2377" name="Google Shape;2377;p50"/>
          <p:cNvGrpSpPr/>
          <p:nvPr/>
        </p:nvGrpSpPr>
        <p:grpSpPr>
          <a:xfrm>
            <a:off x="1104196" y="1043608"/>
            <a:ext cx="811840" cy="1567326"/>
            <a:chOff x="1752268" y="1227775"/>
            <a:chExt cx="811840" cy="1567326"/>
          </a:xfrm>
        </p:grpSpPr>
        <p:sp>
          <p:nvSpPr>
            <p:cNvPr id="2378" name="Google Shape;2378;p50"/>
            <p:cNvSpPr/>
            <p:nvPr/>
          </p:nvSpPr>
          <p:spPr>
            <a:xfrm>
              <a:off x="1752268" y="2181420"/>
              <a:ext cx="81184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86,2%</a:t>
              </a:r>
              <a:endParaRPr/>
            </a:p>
          </p:txBody>
        </p:sp>
        <p:sp>
          <p:nvSpPr>
            <p:cNvPr id="2379" name="Google Shape;2379;p50"/>
            <p:cNvSpPr/>
            <p:nvPr/>
          </p:nvSpPr>
          <p:spPr>
            <a:xfrm>
              <a:off x="1756023" y="1908120"/>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2380" name="Google Shape;2380;p50"/>
            <p:cNvSpPr/>
            <p:nvPr/>
          </p:nvSpPr>
          <p:spPr>
            <a:xfrm>
              <a:off x="1766687" y="2518102"/>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279 casos</a:t>
              </a:r>
              <a:endParaRPr sz="1200">
                <a:solidFill>
                  <a:schemeClr val="dk1"/>
                </a:solidFill>
                <a:latin typeface="Calibri"/>
                <a:ea typeface="Calibri"/>
                <a:cs typeface="Calibri"/>
                <a:sym typeface="Calibri"/>
              </a:endParaRPr>
            </a:p>
          </p:txBody>
        </p:sp>
        <p:pic>
          <p:nvPicPr>
            <p:cNvPr id="2381" name="Google Shape;2381;p50"/>
            <p:cNvPicPr preferRelativeResize="0"/>
            <p:nvPr/>
          </p:nvPicPr>
          <p:blipFill rotWithShape="1">
            <a:blip r:embed="rId3">
              <a:alphaModFix/>
            </a:blip>
            <a:srcRect b="0" l="29313" r="56038" t="7366"/>
            <a:stretch/>
          </p:blipFill>
          <p:spPr>
            <a:xfrm>
              <a:off x="1782238" y="1227775"/>
              <a:ext cx="696035" cy="748294"/>
            </a:xfrm>
            <a:prstGeom prst="rect">
              <a:avLst/>
            </a:prstGeom>
            <a:noFill/>
            <a:ln>
              <a:noFill/>
            </a:ln>
          </p:spPr>
        </p:pic>
      </p:grpSp>
      <p:grpSp>
        <p:nvGrpSpPr>
          <p:cNvPr id="2382" name="Google Shape;2382;p50"/>
          <p:cNvGrpSpPr/>
          <p:nvPr/>
        </p:nvGrpSpPr>
        <p:grpSpPr>
          <a:xfrm>
            <a:off x="2088282" y="1044980"/>
            <a:ext cx="1152880" cy="1582804"/>
            <a:chOff x="3115290" y="1227775"/>
            <a:chExt cx="1152880" cy="1582804"/>
          </a:xfrm>
        </p:grpSpPr>
        <p:grpSp>
          <p:nvGrpSpPr>
            <p:cNvPr id="2383" name="Google Shape;2383;p50"/>
            <p:cNvGrpSpPr/>
            <p:nvPr/>
          </p:nvGrpSpPr>
          <p:grpSpPr>
            <a:xfrm>
              <a:off x="3115290" y="1951748"/>
              <a:ext cx="1152880" cy="858831"/>
              <a:chOff x="3744466" y="1301912"/>
              <a:chExt cx="1152880" cy="858831"/>
            </a:xfrm>
          </p:grpSpPr>
          <p:sp>
            <p:nvSpPr>
              <p:cNvPr id="2384" name="Google Shape;2384;p50"/>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0,3%</a:t>
                </a:r>
                <a:endParaRPr/>
              </a:p>
            </p:txBody>
          </p:sp>
          <p:sp>
            <p:nvSpPr>
              <p:cNvPr id="2385" name="Google Shape;2385;p50"/>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sp>
            <p:nvSpPr>
              <p:cNvPr id="2386" name="Google Shape;2386;p50"/>
              <p:cNvSpPr/>
              <p:nvPr/>
            </p:nvSpPr>
            <p:spPr>
              <a:xfrm>
                <a:off x="3957784" y="1883744"/>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 casos</a:t>
                </a:r>
                <a:endParaRPr sz="1200">
                  <a:solidFill>
                    <a:schemeClr val="dk1"/>
                  </a:solidFill>
                  <a:latin typeface="Calibri"/>
                  <a:ea typeface="Calibri"/>
                  <a:cs typeface="Calibri"/>
                  <a:sym typeface="Calibri"/>
                </a:endParaRPr>
              </a:p>
            </p:txBody>
          </p:sp>
        </p:grpSp>
        <p:pic>
          <p:nvPicPr>
            <p:cNvPr id="2387" name="Google Shape;2387;p50"/>
            <p:cNvPicPr preferRelativeResize="0"/>
            <p:nvPr/>
          </p:nvPicPr>
          <p:blipFill rotWithShape="1">
            <a:blip r:embed="rId3">
              <a:alphaModFix/>
            </a:blip>
            <a:srcRect b="0" l="59057" r="25145" t="8806"/>
            <a:stretch/>
          </p:blipFill>
          <p:spPr>
            <a:xfrm>
              <a:off x="3328608" y="1227775"/>
              <a:ext cx="750627" cy="775969"/>
            </a:xfrm>
            <a:prstGeom prst="rect">
              <a:avLst/>
            </a:prstGeom>
            <a:noFill/>
            <a:ln>
              <a:noFill/>
            </a:ln>
          </p:spPr>
        </p:pic>
      </p:grpSp>
      <p:grpSp>
        <p:nvGrpSpPr>
          <p:cNvPr id="2388" name="Google Shape;2388;p50"/>
          <p:cNvGrpSpPr/>
          <p:nvPr/>
        </p:nvGrpSpPr>
        <p:grpSpPr>
          <a:xfrm>
            <a:off x="3213114" y="1057256"/>
            <a:ext cx="740068" cy="1574421"/>
            <a:chOff x="4615870" y="1227775"/>
            <a:chExt cx="740068" cy="1574421"/>
          </a:xfrm>
        </p:grpSpPr>
        <p:grpSp>
          <p:nvGrpSpPr>
            <p:cNvPr id="2389" name="Google Shape;2389;p50"/>
            <p:cNvGrpSpPr/>
            <p:nvPr/>
          </p:nvGrpSpPr>
          <p:grpSpPr>
            <a:xfrm>
              <a:off x="4615870" y="1922272"/>
              <a:ext cx="740068" cy="879924"/>
              <a:chOff x="5245046" y="1274868"/>
              <a:chExt cx="740068" cy="879924"/>
            </a:xfrm>
          </p:grpSpPr>
          <p:sp>
            <p:nvSpPr>
              <p:cNvPr id="2390" name="Google Shape;2390;p50"/>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0,3%</a:t>
                </a:r>
                <a:endParaRPr/>
              </a:p>
            </p:txBody>
          </p:sp>
          <p:sp>
            <p:nvSpPr>
              <p:cNvPr id="2391" name="Google Shape;2391;p50"/>
              <p:cNvSpPr/>
              <p:nvPr/>
            </p:nvSpPr>
            <p:spPr>
              <a:xfrm>
                <a:off x="5272675"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sp>
            <p:nvSpPr>
              <p:cNvPr id="2392" name="Google Shape;2392;p50"/>
              <p:cNvSpPr/>
              <p:nvPr/>
            </p:nvSpPr>
            <p:spPr>
              <a:xfrm>
                <a:off x="5286277" y="1877793"/>
                <a:ext cx="5790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 caso</a:t>
                </a:r>
                <a:endParaRPr sz="1200">
                  <a:solidFill>
                    <a:schemeClr val="dk1"/>
                  </a:solidFill>
                  <a:latin typeface="Calibri"/>
                  <a:ea typeface="Calibri"/>
                  <a:cs typeface="Calibri"/>
                  <a:sym typeface="Calibri"/>
                </a:endParaRPr>
              </a:p>
            </p:txBody>
          </p:sp>
        </p:grpSp>
        <p:pic>
          <p:nvPicPr>
            <p:cNvPr id="2393" name="Google Shape;2393;p50"/>
            <p:cNvPicPr preferRelativeResize="0"/>
            <p:nvPr/>
          </p:nvPicPr>
          <p:blipFill rotWithShape="1">
            <a:blip r:embed="rId3">
              <a:alphaModFix/>
            </a:blip>
            <a:srcRect b="0" l="86761" r="0" t="0"/>
            <a:stretch/>
          </p:blipFill>
          <p:spPr>
            <a:xfrm>
              <a:off x="4668287" y="1227775"/>
              <a:ext cx="629046" cy="784558"/>
            </a:xfrm>
            <a:prstGeom prst="rect">
              <a:avLst/>
            </a:prstGeom>
            <a:noFill/>
            <a:ln>
              <a:noFill/>
            </a:ln>
          </p:spPr>
        </p:pic>
      </p:grpSp>
      <p:sp>
        <p:nvSpPr>
          <p:cNvPr id="2394" name="Google Shape;2394;p50"/>
          <p:cNvSpPr/>
          <p:nvPr/>
        </p:nvSpPr>
        <p:spPr>
          <a:xfrm>
            <a:off x="3811459" y="4652676"/>
            <a:ext cx="3403780" cy="4770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500">
                <a:solidFill>
                  <a:schemeClr val="dk1"/>
                </a:solidFill>
                <a:latin typeface="Arial Narrow"/>
                <a:ea typeface="Arial Narrow"/>
                <a:cs typeface="Arial Narrow"/>
                <a:sym typeface="Arial Narrow"/>
              </a:rPr>
              <a:t>Fuente: SIVIGILA. Secretaria de Salud de Medellín.</a:t>
            </a:r>
            <a:endParaRPr/>
          </a:p>
          <a:p>
            <a:pPr indent="0" lvl="0" marL="0" marR="0" rtl="0" algn="ctr">
              <a:spcBef>
                <a:spcPts val="0"/>
              </a:spcBef>
              <a:spcAft>
                <a:spcPts val="0"/>
              </a:spcAft>
              <a:buNone/>
            </a:pPr>
            <a:r>
              <a:rPr lang="es-ES" sz="1000">
                <a:solidFill>
                  <a:schemeClr val="dk1"/>
                </a:solidFill>
                <a:latin typeface="Arial Narrow"/>
                <a:ea typeface="Arial Narrow"/>
                <a:cs typeface="Arial Narrow"/>
                <a:sym typeface="Arial Narrow"/>
              </a:rPr>
              <a:t>Figura 5. Curso de vida de los casos  de violencia. Periodo  epidemiológico 07. 2022. </a:t>
            </a:r>
            <a:endParaRPr/>
          </a:p>
        </p:txBody>
      </p:sp>
      <p:pic>
        <p:nvPicPr>
          <p:cNvPr id="2395" name="Google Shape;2395;p50"/>
          <p:cNvPicPr preferRelativeResize="0"/>
          <p:nvPr/>
        </p:nvPicPr>
        <p:blipFill rotWithShape="1">
          <a:blip r:embed="rId4">
            <a:alphaModFix/>
          </a:blip>
          <a:srcRect b="0" l="0" r="0" t="0"/>
          <a:stretch/>
        </p:blipFill>
        <p:spPr>
          <a:xfrm>
            <a:off x="2500331" y="2863329"/>
            <a:ext cx="942975" cy="771525"/>
          </a:xfrm>
          <a:prstGeom prst="rect">
            <a:avLst/>
          </a:prstGeom>
          <a:noFill/>
          <a:ln>
            <a:noFill/>
          </a:ln>
        </p:spPr>
      </p:pic>
      <p:grpSp>
        <p:nvGrpSpPr>
          <p:cNvPr id="2396" name="Google Shape;2396;p50"/>
          <p:cNvGrpSpPr/>
          <p:nvPr/>
        </p:nvGrpSpPr>
        <p:grpSpPr>
          <a:xfrm>
            <a:off x="2176515" y="3478075"/>
            <a:ext cx="1690560" cy="650645"/>
            <a:chOff x="-14122" y="7072716"/>
            <a:chExt cx="1282684" cy="650645"/>
          </a:xfrm>
        </p:grpSpPr>
        <p:sp>
          <p:nvSpPr>
            <p:cNvPr id="2397" name="Google Shape;2397;p50"/>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2398" name="Google Shape;2398;p50"/>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98,4%</a:t>
              </a:r>
              <a:endParaRPr/>
            </a:p>
          </p:txBody>
        </p:sp>
      </p:grpSp>
      <p:pic>
        <p:nvPicPr>
          <p:cNvPr id="2399" name="Google Shape;2399;p50"/>
          <p:cNvPicPr preferRelativeResize="0"/>
          <p:nvPr/>
        </p:nvPicPr>
        <p:blipFill rotWithShape="1">
          <a:blip r:embed="rId5">
            <a:alphaModFix/>
          </a:blip>
          <a:srcRect b="0" l="0" r="0" t="0"/>
          <a:stretch/>
        </p:blipFill>
        <p:spPr>
          <a:xfrm>
            <a:off x="508961" y="2799516"/>
            <a:ext cx="933450" cy="742950"/>
          </a:xfrm>
          <a:prstGeom prst="rect">
            <a:avLst/>
          </a:prstGeom>
          <a:noFill/>
          <a:ln>
            <a:noFill/>
          </a:ln>
        </p:spPr>
      </p:pic>
      <p:grpSp>
        <p:nvGrpSpPr>
          <p:cNvPr id="2400" name="Google Shape;2400;p50"/>
          <p:cNvGrpSpPr/>
          <p:nvPr/>
        </p:nvGrpSpPr>
        <p:grpSpPr>
          <a:xfrm>
            <a:off x="56053" y="3432695"/>
            <a:ext cx="1881594" cy="724941"/>
            <a:chOff x="-103304" y="7072716"/>
            <a:chExt cx="1427628" cy="724941"/>
          </a:xfrm>
        </p:grpSpPr>
        <p:sp>
          <p:nvSpPr>
            <p:cNvPr id="2401" name="Google Shape;2401;p50"/>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a:p>
          </p:txBody>
        </p:sp>
        <p:sp>
          <p:nvSpPr>
            <p:cNvPr id="2402" name="Google Shape;2402;p50"/>
            <p:cNvSpPr/>
            <p:nvPr/>
          </p:nvSpPr>
          <p:spPr>
            <a:xfrm>
              <a:off x="-103304" y="7371933"/>
              <a:ext cx="1427628" cy="42572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contributivo: 57,0%</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subsidiado: 37,3%</a:t>
              </a:r>
              <a:endParaRPr/>
            </a:p>
            <a:p>
              <a:pPr indent="0" lvl="0" marL="0" marR="0" rtl="0" algn="ctr">
                <a:spcBef>
                  <a:spcPts val="0"/>
                </a:spcBef>
                <a:spcAft>
                  <a:spcPts val="0"/>
                </a:spcAft>
                <a:buNone/>
              </a:pPr>
              <a:r>
                <a:t/>
              </a:r>
              <a:endParaRPr b="1" sz="1400">
                <a:solidFill>
                  <a:schemeClr val="dk1"/>
                </a:solidFill>
                <a:latin typeface="Arial Narrow"/>
                <a:ea typeface="Arial Narrow"/>
                <a:cs typeface="Arial Narrow"/>
                <a:sym typeface="Arial Narrow"/>
              </a:endParaRPr>
            </a:p>
          </p:txBody>
        </p:sp>
      </p:grpSp>
      <p:grpSp>
        <p:nvGrpSpPr>
          <p:cNvPr id="2403" name="Google Shape;2403;p50"/>
          <p:cNvGrpSpPr/>
          <p:nvPr/>
        </p:nvGrpSpPr>
        <p:grpSpPr>
          <a:xfrm>
            <a:off x="4174170" y="1043608"/>
            <a:ext cx="874090" cy="1631193"/>
            <a:chOff x="2507826" y="2454167"/>
            <a:chExt cx="874090" cy="1631193"/>
          </a:xfrm>
        </p:grpSpPr>
        <p:sp>
          <p:nvSpPr>
            <p:cNvPr id="2404" name="Google Shape;2404;p50"/>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2,1%</a:t>
              </a:r>
              <a:endParaRPr/>
            </a:p>
          </p:txBody>
        </p:sp>
        <p:pic>
          <p:nvPicPr>
            <p:cNvPr id="2405" name="Google Shape;2405;p50"/>
            <p:cNvPicPr preferRelativeResize="0"/>
            <p:nvPr/>
          </p:nvPicPr>
          <p:blipFill rotWithShape="1">
            <a:blip r:embed="rId6">
              <a:alphaModFix/>
            </a:blip>
            <a:srcRect b="0" l="0" r="0" t="0"/>
            <a:stretch/>
          </p:blipFill>
          <p:spPr>
            <a:xfrm>
              <a:off x="2702014" y="2454167"/>
              <a:ext cx="557405" cy="912116"/>
            </a:xfrm>
            <a:prstGeom prst="rect">
              <a:avLst/>
            </a:prstGeom>
            <a:noFill/>
            <a:ln>
              <a:noFill/>
            </a:ln>
          </p:spPr>
        </p:pic>
        <p:sp>
          <p:nvSpPr>
            <p:cNvPr id="2406" name="Google Shape;2406;p50"/>
            <p:cNvSpPr/>
            <p:nvPr/>
          </p:nvSpPr>
          <p:spPr>
            <a:xfrm>
              <a:off x="2558275" y="3203848"/>
              <a:ext cx="74090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Maternas</a:t>
              </a:r>
              <a:endParaRPr b="1" sz="1200" u="sng">
                <a:solidFill>
                  <a:srgbClr val="000000"/>
                </a:solidFill>
                <a:latin typeface="Arial Narrow"/>
                <a:ea typeface="Arial Narrow"/>
                <a:cs typeface="Arial Narrow"/>
                <a:sym typeface="Arial Narrow"/>
              </a:endParaRPr>
            </a:p>
          </p:txBody>
        </p:sp>
        <p:sp>
          <p:nvSpPr>
            <p:cNvPr id="2407" name="Google Shape;2407;p50"/>
            <p:cNvSpPr/>
            <p:nvPr/>
          </p:nvSpPr>
          <p:spPr>
            <a:xfrm>
              <a:off x="2620874" y="3808361"/>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7 casos</a:t>
              </a:r>
              <a:endParaRPr sz="1200">
                <a:solidFill>
                  <a:schemeClr val="dk1"/>
                </a:solidFill>
                <a:latin typeface="Calibri"/>
                <a:ea typeface="Calibri"/>
                <a:cs typeface="Calibri"/>
                <a:sym typeface="Calibri"/>
              </a:endParaRPr>
            </a:p>
          </p:txBody>
        </p:sp>
      </p:grpSp>
      <p:grpSp>
        <p:nvGrpSpPr>
          <p:cNvPr id="2408" name="Google Shape;2408;p50"/>
          <p:cNvGrpSpPr/>
          <p:nvPr/>
        </p:nvGrpSpPr>
        <p:grpSpPr>
          <a:xfrm>
            <a:off x="5143163" y="1135644"/>
            <a:ext cx="874090" cy="1519436"/>
            <a:chOff x="3826683" y="2822224"/>
            <a:chExt cx="874090" cy="1519436"/>
          </a:xfrm>
        </p:grpSpPr>
        <p:grpSp>
          <p:nvGrpSpPr>
            <p:cNvPr id="2409" name="Google Shape;2409;p50"/>
            <p:cNvGrpSpPr/>
            <p:nvPr/>
          </p:nvGrpSpPr>
          <p:grpSpPr>
            <a:xfrm>
              <a:off x="3826683" y="3446500"/>
              <a:ext cx="874090" cy="895160"/>
              <a:chOff x="2507826" y="3203848"/>
              <a:chExt cx="874090" cy="895160"/>
            </a:xfrm>
          </p:grpSpPr>
          <p:sp>
            <p:nvSpPr>
              <p:cNvPr id="2410" name="Google Shape;2410;p50"/>
              <p:cNvSpPr/>
              <p:nvPr/>
            </p:nvSpPr>
            <p:spPr>
              <a:xfrm>
                <a:off x="2507826" y="3472120"/>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2,4%</a:t>
                </a:r>
                <a:endParaRPr/>
              </a:p>
            </p:txBody>
          </p:sp>
          <p:sp>
            <p:nvSpPr>
              <p:cNvPr id="2411" name="Google Shape;2411;p50"/>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sp>
            <p:nvSpPr>
              <p:cNvPr id="2412" name="Google Shape;2412;p50"/>
              <p:cNvSpPr/>
              <p:nvPr/>
            </p:nvSpPr>
            <p:spPr>
              <a:xfrm>
                <a:off x="2648170" y="3822009"/>
                <a:ext cx="68480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8  casos</a:t>
                </a:r>
                <a:endParaRPr sz="1200">
                  <a:solidFill>
                    <a:schemeClr val="dk1"/>
                  </a:solidFill>
                  <a:latin typeface="Calibri"/>
                  <a:ea typeface="Calibri"/>
                  <a:cs typeface="Calibri"/>
                  <a:sym typeface="Calibri"/>
                </a:endParaRPr>
              </a:p>
            </p:txBody>
          </p:sp>
        </p:grpSp>
        <p:pic>
          <p:nvPicPr>
            <p:cNvPr id="2413" name="Google Shape;2413;p50"/>
            <p:cNvPicPr preferRelativeResize="0"/>
            <p:nvPr/>
          </p:nvPicPr>
          <p:blipFill rotWithShape="1">
            <a:blip r:embed="rId7">
              <a:alphaModFix/>
            </a:blip>
            <a:srcRect b="0" l="0" r="0" t="0"/>
            <a:stretch/>
          </p:blipFill>
          <p:spPr>
            <a:xfrm>
              <a:off x="3945025" y="2822224"/>
              <a:ext cx="587628" cy="678570"/>
            </a:xfrm>
            <a:prstGeom prst="rect">
              <a:avLst/>
            </a:prstGeom>
            <a:noFill/>
            <a:ln>
              <a:noFill/>
            </a:ln>
          </p:spPr>
        </p:pic>
      </p:grpSp>
      <p:grpSp>
        <p:nvGrpSpPr>
          <p:cNvPr id="2414" name="Google Shape;2414;p50"/>
          <p:cNvGrpSpPr/>
          <p:nvPr/>
        </p:nvGrpSpPr>
        <p:grpSpPr>
          <a:xfrm>
            <a:off x="6011339" y="1043608"/>
            <a:ext cx="1275167" cy="1584176"/>
            <a:chOff x="2084244" y="2767521"/>
            <a:chExt cx="1275167" cy="1584176"/>
          </a:xfrm>
        </p:grpSpPr>
        <p:pic>
          <p:nvPicPr>
            <p:cNvPr id="2415" name="Google Shape;2415;p50"/>
            <p:cNvPicPr preferRelativeResize="0"/>
            <p:nvPr/>
          </p:nvPicPr>
          <p:blipFill rotWithShape="1">
            <a:blip r:embed="rId8">
              <a:alphaModFix/>
            </a:blip>
            <a:srcRect b="0" l="0" r="48966" t="0"/>
            <a:stretch/>
          </p:blipFill>
          <p:spPr>
            <a:xfrm>
              <a:off x="2244412" y="2767521"/>
              <a:ext cx="973905" cy="715634"/>
            </a:xfrm>
            <a:prstGeom prst="rect">
              <a:avLst/>
            </a:prstGeom>
            <a:noFill/>
            <a:ln>
              <a:noFill/>
            </a:ln>
          </p:spPr>
        </p:pic>
        <p:grpSp>
          <p:nvGrpSpPr>
            <p:cNvPr id="2416" name="Google Shape;2416;p50"/>
            <p:cNvGrpSpPr/>
            <p:nvPr/>
          </p:nvGrpSpPr>
          <p:grpSpPr>
            <a:xfrm>
              <a:off x="2084244" y="3329937"/>
              <a:ext cx="1275167" cy="1021760"/>
              <a:chOff x="-184098" y="6956153"/>
              <a:chExt cx="1489900" cy="1021760"/>
            </a:xfrm>
          </p:grpSpPr>
          <p:sp>
            <p:nvSpPr>
              <p:cNvPr id="2417" name="Google Shape;2417;p50"/>
              <p:cNvSpPr txBox="1"/>
              <p:nvPr/>
            </p:nvSpPr>
            <p:spPr>
              <a:xfrm>
                <a:off x="-184098" y="6956153"/>
                <a:ext cx="14899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Privado de la libertad</a:t>
                </a:r>
                <a:endParaRPr/>
              </a:p>
            </p:txBody>
          </p:sp>
          <p:sp>
            <p:nvSpPr>
              <p:cNvPr id="2418" name="Google Shape;2418;p50"/>
              <p:cNvSpPr/>
              <p:nvPr/>
            </p:nvSpPr>
            <p:spPr>
              <a:xfrm>
                <a:off x="-7627" y="7363321"/>
                <a:ext cx="106722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0,3%</a:t>
                </a:r>
                <a:endParaRPr/>
              </a:p>
            </p:txBody>
          </p:sp>
          <p:sp>
            <p:nvSpPr>
              <p:cNvPr id="2419" name="Google Shape;2419;p50"/>
              <p:cNvSpPr txBox="1"/>
              <p:nvPr/>
            </p:nvSpPr>
            <p:spPr>
              <a:xfrm>
                <a:off x="-164454" y="770091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 casos</a:t>
                </a:r>
                <a:endParaRPr/>
              </a:p>
            </p:txBody>
          </p:sp>
        </p:grpSp>
      </p:grpSp>
      <p:sp>
        <p:nvSpPr>
          <p:cNvPr id="2420" name="Google Shape;2420;p50"/>
          <p:cNvSpPr/>
          <p:nvPr/>
        </p:nvSpPr>
        <p:spPr>
          <a:xfrm>
            <a:off x="375308" y="7164369"/>
            <a:ext cx="6393494" cy="25391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Tabla 1. Proporción de casos sospechosos por edad de la víctima y tipo de agresor. Violencia Periodo epidemiológico 07. 2022. </a:t>
            </a:r>
            <a:endParaRPr/>
          </a:p>
        </p:txBody>
      </p:sp>
      <p:sp>
        <p:nvSpPr>
          <p:cNvPr id="2421" name="Google Shape;2421;p50"/>
          <p:cNvSpPr/>
          <p:nvPr/>
        </p:nvSpPr>
        <p:spPr>
          <a:xfrm>
            <a:off x="25935" y="8020833"/>
            <a:ext cx="7171815"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La violencia sexual constituye el 55,7% del total de las violencias. La relación hombre, mujer es de 1 hombre por cada 6 mujeres; la padecen personas de todos los cursos de vida, siendo los niños, niñas y adolescentes los más afectados; cabe resaltar que se presentan casos en adultos mayores convirtiéndose en poblaciones altamente vulnerables. El tipo de violencia sexual que más se presenta es el acceso carnal (40,1%) seguido de actos sexuales (28,7%). Las víctimas menores de 18 años representan el 71,6% de los casos y el agresor se identifica como familiar de la víctima en el 43,2% de los mismos. </a:t>
            </a:r>
            <a:endParaRPr sz="1200">
              <a:solidFill>
                <a:schemeClr val="dk1"/>
              </a:solidFill>
              <a:latin typeface="Arial Narrow"/>
              <a:ea typeface="Arial Narrow"/>
              <a:cs typeface="Arial Narrow"/>
              <a:sym typeface="Arial Narrow"/>
            </a:endParaRPr>
          </a:p>
        </p:txBody>
      </p:sp>
      <p:sp>
        <p:nvSpPr>
          <p:cNvPr id="2422" name="Google Shape;2422;p50"/>
          <p:cNvSpPr/>
          <p:nvPr/>
        </p:nvSpPr>
        <p:spPr>
          <a:xfrm>
            <a:off x="-1849" y="7601767"/>
            <a:ext cx="7200900" cy="382832"/>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423" name="Google Shape;2423;p50"/>
          <p:cNvGrpSpPr/>
          <p:nvPr/>
        </p:nvGrpSpPr>
        <p:grpSpPr>
          <a:xfrm>
            <a:off x="190189" y="7650890"/>
            <a:ext cx="3446504" cy="276999"/>
            <a:chOff x="2448322" y="33831"/>
            <a:chExt cx="3446504" cy="276999"/>
          </a:xfrm>
        </p:grpSpPr>
        <p:sp>
          <p:nvSpPr>
            <p:cNvPr id="2424" name="Google Shape;2424;p50"/>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425" name="Google Shape;2425;p50"/>
            <p:cNvCxnSpPr>
              <a:stCxn id="2424"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2426" name="Google Shape;2426;p50"/>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a:p>
          </p:txBody>
        </p:sp>
      </p:grpSp>
      <p:sp>
        <p:nvSpPr>
          <p:cNvPr id="2427" name="Google Shape;2427;p50"/>
          <p:cNvSpPr txBox="1"/>
          <p:nvPr>
            <p:ph type="ctrTitle"/>
          </p:nvPr>
        </p:nvSpPr>
        <p:spPr>
          <a:xfrm>
            <a:off x="432098" y="376749"/>
            <a:ext cx="6225011" cy="461665"/>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400"/>
              <a:buFont typeface="Arial Narrow"/>
              <a:buNone/>
            </a:pPr>
            <a:r>
              <a:rPr b="1" lang="es-ES" sz="2400">
                <a:solidFill>
                  <a:srgbClr val="C00000"/>
                </a:solidFill>
                <a:latin typeface="Arial Narrow"/>
                <a:ea typeface="Arial Narrow"/>
                <a:cs typeface="Arial Narrow"/>
                <a:sym typeface="Arial Narrow"/>
              </a:rPr>
              <a:t>Violencia Sexual: 324 Casos 55,7% del total</a:t>
            </a:r>
            <a:endParaRPr/>
          </a:p>
        </p:txBody>
      </p:sp>
      <p:grpSp>
        <p:nvGrpSpPr>
          <p:cNvPr id="2428" name="Google Shape;2428;p50"/>
          <p:cNvGrpSpPr/>
          <p:nvPr/>
        </p:nvGrpSpPr>
        <p:grpSpPr>
          <a:xfrm>
            <a:off x="2205963" y="695430"/>
            <a:ext cx="1847617" cy="436842"/>
            <a:chOff x="3060727" y="484500"/>
            <a:chExt cx="2369636" cy="436842"/>
          </a:xfrm>
        </p:grpSpPr>
        <p:sp>
          <p:nvSpPr>
            <p:cNvPr id="2429" name="Google Shape;2429;p50"/>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430" name="Google Shape;2430;p50"/>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a:p>
          </p:txBody>
        </p:sp>
      </p:grpSp>
      <p:grpSp>
        <p:nvGrpSpPr>
          <p:cNvPr id="2431" name="Google Shape;2431;p50"/>
          <p:cNvGrpSpPr/>
          <p:nvPr/>
        </p:nvGrpSpPr>
        <p:grpSpPr>
          <a:xfrm>
            <a:off x="54374" y="683568"/>
            <a:ext cx="1852274" cy="436842"/>
            <a:chOff x="3054754" y="484500"/>
            <a:chExt cx="2375609" cy="436842"/>
          </a:xfrm>
        </p:grpSpPr>
        <p:sp>
          <p:nvSpPr>
            <p:cNvPr id="2432" name="Google Shape;2432;p50"/>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433" name="Google Shape;2433;p50"/>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a:t>
              </a:r>
              <a:endParaRPr/>
            </a:p>
          </p:txBody>
        </p:sp>
      </p:grpSp>
      <p:grpSp>
        <p:nvGrpSpPr>
          <p:cNvPr id="2434" name="Google Shape;2434;p50"/>
          <p:cNvGrpSpPr/>
          <p:nvPr/>
        </p:nvGrpSpPr>
        <p:grpSpPr>
          <a:xfrm>
            <a:off x="4385407" y="714128"/>
            <a:ext cx="2722458" cy="436842"/>
            <a:chOff x="3060727" y="484500"/>
            <a:chExt cx="2369637" cy="436842"/>
          </a:xfrm>
        </p:grpSpPr>
        <p:sp>
          <p:nvSpPr>
            <p:cNvPr id="2435" name="Google Shape;2435;p50"/>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436" name="Google Shape;2436;p50"/>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a:p>
          </p:txBody>
        </p:sp>
      </p:grpSp>
      <p:pic>
        <p:nvPicPr>
          <p:cNvPr id="2437" name="Google Shape;2437;p50"/>
          <p:cNvPicPr preferRelativeResize="0"/>
          <p:nvPr/>
        </p:nvPicPr>
        <p:blipFill rotWithShape="1">
          <a:blip r:embed="rId9">
            <a:alphaModFix/>
          </a:blip>
          <a:srcRect b="0" l="0" r="0" t="0"/>
          <a:stretch/>
        </p:blipFill>
        <p:spPr>
          <a:xfrm>
            <a:off x="375308" y="5944673"/>
            <a:ext cx="838200" cy="895350"/>
          </a:xfrm>
          <a:prstGeom prst="rect">
            <a:avLst/>
          </a:prstGeom>
          <a:noFill/>
          <a:ln>
            <a:noFill/>
          </a:ln>
        </p:spPr>
      </p:pic>
      <p:graphicFrame>
        <p:nvGraphicFramePr>
          <p:cNvPr id="2438" name="Google Shape;2438;p50"/>
          <p:cNvGraphicFramePr/>
          <p:nvPr/>
        </p:nvGraphicFramePr>
        <p:xfrm>
          <a:off x="3849164" y="2786600"/>
          <a:ext cx="2991646" cy="1682594"/>
        </p:xfrm>
        <a:graphic>
          <a:graphicData uri="http://schemas.openxmlformats.org/drawingml/2006/chart">
            <c:chart r:id="rId10"/>
          </a:graphicData>
        </a:graphic>
      </p:graphicFrame>
      <p:graphicFrame>
        <p:nvGraphicFramePr>
          <p:cNvPr id="2439" name="Google Shape;2439;p50"/>
          <p:cNvGraphicFramePr/>
          <p:nvPr/>
        </p:nvGraphicFramePr>
        <p:xfrm>
          <a:off x="1336970" y="5622080"/>
          <a:ext cx="3000000" cy="3000000"/>
        </p:xfrm>
        <a:graphic>
          <a:graphicData uri="http://schemas.openxmlformats.org/drawingml/2006/table">
            <a:tbl>
              <a:tblPr>
                <a:noFill/>
                <a:tableStyleId>{10C6F41B-5B68-48A4-9452-7176F6717A1B}</a:tableStyleId>
              </a:tblPr>
              <a:tblGrid>
                <a:gridCol w="2839400"/>
                <a:gridCol w="925900"/>
                <a:gridCol w="925900"/>
              </a:tblGrid>
              <a:tr h="184150">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Naturaleza </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4C6E7"/>
                    </a:solidFill>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Frecuencia </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4C6E7"/>
                    </a:solidFill>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Porcentaje </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4C6E7"/>
                    </a:solidFill>
                  </a:tcPr>
                </a:tc>
              </a:tr>
              <a:tr h="184150">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Acoso sexual </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56</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17,28%</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4150">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Acceso carnal </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130</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40,12%</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4150">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Explotacion Sexual </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3</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0,90%</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4150">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Trata de personas </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0</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0</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4150">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Actos sexuales </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93</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28,70%</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4150">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Otras violencias sexuales </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42</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12,90%</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4150">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Mutilacion genital </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0</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0</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3" name="Shape 2443"/>
        <p:cNvGrpSpPr/>
        <p:nvPr/>
      </p:nvGrpSpPr>
      <p:grpSpPr>
        <a:xfrm>
          <a:off x="0" y="0"/>
          <a:ext cx="0" cy="0"/>
          <a:chOff x="0" y="0"/>
          <a:chExt cx="0" cy="0"/>
        </a:xfrm>
      </p:grpSpPr>
      <p:pic>
        <p:nvPicPr>
          <p:cNvPr id="2444" name="Google Shape;2444;p51"/>
          <p:cNvPicPr preferRelativeResize="0"/>
          <p:nvPr/>
        </p:nvPicPr>
        <p:blipFill rotWithShape="1">
          <a:blip r:embed="rId3">
            <a:alphaModFix/>
          </a:blip>
          <a:srcRect b="0" l="0" r="0" t="0"/>
          <a:stretch/>
        </p:blipFill>
        <p:spPr>
          <a:xfrm>
            <a:off x="12920" y="312297"/>
            <a:ext cx="2286000" cy="2832347"/>
          </a:xfrm>
          <a:prstGeom prst="rect">
            <a:avLst/>
          </a:prstGeom>
          <a:noFill/>
          <a:ln>
            <a:noFill/>
          </a:ln>
        </p:spPr>
      </p:pic>
      <p:sp>
        <p:nvSpPr>
          <p:cNvPr id="2445" name="Google Shape;2445;p51"/>
          <p:cNvSpPr txBox="1"/>
          <p:nvPr/>
        </p:nvSpPr>
        <p:spPr>
          <a:xfrm>
            <a:off x="-77391" y="3947854"/>
            <a:ext cx="291981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Periodo epidemiológico 07 -2022</a:t>
            </a:r>
            <a:endParaRPr b="1" sz="1800">
              <a:solidFill>
                <a:schemeClr val="dk1"/>
              </a:solidFill>
              <a:latin typeface="Arial Narrow"/>
              <a:ea typeface="Arial Narrow"/>
              <a:cs typeface="Arial Narrow"/>
              <a:sym typeface="Arial Narrow"/>
            </a:endParaRPr>
          </a:p>
        </p:txBody>
      </p:sp>
      <p:grpSp>
        <p:nvGrpSpPr>
          <p:cNvPr id="2446" name="Google Shape;2446;p51"/>
          <p:cNvGrpSpPr/>
          <p:nvPr/>
        </p:nvGrpSpPr>
        <p:grpSpPr>
          <a:xfrm>
            <a:off x="94503" y="3279280"/>
            <a:ext cx="2259752" cy="552552"/>
            <a:chOff x="2397524" y="3379972"/>
            <a:chExt cx="4508500" cy="904875"/>
          </a:xfrm>
        </p:grpSpPr>
        <p:pic>
          <p:nvPicPr>
            <p:cNvPr id="2447" name="Google Shape;2447;p51"/>
            <p:cNvPicPr preferRelativeResize="0"/>
            <p:nvPr/>
          </p:nvPicPr>
          <p:blipFill rotWithShape="1">
            <a:blip r:embed="rId4">
              <a:alphaModFix/>
            </a:blip>
            <a:srcRect b="0" l="0" r="0" t="0"/>
            <a:stretch/>
          </p:blipFill>
          <p:spPr>
            <a:xfrm>
              <a:off x="2397524" y="3379972"/>
              <a:ext cx="4508500" cy="904875"/>
            </a:xfrm>
            <a:prstGeom prst="rect">
              <a:avLst/>
            </a:prstGeom>
            <a:noFill/>
            <a:ln>
              <a:noFill/>
            </a:ln>
          </p:spPr>
        </p:pic>
        <p:sp>
          <p:nvSpPr>
            <p:cNvPr id="2448" name="Google Shape;2448;p51"/>
            <p:cNvSpPr txBox="1"/>
            <p:nvPr/>
          </p:nvSpPr>
          <p:spPr>
            <a:xfrm>
              <a:off x="3317544" y="3478755"/>
              <a:ext cx="1593563" cy="6552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2</a:t>
              </a:r>
              <a:endParaRPr b="1" sz="2000">
                <a:solidFill>
                  <a:schemeClr val="dk1"/>
                </a:solidFill>
                <a:latin typeface="Arial Narrow"/>
                <a:ea typeface="Arial Narrow"/>
                <a:cs typeface="Arial Narrow"/>
                <a:sym typeface="Arial Narrow"/>
              </a:endParaRPr>
            </a:p>
          </p:txBody>
        </p:sp>
      </p:grpSp>
      <p:sp>
        <p:nvSpPr>
          <p:cNvPr id="2449" name="Google Shape;2449;p51"/>
          <p:cNvSpPr/>
          <p:nvPr/>
        </p:nvSpPr>
        <p:spPr>
          <a:xfrm>
            <a:off x="15749" y="4748913"/>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0" name="Google Shape;2450;p51"/>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 </a:t>
            </a:r>
            <a:endParaRPr b="1" sz="1050">
              <a:solidFill>
                <a:schemeClr val="dk1"/>
              </a:solidFill>
              <a:latin typeface="Arial Narrow"/>
              <a:ea typeface="Arial Narrow"/>
              <a:cs typeface="Arial Narrow"/>
              <a:sym typeface="Arial Narrow"/>
            </a:endParaRPr>
          </a:p>
        </p:txBody>
      </p:sp>
      <p:sp>
        <p:nvSpPr>
          <p:cNvPr id="2451" name="Google Shape;2451;p51"/>
          <p:cNvSpPr txBox="1"/>
          <p:nvPr>
            <p:ph type="ctrTitle"/>
          </p:nvPr>
        </p:nvSpPr>
        <p:spPr>
          <a:xfrm>
            <a:off x="27635" y="660411"/>
            <a:ext cx="2208885" cy="584775"/>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600"/>
              <a:buFont typeface="Arial Narrow"/>
              <a:buNone/>
            </a:pPr>
            <a:r>
              <a:rPr b="1" lang="es-ES" sz="1600">
                <a:solidFill>
                  <a:srgbClr val="C00000"/>
                </a:solidFill>
                <a:latin typeface="Arial Narrow"/>
                <a:ea typeface="Arial Narrow"/>
                <a:cs typeface="Arial Narrow"/>
                <a:sym typeface="Arial Narrow"/>
              </a:rPr>
              <a:t>Cáncer en menor de 18 años</a:t>
            </a:r>
            <a:endParaRPr b="1" sz="1600">
              <a:solidFill>
                <a:srgbClr val="C00000"/>
              </a:solidFill>
              <a:latin typeface="Arial Narrow"/>
              <a:ea typeface="Arial Narrow"/>
              <a:cs typeface="Arial Narrow"/>
              <a:sym typeface="Arial Narrow"/>
            </a:endParaRPr>
          </a:p>
        </p:txBody>
      </p:sp>
      <p:pic>
        <p:nvPicPr>
          <p:cNvPr id="2452" name="Google Shape;2452;p51"/>
          <p:cNvPicPr preferRelativeResize="0"/>
          <p:nvPr/>
        </p:nvPicPr>
        <p:blipFill rotWithShape="1">
          <a:blip r:embed="rId5">
            <a:alphaModFix/>
          </a:blip>
          <a:srcRect b="0" l="0" r="0" t="0"/>
          <a:stretch/>
        </p:blipFill>
        <p:spPr>
          <a:xfrm>
            <a:off x="2894396" y="555931"/>
            <a:ext cx="933450" cy="742950"/>
          </a:xfrm>
          <a:prstGeom prst="rect">
            <a:avLst/>
          </a:prstGeom>
          <a:noFill/>
          <a:ln>
            <a:noFill/>
          </a:ln>
        </p:spPr>
      </p:pic>
      <p:grpSp>
        <p:nvGrpSpPr>
          <p:cNvPr id="2453" name="Google Shape;2453;p51"/>
          <p:cNvGrpSpPr/>
          <p:nvPr/>
        </p:nvGrpSpPr>
        <p:grpSpPr>
          <a:xfrm>
            <a:off x="2555081" y="1352433"/>
            <a:ext cx="2042327" cy="2273801"/>
            <a:chOff x="-188025" y="6880952"/>
            <a:chExt cx="1352682" cy="1164568"/>
          </a:xfrm>
        </p:grpSpPr>
        <p:sp>
          <p:nvSpPr>
            <p:cNvPr id="2454" name="Google Shape;2454;p51"/>
            <p:cNvSpPr txBox="1"/>
            <p:nvPr/>
          </p:nvSpPr>
          <p:spPr>
            <a:xfrm>
              <a:off x="-188025" y="6880952"/>
              <a:ext cx="1229607" cy="15763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u="sng">
                  <a:solidFill>
                    <a:schemeClr val="dk1"/>
                  </a:solidFill>
                  <a:latin typeface="Arial Narrow"/>
                  <a:ea typeface="Arial Narrow"/>
                  <a:cs typeface="Arial Narrow"/>
                  <a:sym typeface="Arial Narrow"/>
                </a:rPr>
                <a:t>Afiliación al SGSS</a:t>
              </a:r>
              <a:endParaRPr b="1" sz="1400" u="sng">
                <a:solidFill>
                  <a:schemeClr val="dk1"/>
                </a:solidFill>
                <a:latin typeface="Arial Narrow"/>
                <a:ea typeface="Arial Narrow"/>
                <a:cs typeface="Arial Narrow"/>
                <a:sym typeface="Arial Narrow"/>
              </a:endParaRPr>
            </a:p>
          </p:txBody>
        </p:sp>
        <p:sp>
          <p:nvSpPr>
            <p:cNvPr id="2455" name="Google Shape;2455;p51"/>
            <p:cNvSpPr/>
            <p:nvPr/>
          </p:nvSpPr>
          <p:spPr>
            <a:xfrm>
              <a:off x="-171517" y="7080978"/>
              <a:ext cx="1336174" cy="964542"/>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Régimen contributivo</a:t>
              </a:r>
              <a:endParaRPr b="1" sz="16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 </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Régimen Subsidiado</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 Casos </a:t>
              </a:r>
              <a:endParaRPr/>
            </a:p>
          </p:txBody>
        </p:sp>
      </p:grpSp>
      <p:pic>
        <p:nvPicPr>
          <p:cNvPr id="2456" name="Google Shape;2456;p51"/>
          <p:cNvPicPr preferRelativeResize="0"/>
          <p:nvPr/>
        </p:nvPicPr>
        <p:blipFill rotWithShape="1">
          <a:blip r:embed="rId6">
            <a:alphaModFix/>
          </a:blip>
          <a:srcRect b="0" l="0" r="0" t="0"/>
          <a:stretch/>
        </p:blipFill>
        <p:spPr>
          <a:xfrm>
            <a:off x="3443685" y="3908730"/>
            <a:ext cx="942975" cy="771525"/>
          </a:xfrm>
          <a:prstGeom prst="rect">
            <a:avLst/>
          </a:prstGeom>
          <a:noFill/>
          <a:ln>
            <a:noFill/>
          </a:ln>
        </p:spPr>
      </p:pic>
      <p:grpSp>
        <p:nvGrpSpPr>
          <p:cNvPr id="2457" name="Google Shape;2457;p51"/>
          <p:cNvGrpSpPr/>
          <p:nvPr/>
        </p:nvGrpSpPr>
        <p:grpSpPr>
          <a:xfrm>
            <a:off x="4765859" y="3856412"/>
            <a:ext cx="2286436" cy="665204"/>
            <a:chOff x="-242022" y="7132916"/>
            <a:chExt cx="1734795" cy="665204"/>
          </a:xfrm>
        </p:grpSpPr>
        <p:sp>
          <p:nvSpPr>
            <p:cNvPr id="2458" name="Google Shape;2458;p51"/>
            <p:cNvSpPr txBox="1"/>
            <p:nvPr/>
          </p:nvSpPr>
          <p:spPr>
            <a:xfrm>
              <a:off x="-13133" y="71329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b="1" sz="1200" u="sng">
                <a:solidFill>
                  <a:schemeClr val="dk1"/>
                </a:solidFill>
                <a:latin typeface="Arial Narrow"/>
                <a:ea typeface="Arial Narrow"/>
                <a:cs typeface="Arial Narrow"/>
                <a:sym typeface="Arial Narrow"/>
              </a:endParaRPr>
            </a:p>
          </p:txBody>
        </p:sp>
        <p:sp>
          <p:nvSpPr>
            <p:cNvPr id="2459" name="Google Shape;2459;p51"/>
            <p:cNvSpPr/>
            <p:nvPr/>
          </p:nvSpPr>
          <p:spPr>
            <a:xfrm>
              <a:off x="-242022" y="7438080"/>
              <a:ext cx="1734795"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 98</a:t>
              </a:r>
              <a:r>
                <a:rPr b="1" lang="es-ES" sz="1600">
                  <a:solidFill>
                    <a:schemeClr val="dk1"/>
                  </a:solidFill>
                  <a:latin typeface="Arial Narrow"/>
                  <a:ea typeface="Arial Narrow"/>
                  <a:cs typeface="Arial Narrow"/>
                  <a:sym typeface="Arial Narrow"/>
                </a:rPr>
                <a:t>%</a:t>
              </a:r>
              <a:endParaRPr b="1" sz="1600">
                <a:solidFill>
                  <a:schemeClr val="dk1"/>
                </a:solidFill>
                <a:latin typeface="Arial Narrow"/>
                <a:ea typeface="Arial Narrow"/>
                <a:cs typeface="Arial Narrow"/>
                <a:sym typeface="Arial Narrow"/>
              </a:endParaRPr>
            </a:p>
          </p:txBody>
        </p:sp>
      </p:grpSp>
      <p:grpSp>
        <p:nvGrpSpPr>
          <p:cNvPr id="2460" name="Google Shape;2460;p51"/>
          <p:cNvGrpSpPr/>
          <p:nvPr/>
        </p:nvGrpSpPr>
        <p:grpSpPr>
          <a:xfrm>
            <a:off x="2977626" y="7977668"/>
            <a:ext cx="1619781" cy="1014718"/>
            <a:chOff x="-148584" y="6881307"/>
            <a:chExt cx="1548655" cy="1014718"/>
          </a:xfrm>
        </p:grpSpPr>
        <p:sp>
          <p:nvSpPr>
            <p:cNvPr id="2461" name="Google Shape;2461;p51"/>
            <p:cNvSpPr txBox="1"/>
            <p:nvPr/>
          </p:nvSpPr>
          <p:spPr>
            <a:xfrm>
              <a:off x="-9638" y="6881307"/>
              <a:ext cx="1409709"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Segunda Neoplasia</a:t>
              </a:r>
              <a:endParaRPr b="1" sz="1200" u="sng">
                <a:solidFill>
                  <a:schemeClr val="dk1"/>
                </a:solidFill>
                <a:latin typeface="Arial Narrow"/>
                <a:ea typeface="Arial Narrow"/>
                <a:cs typeface="Arial Narrow"/>
                <a:sym typeface="Arial Narrow"/>
              </a:endParaRPr>
            </a:p>
          </p:txBody>
        </p:sp>
        <p:sp>
          <p:nvSpPr>
            <p:cNvPr id="2462" name="Google Shape;2462;p51"/>
            <p:cNvSpPr/>
            <p:nvPr/>
          </p:nvSpPr>
          <p:spPr>
            <a:xfrm>
              <a:off x="67879" y="7258986"/>
              <a:ext cx="1274197"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NO</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t/>
              </a:r>
              <a:endParaRPr b="1" sz="1600">
                <a:solidFill>
                  <a:schemeClr val="dk1"/>
                </a:solidFill>
                <a:latin typeface="Arial Narrow"/>
                <a:ea typeface="Arial Narrow"/>
                <a:cs typeface="Arial Narrow"/>
                <a:sym typeface="Arial Narrow"/>
              </a:endParaRPr>
            </a:p>
          </p:txBody>
        </p:sp>
        <p:sp>
          <p:nvSpPr>
            <p:cNvPr id="2463" name="Google Shape;2463;p51"/>
            <p:cNvSpPr txBox="1"/>
            <p:nvPr/>
          </p:nvSpPr>
          <p:spPr>
            <a:xfrm>
              <a:off x="-148584" y="761902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a:t>
              </a:r>
              <a:endParaRPr b="1" sz="1200">
                <a:solidFill>
                  <a:schemeClr val="dk1"/>
                </a:solidFill>
                <a:latin typeface="Arial Narrow"/>
                <a:ea typeface="Arial Narrow"/>
                <a:cs typeface="Arial Narrow"/>
                <a:sym typeface="Arial Narrow"/>
              </a:endParaRPr>
            </a:p>
          </p:txBody>
        </p:sp>
      </p:grpSp>
      <p:pic>
        <p:nvPicPr>
          <p:cNvPr id="2464" name="Google Shape;2464;p51"/>
          <p:cNvPicPr preferRelativeResize="0"/>
          <p:nvPr/>
        </p:nvPicPr>
        <p:blipFill rotWithShape="1">
          <a:blip r:embed="rId7">
            <a:alphaModFix/>
          </a:blip>
          <a:srcRect b="0" l="0" r="0" t="0"/>
          <a:stretch/>
        </p:blipFill>
        <p:spPr>
          <a:xfrm>
            <a:off x="68309" y="7692205"/>
            <a:ext cx="2230611" cy="1393670"/>
          </a:xfrm>
          <a:prstGeom prst="rect">
            <a:avLst/>
          </a:prstGeom>
          <a:noFill/>
          <a:ln>
            <a:noFill/>
          </a:ln>
        </p:spPr>
      </p:pic>
      <p:sp>
        <p:nvSpPr>
          <p:cNvPr id="2465" name="Google Shape;2465;p51"/>
          <p:cNvSpPr txBox="1"/>
          <p:nvPr/>
        </p:nvSpPr>
        <p:spPr>
          <a:xfrm>
            <a:off x="3901515" y="7496150"/>
            <a:ext cx="172868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u="sng">
                <a:solidFill>
                  <a:schemeClr val="dk1"/>
                </a:solidFill>
                <a:latin typeface="Arial Narrow"/>
                <a:ea typeface="Arial Narrow"/>
                <a:cs typeface="Arial Narrow"/>
                <a:sym typeface="Arial Narrow"/>
              </a:rPr>
              <a:t>Tipo de casos</a:t>
            </a:r>
            <a:endParaRPr b="1" sz="1800" u="sng">
              <a:solidFill>
                <a:schemeClr val="dk1"/>
              </a:solidFill>
              <a:latin typeface="Arial Narrow"/>
              <a:ea typeface="Arial Narrow"/>
              <a:cs typeface="Arial Narrow"/>
              <a:sym typeface="Arial Narrow"/>
            </a:endParaRPr>
          </a:p>
        </p:txBody>
      </p:sp>
      <p:sp>
        <p:nvSpPr>
          <p:cNvPr id="2466" name="Google Shape;2466;p51"/>
          <p:cNvSpPr/>
          <p:nvPr/>
        </p:nvSpPr>
        <p:spPr>
          <a:xfrm flipH="1" rot="-5400000">
            <a:off x="4616313" y="7962928"/>
            <a:ext cx="361404" cy="381614"/>
          </a:xfrm>
          <a:prstGeom prst="rightArrow">
            <a:avLst>
              <a:gd fmla="val 50000" name="adj1"/>
              <a:gd fmla="val 50000" name="adj2"/>
            </a:avLst>
          </a:prstGeom>
          <a:solidFill>
            <a:srgbClr val="7030A0"/>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467" name="Google Shape;2467;p51"/>
          <p:cNvGrpSpPr/>
          <p:nvPr/>
        </p:nvGrpSpPr>
        <p:grpSpPr>
          <a:xfrm>
            <a:off x="4941956" y="1330974"/>
            <a:ext cx="2114116" cy="2226441"/>
            <a:chOff x="-130904" y="6862673"/>
            <a:chExt cx="1418034" cy="1140311"/>
          </a:xfrm>
        </p:grpSpPr>
        <p:sp>
          <p:nvSpPr>
            <p:cNvPr id="2468" name="Google Shape;2468;p51"/>
            <p:cNvSpPr txBox="1"/>
            <p:nvPr/>
          </p:nvSpPr>
          <p:spPr>
            <a:xfrm>
              <a:off x="-97015" y="6862673"/>
              <a:ext cx="1229607" cy="15763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u="sng">
                  <a:solidFill>
                    <a:schemeClr val="dk1"/>
                  </a:solidFill>
                  <a:latin typeface="Arial Narrow"/>
                  <a:ea typeface="Arial Narrow"/>
                  <a:cs typeface="Arial Narrow"/>
                  <a:sym typeface="Arial Narrow"/>
                </a:rPr>
                <a:t>Edad</a:t>
              </a:r>
              <a:endParaRPr b="1" sz="1400" u="sng">
                <a:solidFill>
                  <a:schemeClr val="dk1"/>
                </a:solidFill>
                <a:latin typeface="Arial Narrow"/>
                <a:ea typeface="Arial Narrow"/>
                <a:cs typeface="Arial Narrow"/>
                <a:sym typeface="Arial Narrow"/>
              </a:endParaRPr>
            </a:p>
          </p:txBody>
        </p:sp>
        <p:sp>
          <p:nvSpPr>
            <p:cNvPr id="2469" name="Google Shape;2469;p51"/>
            <p:cNvSpPr/>
            <p:nvPr/>
          </p:nvSpPr>
          <p:spPr>
            <a:xfrm>
              <a:off x="-130904" y="7087354"/>
              <a:ext cx="1418034" cy="91563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Menores de 1año</a:t>
              </a:r>
              <a:endParaRPr b="1" sz="16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Entre 1 y 5 años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Entre 6 y 11 años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Mayores de 12 años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b="1" sz="16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t/>
              </a:r>
              <a:endParaRPr b="1" sz="1600">
                <a:solidFill>
                  <a:schemeClr val="dk1"/>
                </a:solidFill>
                <a:latin typeface="Arial Narrow"/>
                <a:ea typeface="Arial Narrow"/>
                <a:cs typeface="Arial Narrow"/>
                <a:sym typeface="Arial Narrow"/>
              </a:endParaRPr>
            </a:p>
          </p:txBody>
        </p:sp>
      </p:grpSp>
      <p:pic>
        <p:nvPicPr>
          <p:cNvPr id="2470" name="Google Shape;2470;p51"/>
          <p:cNvPicPr preferRelativeResize="0"/>
          <p:nvPr/>
        </p:nvPicPr>
        <p:blipFill rotWithShape="1">
          <a:blip r:embed="rId8">
            <a:alphaModFix/>
          </a:blip>
          <a:srcRect b="0" l="0" r="0" t="0"/>
          <a:stretch/>
        </p:blipFill>
        <p:spPr>
          <a:xfrm>
            <a:off x="5616659" y="549948"/>
            <a:ext cx="616420" cy="664439"/>
          </a:xfrm>
          <a:prstGeom prst="rect">
            <a:avLst/>
          </a:prstGeom>
          <a:noFill/>
          <a:ln>
            <a:noFill/>
          </a:ln>
        </p:spPr>
      </p:pic>
      <p:pic>
        <p:nvPicPr>
          <p:cNvPr id="2471" name="Google Shape;2471;p51"/>
          <p:cNvPicPr preferRelativeResize="0"/>
          <p:nvPr/>
        </p:nvPicPr>
        <p:blipFill rotWithShape="1">
          <a:blip r:embed="rId9">
            <a:alphaModFix/>
          </a:blip>
          <a:srcRect b="0" l="0" r="0" t="0"/>
          <a:stretch/>
        </p:blipFill>
        <p:spPr>
          <a:xfrm>
            <a:off x="162927" y="4811542"/>
            <a:ext cx="3456732" cy="472298"/>
          </a:xfrm>
          <a:prstGeom prst="rect">
            <a:avLst/>
          </a:prstGeom>
          <a:noFill/>
          <a:ln>
            <a:noFill/>
          </a:ln>
        </p:spPr>
      </p:pic>
      <p:pic>
        <p:nvPicPr>
          <p:cNvPr id="2472" name="Google Shape;2472;p51"/>
          <p:cNvPicPr preferRelativeResize="0"/>
          <p:nvPr/>
        </p:nvPicPr>
        <p:blipFill rotWithShape="1">
          <a:blip r:embed="rId10">
            <a:alphaModFix/>
          </a:blip>
          <a:srcRect b="0" l="0" r="0" t="0"/>
          <a:stretch/>
        </p:blipFill>
        <p:spPr>
          <a:xfrm>
            <a:off x="555636" y="5262048"/>
            <a:ext cx="1996798" cy="487722"/>
          </a:xfrm>
          <a:prstGeom prst="rect">
            <a:avLst/>
          </a:prstGeom>
          <a:noFill/>
          <a:ln>
            <a:noFill/>
          </a:ln>
        </p:spPr>
      </p:pic>
      <p:pic>
        <p:nvPicPr>
          <p:cNvPr id="2473" name="Google Shape;2473;p51"/>
          <p:cNvPicPr preferRelativeResize="0"/>
          <p:nvPr/>
        </p:nvPicPr>
        <p:blipFill rotWithShape="1">
          <a:blip r:embed="rId11">
            <a:alphaModFix/>
          </a:blip>
          <a:srcRect b="0" l="0" r="0" t="0"/>
          <a:stretch/>
        </p:blipFill>
        <p:spPr>
          <a:xfrm>
            <a:off x="4418643" y="5302551"/>
            <a:ext cx="1883827" cy="475529"/>
          </a:xfrm>
          <a:prstGeom prst="rect">
            <a:avLst/>
          </a:prstGeom>
          <a:noFill/>
          <a:ln>
            <a:noFill/>
          </a:ln>
        </p:spPr>
      </p:pic>
      <p:pic>
        <p:nvPicPr>
          <p:cNvPr id="2474" name="Google Shape;2474;p51"/>
          <p:cNvPicPr preferRelativeResize="0"/>
          <p:nvPr/>
        </p:nvPicPr>
        <p:blipFill rotWithShape="1">
          <a:blip r:embed="rId12">
            <a:alphaModFix/>
          </a:blip>
          <a:srcRect b="0" l="0" r="0" t="0"/>
          <a:stretch/>
        </p:blipFill>
        <p:spPr>
          <a:xfrm>
            <a:off x="512547" y="5815149"/>
            <a:ext cx="573074" cy="664522"/>
          </a:xfrm>
          <a:prstGeom prst="rect">
            <a:avLst/>
          </a:prstGeom>
          <a:noFill/>
          <a:ln>
            <a:noFill/>
          </a:ln>
        </p:spPr>
      </p:pic>
      <p:pic>
        <p:nvPicPr>
          <p:cNvPr id="2475" name="Google Shape;2475;p51"/>
          <p:cNvPicPr preferRelativeResize="0"/>
          <p:nvPr/>
        </p:nvPicPr>
        <p:blipFill rotWithShape="1">
          <a:blip r:embed="rId13">
            <a:alphaModFix/>
          </a:blip>
          <a:srcRect b="0" l="0" r="0" t="0"/>
          <a:stretch/>
        </p:blipFill>
        <p:spPr>
          <a:xfrm>
            <a:off x="2147164" y="5830335"/>
            <a:ext cx="457240" cy="634151"/>
          </a:xfrm>
          <a:prstGeom prst="rect">
            <a:avLst/>
          </a:prstGeom>
          <a:noFill/>
          <a:ln>
            <a:noFill/>
          </a:ln>
        </p:spPr>
      </p:pic>
      <p:pic>
        <p:nvPicPr>
          <p:cNvPr id="2476" name="Google Shape;2476;p51"/>
          <p:cNvPicPr preferRelativeResize="0"/>
          <p:nvPr/>
        </p:nvPicPr>
        <p:blipFill rotWithShape="1">
          <a:blip r:embed="rId14">
            <a:alphaModFix/>
          </a:blip>
          <a:srcRect b="0" l="0" r="0" t="0"/>
          <a:stretch/>
        </p:blipFill>
        <p:spPr>
          <a:xfrm>
            <a:off x="4317178" y="5749198"/>
            <a:ext cx="694218" cy="662067"/>
          </a:xfrm>
          <a:prstGeom prst="rect">
            <a:avLst/>
          </a:prstGeom>
          <a:noFill/>
          <a:ln>
            <a:noFill/>
          </a:ln>
        </p:spPr>
      </p:pic>
      <p:pic>
        <p:nvPicPr>
          <p:cNvPr id="2477" name="Google Shape;2477;p51"/>
          <p:cNvPicPr preferRelativeResize="0"/>
          <p:nvPr/>
        </p:nvPicPr>
        <p:blipFill rotWithShape="1">
          <a:blip r:embed="rId15">
            <a:alphaModFix/>
          </a:blip>
          <a:srcRect b="0" l="0" r="0" t="0"/>
          <a:stretch/>
        </p:blipFill>
        <p:spPr>
          <a:xfrm>
            <a:off x="5960182" y="5745059"/>
            <a:ext cx="592595" cy="638452"/>
          </a:xfrm>
          <a:prstGeom prst="rect">
            <a:avLst/>
          </a:prstGeom>
          <a:noFill/>
          <a:ln>
            <a:noFill/>
          </a:ln>
        </p:spPr>
      </p:pic>
      <p:sp>
        <p:nvSpPr>
          <p:cNvPr id="2478" name="Google Shape;2478;p51"/>
          <p:cNvSpPr/>
          <p:nvPr/>
        </p:nvSpPr>
        <p:spPr>
          <a:xfrm>
            <a:off x="310823" y="6370214"/>
            <a:ext cx="127647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600">
                <a:solidFill>
                  <a:schemeClr val="dk1"/>
                </a:solidFill>
                <a:latin typeface="Calibri"/>
                <a:ea typeface="Calibri"/>
                <a:cs typeface="Calibri"/>
                <a:sym typeface="Calibri"/>
              </a:rPr>
              <a:t>Masculino</a:t>
            </a:r>
            <a:endParaRPr/>
          </a:p>
        </p:txBody>
      </p:sp>
      <p:sp>
        <p:nvSpPr>
          <p:cNvPr id="2479" name="Google Shape;2479;p51"/>
          <p:cNvSpPr/>
          <p:nvPr/>
        </p:nvSpPr>
        <p:spPr>
          <a:xfrm>
            <a:off x="1847904" y="6400334"/>
            <a:ext cx="102964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600">
                <a:solidFill>
                  <a:schemeClr val="dk1"/>
                </a:solidFill>
                <a:latin typeface="Calibri"/>
                <a:ea typeface="Calibri"/>
                <a:cs typeface="Calibri"/>
                <a:sym typeface="Calibri"/>
              </a:rPr>
              <a:t>Femenino</a:t>
            </a:r>
            <a:endParaRPr/>
          </a:p>
        </p:txBody>
      </p:sp>
      <p:sp>
        <p:nvSpPr>
          <p:cNvPr id="2480" name="Google Shape;2480;p51"/>
          <p:cNvSpPr/>
          <p:nvPr/>
        </p:nvSpPr>
        <p:spPr>
          <a:xfrm>
            <a:off x="4033408" y="6372470"/>
            <a:ext cx="156292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600">
                <a:solidFill>
                  <a:schemeClr val="dk1"/>
                </a:solidFill>
                <a:latin typeface="Calibri"/>
                <a:ea typeface="Calibri"/>
                <a:cs typeface="Calibri"/>
                <a:sym typeface="Calibri"/>
              </a:rPr>
              <a:t>Afrocolombiano</a:t>
            </a:r>
            <a:endParaRPr b="1" sz="1400">
              <a:solidFill>
                <a:schemeClr val="dk1"/>
              </a:solidFill>
              <a:latin typeface="Calibri"/>
              <a:ea typeface="Calibri"/>
              <a:cs typeface="Calibri"/>
              <a:sym typeface="Calibri"/>
            </a:endParaRPr>
          </a:p>
        </p:txBody>
      </p:sp>
      <p:pic>
        <p:nvPicPr>
          <p:cNvPr id="2481" name="Google Shape;2481;p51"/>
          <p:cNvPicPr preferRelativeResize="0"/>
          <p:nvPr/>
        </p:nvPicPr>
        <p:blipFill rotWithShape="1">
          <a:blip r:embed="rId16">
            <a:alphaModFix/>
          </a:blip>
          <a:srcRect b="0" l="0" r="0" t="0"/>
          <a:stretch/>
        </p:blipFill>
        <p:spPr>
          <a:xfrm>
            <a:off x="-23486" y="-122"/>
            <a:ext cx="7224386" cy="530398"/>
          </a:xfrm>
          <a:prstGeom prst="rect">
            <a:avLst/>
          </a:prstGeom>
          <a:noFill/>
          <a:ln>
            <a:noFill/>
          </a:ln>
        </p:spPr>
      </p:pic>
      <p:pic>
        <p:nvPicPr>
          <p:cNvPr id="2482" name="Google Shape;2482;p51"/>
          <p:cNvPicPr preferRelativeResize="0"/>
          <p:nvPr/>
        </p:nvPicPr>
        <p:blipFill rotWithShape="1">
          <a:blip r:embed="rId17">
            <a:alphaModFix/>
          </a:blip>
          <a:srcRect b="0" l="0" r="0" t="0"/>
          <a:stretch/>
        </p:blipFill>
        <p:spPr>
          <a:xfrm>
            <a:off x="110393" y="50064"/>
            <a:ext cx="3475021" cy="451143"/>
          </a:xfrm>
          <a:prstGeom prst="rect">
            <a:avLst/>
          </a:prstGeom>
          <a:noFill/>
          <a:ln>
            <a:noFill/>
          </a:ln>
        </p:spPr>
      </p:pic>
      <p:sp>
        <p:nvSpPr>
          <p:cNvPr id="2483" name="Google Shape;2483;p51"/>
          <p:cNvSpPr/>
          <p:nvPr/>
        </p:nvSpPr>
        <p:spPr>
          <a:xfrm>
            <a:off x="5835597" y="6383511"/>
            <a:ext cx="91986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600">
                <a:solidFill>
                  <a:schemeClr val="dk1"/>
                </a:solidFill>
                <a:latin typeface="Calibri"/>
                <a:ea typeface="Calibri"/>
                <a:cs typeface="Calibri"/>
                <a:sym typeface="Calibri"/>
              </a:rPr>
              <a:t>Indígena</a:t>
            </a:r>
            <a:endParaRPr/>
          </a:p>
        </p:txBody>
      </p:sp>
      <p:sp>
        <p:nvSpPr>
          <p:cNvPr id="2484" name="Google Shape;2484;p51"/>
          <p:cNvSpPr/>
          <p:nvPr/>
        </p:nvSpPr>
        <p:spPr>
          <a:xfrm>
            <a:off x="373048" y="6746334"/>
            <a:ext cx="967986" cy="329737"/>
          </a:xfrm>
          <a:prstGeom prst="roundRect">
            <a:avLst>
              <a:gd fmla="val 16667" name="adj"/>
            </a:avLst>
          </a:prstGeom>
          <a:solidFill>
            <a:srgbClr val="D99593"/>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800">
                <a:solidFill>
                  <a:schemeClr val="lt1"/>
                </a:solidFill>
                <a:latin typeface="Calibri"/>
                <a:ea typeface="Calibri"/>
                <a:cs typeface="Calibri"/>
                <a:sym typeface="Calibri"/>
              </a:rPr>
              <a:t>0</a:t>
            </a:r>
            <a:endParaRPr b="1" sz="1800">
              <a:solidFill>
                <a:schemeClr val="lt1"/>
              </a:solidFill>
              <a:latin typeface="Calibri"/>
              <a:ea typeface="Calibri"/>
              <a:cs typeface="Calibri"/>
              <a:sym typeface="Calibri"/>
            </a:endParaRPr>
          </a:p>
        </p:txBody>
      </p:sp>
      <p:pic>
        <p:nvPicPr>
          <p:cNvPr id="2485" name="Google Shape;2485;p51"/>
          <p:cNvPicPr preferRelativeResize="0"/>
          <p:nvPr/>
        </p:nvPicPr>
        <p:blipFill rotWithShape="1">
          <a:blip r:embed="rId18">
            <a:alphaModFix/>
          </a:blip>
          <a:srcRect b="0" l="0" r="0" t="0"/>
          <a:stretch/>
        </p:blipFill>
        <p:spPr>
          <a:xfrm>
            <a:off x="1860436" y="6717914"/>
            <a:ext cx="987638" cy="353599"/>
          </a:xfrm>
          <a:prstGeom prst="rect">
            <a:avLst/>
          </a:prstGeom>
          <a:noFill/>
          <a:ln>
            <a:noFill/>
          </a:ln>
        </p:spPr>
      </p:pic>
      <p:pic>
        <p:nvPicPr>
          <p:cNvPr id="2486" name="Google Shape;2486;p51"/>
          <p:cNvPicPr preferRelativeResize="0"/>
          <p:nvPr/>
        </p:nvPicPr>
        <p:blipFill rotWithShape="1">
          <a:blip r:embed="rId19">
            <a:alphaModFix/>
          </a:blip>
          <a:srcRect b="0" l="0" r="0" t="0"/>
          <a:stretch/>
        </p:blipFill>
        <p:spPr>
          <a:xfrm>
            <a:off x="5801711" y="6740758"/>
            <a:ext cx="987638" cy="353599"/>
          </a:xfrm>
          <a:prstGeom prst="rect">
            <a:avLst/>
          </a:prstGeom>
          <a:noFill/>
          <a:ln>
            <a:noFill/>
          </a:ln>
        </p:spPr>
      </p:pic>
      <p:pic>
        <p:nvPicPr>
          <p:cNvPr id="2487" name="Google Shape;2487;p51"/>
          <p:cNvPicPr preferRelativeResize="0"/>
          <p:nvPr/>
        </p:nvPicPr>
        <p:blipFill rotWithShape="1">
          <a:blip r:embed="rId20">
            <a:alphaModFix/>
          </a:blip>
          <a:srcRect b="0" l="0" r="0" t="0"/>
          <a:stretch/>
        </p:blipFill>
        <p:spPr>
          <a:xfrm>
            <a:off x="4268992" y="6732892"/>
            <a:ext cx="993734" cy="359695"/>
          </a:xfrm>
          <a:prstGeom prst="rect">
            <a:avLst/>
          </a:prstGeom>
          <a:noFill/>
          <a:ln>
            <a:noFill/>
          </a:ln>
        </p:spPr>
      </p:pic>
      <p:sp>
        <p:nvSpPr>
          <p:cNvPr id="2488" name="Google Shape;2488;p51"/>
          <p:cNvSpPr txBox="1"/>
          <p:nvPr/>
        </p:nvSpPr>
        <p:spPr>
          <a:xfrm>
            <a:off x="2195211" y="6717120"/>
            <a:ext cx="3016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800">
                <a:solidFill>
                  <a:srgbClr val="F2F2F2"/>
                </a:solidFill>
                <a:latin typeface="Calibri"/>
                <a:ea typeface="Calibri"/>
                <a:cs typeface="Calibri"/>
                <a:sym typeface="Calibri"/>
              </a:rPr>
              <a:t>2</a:t>
            </a:r>
            <a:endParaRPr b="1" sz="1800">
              <a:solidFill>
                <a:srgbClr val="F2F2F2"/>
              </a:solidFill>
              <a:latin typeface="Calibri"/>
              <a:ea typeface="Calibri"/>
              <a:cs typeface="Calibri"/>
              <a:sym typeface="Calibri"/>
            </a:endParaRPr>
          </a:p>
        </p:txBody>
      </p:sp>
      <p:sp>
        <p:nvSpPr>
          <p:cNvPr id="2489" name="Google Shape;2489;p51"/>
          <p:cNvSpPr txBox="1"/>
          <p:nvPr/>
        </p:nvSpPr>
        <p:spPr>
          <a:xfrm>
            <a:off x="4597408" y="6738888"/>
            <a:ext cx="3016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2490" name="Google Shape;2490;p51"/>
          <p:cNvSpPr txBox="1"/>
          <p:nvPr/>
        </p:nvSpPr>
        <p:spPr>
          <a:xfrm>
            <a:off x="6105636" y="6732892"/>
            <a:ext cx="3016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pic>
        <p:nvPicPr>
          <p:cNvPr id="2491" name="Google Shape;2491;p51"/>
          <p:cNvPicPr preferRelativeResize="0"/>
          <p:nvPr/>
        </p:nvPicPr>
        <p:blipFill rotWithShape="1">
          <a:blip r:embed="rId21">
            <a:alphaModFix/>
          </a:blip>
          <a:srcRect b="0" l="0" r="0" t="0"/>
          <a:stretch/>
        </p:blipFill>
        <p:spPr>
          <a:xfrm>
            <a:off x="5002369" y="8331754"/>
            <a:ext cx="1353429" cy="384081"/>
          </a:xfrm>
          <a:prstGeom prst="rect">
            <a:avLst/>
          </a:prstGeom>
          <a:noFill/>
          <a:ln>
            <a:noFill/>
          </a:ln>
        </p:spPr>
      </p:pic>
      <p:sp>
        <p:nvSpPr>
          <p:cNvPr id="2492" name="Google Shape;2492;p51"/>
          <p:cNvSpPr txBox="1"/>
          <p:nvPr/>
        </p:nvSpPr>
        <p:spPr>
          <a:xfrm>
            <a:off x="5159863" y="7962278"/>
            <a:ext cx="94067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400">
                <a:solidFill>
                  <a:schemeClr val="dk1"/>
                </a:solidFill>
                <a:latin typeface="Arial Narrow"/>
                <a:ea typeface="Arial Narrow"/>
                <a:cs typeface="Arial Narrow"/>
                <a:sym typeface="Arial Narrow"/>
              </a:rPr>
              <a:t>Recaídas</a:t>
            </a:r>
            <a:endParaRPr sz="1400">
              <a:solidFill>
                <a:schemeClr val="dk1"/>
              </a:solidFill>
              <a:latin typeface="Calibri"/>
              <a:ea typeface="Calibri"/>
              <a:cs typeface="Calibri"/>
              <a:sym typeface="Calibri"/>
            </a:endParaRPr>
          </a:p>
        </p:txBody>
      </p:sp>
      <p:sp>
        <p:nvSpPr>
          <p:cNvPr id="2493" name="Google Shape;2493;p51"/>
          <p:cNvSpPr txBox="1"/>
          <p:nvPr/>
        </p:nvSpPr>
        <p:spPr>
          <a:xfrm>
            <a:off x="6495691" y="27955"/>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51</a:t>
            </a:r>
            <a:endParaRPr b="1" sz="1050">
              <a:solidFill>
                <a:schemeClr val="dk1"/>
              </a:solidFill>
              <a:latin typeface="Arial Narrow"/>
              <a:ea typeface="Arial Narrow"/>
              <a:cs typeface="Arial Narrow"/>
              <a:sym typeface="Arial Narrow"/>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7" name="Shape 2497"/>
        <p:cNvGrpSpPr/>
        <p:nvPr/>
      </p:nvGrpSpPr>
      <p:grpSpPr>
        <a:xfrm>
          <a:off x="0" y="0"/>
          <a:ext cx="0" cy="0"/>
          <a:chOff x="0" y="0"/>
          <a:chExt cx="0" cy="0"/>
        </a:xfrm>
      </p:grpSpPr>
      <p:sp>
        <p:nvSpPr>
          <p:cNvPr id="2498" name="Google Shape;2498;p52"/>
          <p:cNvSpPr/>
          <p:nvPr/>
        </p:nvSpPr>
        <p:spPr>
          <a:xfrm>
            <a:off x="0" y="10661"/>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499" name="Google Shape;2499;p52"/>
          <p:cNvGrpSpPr/>
          <p:nvPr/>
        </p:nvGrpSpPr>
        <p:grpSpPr>
          <a:xfrm>
            <a:off x="140669" y="143282"/>
            <a:ext cx="5047355" cy="307777"/>
            <a:chOff x="2448322" y="74775"/>
            <a:chExt cx="5047355" cy="307777"/>
          </a:xfrm>
        </p:grpSpPr>
        <p:sp>
          <p:nvSpPr>
            <p:cNvPr id="2500" name="Google Shape;2500;p52"/>
            <p:cNvSpPr/>
            <p:nvPr/>
          </p:nvSpPr>
          <p:spPr>
            <a:xfrm>
              <a:off x="2448322" y="74775"/>
              <a:ext cx="288032" cy="252254"/>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501" name="Google Shape;2501;p52"/>
            <p:cNvCxnSpPr>
              <a:stCxn id="2500" idx="6"/>
            </p:cNvCxnSpPr>
            <p:nvPr/>
          </p:nvCxnSpPr>
          <p:spPr>
            <a:xfrm>
              <a:off x="2736354" y="200902"/>
              <a:ext cx="648000" cy="4800"/>
            </a:xfrm>
            <a:prstGeom prst="straightConnector1">
              <a:avLst/>
            </a:prstGeom>
            <a:noFill/>
            <a:ln cap="flat" cmpd="sng" w="28575">
              <a:solidFill>
                <a:srgbClr val="C00000"/>
              </a:solidFill>
              <a:prstDash val="solid"/>
              <a:round/>
              <a:headEnd len="sm" w="sm" type="none"/>
              <a:tailEnd len="sm" w="sm" type="none"/>
            </a:ln>
          </p:spPr>
        </p:cxnSp>
        <p:sp>
          <p:nvSpPr>
            <p:cNvPr id="2502" name="Google Shape;2502;p52"/>
            <p:cNvSpPr txBox="1"/>
            <p:nvPr/>
          </p:nvSpPr>
          <p:spPr>
            <a:xfrm>
              <a:off x="3302537" y="74775"/>
              <a:ext cx="419314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 </a:t>
              </a:r>
              <a:r>
                <a:rPr b="1" lang="es-ES" sz="1400">
                  <a:solidFill>
                    <a:schemeClr val="dk1"/>
                  </a:solidFill>
                  <a:latin typeface="Arial Narrow"/>
                  <a:ea typeface="Arial Narrow"/>
                  <a:cs typeface="Arial Narrow"/>
                  <a:sym typeface="Arial Narrow"/>
                </a:rPr>
                <a:t>Variables de diagnóstico clínico</a:t>
              </a:r>
              <a:endParaRPr b="1" sz="1400">
                <a:solidFill>
                  <a:schemeClr val="dk1"/>
                </a:solidFill>
                <a:latin typeface="Arial Narrow"/>
                <a:ea typeface="Arial Narrow"/>
                <a:cs typeface="Arial Narrow"/>
                <a:sym typeface="Arial Narrow"/>
              </a:endParaRPr>
            </a:p>
          </p:txBody>
        </p:sp>
      </p:grpSp>
      <p:grpSp>
        <p:nvGrpSpPr>
          <p:cNvPr id="2503" name="Google Shape;2503;p52"/>
          <p:cNvGrpSpPr/>
          <p:nvPr/>
        </p:nvGrpSpPr>
        <p:grpSpPr>
          <a:xfrm>
            <a:off x="4937741" y="721560"/>
            <a:ext cx="2194250" cy="1960891"/>
            <a:chOff x="-548663" y="3066921"/>
            <a:chExt cx="2914969" cy="2234984"/>
          </a:xfrm>
        </p:grpSpPr>
        <p:grpSp>
          <p:nvGrpSpPr>
            <p:cNvPr id="2504" name="Google Shape;2504;p52"/>
            <p:cNvGrpSpPr/>
            <p:nvPr/>
          </p:nvGrpSpPr>
          <p:grpSpPr>
            <a:xfrm>
              <a:off x="-221490" y="3066921"/>
              <a:ext cx="2587796" cy="2234984"/>
              <a:chOff x="-431002" y="2902507"/>
              <a:chExt cx="2587796" cy="2234984"/>
            </a:xfrm>
          </p:grpSpPr>
          <p:pic>
            <p:nvPicPr>
              <p:cNvPr id="2505" name="Google Shape;2505;p52"/>
              <p:cNvPicPr preferRelativeResize="0"/>
              <p:nvPr/>
            </p:nvPicPr>
            <p:blipFill rotWithShape="1">
              <a:blip r:embed="rId3">
                <a:alphaModFix/>
              </a:blip>
              <a:srcRect b="0" l="0" r="0" t="0"/>
              <a:stretch/>
            </p:blipFill>
            <p:spPr>
              <a:xfrm>
                <a:off x="85191" y="2902507"/>
                <a:ext cx="1438910" cy="1315347"/>
              </a:xfrm>
              <a:prstGeom prst="rect">
                <a:avLst/>
              </a:prstGeom>
              <a:noFill/>
              <a:ln>
                <a:noFill/>
              </a:ln>
            </p:spPr>
          </p:pic>
          <p:sp>
            <p:nvSpPr>
              <p:cNvPr id="2506" name="Google Shape;2506;p52"/>
              <p:cNvSpPr/>
              <p:nvPr/>
            </p:nvSpPr>
            <p:spPr>
              <a:xfrm>
                <a:off x="-431002" y="4541136"/>
                <a:ext cx="2587796" cy="59635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u="sng">
                    <a:solidFill>
                      <a:schemeClr val="dk1"/>
                    </a:solidFill>
                    <a:latin typeface="Arial Narrow"/>
                    <a:ea typeface="Arial Narrow"/>
                    <a:cs typeface="Arial Narrow"/>
                    <a:sym typeface="Arial Narrow"/>
                  </a:rPr>
                  <a:t>Principales pruebas </a:t>
                </a:r>
                <a:endParaRPr/>
              </a:p>
              <a:p>
                <a:pPr indent="0" lvl="0" marL="0" marR="0" rtl="0" algn="ctr">
                  <a:spcBef>
                    <a:spcPts val="0"/>
                  </a:spcBef>
                  <a:spcAft>
                    <a:spcPts val="0"/>
                  </a:spcAft>
                  <a:buNone/>
                </a:pPr>
                <a:r>
                  <a:rPr b="1" lang="es-ES" sz="1400" u="sng">
                    <a:solidFill>
                      <a:schemeClr val="dk1"/>
                    </a:solidFill>
                    <a:latin typeface="Arial Narrow"/>
                    <a:ea typeface="Arial Narrow"/>
                    <a:cs typeface="Arial Narrow"/>
                    <a:sym typeface="Arial Narrow"/>
                  </a:rPr>
                  <a:t>De criterios diagnósticos</a:t>
                </a:r>
                <a:endParaRPr b="1" sz="1400" u="sng">
                  <a:solidFill>
                    <a:srgbClr val="000000"/>
                  </a:solidFill>
                  <a:latin typeface="Arial Narrow"/>
                  <a:ea typeface="Arial Narrow"/>
                  <a:cs typeface="Arial Narrow"/>
                  <a:sym typeface="Arial Narrow"/>
                </a:endParaRPr>
              </a:p>
            </p:txBody>
          </p:sp>
        </p:grpSp>
        <p:sp>
          <p:nvSpPr>
            <p:cNvPr id="2507" name="Google Shape;2507;p52"/>
            <p:cNvSpPr/>
            <p:nvPr/>
          </p:nvSpPr>
          <p:spPr>
            <a:xfrm flipH="1">
              <a:off x="-548663" y="4347080"/>
              <a:ext cx="351688" cy="285915"/>
            </a:xfrm>
            <a:prstGeom prst="right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508" name="Google Shape;2508;p52"/>
          <p:cNvSpPr txBox="1"/>
          <p:nvPr/>
        </p:nvSpPr>
        <p:spPr>
          <a:xfrm>
            <a:off x="532938" y="3507269"/>
            <a:ext cx="1726361"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Tipo de cáncer</a:t>
            </a:r>
            <a:endParaRPr b="1" sz="1200" u="sng">
              <a:solidFill>
                <a:schemeClr val="dk1"/>
              </a:solidFill>
              <a:latin typeface="Arial Narrow"/>
              <a:ea typeface="Arial Narrow"/>
              <a:cs typeface="Arial Narrow"/>
              <a:sym typeface="Arial Narrow"/>
            </a:endParaRPr>
          </a:p>
        </p:txBody>
      </p:sp>
      <p:sp>
        <p:nvSpPr>
          <p:cNvPr id="2509" name="Google Shape;2509;p52"/>
          <p:cNvSpPr/>
          <p:nvPr/>
        </p:nvSpPr>
        <p:spPr>
          <a:xfrm>
            <a:off x="117775" y="1939038"/>
            <a:ext cx="2699096" cy="2515375"/>
          </a:xfrm>
          <a:prstGeom prst="roundRect">
            <a:avLst>
              <a:gd fmla="val 16667" name="adj"/>
            </a:avLst>
          </a:prstGeom>
          <a:solidFill>
            <a:srgbClr val="CCC0D9"/>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400">
              <a:solidFill>
                <a:schemeClr val="dk1"/>
              </a:solidFill>
              <a:latin typeface="Arial Narrow"/>
              <a:ea typeface="Arial Narrow"/>
              <a:cs typeface="Arial Narrow"/>
              <a:sym typeface="Arial Narrow"/>
            </a:endParaRPr>
          </a:p>
          <a:p>
            <a:pPr indent="-285750" lvl="0" marL="285750" marR="0" rtl="0" algn="ctr">
              <a:spcBef>
                <a:spcPts val="0"/>
              </a:spcBef>
              <a:spcAft>
                <a:spcPts val="0"/>
              </a:spcAft>
              <a:buClr>
                <a:schemeClr val="dk1"/>
              </a:buClr>
              <a:buSzPts val="1400"/>
              <a:buFont typeface="Arial"/>
              <a:buChar char="•"/>
            </a:pPr>
            <a:r>
              <a:rPr b="1" lang="es-ES" sz="1400">
                <a:solidFill>
                  <a:schemeClr val="dk1"/>
                </a:solidFill>
                <a:latin typeface="Arial Narrow"/>
                <a:ea typeface="Arial Narrow"/>
                <a:cs typeface="Arial Narrow"/>
                <a:sym typeface="Arial Narrow"/>
              </a:rPr>
              <a:t>Tumor renal</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 casos</a:t>
            </a:r>
            <a:endParaRPr/>
          </a:p>
          <a:p>
            <a:pPr indent="0" lvl="0" marL="0" marR="0" rtl="0" algn="ctr">
              <a:spcBef>
                <a:spcPts val="0"/>
              </a:spcBef>
              <a:spcAft>
                <a:spcPts val="0"/>
              </a:spcAft>
              <a:buNone/>
            </a:pPr>
            <a:r>
              <a:t/>
            </a:r>
            <a:endParaRPr b="1" sz="1400">
              <a:solidFill>
                <a:schemeClr val="dk1"/>
              </a:solidFill>
              <a:latin typeface="Arial Narrow"/>
              <a:ea typeface="Arial Narrow"/>
              <a:cs typeface="Arial Narrow"/>
              <a:sym typeface="Arial Narrow"/>
            </a:endParaRPr>
          </a:p>
          <a:p>
            <a:pPr indent="-285750" lvl="0" marL="285750" marR="0" rtl="0" algn="ctr">
              <a:spcBef>
                <a:spcPts val="0"/>
              </a:spcBef>
              <a:spcAft>
                <a:spcPts val="0"/>
              </a:spcAft>
              <a:buClr>
                <a:schemeClr val="dk1"/>
              </a:buClr>
              <a:buSzPts val="1400"/>
              <a:buFont typeface="Arial"/>
              <a:buChar char="•"/>
            </a:pPr>
            <a:r>
              <a:rPr b="1" lang="es-ES" sz="1400">
                <a:solidFill>
                  <a:schemeClr val="dk1"/>
                </a:solidFill>
                <a:latin typeface="Arial Narrow"/>
                <a:ea typeface="Arial Narrow"/>
                <a:cs typeface="Arial Narrow"/>
                <a:sym typeface="Arial Narrow"/>
              </a:rPr>
              <a:t>Tumores del sistema Nervioso</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 caso</a:t>
            </a:r>
            <a:endParaRPr/>
          </a:p>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sp>
        <p:nvSpPr>
          <p:cNvPr id="2510" name="Google Shape;2510;p52"/>
          <p:cNvSpPr/>
          <p:nvPr/>
        </p:nvSpPr>
        <p:spPr>
          <a:xfrm>
            <a:off x="-10012" y="5454687"/>
            <a:ext cx="7200900" cy="362695"/>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511" name="Google Shape;2511;p52"/>
          <p:cNvGrpSpPr/>
          <p:nvPr/>
        </p:nvGrpSpPr>
        <p:grpSpPr>
          <a:xfrm>
            <a:off x="140669" y="5489130"/>
            <a:ext cx="3668990" cy="307777"/>
            <a:chOff x="2478324" y="-326030"/>
            <a:chExt cx="3668990" cy="307777"/>
          </a:xfrm>
        </p:grpSpPr>
        <p:sp>
          <p:nvSpPr>
            <p:cNvPr id="2512" name="Google Shape;2512;p52"/>
            <p:cNvSpPr/>
            <p:nvPr/>
          </p:nvSpPr>
          <p:spPr>
            <a:xfrm>
              <a:off x="2478324" y="-315342"/>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513" name="Google Shape;2513;p52"/>
            <p:cNvCxnSpPr>
              <a:stCxn id="2512" idx="6"/>
            </p:cNvCxnSpPr>
            <p:nvPr/>
          </p:nvCxnSpPr>
          <p:spPr>
            <a:xfrm flipH="1" rot="10800000">
              <a:off x="2766356" y="-188137"/>
              <a:ext cx="795600" cy="3600"/>
            </a:xfrm>
            <a:prstGeom prst="straightConnector1">
              <a:avLst/>
            </a:prstGeom>
            <a:noFill/>
            <a:ln cap="flat" cmpd="sng" w="28575">
              <a:solidFill>
                <a:srgbClr val="C00000"/>
              </a:solidFill>
              <a:prstDash val="solid"/>
              <a:round/>
              <a:headEnd len="sm" w="sm" type="none"/>
              <a:tailEnd len="sm" w="sm" type="none"/>
            </a:ln>
          </p:spPr>
        </p:cxnSp>
        <p:sp>
          <p:nvSpPr>
            <p:cNvPr id="2514" name="Google Shape;2514;p52"/>
            <p:cNvSpPr txBox="1"/>
            <p:nvPr/>
          </p:nvSpPr>
          <p:spPr>
            <a:xfrm>
              <a:off x="3555026" y="-326030"/>
              <a:ext cx="259228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400">
                  <a:solidFill>
                    <a:schemeClr val="dk1"/>
                  </a:solidFill>
                  <a:latin typeface="Arial Narrow"/>
                  <a:ea typeface="Arial Narrow"/>
                  <a:cs typeface="Arial Narrow"/>
                  <a:sym typeface="Arial Narrow"/>
                </a:rPr>
                <a:t>Consideraciones técnicas</a:t>
              </a:r>
              <a:endParaRPr b="1" sz="1400">
                <a:solidFill>
                  <a:schemeClr val="dk1"/>
                </a:solidFill>
                <a:latin typeface="Arial Narrow"/>
                <a:ea typeface="Arial Narrow"/>
                <a:cs typeface="Arial Narrow"/>
                <a:sym typeface="Arial Narrow"/>
              </a:endParaRPr>
            </a:p>
          </p:txBody>
        </p:sp>
      </p:grpSp>
      <p:sp>
        <p:nvSpPr>
          <p:cNvPr id="2515" name="Google Shape;2515;p52"/>
          <p:cNvSpPr txBox="1"/>
          <p:nvPr/>
        </p:nvSpPr>
        <p:spPr>
          <a:xfrm>
            <a:off x="-10012" y="6362628"/>
            <a:ext cx="7069621" cy="33855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1600">
              <a:solidFill>
                <a:schemeClr val="dk1"/>
              </a:solidFill>
              <a:latin typeface="Arial Narrow"/>
              <a:ea typeface="Arial Narrow"/>
              <a:cs typeface="Arial Narrow"/>
              <a:sym typeface="Arial Narrow"/>
            </a:endParaRPr>
          </a:p>
        </p:txBody>
      </p:sp>
      <p:sp>
        <p:nvSpPr>
          <p:cNvPr id="2516" name="Google Shape;2516;p52"/>
          <p:cNvSpPr/>
          <p:nvPr/>
        </p:nvSpPr>
        <p:spPr>
          <a:xfrm>
            <a:off x="3091347" y="1624209"/>
            <a:ext cx="1853865" cy="857873"/>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lt1"/>
                </a:solidFill>
                <a:latin typeface="Calibri"/>
                <a:ea typeface="Calibri"/>
                <a:cs typeface="Calibri"/>
                <a:sym typeface="Calibri"/>
              </a:rPr>
              <a:t>Radiología</a:t>
            </a:r>
            <a:endParaRPr/>
          </a:p>
          <a:p>
            <a:pPr indent="0" lvl="0" marL="0" marR="0" rtl="0" algn="ctr">
              <a:spcBef>
                <a:spcPts val="0"/>
              </a:spcBef>
              <a:spcAft>
                <a:spcPts val="0"/>
              </a:spcAft>
              <a:buNone/>
            </a:pPr>
            <a:r>
              <a:rPr b="1" lang="es-ES" sz="1400">
                <a:solidFill>
                  <a:schemeClr val="lt1"/>
                </a:solidFill>
                <a:latin typeface="Calibri"/>
                <a:ea typeface="Calibri"/>
                <a:cs typeface="Calibri"/>
                <a:sym typeface="Calibri"/>
              </a:rPr>
              <a:t>Diagnostica</a:t>
            </a:r>
            <a:endParaRPr b="1" sz="1400">
              <a:solidFill>
                <a:schemeClr val="lt1"/>
              </a:solidFill>
              <a:latin typeface="Calibri"/>
              <a:ea typeface="Calibri"/>
              <a:cs typeface="Calibri"/>
              <a:sym typeface="Calibri"/>
            </a:endParaRPr>
          </a:p>
        </p:txBody>
      </p:sp>
      <p:pic>
        <p:nvPicPr>
          <p:cNvPr id="2517" name="Google Shape;2517;p52"/>
          <p:cNvPicPr preferRelativeResize="0"/>
          <p:nvPr/>
        </p:nvPicPr>
        <p:blipFill rotWithShape="1">
          <a:blip r:embed="rId4">
            <a:alphaModFix/>
          </a:blip>
          <a:srcRect b="0" l="0" r="0" t="0"/>
          <a:stretch/>
        </p:blipFill>
        <p:spPr>
          <a:xfrm>
            <a:off x="5051359" y="3897092"/>
            <a:ext cx="329213" cy="335309"/>
          </a:xfrm>
          <a:prstGeom prst="rect">
            <a:avLst/>
          </a:prstGeom>
          <a:noFill/>
          <a:ln>
            <a:noFill/>
          </a:ln>
        </p:spPr>
      </p:pic>
      <p:sp>
        <p:nvSpPr>
          <p:cNvPr id="2518" name="Google Shape;2518;p52"/>
          <p:cNvSpPr txBox="1"/>
          <p:nvPr/>
        </p:nvSpPr>
        <p:spPr>
          <a:xfrm>
            <a:off x="23874" y="6128253"/>
            <a:ext cx="7166732"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400">
                <a:solidFill>
                  <a:schemeClr val="dk1"/>
                </a:solidFill>
                <a:latin typeface="Calibri"/>
                <a:ea typeface="Calibri"/>
                <a:cs typeface="Calibri"/>
                <a:sym typeface="Calibri"/>
              </a:rPr>
              <a:t>El acumulado De casos reportados al Sivigila al Sexto Periodo, es de (38) casos. </a:t>
            </a:r>
            <a:endParaRPr/>
          </a:p>
          <a:p>
            <a:pPr indent="0" lvl="0" marL="0" marR="0" rtl="0" algn="l">
              <a:spcBef>
                <a:spcPts val="0"/>
              </a:spcBef>
              <a:spcAft>
                <a:spcPts val="0"/>
              </a:spcAft>
              <a:buNone/>
            </a:pPr>
            <a:r>
              <a:rPr lang="es-ES" sz="1400">
                <a:solidFill>
                  <a:schemeClr val="dk1"/>
                </a:solidFill>
                <a:latin typeface="Calibri"/>
                <a:ea typeface="Calibri"/>
                <a:cs typeface="Calibri"/>
                <a:sym typeface="Calibri"/>
              </a:rPr>
              <a:t>La mayor proporción de casos se  sigue presentando en niños en el grupo de 1 a 5 años de estos la mayoría pertenecen al régimen contributivo.</a:t>
            </a:r>
            <a:endParaRPr/>
          </a:p>
          <a:p>
            <a:pPr indent="0" lvl="0" marL="0" marR="0" rtl="0" algn="l">
              <a:spcBef>
                <a:spcPts val="0"/>
              </a:spcBef>
              <a:spcAft>
                <a:spcPts val="0"/>
              </a:spcAft>
              <a:buNone/>
            </a:pPr>
            <a:r>
              <a:rPr lang="es-ES" sz="1400">
                <a:solidFill>
                  <a:schemeClr val="dk1"/>
                </a:solidFill>
                <a:latin typeface="Calibri"/>
                <a:ea typeface="Calibri"/>
                <a:cs typeface="Calibri"/>
                <a:sym typeface="Calibri"/>
              </a:rPr>
              <a:t>Teniendo en cuenta la Importancia del diagnostico, y tratamiento oportuno, las pruebas mas utilizadas para presunción diagnóstica, esta la Radiología Dx, y en la confirmación diagnóstica, el  la histopatología fueron las más usadas.</a:t>
            </a:r>
            <a:endParaRPr/>
          </a:p>
          <a:p>
            <a:pPr indent="0" lvl="0" marL="0" marR="0" rtl="0" algn="l">
              <a:spcBef>
                <a:spcPts val="0"/>
              </a:spcBef>
              <a:spcAft>
                <a:spcPts val="0"/>
              </a:spcAft>
              <a:buNone/>
            </a:pPr>
            <a:r>
              <a:rPr lang="es-ES" sz="1400">
                <a:solidFill>
                  <a:schemeClr val="dk1"/>
                </a:solidFill>
                <a:latin typeface="Calibri"/>
                <a:ea typeface="Calibri"/>
                <a:cs typeface="Calibri"/>
                <a:sym typeface="Calibri"/>
              </a:rPr>
              <a:t>Es Importante Fortalecer la articulación en la prestación de los servicios, para el</a:t>
            </a:r>
            <a:endParaRPr/>
          </a:p>
          <a:p>
            <a:pPr indent="0" lvl="0" marL="0" marR="0" rtl="0" algn="l">
              <a:spcBef>
                <a:spcPts val="0"/>
              </a:spcBef>
              <a:spcAft>
                <a:spcPts val="0"/>
              </a:spcAft>
              <a:buNone/>
            </a:pPr>
            <a:r>
              <a:rPr lang="es-ES" sz="1400">
                <a:solidFill>
                  <a:schemeClr val="dk1"/>
                </a:solidFill>
                <a:latin typeface="Calibri"/>
                <a:ea typeface="Calibri"/>
                <a:cs typeface="Calibri"/>
                <a:sym typeface="Calibri"/>
              </a:rPr>
              <a:t>mejoramiento de la oportunidad diagnóstica, y de tratamiento continuo y oportuno, con miras a favorecer la sobrevida de los niños y niñas con cáncer. </a:t>
            </a:r>
            <a:endParaRPr sz="1400">
              <a:solidFill>
                <a:schemeClr val="dk1"/>
              </a:solidFill>
              <a:latin typeface="Calibri"/>
              <a:ea typeface="Calibri"/>
              <a:cs typeface="Calibri"/>
              <a:sym typeface="Calibri"/>
            </a:endParaRPr>
          </a:p>
        </p:txBody>
      </p:sp>
      <p:sp>
        <p:nvSpPr>
          <p:cNvPr id="2519" name="Google Shape;2519;p52"/>
          <p:cNvSpPr/>
          <p:nvPr/>
        </p:nvSpPr>
        <p:spPr>
          <a:xfrm>
            <a:off x="3164758" y="3627787"/>
            <a:ext cx="1772983" cy="834222"/>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lt1"/>
                </a:solidFill>
                <a:latin typeface="Calibri"/>
                <a:ea typeface="Calibri"/>
                <a:cs typeface="Calibri"/>
                <a:sym typeface="Calibri"/>
              </a:rPr>
              <a:t>Histopatología</a:t>
            </a:r>
            <a:endParaRPr b="1" sz="1400">
              <a:solidFill>
                <a:schemeClr val="lt1"/>
              </a:solidFill>
              <a:latin typeface="Calibri"/>
              <a:ea typeface="Calibri"/>
              <a:cs typeface="Calibri"/>
              <a:sym typeface="Calibri"/>
            </a:endParaRPr>
          </a:p>
        </p:txBody>
      </p:sp>
      <p:pic>
        <p:nvPicPr>
          <p:cNvPr id="2520" name="Google Shape;2520;p52"/>
          <p:cNvPicPr preferRelativeResize="0"/>
          <p:nvPr/>
        </p:nvPicPr>
        <p:blipFill rotWithShape="1">
          <a:blip r:embed="rId5">
            <a:alphaModFix/>
          </a:blip>
          <a:srcRect b="0" l="0" r="0" t="0"/>
          <a:stretch/>
        </p:blipFill>
        <p:spPr>
          <a:xfrm>
            <a:off x="732638" y="807787"/>
            <a:ext cx="1584176" cy="1040217"/>
          </a:xfrm>
          <a:prstGeom prst="rect">
            <a:avLst/>
          </a:prstGeom>
          <a:noFill/>
          <a:ln>
            <a:noFill/>
          </a:ln>
        </p:spPr>
      </p:pic>
      <p:pic>
        <p:nvPicPr>
          <p:cNvPr id="2521" name="Google Shape;2521;p52"/>
          <p:cNvPicPr preferRelativeResize="0"/>
          <p:nvPr/>
        </p:nvPicPr>
        <p:blipFill rotWithShape="1">
          <a:blip r:embed="rId6">
            <a:alphaModFix/>
          </a:blip>
          <a:srcRect b="0" l="0" r="0" t="0"/>
          <a:stretch/>
        </p:blipFill>
        <p:spPr>
          <a:xfrm>
            <a:off x="5632503" y="4157847"/>
            <a:ext cx="1188823" cy="1024217"/>
          </a:xfrm>
          <a:prstGeom prst="rect">
            <a:avLst/>
          </a:prstGeom>
          <a:noFill/>
          <a:ln>
            <a:noFill/>
          </a:ln>
        </p:spPr>
      </p:pic>
      <p:pic>
        <p:nvPicPr>
          <p:cNvPr id="2522" name="Google Shape;2522;p52"/>
          <p:cNvPicPr preferRelativeResize="0"/>
          <p:nvPr/>
        </p:nvPicPr>
        <p:blipFill rotWithShape="1">
          <a:blip r:embed="rId7">
            <a:alphaModFix/>
          </a:blip>
          <a:srcRect b="0" l="0" r="0" t="0"/>
          <a:stretch/>
        </p:blipFill>
        <p:spPr>
          <a:xfrm>
            <a:off x="5607808" y="3095138"/>
            <a:ext cx="1012024" cy="951058"/>
          </a:xfrm>
          <a:prstGeom prst="rect">
            <a:avLst/>
          </a:prstGeom>
          <a:noFill/>
          <a:ln>
            <a:noFill/>
          </a:ln>
        </p:spPr>
      </p:pic>
      <p:sp>
        <p:nvSpPr>
          <p:cNvPr id="2523" name="Google Shape;2523;p52"/>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52</a:t>
            </a:r>
            <a:endParaRPr b="1" sz="1050">
              <a:solidFill>
                <a:schemeClr val="dk1"/>
              </a:solidFill>
              <a:latin typeface="Arial Narrow"/>
              <a:ea typeface="Arial Narrow"/>
              <a:cs typeface="Arial Narrow"/>
              <a:sym typeface="Arial Narrow"/>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7" name="Shape 2527"/>
        <p:cNvGrpSpPr/>
        <p:nvPr/>
      </p:nvGrpSpPr>
      <p:grpSpPr>
        <a:xfrm>
          <a:off x="0" y="0"/>
          <a:ext cx="0" cy="0"/>
          <a:chOff x="0" y="0"/>
          <a:chExt cx="0" cy="0"/>
        </a:xfrm>
      </p:grpSpPr>
      <p:pic>
        <p:nvPicPr>
          <p:cNvPr id="2528" name="Google Shape;2528;p53"/>
          <p:cNvPicPr preferRelativeResize="0"/>
          <p:nvPr/>
        </p:nvPicPr>
        <p:blipFill rotWithShape="1">
          <a:blip r:embed="rId3">
            <a:alphaModFix/>
          </a:blip>
          <a:srcRect b="0" l="0" r="0" t="51431"/>
          <a:stretch/>
        </p:blipFill>
        <p:spPr>
          <a:xfrm>
            <a:off x="0" y="2824179"/>
            <a:ext cx="2232223" cy="2666962"/>
          </a:xfrm>
          <a:prstGeom prst="rect">
            <a:avLst/>
          </a:prstGeom>
          <a:noFill/>
          <a:ln>
            <a:noFill/>
          </a:ln>
        </p:spPr>
      </p:pic>
      <p:sp>
        <p:nvSpPr>
          <p:cNvPr id="2529" name="Google Shape;2529;p53"/>
          <p:cNvSpPr txBox="1"/>
          <p:nvPr/>
        </p:nvSpPr>
        <p:spPr>
          <a:xfrm>
            <a:off x="-9187" y="894075"/>
            <a:ext cx="224022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07  - 2022</a:t>
            </a:r>
            <a:endParaRPr/>
          </a:p>
        </p:txBody>
      </p:sp>
      <p:grpSp>
        <p:nvGrpSpPr>
          <p:cNvPr id="2530" name="Google Shape;2530;p53"/>
          <p:cNvGrpSpPr/>
          <p:nvPr/>
        </p:nvGrpSpPr>
        <p:grpSpPr>
          <a:xfrm>
            <a:off x="179214" y="4211960"/>
            <a:ext cx="1892650" cy="488476"/>
            <a:chOff x="2397524" y="3379972"/>
            <a:chExt cx="4508500" cy="904875"/>
          </a:xfrm>
        </p:grpSpPr>
        <p:pic>
          <p:nvPicPr>
            <p:cNvPr id="2531" name="Google Shape;2531;p53"/>
            <p:cNvPicPr preferRelativeResize="0"/>
            <p:nvPr/>
          </p:nvPicPr>
          <p:blipFill rotWithShape="1">
            <a:blip r:embed="rId4">
              <a:alphaModFix/>
            </a:blip>
            <a:srcRect b="0" l="0" r="0" t="0"/>
            <a:stretch/>
          </p:blipFill>
          <p:spPr>
            <a:xfrm>
              <a:off x="2397524" y="3379972"/>
              <a:ext cx="4508500" cy="904875"/>
            </a:xfrm>
            <a:prstGeom prst="rect">
              <a:avLst/>
            </a:prstGeom>
            <a:noFill/>
            <a:ln>
              <a:noFill/>
            </a:ln>
          </p:spPr>
        </p:pic>
        <p:sp>
          <p:nvSpPr>
            <p:cNvPr id="2532" name="Google Shape;2532;p53"/>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118</a:t>
              </a:r>
              <a:endParaRPr/>
            </a:p>
          </p:txBody>
        </p:sp>
      </p:grpSp>
      <p:sp>
        <p:nvSpPr>
          <p:cNvPr id="2533" name="Google Shape;2533;p53"/>
          <p:cNvSpPr txBox="1"/>
          <p:nvPr/>
        </p:nvSpPr>
        <p:spPr>
          <a:xfrm>
            <a:off x="-15637" y="4700436"/>
            <a:ext cx="218073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aumento en un 2,7%</a:t>
            </a:r>
            <a:endParaRPr/>
          </a:p>
        </p:txBody>
      </p:sp>
      <p:sp>
        <p:nvSpPr>
          <p:cNvPr id="2534" name="Google Shape;2534;p53"/>
          <p:cNvSpPr/>
          <p:nvPr/>
        </p:nvSpPr>
        <p:spPr>
          <a:xfrm>
            <a:off x="2305713" y="2708749"/>
            <a:ext cx="4946011" cy="40780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a:t>
            </a:r>
            <a:r>
              <a:rPr lang="es-ES" sz="1000">
                <a:solidFill>
                  <a:schemeClr val="dk1"/>
                </a:solidFill>
                <a:latin typeface="Arial Narrow"/>
                <a:ea typeface="Arial Narrow"/>
                <a:cs typeface="Arial Narrow"/>
                <a:sym typeface="Arial Narrow"/>
              </a:rPr>
              <a:t>Datos UPGD Número de reportes por semana epidemiológica 2019-2022</a:t>
            </a:r>
            <a:endParaRPr sz="1000">
              <a:solidFill>
                <a:schemeClr val="dk1"/>
              </a:solidFill>
              <a:latin typeface="Arial Narrow"/>
              <a:ea typeface="Arial Narrow"/>
              <a:cs typeface="Arial Narrow"/>
              <a:sym typeface="Arial Narrow"/>
            </a:endParaRPr>
          </a:p>
        </p:txBody>
      </p:sp>
      <p:grpSp>
        <p:nvGrpSpPr>
          <p:cNvPr id="2535" name="Google Shape;2535;p53"/>
          <p:cNvGrpSpPr/>
          <p:nvPr/>
        </p:nvGrpSpPr>
        <p:grpSpPr>
          <a:xfrm>
            <a:off x="2448322" y="74775"/>
            <a:ext cx="3446504" cy="276999"/>
            <a:chOff x="2448322" y="74775"/>
            <a:chExt cx="3446504" cy="276999"/>
          </a:xfrm>
        </p:grpSpPr>
        <p:sp>
          <p:nvSpPr>
            <p:cNvPr id="2536" name="Google Shape;2536;p53"/>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537" name="Google Shape;2537;p53"/>
            <p:cNvCxnSpPr>
              <a:stCxn id="253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538" name="Google Shape;2538;p53"/>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2539" name="Google Shape;2539;p53"/>
          <p:cNvSpPr/>
          <p:nvPr/>
        </p:nvSpPr>
        <p:spPr>
          <a:xfrm>
            <a:off x="0" y="5494456"/>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540" name="Google Shape;2540;p53"/>
          <p:cNvGrpSpPr/>
          <p:nvPr/>
        </p:nvGrpSpPr>
        <p:grpSpPr>
          <a:xfrm>
            <a:off x="277404" y="5621632"/>
            <a:ext cx="3446504" cy="276999"/>
            <a:chOff x="2448322" y="74775"/>
            <a:chExt cx="3446504" cy="276999"/>
          </a:xfrm>
        </p:grpSpPr>
        <p:sp>
          <p:nvSpPr>
            <p:cNvPr id="2541" name="Google Shape;2541;p53"/>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542" name="Google Shape;2542;p53"/>
            <p:cNvCxnSpPr>
              <a:stCxn id="254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543" name="Google Shape;2543;p53"/>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a:p>
          </p:txBody>
        </p:sp>
      </p:grpSp>
      <p:grpSp>
        <p:nvGrpSpPr>
          <p:cNvPr id="2544" name="Google Shape;2544;p53"/>
          <p:cNvGrpSpPr/>
          <p:nvPr/>
        </p:nvGrpSpPr>
        <p:grpSpPr>
          <a:xfrm>
            <a:off x="3888482" y="5635532"/>
            <a:ext cx="3446504" cy="276999"/>
            <a:chOff x="2448322" y="74775"/>
            <a:chExt cx="3446504" cy="276999"/>
          </a:xfrm>
        </p:grpSpPr>
        <p:sp>
          <p:nvSpPr>
            <p:cNvPr id="2545" name="Google Shape;2545;p53"/>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546" name="Google Shape;2546;p53"/>
            <p:cNvCxnSpPr>
              <a:stCxn id="2545"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547" name="Google Shape;2547;p53"/>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Ingesta de crema dental</a:t>
              </a:r>
              <a:endParaRPr/>
            </a:p>
          </p:txBody>
        </p:sp>
      </p:grpSp>
      <p:sp>
        <p:nvSpPr>
          <p:cNvPr id="2548" name="Google Shape;2548;p53"/>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53</a:t>
            </a:r>
            <a:endParaRPr b="1" sz="1050">
              <a:solidFill>
                <a:schemeClr val="dk1"/>
              </a:solidFill>
              <a:latin typeface="Arial Narrow"/>
              <a:ea typeface="Arial Narrow"/>
              <a:cs typeface="Arial Narrow"/>
              <a:sym typeface="Arial Narrow"/>
            </a:endParaRPr>
          </a:p>
        </p:txBody>
      </p:sp>
      <p:sp>
        <p:nvSpPr>
          <p:cNvPr id="2549" name="Google Shape;2549;p53"/>
          <p:cNvSpPr txBox="1"/>
          <p:nvPr>
            <p:ph type="ctrTitle"/>
          </p:nvPr>
        </p:nvSpPr>
        <p:spPr>
          <a:xfrm>
            <a:off x="-29713" y="24402"/>
            <a:ext cx="2208885" cy="861774"/>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500"/>
              <a:buFont typeface="Arial Narrow"/>
              <a:buNone/>
            </a:pPr>
            <a:r>
              <a:rPr b="1" lang="es-ES" sz="2500">
                <a:solidFill>
                  <a:srgbClr val="C00000"/>
                </a:solidFill>
                <a:latin typeface="Arial Narrow"/>
                <a:ea typeface="Arial Narrow"/>
                <a:cs typeface="Arial Narrow"/>
                <a:sym typeface="Arial Narrow"/>
              </a:rPr>
              <a:t>Exposición a flúor</a:t>
            </a:r>
            <a:endParaRPr/>
          </a:p>
        </p:txBody>
      </p:sp>
      <p:pic>
        <p:nvPicPr>
          <p:cNvPr id="2550" name="Google Shape;2550;p53"/>
          <p:cNvPicPr preferRelativeResize="0"/>
          <p:nvPr/>
        </p:nvPicPr>
        <p:blipFill rotWithShape="1">
          <a:blip r:embed="rId5">
            <a:alphaModFix/>
          </a:blip>
          <a:srcRect b="0" l="0" r="0" t="0"/>
          <a:stretch/>
        </p:blipFill>
        <p:spPr>
          <a:xfrm>
            <a:off x="517448" y="6017658"/>
            <a:ext cx="933450" cy="742950"/>
          </a:xfrm>
          <a:prstGeom prst="rect">
            <a:avLst/>
          </a:prstGeom>
          <a:noFill/>
          <a:ln>
            <a:noFill/>
          </a:ln>
        </p:spPr>
      </p:pic>
      <p:grpSp>
        <p:nvGrpSpPr>
          <p:cNvPr id="2551" name="Google Shape;2551;p53"/>
          <p:cNvGrpSpPr/>
          <p:nvPr/>
        </p:nvGrpSpPr>
        <p:grpSpPr>
          <a:xfrm>
            <a:off x="64540" y="6650837"/>
            <a:ext cx="1761059" cy="918845"/>
            <a:chOff x="-103304" y="7072716"/>
            <a:chExt cx="1336174" cy="918845"/>
          </a:xfrm>
        </p:grpSpPr>
        <p:sp>
          <p:nvSpPr>
            <p:cNvPr id="2552" name="Google Shape;2552;p53"/>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a:p>
          </p:txBody>
        </p:sp>
        <p:sp>
          <p:nvSpPr>
            <p:cNvPr id="2553" name="Google Shape;2553;p53"/>
            <p:cNvSpPr/>
            <p:nvPr/>
          </p:nvSpPr>
          <p:spPr>
            <a:xfrm>
              <a:off x="-103304" y="7363321"/>
              <a:ext cx="1336174" cy="6282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00">
                  <a:solidFill>
                    <a:schemeClr val="dk1"/>
                  </a:solidFill>
                  <a:latin typeface="Arial Narrow"/>
                  <a:ea typeface="Arial Narrow"/>
                  <a:cs typeface="Arial Narrow"/>
                  <a:sym typeface="Arial Narrow"/>
                </a:rPr>
                <a:t>Régimen contributivo</a:t>
              </a:r>
              <a:endParaRPr/>
            </a:p>
            <a:p>
              <a:pPr indent="0" lvl="0" marL="0" marR="0" rtl="0" algn="ctr">
                <a:spcBef>
                  <a:spcPts val="0"/>
                </a:spcBef>
                <a:spcAft>
                  <a:spcPts val="0"/>
                </a:spcAft>
                <a:buNone/>
              </a:pPr>
              <a:r>
                <a:rPr b="1" lang="es-ES" sz="1000">
                  <a:solidFill>
                    <a:schemeClr val="dk1"/>
                  </a:solidFill>
                  <a:latin typeface="Arial Narrow"/>
                  <a:ea typeface="Arial Narrow"/>
                  <a:cs typeface="Arial Narrow"/>
                  <a:sym typeface="Arial Narrow"/>
                </a:rPr>
                <a:t>82,20%</a:t>
              </a:r>
              <a:endParaRPr/>
            </a:p>
            <a:p>
              <a:pPr indent="0" lvl="0" marL="0" marR="0" rtl="0" algn="ctr">
                <a:spcBef>
                  <a:spcPts val="0"/>
                </a:spcBef>
                <a:spcAft>
                  <a:spcPts val="0"/>
                </a:spcAft>
                <a:buNone/>
              </a:pPr>
              <a:r>
                <a:rPr b="1" lang="es-ES" sz="1000">
                  <a:solidFill>
                    <a:schemeClr val="dk1"/>
                  </a:solidFill>
                  <a:latin typeface="Arial Narrow"/>
                  <a:ea typeface="Arial Narrow"/>
                  <a:cs typeface="Arial Narrow"/>
                  <a:sym typeface="Arial Narrow"/>
                </a:rPr>
                <a:t>Régimen subsidiado</a:t>
              </a:r>
              <a:endParaRPr/>
            </a:p>
            <a:p>
              <a:pPr indent="0" lvl="0" marL="0" marR="0" rtl="0" algn="ctr">
                <a:spcBef>
                  <a:spcPts val="0"/>
                </a:spcBef>
                <a:spcAft>
                  <a:spcPts val="0"/>
                </a:spcAft>
                <a:buNone/>
              </a:pPr>
              <a:r>
                <a:rPr b="1" lang="es-ES" sz="1000">
                  <a:solidFill>
                    <a:schemeClr val="dk1"/>
                  </a:solidFill>
                  <a:latin typeface="Arial Narrow"/>
                  <a:ea typeface="Arial Narrow"/>
                  <a:cs typeface="Arial Narrow"/>
                  <a:sym typeface="Arial Narrow"/>
                </a:rPr>
                <a:t>17,80%</a:t>
              </a:r>
              <a:endParaRPr b="1" sz="1400">
                <a:solidFill>
                  <a:schemeClr val="dk1"/>
                </a:solidFill>
                <a:latin typeface="Arial Narrow"/>
                <a:ea typeface="Arial Narrow"/>
                <a:cs typeface="Arial Narrow"/>
                <a:sym typeface="Arial Narrow"/>
              </a:endParaRPr>
            </a:p>
          </p:txBody>
        </p:sp>
      </p:grpSp>
      <p:pic>
        <p:nvPicPr>
          <p:cNvPr id="2554" name="Google Shape;2554;p53"/>
          <p:cNvPicPr preferRelativeResize="0"/>
          <p:nvPr/>
        </p:nvPicPr>
        <p:blipFill rotWithShape="1">
          <a:blip r:embed="rId6">
            <a:alphaModFix/>
          </a:blip>
          <a:srcRect b="0" l="0" r="0" t="0"/>
          <a:stretch/>
        </p:blipFill>
        <p:spPr>
          <a:xfrm>
            <a:off x="2305714" y="6031681"/>
            <a:ext cx="942975" cy="771525"/>
          </a:xfrm>
          <a:prstGeom prst="rect">
            <a:avLst/>
          </a:prstGeom>
          <a:noFill/>
          <a:ln>
            <a:noFill/>
          </a:ln>
        </p:spPr>
      </p:pic>
      <p:grpSp>
        <p:nvGrpSpPr>
          <p:cNvPr id="2555" name="Google Shape;2555;p53"/>
          <p:cNvGrpSpPr/>
          <p:nvPr/>
        </p:nvGrpSpPr>
        <p:grpSpPr>
          <a:xfrm>
            <a:off x="1951898" y="6646427"/>
            <a:ext cx="1720560" cy="877901"/>
            <a:chOff x="-36884" y="7072716"/>
            <a:chExt cx="1305446" cy="877901"/>
          </a:xfrm>
        </p:grpSpPr>
        <p:sp>
          <p:nvSpPr>
            <p:cNvPr id="2556" name="Google Shape;2556;p53"/>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2557" name="Google Shape;2557;p53"/>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100%</a:t>
              </a:r>
              <a:endParaRPr/>
            </a:p>
          </p:txBody>
        </p:sp>
        <p:sp>
          <p:nvSpPr>
            <p:cNvPr id="2558" name="Google Shape;2558;p53"/>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116 casos</a:t>
              </a:r>
              <a:endParaRPr/>
            </a:p>
          </p:txBody>
        </p:sp>
      </p:grpSp>
      <p:sp>
        <p:nvSpPr>
          <p:cNvPr id="2559" name="Google Shape;2559;p53"/>
          <p:cNvSpPr/>
          <p:nvPr/>
        </p:nvSpPr>
        <p:spPr>
          <a:xfrm>
            <a:off x="2305714" y="5036698"/>
            <a:ext cx="4946011" cy="26161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Tabla. Casos de exposición a flúor por UPGD. </a:t>
            </a:r>
            <a:endParaRPr/>
          </a:p>
        </p:txBody>
      </p:sp>
      <p:sp>
        <p:nvSpPr>
          <p:cNvPr id="2560" name="Google Shape;2560;p53"/>
          <p:cNvSpPr/>
          <p:nvPr/>
        </p:nvSpPr>
        <p:spPr>
          <a:xfrm>
            <a:off x="1101982" y="8535741"/>
            <a:ext cx="740068"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55,08%</a:t>
            </a:r>
            <a:endParaRPr/>
          </a:p>
        </p:txBody>
      </p:sp>
      <p:grpSp>
        <p:nvGrpSpPr>
          <p:cNvPr id="2561" name="Google Shape;2561;p53"/>
          <p:cNvGrpSpPr/>
          <p:nvPr/>
        </p:nvGrpSpPr>
        <p:grpSpPr>
          <a:xfrm>
            <a:off x="72058" y="8272390"/>
            <a:ext cx="803425" cy="882974"/>
            <a:chOff x="1068833" y="1243369"/>
            <a:chExt cx="803425" cy="882974"/>
          </a:xfrm>
        </p:grpSpPr>
        <p:sp>
          <p:nvSpPr>
            <p:cNvPr id="2562" name="Google Shape;2562;p53"/>
            <p:cNvSpPr/>
            <p:nvPr/>
          </p:nvSpPr>
          <p:spPr>
            <a:xfrm>
              <a:off x="1115283" y="1520368"/>
              <a:ext cx="740068"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43,10%</a:t>
              </a:r>
              <a:endParaRPr/>
            </a:p>
          </p:txBody>
        </p:sp>
        <p:sp>
          <p:nvSpPr>
            <p:cNvPr id="2563" name="Google Shape;2563;p53"/>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2564" name="Google Shape;2564;p53"/>
            <p:cNvSpPr/>
            <p:nvPr/>
          </p:nvSpPr>
          <p:spPr>
            <a:xfrm>
              <a:off x="1141927" y="1849344"/>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53 casos</a:t>
              </a:r>
              <a:endParaRPr sz="1200">
                <a:solidFill>
                  <a:schemeClr val="dk1"/>
                </a:solidFill>
                <a:latin typeface="Calibri"/>
                <a:ea typeface="Calibri"/>
                <a:cs typeface="Calibri"/>
                <a:sym typeface="Calibri"/>
              </a:endParaRPr>
            </a:p>
          </p:txBody>
        </p:sp>
      </p:grpSp>
      <p:sp>
        <p:nvSpPr>
          <p:cNvPr id="2565" name="Google Shape;2565;p53"/>
          <p:cNvSpPr/>
          <p:nvPr/>
        </p:nvSpPr>
        <p:spPr>
          <a:xfrm>
            <a:off x="1080170" y="8262441"/>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2566" name="Google Shape;2566;p53"/>
          <p:cNvSpPr/>
          <p:nvPr/>
        </p:nvSpPr>
        <p:spPr>
          <a:xfrm>
            <a:off x="1099687" y="8868485"/>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65 casos</a:t>
            </a:r>
            <a:endParaRPr sz="1200">
              <a:solidFill>
                <a:schemeClr val="dk1"/>
              </a:solidFill>
              <a:latin typeface="Calibri"/>
              <a:ea typeface="Calibri"/>
              <a:cs typeface="Calibri"/>
              <a:sym typeface="Calibri"/>
            </a:endParaRPr>
          </a:p>
        </p:txBody>
      </p:sp>
      <p:pic>
        <p:nvPicPr>
          <p:cNvPr id="2567" name="Google Shape;2567;p53"/>
          <p:cNvPicPr preferRelativeResize="0"/>
          <p:nvPr/>
        </p:nvPicPr>
        <p:blipFill rotWithShape="1">
          <a:blip r:embed="rId7">
            <a:alphaModFix/>
          </a:blip>
          <a:srcRect b="0" l="0" r="0" t="0"/>
          <a:stretch/>
        </p:blipFill>
        <p:spPr>
          <a:xfrm>
            <a:off x="1219810" y="7635608"/>
            <a:ext cx="460169" cy="694026"/>
          </a:xfrm>
          <a:prstGeom prst="rect">
            <a:avLst/>
          </a:prstGeom>
          <a:noFill/>
          <a:ln>
            <a:noFill/>
          </a:ln>
        </p:spPr>
      </p:pic>
      <p:pic>
        <p:nvPicPr>
          <p:cNvPr id="2568" name="Google Shape;2568;p53"/>
          <p:cNvPicPr preferRelativeResize="0"/>
          <p:nvPr/>
        </p:nvPicPr>
        <p:blipFill rotWithShape="1">
          <a:blip r:embed="rId8">
            <a:alphaModFix/>
          </a:blip>
          <a:srcRect b="0" l="0" r="84474" t="10614"/>
          <a:stretch/>
        </p:blipFill>
        <p:spPr>
          <a:xfrm>
            <a:off x="118508" y="7585413"/>
            <a:ext cx="737696" cy="720656"/>
          </a:xfrm>
          <a:prstGeom prst="rect">
            <a:avLst/>
          </a:prstGeom>
          <a:noFill/>
          <a:ln>
            <a:noFill/>
          </a:ln>
        </p:spPr>
      </p:pic>
      <p:sp>
        <p:nvSpPr>
          <p:cNvPr id="2569" name="Google Shape;2569;p53"/>
          <p:cNvSpPr/>
          <p:nvPr/>
        </p:nvSpPr>
        <p:spPr>
          <a:xfrm>
            <a:off x="3744465" y="7092280"/>
            <a:ext cx="3456433" cy="326499"/>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570" name="Google Shape;2570;p53"/>
          <p:cNvGrpSpPr/>
          <p:nvPr/>
        </p:nvGrpSpPr>
        <p:grpSpPr>
          <a:xfrm>
            <a:off x="3947570" y="7125637"/>
            <a:ext cx="3446504" cy="276999"/>
            <a:chOff x="2448322" y="33831"/>
            <a:chExt cx="3446504" cy="276999"/>
          </a:xfrm>
        </p:grpSpPr>
        <p:sp>
          <p:nvSpPr>
            <p:cNvPr id="2571" name="Google Shape;2571;p53"/>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572" name="Google Shape;2572;p53"/>
            <p:cNvCxnSpPr>
              <a:stCxn id="2571"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2573" name="Google Shape;2573;p53"/>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a:p>
          </p:txBody>
        </p:sp>
      </p:grpSp>
      <p:sp>
        <p:nvSpPr>
          <p:cNvPr id="2574" name="Google Shape;2574;p53"/>
          <p:cNvSpPr txBox="1"/>
          <p:nvPr/>
        </p:nvSpPr>
        <p:spPr>
          <a:xfrm>
            <a:off x="3600083" y="7485030"/>
            <a:ext cx="3456434" cy="127727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Entre los 116 casos incluidos, 76 presentaron una clasificación normal con un 66% (sin presencia de fluorosis), y 40 presentaron algún grado de severidad según la clasificación de DEAN (34%). Para los 6 años, Muy leve (2,59%) fue la clasificación que más se presentó. Para los 12 años leve con el (4,31%), en los 15 años hay 1 caso moderado con el (0,86%) y para los 18 años moderado 2 casos con el (1,72%) </a:t>
            </a:r>
            <a:endParaRPr sz="1100">
              <a:solidFill>
                <a:schemeClr val="dk1"/>
              </a:solidFill>
              <a:latin typeface="Arial Narrow"/>
              <a:ea typeface="Arial Narrow"/>
              <a:cs typeface="Arial Narrow"/>
              <a:sym typeface="Arial Narrow"/>
            </a:endParaRPr>
          </a:p>
        </p:txBody>
      </p:sp>
      <p:pic>
        <p:nvPicPr>
          <p:cNvPr descr="La salud bucal es sinónimo de calidad de vida | Andalucía Información.  Todas las noticias de Sociedad" id="2575" name="Google Shape;2575;p53"/>
          <p:cNvPicPr preferRelativeResize="0"/>
          <p:nvPr/>
        </p:nvPicPr>
        <p:blipFill rotWithShape="1">
          <a:blip r:embed="rId9">
            <a:alphaModFix/>
          </a:blip>
          <a:srcRect b="0" l="0" r="0" t="0"/>
          <a:stretch/>
        </p:blipFill>
        <p:spPr>
          <a:xfrm>
            <a:off x="593379" y="1377539"/>
            <a:ext cx="1086600" cy="1086600"/>
          </a:xfrm>
          <a:prstGeom prst="rect">
            <a:avLst/>
          </a:prstGeom>
          <a:noFill/>
          <a:ln>
            <a:noFill/>
          </a:ln>
        </p:spPr>
      </p:pic>
      <p:sp>
        <p:nvSpPr>
          <p:cNvPr id="2576" name="Google Shape;2576;p53"/>
          <p:cNvSpPr txBox="1"/>
          <p:nvPr/>
        </p:nvSpPr>
        <p:spPr>
          <a:xfrm>
            <a:off x="2197179" y="7672392"/>
            <a:ext cx="1375324"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900">
                <a:solidFill>
                  <a:schemeClr val="dk1"/>
                </a:solidFill>
                <a:latin typeface="Arial Narrow"/>
                <a:ea typeface="Arial Narrow"/>
                <a:cs typeface="Arial Narrow"/>
                <a:sym typeface="Arial Narrow"/>
              </a:rPr>
              <a:t>Clasificación según DEAN </a:t>
            </a:r>
            <a:endParaRPr/>
          </a:p>
        </p:txBody>
      </p:sp>
      <p:pic>
        <p:nvPicPr>
          <p:cNvPr id="2577" name="Google Shape;2577;p53"/>
          <p:cNvPicPr preferRelativeResize="0"/>
          <p:nvPr/>
        </p:nvPicPr>
        <p:blipFill rotWithShape="1">
          <a:blip r:embed="rId10">
            <a:alphaModFix/>
          </a:blip>
          <a:srcRect b="23163" l="37821" r="12387" t="37955"/>
          <a:stretch/>
        </p:blipFill>
        <p:spPr>
          <a:xfrm>
            <a:off x="2305713" y="430582"/>
            <a:ext cx="4750804" cy="2259021"/>
          </a:xfrm>
          <a:prstGeom prst="rect">
            <a:avLst/>
          </a:prstGeom>
          <a:noFill/>
          <a:ln>
            <a:noFill/>
          </a:ln>
        </p:spPr>
      </p:pic>
      <p:pic>
        <p:nvPicPr>
          <p:cNvPr id="2578" name="Google Shape;2578;p53"/>
          <p:cNvPicPr preferRelativeResize="0"/>
          <p:nvPr/>
        </p:nvPicPr>
        <p:blipFill rotWithShape="1">
          <a:blip r:embed="rId11">
            <a:alphaModFix/>
          </a:blip>
          <a:srcRect b="0" l="0" r="0" t="0"/>
          <a:stretch/>
        </p:blipFill>
        <p:spPr>
          <a:xfrm>
            <a:off x="2432313" y="3116553"/>
            <a:ext cx="4660683" cy="1900999"/>
          </a:xfrm>
          <a:prstGeom prst="rect">
            <a:avLst/>
          </a:prstGeom>
          <a:noFill/>
          <a:ln>
            <a:noFill/>
          </a:ln>
        </p:spPr>
      </p:pic>
      <p:graphicFrame>
        <p:nvGraphicFramePr>
          <p:cNvPr id="2579" name="Google Shape;2579;p53"/>
          <p:cNvGraphicFramePr/>
          <p:nvPr/>
        </p:nvGraphicFramePr>
        <p:xfrm>
          <a:off x="1981690" y="7972498"/>
          <a:ext cx="1846345" cy="1277273"/>
        </p:xfrm>
        <a:graphic>
          <a:graphicData uri="http://schemas.openxmlformats.org/drawingml/2006/chart">
            <c:chart r:id="rId12"/>
          </a:graphicData>
        </a:graphic>
      </p:graphicFrame>
      <p:pic>
        <p:nvPicPr>
          <p:cNvPr id="2580" name="Google Shape;2580;p53"/>
          <p:cNvPicPr preferRelativeResize="0"/>
          <p:nvPr/>
        </p:nvPicPr>
        <p:blipFill rotWithShape="1">
          <a:blip r:embed="rId13">
            <a:alphaModFix/>
          </a:blip>
          <a:srcRect b="0" l="0" r="0" t="0"/>
          <a:stretch/>
        </p:blipFill>
        <p:spPr>
          <a:xfrm>
            <a:off x="3744465" y="6106239"/>
            <a:ext cx="3405559" cy="855237"/>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5" name="Shape 2585"/>
        <p:cNvGrpSpPr/>
        <p:nvPr/>
      </p:nvGrpSpPr>
      <p:grpSpPr>
        <a:xfrm>
          <a:off x="0" y="0"/>
          <a:ext cx="0" cy="0"/>
          <a:chOff x="0" y="0"/>
          <a:chExt cx="0" cy="0"/>
        </a:xfrm>
      </p:grpSpPr>
      <p:sp>
        <p:nvSpPr>
          <p:cNvPr id="2586" name="Google Shape;2586;p54"/>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54</a:t>
            </a:r>
            <a:endParaRPr b="1" sz="1050">
              <a:solidFill>
                <a:schemeClr val="dk1"/>
              </a:solidFill>
              <a:latin typeface="Arial Narrow"/>
              <a:ea typeface="Arial Narrow"/>
              <a:cs typeface="Arial Narrow"/>
              <a:sym typeface="Arial Narrow"/>
            </a:endParaRPr>
          </a:p>
        </p:txBody>
      </p:sp>
      <p:sp>
        <p:nvSpPr>
          <p:cNvPr id="2587" name="Google Shape;2587;p54"/>
          <p:cNvSpPr txBox="1"/>
          <p:nvPr>
            <p:ph type="title"/>
          </p:nvPr>
        </p:nvSpPr>
        <p:spPr>
          <a:xfrm>
            <a:off x="0" y="2066169"/>
            <a:ext cx="6727831" cy="43204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600"/>
              <a:buFont typeface="Arial Narrow"/>
              <a:buNone/>
            </a:pPr>
            <a:r>
              <a:rPr b="1" lang="es-ES" sz="1600">
                <a:latin typeface="Arial Narrow"/>
                <a:ea typeface="Arial Narrow"/>
                <a:cs typeface="Arial Narrow"/>
                <a:sym typeface="Arial Narrow"/>
              </a:rPr>
              <a:t>Búsqueda activa institucional</a:t>
            </a:r>
            <a:endParaRPr b="1" sz="1600">
              <a:latin typeface="Arial Narrow"/>
              <a:ea typeface="Arial Narrow"/>
              <a:cs typeface="Arial Narrow"/>
              <a:sym typeface="Arial Narrow"/>
            </a:endParaRPr>
          </a:p>
        </p:txBody>
      </p:sp>
      <p:sp>
        <p:nvSpPr>
          <p:cNvPr id="2588" name="Google Shape;2588;p54"/>
          <p:cNvSpPr/>
          <p:nvPr/>
        </p:nvSpPr>
        <p:spPr>
          <a:xfrm>
            <a:off x="-27830" y="2414666"/>
            <a:ext cx="7200900" cy="230832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El promedio en la ejecución de la Búsqueda Activa Institucional (BAI) en 166 Unidades Primarias Generadoras de Datos (UPGD) para el mes de junio, semanas 22 a la 26, fue del 80.7%, por encima de la línea base para el distrito. </a:t>
            </a:r>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Para la ejecución de la BRI desde el mes de mayo, la Líder de Programa Unidad de Vigilancia Epidemiológica de la Secretaría Distrital de Salud de Medellín realizó ajuste al protocolo BRI para el distrito, definiendo como eventos de interés en salud pública (EISP) objeto BAI a los eventos en eliminación/erradicación (sarampión, rubéola, rubéola congénita, parálisis flácida aguda en menores de 15  años y tétanos neonatal), dengue, dengue grave – ya que Medellín es zona endémica y por lineamientos Instituto Nacional de Salud 2022, se debe fortalecer la BAI de estos eventos - por lineamiento nacional, cáncer de mama, cáncer de cuello uterino, morbilidad materna extrema y mortalidad perinatal por lineamiento departamental, y tosferina por necesidad del distrito. Para el mes de junio, se realizó Búsqueda Retrospectiva Institucional (BRI) con adaptación del documento técnico Metodología de Búsqueda Activa Institucional por RIPS, desde la Secretaría Distrital de Salud de Medellín.  El detalle de hallazgos de estos criterios por UPGD y su correlación con los hallazgos BRI, se aprecia a continuación:</a:t>
            </a:r>
            <a:endParaRPr/>
          </a:p>
        </p:txBody>
      </p:sp>
      <p:sp>
        <p:nvSpPr>
          <p:cNvPr id="2589" name="Google Shape;2589;p54"/>
          <p:cNvSpPr/>
          <p:nvPr/>
        </p:nvSpPr>
        <p:spPr>
          <a:xfrm>
            <a:off x="616337" y="4722990"/>
            <a:ext cx="6111494"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Tabla 1. Número de UPGD según criterio para realización de Búsqueda Activa Institucional, BRI SSM, junio de 2022</a:t>
            </a:r>
            <a:endParaRPr sz="1050">
              <a:solidFill>
                <a:schemeClr val="dk1"/>
              </a:solidFill>
              <a:latin typeface="Arial Narrow"/>
              <a:ea typeface="Arial Narrow"/>
              <a:cs typeface="Arial Narrow"/>
              <a:sym typeface="Arial Narrow"/>
            </a:endParaRPr>
          </a:p>
        </p:txBody>
      </p:sp>
      <p:pic>
        <p:nvPicPr>
          <p:cNvPr id="2590" name="Google Shape;2590;p54"/>
          <p:cNvPicPr preferRelativeResize="0"/>
          <p:nvPr/>
        </p:nvPicPr>
        <p:blipFill rotWithShape="1">
          <a:blip r:embed="rId3">
            <a:alphaModFix/>
          </a:blip>
          <a:srcRect b="0" l="0" r="0" t="0"/>
          <a:stretch/>
        </p:blipFill>
        <p:spPr>
          <a:xfrm>
            <a:off x="6552777" y="8834366"/>
            <a:ext cx="620293" cy="280609"/>
          </a:xfrm>
          <a:prstGeom prst="rect">
            <a:avLst/>
          </a:prstGeom>
          <a:noFill/>
          <a:ln>
            <a:noFill/>
          </a:ln>
        </p:spPr>
      </p:pic>
      <p:grpSp>
        <p:nvGrpSpPr>
          <p:cNvPr id="2591" name="Google Shape;2591;p54"/>
          <p:cNvGrpSpPr/>
          <p:nvPr/>
        </p:nvGrpSpPr>
        <p:grpSpPr>
          <a:xfrm>
            <a:off x="0" y="14519"/>
            <a:ext cx="7200898" cy="2078231"/>
            <a:chOff x="0" y="14519"/>
            <a:chExt cx="7200898" cy="2078231"/>
          </a:xfrm>
        </p:grpSpPr>
        <p:sp>
          <p:nvSpPr>
            <p:cNvPr id="2592" name="Google Shape;2592;p54"/>
            <p:cNvSpPr txBox="1"/>
            <p:nvPr/>
          </p:nvSpPr>
          <p:spPr>
            <a:xfrm>
              <a:off x="576114" y="1744252"/>
              <a:ext cx="3672408" cy="348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Mes de Junio de 2022 -  Reporte Semanas 01 a 24</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sp>
          <p:nvSpPr>
            <p:cNvPr id="2593" name="Google Shape;2593;p54"/>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2594" name="Google Shape;2594;p54"/>
            <p:cNvPicPr preferRelativeResize="0"/>
            <p:nvPr/>
          </p:nvPicPr>
          <p:blipFill rotWithShape="1">
            <a:blip r:embed="rId4">
              <a:alphaModFix/>
            </a:blip>
            <a:srcRect b="0" l="0" r="0" t="0"/>
            <a:stretch/>
          </p:blipFill>
          <p:spPr>
            <a:xfrm>
              <a:off x="4752578" y="321103"/>
              <a:ext cx="2448320" cy="1771646"/>
            </a:xfrm>
            <a:prstGeom prst="rect">
              <a:avLst/>
            </a:prstGeom>
            <a:noFill/>
            <a:ln>
              <a:noFill/>
            </a:ln>
          </p:spPr>
        </p:pic>
        <p:sp>
          <p:nvSpPr>
            <p:cNvPr id="2595" name="Google Shape;2595;p54"/>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pic>
        <p:nvPicPr>
          <p:cNvPr id="2596" name="Google Shape;2596;p54"/>
          <p:cNvPicPr preferRelativeResize="0"/>
          <p:nvPr/>
        </p:nvPicPr>
        <p:blipFill rotWithShape="1">
          <a:blip r:embed="rId5">
            <a:alphaModFix/>
          </a:blip>
          <a:srcRect b="0" l="0" r="0" t="0"/>
          <a:stretch/>
        </p:blipFill>
        <p:spPr>
          <a:xfrm>
            <a:off x="634601" y="5102935"/>
            <a:ext cx="5944115" cy="321287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1" name="Shape 2601"/>
        <p:cNvGrpSpPr/>
        <p:nvPr/>
      </p:nvGrpSpPr>
      <p:grpSpPr>
        <a:xfrm>
          <a:off x="0" y="0"/>
          <a:ext cx="0" cy="0"/>
          <a:chOff x="0" y="0"/>
          <a:chExt cx="0" cy="0"/>
        </a:xfrm>
      </p:grpSpPr>
      <p:sp>
        <p:nvSpPr>
          <p:cNvPr id="2602" name="Google Shape;2602;p55"/>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55</a:t>
            </a:r>
            <a:endParaRPr b="1" sz="1050">
              <a:solidFill>
                <a:schemeClr val="dk1"/>
              </a:solidFill>
              <a:latin typeface="Arial Narrow"/>
              <a:ea typeface="Arial Narrow"/>
              <a:cs typeface="Arial Narrow"/>
              <a:sym typeface="Arial Narrow"/>
            </a:endParaRPr>
          </a:p>
        </p:txBody>
      </p:sp>
      <p:sp>
        <p:nvSpPr>
          <p:cNvPr id="2603" name="Google Shape;2603;p55"/>
          <p:cNvSpPr txBox="1"/>
          <p:nvPr>
            <p:ph type="title"/>
          </p:nvPr>
        </p:nvSpPr>
        <p:spPr>
          <a:xfrm>
            <a:off x="149005" y="2339752"/>
            <a:ext cx="6727831" cy="43204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600"/>
              <a:buFont typeface="Arial Narrow"/>
              <a:buNone/>
            </a:pPr>
            <a:r>
              <a:rPr b="1" lang="es-ES" sz="1600">
                <a:latin typeface="Arial Narrow"/>
                <a:ea typeface="Arial Narrow"/>
                <a:cs typeface="Arial Narrow"/>
                <a:sym typeface="Arial Narrow"/>
              </a:rPr>
              <a:t>Búsqueda activa institucional</a:t>
            </a:r>
            <a:endParaRPr b="1" sz="1600">
              <a:latin typeface="Arial Narrow"/>
              <a:ea typeface="Arial Narrow"/>
              <a:cs typeface="Arial Narrow"/>
              <a:sym typeface="Arial Narrow"/>
            </a:endParaRPr>
          </a:p>
        </p:txBody>
      </p:sp>
      <p:sp>
        <p:nvSpPr>
          <p:cNvPr id="2604" name="Google Shape;2604;p55"/>
          <p:cNvSpPr/>
          <p:nvPr/>
        </p:nvSpPr>
        <p:spPr>
          <a:xfrm>
            <a:off x="355255" y="2995154"/>
            <a:ext cx="6523829"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1050">
                <a:solidFill>
                  <a:schemeClr val="dk1"/>
                </a:solidFill>
                <a:latin typeface="Arial Narrow"/>
                <a:ea typeface="Arial Narrow"/>
                <a:cs typeface="Arial Narrow"/>
                <a:sym typeface="Arial Narrow"/>
              </a:rPr>
              <a:t>Tabla 2. Correlación  de UPGD con silencio en la notificación/ UPGD con casos no notificados para el criterio,  BRI SSM, junio de 2022</a:t>
            </a:r>
            <a:endParaRPr sz="1050">
              <a:solidFill>
                <a:schemeClr val="dk1"/>
              </a:solidFill>
              <a:latin typeface="Arial Narrow"/>
              <a:ea typeface="Arial Narrow"/>
              <a:cs typeface="Arial Narrow"/>
              <a:sym typeface="Arial Narrow"/>
            </a:endParaRPr>
          </a:p>
        </p:txBody>
      </p:sp>
      <p:pic>
        <p:nvPicPr>
          <p:cNvPr id="2605" name="Google Shape;2605;p55"/>
          <p:cNvPicPr preferRelativeResize="0"/>
          <p:nvPr/>
        </p:nvPicPr>
        <p:blipFill rotWithShape="1">
          <a:blip r:embed="rId3">
            <a:alphaModFix/>
          </a:blip>
          <a:srcRect b="0" l="0" r="0" t="0"/>
          <a:stretch/>
        </p:blipFill>
        <p:spPr>
          <a:xfrm>
            <a:off x="6552777" y="8834366"/>
            <a:ext cx="620293" cy="280609"/>
          </a:xfrm>
          <a:prstGeom prst="rect">
            <a:avLst/>
          </a:prstGeom>
          <a:noFill/>
          <a:ln>
            <a:noFill/>
          </a:ln>
        </p:spPr>
      </p:pic>
      <p:grpSp>
        <p:nvGrpSpPr>
          <p:cNvPr id="2606" name="Google Shape;2606;p55"/>
          <p:cNvGrpSpPr/>
          <p:nvPr/>
        </p:nvGrpSpPr>
        <p:grpSpPr>
          <a:xfrm>
            <a:off x="0" y="14519"/>
            <a:ext cx="7200898" cy="2078230"/>
            <a:chOff x="0" y="14519"/>
            <a:chExt cx="7200898" cy="2078230"/>
          </a:xfrm>
        </p:grpSpPr>
        <p:sp>
          <p:nvSpPr>
            <p:cNvPr id="2607" name="Google Shape;2607;p55"/>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2608" name="Google Shape;2608;p55"/>
            <p:cNvPicPr preferRelativeResize="0"/>
            <p:nvPr/>
          </p:nvPicPr>
          <p:blipFill rotWithShape="1">
            <a:blip r:embed="rId4">
              <a:alphaModFix/>
            </a:blip>
            <a:srcRect b="0" l="0" r="0" t="0"/>
            <a:stretch/>
          </p:blipFill>
          <p:spPr>
            <a:xfrm>
              <a:off x="4752578" y="321103"/>
              <a:ext cx="2448320" cy="1771646"/>
            </a:xfrm>
            <a:prstGeom prst="rect">
              <a:avLst/>
            </a:prstGeom>
            <a:noFill/>
            <a:ln>
              <a:noFill/>
            </a:ln>
          </p:spPr>
        </p:pic>
        <p:sp>
          <p:nvSpPr>
            <p:cNvPr id="2609" name="Google Shape;2609;p55"/>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2610" name="Google Shape;2610;p55"/>
          <p:cNvSpPr txBox="1"/>
          <p:nvPr/>
        </p:nvSpPr>
        <p:spPr>
          <a:xfrm>
            <a:off x="576114" y="1744252"/>
            <a:ext cx="3672408" cy="348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Mes de Junio de 2022 -  Reporte Semanas 01 a 24 </a:t>
            </a: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2611" name="Google Shape;2611;p55"/>
          <p:cNvPicPr preferRelativeResize="0"/>
          <p:nvPr/>
        </p:nvPicPr>
        <p:blipFill rotWithShape="1">
          <a:blip r:embed="rId5">
            <a:alphaModFix/>
          </a:blip>
          <a:srcRect b="0" l="0" r="0" t="0"/>
          <a:stretch/>
        </p:blipFill>
        <p:spPr>
          <a:xfrm>
            <a:off x="456119" y="3653616"/>
            <a:ext cx="6322100" cy="2883658"/>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6" name="Shape 2616"/>
        <p:cNvGrpSpPr/>
        <p:nvPr/>
      </p:nvGrpSpPr>
      <p:grpSpPr>
        <a:xfrm>
          <a:off x="0" y="0"/>
          <a:ext cx="0" cy="0"/>
          <a:chOff x="0" y="0"/>
          <a:chExt cx="0" cy="0"/>
        </a:xfrm>
      </p:grpSpPr>
      <p:sp>
        <p:nvSpPr>
          <p:cNvPr id="2617" name="Google Shape;2617;p56"/>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56</a:t>
            </a:r>
            <a:endParaRPr b="1" sz="1050">
              <a:solidFill>
                <a:schemeClr val="dk1"/>
              </a:solidFill>
              <a:latin typeface="Arial Narrow"/>
              <a:ea typeface="Arial Narrow"/>
              <a:cs typeface="Arial Narrow"/>
              <a:sym typeface="Arial Narrow"/>
            </a:endParaRPr>
          </a:p>
        </p:txBody>
      </p:sp>
      <p:sp>
        <p:nvSpPr>
          <p:cNvPr id="2618" name="Google Shape;2618;p56"/>
          <p:cNvSpPr/>
          <p:nvPr/>
        </p:nvSpPr>
        <p:spPr>
          <a:xfrm>
            <a:off x="1800250" y="3011443"/>
            <a:ext cx="3403172"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Tabla 3. EISP no notificados,  BRI SSM, junio de 2022</a:t>
            </a:r>
            <a:endParaRPr b="1" sz="1050">
              <a:solidFill>
                <a:schemeClr val="dk1"/>
              </a:solidFill>
              <a:latin typeface="Arial Narrow"/>
              <a:ea typeface="Arial Narrow"/>
              <a:cs typeface="Arial Narrow"/>
              <a:sym typeface="Arial Narrow"/>
            </a:endParaRPr>
          </a:p>
        </p:txBody>
      </p:sp>
      <p:sp>
        <p:nvSpPr>
          <p:cNvPr id="2619" name="Google Shape;2619;p56"/>
          <p:cNvSpPr/>
          <p:nvPr/>
        </p:nvSpPr>
        <p:spPr>
          <a:xfrm>
            <a:off x="288082" y="2119793"/>
            <a:ext cx="6794731" cy="46166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Con el nuevo ajuste, de los 24 EIPS captados por la BRI en el mes mayo de 2022 con posibilidad de ingreso al SIVIGILA, las UPGD ingresaron 15 (62.5%)  en el periodo siguiente a la solicitud de ingreso.</a:t>
            </a:r>
            <a:endParaRPr/>
          </a:p>
        </p:txBody>
      </p:sp>
      <p:pic>
        <p:nvPicPr>
          <p:cNvPr id="2620" name="Google Shape;2620;p56"/>
          <p:cNvPicPr preferRelativeResize="0"/>
          <p:nvPr/>
        </p:nvPicPr>
        <p:blipFill rotWithShape="1">
          <a:blip r:embed="rId3">
            <a:alphaModFix/>
          </a:blip>
          <a:srcRect b="0" l="0" r="0" t="0"/>
          <a:stretch/>
        </p:blipFill>
        <p:spPr>
          <a:xfrm>
            <a:off x="6552777" y="8834366"/>
            <a:ext cx="620293" cy="280609"/>
          </a:xfrm>
          <a:prstGeom prst="rect">
            <a:avLst/>
          </a:prstGeom>
          <a:noFill/>
          <a:ln>
            <a:noFill/>
          </a:ln>
        </p:spPr>
      </p:pic>
      <p:grpSp>
        <p:nvGrpSpPr>
          <p:cNvPr id="2621" name="Google Shape;2621;p56"/>
          <p:cNvGrpSpPr/>
          <p:nvPr/>
        </p:nvGrpSpPr>
        <p:grpSpPr>
          <a:xfrm>
            <a:off x="0" y="14519"/>
            <a:ext cx="7200898" cy="2078230"/>
            <a:chOff x="0" y="14519"/>
            <a:chExt cx="7200898" cy="2078230"/>
          </a:xfrm>
        </p:grpSpPr>
        <p:sp>
          <p:nvSpPr>
            <p:cNvPr id="2622" name="Google Shape;2622;p56"/>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2623" name="Google Shape;2623;p56"/>
            <p:cNvPicPr preferRelativeResize="0"/>
            <p:nvPr/>
          </p:nvPicPr>
          <p:blipFill rotWithShape="1">
            <a:blip r:embed="rId4">
              <a:alphaModFix/>
            </a:blip>
            <a:srcRect b="0" l="0" r="0" t="0"/>
            <a:stretch/>
          </p:blipFill>
          <p:spPr>
            <a:xfrm>
              <a:off x="4752578" y="321103"/>
              <a:ext cx="2448320" cy="1771646"/>
            </a:xfrm>
            <a:prstGeom prst="rect">
              <a:avLst/>
            </a:prstGeom>
            <a:noFill/>
            <a:ln>
              <a:noFill/>
            </a:ln>
          </p:spPr>
        </p:pic>
        <p:sp>
          <p:nvSpPr>
            <p:cNvPr id="2624" name="Google Shape;2624;p56"/>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2625" name="Google Shape;2625;p56"/>
          <p:cNvSpPr txBox="1"/>
          <p:nvPr/>
        </p:nvSpPr>
        <p:spPr>
          <a:xfrm>
            <a:off x="576114" y="1744252"/>
            <a:ext cx="3672408" cy="348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Mes de Junio de 2022 -  Reporte Semanas 01 a 24 </a:t>
            </a: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2626" name="Google Shape;2626;p56"/>
          <p:cNvPicPr preferRelativeResize="0"/>
          <p:nvPr/>
        </p:nvPicPr>
        <p:blipFill rotWithShape="1">
          <a:blip r:embed="rId5">
            <a:alphaModFix/>
          </a:blip>
          <a:srcRect b="0" l="0" r="0" t="0"/>
          <a:stretch/>
        </p:blipFill>
        <p:spPr>
          <a:xfrm>
            <a:off x="1475810" y="3788596"/>
            <a:ext cx="4249280" cy="1566808"/>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1" name="Shape 2631"/>
        <p:cNvGrpSpPr/>
        <p:nvPr/>
      </p:nvGrpSpPr>
      <p:grpSpPr>
        <a:xfrm>
          <a:off x="0" y="0"/>
          <a:ext cx="0" cy="0"/>
          <a:chOff x="0" y="0"/>
          <a:chExt cx="0" cy="0"/>
        </a:xfrm>
      </p:grpSpPr>
      <p:sp>
        <p:nvSpPr>
          <p:cNvPr id="2632" name="Google Shape;2632;p57"/>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57</a:t>
            </a:r>
            <a:endParaRPr b="1" sz="1050">
              <a:solidFill>
                <a:schemeClr val="dk1"/>
              </a:solidFill>
              <a:latin typeface="Arial Narrow"/>
              <a:ea typeface="Arial Narrow"/>
              <a:cs typeface="Arial Narrow"/>
              <a:sym typeface="Arial Narrow"/>
            </a:endParaRPr>
          </a:p>
        </p:txBody>
      </p:sp>
      <p:pic>
        <p:nvPicPr>
          <p:cNvPr id="2633" name="Google Shape;2633;p57"/>
          <p:cNvPicPr preferRelativeResize="0"/>
          <p:nvPr/>
        </p:nvPicPr>
        <p:blipFill rotWithShape="1">
          <a:blip r:embed="rId3">
            <a:alphaModFix/>
          </a:blip>
          <a:srcRect b="0" l="0" r="0" t="0"/>
          <a:stretch/>
        </p:blipFill>
        <p:spPr>
          <a:xfrm>
            <a:off x="6712302" y="8695344"/>
            <a:ext cx="436191" cy="337944"/>
          </a:xfrm>
          <a:prstGeom prst="rect">
            <a:avLst/>
          </a:prstGeom>
          <a:noFill/>
          <a:ln>
            <a:noFill/>
          </a:ln>
        </p:spPr>
      </p:pic>
      <p:pic>
        <p:nvPicPr>
          <p:cNvPr id="2634" name="Google Shape;2634;p57"/>
          <p:cNvPicPr preferRelativeResize="0"/>
          <p:nvPr/>
        </p:nvPicPr>
        <p:blipFill rotWithShape="1">
          <a:blip r:embed="rId4">
            <a:alphaModFix/>
          </a:blip>
          <a:srcRect b="0" l="-2" r="40938" t="0"/>
          <a:stretch/>
        </p:blipFill>
        <p:spPr>
          <a:xfrm>
            <a:off x="0" y="2275443"/>
            <a:ext cx="7200900" cy="6880924"/>
          </a:xfrm>
          <a:prstGeom prst="rect">
            <a:avLst/>
          </a:prstGeom>
          <a:noFill/>
          <a:ln>
            <a:noFill/>
          </a:ln>
        </p:spPr>
      </p:pic>
      <p:grpSp>
        <p:nvGrpSpPr>
          <p:cNvPr id="2635" name="Google Shape;2635;p57"/>
          <p:cNvGrpSpPr/>
          <p:nvPr/>
        </p:nvGrpSpPr>
        <p:grpSpPr>
          <a:xfrm>
            <a:off x="1728242" y="2275443"/>
            <a:ext cx="5305921" cy="6880924"/>
            <a:chOff x="7461810" y="-36659"/>
            <a:chExt cx="4447883" cy="6903934"/>
          </a:xfrm>
        </p:grpSpPr>
        <p:sp>
          <p:nvSpPr>
            <p:cNvPr id="2636" name="Google Shape;2636;p57"/>
            <p:cNvSpPr/>
            <p:nvPr/>
          </p:nvSpPr>
          <p:spPr>
            <a:xfrm>
              <a:off x="7461810" y="-27296"/>
              <a:ext cx="4315226" cy="6894571"/>
            </a:xfrm>
            <a:custGeom>
              <a:rect b="b" l="l" r="r" t="t"/>
              <a:pathLst>
                <a:path extrusionOk="0" h="6894571" w="4315226">
                  <a:moveTo>
                    <a:pt x="614150" y="0"/>
                  </a:moveTo>
                  <a:lnTo>
                    <a:pt x="4315226" y="27295"/>
                  </a:lnTo>
                  <a:lnTo>
                    <a:pt x="3673781" y="6894571"/>
                  </a:lnTo>
                  <a:lnTo>
                    <a:pt x="0" y="6894571"/>
                  </a:lnTo>
                  <a:lnTo>
                    <a:pt x="614150" y="0"/>
                  </a:lnTo>
                  <a:close/>
                </a:path>
              </a:pathLst>
            </a:custGeom>
            <a:solidFill>
              <a:srgbClr val="0099CC">
                <a:alpha val="77647"/>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637" name="Google Shape;2637;p57"/>
            <p:cNvCxnSpPr/>
            <p:nvPr/>
          </p:nvCxnSpPr>
          <p:spPr>
            <a:xfrm flipH="1">
              <a:off x="11280577" y="-36659"/>
              <a:ext cx="629116" cy="6890287"/>
            </a:xfrm>
            <a:prstGeom prst="straightConnector1">
              <a:avLst/>
            </a:prstGeom>
            <a:noFill/>
            <a:ln cap="flat" cmpd="sng" w="38100">
              <a:solidFill>
                <a:schemeClr val="lt1"/>
              </a:solidFill>
              <a:prstDash val="solid"/>
              <a:round/>
              <a:headEnd len="sm" w="sm" type="none"/>
              <a:tailEnd len="sm" w="sm" type="none"/>
            </a:ln>
          </p:spPr>
        </p:cxnSp>
      </p:grpSp>
      <p:sp>
        <p:nvSpPr>
          <p:cNvPr id="2638" name="Google Shape;2638;p57"/>
          <p:cNvSpPr txBox="1"/>
          <p:nvPr/>
        </p:nvSpPr>
        <p:spPr>
          <a:xfrm>
            <a:off x="2520330" y="4554942"/>
            <a:ext cx="3502566" cy="34163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s-ES" sz="3600">
                <a:solidFill>
                  <a:schemeClr val="lt1"/>
                </a:solidFill>
                <a:latin typeface="Libre Franklin Black"/>
                <a:ea typeface="Libre Franklin Black"/>
                <a:cs typeface="Libre Franklin Black"/>
                <a:sym typeface="Libre Franklin Black"/>
              </a:rPr>
              <a:t>Gracias</a:t>
            </a:r>
            <a:endParaRPr/>
          </a:p>
          <a:p>
            <a:pPr indent="0" lvl="0" marL="0" marR="0" rtl="0" algn="ctr">
              <a:spcBef>
                <a:spcPts val="0"/>
              </a:spcBef>
              <a:spcAft>
                <a:spcPts val="0"/>
              </a:spcAft>
              <a:buNone/>
            </a:pPr>
            <a:r>
              <a:rPr i="1" lang="es-ES" sz="3600">
                <a:solidFill>
                  <a:schemeClr val="lt1"/>
                </a:solidFill>
                <a:latin typeface="Libre Franklin Black"/>
                <a:ea typeface="Libre Franklin Black"/>
                <a:cs typeface="Libre Franklin Black"/>
                <a:sym typeface="Libre Franklin Black"/>
              </a:rPr>
              <a:t>Equipo de Vigilancia epidemiológica y Sistemas de información</a:t>
            </a:r>
            <a:endParaRPr i="1" sz="5400">
              <a:solidFill>
                <a:schemeClr val="lt1"/>
              </a:solidFill>
              <a:latin typeface="Libre Franklin Black"/>
              <a:ea typeface="Libre Franklin Black"/>
              <a:cs typeface="Libre Franklin Black"/>
              <a:sym typeface="Libre Franklin Black"/>
            </a:endParaRPr>
          </a:p>
        </p:txBody>
      </p:sp>
      <p:sp>
        <p:nvSpPr>
          <p:cNvPr id="2639" name="Google Shape;2639;p57"/>
          <p:cNvSpPr txBox="1"/>
          <p:nvPr/>
        </p:nvSpPr>
        <p:spPr>
          <a:xfrm>
            <a:off x="2502805" y="6876256"/>
            <a:ext cx="3598545" cy="45148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9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nvGrpSpPr>
          <p:cNvPr id="2640" name="Google Shape;2640;p57"/>
          <p:cNvGrpSpPr/>
          <p:nvPr/>
        </p:nvGrpSpPr>
        <p:grpSpPr>
          <a:xfrm>
            <a:off x="0" y="14519"/>
            <a:ext cx="7200898" cy="2078230"/>
            <a:chOff x="0" y="14519"/>
            <a:chExt cx="7200898" cy="2078230"/>
          </a:xfrm>
        </p:grpSpPr>
        <p:sp>
          <p:nvSpPr>
            <p:cNvPr id="2641" name="Google Shape;2641;p57"/>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2642" name="Google Shape;2642;p57"/>
            <p:cNvPicPr preferRelativeResize="0"/>
            <p:nvPr/>
          </p:nvPicPr>
          <p:blipFill rotWithShape="1">
            <a:blip r:embed="rId5">
              <a:alphaModFix/>
            </a:blip>
            <a:srcRect b="0" l="0" r="0" t="0"/>
            <a:stretch/>
          </p:blipFill>
          <p:spPr>
            <a:xfrm>
              <a:off x="4752578" y="321103"/>
              <a:ext cx="2448320" cy="1771646"/>
            </a:xfrm>
            <a:prstGeom prst="rect">
              <a:avLst/>
            </a:prstGeom>
            <a:noFill/>
            <a:ln>
              <a:noFill/>
            </a:ln>
          </p:spPr>
        </p:pic>
        <p:sp>
          <p:nvSpPr>
            <p:cNvPr id="2643" name="Google Shape;2643;p57"/>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2644" name="Google Shape;2644;p57"/>
          <p:cNvSpPr txBox="1"/>
          <p:nvPr/>
        </p:nvSpPr>
        <p:spPr>
          <a:xfrm>
            <a:off x="576114" y="1684583"/>
            <a:ext cx="3816424" cy="45148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Periodo epidemiológico 07 de 2022 - Reporte Semanas 1 a 28 (Hasta julio 16 de 2022) </a:t>
            </a: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6"/>
          <p:cNvSpPr/>
          <p:nvPr/>
        </p:nvSpPr>
        <p:spPr>
          <a:xfrm>
            <a:off x="0" y="18080"/>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24" name="Google Shape;224;p6"/>
          <p:cNvGrpSpPr/>
          <p:nvPr/>
        </p:nvGrpSpPr>
        <p:grpSpPr>
          <a:xfrm>
            <a:off x="277404" y="131608"/>
            <a:ext cx="3446504" cy="276999"/>
            <a:chOff x="2448322" y="74775"/>
            <a:chExt cx="3446504" cy="276999"/>
          </a:xfrm>
        </p:grpSpPr>
        <p:sp>
          <p:nvSpPr>
            <p:cNvPr id="225" name="Google Shape;225;p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26" name="Google Shape;226;p6"/>
            <p:cNvCxnSpPr>
              <a:stCxn id="225"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27" name="Google Shape;227;p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Análisis de resistencia</a:t>
              </a:r>
              <a:endParaRPr b="1" sz="1200">
                <a:solidFill>
                  <a:schemeClr val="dk1"/>
                </a:solidFill>
                <a:latin typeface="Arial Narrow"/>
                <a:ea typeface="Arial Narrow"/>
                <a:cs typeface="Arial Narrow"/>
                <a:sym typeface="Arial Narrow"/>
              </a:endParaRPr>
            </a:p>
          </p:txBody>
        </p:sp>
      </p:grpSp>
      <p:grpSp>
        <p:nvGrpSpPr>
          <p:cNvPr id="228" name="Google Shape;228;p6"/>
          <p:cNvGrpSpPr/>
          <p:nvPr/>
        </p:nvGrpSpPr>
        <p:grpSpPr>
          <a:xfrm>
            <a:off x="627150" y="645427"/>
            <a:ext cx="1698105" cy="1972170"/>
            <a:chOff x="5222211" y="5004048"/>
            <a:chExt cx="1698105" cy="1972170"/>
          </a:xfrm>
        </p:grpSpPr>
        <p:pic>
          <p:nvPicPr>
            <p:cNvPr id="229" name="Google Shape;229;p6"/>
            <p:cNvPicPr preferRelativeResize="0"/>
            <p:nvPr/>
          </p:nvPicPr>
          <p:blipFill rotWithShape="1">
            <a:blip r:embed="rId3">
              <a:alphaModFix/>
            </a:blip>
            <a:srcRect b="0" l="0" r="0" t="0"/>
            <a:stretch/>
          </p:blipFill>
          <p:spPr>
            <a:xfrm>
              <a:off x="5222211" y="5004048"/>
              <a:ext cx="1698105" cy="1107232"/>
            </a:xfrm>
            <a:prstGeom prst="rect">
              <a:avLst/>
            </a:prstGeom>
            <a:noFill/>
            <a:ln>
              <a:noFill/>
            </a:ln>
          </p:spPr>
        </p:pic>
        <p:sp>
          <p:nvSpPr>
            <p:cNvPr id="230" name="Google Shape;230;p6"/>
            <p:cNvSpPr txBox="1"/>
            <p:nvPr/>
          </p:nvSpPr>
          <p:spPr>
            <a:xfrm>
              <a:off x="5437921" y="6063050"/>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Resistencia</a:t>
              </a:r>
              <a:endParaRPr/>
            </a:p>
          </p:txBody>
        </p:sp>
        <p:sp>
          <p:nvSpPr>
            <p:cNvPr id="231" name="Google Shape;231;p6"/>
            <p:cNvSpPr/>
            <p:nvPr/>
          </p:nvSpPr>
          <p:spPr>
            <a:xfrm>
              <a:off x="5701229" y="6368312"/>
              <a:ext cx="74006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2,24%</a:t>
              </a:r>
              <a:endParaRPr b="1" sz="1600">
                <a:solidFill>
                  <a:schemeClr val="dk1"/>
                </a:solidFill>
                <a:latin typeface="Arial Narrow"/>
                <a:ea typeface="Arial Narrow"/>
                <a:cs typeface="Arial Narrow"/>
                <a:sym typeface="Arial Narrow"/>
              </a:endParaRPr>
            </a:p>
          </p:txBody>
        </p:sp>
        <p:sp>
          <p:nvSpPr>
            <p:cNvPr id="232" name="Google Shape;232;p6"/>
            <p:cNvSpPr txBox="1"/>
            <p:nvPr/>
          </p:nvSpPr>
          <p:spPr>
            <a:xfrm>
              <a:off x="5485630" y="6699219"/>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27 casos</a:t>
              </a:r>
              <a:endParaRPr b="1" sz="1200">
                <a:solidFill>
                  <a:schemeClr val="dk1"/>
                </a:solidFill>
                <a:latin typeface="Arial Narrow"/>
                <a:ea typeface="Arial Narrow"/>
                <a:cs typeface="Arial Narrow"/>
                <a:sym typeface="Arial Narrow"/>
              </a:endParaRPr>
            </a:p>
          </p:txBody>
        </p:sp>
      </p:grpSp>
      <p:cxnSp>
        <p:nvCxnSpPr>
          <p:cNvPr id="233" name="Google Shape;233;p6"/>
          <p:cNvCxnSpPr>
            <a:stCxn id="231" idx="3"/>
          </p:cNvCxnSpPr>
          <p:nvPr/>
        </p:nvCxnSpPr>
        <p:spPr>
          <a:xfrm>
            <a:off x="1846236" y="2189711"/>
            <a:ext cx="273900" cy="1580100"/>
          </a:xfrm>
          <a:prstGeom prst="bentConnector2">
            <a:avLst/>
          </a:prstGeom>
          <a:noFill/>
          <a:ln cap="flat" cmpd="sng" w="9525">
            <a:solidFill>
              <a:srgbClr val="002060"/>
            </a:solidFill>
            <a:prstDash val="solid"/>
            <a:round/>
            <a:headEnd len="sm" w="sm" type="none"/>
            <a:tailEnd len="med" w="med" type="stealth"/>
          </a:ln>
        </p:spPr>
      </p:cxnSp>
      <p:cxnSp>
        <p:nvCxnSpPr>
          <p:cNvPr id="234" name="Google Shape;234;p6"/>
          <p:cNvCxnSpPr>
            <a:stCxn id="231" idx="1"/>
            <a:endCxn id="235" idx="0"/>
          </p:cNvCxnSpPr>
          <p:nvPr/>
        </p:nvCxnSpPr>
        <p:spPr>
          <a:xfrm flipH="1">
            <a:off x="900968" y="2189711"/>
            <a:ext cx="205200" cy="777600"/>
          </a:xfrm>
          <a:prstGeom prst="bentConnector2">
            <a:avLst/>
          </a:prstGeom>
          <a:noFill/>
          <a:ln cap="flat" cmpd="sng" w="9525">
            <a:solidFill>
              <a:srgbClr val="002060"/>
            </a:solidFill>
            <a:prstDash val="solid"/>
            <a:round/>
            <a:headEnd len="sm" w="sm" type="none"/>
            <a:tailEnd len="med" w="med" type="stealth"/>
          </a:ln>
        </p:spPr>
      </p:cxnSp>
      <p:sp>
        <p:nvSpPr>
          <p:cNvPr id="235" name="Google Shape;235;p6"/>
          <p:cNvSpPr/>
          <p:nvPr/>
        </p:nvSpPr>
        <p:spPr>
          <a:xfrm>
            <a:off x="142691" y="2967450"/>
            <a:ext cx="1516721" cy="586251"/>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Casos Nuevos </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21 Casos </a:t>
            </a:r>
            <a:endParaRPr b="1" sz="1400">
              <a:solidFill>
                <a:schemeClr val="dk1"/>
              </a:solidFill>
              <a:latin typeface="Arial Narrow"/>
              <a:ea typeface="Arial Narrow"/>
              <a:cs typeface="Arial Narrow"/>
              <a:sym typeface="Arial Narrow"/>
            </a:endParaRPr>
          </a:p>
        </p:txBody>
      </p:sp>
      <p:sp>
        <p:nvSpPr>
          <p:cNvPr id="236" name="Google Shape;236;p6"/>
          <p:cNvSpPr/>
          <p:nvPr/>
        </p:nvSpPr>
        <p:spPr>
          <a:xfrm>
            <a:off x="1003609" y="3769725"/>
            <a:ext cx="1516721" cy="586251"/>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Previamente tratados</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6 Casos </a:t>
            </a:r>
            <a:endParaRPr b="1" sz="1400">
              <a:solidFill>
                <a:schemeClr val="dk1"/>
              </a:solidFill>
              <a:latin typeface="Arial Narrow"/>
              <a:ea typeface="Arial Narrow"/>
              <a:cs typeface="Arial Narrow"/>
              <a:sym typeface="Arial Narrow"/>
            </a:endParaRPr>
          </a:p>
        </p:txBody>
      </p:sp>
      <p:sp>
        <p:nvSpPr>
          <p:cNvPr id="237" name="Google Shape;237;p6"/>
          <p:cNvSpPr txBox="1"/>
          <p:nvPr/>
        </p:nvSpPr>
        <p:spPr>
          <a:xfrm>
            <a:off x="6284910" y="131608"/>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6</a:t>
            </a:r>
            <a:endParaRPr b="1" sz="1050">
              <a:solidFill>
                <a:schemeClr val="dk1"/>
              </a:solidFill>
              <a:latin typeface="Arial Narrow"/>
              <a:ea typeface="Arial Narrow"/>
              <a:cs typeface="Arial Narrow"/>
              <a:sym typeface="Arial Narrow"/>
            </a:endParaRPr>
          </a:p>
        </p:txBody>
      </p:sp>
      <p:sp>
        <p:nvSpPr>
          <p:cNvPr id="238" name="Google Shape;238;p6"/>
          <p:cNvSpPr/>
          <p:nvPr/>
        </p:nvSpPr>
        <p:spPr>
          <a:xfrm>
            <a:off x="0" y="4878112"/>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nvGrpSpPr>
          <p:cNvPr id="239" name="Google Shape;239;p6"/>
          <p:cNvGrpSpPr/>
          <p:nvPr/>
        </p:nvGrpSpPr>
        <p:grpSpPr>
          <a:xfrm>
            <a:off x="277404" y="4991640"/>
            <a:ext cx="3446504" cy="276999"/>
            <a:chOff x="2448322" y="74775"/>
            <a:chExt cx="3446504" cy="276999"/>
          </a:xfrm>
        </p:grpSpPr>
        <p:sp>
          <p:nvSpPr>
            <p:cNvPr id="240" name="Google Shape;240;p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41" name="Google Shape;241;p6"/>
            <p:cNvCxnSpPr>
              <a:stCxn id="24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42" name="Google Shape;242;p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b="1" sz="1200">
                <a:solidFill>
                  <a:schemeClr val="dk1"/>
                </a:solidFill>
                <a:latin typeface="Arial Narrow"/>
                <a:ea typeface="Arial Narrow"/>
                <a:cs typeface="Arial Narrow"/>
                <a:sym typeface="Arial Narrow"/>
              </a:endParaRPr>
            </a:p>
          </p:txBody>
        </p:sp>
      </p:grpSp>
      <p:sp>
        <p:nvSpPr>
          <p:cNvPr id="243" name="Google Shape;243;p6"/>
          <p:cNvSpPr txBox="1"/>
          <p:nvPr/>
        </p:nvSpPr>
        <p:spPr>
          <a:xfrm>
            <a:off x="142691" y="5508104"/>
            <a:ext cx="6914143" cy="267765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400">
                <a:solidFill>
                  <a:schemeClr val="dk1"/>
                </a:solidFill>
                <a:latin typeface="Arial Narrow"/>
                <a:ea typeface="Arial Narrow"/>
                <a:cs typeface="Arial Narrow"/>
                <a:sym typeface="Arial Narrow"/>
              </a:rPr>
              <a:t>Persiste un aumento en la notificación de casos de tuberculosis con respecto al mismo período del año anterior (40,14). En promedio se notifican 43 casos de tuberculosis semanalmente. La semana con mayor número de casos fue la 13 con 54 casos y la de menor número fue la 2 con 29 casos.</a:t>
            </a:r>
            <a:endParaRPr/>
          </a:p>
          <a:p>
            <a:pPr indent="0" lvl="0" marL="0" marR="0" rtl="0" algn="just">
              <a:spcBef>
                <a:spcPts val="0"/>
              </a:spcBef>
              <a:spcAft>
                <a:spcPts val="0"/>
              </a:spcAft>
              <a:buNone/>
            </a:pPr>
            <a:r>
              <a:rPr lang="es-ES" sz="1400">
                <a:solidFill>
                  <a:schemeClr val="dk1"/>
                </a:solidFill>
                <a:latin typeface="Arial Narrow"/>
                <a:ea typeface="Arial Narrow"/>
                <a:cs typeface="Arial Narrow"/>
                <a:sym typeface="Arial Narrow"/>
              </a:rPr>
              <a:t>3 de cada 4 personas con tuberculosis (77,65%) son mayores de 27 años. La población migrante aportó 38 casos del total de los casos notificados.</a:t>
            </a:r>
            <a:endParaRPr/>
          </a:p>
          <a:p>
            <a:pPr indent="0" lvl="0" marL="0" marR="0" rtl="0" algn="just">
              <a:spcBef>
                <a:spcPts val="0"/>
              </a:spcBef>
              <a:spcAft>
                <a:spcPts val="0"/>
              </a:spcAft>
              <a:buNone/>
            </a:pPr>
            <a:r>
              <a:t/>
            </a:r>
            <a:endParaRPr sz="14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400">
                <a:solidFill>
                  <a:schemeClr val="dk1"/>
                </a:solidFill>
                <a:latin typeface="Arial Narrow"/>
                <a:ea typeface="Arial Narrow"/>
                <a:cs typeface="Arial Narrow"/>
                <a:sym typeface="Arial Narrow"/>
              </a:rPr>
              <a:t>Aunque la mortalidad reportada es de 2,76 por 100.000 habitantes, esta cifra solo representa los casos fallecidos al momento de la notificación pero no durante el seguimiento. Este indicador se verá reflejado de manera más precisa al realizar el análisis de la cohorte que se calcula de forma anualizada. En cuanto a la resistencia, El 77,78% de los casos se presentan en personas sin antecedentes de tratamiento previo para tuberculosis lo que sugiere transmisión activa comunitaria. Igualmente el 55% corresponden a multidrogorresisitenca o resistencia a rifampicina.</a:t>
            </a:r>
            <a:endParaRPr/>
          </a:p>
        </p:txBody>
      </p:sp>
      <p:sp>
        <p:nvSpPr>
          <p:cNvPr id="244" name="Google Shape;244;p6"/>
          <p:cNvSpPr/>
          <p:nvPr/>
        </p:nvSpPr>
        <p:spPr>
          <a:xfrm>
            <a:off x="2356100" y="1367755"/>
            <a:ext cx="4700733"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Tabla . Clasificación según tipo de Resistencia y antecedente de tratamiento previo de la tuberculosis. Período epidemiológico 07 Medellín 2022</a:t>
            </a:r>
            <a:endParaRPr sz="1050">
              <a:solidFill>
                <a:schemeClr val="dk1"/>
              </a:solidFill>
              <a:latin typeface="Arial Narrow"/>
              <a:ea typeface="Arial Narrow"/>
              <a:cs typeface="Arial Narrow"/>
              <a:sym typeface="Arial Narrow"/>
            </a:endParaRPr>
          </a:p>
        </p:txBody>
      </p:sp>
      <p:pic>
        <p:nvPicPr>
          <p:cNvPr id="245" name="Google Shape;245;p6"/>
          <p:cNvPicPr preferRelativeResize="0"/>
          <p:nvPr/>
        </p:nvPicPr>
        <p:blipFill rotWithShape="1">
          <a:blip r:embed="rId4">
            <a:alphaModFix/>
          </a:blip>
          <a:srcRect b="0" l="0" r="0" t="0"/>
          <a:stretch/>
        </p:blipFill>
        <p:spPr>
          <a:xfrm>
            <a:off x="2697265" y="1788423"/>
            <a:ext cx="4359567" cy="213550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p7"/>
          <p:cNvPicPr preferRelativeResize="0"/>
          <p:nvPr/>
        </p:nvPicPr>
        <p:blipFill rotWithShape="1">
          <a:blip r:embed="rId3">
            <a:alphaModFix/>
          </a:blip>
          <a:srcRect b="0" l="0" r="0" t="0"/>
          <a:stretch/>
        </p:blipFill>
        <p:spPr>
          <a:xfrm>
            <a:off x="-5546" y="-1"/>
            <a:ext cx="2210926" cy="2823537"/>
          </a:xfrm>
          <a:prstGeom prst="rect">
            <a:avLst/>
          </a:prstGeom>
          <a:noFill/>
          <a:ln>
            <a:noFill/>
          </a:ln>
        </p:spPr>
      </p:pic>
      <p:pic>
        <p:nvPicPr>
          <p:cNvPr id="251" name="Google Shape;251;p7"/>
          <p:cNvPicPr preferRelativeResize="0"/>
          <p:nvPr/>
        </p:nvPicPr>
        <p:blipFill rotWithShape="1">
          <a:blip r:embed="rId4">
            <a:alphaModFix/>
          </a:blip>
          <a:srcRect b="0" l="0" r="0" t="51431"/>
          <a:stretch/>
        </p:blipFill>
        <p:spPr>
          <a:xfrm>
            <a:off x="0" y="2824179"/>
            <a:ext cx="2232223" cy="2666962"/>
          </a:xfrm>
          <a:prstGeom prst="rect">
            <a:avLst/>
          </a:prstGeom>
          <a:noFill/>
          <a:ln>
            <a:noFill/>
          </a:ln>
        </p:spPr>
      </p:pic>
      <p:sp>
        <p:nvSpPr>
          <p:cNvPr id="252" name="Google Shape;252;p7"/>
          <p:cNvSpPr txBox="1"/>
          <p:nvPr/>
        </p:nvSpPr>
        <p:spPr>
          <a:xfrm>
            <a:off x="-31483" y="623805"/>
            <a:ext cx="223217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07 - 2022</a:t>
            </a:r>
            <a:endParaRPr b="1" sz="1200">
              <a:solidFill>
                <a:schemeClr val="dk1"/>
              </a:solidFill>
              <a:latin typeface="Arial Narrow"/>
              <a:ea typeface="Arial Narrow"/>
              <a:cs typeface="Arial Narrow"/>
              <a:sym typeface="Arial Narrow"/>
            </a:endParaRPr>
          </a:p>
        </p:txBody>
      </p:sp>
      <p:sp>
        <p:nvSpPr>
          <p:cNvPr id="253" name="Google Shape;253;p7"/>
          <p:cNvSpPr/>
          <p:nvPr/>
        </p:nvSpPr>
        <p:spPr>
          <a:xfrm>
            <a:off x="2274078" y="2167727"/>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parotiditis. Medellín, a Periodo epidemiológico 07 acumulado  de 2022. </a:t>
            </a:r>
            <a:endParaRPr sz="1100">
              <a:solidFill>
                <a:schemeClr val="dk1"/>
              </a:solidFill>
              <a:latin typeface="Arial Narrow"/>
              <a:ea typeface="Arial Narrow"/>
              <a:cs typeface="Arial Narrow"/>
              <a:sym typeface="Arial Narrow"/>
            </a:endParaRPr>
          </a:p>
        </p:txBody>
      </p:sp>
      <p:grpSp>
        <p:nvGrpSpPr>
          <p:cNvPr id="254" name="Google Shape;254;p7"/>
          <p:cNvGrpSpPr/>
          <p:nvPr/>
        </p:nvGrpSpPr>
        <p:grpSpPr>
          <a:xfrm>
            <a:off x="169786" y="4201577"/>
            <a:ext cx="1892650" cy="488476"/>
            <a:chOff x="2397524" y="3379972"/>
            <a:chExt cx="4508500" cy="904875"/>
          </a:xfrm>
        </p:grpSpPr>
        <p:pic>
          <p:nvPicPr>
            <p:cNvPr id="255" name="Google Shape;255;p7"/>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256" name="Google Shape;256;p7"/>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301</a:t>
              </a:r>
              <a:endParaRPr b="1" sz="2000">
                <a:solidFill>
                  <a:schemeClr val="dk1"/>
                </a:solidFill>
                <a:latin typeface="Arial Narrow"/>
                <a:ea typeface="Arial Narrow"/>
                <a:cs typeface="Arial Narrow"/>
                <a:sym typeface="Arial Narrow"/>
              </a:endParaRPr>
            </a:p>
          </p:txBody>
        </p:sp>
      </p:grpSp>
      <p:sp>
        <p:nvSpPr>
          <p:cNvPr id="257" name="Google Shape;257;p7"/>
          <p:cNvSpPr txBox="1"/>
          <p:nvPr/>
        </p:nvSpPr>
        <p:spPr>
          <a:xfrm>
            <a:off x="421420" y="4716908"/>
            <a:ext cx="1686306" cy="83099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s-ES" sz="1200">
                <a:solidFill>
                  <a:schemeClr val="dk1"/>
                </a:solidFill>
                <a:latin typeface="Arial Narrow"/>
                <a:ea typeface="Arial Narrow"/>
                <a:cs typeface="Arial Narrow"/>
                <a:sym typeface="Arial Narrow"/>
              </a:rPr>
              <a:t>Variación porcentual de 72,00% más respecto al mismo periodo del año anterior</a:t>
            </a:r>
            <a:endParaRPr b="1" sz="1200">
              <a:solidFill>
                <a:schemeClr val="dk1"/>
              </a:solidFill>
              <a:latin typeface="Arial Narrow"/>
              <a:ea typeface="Arial Narrow"/>
              <a:cs typeface="Arial Narrow"/>
              <a:sym typeface="Arial Narrow"/>
            </a:endParaRPr>
          </a:p>
        </p:txBody>
      </p:sp>
      <p:sp>
        <p:nvSpPr>
          <p:cNvPr id="258" name="Google Shape;258;p7"/>
          <p:cNvSpPr/>
          <p:nvPr/>
        </p:nvSpPr>
        <p:spPr>
          <a:xfrm>
            <a:off x="99238" y="4875421"/>
            <a:ext cx="395188" cy="538707"/>
          </a:xfrm>
          <a:prstGeom prst="up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7"/>
          <p:cNvSpPr/>
          <p:nvPr/>
        </p:nvSpPr>
        <p:spPr>
          <a:xfrm>
            <a:off x="2295483" y="4912876"/>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Comportamiento de la parotiditis. Medellín, a Periodo epidemiológico 07 acumulado de 2020-2022. </a:t>
            </a:r>
            <a:endParaRPr sz="1100">
              <a:solidFill>
                <a:schemeClr val="dk1"/>
              </a:solidFill>
              <a:latin typeface="Arial Narrow"/>
              <a:ea typeface="Arial Narrow"/>
              <a:cs typeface="Arial Narrow"/>
              <a:sym typeface="Arial Narrow"/>
            </a:endParaRPr>
          </a:p>
        </p:txBody>
      </p:sp>
      <p:grpSp>
        <p:nvGrpSpPr>
          <p:cNvPr id="260" name="Google Shape;260;p7"/>
          <p:cNvGrpSpPr/>
          <p:nvPr/>
        </p:nvGrpSpPr>
        <p:grpSpPr>
          <a:xfrm>
            <a:off x="2448322" y="74775"/>
            <a:ext cx="3446504" cy="276999"/>
            <a:chOff x="2448322" y="74775"/>
            <a:chExt cx="3446504" cy="276999"/>
          </a:xfrm>
        </p:grpSpPr>
        <p:sp>
          <p:nvSpPr>
            <p:cNvPr id="261" name="Google Shape;261;p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62" name="Google Shape;262;p7"/>
            <p:cNvCxnSpPr>
              <a:stCxn id="26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63" name="Google Shape;263;p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264" name="Google Shape;264;p7"/>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65" name="Google Shape;265;p7"/>
          <p:cNvGrpSpPr/>
          <p:nvPr/>
        </p:nvGrpSpPr>
        <p:grpSpPr>
          <a:xfrm>
            <a:off x="277404" y="5621632"/>
            <a:ext cx="3446504" cy="276999"/>
            <a:chOff x="2448322" y="74775"/>
            <a:chExt cx="3446504" cy="276999"/>
          </a:xfrm>
        </p:grpSpPr>
        <p:sp>
          <p:nvSpPr>
            <p:cNvPr id="266" name="Google Shape;266;p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67" name="Google Shape;267;p7"/>
            <p:cNvCxnSpPr>
              <a:stCxn id="26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68" name="Google Shape;268;p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inusual</a:t>
              </a:r>
              <a:endParaRPr/>
            </a:p>
          </p:txBody>
        </p:sp>
      </p:grpSp>
      <p:grpSp>
        <p:nvGrpSpPr>
          <p:cNvPr id="269" name="Google Shape;269;p7"/>
          <p:cNvGrpSpPr/>
          <p:nvPr/>
        </p:nvGrpSpPr>
        <p:grpSpPr>
          <a:xfrm>
            <a:off x="5114767" y="5635532"/>
            <a:ext cx="3446504" cy="276999"/>
            <a:chOff x="2448322" y="74775"/>
            <a:chExt cx="3446504" cy="276999"/>
          </a:xfrm>
        </p:grpSpPr>
        <p:sp>
          <p:nvSpPr>
            <p:cNvPr id="270" name="Google Shape;270;p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71" name="Google Shape;271;p7"/>
            <p:cNvCxnSpPr>
              <a:stCxn id="27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72" name="Google Shape;272;p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b="1" sz="1200">
                <a:solidFill>
                  <a:schemeClr val="dk1"/>
                </a:solidFill>
                <a:latin typeface="Arial Narrow"/>
                <a:ea typeface="Arial Narrow"/>
                <a:cs typeface="Arial Narrow"/>
                <a:sym typeface="Arial Narrow"/>
              </a:endParaRPr>
            </a:p>
          </p:txBody>
        </p:sp>
      </p:grpSp>
      <p:sp>
        <p:nvSpPr>
          <p:cNvPr id="273" name="Google Shape;273;p7"/>
          <p:cNvSpPr txBox="1"/>
          <p:nvPr/>
        </p:nvSpPr>
        <p:spPr>
          <a:xfrm>
            <a:off x="4869555" y="6070903"/>
            <a:ext cx="2331345"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Proporción de incidencia en población general</a:t>
            </a:r>
            <a:endParaRPr/>
          </a:p>
        </p:txBody>
      </p:sp>
      <p:cxnSp>
        <p:nvCxnSpPr>
          <p:cNvPr id="274" name="Google Shape;274;p7"/>
          <p:cNvCxnSpPr/>
          <p:nvPr/>
        </p:nvCxnSpPr>
        <p:spPr>
          <a:xfrm>
            <a:off x="4910607" y="7980994"/>
            <a:ext cx="2222505" cy="0"/>
          </a:xfrm>
          <a:prstGeom prst="straightConnector1">
            <a:avLst/>
          </a:prstGeom>
          <a:noFill/>
          <a:ln cap="flat" cmpd="sng" w="9525">
            <a:solidFill>
              <a:srgbClr val="002060"/>
            </a:solidFill>
            <a:prstDash val="solid"/>
            <a:round/>
            <a:headEnd len="sm" w="sm" type="none"/>
            <a:tailEnd len="med" w="med" type="oval"/>
          </a:ln>
        </p:spPr>
      </p:cxnSp>
      <p:cxnSp>
        <p:nvCxnSpPr>
          <p:cNvPr id="275" name="Google Shape;275;p7"/>
          <p:cNvCxnSpPr/>
          <p:nvPr/>
        </p:nvCxnSpPr>
        <p:spPr>
          <a:xfrm rot="10800000">
            <a:off x="4959641" y="6977751"/>
            <a:ext cx="2259337" cy="0"/>
          </a:xfrm>
          <a:prstGeom prst="straightConnector1">
            <a:avLst/>
          </a:prstGeom>
          <a:noFill/>
          <a:ln cap="flat" cmpd="sng" w="9525">
            <a:solidFill>
              <a:srgbClr val="002060"/>
            </a:solidFill>
            <a:prstDash val="solid"/>
            <a:round/>
            <a:headEnd len="sm" w="sm" type="none"/>
            <a:tailEnd len="med" w="med" type="oval"/>
          </a:ln>
        </p:spPr>
      </p:cxnSp>
      <p:sp>
        <p:nvSpPr>
          <p:cNvPr id="276" name="Google Shape;276;p7"/>
          <p:cNvSpPr txBox="1"/>
          <p:nvPr/>
        </p:nvSpPr>
        <p:spPr>
          <a:xfrm>
            <a:off x="5359429" y="6412570"/>
            <a:ext cx="1273490"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11,52* 100 mil</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301 casos</a:t>
            </a:r>
            <a:endParaRPr b="1" sz="1400">
              <a:solidFill>
                <a:schemeClr val="dk1"/>
              </a:solidFill>
              <a:latin typeface="Arial Narrow"/>
              <a:ea typeface="Arial Narrow"/>
              <a:cs typeface="Arial Narrow"/>
              <a:sym typeface="Arial Narrow"/>
            </a:endParaRPr>
          </a:p>
        </p:txBody>
      </p:sp>
      <p:sp>
        <p:nvSpPr>
          <p:cNvPr id="277" name="Google Shape;277;p7"/>
          <p:cNvSpPr/>
          <p:nvPr/>
        </p:nvSpPr>
        <p:spPr>
          <a:xfrm>
            <a:off x="99238" y="8372178"/>
            <a:ext cx="4417817" cy="6463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Figura. Comportamiento inusual de la parotiditis. Medellín, a Periodo epidemiológico 07 acumulado  de 2022. </a:t>
            </a:r>
            <a:endParaRPr sz="10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t/>
            </a:r>
            <a:endParaRPr sz="1000">
              <a:solidFill>
                <a:schemeClr val="dk1"/>
              </a:solidFill>
              <a:latin typeface="Arial Narrow"/>
              <a:ea typeface="Arial Narrow"/>
              <a:cs typeface="Arial Narrow"/>
              <a:sym typeface="Arial Narrow"/>
            </a:endParaRPr>
          </a:p>
        </p:txBody>
      </p:sp>
      <p:sp>
        <p:nvSpPr>
          <p:cNvPr id="278" name="Google Shape;278;p7"/>
          <p:cNvSpPr txBox="1"/>
          <p:nvPr/>
        </p:nvSpPr>
        <p:spPr>
          <a:xfrm>
            <a:off x="4712465" y="7982798"/>
            <a:ext cx="2487186"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Brotes con investigación de campo</a:t>
            </a:r>
            <a:endParaRPr/>
          </a:p>
        </p:txBody>
      </p:sp>
      <p:sp>
        <p:nvSpPr>
          <p:cNvPr id="279" name="Google Shape;279;p7"/>
          <p:cNvSpPr txBox="1"/>
          <p:nvPr/>
        </p:nvSpPr>
        <p:spPr>
          <a:xfrm>
            <a:off x="5642590" y="8275018"/>
            <a:ext cx="758542"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0 brotes</a:t>
            </a:r>
            <a:endParaRPr b="1" sz="1400">
              <a:solidFill>
                <a:schemeClr val="dk1"/>
              </a:solidFill>
              <a:latin typeface="Arial Narrow"/>
              <a:ea typeface="Arial Narrow"/>
              <a:cs typeface="Arial Narrow"/>
              <a:sym typeface="Arial Narrow"/>
            </a:endParaRPr>
          </a:p>
        </p:txBody>
      </p:sp>
      <p:sp>
        <p:nvSpPr>
          <p:cNvPr id="280" name="Google Shape;280;p7"/>
          <p:cNvSpPr txBox="1"/>
          <p:nvPr/>
        </p:nvSpPr>
        <p:spPr>
          <a:xfrm>
            <a:off x="4722604" y="7014239"/>
            <a:ext cx="2598512"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Proporción de incidencia en menores de 5 años</a:t>
            </a:r>
            <a:endParaRPr b="1" sz="1050">
              <a:solidFill>
                <a:schemeClr val="dk1"/>
              </a:solidFill>
              <a:latin typeface="Arial Narrow"/>
              <a:ea typeface="Arial Narrow"/>
              <a:cs typeface="Arial Narrow"/>
              <a:sym typeface="Arial Narrow"/>
            </a:endParaRPr>
          </a:p>
        </p:txBody>
      </p:sp>
      <p:sp>
        <p:nvSpPr>
          <p:cNvPr id="281" name="Google Shape;281;p7"/>
          <p:cNvSpPr txBox="1"/>
          <p:nvPr/>
        </p:nvSpPr>
        <p:spPr>
          <a:xfrm>
            <a:off x="494426" y="2843808"/>
            <a:ext cx="122020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0% </a:t>
            </a:r>
            <a:r>
              <a:rPr b="1" lang="es-ES" sz="1400">
                <a:solidFill>
                  <a:schemeClr val="dk1"/>
                </a:solidFill>
                <a:latin typeface="Arial Narrow"/>
                <a:ea typeface="Arial Narrow"/>
                <a:cs typeface="Arial Narrow"/>
                <a:sym typeface="Arial Narrow"/>
              </a:rPr>
              <a:t>Mortalidad</a:t>
            </a:r>
            <a:endParaRPr b="1" sz="1400">
              <a:solidFill>
                <a:schemeClr val="dk1"/>
              </a:solidFill>
              <a:latin typeface="Arial Narrow"/>
              <a:ea typeface="Arial Narrow"/>
              <a:cs typeface="Arial Narrow"/>
              <a:sym typeface="Arial Narrow"/>
            </a:endParaRPr>
          </a:p>
        </p:txBody>
      </p:sp>
      <p:sp>
        <p:nvSpPr>
          <p:cNvPr id="282" name="Google Shape;282;p7"/>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7</a:t>
            </a:r>
            <a:endParaRPr b="1" sz="1050">
              <a:solidFill>
                <a:schemeClr val="dk1"/>
              </a:solidFill>
              <a:latin typeface="Arial Narrow"/>
              <a:ea typeface="Arial Narrow"/>
              <a:cs typeface="Arial Narrow"/>
              <a:sym typeface="Arial Narrow"/>
            </a:endParaRPr>
          </a:p>
        </p:txBody>
      </p:sp>
      <p:sp>
        <p:nvSpPr>
          <p:cNvPr id="283" name="Google Shape;283;p7"/>
          <p:cNvSpPr txBox="1"/>
          <p:nvPr>
            <p:ph type="ctrTitle"/>
          </p:nvPr>
        </p:nvSpPr>
        <p:spPr>
          <a:xfrm>
            <a:off x="85115" y="105553"/>
            <a:ext cx="2075175" cy="461665"/>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400"/>
              <a:buFont typeface="Arial Narrow"/>
              <a:buNone/>
            </a:pPr>
            <a:r>
              <a:rPr b="1" lang="es-ES" sz="2400">
                <a:solidFill>
                  <a:srgbClr val="C00000"/>
                </a:solidFill>
                <a:latin typeface="Arial Narrow"/>
                <a:ea typeface="Arial Narrow"/>
                <a:cs typeface="Arial Narrow"/>
                <a:sym typeface="Arial Narrow"/>
              </a:rPr>
              <a:t>Parotiditis</a:t>
            </a:r>
            <a:endParaRPr b="1" sz="2400">
              <a:solidFill>
                <a:srgbClr val="C00000"/>
              </a:solidFill>
              <a:latin typeface="Arial Narrow"/>
              <a:ea typeface="Arial Narrow"/>
              <a:cs typeface="Arial Narrow"/>
              <a:sym typeface="Arial Narrow"/>
            </a:endParaRPr>
          </a:p>
        </p:txBody>
      </p:sp>
      <p:sp>
        <p:nvSpPr>
          <p:cNvPr id="284" name="Google Shape;284;p7"/>
          <p:cNvSpPr txBox="1"/>
          <p:nvPr/>
        </p:nvSpPr>
        <p:spPr>
          <a:xfrm>
            <a:off x="5558090" y="7420568"/>
            <a:ext cx="1329211"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41,68 * 100 mil</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62 casos</a:t>
            </a:r>
            <a:endParaRPr b="1" sz="1400">
              <a:solidFill>
                <a:schemeClr val="dk1"/>
              </a:solidFill>
              <a:latin typeface="Arial Narrow"/>
              <a:ea typeface="Arial Narrow"/>
              <a:cs typeface="Arial Narrow"/>
              <a:sym typeface="Arial Narrow"/>
            </a:endParaRPr>
          </a:p>
        </p:txBody>
      </p:sp>
      <p:pic>
        <p:nvPicPr>
          <p:cNvPr id="285" name="Google Shape;285;p7"/>
          <p:cNvPicPr preferRelativeResize="0"/>
          <p:nvPr/>
        </p:nvPicPr>
        <p:blipFill rotWithShape="1">
          <a:blip r:embed="rId6">
            <a:alphaModFix/>
          </a:blip>
          <a:srcRect b="0" l="0" r="0" t="0"/>
          <a:stretch/>
        </p:blipFill>
        <p:spPr>
          <a:xfrm>
            <a:off x="6712302" y="8695344"/>
            <a:ext cx="436191" cy="337944"/>
          </a:xfrm>
          <a:prstGeom prst="rect">
            <a:avLst/>
          </a:prstGeom>
          <a:noFill/>
          <a:ln>
            <a:noFill/>
          </a:ln>
        </p:spPr>
      </p:pic>
      <p:pic>
        <p:nvPicPr>
          <p:cNvPr id="286" name="Google Shape;286;p7"/>
          <p:cNvPicPr preferRelativeResize="0"/>
          <p:nvPr/>
        </p:nvPicPr>
        <p:blipFill rotWithShape="1">
          <a:blip r:embed="rId7">
            <a:alphaModFix/>
          </a:blip>
          <a:srcRect b="0" l="0" r="0" t="0"/>
          <a:stretch/>
        </p:blipFill>
        <p:spPr>
          <a:xfrm>
            <a:off x="2226626" y="381194"/>
            <a:ext cx="4906485" cy="1795025"/>
          </a:xfrm>
          <a:prstGeom prst="rect">
            <a:avLst/>
          </a:prstGeom>
          <a:noFill/>
          <a:ln>
            <a:noFill/>
          </a:ln>
        </p:spPr>
      </p:pic>
      <p:pic>
        <p:nvPicPr>
          <p:cNvPr id="287" name="Google Shape;287;p7"/>
          <p:cNvPicPr preferRelativeResize="0"/>
          <p:nvPr/>
        </p:nvPicPr>
        <p:blipFill rotWithShape="1">
          <a:blip r:embed="rId8">
            <a:alphaModFix/>
          </a:blip>
          <a:srcRect b="0" l="0" r="0" t="0"/>
          <a:stretch/>
        </p:blipFill>
        <p:spPr>
          <a:xfrm>
            <a:off x="2260527" y="2691428"/>
            <a:ext cx="4872584" cy="2210265"/>
          </a:xfrm>
          <a:prstGeom prst="rect">
            <a:avLst/>
          </a:prstGeom>
          <a:noFill/>
          <a:ln>
            <a:noFill/>
          </a:ln>
        </p:spPr>
      </p:pic>
      <p:pic>
        <p:nvPicPr>
          <p:cNvPr id="288" name="Google Shape;288;p7"/>
          <p:cNvPicPr preferRelativeResize="0"/>
          <p:nvPr/>
        </p:nvPicPr>
        <p:blipFill rotWithShape="1">
          <a:blip r:embed="rId9">
            <a:alphaModFix/>
          </a:blip>
          <a:srcRect b="0" l="0" r="0" t="0"/>
          <a:stretch/>
        </p:blipFill>
        <p:spPr>
          <a:xfrm>
            <a:off x="-5547" y="6047392"/>
            <a:ext cx="4796993" cy="232478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8"/>
          <p:cNvSpPr/>
          <p:nvPr/>
        </p:nvSpPr>
        <p:spPr>
          <a:xfrm>
            <a:off x="0" y="9973"/>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95" name="Google Shape;295;p8"/>
          <p:cNvGrpSpPr/>
          <p:nvPr/>
        </p:nvGrpSpPr>
        <p:grpSpPr>
          <a:xfrm>
            <a:off x="277404" y="137149"/>
            <a:ext cx="3446504" cy="276999"/>
            <a:chOff x="2448322" y="74775"/>
            <a:chExt cx="3446504" cy="276999"/>
          </a:xfrm>
        </p:grpSpPr>
        <p:sp>
          <p:nvSpPr>
            <p:cNvPr id="296" name="Google Shape;296;p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97" name="Google Shape;297;p8"/>
            <p:cNvCxnSpPr>
              <a:stCxn id="29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98" name="Google Shape;298;p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b="1" sz="1200">
                <a:solidFill>
                  <a:schemeClr val="dk1"/>
                </a:solidFill>
                <a:latin typeface="Arial Narrow"/>
                <a:ea typeface="Arial Narrow"/>
                <a:cs typeface="Arial Narrow"/>
                <a:sym typeface="Arial Narrow"/>
              </a:endParaRPr>
            </a:p>
          </p:txBody>
        </p:sp>
      </p:grpSp>
      <p:sp>
        <p:nvSpPr>
          <p:cNvPr id="299" name="Google Shape;299;p8"/>
          <p:cNvSpPr/>
          <p:nvPr/>
        </p:nvSpPr>
        <p:spPr>
          <a:xfrm>
            <a:off x="0" y="255898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00" name="Google Shape;300;p8"/>
          <p:cNvGrpSpPr/>
          <p:nvPr/>
        </p:nvGrpSpPr>
        <p:grpSpPr>
          <a:xfrm>
            <a:off x="277404" y="2672512"/>
            <a:ext cx="3446504" cy="276999"/>
            <a:chOff x="2448322" y="74775"/>
            <a:chExt cx="3446504" cy="276999"/>
          </a:xfrm>
        </p:grpSpPr>
        <p:sp>
          <p:nvSpPr>
            <p:cNvPr id="301" name="Google Shape;301;p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302" name="Google Shape;302;p8"/>
            <p:cNvCxnSpPr>
              <a:stCxn id="30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303" name="Google Shape;303;p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Curso de vida</a:t>
              </a:r>
              <a:endParaRPr b="1" sz="1200">
                <a:solidFill>
                  <a:schemeClr val="dk1"/>
                </a:solidFill>
                <a:latin typeface="Arial Narrow"/>
                <a:ea typeface="Arial Narrow"/>
                <a:cs typeface="Arial Narrow"/>
                <a:sym typeface="Arial Narrow"/>
              </a:endParaRPr>
            </a:p>
          </p:txBody>
        </p:sp>
      </p:grpSp>
      <p:sp>
        <p:nvSpPr>
          <p:cNvPr id="304" name="Google Shape;304;p8"/>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8</a:t>
            </a:r>
            <a:endParaRPr b="1" sz="1050">
              <a:solidFill>
                <a:schemeClr val="dk1"/>
              </a:solidFill>
              <a:latin typeface="Arial Narrow"/>
              <a:ea typeface="Arial Narrow"/>
              <a:cs typeface="Arial Narrow"/>
              <a:sym typeface="Arial Narrow"/>
            </a:endParaRPr>
          </a:p>
        </p:txBody>
      </p:sp>
      <p:grpSp>
        <p:nvGrpSpPr>
          <p:cNvPr id="305" name="Google Shape;305;p8"/>
          <p:cNvGrpSpPr/>
          <p:nvPr/>
        </p:nvGrpSpPr>
        <p:grpSpPr>
          <a:xfrm>
            <a:off x="-143966" y="830792"/>
            <a:ext cx="1258607" cy="1651732"/>
            <a:chOff x="-143966" y="539552"/>
            <a:chExt cx="1258607" cy="1651732"/>
          </a:xfrm>
        </p:grpSpPr>
        <p:pic>
          <p:nvPicPr>
            <p:cNvPr id="306" name="Google Shape;306;p8"/>
            <p:cNvPicPr preferRelativeResize="0"/>
            <p:nvPr/>
          </p:nvPicPr>
          <p:blipFill rotWithShape="1">
            <a:blip r:embed="rId3">
              <a:alphaModFix/>
            </a:blip>
            <a:srcRect b="0" l="0" r="85225" t="0"/>
            <a:stretch/>
          </p:blipFill>
          <p:spPr>
            <a:xfrm>
              <a:off x="148822" y="539552"/>
              <a:ext cx="702032" cy="850900"/>
            </a:xfrm>
            <a:prstGeom prst="rect">
              <a:avLst/>
            </a:prstGeom>
            <a:noFill/>
            <a:ln>
              <a:noFill/>
            </a:ln>
          </p:spPr>
        </p:pic>
        <p:sp>
          <p:nvSpPr>
            <p:cNvPr id="307" name="Google Shape;307;p8"/>
            <p:cNvSpPr/>
            <p:nvPr/>
          </p:nvSpPr>
          <p:spPr>
            <a:xfrm>
              <a:off x="110784" y="1579196"/>
              <a:ext cx="867311"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41,86%</a:t>
              </a:r>
              <a:endParaRPr b="1" sz="1600">
                <a:solidFill>
                  <a:schemeClr val="dk1"/>
                </a:solidFill>
                <a:latin typeface="Arial Narrow"/>
                <a:ea typeface="Arial Narrow"/>
                <a:cs typeface="Arial Narrow"/>
                <a:sym typeface="Arial Narrow"/>
              </a:endParaRPr>
            </a:p>
          </p:txBody>
        </p:sp>
        <p:sp>
          <p:nvSpPr>
            <p:cNvPr id="308" name="Google Shape;308;p8"/>
            <p:cNvSpPr txBox="1"/>
            <p:nvPr/>
          </p:nvSpPr>
          <p:spPr>
            <a:xfrm>
              <a:off x="-143966" y="1914285"/>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126  Casos</a:t>
              </a:r>
              <a:endParaRPr b="1" sz="1200">
                <a:solidFill>
                  <a:schemeClr val="dk1"/>
                </a:solidFill>
                <a:latin typeface="Arial Narrow"/>
                <a:ea typeface="Arial Narrow"/>
                <a:cs typeface="Arial Narrow"/>
                <a:sym typeface="Arial Narrow"/>
              </a:endParaRPr>
            </a:p>
          </p:txBody>
        </p:sp>
        <p:sp>
          <p:nvSpPr>
            <p:cNvPr id="309" name="Google Shape;309;p8"/>
            <p:cNvSpPr txBox="1"/>
            <p:nvPr/>
          </p:nvSpPr>
          <p:spPr>
            <a:xfrm>
              <a:off x="-114966" y="1305463"/>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chemeClr val="dk1"/>
                </a:solidFill>
                <a:latin typeface="Arial Narrow"/>
                <a:ea typeface="Arial Narrow"/>
                <a:cs typeface="Arial Narrow"/>
                <a:sym typeface="Arial Narrow"/>
              </a:endParaRPr>
            </a:p>
          </p:txBody>
        </p:sp>
      </p:grpSp>
      <p:grpSp>
        <p:nvGrpSpPr>
          <p:cNvPr id="310" name="Google Shape;310;p8"/>
          <p:cNvGrpSpPr/>
          <p:nvPr/>
        </p:nvGrpSpPr>
        <p:grpSpPr>
          <a:xfrm>
            <a:off x="949682" y="892966"/>
            <a:ext cx="1282616" cy="1594010"/>
            <a:chOff x="767312" y="601726"/>
            <a:chExt cx="1282616" cy="1594010"/>
          </a:xfrm>
        </p:grpSpPr>
        <p:sp>
          <p:nvSpPr>
            <p:cNvPr id="311" name="Google Shape;311;p8"/>
            <p:cNvSpPr/>
            <p:nvPr/>
          </p:nvSpPr>
          <p:spPr>
            <a:xfrm>
              <a:off x="1017792" y="1573062"/>
              <a:ext cx="89831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58,14%</a:t>
              </a:r>
              <a:endParaRPr b="1" sz="1600">
                <a:solidFill>
                  <a:schemeClr val="dk1"/>
                </a:solidFill>
                <a:latin typeface="Arial Narrow"/>
                <a:ea typeface="Arial Narrow"/>
                <a:cs typeface="Arial Narrow"/>
                <a:sym typeface="Arial Narrow"/>
              </a:endParaRPr>
            </a:p>
          </p:txBody>
        </p:sp>
        <p:sp>
          <p:nvSpPr>
            <p:cNvPr id="312" name="Google Shape;312;p8"/>
            <p:cNvSpPr txBox="1"/>
            <p:nvPr/>
          </p:nvSpPr>
          <p:spPr>
            <a:xfrm>
              <a:off x="820321" y="191873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175  Casos</a:t>
              </a:r>
              <a:endParaRPr b="1" sz="1200">
                <a:solidFill>
                  <a:schemeClr val="dk1"/>
                </a:solidFill>
                <a:latin typeface="Arial Narrow"/>
                <a:ea typeface="Arial Narrow"/>
                <a:cs typeface="Arial Narrow"/>
                <a:sym typeface="Arial Narrow"/>
              </a:endParaRPr>
            </a:p>
          </p:txBody>
        </p:sp>
        <p:pic>
          <p:nvPicPr>
            <p:cNvPr id="313" name="Google Shape;313;p8"/>
            <p:cNvPicPr preferRelativeResize="0"/>
            <p:nvPr/>
          </p:nvPicPr>
          <p:blipFill rotWithShape="1">
            <a:blip r:embed="rId3">
              <a:alphaModFix/>
            </a:blip>
            <a:srcRect b="0" l="30557" r="55507" t="0"/>
            <a:stretch/>
          </p:blipFill>
          <p:spPr>
            <a:xfrm>
              <a:off x="1052788" y="601726"/>
              <a:ext cx="662151" cy="850900"/>
            </a:xfrm>
            <a:prstGeom prst="rect">
              <a:avLst/>
            </a:prstGeom>
            <a:noFill/>
            <a:ln>
              <a:noFill/>
            </a:ln>
          </p:spPr>
        </p:pic>
        <p:sp>
          <p:nvSpPr>
            <p:cNvPr id="314" name="Google Shape;314;p8"/>
            <p:cNvSpPr txBox="1"/>
            <p:nvPr/>
          </p:nvSpPr>
          <p:spPr>
            <a:xfrm>
              <a:off x="767312" y="131412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chemeClr val="dk1"/>
                </a:solidFill>
                <a:latin typeface="Arial Narrow"/>
                <a:ea typeface="Arial Narrow"/>
                <a:cs typeface="Arial Narrow"/>
                <a:sym typeface="Arial Narrow"/>
              </a:endParaRPr>
            </a:p>
          </p:txBody>
        </p:sp>
      </p:grpSp>
      <p:grpSp>
        <p:nvGrpSpPr>
          <p:cNvPr id="315" name="Google Shape;315;p8"/>
          <p:cNvGrpSpPr/>
          <p:nvPr/>
        </p:nvGrpSpPr>
        <p:grpSpPr>
          <a:xfrm>
            <a:off x="1944266" y="828222"/>
            <a:ext cx="1414263" cy="1638535"/>
            <a:chOff x="1700534" y="536982"/>
            <a:chExt cx="1414263" cy="1638535"/>
          </a:xfrm>
        </p:grpSpPr>
        <p:sp>
          <p:nvSpPr>
            <p:cNvPr id="316" name="Google Shape;316;p8"/>
            <p:cNvSpPr/>
            <p:nvPr/>
          </p:nvSpPr>
          <p:spPr>
            <a:xfrm>
              <a:off x="2047806" y="1571104"/>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0,0%</a:t>
              </a:r>
              <a:endParaRPr b="1" sz="1600">
                <a:solidFill>
                  <a:schemeClr val="dk1"/>
                </a:solidFill>
                <a:latin typeface="Arial Narrow"/>
                <a:ea typeface="Arial Narrow"/>
                <a:cs typeface="Arial Narrow"/>
                <a:sym typeface="Arial Narrow"/>
              </a:endParaRPr>
            </a:p>
          </p:txBody>
        </p:sp>
        <p:pic>
          <p:nvPicPr>
            <p:cNvPr id="317" name="Google Shape;317;p8"/>
            <p:cNvPicPr preferRelativeResize="0"/>
            <p:nvPr/>
          </p:nvPicPr>
          <p:blipFill rotWithShape="1">
            <a:blip r:embed="rId3">
              <a:alphaModFix/>
            </a:blip>
            <a:srcRect b="0" l="59204" r="26197" t="0"/>
            <a:stretch/>
          </p:blipFill>
          <p:spPr>
            <a:xfrm>
              <a:off x="2088282" y="536982"/>
              <a:ext cx="693683" cy="850900"/>
            </a:xfrm>
            <a:prstGeom prst="rect">
              <a:avLst/>
            </a:prstGeom>
            <a:noFill/>
            <a:ln>
              <a:noFill/>
            </a:ln>
          </p:spPr>
        </p:pic>
        <p:sp>
          <p:nvSpPr>
            <p:cNvPr id="318" name="Google Shape;318;p8"/>
            <p:cNvSpPr txBox="1"/>
            <p:nvPr/>
          </p:nvSpPr>
          <p:spPr>
            <a:xfrm>
              <a:off x="1700534" y="1311622"/>
              <a:ext cx="141426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Afrodescendiente</a:t>
              </a:r>
              <a:endParaRPr b="1" sz="1200" u="sng">
                <a:solidFill>
                  <a:schemeClr val="dk1"/>
                </a:solidFill>
                <a:latin typeface="Arial Narrow"/>
                <a:ea typeface="Arial Narrow"/>
                <a:cs typeface="Arial Narrow"/>
                <a:sym typeface="Arial Narrow"/>
              </a:endParaRPr>
            </a:p>
          </p:txBody>
        </p:sp>
        <p:sp>
          <p:nvSpPr>
            <p:cNvPr id="319" name="Google Shape;319;p8"/>
            <p:cNvSpPr txBox="1"/>
            <p:nvPr/>
          </p:nvSpPr>
          <p:spPr>
            <a:xfrm>
              <a:off x="1792861" y="18985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b="1" sz="1200">
                <a:solidFill>
                  <a:schemeClr val="dk1"/>
                </a:solidFill>
                <a:latin typeface="Arial Narrow"/>
                <a:ea typeface="Arial Narrow"/>
                <a:cs typeface="Arial Narrow"/>
                <a:sym typeface="Arial Narrow"/>
              </a:endParaRPr>
            </a:p>
          </p:txBody>
        </p:sp>
      </p:grpSp>
      <p:grpSp>
        <p:nvGrpSpPr>
          <p:cNvPr id="320" name="Google Shape;320;p8"/>
          <p:cNvGrpSpPr/>
          <p:nvPr/>
        </p:nvGrpSpPr>
        <p:grpSpPr>
          <a:xfrm>
            <a:off x="3105668" y="865888"/>
            <a:ext cx="1246394" cy="1621088"/>
            <a:chOff x="2858112" y="554428"/>
            <a:chExt cx="1246394" cy="1621088"/>
          </a:xfrm>
        </p:grpSpPr>
        <p:sp>
          <p:nvSpPr>
            <p:cNvPr id="321" name="Google Shape;321;p8"/>
            <p:cNvSpPr txBox="1"/>
            <p:nvPr/>
          </p:nvSpPr>
          <p:spPr>
            <a:xfrm>
              <a:off x="2858112" y="1315874"/>
              <a:ext cx="1229607" cy="2518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chemeClr val="dk1"/>
                </a:solidFill>
                <a:latin typeface="Arial Narrow"/>
                <a:ea typeface="Arial Narrow"/>
                <a:cs typeface="Arial Narrow"/>
                <a:sym typeface="Arial Narrow"/>
              </a:endParaRPr>
            </a:p>
          </p:txBody>
        </p:sp>
        <p:grpSp>
          <p:nvGrpSpPr>
            <p:cNvPr id="322" name="Google Shape;322;p8"/>
            <p:cNvGrpSpPr/>
            <p:nvPr/>
          </p:nvGrpSpPr>
          <p:grpSpPr>
            <a:xfrm>
              <a:off x="2874899" y="554428"/>
              <a:ext cx="1229607" cy="1621088"/>
              <a:chOff x="2850938" y="554428"/>
              <a:chExt cx="1229607" cy="1621088"/>
            </a:xfrm>
          </p:grpSpPr>
          <p:sp>
            <p:nvSpPr>
              <p:cNvPr id="323" name="Google Shape;323;p8"/>
              <p:cNvSpPr/>
              <p:nvPr/>
            </p:nvSpPr>
            <p:spPr>
              <a:xfrm>
                <a:off x="3071349" y="1566970"/>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0,0%</a:t>
                </a:r>
                <a:endParaRPr b="1" sz="1600">
                  <a:solidFill>
                    <a:schemeClr val="dk1"/>
                  </a:solidFill>
                  <a:latin typeface="Arial Narrow"/>
                  <a:ea typeface="Arial Narrow"/>
                  <a:cs typeface="Arial Narrow"/>
                  <a:sym typeface="Arial Narrow"/>
                </a:endParaRPr>
              </a:p>
            </p:txBody>
          </p:sp>
          <p:pic>
            <p:nvPicPr>
              <p:cNvPr id="324" name="Google Shape;324;p8"/>
              <p:cNvPicPr preferRelativeResize="0"/>
              <p:nvPr/>
            </p:nvPicPr>
            <p:blipFill rotWithShape="1">
              <a:blip r:embed="rId3">
                <a:alphaModFix/>
              </a:blip>
              <a:srcRect b="0" l="87297" r="0" t="0"/>
              <a:stretch/>
            </p:blipFill>
            <p:spPr>
              <a:xfrm>
                <a:off x="3155364" y="554428"/>
                <a:ext cx="603573" cy="850900"/>
              </a:xfrm>
              <a:prstGeom prst="rect">
                <a:avLst/>
              </a:prstGeom>
              <a:noFill/>
              <a:ln>
                <a:noFill/>
              </a:ln>
            </p:spPr>
          </p:pic>
          <p:sp>
            <p:nvSpPr>
              <p:cNvPr id="325" name="Google Shape;325;p8"/>
              <p:cNvSpPr txBox="1"/>
              <p:nvPr/>
            </p:nvSpPr>
            <p:spPr>
              <a:xfrm>
                <a:off x="2850938" y="189851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b="1" sz="1200">
                  <a:solidFill>
                    <a:schemeClr val="dk1"/>
                  </a:solidFill>
                  <a:latin typeface="Arial Narrow"/>
                  <a:ea typeface="Arial Narrow"/>
                  <a:cs typeface="Arial Narrow"/>
                  <a:sym typeface="Arial Narrow"/>
                </a:endParaRPr>
              </a:p>
            </p:txBody>
          </p:sp>
        </p:grpSp>
      </p:grpSp>
      <p:grpSp>
        <p:nvGrpSpPr>
          <p:cNvPr id="326" name="Google Shape;326;p8"/>
          <p:cNvGrpSpPr/>
          <p:nvPr/>
        </p:nvGrpSpPr>
        <p:grpSpPr>
          <a:xfrm>
            <a:off x="5622828" y="842667"/>
            <a:ext cx="1610597" cy="1615816"/>
            <a:chOff x="5622828" y="551427"/>
            <a:chExt cx="1610597" cy="1615816"/>
          </a:xfrm>
        </p:grpSpPr>
        <p:pic>
          <p:nvPicPr>
            <p:cNvPr id="327" name="Google Shape;327;p8"/>
            <p:cNvPicPr preferRelativeResize="0"/>
            <p:nvPr/>
          </p:nvPicPr>
          <p:blipFill rotWithShape="1">
            <a:blip r:embed="rId4">
              <a:alphaModFix/>
            </a:blip>
            <a:srcRect b="0" l="58247" r="0" t="0"/>
            <a:stretch/>
          </p:blipFill>
          <p:spPr>
            <a:xfrm>
              <a:off x="5915945" y="551427"/>
              <a:ext cx="924865" cy="830657"/>
            </a:xfrm>
            <a:prstGeom prst="rect">
              <a:avLst/>
            </a:prstGeom>
            <a:noFill/>
            <a:ln>
              <a:noFill/>
            </a:ln>
          </p:spPr>
        </p:pic>
        <p:sp>
          <p:nvSpPr>
            <p:cNvPr id="328" name="Google Shape;328;p8"/>
            <p:cNvSpPr txBox="1"/>
            <p:nvPr/>
          </p:nvSpPr>
          <p:spPr>
            <a:xfrm>
              <a:off x="5622828" y="1311622"/>
              <a:ext cx="161059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Habitante de calle</a:t>
              </a:r>
              <a:endParaRPr b="1" sz="1200" u="sng">
                <a:solidFill>
                  <a:srgbClr val="000000"/>
                </a:solidFill>
                <a:latin typeface="Arial Narrow"/>
                <a:ea typeface="Arial Narrow"/>
                <a:cs typeface="Arial Narrow"/>
                <a:sym typeface="Arial Narrow"/>
              </a:endParaRPr>
            </a:p>
          </p:txBody>
        </p:sp>
        <p:sp>
          <p:nvSpPr>
            <p:cNvPr id="329" name="Google Shape;329;p8"/>
            <p:cNvSpPr/>
            <p:nvPr/>
          </p:nvSpPr>
          <p:spPr>
            <a:xfrm>
              <a:off x="6058092" y="1558697"/>
              <a:ext cx="74006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sp>
          <p:nvSpPr>
            <p:cNvPr id="330" name="Google Shape;330;p8"/>
            <p:cNvSpPr txBox="1"/>
            <p:nvPr/>
          </p:nvSpPr>
          <p:spPr>
            <a:xfrm>
              <a:off x="5837681" y="189024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b="1" sz="1200">
                <a:solidFill>
                  <a:schemeClr val="dk1"/>
                </a:solidFill>
                <a:latin typeface="Arial Narrow"/>
                <a:ea typeface="Arial Narrow"/>
                <a:cs typeface="Arial Narrow"/>
                <a:sym typeface="Arial Narrow"/>
              </a:endParaRPr>
            </a:p>
          </p:txBody>
        </p:sp>
      </p:grpSp>
      <p:grpSp>
        <p:nvGrpSpPr>
          <p:cNvPr id="331" name="Google Shape;331;p8"/>
          <p:cNvGrpSpPr/>
          <p:nvPr/>
        </p:nvGrpSpPr>
        <p:grpSpPr>
          <a:xfrm>
            <a:off x="4188447" y="974808"/>
            <a:ext cx="1610597" cy="1516901"/>
            <a:chOff x="4078085" y="683568"/>
            <a:chExt cx="1610597" cy="1516901"/>
          </a:xfrm>
        </p:grpSpPr>
        <p:pic>
          <p:nvPicPr>
            <p:cNvPr id="332" name="Google Shape;332;p8"/>
            <p:cNvPicPr preferRelativeResize="0"/>
            <p:nvPr/>
          </p:nvPicPr>
          <p:blipFill rotWithShape="1">
            <a:blip r:embed="rId4">
              <a:alphaModFix/>
            </a:blip>
            <a:srcRect b="0" l="0" r="48966" t="0"/>
            <a:stretch/>
          </p:blipFill>
          <p:spPr>
            <a:xfrm>
              <a:off x="4361548" y="683568"/>
              <a:ext cx="1039102" cy="763541"/>
            </a:xfrm>
            <a:prstGeom prst="rect">
              <a:avLst/>
            </a:prstGeom>
            <a:noFill/>
            <a:ln>
              <a:noFill/>
            </a:ln>
          </p:spPr>
        </p:pic>
        <p:sp>
          <p:nvSpPr>
            <p:cNvPr id="333" name="Google Shape;333;p8"/>
            <p:cNvSpPr/>
            <p:nvPr/>
          </p:nvSpPr>
          <p:spPr>
            <a:xfrm>
              <a:off x="4434758" y="1592873"/>
              <a:ext cx="893884" cy="360040"/>
            </a:xfrm>
            <a:prstGeom prst="roundRect">
              <a:avLst>
                <a:gd fmla="val 16667" name="adj"/>
              </a:avLst>
            </a:prstGeom>
            <a:solidFill>
              <a:srgbClr val="FFC000"/>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0,0%</a:t>
              </a:r>
              <a:endParaRPr b="1" sz="1600">
                <a:solidFill>
                  <a:schemeClr val="dk1"/>
                </a:solidFill>
                <a:latin typeface="Arial Narrow"/>
                <a:ea typeface="Arial Narrow"/>
                <a:cs typeface="Arial Narrow"/>
                <a:sym typeface="Arial Narrow"/>
              </a:endParaRPr>
            </a:p>
          </p:txBody>
        </p:sp>
        <p:sp>
          <p:nvSpPr>
            <p:cNvPr id="334" name="Google Shape;334;p8"/>
            <p:cNvSpPr txBox="1"/>
            <p:nvPr/>
          </p:nvSpPr>
          <p:spPr>
            <a:xfrm>
              <a:off x="4078085" y="1331640"/>
              <a:ext cx="161059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Privados de la Libertad</a:t>
              </a:r>
              <a:endParaRPr b="1" sz="1200" u="sng">
                <a:solidFill>
                  <a:srgbClr val="000000"/>
                </a:solidFill>
                <a:latin typeface="Arial Narrow"/>
                <a:ea typeface="Arial Narrow"/>
                <a:cs typeface="Arial Narrow"/>
                <a:sym typeface="Arial Narrow"/>
              </a:endParaRPr>
            </a:p>
          </p:txBody>
        </p:sp>
        <p:sp>
          <p:nvSpPr>
            <p:cNvPr id="335" name="Google Shape;335;p8"/>
            <p:cNvSpPr txBox="1"/>
            <p:nvPr/>
          </p:nvSpPr>
          <p:spPr>
            <a:xfrm>
              <a:off x="4266295" y="1923470"/>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b="1" sz="1200">
                <a:solidFill>
                  <a:schemeClr val="dk1"/>
                </a:solidFill>
                <a:latin typeface="Arial Narrow"/>
                <a:ea typeface="Arial Narrow"/>
                <a:cs typeface="Arial Narrow"/>
                <a:sym typeface="Arial Narrow"/>
              </a:endParaRPr>
            </a:p>
          </p:txBody>
        </p:sp>
      </p:grpSp>
      <p:sp>
        <p:nvSpPr>
          <p:cNvPr id="336" name="Google Shape;336;p8"/>
          <p:cNvSpPr/>
          <p:nvPr/>
        </p:nvSpPr>
        <p:spPr>
          <a:xfrm>
            <a:off x="-6899" y="6735293"/>
            <a:ext cx="7200900" cy="382832"/>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37" name="Google Shape;337;p8"/>
          <p:cNvGrpSpPr/>
          <p:nvPr/>
        </p:nvGrpSpPr>
        <p:grpSpPr>
          <a:xfrm>
            <a:off x="185139" y="6800182"/>
            <a:ext cx="3446504" cy="276999"/>
            <a:chOff x="2448322" y="33831"/>
            <a:chExt cx="3446504" cy="276999"/>
          </a:xfrm>
        </p:grpSpPr>
        <p:sp>
          <p:nvSpPr>
            <p:cNvPr id="338" name="Google Shape;338;p8"/>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339" name="Google Shape;339;p8"/>
            <p:cNvCxnSpPr>
              <a:stCxn id="338"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340" name="Google Shape;340;p8"/>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b="1" sz="1200">
                <a:solidFill>
                  <a:schemeClr val="dk1"/>
                </a:solidFill>
                <a:latin typeface="Arial Narrow"/>
                <a:ea typeface="Arial Narrow"/>
                <a:cs typeface="Arial Narrow"/>
                <a:sym typeface="Arial Narrow"/>
              </a:endParaRPr>
            </a:p>
          </p:txBody>
        </p:sp>
      </p:grpSp>
      <p:sp>
        <p:nvSpPr>
          <p:cNvPr id="341" name="Google Shape;341;p8"/>
          <p:cNvSpPr txBox="1"/>
          <p:nvPr/>
        </p:nvSpPr>
        <p:spPr>
          <a:xfrm>
            <a:off x="50" y="7118125"/>
            <a:ext cx="7137386" cy="181588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400">
                <a:solidFill>
                  <a:schemeClr val="dk1"/>
                </a:solidFill>
                <a:latin typeface="Arial Narrow"/>
                <a:ea typeface="Arial Narrow"/>
                <a:cs typeface="Arial Narrow"/>
                <a:sym typeface="Arial Narrow"/>
              </a:rPr>
              <a:t>El comportamiento de la Parotiditis según el canal endémico se observa con predominio en zona de éxito. El número de casos este año esta por encima de lo presentado en los 2 años anteriores, lo que corresponde con un aumento en los casos en un 72% en relación al año anterior. En el análisis de razón de casos, todas las  semanas esta por debajo del número de casos. En promedio se notificaron 11 casos por semana epidemiológica. Los cursos de primera infancia, infancia, adultez y adulto mayor representan el 90%  de los casos. Estos casos podrían relacionarse o con personas no vacunadas en la infancia o con perdida de inmunidad  a través del tiempo. Hasta la semana epidemiológica 28, no se identificaron brotes por esta enfermedad.</a:t>
            </a:r>
            <a:endParaRPr sz="1400">
              <a:solidFill>
                <a:schemeClr val="dk1"/>
              </a:solidFill>
              <a:latin typeface="Arial Narrow"/>
              <a:ea typeface="Arial Narrow"/>
              <a:cs typeface="Arial Narrow"/>
              <a:sym typeface="Arial Narrow"/>
            </a:endParaRPr>
          </a:p>
        </p:txBody>
      </p:sp>
      <p:grpSp>
        <p:nvGrpSpPr>
          <p:cNvPr id="342" name="Google Shape;342;p8"/>
          <p:cNvGrpSpPr/>
          <p:nvPr/>
        </p:nvGrpSpPr>
        <p:grpSpPr>
          <a:xfrm>
            <a:off x="144066" y="517803"/>
            <a:ext cx="1642872" cy="453798"/>
            <a:chOff x="402094" y="486270"/>
            <a:chExt cx="2369636" cy="453798"/>
          </a:xfrm>
        </p:grpSpPr>
        <p:sp>
          <p:nvSpPr>
            <p:cNvPr id="343" name="Google Shape;343;p8"/>
            <p:cNvSpPr/>
            <p:nvPr/>
          </p:nvSpPr>
          <p:spPr>
            <a:xfrm rot="-5400000">
              <a:off x="1469899" y="-361764"/>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44" name="Google Shape;344;p8"/>
            <p:cNvSpPr txBox="1"/>
            <p:nvPr/>
          </p:nvSpPr>
          <p:spPr>
            <a:xfrm>
              <a:off x="1065276" y="486270"/>
              <a:ext cx="122960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Sexo</a:t>
              </a:r>
              <a:endParaRPr b="1" sz="1600">
                <a:solidFill>
                  <a:schemeClr val="dk1"/>
                </a:solidFill>
                <a:latin typeface="Arial Narrow"/>
                <a:ea typeface="Arial Narrow"/>
                <a:cs typeface="Arial Narrow"/>
                <a:sym typeface="Arial Narrow"/>
              </a:endParaRPr>
            </a:p>
          </p:txBody>
        </p:sp>
      </p:grpSp>
      <p:grpSp>
        <p:nvGrpSpPr>
          <p:cNvPr id="345" name="Google Shape;345;p8"/>
          <p:cNvGrpSpPr/>
          <p:nvPr/>
        </p:nvGrpSpPr>
        <p:grpSpPr>
          <a:xfrm>
            <a:off x="2223152" y="513131"/>
            <a:ext cx="1809346" cy="436842"/>
            <a:chOff x="3060727" y="484500"/>
            <a:chExt cx="2369636" cy="436842"/>
          </a:xfrm>
        </p:grpSpPr>
        <p:sp>
          <p:nvSpPr>
            <p:cNvPr id="346" name="Google Shape;346;p8"/>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47" name="Google Shape;347;p8"/>
            <p:cNvSpPr txBox="1"/>
            <p:nvPr/>
          </p:nvSpPr>
          <p:spPr>
            <a:xfrm>
              <a:off x="3600450" y="484500"/>
              <a:ext cx="122960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Etnia</a:t>
              </a:r>
              <a:endParaRPr b="1" sz="1600">
                <a:solidFill>
                  <a:schemeClr val="dk1"/>
                </a:solidFill>
                <a:latin typeface="Arial Narrow"/>
                <a:ea typeface="Arial Narrow"/>
                <a:cs typeface="Arial Narrow"/>
                <a:sym typeface="Arial Narrow"/>
              </a:endParaRPr>
            </a:p>
          </p:txBody>
        </p:sp>
      </p:grpSp>
      <p:grpSp>
        <p:nvGrpSpPr>
          <p:cNvPr id="348" name="Google Shape;348;p8"/>
          <p:cNvGrpSpPr/>
          <p:nvPr/>
        </p:nvGrpSpPr>
        <p:grpSpPr>
          <a:xfrm>
            <a:off x="4573030" y="537991"/>
            <a:ext cx="2771836" cy="436842"/>
            <a:chOff x="2849287" y="484500"/>
            <a:chExt cx="2777877" cy="436842"/>
          </a:xfrm>
        </p:grpSpPr>
        <p:sp>
          <p:nvSpPr>
            <p:cNvPr id="349" name="Google Shape;349;p8"/>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50" name="Google Shape;350;p8"/>
            <p:cNvSpPr txBox="1"/>
            <p:nvPr/>
          </p:nvSpPr>
          <p:spPr>
            <a:xfrm>
              <a:off x="2849287" y="484500"/>
              <a:ext cx="277787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Población especiales</a:t>
              </a:r>
              <a:endParaRPr b="1" sz="1600">
                <a:solidFill>
                  <a:schemeClr val="dk1"/>
                </a:solidFill>
                <a:latin typeface="Arial Narrow"/>
                <a:ea typeface="Arial Narrow"/>
                <a:cs typeface="Arial Narrow"/>
                <a:sym typeface="Arial Narrow"/>
              </a:endParaRPr>
            </a:p>
          </p:txBody>
        </p:sp>
      </p:grpSp>
      <p:pic>
        <p:nvPicPr>
          <p:cNvPr id="351" name="Google Shape;351;p8"/>
          <p:cNvPicPr preferRelativeResize="0"/>
          <p:nvPr/>
        </p:nvPicPr>
        <p:blipFill rotWithShape="1">
          <a:blip r:embed="rId5">
            <a:alphaModFix/>
          </a:blip>
          <a:srcRect b="0" l="0" r="0" t="0"/>
          <a:stretch/>
        </p:blipFill>
        <p:spPr>
          <a:xfrm>
            <a:off x="0" y="3103984"/>
            <a:ext cx="7137436" cy="359036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pic>
        <p:nvPicPr>
          <p:cNvPr id="356" name="Google Shape;356;p9"/>
          <p:cNvPicPr preferRelativeResize="0"/>
          <p:nvPr/>
        </p:nvPicPr>
        <p:blipFill rotWithShape="1">
          <a:blip r:embed="rId3">
            <a:alphaModFix/>
          </a:blip>
          <a:srcRect b="0" l="0" r="0" t="0"/>
          <a:stretch/>
        </p:blipFill>
        <p:spPr>
          <a:xfrm>
            <a:off x="4395" y="-7142"/>
            <a:ext cx="2227828" cy="2845121"/>
          </a:xfrm>
          <a:prstGeom prst="rect">
            <a:avLst/>
          </a:prstGeom>
          <a:noFill/>
          <a:ln>
            <a:noFill/>
          </a:ln>
        </p:spPr>
      </p:pic>
      <p:pic>
        <p:nvPicPr>
          <p:cNvPr id="357" name="Google Shape;357;p9"/>
          <p:cNvPicPr preferRelativeResize="0"/>
          <p:nvPr/>
        </p:nvPicPr>
        <p:blipFill rotWithShape="1">
          <a:blip r:embed="rId4">
            <a:alphaModFix/>
          </a:blip>
          <a:srcRect b="0" l="0" r="0" t="51431"/>
          <a:stretch/>
        </p:blipFill>
        <p:spPr>
          <a:xfrm>
            <a:off x="0" y="2824179"/>
            <a:ext cx="2232223" cy="2666962"/>
          </a:xfrm>
          <a:prstGeom prst="rect">
            <a:avLst/>
          </a:prstGeom>
          <a:noFill/>
          <a:ln>
            <a:noFill/>
          </a:ln>
        </p:spPr>
      </p:pic>
      <p:sp>
        <p:nvSpPr>
          <p:cNvPr id="358" name="Google Shape;358;p9"/>
          <p:cNvSpPr txBox="1"/>
          <p:nvPr/>
        </p:nvSpPr>
        <p:spPr>
          <a:xfrm>
            <a:off x="-28186" y="623805"/>
            <a:ext cx="24045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07 - 2022</a:t>
            </a:r>
            <a:endParaRPr b="1" sz="1200">
              <a:solidFill>
                <a:schemeClr val="dk1"/>
              </a:solidFill>
              <a:latin typeface="Arial Narrow"/>
              <a:ea typeface="Arial Narrow"/>
              <a:cs typeface="Arial Narrow"/>
              <a:sym typeface="Arial Narrow"/>
            </a:endParaRPr>
          </a:p>
        </p:txBody>
      </p:sp>
      <p:sp>
        <p:nvSpPr>
          <p:cNvPr id="359" name="Google Shape;359;p9"/>
          <p:cNvSpPr/>
          <p:nvPr/>
        </p:nvSpPr>
        <p:spPr>
          <a:xfrm>
            <a:off x="2274078" y="2167727"/>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varicela. Medellín, a Periodo epidemiológico 07 acumulado  de 2022. </a:t>
            </a:r>
            <a:endParaRPr sz="1100">
              <a:solidFill>
                <a:schemeClr val="dk1"/>
              </a:solidFill>
              <a:latin typeface="Arial Narrow"/>
              <a:ea typeface="Arial Narrow"/>
              <a:cs typeface="Arial Narrow"/>
              <a:sym typeface="Arial Narrow"/>
            </a:endParaRPr>
          </a:p>
        </p:txBody>
      </p:sp>
      <p:grpSp>
        <p:nvGrpSpPr>
          <p:cNvPr id="360" name="Google Shape;360;p9"/>
          <p:cNvGrpSpPr/>
          <p:nvPr/>
        </p:nvGrpSpPr>
        <p:grpSpPr>
          <a:xfrm>
            <a:off x="179214" y="4211960"/>
            <a:ext cx="1892650" cy="488476"/>
            <a:chOff x="2397524" y="3379972"/>
            <a:chExt cx="4508500" cy="904875"/>
          </a:xfrm>
        </p:grpSpPr>
        <p:pic>
          <p:nvPicPr>
            <p:cNvPr id="361" name="Google Shape;361;p9"/>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362" name="Google Shape;362;p9"/>
            <p:cNvSpPr txBox="1"/>
            <p:nvPr/>
          </p:nvSpPr>
          <p:spPr>
            <a:xfrm>
              <a:off x="3317545" y="3478755"/>
              <a:ext cx="1593562" cy="6841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849</a:t>
              </a:r>
              <a:endParaRPr b="1" sz="1800">
                <a:solidFill>
                  <a:schemeClr val="dk1"/>
                </a:solidFill>
                <a:latin typeface="Arial Narrow"/>
                <a:ea typeface="Arial Narrow"/>
                <a:cs typeface="Arial Narrow"/>
                <a:sym typeface="Arial Narrow"/>
              </a:endParaRPr>
            </a:p>
          </p:txBody>
        </p:sp>
      </p:grpSp>
      <p:sp>
        <p:nvSpPr>
          <p:cNvPr id="363" name="Google Shape;363;p9"/>
          <p:cNvSpPr txBox="1"/>
          <p:nvPr/>
        </p:nvSpPr>
        <p:spPr>
          <a:xfrm>
            <a:off x="329621" y="4720973"/>
            <a:ext cx="1911052" cy="83099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s-ES" sz="1200">
                <a:solidFill>
                  <a:schemeClr val="dk1"/>
                </a:solidFill>
                <a:latin typeface="Arial Narrow"/>
                <a:ea typeface="Arial Narrow"/>
                <a:cs typeface="Arial Narrow"/>
                <a:sym typeface="Arial Narrow"/>
              </a:rPr>
              <a:t>Variación porcentual de 109,63% más, respecto al mismo periodo del año anterior</a:t>
            </a:r>
            <a:endParaRPr b="1" sz="1200">
              <a:solidFill>
                <a:schemeClr val="dk1"/>
              </a:solidFill>
              <a:latin typeface="Arial Narrow"/>
              <a:ea typeface="Arial Narrow"/>
              <a:cs typeface="Arial Narrow"/>
              <a:sym typeface="Arial Narrow"/>
            </a:endParaRPr>
          </a:p>
        </p:txBody>
      </p:sp>
      <p:sp>
        <p:nvSpPr>
          <p:cNvPr id="364" name="Google Shape;364;p9"/>
          <p:cNvSpPr/>
          <p:nvPr/>
        </p:nvSpPr>
        <p:spPr>
          <a:xfrm>
            <a:off x="99238" y="4875421"/>
            <a:ext cx="395188" cy="538707"/>
          </a:xfrm>
          <a:prstGeom prst="up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5" name="Google Shape;365;p9"/>
          <p:cNvSpPr/>
          <p:nvPr/>
        </p:nvSpPr>
        <p:spPr>
          <a:xfrm>
            <a:off x="2240673" y="4860032"/>
            <a:ext cx="483637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Comportamiento de la varicela. Medellín, a Periodo epidemiológico 07 acumulado de 2020-2022.</a:t>
            </a:r>
            <a:endParaRPr sz="1100">
              <a:solidFill>
                <a:schemeClr val="dk1"/>
              </a:solidFill>
              <a:latin typeface="Arial Narrow"/>
              <a:ea typeface="Arial Narrow"/>
              <a:cs typeface="Arial Narrow"/>
              <a:sym typeface="Arial Narrow"/>
            </a:endParaRPr>
          </a:p>
        </p:txBody>
      </p:sp>
      <p:grpSp>
        <p:nvGrpSpPr>
          <p:cNvPr id="366" name="Google Shape;366;p9"/>
          <p:cNvGrpSpPr/>
          <p:nvPr/>
        </p:nvGrpSpPr>
        <p:grpSpPr>
          <a:xfrm>
            <a:off x="2448322" y="74775"/>
            <a:ext cx="3446504" cy="276999"/>
            <a:chOff x="2448322" y="74775"/>
            <a:chExt cx="3446504" cy="276999"/>
          </a:xfrm>
        </p:grpSpPr>
        <p:sp>
          <p:nvSpPr>
            <p:cNvPr id="367" name="Google Shape;367;p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368" name="Google Shape;368;p9"/>
            <p:cNvCxnSpPr>
              <a:stCxn id="36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369" name="Google Shape;369;p9"/>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370" name="Google Shape;370;p9"/>
          <p:cNvSpPr/>
          <p:nvPr/>
        </p:nvSpPr>
        <p:spPr>
          <a:xfrm>
            <a:off x="0" y="5494456"/>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71" name="Google Shape;371;p9"/>
          <p:cNvGrpSpPr/>
          <p:nvPr/>
        </p:nvGrpSpPr>
        <p:grpSpPr>
          <a:xfrm>
            <a:off x="277404" y="5621632"/>
            <a:ext cx="3446504" cy="276999"/>
            <a:chOff x="2448322" y="74775"/>
            <a:chExt cx="3446504" cy="276999"/>
          </a:xfrm>
        </p:grpSpPr>
        <p:sp>
          <p:nvSpPr>
            <p:cNvPr id="372" name="Google Shape;372;p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373" name="Google Shape;373;p9"/>
            <p:cNvCxnSpPr>
              <a:stCxn id="37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374" name="Google Shape;374;p9"/>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b="1" sz="1200">
                <a:solidFill>
                  <a:schemeClr val="dk1"/>
                </a:solidFill>
                <a:latin typeface="Arial Narrow"/>
                <a:ea typeface="Arial Narrow"/>
                <a:cs typeface="Arial Narrow"/>
                <a:sym typeface="Arial Narrow"/>
              </a:endParaRPr>
            </a:p>
          </p:txBody>
        </p:sp>
      </p:grpSp>
      <p:sp>
        <p:nvSpPr>
          <p:cNvPr id="375" name="Google Shape;375;p9"/>
          <p:cNvSpPr txBox="1"/>
          <p:nvPr/>
        </p:nvSpPr>
        <p:spPr>
          <a:xfrm>
            <a:off x="378209" y="2843808"/>
            <a:ext cx="1452642"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0,24% </a:t>
            </a:r>
            <a:r>
              <a:rPr b="1" lang="es-ES" sz="1400">
                <a:solidFill>
                  <a:schemeClr val="dk1"/>
                </a:solidFill>
                <a:latin typeface="Arial Narrow"/>
                <a:ea typeface="Arial Narrow"/>
                <a:cs typeface="Arial Narrow"/>
                <a:sym typeface="Arial Narrow"/>
              </a:rPr>
              <a:t>Mortalidad</a:t>
            </a:r>
            <a:endParaRPr b="1" sz="1400">
              <a:solidFill>
                <a:schemeClr val="dk1"/>
              </a:solidFill>
              <a:latin typeface="Arial Narrow"/>
              <a:ea typeface="Arial Narrow"/>
              <a:cs typeface="Arial Narrow"/>
              <a:sym typeface="Arial Narrow"/>
            </a:endParaRPr>
          </a:p>
        </p:txBody>
      </p:sp>
      <p:sp>
        <p:nvSpPr>
          <p:cNvPr id="376" name="Google Shape;376;p9"/>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9</a:t>
            </a:r>
            <a:endParaRPr b="1" sz="1050">
              <a:solidFill>
                <a:schemeClr val="dk1"/>
              </a:solidFill>
              <a:latin typeface="Arial Narrow"/>
              <a:ea typeface="Arial Narrow"/>
              <a:cs typeface="Arial Narrow"/>
              <a:sym typeface="Arial Narrow"/>
            </a:endParaRPr>
          </a:p>
        </p:txBody>
      </p:sp>
      <p:sp>
        <p:nvSpPr>
          <p:cNvPr id="377" name="Google Shape;377;p9"/>
          <p:cNvSpPr txBox="1"/>
          <p:nvPr>
            <p:ph type="ctrTitle"/>
          </p:nvPr>
        </p:nvSpPr>
        <p:spPr>
          <a:xfrm>
            <a:off x="85115" y="74775"/>
            <a:ext cx="2075175" cy="52322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800"/>
              <a:buFont typeface="Arial Narrow"/>
              <a:buNone/>
            </a:pPr>
            <a:r>
              <a:rPr b="1" lang="es-ES" sz="2800">
                <a:solidFill>
                  <a:srgbClr val="C00000"/>
                </a:solidFill>
                <a:latin typeface="Arial Narrow"/>
                <a:ea typeface="Arial Narrow"/>
                <a:cs typeface="Arial Narrow"/>
                <a:sym typeface="Arial Narrow"/>
              </a:rPr>
              <a:t>Varicela</a:t>
            </a:r>
            <a:endParaRPr b="1" sz="2800">
              <a:solidFill>
                <a:srgbClr val="C00000"/>
              </a:solidFill>
              <a:latin typeface="Arial Narrow"/>
              <a:ea typeface="Arial Narrow"/>
              <a:cs typeface="Arial Narrow"/>
              <a:sym typeface="Arial Narrow"/>
            </a:endParaRPr>
          </a:p>
        </p:txBody>
      </p:sp>
      <p:sp>
        <p:nvSpPr>
          <p:cNvPr id="378" name="Google Shape;378;p9"/>
          <p:cNvSpPr/>
          <p:nvPr/>
        </p:nvSpPr>
        <p:spPr>
          <a:xfrm>
            <a:off x="-14673" y="8388806"/>
            <a:ext cx="361512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1100">
                <a:solidFill>
                  <a:schemeClr val="dk1"/>
                </a:solidFill>
                <a:latin typeface="Arial Narrow"/>
                <a:ea typeface="Arial Narrow"/>
                <a:cs typeface="Arial Narrow"/>
                <a:sym typeface="Arial Narrow"/>
              </a:rPr>
              <a:t>Figura. Mapa temático de puntos. Medellín, a Periodo epidemiológico 07  acumulado  de 2022 </a:t>
            </a:r>
            <a:endParaRPr sz="1100">
              <a:solidFill>
                <a:schemeClr val="dk1"/>
              </a:solidFill>
              <a:latin typeface="Arial Narrow"/>
              <a:ea typeface="Arial Narrow"/>
              <a:cs typeface="Arial Narrow"/>
              <a:sym typeface="Arial Narrow"/>
            </a:endParaRPr>
          </a:p>
        </p:txBody>
      </p:sp>
      <p:sp>
        <p:nvSpPr>
          <p:cNvPr id="379" name="Google Shape;379;p9"/>
          <p:cNvSpPr/>
          <p:nvPr/>
        </p:nvSpPr>
        <p:spPr>
          <a:xfrm>
            <a:off x="3604966" y="8388805"/>
            <a:ext cx="3615123" cy="6924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1100">
                <a:solidFill>
                  <a:schemeClr val="dk1"/>
                </a:solidFill>
                <a:latin typeface="Arial Narrow"/>
                <a:ea typeface="Arial Narrow"/>
                <a:cs typeface="Arial Narrow"/>
                <a:sym typeface="Arial Narrow"/>
              </a:rPr>
              <a:t>Figura. Mapa temático de densidad por kilómetro cuadrado de varicela. Medellín, a Periodo epidemiológico 07 acumulado  de 2022</a:t>
            </a:r>
            <a:endParaRPr sz="1100">
              <a:solidFill>
                <a:schemeClr val="dk1"/>
              </a:solidFill>
              <a:latin typeface="Arial Narrow"/>
              <a:ea typeface="Arial Narrow"/>
              <a:cs typeface="Arial Narrow"/>
              <a:sym typeface="Arial Narrow"/>
            </a:endParaRPr>
          </a:p>
        </p:txBody>
      </p:sp>
      <p:pic>
        <p:nvPicPr>
          <p:cNvPr id="380" name="Google Shape;380;p9"/>
          <p:cNvPicPr preferRelativeResize="0"/>
          <p:nvPr/>
        </p:nvPicPr>
        <p:blipFill rotWithShape="1">
          <a:blip r:embed="rId6">
            <a:alphaModFix/>
          </a:blip>
          <a:srcRect b="0" l="0" r="0" t="0"/>
          <a:stretch/>
        </p:blipFill>
        <p:spPr>
          <a:xfrm>
            <a:off x="-14674" y="5994937"/>
            <a:ext cx="3471107" cy="2393868"/>
          </a:xfrm>
          <a:prstGeom prst="rect">
            <a:avLst/>
          </a:prstGeom>
          <a:noFill/>
          <a:ln>
            <a:noFill/>
          </a:ln>
        </p:spPr>
      </p:pic>
      <p:pic>
        <p:nvPicPr>
          <p:cNvPr id="381" name="Google Shape;381;p9"/>
          <p:cNvPicPr preferRelativeResize="0"/>
          <p:nvPr/>
        </p:nvPicPr>
        <p:blipFill rotWithShape="1">
          <a:blip r:embed="rId7">
            <a:alphaModFix/>
          </a:blip>
          <a:srcRect b="0" l="0" r="0" t="0"/>
          <a:stretch/>
        </p:blipFill>
        <p:spPr>
          <a:xfrm>
            <a:off x="3600450" y="6001827"/>
            <a:ext cx="3600448" cy="2386977"/>
          </a:xfrm>
          <a:prstGeom prst="rect">
            <a:avLst/>
          </a:prstGeom>
          <a:noFill/>
          <a:ln>
            <a:noFill/>
          </a:ln>
        </p:spPr>
      </p:pic>
      <p:pic>
        <p:nvPicPr>
          <p:cNvPr id="382" name="Google Shape;382;p9"/>
          <p:cNvPicPr preferRelativeResize="0"/>
          <p:nvPr/>
        </p:nvPicPr>
        <p:blipFill rotWithShape="1">
          <a:blip r:embed="rId8">
            <a:alphaModFix/>
          </a:blip>
          <a:srcRect b="0" l="0" r="0" t="0"/>
          <a:stretch/>
        </p:blipFill>
        <p:spPr>
          <a:xfrm>
            <a:off x="2232222" y="384755"/>
            <a:ext cx="4968675" cy="1805039"/>
          </a:xfrm>
          <a:prstGeom prst="rect">
            <a:avLst/>
          </a:prstGeom>
          <a:noFill/>
          <a:ln>
            <a:noFill/>
          </a:ln>
        </p:spPr>
      </p:pic>
      <p:pic>
        <p:nvPicPr>
          <p:cNvPr id="383" name="Google Shape;383;p9"/>
          <p:cNvPicPr preferRelativeResize="0"/>
          <p:nvPr/>
        </p:nvPicPr>
        <p:blipFill rotWithShape="1">
          <a:blip r:embed="rId9">
            <a:alphaModFix/>
          </a:blip>
          <a:srcRect b="0" l="0" r="0" t="0"/>
          <a:stretch/>
        </p:blipFill>
        <p:spPr>
          <a:xfrm>
            <a:off x="2217072" y="2698505"/>
            <a:ext cx="4983825" cy="217691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Personalizado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2019-03-11T16:04:20Z</dcterms:created>
  <dc:creator>Silvana Zapata Bedoya</dc:creator>
</cp:coreProperties>
</file>