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596" r:id="rId4"/>
    <p:sldId id="597" r:id="rId5"/>
    <p:sldId id="598" r:id="rId6"/>
    <p:sldId id="638" r:id="rId7"/>
    <p:sldId id="600" r:id="rId8"/>
    <p:sldId id="699" r:id="rId9"/>
    <p:sldId id="703" r:id="rId10"/>
    <p:sldId id="704" r:id="rId11"/>
    <p:sldId id="705" r:id="rId12"/>
    <p:sldId id="263" r:id="rId13"/>
    <p:sldId id="713" r:id="rId14"/>
    <p:sldId id="265" r:id="rId15"/>
    <p:sldId id="319" r:id="rId16"/>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9" autoAdjust="0"/>
  </p:normalViewPr>
  <p:slideViewPr>
    <p:cSldViewPr>
      <p:cViewPr varScale="1">
        <p:scale>
          <a:sx n="87" d="100"/>
          <a:sy n="87" d="100"/>
        </p:scale>
        <p:origin x="2814" y="102"/>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IRA%20SEMANAL\SEMANA%2024\GRAFICO%20VIRUS%20RESPIRATORIO%20POR%20SE%20%20%2024.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3.xlsx"/></Relationships>
</file>

<file path=ppt/charts/_rels/chart16.xml.rels><?xml version="1.0" encoding="UTF-8" standalone="yes"?>
<Relationships xmlns="http://schemas.openxmlformats.org/package/2006/relationships"><Relationship Id="rId3" Type="http://schemas.openxmlformats.org/officeDocument/2006/relationships/oleObject" Target="file:///E:\INFORME%20EPIDEMIOL&#211;GICO%20SSM\Periodo%2005%20de%202020\ADIELA\CONSOLIDADO%20SEMANA%2020%202020.xlsx"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oleObject" Target="file:///E:\IRA%20SEMANAL\SEMANA%2024\evento%20995%20INDICADORES%202020%20semana%2024.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E:\IRA%20SEMANAL\SEMANA%2024\2-Canal%20end&#233;mico%20IRA%20medellin%202020%20Bortman%20y%20MMWR%2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IRA%20SEMANAL\SEMANA%2024\evento%20995%20INDICADORES%202020%20semana%2024.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E:\IRA%20SEMANAL\SEMANA%2024\2-Canal%20end&#233;mico%20IRA%20medellin%202020%20Bortman%20y%20MMWR%20(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IRA%20SEMANAL\SEMANA%2024\evento%20995%20INDICADORES%202020%20semana%202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IRA%20SEMANAL\SEMANA%2024\3-evento%20995%20INDICADORES%20Grupos%20edad%20semana%2024.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IRA%20SEMANAL\SEMANA%2024\evento%20995%20INDICADORES%202020%20semana%2024.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5503705687032"/>
          <c:y val="3.6990546084652041E-2"/>
          <c:w val="0.8378490075971593"/>
          <c:h val="0.76200353310366775"/>
        </c:manualLayout>
      </c:layout>
      <c:areaChart>
        <c:grouping val="standard"/>
        <c:varyColors val="0"/>
        <c:ser>
          <c:idx val="3"/>
          <c:order val="1"/>
          <c:tx>
            <c:strRef>
              <c:f>IRA!$A$70</c:f>
              <c:strCache>
                <c:ptCount val="1"/>
                <c:pt idx="0">
                  <c:v>Percentil 75</c:v>
                </c:pt>
              </c:strCache>
            </c:strRef>
          </c:tx>
          <c:spPr>
            <a:solidFill>
              <a:srgbClr val="FF0000"/>
            </a:solidFill>
            <a:ln w="12700">
              <a:solidFill>
                <a:srgbClr val="FF0000"/>
              </a:solidFill>
              <a:prstDash val="solid"/>
            </a:ln>
          </c:spPr>
          <c:val>
            <c:numRef>
              <c:f>IRA!$B$70:$BA$70</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0-9CD5-42E0-8942-0BF6A4399F10}"/>
            </c:ext>
          </c:extLst>
        </c:ser>
        <c:ser>
          <c:idx val="1"/>
          <c:order val="2"/>
          <c:tx>
            <c:strRef>
              <c:f>IRA!$A$68</c:f>
              <c:strCache>
                <c:ptCount val="1"/>
                <c:pt idx="0">
                  <c:v>Mediana</c:v>
                </c:pt>
              </c:strCache>
            </c:strRef>
          </c:tx>
          <c:spPr>
            <a:solidFill>
              <a:srgbClr val="FFFF00"/>
            </a:solidFill>
            <a:ln w="12700" cap="rnd">
              <a:solidFill>
                <a:srgbClr val="FFFF00"/>
              </a:solidFill>
              <a:round/>
            </a:ln>
            <a:effectLst/>
          </c:spPr>
          <c:val>
            <c:numRef>
              <c:f>IRA!$B$68:$BA$68</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1-9CD5-42E0-8942-0BF6A4399F10}"/>
            </c:ext>
          </c:extLst>
        </c:ser>
        <c:ser>
          <c:idx val="2"/>
          <c:order val="3"/>
          <c:tx>
            <c:strRef>
              <c:f>IRA!$A$69</c:f>
              <c:strCache>
                <c:ptCount val="1"/>
                <c:pt idx="0">
                  <c:v>Percentil 25</c:v>
                </c:pt>
              </c:strCache>
            </c:strRef>
          </c:tx>
          <c:spPr>
            <a:solidFill>
              <a:srgbClr val="92D050"/>
            </a:solidFill>
            <a:ln w="28575" cap="rnd">
              <a:solidFill>
                <a:srgbClr val="92D050"/>
              </a:solidFill>
              <a:round/>
            </a:ln>
            <a:effectLst/>
          </c:spPr>
          <c:val>
            <c:numRef>
              <c:f>IRA!$B$69:$BA$69</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2-9CD5-42E0-8942-0BF6A4399F10}"/>
            </c:ext>
          </c:extLst>
        </c:ser>
        <c:dLbls>
          <c:showLegendKey val="0"/>
          <c:showVal val="0"/>
          <c:showCatName val="0"/>
          <c:showSerName val="0"/>
          <c:showPercent val="0"/>
          <c:showBubbleSize val="0"/>
        </c:dLbls>
        <c:axId val="95589504"/>
        <c:axId val="95591808"/>
      </c:areaChart>
      <c:scatterChart>
        <c:scatterStyle val="lineMarker"/>
        <c:varyColors val="0"/>
        <c:ser>
          <c:idx val="0"/>
          <c:order val="0"/>
          <c:tx>
            <c:strRef>
              <c:f>IRA!$A$67</c:f>
              <c:strCache>
                <c:ptCount val="1"/>
                <c:pt idx="0">
                  <c:v>2020</c:v>
                </c:pt>
              </c:strCache>
            </c:strRef>
          </c:tx>
          <c:spPr>
            <a:ln w="12700">
              <a:solidFill>
                <a:sysClr val="windowText" lastClr="000000"/>
              </a:solidFill>
            </a:ln>
          </c:spPr>
          <c:marker>
            <c:symbol val="circle"/>
            <c:size val="5"/>
            <c:spPr>
              <a:solidFill>
                <a:schemeClr val="tx1"/>
              </a:solidFill>
              <a:ln w="9525">
                <a:solidFill>
                  <a:schemeClr val="tx1"/>
                </a:solidFill>
                <a:prstDash val="sysDash"/>
              </a:ln>
              <a:effectLst/>
            </c:spPr>
          </c:marker>
          <c:yVal>
            <c:numRef>
              <c:f>IRA!$B$67:$BA$67</c:f>
              <c:numCache>
                <c:formatCode>General</c:formatCode>
                <c:ptCount val="52"/>
                <c:pt idx="0">
                  <c:v>9323</c:v>
                </c:pt>
                <c:pt idx="1">
                  <c:v>16365</c:v>
                </c:pt>
                <c:pt idx="2">
                  <c:v>12239</c:v>
                </c:pt>
                <c:pt idx="3">
                  <c:v>9779</c:v>
                </c:pt>
                <c:pt idx="4">
                  <c:v>10160</c:v>
                </c:pt>
                <c:pt idx="5">
                  <c:v>14005</c:v>
                </c:pt>
                <c:pt idx="6">
                  <c:v>12859</c:v>
                </c:pt>
                <c:pt idx="7">
                  <c:v>11905</c:v>
                </c:pt>
                <c:pt idx="8">
                  <c:v>12314</c:v>
                </c:pt>
                <c:pt idx="9">
                  <c:v>13527</c:v>
                </c:pt>
                <c:pt idx="10">
                  <c:v>19316</c:v>
                </c:pt>
                <c:pt idx="11">
                  <c:v>17724</c:v>
                </c:pt>
                <c:pt idx="12">
                  <c:v>6660</c:v>
                </c:pt>
                <c:pt idx="13">
                  <c:v>4755</c:v>
                </c:pt>
                <c:pt idx="14">
                  <c:v>2607</c:v>
                </c:pt>
                <c:pt idx="15">
                  <c:v>2466</c:v>
                </c:pt>
                <c:pt idx="16">
                  <c:v>2019</c:v>
                </c:pt>
                <c:pt idx="17">
                  <c:v>1886</c:v>
                </c:pt>
                <c:pt idx="18">
                  <c:v>2319</c:v>
                </c:pt>
                <c:pt idx="19">
                  <c:v>2323</c:v>
                </c:pt>
                <c:pt idx="20">
                  <c:v>4038</c:v>
                </c:pt>
                <c:pt idx="21">
                  <c:v>2800</c:v>
                </c:pt>
                <c:pt idx="22">
                  <c:v>2639</c:v>
                </c:pt>
                <c:pt idx="23">
                  <c:v>2939</c:v>
                </c:pt>
              </c:numCache>
            </c:numRef>
          </c:yVal>
          <c:smooth val="0"/>
          <c:extLst>
            <c:ext xmlns:c16="http://schemas.microsoft.com/office/drawing/2014/chart" uri="{C3380CC4-5D6E-409C-BE32-E72D297353CC}">
              <c16:uniqueId val="{00000003-9CD5-42E0-8942-0BF6A4399F10}"/>
            </c:ext>
          </c:extLst>
        </c:ser>
        <c:dLbls>
          <c:showLegendKey val="0"/>
          <c:showVal val="0"/>
          <c:showCatName val="0"/>
          <c:showSerName val="0"/>
          <c:showPercent val="0"/>
          <c:showBubbleSize val="0"/>
        </c:dLbls>
        <c:axId val="95589504"/>
        <c:axId val="95591808"/>
      </c:scatterChart>
      <c:catAx>
        <c:axId val="95589504"/>
        <c:scaling>
          <c:orientation val="minMax"/>
        </c:scaling>
        <c:delete val="0"/>
        <c:axPos val="b"/>
        <c:title>
          <c:tx>
            <c:rich>
              <a:bodyPr/>
              <a:lstStyle/>
              <a:p>
                <a:pPr>
                  <a:defRPr/>
                </a:pPr>
                <a:r>
                  <a:rPr lang="en-US"/>
                  <a:t>Semana Epidemiológica</a:t>
                </a:r>
              </a:p>
            </c:rich>
          </c:tx>
          <c:layout>
            <c:manualLayout>
              <c:xMode val="edge"/>
              <c:yMode val="edge"/>
              <c:x val="0.42515268676131551"/>
              <c:y val="0.85040239852953226"/>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1" baseline="0"/>
            </a:pPr>
            <a:endParaRPr lang="en-US"/>
          </a:p>
        </c:txPr>
        <c:crossAx val="95591808"/>
        <c:crosses val="autoZero"/>
        <c:auto val="1"/>
        <c:lblAlgn val="ctr"/>
        <c:lblOffset val="100"/>
        <c:noMultiLvlLbl val="0"/>
      </c:catAx>
      <c:valAx>
        <c:axId val="95591808"/>
        <c:scaling>
          <c:orientation val="minMax"/>
        </c:scaling>
        <c:delete val="0"/>
        <c:axPos val="l"/>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5589504"/>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49129315511105E-2"/>
          <c:y val="0.16964315741315933"/>
          <c:w val="0.90360697131007417"/>
          <c:h val="0.75125162532443734"/>
        </c:manualLayout>
      </c:layout>
      <c:barChart>
        <c:barDir val="col"/>
        <c:grouping val="stacked"/>
        <c:varyColors val="0"/>
        <c:ser>
          <c:idx val="2"/>
          <c:order val="0"/>
          <c:tx>
            <c:strRef>
              <c:f>RITA!$C$2</c:f>
              <c:strCache>
                <c:ptCount val="1"/>
                <c:pt idx="0">
                  <c:v> Influenza A H3 estacional</c:v>
                </c:pt>
              </c:strCache>
            </c:strRef>
          </c:tx>
          <c:spPr>
            <a:solidFill>
              <a:srgbClr val="990099"/>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RITA!$C$3:$C$93</c:f>
              <c:numCache>
                <c:formatCode>General</c:formatCode>
                <c:ptCount val="52"/>
                <c:pt idx="2">
                  <c:v>1</c:v>
                </c:pt>
              </c:numCache>
            </c:numRef>
          </c:val>
          <c:extLst>
            <c:ext xmlns:c16="http://schemas.microsoft.com/office/drawing/2014/chart" uri="{C3380CC4-5D6E-409C-BE32-E72D297353CC}">
              <c16:uniqueId val="{00000000-E4C4-4E4F-A170-EA7AEB872C9A}"/>
            </c:ext>
          </c:extLst>
        </c:ser>
        <c:ser>
          <c:idx val="3"/>
          <c:order val="1"/>
          <c:tx>
            <c:strRef>
              <c:f>RITA!$D$2</c:f>
              <c:strCache>
                <c:ptCount val="1"/>
                <c:pt idx="0">
                  <c:v> Influenza A(H1N1)/09</c:v>
                </c:pt>
              </c:strCache>
            </c:strRef>
          </c:tx>
          <c:spPr>
            <a:solidFill>
              <a:srgbClr val="FF00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RITA!$D$3:$D$93</c:f>
              <c:numCache>
                <c:formatCode>General</c:formatCode>
                <c:ptCount val="52"/>
                <c:pt idx="0">
                  <c:v>2</c:v>
                </c:pt>
                <c:pt idx="1">
                  <c:v>5</c:v>
                </c:pt>
                <c:pt idx="2">
                  <c:v>1</c:v>
                </c:pt>
                <c:pt idx="3">
                  <c:v>1</c:v>
                </c:pt>
                <c:pt idx="9">
                  <c:v>3</c:v>
                </c:pt>
                <c:pt idx="10">
                  <c:v>1</c:v>
                </c:pt>
              </c:numCache>
            </c:numRef>
          </c:val>
          <c:extLst>
            <c:ext xmlns:c16="http://schemas.microsoft.com/office/drawing/2014/chart" uri="{C3380CC4-5D6E-409C-BE32-E72D297353CC}">
              <c16:uniqueId val="{00000001-E4C4-4E4F-A170-EA7AEB872C9A}"/>
            </c:ext>
          </c:extLst>
        </c:ser>
        <c:ser>
          <c:idx val="5"/>
          <c:order val="2"/>
          <c:tx>
            <c:strRef>
              <c:f>RITA!$E$2</c:f>
              <c:strCache>
                <c:ptCount val="1"/>
                <c:pt idx="0">
                  <c:v> Parainfluenza </c:v>
                </c:pt>
              </c:strCache>
            </c:strRef>
          </c:tx>
          <c:spPr>
            <a:solidFill>
              <a:srgbClr val="FFFF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RITA!$E$3:$E$93</c:f>
              <c:numCache>
                <c:formatCode>General</c:formatCode>
                <c:ptCount val="52"/>
                <c:pt idx="0">
                  <c:v>1</c:v>
                </c:pt>
                <c:pt idx="1">
                  <c:v>3</c:v>
                </c:pt>
                <c:pt idx="3">
                  <c:v>2</c:v>
                </c:pt>
                <c:pt idx="4">
                  <c:v>1</c:v>
                </c:pt>
                <c:pt idx="8">
                  <c:v>1</c:v>
                </c:pt>
                <c:pt idx="9">
                  <c:v>1</c:v>
                </c:pt>
                <c:pt idx="10">
                  <c:v>1</c:v>
                </c:pt>
                <c:pt idx="11">
                  <c:v>2</c:v>
                </c:pt>
                <c:pt idx="12">
                  <c:v>4</c:v>
                </c:pt>
                <c:pt idx="13">
                  <c:v>2</c:v>
                </c:pt>
                <c:pt idx="14">
                  <c:v>4</c:v>
                </c:pt>
                <c:pt idx="15">
                  <c:v>2</c:v>
                </c:pt>
                <c:pt idx="19">
                  <c:v>1</c:v>
                </c:pt>
              </c:numCache>
            </c:numRef>
          </c:val>
          <c:extLst>
            <c:ext xmlns:c16="http://schemas.microsoft.com/office/drawing/2014/chart" uri="{C3380CC4-5D6E-409C-BE32-E72D297353CC}">
              <c16:uniqueId val="{00000002-E4C4-4E4F-A170-EA7AEB872C9A}"/>
            </c:ext>
          </c:extLst>
        </c:ser>
        <c:ser>
          <c:idx val="6"/>
          <c:order val="3"/>
          <c:tx>
            <c:strRef>
              <c:f>RITA!$F$2</c:f>
              <c:strCache>
                <c:ptCount val="1"/>
                <c:pt idx="0">
                  <c:v> Virus Influenza A</c:v>
                </c:pt>
              </c:strCache>
            </c:strRef>
          </c:tx>
          <c:spPr>
            <a:solidFill>
              <a:srgbClr val="999933"/>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RITA!$F$3:$F$93</c:f>
              <c:numCache>
                <c:formatCode>General</c:formatCode>
                <c:ptCount val="52"/>
                <c:pt idx="0">
                  <c:v>1</c:v>
                </c:pt>
                <c:pt idx="2">
                  <c:v>1</c:v>
                </c:pt>
                <c:pt idx="3">
                  <c:v>2</c:v>
                </c:pt>
                <c:pt idx="4">
                  <c:v>2</c:v>
                </c:pt>
                <c:pt idx="6">
                  <c:v>1</c:v>
                </c:pt>
                <c:pt idx="7">
                  <c:v>2</c:v>
                </c:pt>
                <c:pt idx="8">
                  <c:v>1</c:v>
                </c:pt>
                <c:pt idx="10">
                  <c:v>3</c:v>
                </c:pt>
                <c:pt idx="11">
                  <c:v>2</c:v>
                </c:pt>
                <c:pt idx="14">
                  <c:v>3</c:v>
                </c:pt>
                <c:pt idx="16">
                  <c:v>1</c:v>
                </c:pt>
                <c:pt idx="17">
                  <c:v>2</c:v>
                </c:pt>
              </c:numCache>
            </c:numRef>
          </c:val>
          <c:extLst>
            <c:ext xmlns:c16="http://schemas.microsoft.com/office/drawing/2014/chart" uri="{C3380CC4-5D6E-409C-BE32-E72D297353CC}">
              <c16:uniqueId val="{00000003-E4C4-4E4F-A170-EA7AEB872C9A}"/>
            </c:ext>
          </c:extLst>
        </c:ser>
        <c:ser>
          <c:idx val="7"/>
          <c:order val="4"/>
          <c:tx>
            <c:strRef>
              <c:f>RITA!$G$2</c:f>
              <c:strCache>
                <c:ptCount val="1"/>
                <c:pt idx="0">
                  <c:v> Virus Influenza B</c:v>
                </c:pt>
              </c:strCache>
            </c:strRef>
          </c:tx>
          <c:spPr>
            <a:solidFill>
              <a:schemeClr val="tx1"/>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RITA!$G$15:$G$93</c:f>
              <c:numCache>
                <c:formatCode>General</c:formatCode>
                <c:ptCount val="52"/>
                <c:pt idx="6">
                  <c:v>1</c:v>
                </c:pt>
                <c:pt idx="9">
                  <c:v>1</c:v>
                </c:pt>
                <c:pt idx="11">
                  <c:v>1</c:v>
                </c:pt>
              </c:numCache>
            </c:numRef>
          </c:val>
          <c:extLst>
            <c:ext xmlns:c16="http://schemas.microsoft.com/office/drawing/2014/chart" uri="{C3380CC4-5D6E-409C-BE32-E72D297353CC}">
              <c16:uniqueId val="{00000004-E4C4-4E4F-A170-EA7AEB872C9A}"/>
            </c:ext>
          </c:extLst>
        </c:ser>
        <c:ser>
          <c:idx val="9"/>
          <c:order val="5"/>
          <c:tx>
            <c:strRef>
              <c:f>RITA!$I$2</c:f>
              <c:strCache>
                <c:ptCount val="1"/>
                <c:pt idx="0">
                  <c:v>VRS</c:v>
                </c:pt>
              </c:strCache>
            </c:strRef>
          </c:tx>
          <c:spPr>
            <a:solidFill>
              <a:srgbClr val="0080C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RITA!$I$3:$I$93</c:f>
              <c:numCache>
                <c:formatCode>General</c:formatCode>
                <c:ptCount val="52"/>
                <c:pt idx="0">
                  <c:v>12</c:v>
                </c:pt>
                <c:pt idx="1">
                  <c:v>15</c:v>
                </c:pt>
                <c:pt idx="2">
                  <c:v>11</c:v>
                </c:pt>
                <c:pt idx="3">
                  <c:v>10</c:v>
                </c:pt>
                <c:pt idx="4">
                  <c:v>8</c:v>
                </c:pt>
                <c:pt idx="5">
                  <c:v>10</c:v>
                </c:pt>
                <c:pt idx="6">
                  <c:v>12</c:v>
                </c:pt>
                <c:pt idx="7">
                  <c:v>6</c:v>
                </c:pt>
                <c:pt idx="8">
                  <c:v>11</c:v>
                </c:pt>
                <c:pt idx="9">
                  <c:v>13</c:v>
                </c:pt>
                <c:pt idx="10">
                  <c:v>13</c:v>
                </c:pt>
                <c:pt idx="11">
                  <c:v>13</c:v>
                </c:pt>
                <c:pt idx="12">
                  <c:v>9</c:v>
                </c:pt>
                <c:pt idx="13">
                  <c:v>8</c:v>
                </c:pt>
                <c:pt idx="14">
                  <c:v>5</c:v>
                </c:pt>
                <c:pt idx="15">
                  <c:v>3</c:v>
                </c:pt>
                <c:pt idx="16">
                  <c:v>1</c:v>
                </c:pt>
                <c:pt idx="17">
                  <c:v>1</c:v>
                </c:pt>
                <c:pt idx="18">
                  <c:v>2</c:v>
                </c:pt>
              </c:numCache>
            </c:numRef>
          </c:val>
          <c:extLst>
            <c:ext xmlns:c16="http://schemas.microsoft.com/office/drawing/2014/chart" uri="{C3380CC4-5D6E-409C-BE32-E72D297353CC}">
              <c16:uniqueId val="{00000005-E4C4-4E4F-A170-EA7AEB872C9A}"/>
            </c:ext>
          </c:extLst>
        </c:ser>
        <c:ser>
          <c:idx val="0"/>
          <c:order val="6"/>
          <c:tx>
            <c:strRef>
              <c:f>RITA!$B$2</c:f>
              <c:strCache>
                <c:ptCount val="1"/>
                <c:pt idx="0">
                  <c:v> Adenovirus</c:v>
                </c:pt>
              </c:strCache>
            </c:strRef>
          </c:tx>
          <c:spPr>
            <a:solidFill>
              <a:srgbClr val="03EB1F"/>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RITA!$B$42:$B$93</c:f>
              <c:numCache>
                <c:formatCode>General</c:formatCode>
                <c:ptCount val="52"/>
                <c:pt idx="0">
                  <c:v>1</c:v>
                </c:pt>
                <c:pt idx="2">
                  <c:v>1</c:v>
                </c:pt>
                <c:pt idx="4">
                  <c:v>1</c:v>
                </c:pt>
                <c:pt idx="7">
                  <c:v>1</c:v>
                </c:pt>
                <c:pt idx="10">
                  <c:v>5</c:v>
                </c:pt>
                <c:pt idx="11">
                  <c:v>5</c:v>
                </c:pt>
                <c:pt idx="12">
                  <c:v>1</c:v>
                </c:pt>
                <c:pt idx="13">
                  <c:v>2</c:v>
                </c:pt>
                <c:pt idx="14">
                  <c:v>2</c:v>
                </c:pt>
                <c:pt idx="15">
                  <c:v>0</c:v>
                </c:pt>
                <c:pt idx="16">
                  <c:v>2</c:v>
                </c:pt>
                <c:pt idx="20">
                  <c:v>1</c:v>
                </c:pt>
              </c:numCache>
            </c:numRef>
          </c:val>
          <c:extLst>
            <c:ext xmlns:c16="http://schemas.microsoft.com/office/drawing/2014/chart" uri="{C3380CC4-5D6E-409C-BE32-E72D297353CC}">
              <c16:uniqueId val="{00000006-E4C4-4E4F-A170-EA7AEB872C9A}"/>
            </c:ext>
          </c:extLst>
        </c:ser>
        <c:ser>
          <c:idx val="1"/>
          <c:order val="7"/>
          <c:tx>
            <c:strRef>
              <c:f>RITA!$H$2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7-E4C4-4E4F-A170-EA7AEB872C9A}"/>
              </c:ext>
            </c:extLst>
          </c:dPt>
          <c:dPt>
            <c:idx val="23"/>
            <c:invertIfNegative val="0"/>
            <c:bubble3D val="0"/>
            <c:extLst>
              <c:ext xmlns:c16="http://schemas.microsoft.com/office/drawing/2014/chart" uri="{C3380CC4-5D6E-409C-BE32-E72D297353CC}">
                <c16:uniqueId val="{00000008-E4C4-4E4F-A170-EA7AEB872C9A}"/>
              </c:ext>
            </c:extLst>
          </c:dPt>
          <c:val>
            <c:numRef>
              <c:f>RITA!$H$42:$H$93</c:f>
              <c:numCache>
                <c:formatCode>General</c:formatCode>
                <c:ptCount val="52"/>
                <c:pt idx="0">
                  <c:v>3</c:v>
                </c:pt>
                <c:pt idx="1">
                  <c:v>4</c:v>
                </c:pt>
                <c:pt idx="6">
                  <c:v>1</c:v>
                </c:pt>
                <c:pt idx="7">
                  <c:v>2</c:v>
                </c:pt>
                <c:pt idx="8">
                  <c:v>1</c:v>
                </c:pt>
                <c:pt idx="11">
                  <c:v>5</c:v>
                </c:pt>
                <c:pt idx="12">
                  <c:v>3</c:v>
                </c:pt>
                <c:pt idx="13">
                  <c:v>2</c:v>
                </c:pt>
                <c:pt idx="14">
                  <c:v>2</c:v>
                </c:pt>
                <c:pt idx="16">
                  <c:v>1</c:v>
                </c:pt>
                <c:pt idx="17">
                  <c:v>2</c:v>
                </c:pt>
                <c:pt idx="18">
                  <c:v>2</c:v>
                </c:pt>
              </c:numCache>
            </c:numRef>
          </c:val>
          <c:extLst>
            <c:ext xmlns:c16="http://schemas.microsoft.com/office/drawing/2014/chart" uri="{C3380CC4-5D6E-409C-BE32-E72D297353CC}">
              <c16:uniqueId val="{00000009-E4C4-4E4F-A170-EA7AEB872C9A}"/>
            </c:ext>
          </c:extLst>
        </c:ser>
        <c:ser>
          <c:idx val="4"/>
          <c:order val="8"/>
          <c:tx>
            <c:strRef>
              <c:f>RITA!$J$2</c:f>
              <c:strCache>
                <c:ptCount val="1"/>
                <c:pt idx="0">
                  <c:v>Covid -19</c:v>
                </c:pt>
              </c:strCache>
            </c:strRef>
          </c:tx>
          <c:spPr>
            <a:solidFill>
              <a:schemeClr val="accent6">
                <a:lumMod val="75000"/>
              </a:schemeClr>
            </a:solidFill>
          </c:spPr>
          <c:invertIfNegative val="0"/>
          <c:val>
            <c:numRef>
              <c:f>RITA!$J$42:$J$93</c:f>
              <c:numCache>
                <c:formatCode>General</c:formatCode>
                <c:ptCount val="52"/>
                <c:pt idx="8">
                  <c:v>1</c:v>
                </c:pt>
                <c:pt idx="9">
                  <c:v>3</c:v>
                </c:pt>
                <c:pt idx="10">
                  <c:v>32</c:v>
                </c:pt>
                <c:pt idx="11">
                  <c:v>62</c:v>
                </c:pt>
                <c:pt idx="12">
                  <c:v>47</c:v>
                </c:pt>
                <c:pt idx="13">
                  <c:v>36</c:v>
                </c:pt>
                <c:pt idx="14">
                  <c:v>35</c:v>
                </c:pt>
                <c:pt idx="15">
                  <c:v>31</c:v>
                </c:pt>
                <c:pt idx="16">
                  <c:v>29</c:v>
                </c:pt>
                <c:pt idx="17">
                  <c:v>16</c:v>
                </c:pt>
                <c:pt idx="18">
                  <c:v>15</c:v>
                </c:pt>
                <c:pt idx="19">
                  <c:v>70</c:v>
                </c:pt>
                <c:pt idx="20">
                  <c:v>103</c:v>
                </c:pt>
                <c:pt idx="21">
                  <c:v>71</c:v>
                </c:pt>
                <c:pt idx="22">
                  <c:v>353</c:v>
                </c:pt>
                <c:pt idx="23">
                  <c:v>269</c:v>
                </c:pt>
              </c:numCache>
            </c:numRef>
          </c:val>
          <c:extLst>
            <c:ext xmlns:c16="http://schemas.microsoft.com/office/drawing/2014/chart" uri="{C3380CC4-5D6E-409C-BE32-E72D297353CC}">
              <c16:uniqueId val="{0000000A-E4C4-4E4F-A170-EA7AEB872C9A}"/>
            </c:ext>
          </c:extLst>
        </c:ser>
        <c:dLbls>
          <c:showLegendKey val="0"/>
          <c:showVal val="0"/>
          <c:showCatName val="0"/>
          <c:showSerName val="0"/>
          <c:showPercent val="0"/>
          <c:showBubbleSize val="0"/>
        </c:dLbls>
        <c:gapWidth val="150"/>
        <c:overlap val="100"/>
        <c:axId val="43741184"/>
        <c:axId val="43742720"/>
      </c:barChart>
      <c:catAx>
        <c:axId val="437411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800" b="1" i="0" u="none" strike="noStrike" baseline="50000">
                <a:solidFill>
                  <a:srgbClr val="000000"/>
                </a:solidFill>
                <a:latin typeface="Calibri"/>
                <a:ea typeface="Calibri"/>
                <a:cs typeface="Calibri"/>
              </a:defRPr>
            </a:pPr>
            <a:endParaRPr lang="en-US"/>
          </a:p>
        </c:txPr>
        <c:crossAx val="43742720"/>
        <c:crosses val="autoZero"/>
        <c:auto val="0"/>
        <c:lblAlgn val="ctr"/>
        <c:lblOffset val="100"/>
        <c:tickLblSkip val="2"/>
        <c:tickMarkSkip val="1"/>
        <c:noMultiLvlLbl val="0"/>
      </c:catAx>
      <c:valAx>
        <c:axId val="43742720"/>
        <c:scaling>
          <c:orientation val="minMax"/>
          <c:max val="90"/>
        </c:scaling>
        <c:delete val="0"/>
        <c:axPos val="l"/>
        <c:majorGridlines>
          <c:spPr>
            <a:ln w="3175">
              <a:noFill/>
              <a:prstDash val="solid"/>
            </a:ln>
          </c:spPr>
        </c:majorGridlines>
        <c:title>
          <c:tx>
            <c:rich>
              <a:bodyPr/>
              <a:lstStyle/>
              <a:p>
                <a:pPr>
                  <a:defRPr sz="700" b="1" i="0" u="none" strike="noStrike" baseline="0">
                    <a:solidFill>
                      <a:srgbClr val="000000"/>
                    </a:solidFill>
                    <a:latin typeface="Calibri"/>
                    <a:ea typeface="Calibri"/>
                    <a:cs typeface="Calibri"/>
                  </a:defRPr>
                </a:pPr>
                <a:r>
                  <a:rPr lang="es-CO" sz="700" baseline="0"/>
                  <a:t>Casos</a:t>
                </a:r>
              </a:p>
            </c:rich>
          </c:tx>
          <c:layout>
            <c:manualLayout>
              <c:xMode val="edge"/>
              <c:yMode val="edge"/>
              <c:x val="5.2410901467505261E-3"/>
              <c:y val="0.36998254799301933"/>
            </c:manualLayout>
          </c:layout>
          <c:overlay val="0"/>
          <c:spPr>
            <a:noFill/>
            <a:ln w="25400">
              <a:noFill/>
            </a:ln>
          </c:spPr>
        </c:title>
        <c:numFmt formatCode="General" sourceLinked="1"/>
        <c:majorTickMark val="out"/>
        <c:minorTickMark val="none"/>
        <c:tickLblPos val="nextTo"/>
        <c:txPr>
          <a:bodyPr rot="0" vert="horz"/>
          <a:lstStyle/>
          <a:p>
            <a:pPr>
              <a:defRPr sz="700" baseline="0"/>
            </a:pPr>
            <a:endParaRPr lang="en-US"/>
          </a:p>
        </c:txPr>
        <c:crossAx val="43741184"/>
        <c:crosses val="autoZero"/>
        <c:crossBetween val="between"/>
      </c:valAx>
    </c:plotArea>
    <c:legend>
      <c:legendPos val="b"/>
      <c:layout>
        <c:manualLayout>
          <c:xMode val="edge"/>
          <c:yMode val="edge"/>
          <c:x val="4.9036162146398367E-2"/>
          <c:y val="0"/>
          <c:w val="0.95030390458652769"/>
          <c:h val="0.15510813751714753"/>
        </c:manualLayout>
      </c:layout>
      <c:overlay val="0"/>
      <c:spPr>
        <a:noFill/>
        <a:ln w="25400">
          <a:noFill/>
        </a:ln>
      </c:spPr>
      <c:txPr>
        <a:bodyPr/>
        <a:lstStyle/>
        <a:p>
          <a:pPr>
            <a:defRPr sz="7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64410596216456E-2"/>
          <c:y val="0.10174415863812757"/>
          <c:w val="0.93981463254593178"/>
          <c:h val="0.73119391785128174"/>
        </c:manualLayout>
      </c:layout>
      <c:barChart>
        <c:barDir val="col"/>
        <c:grouping val="stacked"/>
        <c:varyColors val="0"/>
        <c:ser>
          <c:idx val="2"/>
          <c:order val="0"/>
          <c:tx>
            <c:strRef>
              <c:f>RITA!$C$2</c:f>
              <c:strCache>
                <c:ptCount val="1"/>
                <c:pt idx="0">
                  <c:v> Influenza A H3 estacional</c:v>
                </c:pt>
              </c:strCache>
            </c:strRef>
          </c:tx>
          <c:spPr>
            <a:solidFill>
              <a:srgbClr val="990099"/>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RITA!$C$3:$C$93</c:f>
              <c:numCache>
                <c:formatCode>General</c:formatCode>
                <c:ptCount val="52"/>
                <c:pt idx="0">
                  <c:v>5</c:v>
                </c:pt>
                <c:pt idx="1">
                  <c:v>2</c:v>
                </c:pt>
                <c:pt idx="2">
                  <c:v>3</c:v>
                </c:pt>
                <c:pt idx="3">
                  <c:v>1</c:v>
                </c:pt>
                <c:pt idx="6">
                  <c:v>1</c:v>
                </c:pt>
                <c:pt idx="13">
                  <c:v>1</c:v>
                </c:pt>
                <c:pt idx="19">
                  <c:v>2</c:v>
                </c:pt>
                <c:pt idx="22">
                  <c:v>1</c:v>
                </c:pt>
                <c:pt idx="23">
                  <c:v>1</c:v>
                </c:pt>
                <c:pt idx="25">
                  <c:v>2</c:v>
                </c:pt>
                <c:pt idx="28">
                  <c:v>1</c:v>
                </c:pt>
                <c:pt idx="29">
                  <c:v>2</c:v>
                </c:pt>
                <c:pt idx="31">
                  <c:v>1</c:v>
                </c:pt>
                <c:pt idx="33">
                  <c:v>1</c:v>
                </c:pt>
                <c:pt idx="35">
                  <c:v>1</c:v>
                </c:pt>
                <c:pt idx="36">
                  <c:v>1</c:v>
                </c:pt>
                <c:pt idx="37">
                  <c:v>3</c:v>
                </c:pt>
                <c:pt idx="38">
                  <c:v>2</c:v>
                </c:pt>
                <c:pt idx="40">
                  <c:v>1</c:v>
                </c:pt>
                <c:pt idx="41">
                  <c:v>1</c:v>
                </c:pt>
                <c:pt idx="43">
                  <c:v>5</c:v>
                </c:pt>
                <c:pt idx="45">
                  <c:v>1</c:v>
                </c:pt>
                <c:pt idx="48">
                  <c:v>2</c:v>
                </c:pt>
              </c:numCache>
            </c:numRef>
          </c:val>
          <c:extLst>
            <c:ext xmlns:c16="http://schemas.microsoft.com/office/drawing/2014/chart" uri="{C3380CC4-5D6E-409C-BE32-E72D297353CC}">
              <c16:uniqueId val="{00000000-922D-4289-BF4A-9CD50DD477CA}"/>
            </c:ext>
          </c:extLst>
        </c:ser>
        <c:ser>
          <c:idx val="3"/>
          <c:order val="1"/>
          <c:tx>
            <c:strRef>
              <c:f>RITA!$D$2</c:f>
              <c:strCache>
                <c:ptCount val="1"/>
                <c:pt idx="0">
                  <c:v> Influenza A(H1N1)/09</c:v>
                </c:pt>
              </c:strCache>
            </c:strRef>
          </c:tx>
          <c:spPr>
            <a:solidFill>
              <a:srgbClr val="FF00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RITA!$D$3:$D$93</c:f>
              <c:numCache>
                <c:formatCode>General</c:formatCode>
                <c:ptCount val="52"/>
                <c:pt idx="0">
                  <c:v>7</c:v>
                </c:pt>
                <c:pt idx="1">
                  <c:v>3</c:v>
                </c:pt>
                <c:pt idx="2">
                  <c:v>4</c:v>
                </c:pt>
                <c:pt idx="3">
                  <c:v>1</c:v>
                </c:pt>
                <c:pt idx="6">
                  <c:v>2</c:v>
                </c:pt>
                <c:pt idx="9">
                  <c:v>1</c:v>
                </c:pt>
                <c:pt idx="10">
                  <c:v>1</c:v>
                </c:pt>
                <c:pt idx="13">
                  <c:v>1</c:v>
                </c:pt>
                <c:pt idx="14">
                  <c:v>1</c:v>
                </c:pt>
                <c:pt idx="15">
                  <c:v>1</c:v>
                </c:pt>
                <c:pt idx="18">
                  <c:v>1</c:v>
                </c:pt>
                <c:pt idx="19">
                  <c:v>5</c:v>
                </c:pt>
                <c:pt idx="20">
                  <c:v>4</c:v>
                </c:pt>
                <c:pt idx="21">
                  <c:v>3</c:v>
                </c:pt>
                <c:pt idx="22">
                  <c:v>2</c:v>
                </c:pt>
                <c:pt idx="23">
                  <c:v>3</c:v>
                </c:pt>
                <c:pt idx="24">
                  <c:v>1</c:v>
                </c:pt>
                <c:pt idx="25">
                  <c:v>3</c:v>
                </c:pt>
                <c:pt idx="26">
                  <c:v>1</c:v>
                </c:pt>
                <c:pt idx="27">
                  <c:v>3</c:v>
                </c:pt>
                <c:pt idx="28">
                  <c:v>1</c:v>
                </c:pt>
                <c:pt idx="29">
                  <c:v>1</c:v>
                </c:pt>
                <c:pt idx="30">
                  <c:v>5</c:v>
                </c:pt>
                <c:pt idx="31">
                  <c:v>2</c:v>
                </c:pt>
                <c:pt idx="32">
                  <c:v>4</c:v>
                </c:pt>
                <c:pt idx="33">
                  <c:v>4</c:v>
                </c:pt>
                <c:pt idx="35">
                  <c:v>1</c:v>
                </c:pt>
                <c:pt idx="36">
                  <c:v>2</c:v>
                </c:pt>
                <c:pt idx="38">
                  <c:v>2</c:v>
                </c:pt>
                <c:pt idx="39">
                  <c:v>5</c:v>
                </c:pt>
                <c:pt idx="40">
                  <c:v>4</c:v>
                </c:pt>
                <c:pt idx="41">
                  <c:v>1</c:v>
                </c:pt>
                <c:pt idx="42">
                  <c:v>1</c:v>
                </c:pt>
                <c:pt idx="43">
                  <c:v>2</c:v>
                </c:pt>
                <c:pt idx="44">
                  <c:v>1</c:v>
                </c:pt>
                <c:pt idx="45">
                  <c:v>4</c:v>
                </c:pt>
                <c:pt idx="46">
                  <c:v>2</c:v>
                </c:pt>
                <c:pt idx="47">
                  <c:v>1</c:v>
                </c:pt>
                <c:pt idx="48">
                  <c:v>1</c:v>
                </c:pt>
              </c:numCache>
            </c:numRef>
          </c:val>
          <c:extLst>
            <c:ext xmlns:c16="http://schemas.microsoft.com/office/drawing/2014/chart" uri="{C3380CC4-5D6E-409C-BE32-E72D297353CC}">
              <c16:uniqueId val="{00000001-922D-4289-BF4A-9CD50DD477CA}"/>
            </c:ext>
          </c:extLst>
        </c:ser>
        <c:ser>
          <c:idx val="5"/>
          <c:order val="2"/>
          <c:tx>
            <c:strRef>
              <c:f>RITA!$E$2</c:f>
              <c:strCache>
                <c:ptCount val="1"/>
                <c:pt idx="0">
                  <c:v> Parainfluenza </c:v>
                </c:pt>
              </c:strCache>
            </c:strRef>
          </c:tx>
          <c:spPr>
            <a:solidFill>
              <a:srgbClr val="FFFF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RITA!$E$3:$E$93</c:f>
              <c:numCache>
                <c:formatCode>General</c:formatCode>
                <c:ptCount val="52"/>
                <c:pt idx="0">
                  <c:v>3</c:v>
                </c:pt>
                <c:pt idx="1">
                  <c:v>3</c:v>
                </c:pt>
                <c:pt idx="2">
                  <c:v>3</c:v>
                </c:pt>
                <c:pt idx="3">
                  <c:v>1</c:v>
                </c:pt>
                <c:pt idx="4">
                  <c:v>3</c:v>
                </c:pt>
                <c:pt idx="5">
                  <c:v>4</c:v>
                </c:pt>
                <c:pt idx="6">
                  <c:v>2</c:v>
                </c:pt>
                <c:pt idx="7">
                  <c:v>1</c:v>
                </c:pt>
                <c:pt idx="8">
                  <c:v>2</c:v>
                </c:pt>
                <c:pt idx="9">
                  <c:v>3</c:v>
                </c:pt>
                <c:pt idx="10">
                  <c:v>3</c:v>
                </c:pt>
                <c:pt idx="11">
                  <c:v>2</c:v>
                </c:pt>
                <c:pt idx="12">
                  <c:v>5</c:v>
                </c:pt>
                <c:pt idx="13">
                  <c:v>3</c:v>
                </c:pt>
                <c:pt idx="14">
                  <c:v>1</c:v>
                </c:pt>
                <c:pt idx="15">
                  <c:v>4</c:v>
                </c:pt>
                <c:pt idx="16">
                  <c:v>1</c:v>
                </c:pt>
                <c:pt idx="18">
                  <c:v>3</c:v>
                </c:pt>
                <c:pt idx="19">
                  <c:v>2</c:v>
                </c:pt>
                <c:pt idx="24">
                  <c:v>2</c:v>
                </c:pt>
                <c:pt idx="27">
                  <c:v>4</c:v>
                </c:pt>
                <c:pt idx="29">
                  <c:v>2</c:v>
                </c:pt>
                <c:pt idx="36">
                  <c:v>2</c:v>
                </c:pt>
                <c:pt idx="40">
                  <c:v>1</c:v>
                </c:pt>
                <c:pt idx="41">
                  <c:v>1</c:v>
                </c:pt>
                <c:pt idx="46">
                  <c:v>3</c:v>
                </c:pt>
                <c:pt idx="47">
                  <c:v>1</c:v>
                </c:pt>
                <c:pt idx="51">
                  <c:v>1</c:v>
                </c:pt>
              </c:numCache>
            </c:numRef>
          </c:val>
          <c:extLst>
            <c:ext xmlns:c16="http://schemas.microsoft.com/office/drawing/2014/chart" uri="{C3380CC4-5D6E-409C-BE32-E72D297353CC}">
              <c16:uniqueId val="{00000002-922D-4289-BF4A-9CD50DD477CA}"/>
            </c:ext>
          </c:extLst>
        </c:ser>
        <c:ser>
          <c:idx val="6"/>
          <c:order val="3"/>
          <c:tx>
            <c:strRef>
              <c:f>RITA!$F$2</c:f>
              <c:strCache>
                <c:ptCount val="1"/>
                <c:pt idx="0">
                  <c:v> Virus Influenza A</c:v>
                </c:pt>
              </c:strCache>
            </c:strRef>
          </c:tx>
          <c:spPr>
            <a:solidFill>
              <a:srgbClr val="999933"/>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RITA!$F$3:$F$93</c:f>
              <c:numCache>
                <c:formatCode>General</c:formatCode>
                <c:ptCount val="52"/>
                <c:pt idx="1">
                  <c:v>1</c:v>
                </c:pt>
                <c:pt idx="6">
                  <c:v>1</c:v>
                </c:pt>
                <c:pt idx="7">
                  <c:v>1</c:v>
                </c:pt>
                <c:pt idx="13">
                  <c:v>1</c:v>
                </c:pt>
                <c:pt idx="14">
                  <c:v>1</c:v>
                </c:pt>
                <c:pt idx="17">
                  <c:v>1</c:v>
                </c:pt>
                <c:pt idx="18">
                  <c:v>1</c:v>
                </c:pt>
                <c:pt idx="22">
                  <c:v>1</c:v>
                </c:pt>
                <c:pt idx="23">
                  <c:v>1</c:v>
                </c:pt>
                <c:pt idx="24">
                  <c:v>3</c:v>
                </c:pt>
                <c:pt idx="25">
                  <c:v>3</c:v>
                </c:pt>
                <c:pt idx="28">
                  <c:v>2</c:v>
                </c:pt>
                <c:pt idx="29">
                  <c:v>1</c:v>
                </c:pt>
                <c:pt idx="31">
                  <c:v>1</c:v>
                </c:pt>
                <c:pt idx="40">
                  <c:v>1</c:v>
                </c:pt>
                <c:pt idx="42">
                  <c:v>3</c:v>
                </c:pt>
                <c:pt idx="43">
                  <c:v>2</c:v>
                </c:pt>
                <c:pt idx="45">
                  <c:v>1</c:v>
                </c:pt>
                <c:pt idx="49">
                  <c:v>1</c:v>
                </c:pt>
                <c:pt idx="51">
                  <c:v>1</c:v>
                </c:pt>
              </c:numCache>
            </c:numRef>
          </c:val>
          <c:extLst>
            <c:ext xmlns:c16="http://schemas.microsoft.com/office/drawing/2014/chart" uri="{C3380CC4-5D6E-409C-BE32-E72D297353CC}">
              <c16:uniqueId val="{00000003-922D-4289-BF4A-9CD50DD477CA}"/>
            </c:ext>
          </c:extLst>
        </c:ser>
        <c:ser>
          <c:idx val="7"/>
          <c:order val="4"/>
          <c:tx>
            <c:strRef>
              <c:f>RITA!$G$2</c:f>
              <c:strCache>
                <c:ptCount val="1"/>
                <c:pt idx="0">
                  <c:v> Virus Influenza B</c:v>
                </c:pt>
              </c:strCache>
            </c:strRef>
          </c:tx>
          <c:spPr>
            <a:solidFill>
              <a:schemeClr val="tx1"/>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RITA!$G$15:$G$93</c:f>
              <c:numCache>
                <c:formatCode>General</c:formatCode>
                <c:ptCount val="52"/>
                <c:pt idx="0">
                  <c:v>1</c:v>
                </c:pt>
                <c:pt idx="1">
                  <c:v>2</c:v>
                </c:pt>
                <c:pt idx="6">
                  <c:v>1</c:v>
                </c:pt>
                <c:pt idx="14">
                  <c:v>1</c:v>
                </c:pt>
                <c:pt idx="21">
                  <c:v>2</c:v>
                </c:pt>
                <c:pt idx="22">
                  <c:v>1</c:v>
                </c:pt>
                <c:pt idx="26">
                  <c:v>1</c:v>
                </c:pt>
                <c:pt idx="35">
                  <c:v>1</c:v>
                </c:pt>
                <c:pt idx="36">
                  <c:v>1</c:v>
                </c:pt>
                <c:pt idx="37">
                  <c:v>1</c:v>
                </c:pt>
                <c:pt idx="40">
                  <c:v>2</c:v>
                </c:pt>
                <c:pt idx="41">
                  <c:v>1</c:v>
                </c:pt>
                <c:pt idx="42">
                  <c:v>1</c:v>
                </c:pt>
                <c:pt idx="43">
                  <c:v>1</c:v>
                </c:pt>
                <c:pt idx="46">
                  <c:v>2</c:v>
                </c:pt>
                <c:pt idx="49">
                  <c:v>1</c:v>
                </c:pt>
                <c:pt idx="51">
                  <c:v>1</c:v>
                </c:pt>
              </c:numCache>
            </c:numRef>
          </c:val>
          <c:extLst>
            <c:ext xmlns:c16="http://schemas.microsoft.com/office/drawing/2014/chart" uri="{C3380CC4-5D6E-409C-BE32-E72D297353CC}">
              <c16:uniqueId val="{00000004-922D-4289-BF4A-9CD50DD477CA}"/>
            </c:ext>
          </c:extLst>
        </c:ser>
        <c:ser>
          <c:idx val="9"/>
          <c:order val="5"/>
          <c:tx>
            <c:strRef>
              <c:f>RITA!$I$2</c:f>
              <c:strCache>
                <c:ptCount val="1"/>
                <c:pt idx="0">
                  <c:v>VRS</c:v>
                </c:pt>
              </c:strCache>
            </c:strRef>
          </c:tx>
          <c:spPr>
            <a:solidFill>
              <a:srgbClr val="0080C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RITA!$I$3:$I$93</c:f>
              <c:numCache>
                <c:formatCode>General</c:formatCode>
                <c:ptCount val="52"/>
                <c:pt idx="0">
                  <c:v>6</c:v>
                </c:pt>
                <c:pt idx="1">
                  <c:v>7</c:v>
                </c:pt>
                <c:pt idx="2">
                  <c:v>7</c:v>
                </c:pt>
                <c:pt idx="3">
                  <c:v>4</c:v>
                </c:pt>
                <c:pt idx="4">
                  <c:v>4</c:v>
                </c:pt>
                <c:pt idx="5">
                  <c:v>8</c:v>
                </c:pt>
                <c:pt idx="6">
                  <c:v>7</c:v>
                </c:pt>
                <c:pt idx="7">
                  <c:v>5</c:v>
                </c:pt>
                <c:pt idx="8">
                  <c:v>3</c:v>
                </c:pt>
                <c:pt idx="9">
                  <c:v>6</c:v>
                </c:pt>
                <c:pt idx="10">
                  <c:v>12</c:v>
                </c:pt>
                <c:pt idx="11">
                  <c:v>8</c:v>
                </c:pt>
                <c:pt idx="12">
                  <c:v>10</c:v>
                </c:pt>
                <c:pt idx="13">
                  <c:v>7</c:v>
                </c:pt>
                <c:pt idx="14">
                  <c:v>12</c:v>
                </c:pt>
                <c:pt idx="15">
                  <c:v>13</c:v>
                </c:pt>
                <c:pt idx="16">
                  <c:v>17</c:v>
                </c:pt>
                <c:pt idx="17">
                  <c:v>14</c:v>
                </c:pt>
                <c:pt idx="18">
                  <c:v>10</c:v>
                </c:pt>
                <c:pt idx="19">
                  <c:v>23</c:v>
                </c:pt>
                <c:pt idx="20">
                  <c:v>19</c:v>
                </c:pt>
                <c:pt idx="21">
                  <c:v>16</c:v>
                </c:pt>
                <c:pt idx="22">
                  <c:v>14</c:v>
                </c:pt>
                <c:pt idx="23">
                  <c:v>12</c:v>
                </c:pt>
                <c:pt idx="24">
                  <c:v>20</c:v>
                </c:pt>
                <c:pt idx="25">
                  <c:v>16</c:v>
                </c:pt>
                <c:pt idx="26">
                  <c:v>12</c:v>
                </c:pt>
                <c:pt idx="27">
                  <c:v>4</c:v>
                </c:pt>
                <c:pt idx="28">
                  <c:v>12</c:v>
                </c:pt>
                <c:pt idx="29">
                  <c:v>11</c:v>
                </c:pt>
                <c:pt idx="30">
                  <c:v>8</c:v>
                </c:pt>
                <c:pt idx="31">
                  <c:v>10</c:v>
                </c:pt>
                <c:pt idx="32">
                  <c:v>3</c:v>
                </c:pt>
                <c:pt idx="33">
                  <c:v>7</c:v>
                </c:pt>
                <c:pt idx="34">
                  <c:v>7</c:v>
                </c:pt>
                <c:pt idx="35">
                  <c:v>3</c:v>
                </c:pt>
                <c:pt idx="36">
                  <c:v>2</c:v>
                </c:pt>
                <c:pt idx="37">
                  <c:v>0</c:v>
                </c:pt>
                <c:pt idx="38">
                  <c:v>4</c:v>
                </c:pt>
                <c:pt idx="39">
                  <c:v>5</c:v>
                </c:pt>
                <c:pt idx="40">
                  <c:v>3</c:v>
                </c:pt>
                <c:pt idx="41">
                  <c:v>2</c:v>
                </c:pt>
                <c:pt idx="42">
                  <c:v>1</c:v>
                </c:pt>
                <c:pt idx="43">
                  <c:v>6</c:v>
                </c:pt>
                <c:pt idx="44">
                  <c:v>5</c:v>
                </c:pt>
                <c:pt idx="45">
                  <c:v>5</c:v>
                </c:pt>
                <c:pt idx="46">
                  <c:v>3</c:v>
                </c:pt>
                <c:pt idx="47">
                  <c:v>6</c:v>
                </c:pt>
                <c:pt idx="48">
                  <c:v>9</c:v>
                </c:pt>
                <c:pt idx="49">
                  <c:v>11</c:v>
                </c:pt>
                <c:pt idx="50">
                  <c:v>14</c:v>
                </c:pt>
                <c:pt idx="51">
                  <c:v>8</c:v>
                </c:pt>
              </c:numCache>
            </c:numRef>
          </c:val>
          <c:extLst>
            <c:ext xmlns:c16="http://schemas.microsoft.com/office/drawing/2014/chart" uri="{C3380CC4-5D6E-409C-BE32-E72D297353CC}">
              <c16:uniqueId val="{00000005-922D-4289-BF4A-9CD50DD477CA}"/>
            </c:ext>
          </c:extLst>
        </c:ser>
        <c:ser>
          <c:idx val="0"/>
          <c:order val="6"/>
          <c:tx>
            <c:strRef>
              <c:f>RITA!$B$2</c:f>
              <c:strCache>
                <c:ptCount val="1"/>
                <c:pt idx="0">
                  <c:v> Adenovirus</c:v>
                </c:pt>
              </c:strCache>
            </c:strRef>
          </c:tx>
          <c:spPr>
            <a:solidFill>
              <a:srgbClr val="03EB1F"/>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RITA!$B$42:$B$93</c:f>
              <c:numCache>
                <c:formatCode>General</c:formatCode>
                <c:ptCount val="52"/>
                <c:pt idx="1">
                  <c:v>1</c:v>
                </c:pt>
                <c:pt idx="6">
                  <c:v>1</c:v>
                </c:pt>
                <c:pt idx="8">
                  <c:v>1</c:v>
                </c:pt>
                <c:pt idx="9">
                  <c:v>1</c:v>
                </c:pt>
                <c:pt idx="13">
                  <c:v>1</c:v>
                </c:pt>
                <c:pt idx="14">
                  <c:v>1</c:v>
                </c:pt>
                <c:pt idx="15">
                  <c:v>2</c:v>
                </c:pt>
                <c:pt idx="18">
                  <c:v>1</c:v>
                </c:pt>
                <c:pt idx="21">
                  <c:v>1</c:v>
                </c:pt>
                <c:pt idx="24">
                  <c:v>1</c:v>
                </c:pt>
                <c:pt idx="25">
                  <c:v>1</c:v>
                </c:pt>
                <c:pt idx="26">
                  <c:v>2</c:v>
                </c:pt>
                <c:pt idx="27">
                  <c:v>1</c:v>
                </c:pt>
                <c:pt idx="30">
                  <c:v>1</c:v>
                </c:pt>
                <c:pt idx="38">
                  <c:v>1</c:v>
                </c:pt>
                <c:pt idx="39">
                  <c:v>1</c:v>
                </c:pt>
                <c:pt idx="42">
                  <c:v>1</c:v>
                </c:pt>
                <c:pt idx="43">
                  <c:v>1</c:v>
                </c:pt>
              </c:numCache>
            </c:numRef>
          </c:val>
          <c:extLst>
            <c:ext xmlns:c16="http://schemas.microsoft.com/office/drawing/2014/chart" uri="{C3380CC4-5D6E-409C-BE32-E72D297353CC}">
              <c16:uniqueId val="{00000006-922D-4289-BF4A-9CD50DD477CA}"/>
            </c:ext>
          </c:extLst>
        </c:ser>
        <c:ser>
          <c:idx val="1"/>
          <c:order val="7"/>
          <c:tx>
            <c:strRef>
              <c:f>RITA!$H$2</c:f>
              <c:strCache>
                <c:ptCount val="1"/>
                <c:pt idx="0">
                  <c:v>Metaneumovirus</c:v>
                </c:pt>
              </c:strCache>
            </c:strRef>
          </c:tx>
          <c:invertIfNegative val="0"/>
          <c:dPt>
            <c:idx val="7"/>
            <c:invertIfNegative val="0"/>
            <c:bubble3D val="0"/>
            <c:spPr>
              <a:solidFill>
                <a:schemeClr val="accent6">
                  <a:lumMod val="75000"/>
                </a:schemeClr>
              </a:solidFill>
            </c:spPr>
            <c:extLst>
              <c:ext xmlns:c16="http://schemas.microsoft.com/office/drawing/2014/chart" uri="{C3380CC4-5D6E-409C-BE32-E72D297353CC}">
                <c16:uniqueId val="{00000008-922D-4289-BF4A-9CD50DD477CA}"/>
              </c:ext>
            </c:extLst>
          </c:dPt>
          <c:dPt>
            <c:idx val="23"/>
            <c:invertIfNegative val="0"/>
            <c:bubble3D val="0"/>
            <c:spPr>
              <a:solidFill>
                <a:schemeClr val="accent1"/>
              </a:solidFill>
            </c:spPr>
            <c:extLst>
              <c:ext xmlns:c16="http://schemas.microsoft.com/office/drawing/2014/chart" uri="{C3380CC4-5D6E-409C-BE32-E72D297353CC}">
                <c16:uniqueId val="{0000000A-922D-4289-BF4A-9CD50DD477CA}"/>
              </c:ext>
            </c:extLst>
          </c:dPt>
          <c:val>
            <c:numRef>
              <c:f>RITA!$H$42:$H$93</c:f>
              <c:numCache>
                <c:formatCode>General</c:formatCode>
                <c:ptCount val="52"/>
                <c:pt idx="0">
                  <c:v>4</c:v>
                </c:pt>
                <c:pt idx="1">
                  <c:v>1</c:v>
                </c:pt>
                <c:pt idx="2">
                  <c:v>3</c:v>
                </c:pt>
                <c:pt idx="5">
                  <c:v>2</c:v>
                </c:pt>
                <c:pt idx="7">
                  <c:v>1</c:v>
                </c:pt>
                <c:pt idx="8">
                  <c:v>1</c:v>
                </c:pt>
                <c:pt idx="11">
                  <c:v>1</c:v>
                </c:pt>
                <c:pt idx="15">
                  <c:v>1</c:v>
                </c:pt>
                <c:pt idx="20">
                  <c:v>3</c:v>
                </c:pt>
                <c:pt idx="23">
                  <c:v>1</c:v>
                </c:pt>
                <c:pt idx="24">
                  <c:v>1</c:v>
                </c:pt>
                <c:pt idx="27">
                  <c:v>1</c:v>
                </c:pt>
                <c:pt idx="30">
                  <c:v>1</c:v>
                </c:pt>
                <c:pt idx="31">
                  <c:v>2</c:v>
                </c:pt>
                <c:pt idx="36">
                  <c:v>1</c:v>
                </c:pt>
                <c:pt idx="43">
                  <c:v>2</c:v>
                </c:pt>
                <c:pt idx="45">
                  <c:v>1</c:v>
                </c:pt>
                <c:pt idx="46">
                  <c:v>3</c:v>
                </c:pt>
                <c:pt idx="47">
                  <c:v>1</c:v>
                </c:pt>
                <c:pt idx="48">
                  <c:v>1</c:v>
                </c:pt>
                <c:pt idx="50">
                  <c:v>3</c:v>
                </c:pt>
                <c:pt idx="51">
                  <c:v>1</c:v>
                </c:pt>
              </c:numCache>
            </c:numRef>
          </c:val>
          <c:extLst>
            <c:ext xmlns:c16="http://schemas.microsoft.com/office/drawing/2014/chart" uri="{C3380CC4-5D6E-409C-BE32-E72D297353CC}">
              <c16:uniqueId val="{0000000B-922D-4289-BF4A-9CD50DD477CA}"/>
            </c:ext>
          </c:extLst>
        </c:ser>
        <c:dLbls>
          <c:showLegendKey val="0"/>
          <c:showVal val="0"/>
          <c:showCatName val="0"/>
          <c:showSerName val="0"/>
          <c:showPercent val="0"/>
          <c:showBubbleSize val="0"/>
        </c:dLbls>
        <c:gapWidth val="55"/>
        <c:overlap val="100"/>
        <c:axId val="95979776"/>
        <c:axId val="96002048"/>
      </c:barChart>
      <c:catAx>
        <c:axId val="95979776"/>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900" b="1" i="0" u="none" strike="noStrike" baseline="0">
                <a:solidFill>
                  <a:srgbClr val="000000"/>
                </a:solidFill>
                <a:latin typeface="Calibri"/>
                <a:ea typeface="Calibri"/>
                <a:cs typeface="Calibri"/>
              </a:defRPr>
            </a:pPr>
            <a:endParaRPr lang="en-US"/>
          </a:p>
        </c:txPr>
        <c:crossAx val="96002048"/>
        <c:crosses val="autoZero"/>
        <c:auto val="0"/>
        <c:lblAlgn val="ctr"/>
        <c:lblOffset val="100"/>
        <c:noMultiLvlLbl val="0"/>
      </c:catAx>
      <c:valAx>
        <c:axId val="96002048"/>
        <c:scaling>
          <c:orientation val="minMax"/>
        </c:scaling>
        <c:delete val="0"/>
        <c:axPos val="l"/>
        <c:numFmt formatCode="General" sourceLinked="1"/>
        <c:majorTickMark val="none"/>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95979776"/>
        <c:crosses val="autoZero"/>
        <c:crossBetween val="between"/>
      </c:valAx>
    </c:plotArea>
    <c:legend>
      <c:legendPos val="r"/>
      <c:layout>
        <c:manualLayout>
          <c:xMode val="edge"/>
          <c:yMode val="edge"/>
          <c:x val="2.0176983085447613E-2"/>
          <c:y val="1.1221388024171472E-3"/>
          <c:w val="0.97982301691455231"/>
          <c:h val="0.15843673061994015"/>
        </c:manualLayout>
      </c:layout>
      <c:overlay val="0"/>
      <c:spPr>
        <a:noFill/>
        <a:ln w="25400">
          <a:noFill/>
        </a:ln>
      </c:spPr>
      <c:txPr>
        <a:bodyPr/>
        <a:lstStyle/>
        <a:p>
          <a:pPr>
            <a:defRPr sz="800" b="1" i="0" u="none" strike="noStrike" baseline="0">
              <a:solidFill>
                <a:srgbClr val="000000"/>
              </a:solidFill>
              <a:latin typeface="Calibri"/>
              <a:ea typeface="Calibri"/>
              <a:cs typeface="Calibri"/>
            </a:defRPr>
          </a:pPr>
          <a:endParaRPr lang="en-US"/>
        </a:p>
      </c:txPr>
    </c:legend>
    <c:plotVisOnly val="1"/>
    <c:dispBlanksAs val="gap"/>
    <c:showDLblsOverMax val="0"/>
  </c:chart>
  <c:spPr>
    <a:no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666756306136736E-2"/>
          <c:y val="0.14619079508800484"/>
          <c:w val="0.87027892217501213"/>
          <c:h val="0.64606397466754495"/>
        </c:manualLayout>
      </c:layout>
      <c:barChart>
        <c:barDir val="col"/>
        <c:grouping val="clustered"/>
        <c:varyColors val="0"/>
        <c:ser>
          <c:idx val="2"/>
          <c:order val="2"/>
          <c:tx>
            <c:strRef>
              <c:f>Intoxicaciones!$A$66</c:f>
              <c:strCache>
                <c:ptCount val="1"/>
                <c:pt idx="0">
                  <c:v>2020</c:v>
                </c:pt>
              </c:strCache>
            </c:strRef>
          </c:tx>
          <c:spPr>
            <a:solidFill>
              <a:srgbClr val="0070C0"/>
            </a:solidFill>
          </c:spPr>
          <c:invertIfNegative val="0"/>
          <c:val>
            <c:numRef>
              <c:f>Intoxicaciones!$B$66:$BA$66</c:f>
              <c:numCache>
                <c:formatCode>General</c:formatCode>
                <c:ptCount val="52"/>
                <c:pt idx="0">
                  <c:v>50</c:v>
                </c:pt>
                <c:pt idx="1">
                  <c:v>26</c:v>
                </c:pt>
                <c:pt idx="2">
                  <c:v>36</c:v>
                </c:pt>
                <c:pt idx="3">
                  <c:v>28</c:v>
                </c:pt>
                <c:pt idx="4">
                  <c:v>33</c:v>
                </c:pt>
                <c:pt idx="5">
                  <c:v>22</c:v>
                </c:pt>
                <c:pt idx="6">
                  <c:v>28</c:v>
                </c:pt>
                <c:pt idx="7">
                  <c:v>31</c:v>
                </c:pt>
                <c:pt idx="8">
                  <c:v>28</c:v>
                </c:pt>
                <c:pt idx="9">
                  <c:v>35</c:v>
                </c:pt>
                <c:pt idx="10">
                  <c:v>30</c:v>
                </c:pt>
                <c:pt idx="11">
                  <c:v>27</c:v>
                </c:pt>
                <c:pt idx="12">
                  <c:v>9</c:v>
                </c:pt>
                <c:pt idx="13">
                  <c:v>13</c:v>
                </c:pt>
                <c:pt idx="14">
                  <c:v>17</c:v>
                </c:pt>
                <c:pt idx="15">
                  <c:v>10</c:v>
                </c:pt>
                <c:pt idx="16">
                  <c:v>23</c:v>
                </c:pt>
                <c:pt idx="17">
                  <c:v>22</c:v>
                </c:pt>
                <c:pt idx="18">
                  <c:v>25</c:v>
                </c:pt>
                <c:pt idx="19">
                  <c:v>19</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0524-458F-9775-164589D1E61C}"/>
            </c:ext>
          </c:extLst>
        </c:ser>
        <c:dLbls>
          <c:showLegendKey val="0"/>
          <c:showVal val="0"/>
          <c:showCatName val="0"/>
          <c:showSerName val="0"/>
          <c:showPercent val="0"/>
          <c:showBubbleSize val="0"/>
        </c:dLbls>
        <c:gapWidth val="0"/>
        <c:overlap val="100"/>
        <c:axId val="152730168"/>
        <c:axId val="152733696"/>
      </c:barChart>
      <c:lineChart>
        <c:grouping val="standard"/>
        <c:varyColors val="0"/>
        <c:ser>
          <c:idx val="0"/>
          <c:order val="0"/>
          <c:tx>
            <c:strRef>
              <c:f>Intoxicaciones!$A$64</c:f>
              <c:strCache>
                <c:ptCount val="1"/>
                <c:pt idx="0">
                  <c:v>2018</c:v>
                </c:pt>
              </c:strCache>
            </c:strRef>
          </c:tx>
          <c:spPr>
            <a:ln w="28575">
              <a:solidFill>
                <a:srgbClr val="C00000"/>
              </a:solidFill>
            </a:ln>
          </c:spPr>
          <c:marker>
            <c:symbol val="none"/>
          </c:marker>
          <c:val>
            <c:numRef>
              <c:f>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1-0524-458F-9775-164589D1E61C}"/>
            </c:ext>
          </c:extLst>
        </c:ser>
        <c:ser>
          <c:idx val="1"/>
          <c:order val="1"/>
          <c:tx>
            <c:strRef>
              <c:f>Intoxicaciones!$A$65</c:f>
              <c:strCache>
                <c:ptCount val="1"/>
                <c:pt idx="0">
                  <c:v>2019</c:v>
                </c:pt>
              </c:strCache>
            </c:strRef>
          </c:tx>
          <c:spPr>
            <a:ln w="28575">
              <a:solidFill>
                <a:srgbClr val="00B050"/>
              </a:solidFill>
            </a:ln>
          </c:spPr>
          <c:marker>
            <c:symbol val="none"/>
          </c:marker>
          <c:val>
            <c:numRef>
              <c:f>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2-0524-458F-9775-164589D1E61C}"/>
            </c:ext>
          </c:extLst>
        </c:ser>
        <c:ser>
          <c:idx val="3"/>
          <c:order val="3"/>
          <c:tx>
            <c:strRef>
              <c:f>Intoxicaciones!$A$63</c:f>
              <c:strCache>
                <c:ptCount val="1"/>
                <c:pt idx="0">
                  <c:v>2017</c:v>
                </c:pt>
              </c:strCache>
            </c:strRef>
          </c:tx>
          <c:marker>
            <c:symbol val="none"/>
          </c:marker>
          <c:val>
            <c:numRef>
              <c:f>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3-0524-458F-9775-164589D1E61C}"/>
            </c:ext>
          </c:extLst>
        </c:ser>
        <c:ser>
          <c:idx val="4"/>
          <c:order val="4"/>
          <c:tx>
            <c:strRef>
              <c:f>Intoxicaciones!$A$62</c:f>
              <c:strCache>
                <c:ptCount val="1"/>
                <c:pt idx="0">
                  <c:v>2016</c:v>
                </c:pt>
              </c:strCache>
            </c:strRef>
          </c:tx>
          <c:marker>
            <c:symbol val="none"/>
          </c:marker>
          <c:val>
            <c:numRef>
              <c:f>Intoxicaciones!$B$62:$BA$62</c:f>
              <c:numCache>
                <c:formatCode>General</c:formatCode>
                <c:ptCount val="52"/>
                <c:pt idx="0">
                  <c:v>24</c:v>
                </c:pt>
                <c:pt idx="1">
                  <c:v>39</c:v>
                </c:pt>
                <c:pt idx="2">
                  <c:v>39</c:v>
                </c:pt>
                <c:pt idx="3">
                  <c:v>38</c:v>
                </c:pt>
                <c:pt idx="4">
                  <c:v>30</c:v>
                </c:pt>
                <c:pt idx="5">
                  <c:v>47</c:v>
                </c:pt>
                <c:pt idx="6">
                  <c:v>43</c:v>
                </c:pt>
                <c:pt idx="7">
                  <c:v>41</c:v>
                </c:pt>
                <c:pt idx="8">
                  <c:v>36</c:v>
                </c:pt>
                <c:pt idx="9">
                  <c:v>58</c:v>
                </c:pt>
                <c:pt idx="10">
                  <c:v>55</c:v>
                </c:pt>
                <c:pt idx="11">
                  <c:v>58</c:v>
                </c:pt>
                <c:pt idx="12">
                  <c:v>39</c:v>
                </c:pt>
                <c:pt idx="13">
                  <c:v>54</c:v>
                </c:pt>
                <c:pt idx="14">
                  <c:v>51</c:v>
                </c:pt>
                <c:pt idx="15">
                  <c:v>66</c:v>
                </c:pt>
                <c:pt idx="16">
                  <c:v>52</c:v>
                </c:pt>
                <c:pt idx="17">
                  <c:v>52</c:v>
                </c:pt>
                <c:pt idx="18">
                  <c:v>61</c:v>
                </c:pt>
                <c:pt idx="19">
                  <c:v>54</c:v>
                </c:pt>
                <c:pt idx="20">
                  <c:v>39</c:v>
                </c:pt>
                <c:pt idx="21">
                  <c:v>36</c:v>
                </c:pt>
                <c:pt idx="22">
                  <c:v>46</c:v>
                </c:pt>
                <c:pt idx="23">
                  <c:v>52</c:v>
                </c:pt>
                <c:pt idx="24">
                  <c:v>44</c:v>
                </c:pt>
                <c:pt idx="25">
                  <c:v>40</c:v>
                </c:pt>
                <c:pt idx="26">
                  <c:v>39</c:v>
                </c:pt>
                <c:pt idx="27">
                  <c:v>50</c:v>
                </c:pt>
                <c:pt idx="28">
                  <c:v>49</c:v>
                </c:pt>
                <c:pt idx="29">
                  <c:v>64</c:v>
                </c:pt>
                <c:pt idx="30">
                  <c:v>59</c:v>
                </c:pt>
                <c:pt idx="31">
                  <c:v>44</c:v>
                </c:pt>
                <c:pt idx="32">
                  <c:v>60</c:v>
                </c:pt>
                <c:pt idx="33">
                  <c:v>45</c:v>
                </c:pt>
                <c:pt idx="34">
                  <c:v>44</c:v>
                </c:pt>
                <c:pt idx="35">
                  <c:v>46</c:v>
                </c:pt>
                <c:pt idx="36">
                  <c:v>58</c:v>
                </c:pt>
                <c:pt idx="37">
                  <c:v>75</c:v>
                </c:pt>
                <c:pt idx="38">
                  <c:v>58</c:v>
                </c:pt>
                <c:pt idx="39">
                  <c:v>53</c:v>
                </c:pt>
                <c:pt idx="40">
                  <c:v>57</c:v>
                </c:pt>
                <c:pt idx="41">
                  <c:v>52</c:v>
                </c:pt>
                <c:pt idx="42">
                  <c:v>58</c:v>
                </c:pt>
                <c:pt idx="43">
                  <c:v>68</c:v>
                </c:pt>
                <c:pt idx="44">
                  <c:v>50</c:v>
                </c:pt>
                <c:pt idx="45">
                  <c:v>49</c:v>
                </c:pt>
                <c:pt idx="46">
                  <c:v>65</c:v>
                </c:pt>
                <c:pt idx="47">
                  <c:v>84</c:v>
                </c:pt>
                <c:pt idx="48">
                  <c:v>63</c:v>
                </c:pt>
                <c:pt idx="49">
                  <c:v>70</c:v>
                </c:pt>
                <c:pt idx="50">
                  <c:v>49</c:v>
                </c:pt>
                <c:pt idx="51">
                  <c:v>37</c:v>
                </c:pt>
              </c:numCache>
            </c:numRef>
          </c:val>
          <c:smooth val="0"/>
          <c:extLst>
            <c:ext xmlns:c16="http://schemas.microsoft.com/office/drawing/2014/chart" uri="{C3380CC4-5D6E-409C-BE32-E72D297353CC}">
              <c16:uniqueId val="{00000004-0524-458F-9775-164589D1E61C}"/>
            </c:ext>
          </c:extLst>
        </c:ser>
        <c:dLbls>
          <c:showLegendKey val="0"/>
          <c:showVal val="0"/>
          <c:showCatName val="0"/>
          <c:showSerName val="0"/>
          <c:showPercent val="0"/>
          <c:showBubbleSize val="0"/>
        </c:dLbls>
        <c:marker val="1"/>
        <c:smooth val="0"/>
        <c:axId val="152730168"/>
        <c:axId val="152733696"/>
      </c:lineChart>
      <c:catAx>
        <c:axId val="152730168"/>
        <c:scaling>
          <c:orientation val="minMax"/>
        </c:scaling>
        <c:delete val="0"/>
        <c:axPos val="b"/>
        <c:title>
          <c:tx>
            <c:rich>
              <a:bodyPr/>
              <a:lstStyle/>
              <a:p>
                <a:pPr>
                  <a:defRPr sz="700" baseline="0"/>
                </a:pPr>
                <a:r>
                  <a:rPr lang="en-US" sz="700" baseline="0"/>
                  <a:t>Semana Epidemiológica</a:t>
                </a:r>
              </a:p>
            </c:rich>
          </c:tx>
          <c:layout>
            <c:manualLayout>
              <c:xMode val="edge"/>
              <c:yMode val="edge"/>
              <c:x val="0.45418555370300651"/>
              <c:y val="0.87613264017001846"/>
            </c:manualLayout>
          </c:layout>
          <c:overlay val="0"/>
        </c:title>
        <c:majorTickMark val="out"/>
        <c:minorTickMark val="none"/>
        <c:tickLblPos val="nextTo"/>
        <c:txPr>
          <a:bodyPr/>
          <a:lstStyle/>
          <a:p>
            <a:pPr>
              <a:defRPr sz="600" baseline="0"/>
            </a:pPr>
            <a:endParaRPr lang="en-US"/>
          </a:p>
        </c:txPr>
        <c:crossAx val="152733696"/>
        <c:crosses val="autoZero"/>
        <c:auto val="1"/>
        <c:lblAlgn val="ctr"/>
        <c:lblOffset val="100"/>
        <c:noMultiLvlLbl val="0"/>
      </c:catAx>
      <c:valAx>
        <c:axId val="15273369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manualLayout>
              <c:xMode val="edge"/>
              <c:yMode val="edge"/>
              <c:x val="1.6393266283009734E-2"/>
              <c:y val="0.3509945214794864"/>
            </c:manualLayout>
          </c:layout>
          <c:overlay val="0"/>
        </c:title>
        <c:numFmt formatCode="General" sourceLinked="1"/>
        <c:majorTickMark val="out"/>
        <c:minorTickMark val="none"/>
        <c:tickLblPos val="nextTo"/>
        <c:txPr>
          <a:bodyPr/>
          <a:lstStyle/>
          <a:p>
            <a:pPr>
              <a:defRPr sz="700" baseline="0"/>
            </a:pPr>
            <a:endParaRPr lang="en-US"/>
          </a:p>
        </c:txPr>
        <c:crossAx val="152730168"/>
        <c:crosses val="autoZero"/>
        <c:crossBetween val="between"/>
      </c:valAx>
    </c:plotArea>
    <c:legend>
      <c:legendPos val="t"/>
      <c:overlay val="0"/>
      <c:txPr>
        <a:bodyPr/>
        <a:lstStyle/>
        <a:p>
          <a:pPr>
            <a:defRPr sz="7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Convenciones!$D$2:$D$9</c:f>
              <c:strCache>
                <c:ptCount val="8"/>
                <c:pt idx="0">
                  <c:v>Psicoactivas</c:v>
                </c:pt>
                <c:pt idx="1">
                  <c:v>Medicamento</c:v>
                </c:pt>
                <c:pt idx="2">
                  <c:v>Otra Sustancia</c:v>
                </c:pt>
                <c:pt idx="3">
                  <c:v>Plaguicida</c:v>
                </c:pt>
                <c:pt idx="4">
                  <c:v>Solventes</c:v>
                </c:pt>
                <c:pt idx="5">
                  <c:v>Gases</c:v>
                </c:pt>
                <c:pt idx="6">
                  <c:v>Metales</c:v>
                </c:pt>
                <c:pt idx="7">
                  <c:v>Metanol</c:v>
                </c:pt>
              </c:strCache>
            </c:strRef>
          </c:cat>
          <c:val>
            <c:numRef>
              <c:f>Convenciones!$C$2:$C$9</c:f>
              <c:numCache>
                <c:formatCode>0.00</c:formatCode>
                <c:ptCount val="8"/>
                <c:pt idx="0">
                  <c:v>50.1953125</c:v>
                </c:pt>
                <c:pt idx="1">
                  <c:v>25.78125</c:v>
                </c:pt>
                <c:pt idx="2">
                  <c:v>12.6953125</c:v>
                </c:pt>
                <c:pt idx="3">
                  <c:v>6.640625</c:v>
                </c:pt>
                <c:pt idx="4">
                  <c:v>2.5390625</c:v>
                </c:pt>
                <c:pt idx="5">
                  <c:v>1.7578125</c:v>
                </c:pt>
                <c:pt idx="6">
                  <c:v>0.390625</c:v>
                </c:pt>
                <c:pt idx="7">
                  <c:v>0</c:v>
                </c:pt>
              </c:numCache>
            </c:numRef>
          </c:val>
          <c:extLst>
            <c:ext xmlns:c16="http://schemas.microsoft.com/office/drawing/2014/chart" uri="{C3380CC4-5D6E-409C-BE32-E72D297353CC}">
              <c16:uniqueId val="{00000000-9DC9-4698-AC77-47009AF7F6F9}"/>
            </c:ext>
          </c:extLst>
        </c:ser>
        <c:dLbls>
          <c:showLegendKey val="0"/>
          <c:showVal val="0"/>
          <c:showCatName val="0"/>
          <c:showSerName val="0"/>
          <c:showPercent val="0"/>
          <c:showBubbleSize val="0"/>
        </c:dLbls>
        <c:gapWidth val="182"/>
        <c:axId val="2066891567"/>
        <c:axId val="2066889071"/>
      </c:barChart>
      <c:catAx>
        <c:axId val="2066891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889071"/>
        <c:crosses val="autoZero"/>
        <c:auto val="1"/>
        <c:lblAlgn val="ctr"/>
        <c:lblOffset val="100"/>
        <c:noMultiLvlLbl val="0"/>
      </c:catAx>
      <c:valAx>
        <c:axId val="206688907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689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Número</a:t>
            </a:r>
            <a:r>
              <a:rPr lang="es-CO" baseline="0"/>
              <a:t> de Casos de ETA por Grupo Etario Acumulado Semana </a:t>
            </a:r>
            <a:r>
              <a:rPr lang="es-CO" baseline="0" smtClean="0"/>
              <a:t>32 </a:t>
            </a:r>
            <a:r>
              <a:rPr lang="es-CO" baseline="0"/>
              <a:t>2020</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spPr>
            <a:solidFill>
              <a:srgbClr val="4F81BD"/>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[1]Consolidado!$F$1:$K$1</c:f>
              <c:strCache>
                <c:ptCount val="6"/>
                <c:pt idx="0">
                  <c:v>1-4 años</c:v>
                </c:pt>
                <c:pt idx="1">
                  <c:v>5-9 años</c:v>
                </c:pt>
                <c:pt idx="2">
                  <c:v>10-19 años</c:v>
                </c:pt>
                <c:pt idx="3">
                  <c:v>20-49-años</c:v>
                </c:pt>
                <c:pt idx="4">
                  <c:v>50-74 años</c:v>
                </c:pt>
                <c:pt idx="5">
                  <c:v>&gt;75 años</c:v>
                </c:pt>
              </c:strCache>
            </c:strRef>
          </c:cat>
          <c:val>
            <c:numRef>
              <c:f>[1]Consolidado!$F$4:$K$4</c:f>
              <c:numCache>
                <c:formatCode>General</c:formatCode>
                <c:ptCount val="6"/>
                <c:pt idx="0">
                  <c:v>7</c:v>
                </c:pt>
                <c:pt idx="1">
                  <c:v>7</c:v>
                </c:pt>
                <c:pt idx="2">
                  <c:v>23</c:v>
                </c:pt>
                <c:pt idx="3">
                  <c:v>166</c:v>
                </c:pt>
                <c:pt idx="4">
                  <c:v>27</c:v>
                </c:pt>
                <c:pt idx="5">
                  <c:v>6</c:v>
                </c:pt>
              </c:numCache>
            </c:numRef>
          </c:val>
          <c:extLst>
            <c:ext xmlns:c16="http://schemas.microsoft.com/office/drawing/2014/chart" uri="{C3380CC4-5D6E-409C-BE32-E72D297353CC}">
              <c16:uniqueId val="{00000000-86F8-4BA0-AF8F-6B5908121457}"/>
            </c:ext>
          </c:extLst>
        </c:ser>
        <c:dLbls>
          <c:dLblPos val="outEnd"/>
          <c:showLegendKey val="0"/>
          <c:showVal val="1"/>
          <c:showCatName val="0"/>
          <c:showSerName val="0"/>
          <c:showPercent val="0"/>
          <c:showBubbleSize val="0"/>
        </c:dLbls>
        <c:gapWidth val="219"/>
        <c:overlap val="-27"/>
        <c:axId val="164033048"/>
        <c:axId val="164027560"/>
      </c:barChart>
      <c:catAx>
        <c:axId val="16403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7560"/>
        <c:crosses val="autoZero"/>
        <c:auto val="1"/>
        <c:lblAlgn val="ctr"/>
        <c:lblOffset val="100"/>
        <c:noMultiLvlLbl val="0"/>
      </c:catAx>
      <c:valAx>
        <c:axId val="164027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33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spPr>
            <a:solidFill>
              <a:srgbClr val="4F81BD"/>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[1]Consolidado!$N$1:$Z$1</c:f>
              <c:strCache>
                <c:ptCount val="13"/>
                <c:pt idx="0">
                  <c:v>nauseas</c:v>
                </c:pt>
                <c:pt idx="1">
                  <c:v>vomito</c:v>
                </c:pt>
                <c:pt idx="2">
                  <c:v>diarrea</c:v>
                </c:pt>
                <c:pt idx="3">
                  <c:v>Dolor Abd</c:v>
                </c:pt>
                <c:pt idx="4">
                  <c:v>fiebre</c:v>
                </c:pt>
                <c:pt idx="5">
                  <c:v>cefalea</c:v>
                </c:pt>
                <c:pt idx="6">
                  <c:v>deshid</c:v>
                </c:pt>
                <c:pt idx="7">
                  <c:v>mialgias</c:v>
                </c:pt>
                <c:pt idx="8">
                  <c:v>escalof</c:v>
                </c:pt>
                <c:pt idx="9">
                  <c:v>mareo</c:v>
                </c:pt>
                <c:pt idx="10">
                  <c:v>Calambres </c:v>
                </c:pt>
                <c:pt idx="11">
                  <c:v>Artralgias</c:v>
                </c:pt>
                <c:pt idx="12">
                  <c:v>inmaculop</c:v>
                </c:pt>
              </c:strCache>
            </c:strRef>
          </c:cat>
          <c:val>
            <c:numRef>
              <c:f>[1]Consolidado!$N$4:$Z$4</c:f>
              <c:numCache>
                <c:formatCode>General</c:formatCode>
                <c:ptCount val="13"/>
                <c:pt idx="0">
                  <c:v>140</c:v>
                </c:pt>
                <c:pt idx="1">
                  <c:v>150</c:v>
                </c:pt>
                <c:pt idx="2">
                  <c:v>191</c:v>
                </c:pt>
                <c:pt idx="3">
                  <c:v>112</c:v>
                </c:pt>
                <c:pt idx="4">
                  <c:v>29</c:v>
                </c:pt>
                <c:pt idx="5">
                  <c:v>45</c:v>
                </c:pt>
                <c:pt idx="6">
                  <c:v>18</c:v>
                </c:pt>
                <c:pt idx="7">
                  <c:v>8</c:v>
                </c:pt>
                <c:pt idx="8">
                  <c:v>25</c:v>
                </c:pt>
                <c:pt idx="9">
                  <c:v>50</c:v>
                </c:pt>
                <c:pt idx="10">
                  <c:v>23</c:v>
                </c:pt>
                <c:pt idx="11">
                  <c:v>8</c:v>
                </c:pt>
                <c:pt idx="12">
                  <c:v>5</c:v>
                </c:pt>
              </c:numCache>
            </c:numRef>
          </c:val>
          <c:extLst>
            <c:ext xmlns:c16="http://schemas.microsoft.com/office/drawing/2014/chart" uri="{C3380CC4-5D6E-409C-BE32-E72D297353CC}">
              <c16:uniqueId val="{00000000-048F-43D3-BA51-200849645023}"/>
            </c:ext>
          </c:extLst>
        </c:ser>
        <c:dLbls>
          <c:dLblPos val="outEnd"/>
          <c:showLegendKey val="0"/>
          <c:showVal val="1"/>
          <c:showCatName val="0"/>
          <c:showSerName val="0"/>
          <c:showPercent val="0"/>
          <c:showBubbleSize val="0"/>
        </c:dLbls>
        <c:gapWidth val="182"/>
        <c:axId val="164026384"/>
        <c:axId val="164025208"/>
      </c:barChart>
      <c:catAx>
        <c:axId val="16402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4025208"/>
        <c:crosses val="autoZero"/>
        <c:auto val="1"/>
        <c:lblAlgn val="ctr"/>
        <c:lblOffset val="100"/>
        <c:noMultiLvlLbl val="0"/>
      </c:catAx>
      <c:valAx>
        <c:axId val="164025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63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spPr>
            <a:solidFill>
              <a:schemeClr val="accent1"/>
            </a:solidFill>
            <a:ln>
              <a:solidFill>
                <a:srgbClr val="4F81B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[1]Consolidado!$A$17:$A$28</c:f>
              <c:numCache>
                <c:formatCode>General</c:formatCode>
                <c:ptCount val="7"/>
                <c:pt idx="0">
                  <c:v>0</c:v>
                </c:pt>
                <c:pt idx="1">
                  <c:v>0</c:v>
                </c:pt>
                <c:pt idx="2">
                  <c:v>0</c:v>
                </c:pt>
                <c:pt idx="3">
                  <c:v>0</c:v>
                </c:pt>
                <c:pt idx="4">
                  <c:v>0</c:v>
                </c:pt>
                <c:pt idx="5">
                  <c:v>0</c:v>
                </c:pt>
                <c:pt idx="6">
                  <c:v>0</c:v>
                </c:pt>
              </c:numCache>
            </c:numRef>
          </c:cat>
          <c:val>
            <c:numRef>
              <c:f>[1]Consolidado!$D$17:$D$28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DDB6-4C1D-B722-510DAD0D996F}"/>
            </c:ext>
          </c:extLst>
        </c:ser>
        <c:dLbls>
          <c:dLblPos val="outEnd"/>
          <c:showLegendKey val="0"/>
          <c:showVal val="1"/>
          <c:showCatName val="0"/>
          <c:showSerName val="0"/>
          <c:showPercent val="0"/>
          <c:showBubbleSize val="0"/>
        </c:dLbls>
        <c:gapWidth val="182"/>
        <c:axId val="164022856"/>
        <c:axId val="164032656"/>
      </c:barChart>
      <c:catAx>
        <c:axId val="164022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32656"/>
        <c:crosses val="autoZero"/>
        <c:auto val="1"/>
        <c:lblAlgn val="ctr"/>
        <c:lblOffset val="100"/>
        <c:noMultiLvlLbl val="0"/>
      </c:catAx>
      <c:valAx>
        <c:axId val="164032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228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ETA!$A$66</c:f>
              <c:strCache>
                <c:ptCount val="1"/>
                <c:pt idx="0">
                  <c:v>2020</c:v>
                </c:pt>
              </c:strCache>
            </c:strRef>
          </c:tx>
          <c:spPr>
            <a:solidFill>
              <a:srgbClr val="0070C0"/>
            </a:solidFill>
          </c:spPr>
          <c:invertIfNegative val="0"/>
          <c:val>
            <c:numRef>
              <c:f>ETA!$B$66:$U$66</c:f>
              <c:numCache>
                <c:formatCode>General</c:formatCode>
                <c:ptCount val="20"/>
                <c:pt idx="0">
                  <c:v>7</c:v>
                </c:pt>
                <c:pt idx="1">
                  <c:v>4</c:v>
                </c:pt>
                <c:pt idx="2">
                  <c:v>8</c:v>
                </c:pt>
                <c:pt idx="3">
                  <c:v>10</c:v>
                </c:pt>
                <c:pt idx="4">
                  <c:v>12</c:v>
                </c:pt>
                <c:pt idx="5">
                  <c:v>8</c:v>
                </c:pt>
                <c:pt idx="6">
                  <c:v>5</c:v>
                </c:pt>
                <c:pt idx="7">
                  <c:v>53</c:v>
                </c:pt>
                <c:pt idx="8">
                  <c:v>7</c:v>
                </c:pt>
                <c:pt idx="9">
                  <c:v>34</c:v>
                </c:pt>
                <c:pt idx="10">
                  <c:v>31</c:v>
                </c:pt>
                <c:pt idx="11">
                  <c:v>2</c:v>
                </c:pt>
                <c:pt idx="12">
                  <c:v>0</c:v>
                </c:pt>
                <c:pt idx="13">
                  <c:v>0</c:v>
                </c:pt>
                <c:pt idx="14">
                  <c:v>21</c:v>
                </c:pt>
                <c:pt idx="15">
                  <c:v>1</c:v>
                </c:pt>
                <c:pt idx="16">
                  <c:v>2</c:v>
                </c:pt>
                <c:pt idx="17">
                  <c:v>6</c:v>
                </c:pt>
                <c:pt idx="18">
                  <c:v>2</c:v>
                </c:pt>
                <c:pt idx="19">
                  <c:v>21</c:v>
                </c:pt>
              </c:numCache>
            </c:numRef>
          </c:val>
          <c:extLst>
            <c:ext xmlns:c16="http://schemas.microsoft.com/office/drawing/2014/chart" uri="{C3380CC4-5D6E-409C-BE32-E72D297353CC}">
              <c16:uniqueId val="{00000000-57A3-41CC-91AF-E3F8F8C54393}"/>
            </c:ext>
          </c:extLst>
        </c:ser>
        <c:dLbls>
          <c:showLegendKey val="0"/>
          <c:showVal val="0"/>
          <c:showCatName val="0"/>
          <c:showSerName val="0"/>
          <c:showPercent val="0"/>
          <c:showBubbleSize val="0"/>
        </c:dLbls>
        <c:gapWidth val="0"/>
        <c:overlap val="100"/>
        <c:axId val="580464152"/>
        <c:axId val="580470816"/>
      </c:barChart>
      <c:lineChart>
        <c:grouping val="standard"/>
        <c:varyColors val="0"/>
        <c:ser>
          <c:idx val="0"/>
          <c:order val="0"/>
          <c:tx>
            <c:strRef>
              <c:f>ETA!$A$64</c:f>
              <c:strCache>
                <c:ptCount val="1"/>
                <c:pt idx="0">
                  <c:v>2018</c:v>
                </c:pt>
              </c:strCache>
            </c:strRef>
          </c:tx>
          <c:spPr>
            <a:ln w="28575">
              <a:solidFill>
                <a:srgbClr val="C0000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ETA!$B$64:$BA$64</c:f>
              <c:numCache>
                <c:formatCode>General</c:formatCode>
                <c:ptCount val="52"/>
                <c:pt idx="0">
                  <c:v>9</c:v>
                </c:pt>
                <c:pt idx="1">
                  <c:v>11</c:v>
                </c:pt>
                <c:pt idx="2">
                  <c:v>14</c:v>
                </c:pt>
                <c:pt idx="3">
                  <c:v>25</c:v>
                </c:pt>
                <c:pt idx="4">
                  <c:v>6</c:v>
                </c:pt>
                <c:pt idx="5">
                  <c:v>8</c:v>
                </c:pt>
                <c:pt idx="6">
                  <c:v>13</c:v>
                </c:pt>
                <c:pt idx="7">
                  <c:v>6</c:v>
                </c:pt>
                <c:pt idx="8">
                  <c:v>15</c:v>
                </c:pt>
                <c:pt idx="9">
                  <c:v>39</c:v>
                </c:pt>
                <c:pt idx="10">
                  <c:v>35</c:v>
                </c:pt>
                <c:pt idx="11">
                  <c:v>15</c:v>
                </c:pt>
                <c:pt idx="12">
                  <c:v>5</c:v>
                </c:pt>
                <c:pt idx="13">
                  <c:v>12</c:v>
                </c:pt>
                <c:pt idx="14">
                  <c:v>32</c:v>
                </c:pt>
                <c:pt idx="15">
                  <c:v>6</c:v>
                </c:pt>
                <c:pt idx="16">
                  <c:v>27</c:v>
                </c:pt>
                <c:pt idx="17">
                  <c:v>6</c:v>
                </c:pt>
                <c:pt idx="18">
                  <c:v>30</c:v>
                </c:pt>
                <c:pt idx="19">
                  <c:v>10</c:v>
                </c:pt>
                <c:pt idx="20">
                  <c:v>9</c:v>
                </c:pt>
                <c:pt idx="21">
                  <c:v>7</c:v>
                </c:pt>
                <c:pt idx="22">
                  <c:v>10</c:v>
                </c:pt>
                <c:pt idx="23">
                  <c:v>4</c:v>
                </c:pt>
                <c:pt idx="24">
                  <c:v>5</c:v>
                </c:pt>
                <c:pt idx="25">
                  <c:v>5</c:v>
                </c:pt>
                <c:pt idx="26">
                  <c:v>5</c:v>
                </c:pt>
                <c:pt idx="27">
                  <c:v>51</c:v>
                </c:pt>
                <c:pt idx="28">
                  <c:v>2</c:v>
                </c:pt>
                <c:pt idx="29">
                  <c:v>258</c:v>
                </c:pt>
                <c:pt idx="30">
                  <c:v>8</c:v>
                </c:pt>
                <c:pt idx="31">
                  <c:v>6</c:v>
                </c:pt>
                <c:pt idx="32">
                  <c:v>21</c:v>
                </c:pt>
                <c:pt idx="33">
                  <c:v>5</c:v>
                </c:pt>
                <c:pt idx="34">
                  <c:v>1406</c:v>
                </c:pt>
                <c:pt idx="35">
                  <c:v>4</c:v>
                </c:pt>
                <c:pt idx="36">
                  <c:v>4</c:v>
                </c:pt>
                <c:pt idx="37">
                  <c:v>613</c:v>
                </c:pt>
                <c:pt idx="38">
                  <c:v>21</c:v>
                </c:pt>
                <c:pt idx="39">
                  <c:v>16</c:v>
                </c:pt>
                <c:pt idx="40">
                  <c:v>4</c:v>
                </c:pt>
                <c:pt idx="41">
                  <c:v>7</c:v>
                </c:pt>
                <c:pt idx="42">
                  <c:v>5</c:v>
                </c:pt>
                <c:pt idx="43">
                  <c:v>14</c:v>
                </c:pt>
                <c:pt idx="44">
                  <c:v>4</c:v>
                </c:pt>
                <c:pt idx="45">
                  <c:v>9</c:v>
                </c:pt>
                <c:pt idx="46">
                  <c:v>63</c:v>
                </c:pt>
                <c:pt idx="47">
                  <c:v>3</c:v>
                </c:pt>
                <c:pt idx="48">
                  <c:v>5</c:v>
                </c:pt>
                <c:pt idx="49">
                  <c:v>13</c:v>
                </c:pt>
                <c:pt idx="50">
                  <c:v>31</c:v>
                </c:pt>
                <c:pt idx="51">
                  <c:v>75</c:v>
                </c:pt>
              </c:numCache>
            </c:numRef>
          </c:val>
          <c:smooth val="0"/>
          <c:extLst>
            <c:ext xmlns:c16="http://schemas.microsoft.com/office/drawing/2014/chart" uri="{C3380CC4-5D6E-409C-BE32-E72D297353CC}">
              <c16:uniqueId val="{00000001-57A3-41CC-91AF-E3F8F8C54393}"/>
            </c:ext>
          </c:extLst>
        </c:ser>
        <c:ser>
          <c:idx val="1"/>
          <c:order val="1"/>
          <c:tx>
            <c:strRef>
              <c:f>ETA!$A$65</c:f>
              <c:strCache>
                <c:ptCount val="1"/>
                <c:pt idx="0">
                  <c:v>2019</c:v>
                </c:pt>
              </c:strCache>
            </c:strRef>
          </c:tx>
          <c:spPr>
            <a:ln w="28575">
              <a:solidFill>
                <a:srgbClr val="00B050"/>
              </a:solidFill>
            </a:ln>
          </c:spPr>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ETA!$B$65:$BA$65</c:f>
              <c:numCache>
                <c:formatCode>General</c:formatCode>
                <c:ptCount val="52"/>
                <c:pt idx="0">
                  <c:v>8</c:v>
                </c:pt>
                <c:pt idx="1">
                  <c:v>55</c:v>
                </c:pt>
                <c:pt idx="2">
                  <c:v>111</c:v>
                </c:pt>
                <c:pt idx="3">
                  <c:v>21</c:v>
                </c:pt>
                <c:pt idx="4">
                  <c:v>48</c:v>
                </c:pt>
                <c:pt idx="5">
                  <c:v>11</c:v>
                </c:pt>
                <c:pt idx="6">
                  <c:v>8</c:v>
                </c:pt>
                <c:pt idx="7">
                  <c:v>174</c:v>
                </c:pt>
                <c:pt idx="8">
                  <c:v>53</c:v>
                </c:pt>
                <c:pt idx="9">
                  <c:v>37</c:v>
                </c:pt>
                <c:pt idx="10">
                  <c:v>95</c:v>
                </c:pt>
                <c:pt idx="11">
                  <c:v>16</c:v>
                </c:pt>
                <c:pt idx="12">
                  <c:v>42</c:v>
                </c:pt>
                <c:pt idx="13">
                  <c:v>5</c:v>
                </c:pt>
                <c:pt idx="14">
                  <c:v>136</c:v>
                </c:pt>
                <c:pt idx="15">
                  <c:v>7</c:v>
                </c:pt>
                <c:pt idx="16">
                  <c:v>28</c:v>
                </c:pt>
                <c:pt idx="17">
                  <c:v>26</c:v>
                </c:pt>
                <c:pt idx="18">
                  <c:v>3</c:v>
                </c:pt>
                <c:pt idx="19">
                  <c:v>21</c:v>
                </c:pt>
                <c:pt idx="20">
                  <c:v>86</c:v>
                </c:pt>
                <c:pt idx="21">
                  <c:v>4</c:v>
                </c:pt>
                <c:pt idx="22">
                  <c:v>6</c:v>
                </c:pt>
                <c:pt idx="23">
                  <c:v>5</c:v>
                </c:pt>
                <c:pt idx="24">
                  <c:v>6</c:v>
                </c:pt>
                <c:pt idx="25">
                  <c:v>7</c:v>
                </c:pt>
                <c:pt idx="26">
                  <c:v>9</c:v>
                </c:pt>
                <c:pt idx="27">
                  <c:v>89</c:v>
                </c:pt>
                <c:pt idx="28">
                  <c:v>10</c:v>
                </c:pt>
                <c:pt idx="29">
                  <c:v>32</c:v>
                </c:pt>
                <c:pt idx="30">
                  <c:v>8</c:v>
                </c:pt>
                <c:pt idx="31">
                  <c:v>12</c:v>
                </c:pt>
                <c:pt idx="32">
                  <c:v>18</c:v>
                </c:pt>
                <c:pt idx="33">
                  <c:v>26</c:v>
                </c:pt>
                <c:pt idx="34">
                  <c:v>74</c:v>
                </c:pt>
                <c:pt idx="35">
                  <c:v>98</c:v>
                </c:pt>
                <c:pt idx="36">
                  <c:v>17</c:v>
                </c:pt>
                <c:pt idx="37">
                  <c:v>24</c:v>
                </c:pt>
                <c:pt idx="38">
                  <c:v>15</c:v>
                </c:pt>
                <c:pt idx="39">
                  <c:v>9</c:v>
                </c:pt>
                <c:pt idx="40">
                  <c:v>58</c:v>
                </c:pt>
                <c:pt idx="41">
                  <c:v>10</c:v>
                </c:pt>
                <c:pt idx="42">
                  <c:v>7</c:v>
                </c:pt>
                <c:pt idx="43">
                  <c:v>5</c:v>
                </c:pt>
                <c:pt idx="44">
                  <c:v>1</c:v>
                </c:pt>
                <c:pt idx="45">
                  <c:v>10</c:v>
                </c:pt>
                <c:pt idx="46">
                  <c:v>7</c:v>
                </c:pt>
                <c:pt idx="47">
                  <c:v>59</c:v>
                </c:pt>
                <c:pt idx="48">
                  <c:v>9</c:v>
                </c:pt>
                <c:pt idx="49">
                  <c:v>11</c:v>
                </c:pt>
                <c:pt idx="50">
                  <c:v>217</c:v>
                </c:pt>
                <c:pt idx="51">
                  <c:v>9</c:v>
                </c:pt>
              </c:numCache>
            </c:numRef>
          </c:val>
          <c:smooth val="0"/>
          <c:extLst>
            <c:ext xmlns:c16="http://schemas.microsoft.com/office/drawing/2014/chart" uri="{C3380CC4-5D6E-409C-BE32-E72D297353CC}">
              <c16:uniqueId val="{00000002-57A3-41CC-91AF-E3F8F8C54393}"/>
            </c:ext>
          </c:extLst>
        </c:ser>
        <c:ser>
          <c:idx val="3"/>
          <c:order val="3"/>
          <c:tx>
            <c:strRef>
              <c:f>ETA!$A$62</c:f>
              <c:strCache>
                <c:ptCount val="1"/>
                <c:pt idx="0">
                  <c:v>2016</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ETA!$B$62:$BA$62</c:f>
              <c:numCache>
                <c:formatCode>General</c:formatCode>
                <c:ptCount val="52"/>
                <c:pt idx="0">
                  <c:v>10</c:v>
                </c:pt>
                <c:pt idx="1">
                  <c:v>24</c:v>
                </c:pt>
                <c:pt idx="2">
                  <c:v>8</c:v>
                </c:pt>
                <c:pt idx="3">
                  <c:v>14</c:v>
                </c:pt>
                <c:pt idx="4">
                  <c:v>11</c:v>
                </c:pt>
                <c:pt idx="5">
                  <c:v>457</c:v>
                </c:pt>
                <c:pt idx="6">
                  <c:v>153</c:v>
                </c:pt>
                <c:pt idx="7">
                  <c:v>10</c:v>
                </c:pt>
                <c:pt idx="8">
                  <c:v>25</c:v>
                </c:pt>
                <c:pt idx="9">
                  <c:v>12</c:v>
                </c:pt>
                <c:pt idx="10">
                  <c:v>10</c:v>
                </c:pt>
                <c:pt idx="11">
                  <c:v>8</c:v>
                </c:pt>
                <c:pt idx="12">
                  <c:v>9</c:v>
                </c:pt>
                <c:pt idx="13">
                  <c:v>40</c:v>
                </c:pt>
                <c:pt idx="14">
                  <c:v>20</c:v>
                </c:pt>
                <c:pt idx="15">
                  <c:v>7</c:v>
                </c:pt>
                <c:pt idx="16">
                  <c:v>9</c:v>
                </c:pt>
                <c:pt idx="17">
                  <c:v>11</c:v>
                </c:pt>
                <c:pt idx="18">
                  <c:v>14</c:v>
                </c:pt>
                <c:pt idx="19">
                  <c:v>96</c:v>
                </c:pt>
                <c:pt idx="20">
                  <c:v>7</c:v>
                </c:pt>
                <c:pt idx="21">
                  <c:v>7</c:v>
                </c:pt>
                <c:pt idx="22">
                  <c:v>5</c:v>
                </c:pt>
                <c:pt idx="23">
                  <c:v>12</c:v>
                </c:pt>
                <c:pt idx="24">
                  <c:v>9</c:v>
                </c:pt>
                <c:pt idx="25">
                  <c:v>13</c:v>
                </c:pt>
                <c:pt idx="26">
                  <c:v>28</c:v>
                </c:pt>
                <c:pt idx="27">
                  <c:v>11</c:v>
                </c:pt>
                <c:pt idx="28">
                  <c:v>52</c:v>
                </c:pt>
                <c:pt idx="29">
                  <c:v>20</c:v>
                </c:pt>
                <c:pt idx="30">
                  <c:v>13</c:v>
                </c:pt>
                <c:pt idx="31">
                  <c:v>7</c:v>
                </c:pt>
                <c:pt idx="32">
                  <c:v>36</c:v>
                </c:pt>
                <c:pt idx="33">
                  <c:v>11</c:v>
                </c:pt>
                <c:pt idx="34">
                  <c:v>37</c:v>
                </c:pt>
                <c:pt idx="35">
                  <c:v>17</c:v>
                </c:pt>
                <c:pt idx="36">
                  <c:v>9</c:v>
                </c:pt>
                <c:pt idx="37">
                  <c:v>9</c:v>
                </c:pt>
                <c:pt idx="38">
                  <c:v>13</c:v>
                </c:pt>
                <c:pt idx="39">
                  <c:v>17</c:v>
                </c:pt>
                <c:pt idx="40">
                  <c:v>10</c:v>
                </c:pt>
                <c:pt idx="41">
                  <c:v>11</c:v>
                </c:pt>
                <c:pt idx="42">
                  <c:v>9</c:v>
                </c:pt>
                <c:pt idx="43">
                  <c:v>6</c:v>
                </c:pt>
                <c:pt idx="44">
                  <c:v>6</c:v>
                </c:pt>
                <c:pt idx="45">
                  <c:v>5</c:v>
                </c:pt>
                <c:pt idx="46">
                  <c:v>6</c:v>
                </c:pt>
                <c:pt idx="47">
                  <c:v>68</c:v>
                </c:pt>
                <c:pt idx="48">
                  <c:v>13</c:v>
                </c:pt>
                <c:pt idx="49">
                  <c:v>114</c:v>
                </c:pt>
                <c:pt idx="50">
                  <c:v>12</c:v>
                </c:pt>
                <c:pt idx="51">
                  <c:v>16</c:v>
                </c:pt>
              </c:numCache>
            </c:numRef>
          </c:val>
          <c:smooth val="0"/>
          <c:extLst>
            <c:ext xmlns:c16="http://schemas.microsoft.com/office/drawing/2014/chart" uri="{C3380CC4-5D6E-409C-BE32-E72D297353CC}">
              <c16:uniqueId val="{00000003-57A3-41CC-91AF-E3F8F8C54393}"/>
            </c:ext>
          </c:extLst>
        </c:ser>
        <c:ser>
          <c:idx val="4"/>
          <c:order val="4"/>
          <c:tx>
            <c:strRef>
              <c:f>ETA!$A$63</c:f>
              <c:strCache>
                <c:ptCount val="1"/>
                <c:pt idx="0">
                  <c:v>2017</c:v>
                </c:pt>
              </c:strCache>
            </c:strRef>
          </c:tx>
          <c:marker>
            <c:symbol val="none"/>
          </c:marker>
          <c:cat>
            <c:numRef>
              <c:f>ETA!$B$54:$BA$54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ETA!$B$63:$BA$63</c:f>
              <c:numCache>
                <c:formatCode>General</c:formatCode>
                <c:ptCount val="52"/>
                <c:pt idx="0">
                  <c:v>13</c:v>
                </c:pt>
                <c:pt idx="1">
                  <c:v>6</c:v>
                </c:pt>
                <c:pt idx="2">
                  <c:v>7</c:v>
                </c:pt>
                <c:pt idx="3">
                  <c:v>7</c:v>
                </c:pt>
                <c:pt idx="4">
                  <c:v>5</c:v>
                </c:pt>
                <c:pt idx="5">
                  <c:v>11</c:v>
                </c:pt>
                <c:pt idx="6">
                  <c:v>6</c:v>
                </c:pt>
                <c:pt idx="7">
                  <c:v>15</c:v>
                </c:pt>
                <c:pt idx="8">
                  <c:v>51</c:v>
                </c:pt>
                <c:pt idx="9">
                  <c:v>17</c:v>
                </c:pt>
                <c:pt idx="10">
                  <c:v>11</c:v>
                </c:pt>
                <c:pt idx="11">
                  <c:v>2</c:v>
                </c:pt>
                <c:pt idx="12">
                  <c:v>10</c:v>
                </c:pt>
                <c:pt idx="13">
                  <c:v>7</c:v>
                </c:pt>
                <c:pt idx="14">
                  <c:v>11</c:v>
                </c:pt>
                <c:pt idx="15">
                  <c:v>43</c:v>
                </c:pt>
                <c:pt idx="16">
                  <c:v>15</c:v>
                </c:pt>
                <c:pt idx="17">
                  <c:v>16</c:v>
                </c:pt>
                <c:pt idx="18">
                  <c:v>12</c:v>
                </c:pt>
                <c:pt idx="19">
                  <c:v>180</c:v>
                </c:pt>
                <c:pt idx="20">
                  <c:v>4</c:v>
                </c:pt>
                <c:pt idx="21">
                  <c:v>9</c:v>
                </c:pt>
                <c:pt idx="22">
                  <c:v>9</c:v>
                </c:pt>
                <c:pt idx="23">
                  <c:v>120</c:v>
                </c:pt>
                <c:pt idx="24">
                  <c:v>23</c:v>
                </c:pt>
                <c:pt idx="25">
                  <c:v>157</c:v>
                </c:pt>
                <c:pt idx="26">
                  <c:v>26</c:v>
                </c:pt>
                <c:pt idx="27">
                  <c:v>5</c:v>
                </c:pt>
                <c:pt idx="28">
                  <c:v>10</c:v>
                </c:pt>
                <c:pt idx="29">
                  <c:v>10</c:v>
                </c:pt>
                <c:pt idx="30">
                  <c:v>46</c:v>
                </c:pt>
                <c:pt idx="31">
                  <c:v>59</c:v>
                </c:pt>
                <c:pt idx="32">
                  <c:v>12</c:v>
                </c:pt>
                <c:pt idx="33">
                  <c:v>5</c:v>
                </c:pt>
                <c:pt idx="34">
                  <c:v>8</c:v>
                </c:pt>
                <c:pt idx="35">
                  <c:v>19</c:v>
                </c:pt>
                <c:pt idx="36">
                  <c:v>8</c:v>
                </c:pt>
                <c:pt idx="37">
                  <c:v>14</c:v>
                </c:pt>
                <c:pt idx="38">
                  <c:v>8</c:v>
                </c:pt>
                <c:pt idx="39">
                  <c:v>31</c:v>
                </c:pt>
                <c:pt idx="40">
                  <c:v>13</c:v>
                </c:pt>
                <c:pt idx="41">
                  <c:v>7</c:v>
                </c:pt>
                <c:pt idx="42">
                  <c:v>14</c:v>
                </c:pt>
                <c:pt idx="43">
                  <c:v>10</c:v>
                </c:pt>
                <c:pt idx="44">
                  <c:v>26</c:v>
                </c:pt>
                <c:pt idx="45">
                  <c:v>14</c:v>
                </c:pt>
                <c:pt idx="46">
                  <c:v>5</c:v>
                </c:pt>
                <c:pt idx="47">
                  <c:v>15</c:v>
                </c:pt>
                <c:pt idx="48">
                  <c:v>47</c:v>
                </c:pt>
                <c:pt idx="49">
                  <c:v>90</c:v>
                </c:pt>
                <c:pt idx="50">
                  <c:v>14</c:v>
                </c:pt>
                <c:pt idx="51">
                  <c:v>11</c:v>
                </c:pt>
              </c:numCache>
            </c:numRef>
          </c:val>
          <c:smooth val="0"/>
          <c:extLst>
            <c:ext xmlns:c16="http://schemas.microsoft.com/office/drawing/2014/chart" uri="{C3380CC4-5D6E-409C-BE32-E72D297353CC}">
              <c16:uniqueId val="{00000004-57A3-41CC-91AF-E3F8F8C54393}"/>
            </c:ext>
          </c:extLst>
        </c:ser>
        <c:dLbls>
          <c:showLegendKey val="0"/>
          <c:showVal val="0"/>
          <c:showCatName val="0"/>
          <c:showSerName val="0"/>
          <c:showPercent val="0"/>
          <c:showBubbleSize val="0"/>
        </c:dLbls>
        <c:marker val="1"/>
        <c:smooth val="0"/>
        <c:axId val="580464152"/>
        <c:axId val="580470816"/>
      </c:lineChart>
      <c:catAx>
        <c:axId val="580464152"/>
        <c:scaling>
          <c:orientation val="minMax"/>
        </c:scaling>
        <c:delete val="0"/>
        <c:axPos val="b"/>
        <c:title>
          <c:tx>
            <c:rich>
              <a:bodyPr/>
              <a:lstStyle/>
              <a:p>
                <a:pPr>
                  <a:defRPr sz="700" baseline="0"/>
                </a:pPr>
                <a:r>
                  <a:rPr lang="en-US" sz="700" baseline="0" dirty="0" err="1"/>
                  <a:t>Semana</a:t>
                </a:r>
                <a:r>
                  <a:rPr lang="en-US" sz="700" baseline="0" dirty="0"/>
                  <a:t> </a:t>
                </a:r>
                <a:r>
                  <a:rPr lang="en-US" sz="700" baseline="0" dirty="0" err="1"/>
                  <a:t>Epidemiológica</a:t>
                </a:r>
                <a:endParaRPr lang="en-US" sz="700" baseline="0" dirty="0"/>
              </a:p>
            </c:rich>
          </c:tx>
          <c:layout>
            <c:manualLayout>
              <c:xMode val="edge"/>
              <c:yMode val="edge"/>
              <c:x val="0.43773098187297393"/>
              <c:y val="0.90960349021689801"/>
            </c:manualLayout>
          </c:layout>
          <c:overlay val="0"/>
        </c:title>
        <c:majorTickMark val="out"/>
        <c:minorTickMark val="none"/>
        <c:tickLblPos val="nextTo"/>
        <c:txPr>
          <a:bodyPr/>
          <a:lstStyle/>
          <a:p>
            <a:pPr>
              <a:defRPr sz="700" baseline="0"/>
            </a:pPr>
            <a:endParaRPr lang="en-US"/>
          </a:p>
        </c:txPr>
        <c:crossAx val="580470816"/>
        <c:crosses val="autoZero"/>
        <c:auto val="1"/>
        <c:lblAlgn val="ctr"/>
        <c:lblOffset val="100"/>
        <c:noMultiLvlLbl val="0"/>
      </c:catAx>
      <c:valAx>
        <c:axId val="580470816"/>
        <c:scaling>
          <c:orientation val="minMax"/>
          <c:max val="1500"/>
          <c:min val="0"/>
        </c:scaling>
        <c:delete val="0"/>
        <c:axPos val="l"/>
        <c:title>
          <c:tx>
            <c:rich>
              <a:bodyPr rot="-5400000" vert="horz"/>
              <a:lstStyle/>
              <a:p>
                <a:pPr>
                  <a:defRPr/>
                </a:pPr>
                <a:r>
                  <a:rPr lang="en-US" dirty="0" err="1"/>
                  <a:t>Casos</a:t>
                </a:r>
                <a:endParaRPr lang="en-US" dirty="0"/>
              </a:p>
            </c:rich>
          </c:tx>
          <c:layout/>
          <c:overlay val="0"/>
        </c:title>
        <c:numFmt formatCode="General" sourceLinked="1"/>
        <c:majorTickMark val="out"/>
        <c:minorTickMark val="none"/>
        <c:tickLblPos val="nextTo"/>
        <c:txPr>
          <a:bodyPr/>
          <a:lstStyle/>
          <a:p>
            <a:pPr>
              <a:defRPr sz="700" baseline="0"/>
            </a:pPr>
            <a:endParaRPr lang="en-US"/>
          </a:p>
        </c:txPr>
        <c:crossAx val="580464152"/>
        <c:crosses val="autoZero"/>
        <c:crossBetween val="between"/>
        <c:majorUnit val="200"/>
        <c:minorUnit val="10"/>
      </c:valAx>
    </c:plotArea>
    <c:legend>
      <c:legendPos val="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97170971157039"/>
          <c:y val="9.7828608976395365E-2"/>
          <c:w val="0.79019873711599442"/>
          <c:h val="0.74818124103136185"/>
        </c:manualLayout>
      </c:layout>
      <c:barChart>
        <c:barDir val="col"/>
        <c:grouping val="clustered"/>
        <c:varyColors val="0"/>
        <c:ser>
          <c:idx val="1"/>
          <c:order val="1"/>
          <c:tx>
            <c:strRef>
              <c:f>Hoja4!$I$1</c:f>
              <c:strCache>
                <c:ptCount val="1"/>
                <c:pt idx="0">
                  <c:v>CON EXTER 2020
</c:v>
                </c:pt>
              </c:strCache>
            </c:strRef>
          </c:tx>
          <c:spPr>
            <a:solidFill>
              <a:schemeClr val="accent1"/>
            </a:solidFill>
            <a:ln w="9525" cap="flat" cmpd="sng" algn="ctr">
              <a:solidFill>
                <a:schemeClr val="tx1"/>
              </a:solidFill>
              <a:round/>
            </a:ln>
            <a:effectLst>
              <a:outerShdw blurRad="40000" dist="20000" dir="5400000" rotWithShape="0">
                <a:srgbClr val="000000">
                  <a:alpha val="38000"/>
                </a:srgbClr>
              </a:outerShdw>
            </a:effectLst>
          </c:spPr>
          <c:invertIfNegative val="0"/>
          <c:val>
            <c:numRef>
              <c:f>Hoja4!$I$2:$I$53</c:f>
              <c:numCache>
                <c:formatCode>General</c:formatCode>
                <c:ptCount val="52"/>
                <c:pt idx="0">
                  <c:v>9323</c:v>
                </c:pt>
                <c:pt idx="1">
                  <c:v>16365</c:v>
                </c:pt>
                <c:pt idx="2">
                  <c:v>12239</c:v>
                </c:pt>
                <c:pt idx="3">
                  <c:v>9779</c:v>
                </c:pt>
                <c:pt idx="4">
                  <c:v>10160</c:v>
                </c:pt>
                <c:pt idx="5">
                  <c:v>14005</c:v>
                </c:pt>
                <c:pt idx="6">
                  <c:v>12859</c:v>
                </c:pt>
                <c:pt idx="7">
                  <c:v>11905</c:v>
                </c:pt>
                <c:pt idx="8">
                  <c:v>12314</c:v>
                </c:pt>
                <c:pt idx="9">
                  <c:v>13527</c:v>
                </c:pt>
                <c:pt idx="10">
                  <c:v>19316</c:v>
                </c:pt>
                <c:pt idx="11">
                  <c:v>17724</c:v>
                </c:pt>
                <c:pt idx="12">
                  <c:v>6660</c:v>
                </c:pt>
                <c:pt idx="13">
                  <c:v>4755</c:v>
                </c:pt>
                <c:pt idx="14">
                  <c:v>2607</c:v>
                </c:pt>
                <c:pt idx="15">
                  <c:v>2466</c:v>
                </c:pt>
                <c:pt idx="16">
                  <c:v>2019</c:v>
                </c:pt>
                <c:pt idx="17">
                  <c:v>1886</c:v>
                </c:pt>
                <c:pt idx="18">
                  <c:v>2319</c:v>
                </c:pt>
                <c:pt idx="19">
                  <c:v>2323</c:v>
                </c:pt>
                <c:pt idx="20">
                  <c:v>4038</c:v>
                </c:pt>
                <c:pt idx="21">
                  <c:v>2800</c:v>
                </c:pt>
                <c:pt idx="22">
                  <c:v>2639</c:v>
                </c:pt>
                <c:pt idx="23">
                  <c:v>2939</c:v>
                </c:pt>
              </c:numCache>
            </c:numRef>
          </c:val>
          <c:extLst>
            <c:ext xmlns:c16="http://schemas.microsoft.com/office/drawing/2014/chart" uri="{C3380CC4-5D6E-409C-BE32-E72D297353CC}">
              <c16:uniqueId val="{00000000-23B3-426E-A986-2629700F131A}"/>
            </c:ext>
          </c:extLst>
        </c:ser>
        <c:dLbls>
          <c:showLegendKey val="0"/>
          <c:showVal val="0"/>
          <c:showCatName val="0"/>
          <c:showSerName val="0"/>
          <c:showPercent val="0"/>
          <c:showBubbleSize val="0"/>
        </c:dLbls>
        <c:gapWidth val="15"/>
        <c:overlap val="40"/>
        <c:axId val="94737536"/>
        <c:axId val="94739456"/>
      </c:barChart>
      <c:lineChart>
        <c:grouping val="standard"/>
        <c:varyColors val="0"/>
        <c:ser>
          <c:idx val="0"/>
          <c:order val="0"/>
          <c:tx>
            <c:strRef>
              <c:f>Hoja4!$H$1</c:f>
              <c:strCache>
                <c:ptCount val="1"/>
                <c:pt idx="0">
                  <c:v>CON EXTER 2019
 </c:v>
                </c:pt>
              </c:strCache>
            </c:strRef>
          </c:tx>
          <c:spPr>
            <a:ln w="19050" cap="rnd">
              <a:solidFill>
                <a:schemeClr val="tx1"/>
              </a:solidFill>
              <a:round/>
            </a:ln>
            <a:effectLst>
              <a:outerShdw blurRad="40000" dist="20000" dir="5400000" rotWithShape="0">
                <a:srgbClr val="000000">
                  <a:alpha val="38000"/>
                </a:srgbClr>
              </a:outerShdw>
            </a:effectLst>
          </c:spPr>
          <c:marker>
            <c:symbol val="none"/>
          </c:marker>
          <c:cat>
            <c:numRef>
              <c:f>Hoja4!$A$2:$A$56</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Hoja4!$H$2:$H$53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1-23B3-426E-A986-2629700F131A}"/>
            </c:ext>
          </c:extLst>
        </c:ser>
        <c:dLbls>
          <c:showLegendKey val="0"/>
          <c:showVal val="0"/>
          <c:showCatName val="0"/>
          <c:showSerName val="0"/>
          <c:showPercent val="0"/>
          <c:showBubbleSize val="0"/>
        </c:dLbls>
        <c:marker val="1"/>
        <c:smooth val="0"/>
        <c:axId val="94737536"/>
        <c:axId val="94739456"/>
      </c:lineChart>
      <c:catAx>
        <c:axId val="94737536"/>
        <c:scaling>
          <c:orientation val="minMax"/>
        </c:scaling>
        <c:delete val="0"/>
        <c:axPos val="b"/>
        <c:title>
          <c:tx>
            <c:rich>
              <a:bodyPr rot="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r>
                  <a:rPr lang="en-US" sz="700" baseline="0"/>
                  <a:t>Semana Epidemiologica</a:t>
                </a:r>
              </a:p>
            </c:rich>
          </c:tx>
          <c:layout>
            <c:manualLayout>
              <c:xMode val="edge"/>
              <c:yMode val="edge"/>
              <c:x val="0.43563153205882726"/>
              <c:y val="0.91710065387159401"/>
            </c:manualLayout>
          </c:layout>
          <c:overlay val="0"/>
          <c:spPr>
            <a:noFill/>
            <a:ln>
              <a:noFill/>
            </a:ln>
            <a:effectLst/>
          </c:spPr>
          <c:txPr>
            <a:bodyPr rot="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n-US"/>
          </a:p>
        </c:txPr>
        <c:crossAx val="94739456"/>
        <c:crosses val="autoZero"/>
        <c:auto val="1"/>
        <c:lblAlgn val="ctr"/>
        <c:lblOffset val="100"/>
        <c:noMultiLvlLbl val="0"/>
      </c:catAx>
      <c:valAx>
        <c:axId val="94739456"/>
        <c:scaling>
          <c:orientation val="minMax"/>
        </c:scaling>
        <c:delete val="0"/>
        <c:axPos val="l"/>
        <c:majorGridlines>
          <c:spPr>
            <a:ln w="1905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r>
                  <a:rPr lang="en-US" sz="700" baseline="0"/>
                  <a:t>Total de casos</a:t>
                </a:r>
              </a:p>
            </c:rich>
          </c:tx>
          <c:layout/>
          <c:overlay val="0"/>
          <c:spPr>
            <a:noFill/>
            <a:ln>
              <a:noFill/>
            </a:ln>
            <a:effectLst/>
          </c:spPr>
          <c:txPr>
            <a:bodyPr rot="-5400000" spcFirstLastPara="1" vertOverflow="ellipsis" vert="horz" wrap="square" anchor="ctr" anchorCtr="1"/>
            <a:lstStyle/>
            <a:p>
              <a:pPr>
                <a:defRPr sz="7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50000"/>
                    <a:lumOff val="50000"/>
                  </a:schemeClr>
                </a:solidFill>
                <a:latin typeface="+mn-lt"/>
                <a:ea typeface="+mn-ea"/>
                <a:cs typeface="+mn-cs"/>
              </a:defRPr>
            </a:pPr>
            <a:endParaRPr lang="en-US"/>
          </a:p>
        </c:txPr>
        <c:crossAx val="94737536"/>
        <c:crosses val="autoZero"/>
        <c:crossBetween val="between"/>
      </c:valAx>
      <c:spPr>
        <a:noFill/>
        <a:ln>
          <a:noFill/>
        </a:ln>
        <a:effectLst/>
      </c:spPr>
    </c:plotArea>
    <c:legend>
      <c:legendPos val="b"/>
      <c:layout>
        <c:manualLayout>
          <c:xMode val="edge"/>
          <c:yMode val="edge"/>
          <c:x val="0.15748854277227886"/>
          <c:y val="2.0262467191601092E-2"/>
          <c:w val="0.63843801334868255"/>
          <c:h val="0.12982561870401299"/>
        </c:manualLayout>
      </c:layout>
      <c:overlay val="0"/>
      <c:spPr>
        <a:noFill/>
        <a:ln>
          <a:noFill/>
        </a:ln>
        <a:effectLst/>
      </c:spPr>
      <c:txPr>
        <a:bodyPr rot="0" spcFirstLastPara="1" vertOverflow="ellipsis" vert="horz" wrap="square" anchor="ctr" anchorCtr="1"/>
        <a:lstStyle/>
        <a:p>
          <a:pPr>
            <a:defRPr lang="es-CO" sz="900" b="0" i="0" u="none" strike="noStrike" kern="1200" baseline="0">
              <a:solidFill>
                <a:sysClr val="windowText" lastClr="000000">
                  <a:lumMod val="65000"/>
                  <a:lumOff val="35000"/>
                </a:sys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45390977758592"/>
          <c:y val="3.7797879431737701E-2"/>
          <c:w val="0.85894546838827657"/>
          <c:h val="0.73332651585654318"/>
        </c:manualLayout>
      </c:layout>
      <c:areaChart>
        <c:grouping val="standard"/>
        <c:varyColors val="0"/>
        <c:ser>
          <c:idx val="3"/>
          <c:order val="1"/>
          <c:tx>
            <c:strRef>
              <c:f>HOSP!$A$71</c:f>
              <c:strCache>
                <c:ptCount val="1"/>
                <c:pt idx="0">
                  <c:v>Percentil 75</c:v>
                </c:pt>
              </c:strCache>
            </c:strRef>
          </c:tx>
          <c:spPr>
            <a:solidFill>
              <a:srgbClr val="FF0000"/>
            </a:solidFill>
            <a:ln w="12700">
              <a:solidFill>
                <a:srgbClr val="FF0000"/>
              </a:solidFill>
              <a:prstDash val="solid"/>
            </a:ln>
          </c:spPr>
          <c:val>
            <c:numRef>
              <c:f>HOSP!$B$71:$BA$71</c:f>
              <c:numCache>
                <c:formatCode>0.0</c:formatCode>
                <c:ptCount val="52"/>
                <c:pt idx="0">
                  <c:v>360.25</c:v>
                </c:pt>
                <c:pt idx="1">
                  <c:v>436</c:v>
                </c:pt>
                <c:pt idx="2">
                  <c:v>379</c:v>
                </c:pt>
                <c:pt idx="3">
                  <c:v>336</c:v>
                </c:pt>
                <c:pt idx="4">
                  <c:v>249</c:v>
                </c:pt>
                <c:pt idx="5">
                  <c:v>336</c:v>
                </c:pt>
                <c:pt idx="6">
                  <c:v>376</c:v>
                </c:pt>
                <c:pt idx="7">
                  <c:v>393</c:v>
                </c:pt>
                <c:pt idx="8">
                  <c:v>394</c:v>
                </c:pt>
                <c:pt idx="9">
                  <c:v>410</c:v>
                </c:pt>
                <c:pt idx="10">
                  <c:v>329</c:v>
                </c:pt>
                <c:pt idx="11">
                  <c:v>292</c:v>
                </c:pt>
                <c:pt idx="12">
                  <c:v>408</c:v>
                </c:pt>
                <c:pt idx="13">
                  <c:v>327</c:v>
                </c:pt>
                <c:pt idx="14">
                  <c:v>359</c:v>
                </c:pt>
                <c:pt idx="15">
                  <c:v>407</c:v>
                </c:pt>
                <c:pt idx="16">
                  <c:v>349</c:v>
                </c:pt>
                <c:pt idx="17">
                  <c:v>407</c:v>
                </c:pt>
                <c:pt idx="18">
                  <c:v>357</c:v>
                </c:pt>
                <c:pt idx="19">
                  <c:v>457</c:v>
                </c:pt>
                <c:pt idx="20">
                  <c:v>434</c:v>
                </c:pt>
                <c:pt idx="21">
                  <c:v>500</c:v>
                </c:pt>
                <c:pt idx="22">
                  <c:v>459</c:v>
                </c:pt>
                <c:pt idx="23">
                  <c:v>451</c:v>
                </c:pt>
                <c:pt idx="24">
                  <c:v>419</c:v>
                </c:pt>
                <c:pt idx="25">
                  <c:v>424</c:v>
                </c:pt>
                <c:pt idx="26">
                  <c:v>424</c:v>
                </c:pt>
                <c:pt idx="27">
                  <c:v>418</c:v>
                </c:pt>
                <c:pt idx="28">
                  <c:v>344</c:v>
                </c:pt>
                <c:pt idx="29">
                  <c:v>374</c:v>
                </c:pt>
                <c:pt idx="30">
                  <c:v>421</c:v>
                </c:pt>
                <c:pt idx="31">
                  <c:v>423</c:v>
                </c:pt>
                <c:pt idx="32">
                  <c:v>344</c:v>
                </c:pt>
                <c:pt idx="33">
                  <c:v>424</c:v>
                </c:pt>
                <c:pt idx="34">
                  <c:v>371</c:v>
                </c:pt>
                <c:pt idx="35">
                  <c:v>367</c:v>
                </c:pt>
                <c:pt idx="36">
                  <c:v>304</c:v>
                </c:pt>
                <c:pt idx="37">
                  <c:v>369</c:v>
                </c:pt>
                <c:pt idx="38">
                  <c:v>341</c:v>
                </c:pt>
                <c:pt idx="39">
                  <c:v>325</c:v>
                </c:pt>
                <c:pt idx="40">
                  <c:v>282</c:v>
                </c:pt>
                <c:pt idx="41">
                  <c:v>397</c:v>
                </c:pt>
                <c:pt idx="42">
                  <c:v>312</c:v>
                </c:pt>
                <c:pt idx="43">
                  <c:v>283</c:v>
                </c:pt>
                <c:pt idx="44">
                  <c:v>368</c:v>
                </c:pt>
                <c:pt idx="45">
                  <c:v>438</c:v>
                </c:pt>
                <c:pt idx="46">
                  <c:v>371</c:v>
                </c:pt>
                <c:pt idx="47">
                  <c:v>401</c:v>
                </c:pt>
                <c:pt idx="48">
                  <c:v>391</c:v>
                </c:pt>
                <c:pt idx="49">
                  <c:v>408</c:v>
                </c:pt>
                <c:pt idx="50">
                  <c:v>394</c:v>
                </c:pt>
                <c:pt idx="51">
                  <c:v>321</c:v>
                </c:pt>
              </c:numCache>
            </c:numRef>
          </c:val>
          <c:extLst>
            <c:ext xmlns:c16="http://schemas.microsoft.com/office/drawing/2014/chart" uri="{C3380CC4-5D6E-409C-BE32-E72D297353CC}">
              <c16:uniqueId val="{00000000-0BB4-42CF-BCDE-2EA0ED133A49}"/>
            </c:ext>
          </c:extLst>
        </c:ser>
        <c:ser>
          <c:idx val="1"/>
          <c:order val="2"/>
          <c:tx>
            <c:strRef>
              <c:f>HOSP!$A$69</c:f>
              <c:strCache>
                <c:ptCount val="1"/>
                <c:pt idx="0">
                  <c:v>Mediana</c:v>
                </c:pt>
              </c:strCache>
            </c:strRef>
          </c:tx>
          <c:spPr>
            <a:solidFill>
              <a:srgbClr val="FFFF00"/>
            </a:solidFill>
            <a:ln w="12700" cap="rnd">
              <a:solidFill>
                <a:srgbClr val="FFFF00"/>
              </a:solidFill>
              <a:round/>
            </a:ln>
            <a:effectLst/>
          </c:spPr>
          <c:val>
            <c:numRef>
              <c:f>HOSP!$B$69:$BA$69</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1-0BB4-42CF-BCDE-2EA0ED133A49}"/>
            </c:ext>
          </c:extLst>
        </c:ser>
        <c:ser>
          <c:idx val="2"/>
          <c:order val="3"/>
          <c:tx>
            <c:strRef>
              <c:f>HOSP!$A$70</c:f>
              <c:strCache>
                <c:ptCount val="1"/>
                <c:pt idx="0">
                  <c:v>Percentil 25</c:v>
                </c:pt>
              </c:strCache>
            </c:strRef>
          </c:tx>
          <c:spPr>
            <a:solidFill>
              <a:srgbClr val="92D050"/>
            </a:solidFill>
            <a:ln w="12700" cap="rnd">
              <a:solidFill>
                <a:srgbClr val="92D050"/>
              </a:solidFill>
              <a:round/>
            </a:ln>
            <a:effectLst/>
          </c:spPr>
          <c:val>
            <c:numRef>
              <c:f>HOSP!$B$70:$BA$70</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2-0BB4-42CF-BCDE-2EA0ED133A49}"/>
            </c:ext>
          </c:extLst>
        </c:ser>
        <c:dLbls>
          <c:showLegendKey val="0"/>
          <c:showVal val="0"/>
          <c:showCatName val="0"/>
          <c:showSerName val="0"/>
          <c:showPercent val="0"/>
          <c:showBubbleSize val="0"/>
        </c:dLbls>
        <c:axId val="95420416"/>
        <c:axId val="95422720"/>
      </c:areaChart>
      <c:scatterChart>
        <c:scatterStyle val="lineMarker"/>
        <c:varyColors val="0"/>
        <c:ser>
          <c:idx val="0"/>
          <c:order val="0"/>
          <c:tx>
            <c:strRef>
              <c:f>HOSP!$A$68</c:f>
              <c:strCache>
                <c:ptCount val="1"/>
                <c:pt idx="0">
                  <c:v>2020</c:v>
                </c:pt>
              </c:strCache>
            </c:strRef>
          </c:tx>
          <c:spPr>
            <a:ln w="12700">
              <a:solidFill>
                <a:schemeClr val="tx1"/>
              </a:solidFill>
            </a:ln>
          </c:spPr>
          <c:marker>
            <c:symbol val="circle"/>
            <c:size val="5"/>
            <c:spPr>
              <a:solidFill>
                <a:schemeClr val="tx1"/>
              </a:solidFill>
              <a:ln w="9525">
                <a:solidFill>
                  <a:schemeClr val="tx1"/>
                </a:solidFill>
                <a:prstDash val="sysDash"/>
              </a:ln>
              <a:effectLst/>
            </c:spPr>
          </c:marker>
          <c:yVal>
            <c:numRef>
              <c:f>HOSP!$B$68:$BA$68</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137</c:v>
                </c:pt>
                <c:pt idx="20">
                  <c:v>91</c:v>
                </c:pt>
                <c:pt idx="21">
                  <c:v>144</c:v>
                </c:pt>
                <c:pt idx="22">
                  <c:v>140</c:v>
                </c:pt>
                <c:pt idx="23">
                  <c:v>74</c:v>
                </c:pt>
              </c:numCache>
            </c:numRef>
          </c:yVal>
          <c:smooth val="0"/>
          <c:extLst>
            <c:ext xmlns:c16="http://schemas.microsoft.com/office/drawing/2014/chart" uri="{C3380CC4-5D6E-409C-BE32-E72D297353CC}">
              <c16:uniqueId val="{00000003-0BB4-42CF-BCDE-2EA0ED133A49}"/>
            </c:ext>
          </c:extLst>
        </c:ser>
        <c:dLbls>
          <c:showLegendKey val="0"/>
          <c:showVal val="0"/>
          <c:showCatName val="0"/>
          <c:showSerName val="0"/>
          <c:showPercent val="0"/>
          <c:showBubbleSize val="0"/>
        </c:dLbls>
        <c:axId val="95420416"/>
        <c:axId val="95422720"/>
      </c:scatterChart>
      <c:catAx>
        <c:axId val="95420416"/>
        <c:scaling>
          <c:orientation val="minMax"/>
        </c:scaling>
        <c:delete val="0"/>
        <c:axPos val="b"/>
        <c:title>
          <c:tx>
            <c:rich>
              <a:bodyPr/>
              <a:lstStyle/>
              <a:p>
                <a:pPr>
                  <a:defRPr sz="700" baseline="0"/>
                </a:pPr>
                <a:r>
                  <a:rPr lang="en-US" sz="700" baseline="0"/>
                  <a:t>Semana Epidemiológica</a:t>
                </a:r>
              </a:p>
            </c:rich>
          </c:tx>
          <c:layout>
            <c:manualLayout>
              <c:xMode val="edge"/>
              <c:yMode val="edge"/>
              <c:x val="0.4531565232511332"/>
              <c:y val="0.8028308630257572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1" baseline="0"/>
            </a:pPr>
            <a:endParaRPr lang="en-US"/>
          </a:p>
        </c:txPr>
        <c:crossAx val="95422720"/>
        <c:crosses val="autoZero"/>
        <c:auto val="1"/>
        <c:lblAlgn val="ctr"/>
        <c:lblOffset val="100"/>
        <c:noMultiLvlLbl val="0"/>
      </c:catAx>
      <c:valAx>
        <c:axId val="95422720"/>
        <c:scaling>
          <c:orientation val="minMax"/>
        </c:scaling>
        <c:delete val="0"/>
        <c:axPos val="l"/>
        <c:title>
          <c:tx>
            <c:rich>
              <a:bodyPr/>
              <a:lstStyle/>
              <a:p>
                <a:pPr>
                  <a:defRPr sz="700" baseline="0"/>
                </a:pPr>
                <a:r>
                  <a:rPr lang="es-CO" sz="70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1" baseline="0"/>
            </a:pPr>
            <a:endParaRPr lang="en-US"/>
          </a:p>
        </c:txPr>
        <c:crossAx val="95420416"/>
        <c:crosses val="autoZero"/>
        <c:crossBetween val="between"/>
      </c:valAx>
      <c:spPr>
        <a:noFill/>
        <a:ln w="25400">
          <a:noFill/>
        </a:ln>
      </c:spPr>
    </c:plotArea>
    <c:legend>
      <c:legendPos val="b"/>
      <c:layout/>
      <c:overlay val="0"/>
      <c:spPr>
        <a:noFill/>
        <a:ln w="25400">
          <a:noFill/>
        </a:ln>
      </c:spPr>
      <c:txPr>
        <a:bodyPr rot="0" vert="horz"/>
        <a:lstStyle/>
        <a:p>
          <a:pPr>
            <a:defRPr sz="700" b="1"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7918501983179"/>
          <c:y val="0.10813806663896859"/>
          <c:w val="0.82892809924312638"/>
          <c:h val="0.73700129078371024"/>
        </c:manualLayout>
      </c:layout>
      <c:barChart>
        <c:barDir val="col"/>
        <c:grouping val="clustered"/>
        <c:varyColors val="0"/>
        <c:ser>
          <c:idx val="1"/>
          <c:order val="1"/>
          <c:tx>
            <c:strRef>
              <c:f>Hoja4!$C$1</c:f>
              <c:strCache>
                <c:ptCount val="1"/>
                <c:pt idx="0">
                  <c:v>IRA HOSP  2020</c:v>
                </c:pt>
              </c:strCache>
            </c:strRef>
          </c:tx>
          <c:spPr>
            <a:solidFill>
              <a:schemeClr val="accent1"/>
            </a:solidFill>
            <a:ln>
              <a:solidFill>
                <a:schemeClr val="tx1"/>
              </a:solidFill>
            </a:ln>
            <a:effectLst/>
          </c:spPr>
          <c:invertIfNegative val="0"/>
          <c:val>
            <c:numRef>
              <c:f>Hoja4!$C$2:$C$53</c:f>
              <c:numCache>
                <c:formatCode>General</c:formatCode>
                <c:ptCount val="52"/>
                <c:pt idx="0">
                  <c:v>318</c:v>
                </c:pt>
                <c:pt idx="1">
                  <c:v>354</c:v>
                </c:pt>
                <c:pt idx="2">
                  <c:v>302</c:v>
                </c:pt>
                <c:pt idx="3">
                  <c:v>291</c:v>
                </c:pt>
                <c:pt idx="4">
                  <c:v>273</c:v>
                </c:pt>
                <c:pt idx="5">
                  <c:v>314</c:v>
                </c:pt>
                <c:pt idx="6">
                  <c:v>342</c:v>
                </c:pt>
                <c:pt idx="7">
                  <c:v>338</c:v>
                </c:pt>
                <c:pt idx="8">
                  <c:v>355</c:v>
                </c:pt>
                <c:pt idx="9">
                  <c:v>360</c:v>
                </c:pt>
                <c:pt idx="10">
                  <c:v>505</c:v>
                </c:pt>
                <c:pt idx="11">
                  <c:v>354</c:v>
                </c:pt>
                <c:pt idx="12">
                  <c:v>305</c:v>
                </c:pt>
                <c:pt idx="13">
                  <c:v>214</c:v>
                </c:pt>
                <c:pt idx="14">
                  <c:v>182</c:v>
                </c:pt>
                <c:pt idx="15">
                  <c:v>146</c:v>
                </c:pt>
                <c:pt idx="16">
                  <c:v>112</c:v>
                </c:pt>
                <c:pt idx="17">
                  <c:v>111</c:v>
                </c:pt>
                <c:pt idx="18">
                  <c:v>122</c:v>
                </c:pt>
                <c:pt idx="19">
                  <c:v>137</c:v>
                </c:pt>
                <c:pt idx="20">
                  <c:v>91</c:v>
                </c:pt>
                <c:pt idx="21">
                  <c:v>144</c:v>
                </c:pt>
                <c:pt idx="22">
                  <c:v>140</c:v>
                </c:pt>
                <c:pt idx="23">
                  <c:v>74</c:v>
                </c:pt>
              </c:numCache>
            </c:numRef>
          </c:val>
          <c:extLst>
            <c:ext xmlns:c16="http://schemas.microsoft.com/office/drawing/2014/chart" uri="{C3380CC4-5D6E-409C-BE32-E72D297353CC}">
              <c16:uniqueId val="{00000000-F06D-459A-B631-2B4A34DBD3E3}"/>
            </c:ext>
          </c:extLst>
        </c:ser>
        <c:dLbls>
          <c:showLegendKey val="0"/>
          <c:showVal val="0"/>
          <c:showCatName val="0"/>
          <c:showSerName val="0"/>
          <c:showPercent val="0"/>
          <c:showBubbleSize val="0"/>
        </c:dLbls>
        <c:gapWidth val="15"/>
        <c:overlap val="40"/>
        <c:axId val="95326208"/>
        <c:axId val="95308032"/>
      </c:barChart>
      <c:lineChart>
        <c:grouping val="standard"/>
        <c:varyColors val="0"/>
        <c:ser>
          <c:idx val="0"/>
          <c:order val="0"/>
          <c:tx>
            <c:strRef>
              <c:f>Hoja4!$B$1</c:f>
              <c:strCache>
                <c:ptCount val="1"/>
                <c:pt idx="0">
                  <c:v>IRA HOSP  2019</c:v>
                </c:pt>
              </c:strCache>
            </c:strRef>
          </c:tx>
          <c:spPr>
            <a:ln w="19050" cap="rnd">
              <a:solidFill>
                <a:schemeClr val="tx1"/>
              </a:solidFill>
              <a:round/>
            </a:ln>
            <a:effectLst/>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Hoja4!$B$2:$B$53</c:f>
              <c:numCache>
                <c:formatCode>General</c:formatCode>
                <c:ptCount val="52"/>
                <c:pt idx="0">
                  <c:v>386</c:v>
                </c:pt>
                <c:pt idx="1">
                  <c:v>449</c:v>
                </c:pt>
                <c:pt idx="2">
                  <c:v>377</c:v>
                </c:pt>
                <c:pt idx="3">
                  <c:v>404</c:v>
                </c:pt>
                <c:pt idx="4">
                  <c:v>305</c:v>
                </c:pt>
                <c:pt idx="5">
                  <c:v>332</c:v>
                </c:pt>
                <c:pt idx="6">
                  <c:v>407</c:v>
                </c:pt>
                <c:pt idx="7">
                  <c:v>355</c:v>
                </c:pt>
                <c:pt idx="8">
                  <c:v>394</c:v>
                </c:pt>
                <c:pt idx="9">
                  <c:v>284</c:v>
                </c:pt>
                <c:pt idx="10">
                  <c:v>407</c:v>
                </c:pt>
                <c:pt idx="11">
                  <c:v>310</c:v>
                </c:pt>
                <c:pt idx="12">
                  <c:v>453</c:v>
                </c:pt>
                <c:pt idx="13">
                  <c:v>421</c:v>
                </c:pt>
                <c:pt idx="14">
                  <c:v>331</c:v>
                </c:pt>
                <c:pt idx="15">
                  <c:v>474</c:v>
                </c:pt>
                <c:pt idx="16">
                  <c:v>425</c:v>
                </c:pt>
                <c:pt idx="17">
                  <c:v>443</c:v>
                </c:pt>
                <c:pt idx="18">
                  <c:v>448</c:v>
                </c:pt>
                <c:pt idx="19">
                  <c:v>388</c:v>
                </c:pt>
                <c:pt idx="20">
                  <c:v>466</c:v>
                </c:pt>
                <c:pt idx="21">
                  <c:v>338</c:v>
                </c:pt>
                <c:pt idx="22">
                  <c:v>491</c:v>
                </c:pt>
                <c:pt idx="23">
                  <c:v>506</c:v>
                </c:pt>
                <c:pt idx="24">
                  <c:v>397</c:v>
                </c:pt>
                <c:pt idx="25">
                  <c:v>433</c:v>
                </c:pt>
                <c:pt idx="26">
                  <c:v>505</c:v>
                </c:pt>
                <c:pt idx="27">
                  <c:v>417</c:v>
                </c:pt>
                <c:pt idx="28">
                  <c:v>366</c:v>
                </c:pt>
                <c:pt idx="29">
                  <c:v>443</c:v>
                </c:pt>
                <c:pt idx="30">
                  <c:v>378</c:v>
                </c:pt>
                <c:pt idx="31">
                  <c:v>363</c:v>
                </c:pt>
                <c:pt idx="32">
                  <c:v>362</c:v>
                </c:pt>
                <c:pt idx="33">
                  <c:v>332</c:v>
                </c:pt>
                <c:pt idx="34">
                  <c:v>334</c:v>
                </c:pt>
                <c:pt idx="35">
                  <c:v>319</c:v>
                </c:pt>
                <c:pt idx="36">
                  <c:v>339</c:v>
                </c:pt>
                <c:pt idx="37">
                  <c:v>305</c:v>
                </c:pt>
                <c:pt idx="38">
                  <c:v>303</c:v>
                </c:pt>
                <c:pt idx="39">
                  <c:v>292</c:v>
                </c:pt>
                <c:pt idx="40">
                  <c:v>256</c:v>
                </c:pt>
                <c:pt idx="41">
                  <c:v>342</c:v>
                </c:pt>
                <c:pt idx="42">
                  <c:v>285</c:v>
                </c:pt>
                <c:pt idx="43">
                  <c:v>325</c:v>
                </c:pt>
                <c:pt idx="44">
                  <c:v>339</c:v>
                </c:pt>
                <c:pt idx="45">
                  <c:v>317</c:v>
                </c:pt>
                <c:pt idx="46">
                  <c:v>331</c:v>
                </c:pt>
                <c:pt idx="47">
                  <c:v>343</c:v>
                </c:pt>
                <c:pt idx="48">
                  <c:v>341</c:v>
                </c:pt>
                <c:pt idx="49">
                  <c:v>365</c:v>
                </c:pt>
                <c:pt idx="50">
                  <c:v>312</c:v>
                </c:pt>
                <c:pt idx="51">
                  <c:v>376</c:v>
                </c:pt>
              </c:numCache>
            </c:numRef>
          </c:val>
          <c:smooth val="0"/>
          <c:extLst>
            <c:ext xmlns:c16="http://schemas.microsoft.com/office/drawing/2014/chart" uri="{C3380CC4-5D6E-409C-BE32-E72D297353CC}">
              <c16:uniqueId val="{00000001-F06D-459A-B631-2B4A34DBD3E3}"/>
            </c:ext>
          </c:extLst>
        </c:ser>
        <c:dLbls>
          <c:showLegendKey val="0"/>
          <c:showVal val="0"/>
          <c:showCatName val="0"/>
          <c:showSerName val="0"/>
          <c:showPercent val="0"/>
          <c:showBubbleSize val="0"/>
        </c:dLbls>
        <c:marker val="1"/>
        <c:smooth val="0"/>
        <c:axId val="95303936"/>
        <c:axId val="95306112"/>
      </c:lineChart>
      <c:catAx>
        <c:axId val="95303936"/>
        <c:scaling>
          <c:orientation val="minMax"/>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O" sz="700" baseline="0"/>
                  <a:t>Semana Epidemiológica</a:t>
                </a:r>
              </a:p>
            </c:rich>
          </c:tx>
          <c:layout>
            <c:manualLayout>
              <c:xMode val="edge"/>
              <c:yMode val="edge"/>
              <c:x val="0.38525703973086667"/>
              <c:y val="0.9066714003239889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5306112"/>
        <c:crosses val="autoZero"/>
        <c:auto val="1"/>
        <c:lblAlgn val="ctr"/>
        <c:lblOffset val="100"/>
        <c:noMultiLvlLbl val="0"/>
      </c:catAx>
      <c:valAx>
        <c:axId val="953061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O" sz="700" baseline="0"/>
                  <a:t>Total de casos</a:t>
                </a:r>
              </a:p>
            </c:rich>
          </c:tx>
          <c:layout>
            <c:manualLayout>
              <c:xMode val="edge"/>
              <c:yMode val="edge"/>
              <c:x val="2.14530216585988E-2"/>
              <c:y val="0.33861230170952428"/>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5303936"/>
        <c:crosses val="autoZero"/>
        <c:crossBetween val="between"/>
      </c:valAx>
      <c:valAx>
        <c:axId val="95308032"/>
        <c:scaling>
          <c:orientation val="minMax"/>
        </c:scaling>
        <c:delete val="1"/>
        <c:axPos val="r"/>
        <c:numFmt formatCode="General" sourceLinked="1"/>
        <c:majorTickMark val="out"/>
        <c:minorTickMark val="none"/>
        <c:tickLblPos val="nextTo"/>
        <c:crossAx val="95326208"/>
        <c:crosses val="max"/>
        <c:crossBetween val="between"/>
      </c:valAx>
      <c:catAx>
        <c:axId val="95326208"/>
        <c:scaling>
          <c:orientation val="minMax"/>
        </c:scaling>
        <c:delete val="1"/>
        <c:axPos val="b"/>
        <c:majorTickMark val="out"/>
        <c:minorTickMark val="none"/>
        <c:tickLblPos val="nextTo"/>
        <c:crossAx val="95308032"/>
        <c:crosses val="autoZero"/>
        <c:auto val="1"/>
        <c:lblAlgn val="ctr"/>
        <c:lblOffset val="100"/>
        <c:noMultiLvlLbl val="0"/>
      </c:catAx>
      <c:spPr>
        <a:noFill/>
        <a:ln>
          <a:noFill/>
        </a:ln>
        <a:effectLst/>
      </c:spPr>
    </c:plotArea>
    <c:legend>
      <c:legendPos val="b"/>
      <c:layout>
        <c:manualLayout>
          <c:xMode val="edge"/>
          <c:yMode val="edge"/>
          <c:x val="0.22367115241487681"/>
          <c:y val="0"/>
          <c:w val="0.56785541446958765"/>
          <c:h val="9.41818962301336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604524248549289E-2"/>
          <c:y val="3.4324560781253698E-2"/>
          <c:w val="0.89279490025676078"/>
          <c:h val="0.67925788350588789"/>
        </c:manualLayout>
      </c:layout>
      <c:areaChart>
        <c:grouping val="standard"/>
        <c:varyColors val="0"/>
        <c:ser>
          <c:idx val="3"/>
          <c:order val="1"/>
          <c:tx>
            <c:strRef>
              <c:f>UCI!$A$71</c:f>
              <c:strCache>
                <c:ptCount val="1"/>
                <c:pt idx="0">
                  <c:v>Percentil 75</c:v>
                </c:pt>
              </c:strCache>
            </c:strRef>
          </c:tx>
          <c:spPr>
            <a:solidFill>
              <a:srgbClr val="FF0000"/>
            </a:solidFill>
            <a:ln w="12700">
              <a:solidFill>
                <a:srgbClr val="FF0000"/>
              </a:solidFill>
              <a:prstDash val="solid"/>
            </a:ln>
          </c:spPr>
          <c:val>
            <c:numRef>
              <c:f>UCI!$B$71:$BA$71</c:f>
              <c:numCache>
                <c:formatCode>0.0</c:formatCode>
                <c:ptCount val="52"/>
                <c:pt idx="0">
                  <c:v>13</c:v>
                </c:pt>
                <c:pt idx="1">
                  <c:v>24</c:v>
                </c:pt>
                <c:pt idx="2">
                  <c:v>17</c:v>
                </c:pt>
                <c:pt idx="3">
                  <c:v>8</c:v>
                </c:pt>
                <c:pt idx="4">
                  <c:v>11</c:v>
                </c:pt>
                <c:pt idx="5">
                  <c:v>21</c:v>
                </c:pt>
                <c:pt idx="6">
                  <c:v>16</c:v>
                </c:pt>
                <c:pt idx="7">
                  <c:v>16</c:v>
                </c:pt>
                <c:pt idx="8">
                  <c:v>16</c:v>
                </c:pt>
                <c:pt idx="9">
                  <c:v>14</c:v>
                </c:pt>
                <c:pt idx="10">
                  <c:v>11</c:v>
                </c:pt>
                <c:pt idx="11">
                  <c:v>14</c:v>
                </c:pt>
                <c:pt idx="12">
                  <c:v>15</c:v>
                </c:pt>
                <c:pt idx="13">
                  <c:v>15</c:v>
                </c:pt>
                <c:pt idx="14">
                  <c:v>12</c:v>
                </c:pt>
                <c:pt idx="15">
                  <c:v>10</c:v>
                </c:pt>
                <c:pt idx="16">
                  <c:v>9</c:v>
                </c:pt>
                <c:pt idx="17">
                  <c:v>11</c:v>
                </c:pt>
                <c:pt idx="18">
                  <c:v>15</c:v>
                </c:pt>
                <c:pt idx="19">
                  <c:v>13</c:v>
                </c:pt>
                <c:pt idx="20">
                  <c:v>12</c:v>
                </c:pt>
                <c:pt idx="21">
                  <c:v>12</c:v>
                </c:pt>
                <c:pt idx="22">
                  <c:v>19</c:v>
                </c:pt>
                <c:pt idx="23">
                  <c:v>15</c:v>
                </c:pt>
                <c:pt idx="24">
                  <c:v>15</c:v>
                </c:pt>
                <c:pt idx="25">
                  <c:v>18</c:v>
                </c:pt>
                <c:pt idx="26">
                  <c:v>15</c:v>
                </c:pt>
                <c:pt idx="27">
                  <c:v>14</c:v>
                </c:pt>
                <c:pt idx="28">
                  <c:v>11</c:v>
                </c:pt>
                <c:pt idx="29">
                  <c:v>27</c:v>
                </c:pt>
                <c:pt idx="30">
                  <c:v>22</c:v>
                </c:pt>
                <c:pt idx="31">
                  <c:v>17</c:v>
                </c:pt>
                <c:pt idx="32">
                  <c:v>10</c:v>
                </c:pt>
                <c:pt idx="33">
                  <c:v>9</c:v>
                </c:pt>
                <c:pt idx="34">
                  <c:v>11</c:v>
                </c:pt>
                <c:pt idx="35">
                  <c:v>12</c:v>
                </c:pt>
                <c:pt idx="36">
                  <c:v>14</c:v>
                </c:pt>
                <c:pt idx="37">
                  <c:v>14</c:v>
                </c:pt>
                <c:pt idx="38">
                  <c:v>15</c:v>
                </c:pt>
                <c:pt idx="39">
                  <c:v>16</c:v>
                </c:pt>
                <c:pt idx="40">
                  <c:v>19</c:v>
                </c:pt>
                <c:pt idx="41">
                  <c:v>13</c:v>
                </c:pt>
                <c:pt idx="42">
                  <c:v>16</c:v>
                </c:pt>
                <c:pt idx="43">
                  <c:v>11</c:v>
                </c:pt>
                <c:pt idx="44">
                  <c:v>12</c:v>
                </c:pt>
                <c:pt idx="45">
                  <c:v>21</c:v>
                </c:pt>
                <c:pt idx="46">
                  <c:v>17</c:v>
                </c:pt>
                <c:pt idx="47">
                  <c:v>14</c:v>
                </c:pt>
                <c:pt idx="48">
                  <c:v>18</c:v>
                </c:pt>
                <c:pt idx="49">
                  <c:v>11</c:v>
                </c:pt>
                <c:pt idx="50">
                  <c:v>13</c:v>
                </c:pt>
                <c:pt idx="51">
                  <c:v>15</c:v>
                </c:pt>
              </c:numCache>
            </c:numRef>
          </c:val>
          <c:extLst>
            <c:ext xmlns:c16="http://schemas.microsoft.com/office/drawing/2014/chart" uri="{C3380CC4-5D6E-409C-BE32-E72D297353CC}">
              <c16:uniqueId val="{00000000-A1D9-4412-B0A2-F528B4B5C2A4}"/>
            </c:ext>
          </c:extLst>
        </c:ser>
        <c:ser>
          <c:idx val="1"/>
          <c:order val="2"/>
          <c:tx>
            <c:strRef>
              <c:f>UCI!$A$69</c:f>
              <c:strCache>
                <c:ptCount val="1"/>
                <c:pt idx="0">
                  <c:v>Mediana</c:v>
                </c:pt>
              </c:strCache>
            </c:strRef>
          </c:tx>
          <c:spPr>
            <a:solidFill>
              <a:srgbClr val="FFFF00"/>
            </a:solidFill>
            <a:ln w="12700" cap="rnd">
              <a:solidFill>
                <a:srgbClr val="FFFF00"/>
              </a:solidFill>
              <a:round/>
            </a:ln>
            <a:effectLst/>
          </c:spPr>
          <c:val>
            <c:numRef>
              <c:f>UCI!$B$69:$BA$69</c:f>
              <c:numCache>
                <c:formatCode>0.0</c:formatCode>
                <c:ptCount val="52"/>
                <c:pt idx="0">
                  <c:v>12.5</c:v>
                </c:pt>
                <c:pt idx="1">
                  <c:v>22</c:v>
                </c:pt>
                <c:pt idx="2">
                  <c:v>16</c:v>
                </c:pt>
                <c:pt idx="3">
                  <c:v>7</c:v>
                </c:pt>
                <c:pt idx="4">
                  <c:v>10</c:v>
                </c:pt>
                <c:pt idx="5">
                  <c:v>10</c:v>
                </c:pt>
                <c:pt idx="6">
                  <c:v>13</c:v>
                </c:pt>
                <c:pt idx="7">
                  <c:v>15</c:v>
                </c:pt>
                <c:pt idx="8">
                  <c:v>16</c:v>
                </c:pt>
                <c:pt idx="9">
                  <c:v>9</c:v>
                </c:pt>
                <c:pt idx="10">
                  <c:v>10</c:v>
                </c:pt>
                <c:pt idx="11">
                  <c:v>10</c:v>
                </c:pt>
                <c:pt idx="12">
                  <c:v>14</c:v>
                </c:pt>
                <c:pt idx="13">
                  <c:v>9</c:v>
                </c:pt>
                <c:pt idx="14">
                  <c:v>7</c:v>
                </c:pt>
                <c:pt idx="15">
                  <c:v>8</c:v>
                </c:pt>
                <c:pt idx="16">
                  <c:v>5</c:v>
                </c:pt>
                <c:pt idx="17">
                  <c:v>8</c:v>
                </c:pt>
                <c:pt idx="18">
                  <c:v>14</c:v>
                </c:pt>
                <c:pt idx="19">
                  <c:v>10</c:v>
                </c:pt>
                <c:pt idx="20">
                  <c:v>9</c:v>
                </c:pt>
                <c:pt idx="21">
                  <c:v>10</c:v>
                </c:pt>
                <c:pt idx="22">
                  <c:v>11</c:v>
                </c:pt>
                <c:pt idx="23">
                  <c:v>4</c:v>
                </c:pt>
                <c:pt idx="24">
                  <c:v>14</c:v>
                </c:pt>
                <c:pt idx="25">
                  <c:v>14</c:v>
                </c:pt>
                <c:pt idx="26">
                  <c:v>12</c:v>
                </c:pt>
                <c:pt idx="27">
                  <c:v>12</c:v>
                </c:pt>
                <c:pt idx="28">
                  <c:v>8</c:v>
                </c:pt>
                <c:pt idx="29">
                  <c:v>24</c:v>
                </c:pt>
                <c:pt idx="30">
                  <c:v>13</c:v>
                </c:pt>
                <c:pt idx="31">
                  <c:v>6</c:v>
                </c:pt>
                <c:pt idx="32">
                  <c:v>8</c:v>
                </c:pt>
                <c:pt idx="33">
                  <c:v>8</c:v>
                </c:pt>
                <c:pt idx="34">
                  <c:v>11</c:v>
                </c:pt>
                <c:pt idx="35">
                  <c:v>9</c:v>
                </c:pt>
                <c:pt idx="36">
                  <c:v>12</c:v>
                </c:pt>
                <c:pt idx="37">
                  <c:v>11</c:v>
                </c:pt>
                <c:pt idx="38">
                  <c:v>12</c:v>
                </c:pt>
                <c:pt idx="39">
                  <c:v>7</c:v>
                </c:pt>
                <c:pt idx="40">
                  <c:v>11</c:v>
                </c:pt>
                <c:pt idx="41">
                  <c:v>11</c:v>
                </c:pt>
                <c:pt idx="42">
                  <c:v>14</c:v>
                </c:pt>
                <c:pt idx="43">
                  <c:v>8</c:v>
                </c:pt>
                <c:pt idx="44">
                  <c:v>10</c:v>
                </c:pt>
                <c:pt idx="45">
                  <c:v>13</c:v>
                </c:pt>
                <c:pt idx="46">
                  <c:v>14</c:v>
                </c:pt>
                <c:pt idx="47">
                  <c:v>8</c:v>
                </c:pt>
                <c:pt idx="48">
                  <c:v>17</c:v>
                </c:pt>
                <c:pt idx="49">
                  <c:v>8</c:v>
                </c:pt>
                <c:pt idx="50">
                  <c:v>10</c:v>
                </c:pt>
                <c:pt idx="51">
                  <c:v>11</c:v>
                </c:pt>
              </c:numCache>
            </c:numRef>
          </c:val>
          <c:extLst>
            <c:ext xmlns:c16="http://schemas.microsoft.com/office/drawing/2014/chart" uri="{C3380CC4-5D6E-409C-BE32-E72D297353CC}">
              <c16:uniqueId val="{00000001-A1D9-4412-B0A2-F528B4B5C2A4}"/>
            </c:ext>
          </c:extLst>
        </c:ser>
        <c:ser>
          <c:idx val="2"/>
          <c:order val="3"/>
          <c:tx>
            <c:strRef>
              <c:f>UCI!$A$70</c:f>
              <c:strCache>
                <c:ptCount val="1"/>
                <c:pt idx="0">
                  <c:v>Percentil 25</c:v>
                </c:pt>
              </c:strCache>
            </c:strRef>
          </c:tx>
          <c:spPr>
            <a:solidFill>
              <a:srgbClr val="92D050"/>
            </a:solidFill>
            <a:ln w="12700" cap="rnd">
              <a:solidFill>
                <a:srgbClr val="92D050"/>
              </a:solidFill>
              <a:round/>
            </a:ln>
            <a:effectLst/>
          </c:spPr>
          <c:val>
            <c:numRef>
              <c:f>UCI!$B$70:$BA$70</c:f>
              <c:numCache>
                <c:formatCode>0.0</c:formatCode>
                <c:ptCount val="52"/>
                <c:pt idx="0">
                  <c:v>9</c:v>
                </c:pt>
                <c:pt idx="1">
                  <c:v>17</c:v>
                </c:pt>
                <c:pt idx="2">
                  <c:v>8</c:v>
                </c:pt>
                <c:pt idx="3">
                  <c:v>6</c:v>
                </c:pt>
                <c:pt idx="4">
                  <c:v>9</c:v>
                </c:pt>
                <c:pt idx="5">
                  <c:v>8</c:v>
                </c:pt>
                <c:pt idx="6">
                  <c:v>7</c:v>
                </c:pt>
                <c:pt idx="7">
                  <c:v>8</c:v>
                </c:pt>
                <c:pt idx="8">
                  <c:v>6</c:v>
                </c:pt>
                <c:pt idx="9">
                  <c:v>7</c:v>
                </c:pt>
                <c:pt idx="10">
                  <c:v>9</c:v>
                </c:pt>
                <c:pt idx="11">
                  <c:v>10</c:v>
                </c:pt>
                <c:pt idx="12">
                  <c:v>8</c:v>
                </c:pt>
                <c:pt idx="13">
                  <c:v>8</c:v>
                </c:pt>
                <c:pt idx="14">
                  <c:v>5</c:v>
                </c:pt>
                <c:pt idx="15">
                  <c:v>6</c:v>
                </c:pt>
                <c:pt idx="16">
                  <c:v>3</c:v>
                </c:pt>
                <c:pt idx="17">
                  <c:v>5</c:v>
                </c:pt>
                <c:pt idx="18">
                  <c:v>5</c:v>
                </c:pt>
                <c:pt idx="19">
                  <c:v>9</c:v>
                </c:pt>
                <c:pt idx="20">
                  <c:v>7</c:v>
                </c:pt>
                <c:pt idx="21">
                  <c:v>5</c:v>
                </c:pt>
                <c:pt idx="22">
                  <c:v>4</c:v>
                </c:pt>
                <c:pt idx="23">
                  <c:v>4</c:v>
                </c:pt>
                <c:pt idx="24">
                  <c:v>8</c:v>
                </c:pt>
                <c:pt idx="25">
                  <c:v>8</c:v>
                </c:pt>
                <c:pt idx="26">
                  <c:v>6</c:v>
                </c:pt>
                <c:pt idx="27">
                  <c:v>7</c:v>
                </c:pt>
                <c:pt idx="28">
                  <c:v>1</c:v>
                </c:pt>
                <c:pt idx="29">
                  <c:v>2</c:v>
                </c:pt>
                <c:pt idx="30">
                  <c:v>2</c:v>
                </c:pt>
                <c:pt idx="31">
                  <c:v>5</c:v>
                </c:pt>
                <c:pt idx="32">
                  <c:v>8</c:v>
                </c:pt>
                <c:pt idx="33">
                  <c:v>5</c:v>
                </c:pt>
                <c:pt idx="34">
                  <c:v>6</c:v>
                </c:pt>
                <c:pt idx="35">
                  <c:v>8</c:v>
                </c:pt>
                <c:pt idx="36">
                  <c:v>10</c:v>
                </c:pt>
                <c:pt idx="37">
                  <c:v>7</c:v>
                </c:pt>
                <c:pt idx="38">
                  <c:v>12</c:v>
                </c:pt>
                <c:pt idx="39">
                  <c:v>7</c:v>
                </c:pt>
                <c:pt idx="40">
                  <c:v>9</c:v>
                </c:pt>
                <c:pt idx="41">
                  <c:v>7</c:v>
                </c:pt>
                <c:pt idx="42">
                  <c:v>5</c:v>
                </c:pt>
                <c:pt idx="43">
                  <c:v>6</c:v>
                </c:pt>
                <c:pt idx="44">
                  <c:v>8</c:v>
                </c:pt>
                <c:pt idx="45">
                  <c:v>8</c:v>
                </c:pt>
                <c:pt idx="46">
                  <c:v>6</c:v>
                </c:pt>
                <c:pt idx="47">
                  <c:v>2</c:v>
                </c:pt>
                <c:pt idx="48">
                  <c:v>9</c:v>
                </c:pt>
                <c:pt idx="49">
                  <c:v>7</c:v>
                </c:pt>
                <c:pt idx="50">
                  <c:v>10</c:v>
                </c:pt>
                <c:pt idx="51">
                  <c:v>9</c:v>
                </c:pt>
              </c:numCache>
            </c:numRef>
          </c:val>
          <c:extLst>
            <c:ext xmlns:c16="http://schemas.microsoft.com/office/drawing/2014/chart" uri="{C3380CC4-5D6E-409C-BE32-E72D297353CC}">
              <c16:uniqueId val="{00000002-A1D9-4412-B0A2-F528B4B5C2A4}"/>
            </c:ext>
          </c:extLst>
        </c:ser>
        <c:dLbls>
          <c:showLegendKey val="0"/>
          <c:showVal val="0"/>
          <c:showCatName val="0"/>
          <c:showSerName val="0"/>
          <c:showPercent val="0"/>
          <c:showBubbleSize val="0"/>
        </c:dLbls>
        <c:axId val="95823360"/>
        <c:axId val="95834112"/>
      </c:areaChart>
      <c:scatterChart>
        <c:scatterStyle val="lineMarker"/>
        <c:varyColors val="0"/>
        <c:ser>
          <c:idx val="0"/>
          <c:order val="0"/>
          <c:tx>
            <c:strRef>
              <c:f>UCI!$A$68</c:f>
              <c:strCache>
                <c:ptCount val="1"/>
                <c:pt idx="0">
                  <c:v>2020</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UCI!$B$68:$BA$68</c:f>
              <c:numCache>
                <c:formatCode>General</c:formatCode>
                <c:ptCount val="52"/>
                <c:pt idx="0">
                  <c:v>15</c:v>
                </c:pt>
                <c:pt idx="1">
                  <c:v>16</c:v>
                </c:pt>
                <c:pt idx="2">
                  <c:v>16</c:v>
                </c:pt>
                <c:pt idx="3">
                  <c:v>12</c:v>
                </c:pt>
                <c:pt idx="4">
                  <c:v>12</c:v>
                </c:pt>
                <c:pt idx="5">
                  <c:v>14</c:v>
                </c:pt>
                <c:pt idx="6">
                  <c:v>13</c:v>
                </c:pt>
                <c:pt idx="7">
                  <c:v>16</c:v>
                </c:pt>
                <c:pt idx="8">
                  <c:v>19</c:v>
                </c:pt>
                <c:pt idx="9">
                  <c:v>16</c:v>
                </c:pt>
                <c:pt idx="10">
                  <c:v>17</c:v>
                </c:pt>
                <c:pt idx="11">
                  <c:v>15</c:v>
                </c:pt>
                <c:pt idx="12">
                  <c:v>24</c:v>
                </c:pt>
                <c:pt idx="13">
                  <c:v>8</c:v>
                </c:pt>
                <c:pt idx="14">
                  <c:v>15</c:v>
                </c:pt>
                <c:pt idx="15">
                  <c:v>12</c:v>
                </c:pt>
                <c:pt idx="16">
                  <c:v>7</c:v>
                </c:pt>
                <c:pt idx="17">
                  <c:v>14</c:v>
                </c:pt>
                <c:pt idx="18">
                  <c:v>13</c:v>
                </c:pt>
                <c:pt idx="19">
                  <c:v>7</c:v>
                </c:pt>
                <c:pt idx="20">
                  <c:v>10</c:v>
                </c:pt>
                <c:pt idx="21">
                  <c:v>10</c:v>
                </c:pt>
                <c:pt idx="22">
                  <c:v>9</c:v>
                </c:pt>
                <c:pt idx="23">
                  <c:v>17</c:v>
                </c:pt>
              </c:numCache>
            </c:numRef>
          </c:yVal>
          <c:smooth val="0"/>
          <c:extLst>
            <c:ext xmlns:c16="http://schemas.microsoft.com/office/drawing/2014/chart" uri="{C3380CC4-5D6E-409C-BE32-E72D297353CC}">
              <c16:uniqueId val="{00000003-A1D9-4412-B0A2-F528B4B5C2A4}"/>
            </c:ext>
          </c:extLst>
        </c:ser>
        <c:dLbls>
          <c:showLegendKey val="0"/>
          <c:showVal val="0"/>
          <c:showCatName val="0"/>
          <c:showSerName val="0"/>
          <c:showPercent val="0"/>
          <c:showBubbleSize val="0"/>
        </c:dLbls>
        <c:axId val="95823360"/>
        <c:axId val="95834112"/>
      </c:scatterChart>
      <c:catAx>
        <c:axId val="95823360"/>
        <c:scaling>
          <c:orientation val="minMax"/>
        </c:scaling>
        <c:delete val="0"/>
        <c:axPos val="b"/>
        <c:title>
          <c:tx>
            <c:rich>
              <a:bodyPr/>
              <a:lstStyle/>
              <a:p>
                <a:pPr>
                  <a:defRPr sz="700" baseline="0"/>
                </a:pPr>
                <a:r>
                  <a:rPr lang="en-US" sz="700" baseline="0"/>
                  <a:t>Semana Epidemiológica</a:t>
                </a:r>
              </a:p>
            </c:rich>
          </c:tx>
          <c:layout>
            <c:manualLayout>
              <c:xMode val="edge"/>
              <c:yMode val="edge"/>
              <c:x val="0.43377805230824745"/>
              <c:y val="0.78169851023472703"/>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1" baseline="0"/>
            </a:pPr>
            <a:endParaRPr lang="en-US"/>
          </a:p>
        </c:txPr>
        <c:crossAx val="95834112"/>
        <c:crosses val="autoZero"/>
        <c:auto val="1"/>
        <c:lblAlgn val="ctr"/>
        <c:lblOffset val="100"/>
        <c:noMultiLvlLbl val="0"/>
      </c:catAx>
      <c:valAx>
        <c:axId val="95834112"/>
        <c:scaling>
          <c:orientation val="minMax"/>
        </c:scaling>
        <c:delete val="0"/>
        <c:axPos val="l"/>
        <c:majorGridlines>
          <c:spPr>
            <a:ln w="9525" cap="flat" cmpd="sng" algn="ctr">
              <a:noFill/>
              <a:round/>
            </a:ln>
            <a:effectLst/>
          </c:spPr>
        </c:majorGridlines>
        <c:title>
          <c:tx>
            <c:rich>
              <a:bodyPr/>
              <a:lstStyle/>
              <a:p>
                <a:pPr>
                  <a:defRPr sz="700" baseline="0"/>
                </a:pPr>
                <a:r>
                  <a:rPr lang="es-CO" sz="700" baseline="0"/>
                  <a:t>Número de casos</a:t>
                </a:r>
              </a:p>
            </c:rich>
          </c:tx>
          <c:layout>
            <c:manualLayout>
              <c:xMode val="edge"/>
              <c:yMode val="edge"/>
              <c:x val="2.0813418831906828E-2"/>
              <c:y val="0.16747016517821861"/>
            </c:manualLayout>
          </c:layout>
          <c:overlay val="0"/>
        </c:title>
        <c:numFmt formatCode="0" sourceLinked="0"/>
        <c:majorTickMark val="none"/>
        <c:minorTickMark val="none"/>
        <c:tickLblPos val="nextTo"/>
        <c:spPr>
          <a:ln w="6350">
            <a:noFill/>
          </a:ln>
        </c:spPr>
        <c:txPr>
          <a:bodyPr rot="-60000000" vert="horz"/>
          <a:lstStyle/>
          <a:p>
            <a:pPr>
              <a:defRPr sz="700" b="1" baseline="0"/>
            </a:pPr>
            <a:endParaRPr lang="en-US"/>
          </a:p>
        </c:txPr>
        <c:crossAx val="95823360"/>
        <c:crosses val="autoZero"/>
        <c:crossBetween val="between"/>
      </c:valAx>
      <c:spPr>
        <a:noFill/>
        <a:ln w="25400">
          <a:noFill/>
        </a:ln>
      </c:spPr>
    </c:plotArea>
    <c:legend>
      <c:legendPos val="b"/>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45243620340128E-2"/>
          <c:y val="9.9886293874282661E-2"/>
          <c:w val="0.88501113428802669"/>
          <c:h val="0.73930165850011786"/>
        </c:manualLayout>
      </c:layout>
      <c:barChart>
        <c:barDir val="col"/>
        <c:grouping val="clustered"/>
        <c:varyColors val="0"/>
        <c:ser>
          <c:idx val="1"/>
          <c:order val="1"/>
          <c:tx>
            <c:strRef>
              <c:f>Hoja4!$E$1</c:f>
              <c:strCache>
                <c:ptCount val="1"/>
                <c:pt idx="0">
                  <c:v>IRA UCI 2020</c:v>
                </c:pt>
              </c:strCache>
            </c:strRef>
          </c:tx>
          <c:spPr>
            <a:solidFill>
              <a:schemeClr val="accent1"/>
            </a:solidFill>
            <a:ln w="12700">
              <a:solidFill>
                <a:schemeClr val="tx1"/>
              </a:solidFill>
            </a:ln>
          </c:spPr>
          <c:invertIfNegative val="0"/>
          <c:val>
            <c:numRef>
              <c:f>Hoja4!$E$2:$E$53</c:f>
              <c:numCache>
                <c:formatCode>General</c:formatCode>
                <c:ptCount val="52"/>
                <c:pt idx="0">
                  <c:v>15</c:v>
                </c:pt>
                <c:pt idx="1">
                  <c:v>16</c:v>
                </c:pt>
                <c:pt idx="2">
                  <c:v>16</c:v>
                </c:pt>
                <c:pt idx="3">
                  <c:v>12</c:v>
                </c:pt>
                <c:pt idx="4">
                  <c:v>12</c:v>
                </c:pt>
                <c:pt idx="5">
                  <c:v>14</c:v>
                </c:pt>
                <c:pt idx="6">
                  <c:v>13</c:v>
                </c:pt>
                <c:pt idx="7">
                  <c:v>16</c:v>
                </c:pt>
                <c:pt idx="8">
                  <c:v>19</c:v>
                </c:pt>
                <c:pt idx="9">
                  <c:v>16</c:v>
                </c:pt>
                <c:pt idx="10">
                  <c:v>17</c:v>
                </c:pt>
                <c:pt idx="11">
                  <c:v>15</c:v>
                </c:pt>
                <c:pt idx="12">
                  <c:v>22</c:v>
                </c:pt>
                <c:pt idx="13">
                  <c:v>8</c:v>
                </c:pt>
                <c:pt idx="14">
                  <c:v>15</c:v>
                </c:pt>
                <c:pt idx="15">
                  <c:v>12</c:v>
                </c:pt>
                <c:pt idx="16">
                  <c:v>17</c:v>
                </c:pt>
                <c:pt idx="17">
                  <c:v>14</c:v>
                </c:pt>
                <c:pt idx="18">
                  <c:v>13</c:v>
                </c:pt>
                <c:pt idx="19">
                  <c:v>7</c:v>
                </c:pt>
                <c:pt idx="20">
                  <c:v>10</c:v>
                </c:pt>
                <c:pt idx="21">
                  <c:v>10</c:v>
                </c:pt>
                <c:pt idx="22">
                  <c:v>9</c:v>
                </c:pt>
                <c:pt idx="23">
                  <c:v>17</c:v>
                </c:pt>
              </c:numCache>
            </c:numRef>
          </c:val>
          <c:extLst>
            <c:ext xmlns:c16="http://schemas.microsoft.com/office/drawing/2014/chart" uri="{C3380CC4-5D6E-409C-BE32-E72D297353CC}">
              <c16:uniqueId val="{00000000-3D18-4B68-A4EC-B11FE637A485}"/>
            </c:ext>
          </c:extLst>
        </c:ser>
        <c:dLbls>
          <c:showLegendKey val="0"/>
          <c:showVal val="0"/>
          <c:showCatName val="0"/>
          <c:showSerName val="0"/>
          <c:showPercent val="0"/>
          <c:showBubbleSize val="0"/>
        </c:dLbls>
        <c:gapWidth val="0"/>
        <c:overlap val="100"/>
        <c:axId val="95471872"/>
        <c:axId val="95470336"/>
      </c:barChart>
      <c:lineChart>
        <c:grouping val="standard"/>
        <c:varyColors val="0"/>
        <c:ser>
          <c:idx val="0"/>
          <c:order val="0"/>
          <c:tx>
            <c:strRef>
              <c:f>Hoja4!$D$1</c:f>
              <c:strCache>
                <c:ptCount val="1"/>
                <c:pt idx="0">
                  <c:v>IRA UCI 2019</c:v>
                </c:pt>
              </c:strCache>
            </c:strRef>
          </c:tx>
          <c:spPr>
            <a:ln w="19050">
              <a:solidFill>
                <a:schemeClr val="tx1"/>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Hoja4!$D$2:$D$53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1-3D18-4B68-A4EC-B11FE637A485}"/>
            </c:ext>
          </c:extLst>
        </c:ser>
        <c:dLbls>
          <c:showLegendKey val="0"/>
          <c:showVal val="0"/>
          <c:showCatName val="0"/>
          <c:showSerName val="0"/>
          <c:showPercent val="0"/>
          <c:showBubbleSize val="0"/>
        </c:dLbls>
        <c:marker val="1"/>
        <c:smooth val="0"/>
        <c:axId val="95462528"/>
        <c:axId val="95464064"/>
      </c:lineChart>
      <c:catAx>
        <c:axId val="95462528"/>
        <c:scaling>
          <c:orientation val="minMax"/>
        </c:scaling>
        <c:delete val="0"/>
        <c:axPos val="b"/>
        <c:numFmt formatCode="General" sourceLinked="1"/>
        <c:majorTickMark val="none"/>
        <c:minorTickMark val="none"/>
        <c:tickLblPos val="nextTo"/>
        <c:txPr>
          <a:bodyPr/>
          <a:lstStyle/>
          <a:p>
            <a:pPr>
              <a:defRPr sz="700" baseline="0"/>
            </a:pPr>
            <a:endParaRPr lang="en-US"/>
          </a:p>
        </c:txPr>
        <c:crossAx val="95464064"/>
        <c:crosses val="autoZero"/>
        <c:auto val="1"/>
        <c:lblAlgn val="ctr"/>
        <c:lblOffset val="100"/>
        <c:noMultiLvlLbl val="0"/>
      </c:catAx>
      <c:valAx>
        <c:axId val="95464064"/>
        <c:scaling>
          <c:orientation val="minMax"/>
        </c:scaling>
        <c:delete val="0"/>
        <c:axPos val="l"/>
        <c:majorGridlines>
          <c:spPr>
            <a:ln>
              <a:noFill/>
            </a:ln>
          </c:spPr>
        </c:majorGridlines>
        <c:title>
          <c:tx>
            <c:rich>
              <a:bodyPr/>
              <a:lstStyle/>
              <a:p>
                <a:pPr>
                  <a:defRPr sz="700" baseline="0"/>
                </a:pPr>
                <a:r>
                  <a:rPr lang="en-US" sz="700" b="1" i="0" baseline="0">
                    <a:effectLst/>
                  </a:rPr>
                  <a:t>Total de casos</a:t>
                </a:r>
                <a:endParaRPr lang="es-CO" sz="700" baseline="0">
                  <a:effectLst/>
                </a:endParaRPr>
              </a:p>
            </c:rich>
          </c:tx>
          <c:layout>
            <c:manualLayout>
              <c:xMode val="edge"/>
              <c:yMode val="edge"/>
              <c:x val="2.7152428749314169E-3"/>
              <c:y val="0.32906172316947718"/>
            </c:manualLayout>
          </c:layout>
          <c:overlay val="0"/>
        </c:title>
        <c:numFmt formatCode="General" sourceLinked="1"/>
        <c:majorTickMark val="none"/>
        <c:minorTickMark val="none"/>
        <c:tickLblPos val="nextTo"/>
        <c:txPr>
          <a:bodyPr/>
          <a:lstStyle/>
          <a:p>
            <a:pPr>
              <a:defRPr sz="700" baseline="0"/>
            </a:pPr>
            <a:endParaRPr lang="en-US"/>
          </a:p>
        </c:txPr>
        <c:crossAx val="95462528"/>
        <c:crosses val="autoZero"/>
        <c:crossBetween val="between"/>
      </c:valAx>
      <c:valAx>
        <c:axId val="95470336"/>
        <c:scaling>
          <c:orientation val="minMax"/>
        </c:scaling>
        <c:delete val="1"/>
        <c:axPos val="r"/>
        <c:numFmt formatCode="General" sourceLinked="1"/>
        <c:majorTickMark val="out"/>
        <c:minorTickMark val="none"/>
        <c:tickLblPos val="nextTo"/>
        <c:crossAx val="95471872"/>
        <c:crosses val="max"/>
        <c:crossBetween val="between"/>
      </c:valAx>
      <c:catAx>
        <c:axId val="95471872"/>
        <c:scaling>
          <c:orientation val="minMax"/>
        </c:scaling>
        <c:delete val="1"/>
        <c:axPos val="b"/>
        <c:majorTickMark val="out"/>
        <c:minorTickMark val="none"/>
        <c:tickLblPos val="nextTo"/>
        <c:crossAx val="95470336"/>
        <c:crosses val="autoZero"/>
        <c:auto val="1"/>
        <c:lblAlgn val="ctr"/>
        <c:lblOffset val="100"/>
        <c:noMultiLvlLbl val="0"/>
      </c:catAx>
    </c:plotArea>
    <c:legend>
      <c:legendPos val="r"/>
      <c:layout>
        <c:manualLayout>
          <c:xMode val="edge"/>
          <c:yMode val="edge"/>
          <c:x val="0.20426418588130732"/>
          <c:y val="1.2557657846758061E-2"/>
          <c:w val="0.64252696839291024"/>
          <c:h val="0.11213963579629946"/>
        </c:manualLayout>
      </c:layout>
      <c:overlay val="0"/>
      <c:txPr>
        <a:bodyPr/>
        <a:lstStyle/>
        <a:p>
          <a:pPr>
            <a:defRPr sz="700" baseline="0"/>
          </a:pPr>
          <a:endParaRPr lang="en-US"/>
        </a:p>
      </c:txPr>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4706316472347"/>
          <c:y val="4.3233595800524938E-2"/>
          <c:w val="0.8322630125779733"/>
          <c:h val="0.74123357540884116"/>
        </c:manualLayout>
      </c:layout>
      <c:barChart>
        <c:barDir val="col"/>
        <c:grouping val="clustered"/>
        <c:varyColors val="0"/>
        <c:ser>
          <c:idx val="1"/>
          <c:order val="0"/>
          <c:spPr>
            <a:solidFill>
              <a:srgbClr val="007FDE"/>
            </a:solidFill>
          </c:spPr>
          <c:invertIfNegative val="0"/>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0.39104477611940297</c:v>
                </c:pt>
                <c:pt idx="1">
                  <c:v>5.6716417910447764E-2</c:v>
                </c:pt>
                <c:pt idx="2">
                  <c:v>8.9552238805970154E-3</c:v>
                </c:pt>
                <c:pt idx="3">
                  <c:v>2.3880597014925373E-2</c:v>
                </c:pt>
                <c:pt idx="4">
                  <c:v>8.9552238805970144E-2</c:v>
                </c:pt>
                <c:pt idx="5">
                  <c:v>0.1253731343283582</c:v>
                </c:pt>
                <c:pt idx="6">
                  <c:v>0.30447761194029849</c:v>
                </c:pt>
              </c:numCache>
            </c:numRef>
          </c:val>
          <c:extLst>
            <c:ext xmlns:c16="http://schemas.microsoft.com/office/drawing/2014/chart" uri="{C3380CC4-5D6E-409C-BE32-E72D297353CC}">
              <c16:uniqueId val="{00000000-FCF7-4082-ADD4-3EED9DBB6166}"/>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0.39104477611940297</c:v>
                </c:pt>
                <c:pt idx="1">
                  <c:v>5.6716417910447764E-2</c:v>
                </c:pt>
                <c:pt idx="2">
                  <c:v>8.9552238805970154E-3</c:v>
                </c:pt>
                <c:pt idx="3">
                  <c:v>2.3880597014925373E-2</c:v>
                </c:pt>
                <c:pt idx="4">
                  <c:v>8.9552238805970144E-2</c:v>
                </c:pt>
                <c:pt idx="5">
                  <c:v>0.1253731343283582</c:v>
                </c:pt>
                <c:pt idx="6">
                  <c:v>0.30447761194029849</c:v>
                </c:pt>
              </c:numCache>
            </c:numRef>
          </c:val>
          <c:extLst>
            <c:ext xmlns:c16="http://schemas.microsoft.com/office/drawing/2014/chart" uri="{C3380CC4-5D6E-409C-BE32-E72D297353CC}">
              <c16:uniqueId val="{00000001-FCF7-4082-ADD4-3EED9DBB6166}"/>
            </c:ext>
          </c:extLst>
        </c:ser>
        <c:dLbls>
          <c:showLegendKey val="0"/>
          <c:showVal val="0"/>
          <c:showCatName val="0"/>
          <c:showSerName val="0"/>
          <c:showPercent val="0"/>
          <c:showBubbleSize val="0"/>
        </c:dLbls>
        <c:gapWidth val="0"/>
        <c:overlap val="100"/>
        <c:axId val="95515008"/>
        <c:axId val="95516928"/>
      </c:barChart>
      <c:catAx>
        <c:axId val="95515008"/>
        <c:scaling>
          <c:orientation val="minMax"/>
        </c:scaling>
        <c:delete val="0"/>
        <c:axPos val="b"/>
        <c:title>
          <c:tx>
            <c:rich>
              <a:bodyPr/>
              <a:lstStyle/>
              <a:p>
                <a:pPr>
                  <a:defRPr sz="700" baseline="0"/>
                </a:pPr>
                <a:r>
                  <a:rPr lang="en-US" sz="700" baseline="0"/>
                  <a:t>Grupo de Edad</a:t>
                </a:r>
              </a:p>
            </c:rich>
          </c:tx>
          <c:layout>
            <c:manualLayout>
              <c:xMode val="edge"/>
              <c:yMode val="edge"/>
              <c:x val="0.43685706915312456"/>
              <c:y val="0.88474435402187912"/>
            </c:manualLayout>
          </c:layout>
          <c:overlay val="0"/>
        </c:title>
        <c:numFmt formatCode="General" sourceLinked="0"/>
        <c:majorTickMark val="none"/>
        <c:minorTickMark val="none"/>
        <c:tickLblPos val="nextTo"/>
        <c:txPr>
          <a:bodyPr/>
          <a:lstStyle/>
          <a:p>
            <a:pPr>
              <a:defRPr sz="700" baseline="0"/>
            </a:pPr>
            <a:endParaRPr lang="en-US"/>
          </a:p>
        </c:txPr>
        <c:crossAx val="95516928"/>
        <c:crosses val="autoZero"/>
        <c:auto val="1"/>
        <c:lblAlgn val="ctr"/>
        <c:lblOffset val="100"/>
        <c:noMultiLvlLbl val="0"/>
      </c:catAx>
      <c:valAx>
        <c:axId val="95516928"/>
        <c:scaling>
          <c:orientation val="minMax"/>
        </c:scaling>
        <c:delete val="0"/>
        <c:axPos val="l"/>
        <c:title>
          <c:tx>
            <c:rich>
              <a:bodyPr/>
              <a:lstStyle/>
              <a:p>
                <a:pPr>
                  <a:defRPr sz="700" baseline="0"/>
                </a:pPr>
                <a:r>
                  <a:rPr lang="en-US" sz="700" baseline="0"/>
                  <a:t>Porcentaje</a:t>
                </a:r>
              </a:p>
            </c:rich>
          </c:tx>
          <c:layout/>
          <c:overlay val="0"/>
        </c:title>
        <c:numFmt formatCode="0%" sourceLinked="1"/>
        <c:majorTickMark val="out"/>
        <c:minorTickMark val="none"/>
        <c:tickLblPos val="nextTo"/>
        <c:txPr>
          <a:bodyPr/>
          <a:lstStyle/>
          <a:p>
            <a:pPr>
              <a:defRPr sz="700" baseline="0"/>
            </a:pPr>
            <a:endParaRPr lang="en-US"/>
          </a:p>
        </c:txPr>
        <c:crossAx val="95515008"/>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73244991161836E-2"/>
          <c:y val="6.2189084135285073E-2"/>
          <c:w val="0.8574302707619097"/>
          <c:h val="0.80641359224698295"/>
        </c:manualLayout>
      </c:layout>
      <c:barChart>
        <c:barDir val="col"/>
        <c:grouping val="clustered"/>
        <c:varyColors val="0"/>
        <c:ser>
          <c:idx val="1"/>
          <c:order val="1"/>
          <c:tx>
            <c:strRef>
              <c:f>Hoja4!$G$1</c:f>
              <c:strCache>
                <c:ptCount val="1"/>
                <c:pt idx="0">
                  <c:v>MUERTE IRA 2020</c:v>
                </c:pt>
              </c:strCache>
            </c:strRef>
          </c:tx>
          <c:spPr>
            <a:solidFill>
              <a:schemeClr val="accent1"/>
            </a:solidFill>
            <a:ln>
              <a:solidFill>
                <a:schemeClr val="tx1"/>
              </a:solidFill>
            </a:ln>
          </c:spPr>
          <c:invertIfNegative val="0"/>
          <c:val>
            <c:numRef>
              <c:f>Hoja4!$G$2:$G$53</c:f>
              <c:numCache>
                <c:formatCode>General</c:formatCode>
                <c:ptCount val="52"/>
                <c:pt idx="0">
                  <c:v>8</c:v>
                </c:pt>
                <c:pt idx="1">
                  <c:v>4</c:v>
                </c:pt>
                <c:pt idx="2">
                  <c:v>12</c:v>
                </c:pt>
                <c:pt idx="3">
                  <c:v>6</c:v>
                </c:pt>
                <c:pt idx="4">
                  <c:v>9</c:v>
                </c:pt>
                <c:pt idx="5">
                  <c:v>9</c:v>
                </c:pt>
                <c:pt idx="6">
                  <c:v>19</c:v>
                </c:pt>
                <c:pt idx="7">
                  <c:v>9</c:v>
                </c:pt>
                <c:pt idx="8">
                  <c:v>4</c:v>
                </c:pt>
                <c:pt idx="9">
                  <c:v>8</c:v>
                </c:pt>
                <c:pt idx="10">
                  <c:v>10</c:v>
                </c:pt>
                <c:pt idx="11">
                  <c:v>2</c:v>
                </c:pt>
                <c:pt idx="12">
                  <c:v>7</c:v>
                </c:pt>
                <c:pt idx="13">
                  <c:v>7</c:v>
                </c:pt>
                <c:pt idx="14">
                  <c:v>11</c:v>
                </c:pt>
                <c:pt idx="15">
                  <c:v>6</c:v>
                </c:pt>
                <c:pt idx="16">
                  <c:v>9</c:v>
                </c:pt>
                <c:pt idx="17">
                  <c:v>9</c:v>
                </c:pt>
                <c:pt idx="18">
                  <c:v>5</c:v>
                </c:pt>
                <c:pt idx="19">
                  <c:v>6</c:v>
                </c:pt>
                <c:pt idx="20">
                  <c:v>2</c:v>
                </c:pt>
                <c:pt idx="21">
                  <c:v>6</c:v>
                </c:pt>
                <c:pt idx="22">
                  <c:v>8</c:v>
                </c:pt>
                <c:pt idx="23">
                  <c:v>3</c:v>
                </c:pt>
              </c:numCache>
            </c:numRef>
          </c:val>
          <c:extLst>
            <c:ext xmlns:c16="http://schemas.microsoft.com/office/drawing/2014/chart" uri="{C3380CC4-5D6E-409C-BE32-E72D297353CC}">
              <c16:uniqueId val="{00000000-EDAC-4F3F-9073-98111DC0D85D}"/>
            </c:ext>
          </c:extLst>
        </c:ser>
        <c:dLbls>
          <c:showLegendKey val="0"/>
          <c:showVal val="0"/>
          <c:showCatName val="0"/>
          <c:showSerName val="0"/>
          <c:showPercent val="0"/>
          <c:showBubbleSize val="0"/>
        </c:dLbls>
        <c:gapWidth val="6"/>
        <c:overlap val="46"/>
        <c:axId val="95848320"/>
        <c:axId val="95849856"/>
      </c:barChart>
      <c:lineChart>
        <c:grouping val="standard"/>
        <c:varyColors val="0"/>
        <c:ser>
          <c:idx val="0"/>
          <c:order val="0"/>
          <c:tx>
            <c:strRef>
              <c:f>Hoja4!$F$1</c:f>
              <c:strCache>
                <c:ptCount val="1"/>
                <c:pt idx="0">
                  <c:v>MUERTE IRA 2019</c:v>
                </c:pt>
              </c:strCache>
            </c:strRef>
          </c:tx>
          <c:spPr>
            <a:ln w="19050">
              <a:solidFill>
                <a:schemeClr val="tx1"/>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Hoja4!$F$2:$F$53</c:f>
              <c:numCache>
                <c:formatCode>General</c:formatCode>
                <c:ptCount val="52"/>
                <c:pt idx="0">
                  <c:v>12</c:v>
                </c:pt>
                <c:pt idx="1">
                  <c:v>10</c:v>
                </c:pt>
                <c:pt idx="2">
                  <c:v>15</c:v>
                </c:pt>
                <c:pt idx="3">
                  <c:v>13</c:v>
                </c:pt>
                <c:pt idx="4">
                  <c:v>9</c:v>
                </c:pt>
                <c:pt idx="5">
                  <c:v>6</c:v>
                </c:pt>
                <c:pt idx="6">
                  <c:v>11</c:v>
                </c:pt>
                <c:pt idx="7">
                  <c:v>16</c:v>
                </c:pt>
                <c:pt idx="8">
                  <c:v>8</c:v>
                </c:pt>
                <c:pt idx="9">
                  <c:v>5</c:v>
                </c:pt>
                <c:pt idx="10">
                  <c:v>15</c:v>
                </c:pt>
                <c:pt idx="11">
                  <c:v>9</c:v>
                </c:pt>
                <c:pt idx="12">
                  <c:v>11</c:v>
                </c:pt>
                <c:pt idx="13">
                  <c:v>7</c:v>
                </c:pt>
                <c:pt idx="14">
                  <c:v>9</c:v>
                </c:pt>
                <c:pt idx="15">
                  <c:v>8</c:v>
                </c:pt>
                <c:pt idx="16">
                  <c:v>9</c:v>
                </c:pt>
                <c:pt idx="17">
                  <c:v>11</c:v>
                </c:pt>
                <c:pt idx="18">
                  <c:v>9</c:v>
                </c:pt>
                <c:pt idx="19">
                  <c:v>7</c:v>
                </c:pt>
                <c:pt idx="20">
                  <c:v>5</c:v>
                </c:pt>
                <c:pt idx="21">
                  <c:v>8</c:v>
                </c:pt>
                <c:pt idx="22">
                  <c:v>12</c:v>
                </c:pt>
                <c:pt idx="23">
                  <c:v>10</c:v>
                </c:pt>
                <c:pt idx="24">
                  <c:v>4</c:v>
                </c:pt>
                <c:pt idx="25">
                  <c:v>13</c:v>
                </c:pt>
                <c:pt idx="26">
                  <c:v>9</c:v>
                </c:pt>
                <c:pt idx="27">
                  <c:v>12</c:v>
                </c:pt>
                <c:pt idx="28">
                  <c:v>9</c:v>
                </c:pt>
                <c:pt idx="29">
                  <c:v>8</c:v>
                </c:pt>
                <c:pt idx="30">
                  <c:v>6</c:v>
                </c:pt>
                <c:pt idx="31">
                  <c:v>9</c:v>
                </c:pt>
                <c:pt idx="32">
                  <c:v>8</c:v>
                </c:pt>
                <c:pt idx="33">
                  <c:v>11</c:v>
                </c:pt>
                <c:pt idx="34">
                  <c:v>10</c:v>
                </c:pt>
                <c:pt idx="35">
                  <c:v>4</c:v>
                </c:pt>
                <c:pt idx="36">
                  <c:v>8</c:v>
                </c:pt>
                <c:pt idx="37">
                  <c:v>7</c:v>
                </c:pt>
                <c:pt idx="38">
                  <c:v>9</c:v>
                </c:pt>
                <c:pt idx="39">
                  <c:v>7</c:v>
                </c:pt>
                <c:pt idx="40">
                  <c:v>5</c:v>
                </c:pt>
                <c:pt idx="41">
                  <c:v>9</c:v>
                </c:pt>
                <c:pt idx="42">
                  <c:v>11</c:v>
                </c:pt>
                <c:pt idx="43">
                  <c:v>11</c:v>
                </c:pt>
                <c:pt idx="44">
                  <c:v>8</c:v>
                </c:pt>
                <c:pt idx="45">
                  <c:v>3</c:v>
                </c:pt>
                <c:pt idx="46">
                  <c:v>7</c:v>
                </c:pt>
                <c:pt idx="47">
                  <c:v>8</c:v>
                </c:pt>
                <c:pt idx="48">
                  <c:v>5</c:v>
                </c:pt>
                <c:pt idx="49">
                  <c:v>5</c:v>
                </c:pt>
                <c:pt idx="50">
                  <c:v>8</c:v>
                </c:pt>
                <c:pt idx="51">
                  <c:v>6</c:v>
                </c:pt>
              </c:numCache>
            </c:numRef>
          </c:val>
          <c:smooth val="0"/>
          <c:extLst>
            <c:ext xmlns:c16="http://schemas.microsoft.com/office/drawing/2014/chart" uri="{C3380CC4-5D6E-409C-BE32-E72D297353CC}">
              <c16:uniqueId val="{00000001-EDAC-4F3F-9073-98111DC0D85D}"/>
            </c:ext>
          </c:extLst>
        </c:ser>
        <c:dLbls>
          <c:showLegendKey val="0"/>
          <c:showVal val="0"/>
          <c:showCatName val="0"/>
          <c:showSerName val="0"/>
          <c:showPercent val="0"/>
          <c:showBubbleSize val="0"/>
        </c:dLbls>
        <c:marker val="1"/>
        <c:smooth val="0"/>
        <c:axId val="95848320"/>
        <c:axId val="95849856"/>
      </c:lineChart>
      <c:catAx>
        <c:axId val="95848320"/>
        <c:scaling>
          <c:orientation val="minMax"/>
        </c:scaling>
        <c:delete val="0"/>
        <c:axPos val="b"/>
        <c:numFmt formatCode="General" sourceLinked="1"/>
        <c:majorTickMark val="none"/>
        <c:minorTickMark val="none"/>
        <c:tickLblPos val="nextTo"/>
        <c:txPr>
          <a:bodyPr/>
          <a:lstStyle/>
          <a:p>
            <a:pPr>
              <a:defRPr sz="700" baseline="0"/>
            </a:pPr>
            <a:endParaRPr lang="en-US"/>
          </a:p>
        </c:txPr>
        <c:crossAx val="95849856"/>
        <c:crosses val="autoZero"/>
        <c:auto val="1"/>
        <c:lblAlgn val="ctr"/>
        <c:lblOffset val="100"/>
        <c:noMultiLvlLbl val="0"/>
      </c:catAx>
      <c:valAx>
        <c:axId val="95849856"/>
        <c:scaling>
          <c:orientation val="minMax"/>
        </c:scaling>
        <c:delete val="0"/>
        <c:axPos val="l"/>
        <c:majorGridlines>
          <c:spPr>
            <a:ln>
              <a:noFill/>
            </a:ln>
          </c:spPr>
        </c:majorGridlines>
        <c:title>
          <c:tx>
            <c:rich>
              <a:bodyPr/>
              <a:lstStyle/>
              <a:p>
                <a:pPr>
                  <a:defRPr/>
                </a:pPr>
                <a:r>
                  <a:rPr lang="en-US" sz="900" b="1" i="0" baseline="0">
                    <a:effectLst/>
                  </a:rPr>
                  <a:t>Total de casos</a:t>
                </a:r>
                <a:endParaRPr lang="es-CO" sz="900">
                  <a:effectLst/>
                </a:endParaRPr>
              </a:p>
            </c:rich>
          </c:tx>
          <c:layout/>
          <c:overlay val="0"/>
        </c:title>
        <c:numFmt formatCode="General" sourceLinked="1"/>
        <c:majorTickMark val="none"/>
        <c:minorTickMark val="none"/>
        <c:tickLblPos val="nextTo"/>
        <c:crossAx val="95848320"/>
        <c:crosses val="autoZero"/>
        <c:crossBetween val="between"/>
      </c:valAx>
      <c:spPr>
        <a:noFill/>
      </c:spPr>
    </c:plotArea>
    <c:legend>
      <c:legendPos val="r"/>
      <c:layout>
        <c:manualLayout>
          <c:xMode val="edge"/>
          <c:yMode val="edge"/>
          <c:x val="8.4421615592627369E-2"/>
          <c:y val="2.0087773495447267E-3"/>
          <c:w val="0.82284009347015097"/>
          <c:h val="5.9016572927150478E-2"/>
        </c:manualLayout>
      </c:layout>
      <c:overlay val="0"/>
      <c:txPr>
        <a:bodyPr/>
        <a:lstStyle/>
        <a:p>
          <a:pPr>
            <a:defRPr b="1"/>
          </a:pPr>
          <a:endParaRPr lang="en-US"/>
        </a:p>
      </c:txPr>
    </c:legend>
    <c:plotVisOnly val="1"/>
    <c:dispBlanksAs val="gap"/>
    <c:showDLblsOverMax val="0"/>
  </c:chart>
  <c:spPr>
    <a:ln>
      <a:noFill/>
    </a:ln>
  </c:spPr>
  <c:txPr>
    <a:bodyPr/>
    <a:lstStyle/>
    <a:p>
      <a:pPr>
        <a:defRPr sz="9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0685363340457"/>
          <c:y val="3.313066301494922E-2"/>
          <c:w val="0.84265080217426214"/>
          <c:h val="0.80981033892502552"/>
        </c:manualLayout>
      </c:layout>
      <c:barChart>
        <c:barDir val="col"/>
        <c:grouping val="clustered"/>
        <c:varyColors val="0"/>
        <c:ser>
          <c:idx val="0"/>
          <c:order val="0"/>
          <c:spPr>
            <a:solidFill>
              <a:srgbClr val="0070C0"/>
            </a:solidFill>
          </c:spPr>
          <c:invertIfNegative val="0"/>
          <c:dLbls>
            <c:spPr>
              <a:noFill/>
              <a:ln>
                <a:noFill/>
              </a:ln>
              <a:effectLst/>
            </c:spPr>
            <c:txPr>
              <a:bodyPr wrap="square" lIns="38100" tIns="19050" rIns="38100" bIns="19050" anchor="ctr">
                <a:spAutoFit/>
              </a:bodyPr>
              <a:lstStyle/>
              <a:p>
                <a:pPr>
                  <a:defRPr sz="7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Hoja1!$E$51:$K$51</c:f>
              <c:strCache>
                <c:ptCount val="7"/>
                <c:pt idx="0">
                  <c:v>&lt; 1 AÑO</c:v>
                </c:pt>
                <c:pt idx="1">
                  <c:v>1</c:v>
                </c:pt>
                <c:pt idx="2">
                  <c:v>2-4</c:v>
                </c:pt>
                <c:pt idx="3">
                  <c:v>5 - 19</c:v>
                </c:pt>
                <c:pt idx="4">
                  <c:v>20 - 39</c:v>
                </c:pt>
                <c:pt idx="5">
                  <c:v>40 - 59 </c:v>
                </c:pt>
                <c:pt idx="6">
                  <c:v>60 y más</c:v>
                </c:pt>
              </c:strCache>
            </c:strRef>
          </c:cat>
          <c:val>
            <c:numRef>
              <c:f>Hoja1!$E$52:$K$52</c:f>
              <c:numCache>
                <c:formatCode>0%</c:formatCode>
                <c:ptCount val="7"/>
                <c:pt idx="0">
                  <c:v>2.23463687150838E-2</c:v>
                </c:pt>
                <c:pt idx="1">
                  <c:v>5.5865921787709499E-3</c:v>
                </c:pt>
                <c:pt idx="2">
                  <c:v>1.11731843575419E-2</c:v>
                </c:pt>
                <c:pt idx="3">
                  <c:v>2.23463687150838E-2</c:v>
                </c:pt>
                <c:pt idx="4">
                  <c:v>7.8212290502793297E-2</c:v>
                </c:pt>
                <c:pt idx="5">
                  <c:v>0.16201117318435754</c:v>
                </c:pt>
                <c:pt idx="6">
                  <c:v>0.6983240223463687</c:v>
                </c:pt>
              </c:numCache>
            </c:numRef>
          </c:val>
          <c:extLst>
            <c:ext xmlns:c16="http://schemas.microsoft.com/office/drawing/2014/chart" uri="{C3380CC4-5D6E-409C-BE32-E72D297353CC}">
              <c16:uniqueId val="{00000000-BD6F-47AF-8AA3-4AF78FAFA273}"/>
            </c:ext>
          </c:extLst>
        </c:ser>
        <c:dLbls>
          <c:showLegendKey val="0"/>
          <c:showVal val="0"/>
          <c:showCatName val="0"/>
          <c:showSerName val="0"/>
          <c:showPercent val="0"/>
          <c:showBubbleSize val="0"/>
        </c:dLbls>
        <c:gapWidth val="0"/>
        <c:overlap val="100"/>
        <c:axId val="95901184"/>
        <c:axId val="95903104"/>
      </c:barChart>
      <c:catAx>
        <c:axId val="95901184"/>
        <c:scaling>
          <c:orientation val="minMax"/>
        </c:scaling>
        <c:delete val="0"/>
        <c:axPos val="b"/>
        <c:title>
          <c:tx>
            <c:rich>
              <a:bodyPr/>
              <a:lstStyle/>
              <a:p>
                <a:pPr>
                  <a:defRPr/>
                </a:pPr>
                <a:r>
                  <a:rPr lang="en-US"/>
                  <a:t>Grupo de Edad</a:t>
                </a:r>
                <a:endParaRPr lang="es-CO"/>
              </a:p>
            </c:rich>
          </c:tx>
          <c:layout>
            <c:manualLayout>
              <c:xMode val="edge"/>
              <c:yMode val="edge"/>
              <c:x val="0.44148489381702771"/>
              <c:y val="0.90009038000684694"/>
            </c:manualLayout>
          </c:layout>
          <c:overlay val="0"/>
        </c:title>
        <c:numFmt formatCode="General" sourceLinked="0"/>
        <c:majorTickMark val="none"/>
        <c:minorTickMark val="none"/>
        <c:tickLblPos val="nextTo"/>
        <c:txPr>
          <a:bodyPr/>
          <a:lstStyle/>
          <a:p>
            <a:pPr>
              <a:defRPr sz="700" baseline="0"/>
            </a:pPr>
            <a:endParaRPr lang="en-US"/>
          </a:p>
        </c:txPr>
        <c:crossAx val="95903104"/>
        <c:crosses val="autoZero"/>
        <c:auto val="1"/>
        <c:lblAlgn val="ctr"/>
        <c:lblOffset val="100"/>
        <c:noMultiLvlLbl val="0"/>
      </c:catAx>
      <c:valAx>
        <c:axId val="95903104"/>
        <c:scaling>
          <c:orientation val="minMax"/>
        </c:scaling>
        <c:delete val="0"/>
        <c:axPos val="l"/>
        <c:title>
          <c:tx>
            <c:rich>
              <a:bodyPr/>
              <a:lstStyle/>
              <a:p>
                <a:pPr>
                  <a:defRPr/>
                </a:pPr>
                <a:r>
                  <a:rPr lang="en-US" sz="700" baseline="0" dirty="0" err="1" smtClean="0"/>
                  <a:t>Porcentaje</a:t>
                </a:r>
                <a:endParaRPr lang="en-US" sz="700" baseline="0" dirty="0"/>
              </a:p>
            </c:rich>
          </c:tx>
          <c:layout/>
          <c:overlay val="0"/>
        </c:title>
        <c:numFmt formatCode="0%" sourceLinked="1"/>
        <c:majorTickMark val="out"/>
        <c:minorTickMark val="none"/>
        <c:tickLblPos val="nextTo"/>
        <c:txPr>
          <a:bodyPr/>
          <a:lstStyle/>
          <a:p>
            <a:pPr>
              <a:defRPr sz="700" baseline="0"/>
            </a:pPr>
            <a:endParaRPr lang="en-US"/>
          </a:p>
        </c:txPr>
        <c:crossAx val="95901184"/>
        <c:crosses val="autoZero"/>
        <c:crossBetween val="between"/>
      </c:valAx>
    </c:plotArea>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0.24376</cdr:x>
      <cdr:y>0.91385</cdr:y>
    </cdr:from>
    <cdr:to>
      <cdr:x>0.60714</cdr:x>
      <cdr:y>1</cdr:y>
    </cdr:to>
    <cdr:pic>
      <cdr:nvPicPr>
        <cdr:cNvPr id="3" name="chart">
          <a:extLst xmlns:a="http://schemas.openxmlformats.org/drawingml/2006/main">
            <a:ext uri="{FF2B5EF4-FFF2-40B4-BE49-F238E27FC236}">
              <a16:creationId xmlns:a16="http://schemas.microsoft.com/office/drawing/2014/main" id="{5C024DA2-1BD8-4AA9-8FE9-92FF7EBBB3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72192" y="2811526"/>
          <a:ext cx="2045566" cy="26504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0.3025</cdr:x>
      <cdr:y>0.90674</cdr:y>
    </cdr:from>
    <cdr:to>
      <cdr:x>0.6767</cdr:x>
      <cdr:y>1</cdr:y>
    </cdr:to>
    <cdr:pic>
      <cdr:nvPicPr>
        <cdr:cNvPr id="2" name="chart">
          <a:extLst xmlns:a="http://schemas.openxmlformats.org/drawingml/2006/main">
            <a:ext uri="{FF2B5EF4-FFF2-40B4-BE49-F238E27FC236}">
              <a16:creationId xmlns:a16="http://schemas.microsoft.com/office/drawing/2014/main" id="{173CFB51-50B1-4574-9CD4-D4D284E355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07928" y="3528056"/>
          <a:ext cx="1865357" cy="36286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0.19743</cdr:x>
      <cdr:y>0.9322</cdr:y>
    </cdr:from>
    <cdr:to>
      <cdr:x>0.7948</cdr:x>
      <cdr:y>1</cdr:y>
    </cdr:to>
    <cdr:sp macro="" textlink="">
      <cdr:nvSpPr>
        <cdr:cNvPr id="5121" name="5 CuadroTexto"/>
        <cdr:cNvSpPr txBox="1">
          <a:spLocks xmlns:a="http://schemas.openxmlformats.org/drawingml/2006/main" noChangeArrowheads="1"/>
        </cdr:cNvSpPr>
      </cdr:nvSpPr>
      <cdr:spPr bwMode="auto">
        <a:xfrm xmlns:a="http://schemas.openxmlformats.org/drawingml/2006/main">
          <a:off x="920478" y="2970974"/>
          <a:ext cx="2785055" cy="21608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a:t>
          </a:r>
          <a:r>
            <a:rPr lang="es-CO" sz="800" b="1" i="0" u="none" strike="noStrike" baseline="0" dirty="0">
              <a:solidFill>
                <a:srgbClr val="000000"/>
              </a:solidFill>
              <a:latin typeface="Calibri"/>
            </a:rPr>
            <a:t>Semana </a:t>
          </a:r>
          <a:r>
            <a:rPr lang="es-CO" sz="800" b="1" i="0" u="none" strike="noStrike" baseline="0" dirty="0" err="1">
              <a:solidFill>
                <a:srgbClr val="000000"/>
              </a:solidFill>
              <a:latin typeface="Calibri"/>
            </a:rPr>
            <a:t>Epidemiologica</a:t>
          </a:r>
          <a:r>
            <a:rPr lang="es-CO" sz="800" b="1" i="0" u="none" strike="noStrike" baseline="0" dirty="0">
              <a:solidFill>
                <a:srgbClr val="000000"/>
              </a:solidFill>
              <a:latin typeface="Calibri"/>
            </a:rPr>
            <a:t>    2020</a:t>
          </a:r>
          <a:endParaRPr lang="es-CO" sz="8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0.16716</cdr:x>
      <cdr:y>0.91846</cdr:y>
    </cdr:from>
    <cdr:to>
      <cdr:x>0.77624</cdr:x>
      <cdr:y>0.98038</cdr:y>
    </cdr:to>
    <cdr:sp macro="" textlink="">
      <cdr:nvSpPr>
        <cdr:cNvPr id="2" name="5 CuadroTexto"/>
        <cdr:cNvSpPr txBox="1">
          <a:spLocks xmlns:a="http://schemas.openxmlformats.org/drawingml/2006/main" noChangeArrowheads="1"/>
        </cdr:cNvSpPr>
      </cdr:nvSpPr>
      <cdr:spPr bwMode="auto">
        <a:xfrm xmlns:a="http://schemas.openxmlformats.org/drawingml/2006/main">
          <a:off x="1022163" y="3312039"/>
          <a:ext cx="3724555" cy="22328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Semana </a:t>
          </a:r>
          <a:r>
            <a:rPr lang="es-CO" sz="1000" b="1" i="0" u="none" strike="noStrike" baseline="0" dirty="0" smtClean="0">
              <a:solidFill>
                <a:srgbClr val="000000"/>
              </a:solidFill>
              <a:latin typeface="Calibri"/>
            </a:rPr>
            <a:t>Epidemiológica</a:t>
          </a:r>
          <a:r>
            <a:rPr lang="es-CO" sz="1000" b="1" i="0" u="none" strike="noStrike" dirty="0" smtClean="0">
              <a:solidFill>
                <a:srgbClr val="000000"/>
              </a:solidFill>
              <a:latin typeface="Calibri"/>
            </a:rPr>
            <a:t> </a:t>
          </a:r>
          <a:r>
            <a:rPr lang="es-CO" sz="1200" b="1" i="0" u="none" strike="noStrike" baseline="0" dirty="0" smtClean="0">
              <a:solidFill>
                <a:srgbClr val="000000"/>
              </a:solidFill>
              <a:latin typeface="Calibri"/>
            </a:rPr>
            <a:t>2019</a:t>
          </a:r>
          <a:endParaRPr lang="es-CO" sz="12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14</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15</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png"/><Relationship Id="rId7"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chart" Target="../charts/chart13.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chart" Target="../charts/char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8.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5632311"/>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Luz Denise </a:t>
            </a:r>
            <a:r>
              <a:rPr lang="es-CO" sz="1200" dirty="0">
                <a:latin typeface="Arial Narrow" panose="020B0606020202030204" pitchFamily="34" charset="0"/>
              </a:rPr>
              <a:t>González Ortiz</a:t>
            </a:r>
            <a:endParaRPr lang="es-ES" sz="1200" dirty="0">
              <a:latin typeface="Arial Narrow" panose="020B0606020202030204" pitchFamily="34" charset="0"/>
            </a:endParaRPr>
          </a:p>
          <a:p>
            <a:r>
              <a:rPr lang="es-CO" sz="1200" dirty="0">
                <a:latin typeface="Arial Narrow" panose="020B0606020202030204" pitchFamily="34" charset="0"/>
              </a:rPr>
              <a:t>Margarita 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Zapata</a:t>
            </a:r>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492990"/>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Wilson Restrepo Manrique</a:t>
            </a:r>
          </a:p>
          <a:p>
            <a:r>
              <a:rPr lang="es-ES" sz="1200" dirty="0" smtClean="0">
                <a:latin typeface="Arial Narrow" panose="020B0606020202030204" pitchFamily="34" charset="0"/>
              </a:rPr>
              <a:t>Catalina María Vargas Guzmán </a:t>
            </a:r>
          </a:p>
          <a:p>
            <a:r>
              <a:rPr lang="es-ES" sz="1200" dirty="0" smtClean="0">
                <a:latin typeface="Arial Narrow" panose="020B0606020202030204" pitchFamily="34" charset="0"/>
              </a:rPr>
              <a:t>Sebastian Vanegas Morales</a:t>
            </a:r>
          </a:p>
          <a:p>
            <a:r>
              <a:rPr lang="es-ES" sz="1200" dirty="0">
                <a:latin typeface="Arial Narrow" panose="020B0606020202030204" pitchFamily="34" charset="0"/>
              </a:rPr>
              <a:t>Adiela María Yepes Pemberthy</a:t>
            </a:r>
          </a:p>
          <a:p>
            <a:r>
              <a:rPr lang="es-ES" sz="1200" dirty="0" smtClean="0">
                <a:latin typeface="Arial Narrow" panose="020B0606020202030204" pitchFamily="34" charset="0"/>
              </a:rPr>
              <a:t>Jonathan Zuleta Betancur</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05</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20</a:t>
              </a:r>
              <a:r>
                <a:rPr lang="es-CO" sz="800" b="1" kern="1200" dirty="0" smtClean="0">
                  <a:solidFill>
                    <a:srgbClr val="000000"/>
                  </a:solidFill>
                  <a:effectLst/>
                  <a:latin typeface="Arial Narrow"/>
                  <a:ea typeface="MS Mincho"/>
                </a:rPr>
                <a:t>  (Hasta Mayo 16)</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 </a:t>
            </a:r>
            <a:endParaRPr lang="es-ES" sz="1050" b="1" dirty="0">
              <a:latin typeface="Arial Narrow" panose="020B0606020202030204" pitchFamily="34" charset="0"/>
            </a:endParaRPr>
          </a:p>
        </p:txBody>
      </p:sp>
      <p:sp>
        <p:nvSpPr>
          <p:cNvPr id="70" name="69 Rectángulo"/>
          <p:cNvSpPr/>
          <p:nvPr/>
        </p:nvSpPr>
        <p:spPr>
          <a:xfrm>
            <a:off x="82049" y="3849529"/>
            <a:ext cx="5966673"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Edad de los casos notificados de ETA. Periodo epidemiológico </a:t>
            </a:r>
            <a:r>
              <a:rPr lang="es-ES" sz="1050" dirty="0" smtClean="0">
                <a:latin typeface="Arial Narrow" panose="020B0606020202030204" pitchFamily="34" charset="0"/>
              </a:rPr>
              <a:t>08   </a:t>
            </a:r>
            <a:r>
              <a:rPr lang="es-ES" sz="1050" dirty="0" smtClean="0">
                <a:latin typeface="Arial Narrow" panose="020B0606020202030204" pitchFamily="34" charset="0"/>
              </a:rPr>
              <a:t>de  2020.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Alimentos implicados en brotes ETA. Periodo epidemiológico </a:t>
            </a:r>
            <a:r>
              <a:rPr lang="es-ES" sz="1050" dirty="0" smtClean="0">
                <a:latin typeface="Arial Narrow" panose="020B0606020202030204" pitchFamily="34" charset="0"/>
              </a:rPr>
              <a:t>08  </a:t>
            </a:r>
            <a:r>
              <a:rPr lang="es-ES" sz="1050" dirty="0" smtClean="0">
                <a:latin typeface="Arial Narrow" panose="020B0606020202030204" pitchFamily="34" charset="0"/>
              </a:rPr>
              <a:t>de 2020.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26650" y="8002979"/>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Síntomas en pacientes. ETA. Periodo epidemiológico </a:t>
            </a:r>
            <a:r>
              <a:rPr lang="es-ES" sz="1050" dirty="0" smtClean="0">
                <a:latin typeface="Arial Narrow" panose="020B0606020202030204" pitchFamily="34" charset="0"/>
              </a:rPr>
              <a:t>08  </a:t>
            </a:r>
            <a:r>
              <a:rPr lang="es-ES" sz="1050" dirty="0" smtClean="0">
                <a:latin typeface="Arial Narrow" panose="020B0606020202030204" pitchFamily="34" charset="0"/>
              </a:rPr>
              <a:t>. 2020. </a:t>
            </a:r>
            <a:endParaRPr lang="es-ES" sz="1050" dirty="0">
              <a:latin typeface="Arial Narrow" panose="020B0606020202030204" pitchFamily="34" charset="0"/>
            </a:endParaRPr>
          </a:p>
        </p:txBody>
      </p:sp>
      <p:graphicFrame>
        <p:nvGraphicFramePr>
          <p:cNvPr id="22" name="Gráfico 21"/>
          <p:cNvGraphicFramePr>
            <a:graphicFrameLocks/>
          </p:cNvGraphicFramePr>
          <p:nvPr>
            <p:extLst>
              <p:ext uri="{D42A27DB-BD31-4B8C-83A1-F6EECF244321}">
                <p14:modId xmlns:p14="http://schemas.microsoft.com/office/powerpoint/2010/main" val="1719397871"/>
              </p:ext>
            </p:extLst>
          </p:nvPr>
        </p:nvGraphicFramePr>
        <p:xfrm>
          <a:off x="277402" y="961100"/>
          <a:ext cx="6516108" cy="2863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áfico 23"/>
          <p:cNvGraphicFramePr>
            <a:graphicFrameLocks/>
          </p:cNvGraphicFramePr>
          <p:nvPr>
            <p:extLst>
              <p:ext uri="{D42A27DB-BD31-4B8C-83A1-F6EECF244321}">
                <p14:modId xmlns:p14="http://schemas.microsoft.com/office/powerpoint/2010/main" val="3978235332"/>
              </p:ext>
            </p:extLst>
          </p:nvPr>
        </p:nvGraphicFramePr>
        <p:xfrm>
          <a:off x="3474738" y="5271719"/>
          <a:ext cx="3726160" cy="278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4146948040"/>
              </p:ext>
            </p:extLst>
          </p:nvPr>
        </p:nvGraphicFramePr>
        <p:xfrm>
          <a:off x="59187" y="5281564"/>
          <a:ext cx="3582144" cy="27877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a:t>
            </a:r>
            <a:r>
              <a:rPr lang="es-ES" sz="1050" dirty="0" smtClean="0">
                <a:latin typeface="Arial Narrow" panose="020B0606020202030204" pitchFamily="34" charset="0"/>
              </a:rPr>
              <a:t>08  </a:t>
            </a:r>
            <a:r>
              <a:rPr lang="es-ES" sz="1050" dirty="0" smtClean="0">
                <a:latin typeface="Arial Narrow" panose="020B0606020202030204" pitchFamily="34" charset="0"/>
              </a:rPr>
              <a:t>acumulado  de 2016-2020.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721052" y="6676374"/>
            <a:ext cx="61747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4"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26,66%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2"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80469" y="5753362"/>
            <a:ext cx="776175"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33,3%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4 Gráfico"/>
          <p:cNvGraphicFramePr>
            <a:graphicFrameLocks/>
          </p:cNvGraphicFramePr>
          <p:nvPr>
            <p:extLst>
              <p:ext uri="{D42A27DB-BD31-4B8C-83A1-F6EECF244321}">
                <p14:modId xmlns:p14="http://schemas.microsoft.com/office/powerpoint/2010/main" val="209187528"/>
              </p:ext>
            </p:extLst>
          </p:nvPr>
        </p:nvGraphicFramePr>
        <p:xfrm>
          <a:off x="191543" y="561422"/>
          <a:ext cx="6979777" cy="380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631775"/>
            <a:ext cx="7200900" cy="1569660"/>
          </a:xfrm>
          <a:prstGeom prst="rect">
            <a:avLst/>
          </a:prstGeom>
        </p:spPr>
        <p:txBody>
          <a:bodyPr wrap="square">
            <a:spAutoFit/>
          </a:bodyPr>
          <a:lstStyle/>
          <a:p>
            <a:pPr algn="just"/>
            <a:r>
              <a:rPr lang="es-CO" sz="1200" dirty="0">
                <a:latin typeface="Arial Narrow" panose="020B0606020202030204" pitchFamily="34" charset="0"/>
              </a:rPr>
              <a:t>Para el mes de abril, semanas 14 a la 18, se consolidó información de 177 UPGD.  El promedio en la ejecución de la Búsqueda Activa Institucional (BAI) en  dichas instituciones fue del  81,2% por encima de la línea base para la ciudad. No obstante, 37 UPGD no evidenciaron reporte en dos o más semanas.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la realización de la Búsqueda Retrospectiva Institucional dispuestos en el documento técnico: Metodología de Búsqueda Activa Institucional de RIPS, y los lineamientos del Instituto Nacional de Salud (INS), desde la Secretaría de Salud de Medellín se realizó Búsqueda Retrospectiva Institucional (BRI) en  UPGD. El detalle de hallazgos de estos criterios por UPGD y su correlación con los hallazgos BRI, se aprecia a continuación</a:t>
            </a:r>
            <a:r>
              <a:rPr lang="es-CO" sz="1200" dirty="0" smtClean="0">
                <a:latin typeface="Arial Narrow" panose="020B0606020202030204" pitchFamily="34" charset="0"/>
              </a:rPr>
              <a:t>:</a:t>
            </a:r>
            <a:r>
              <a:rPr lang="es-ES" sz="1200" dirty="0" smtClean="0">
                <a:latin typeface="Arial Narrow" panose="020B0606020202030204" pitchFamily="34" charset="0"/>
              </a:rPr>
              <a:t> </a:t>
            </a:r>
            <a:endParaRPr lang="es-ES" sz="1200" dirty="0">
              <a:latin typeface="Arial Narrow" panose="020B0606020202030204" pitchFamily="34" charset="0"/>
            </a:endParaRPr>
          </a:p>
        </p:txBody>
      </p:sp>
      <p:sp>
        <p:nvSpPr>
          <p:cNvPr id="11" name="10 Rectángulo"/>
          <p:cNvSpPr/>
          <p:nvPr/>
        </p:nvSpPr>
        <p:spPr>
          <a:xfrm>
            <a:off x="403507" y="430102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abril 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21549"/>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05</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18</a:t>
              </a:r>
              <a:r>
                <a:rPr lang="es-CO" sz="800" b="1" kern="1200" dirty="0" smtClean="0">
                  <a:solidFill>
                    <a:srgbClr val="000000"/>
                  </a:solidFill>
                  <a:effectLst/>
                  <a:latin typeface="Arial Narrow"/>
                  <a:ea typeface="MS Mincho"/>
                </a:rPr>
                <a:t>  (Hasta Mayo 02)</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2" name="Imagen 21"/>
          <p:cNvPicPr/>
          <p:nvPr/>
        </p:nvPicPr>
        <p:blipFill>
          <a:blip r:embed="rId5">
            <a:extLst>
              <a:ext uri="{28A0092B-C50C-407E-A947-70E740481C1C}">
                <a14:useLocalDpi xmlns:a14="http://schemas.microsoft.com/office/drawing/2010/main" val="0"/>
              </a:ext>
            </a:extLst>
          </a:blip>
          <a:srcRect/>
          <a:stretch>
            <a:fillRect/>
          </a:stretch>
        </p:blipFill>
        <p:spPr bwMode="auto">
          <a:xfrm>
            <a:off x="288082" y="4564228"/>
            <a:ext cx="6696743" cy="4270138"/>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69788" y="2757707"/>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abril de 2020</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121549"/>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05  de 2020 -  </a:t>
              </a:r>
              <a:r>
                <a:rPr lang="pt-BR" sz="800" b="1" dirty="0">
                  <a:solidFill>
                    <a:srgbClr val="000000"/>
                  </a:solidFill>
                  <a:latin typeface="Arial Narrow"/>
                  <a:ea typeface="MS Mincho"/>
                </a:rPr>
                <a:t>Reporte Semanas 1 a 18</a:t>
              </a:r>
              <a:r>
                <a:rPr lang="es-CO" sz="800" b="1" dirty="0">
                  <a:solidFill>
                    <a:srgbClr val="000000"/>
                  </a:solidFill>
                  <a:latin typeface="Arial Narrow"/>
                  <a:ea typeface="MS Mincho"/>
                </a:rPr>
                <a:t>  (Hasta Mayo 02</a:t>
              </a:r>
              <a:r>
                <a:rPr lang="es-CO" sz="800" b="1" dirty="0" smtClean="0">
                  <a:solidFill>
                    <a:srgbClr val="000000"/>
                  </a:solidFill>
                  <a:latin typeface="Arial Narrow"/>
                  <a:ea typeface="MS Mincho"/>
                </a:rPr>
                <a:t>)</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1" name="Imagen 20"/>
          <p:cNvPicPr/>
          <p:nvPr/>
        </p:nvPicPr>
        <p:blipFill>
          <a:blip r:embed="rId5">
            <a:extLst>
              <a:ext uri="{28A0092B-C50C-407E-A947-70E740481C1C}">
                <a14:useLocalDpi xmlns:a14="http://schemas.microsoft.com/office/drawing/2010/main" val="0"/>
              </a:ext>
            </a:extLst>
          </a:blip>
          <a:srcRect/>
          <a:stretch>
            <a:fillRect/>
          </a:stretch>
        </p:blipFill>
        <p:spPr bwMode="auto">
          <a:xfrm>
            <a:off x="150456" y="3173205"/>
            <a:ext cx="6834370" cy="5188084"/>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 name="2 Rectángulo"/>
          <p:cNvSpPr/>
          <p:nvPr/>
        </p:nvSpPr>
        <p:spPr>
          <a:xfrm>
            <a:off x="2016274" y="4300157"/>
            <a:ext cx="3043132" cy="253916"/>
          </a:xfrm>
          <a:prstGeom prst="rect">
            <a:avLst/>
          </a:prstGeom>
        </p:spPr>
        <p:txBody>
          <a:bodyPr wrap="square">
            <a:spAutoFit/>
          </a:bodyPr>
          <a:lstStyle/>
          <a:p>
            <a:r>
              <a:rPr lang="es-CO" sz="1050" b="1" dirty="0">
                <a:latin typeface="Arial Narrow" panose="020B0606020202030204" pitchFamily="34" charset="0"/>
              </a:rPr>
              <a:t>Tabla 3. EISP no notificados,  BRI SSM, abril de 2020</a:t>
            </a:r>
            <a:endParaRPr lang="es-ES" sz="1050" b="1" dirty="0">
              <a:latin typeface="Arial Narrow" panose="020B0606020202030204" pitchFamily="34" charset="0"/>
            </a:endParaRPr>
          </a:p>
        </p:txBody>
      </p:sp>
      <p:sp>
        <p:nvSpPr>
          <p:cNvPr id="12" name="11 Rectángulo"/>
          <p:cNvSpPr/>
          <p:nvPr/>
        </p:nvSpPr>
        <p:spPr>
          <a:xfrm>
            <a:off x="324469" y="2176499"/>
            <a:ext cx="6794731" cy="2123658"/>
          </a:xfrm>
          <a:prstGeom prst="rect">
            <a:avLst/>
          </a:prstGeom>
        </p:spPr>
        <p:txBody>
          <a:bodyPr wrap="square">
            <a:spAutoFit/>
          </a:bodyPr>
          <a:lstStyle/>
          <a:p>
            <a:pPr algn="just"/>
            <a:r>
              <a:rPr lang="es-CO" sz="1200" dirty="0">
                <a:latin typeface="Arial Narrow" panose="020B0606020202030204" pitchFamily="34" charset="0"/>
              </a:rPr>
              <a:t>Al hacer el análisis de la correlación entre UPGD que notificaron EISP y a las cuales se les captó atenciones que cumplieron con criterio de evento por fuera del SVIGILA, se encontró:</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	1 UPGD que notificó intoxicaciones, a la cual se le captó atenciones que cumplieron con definición operativa del evento por fuera del SIVIGILA</a:t>
            </a:r>
          </a:p>
          <a:p>
            <a:pPr algn="just"/>
            <a:r>
              <a:rPr lang="es-CO" sz="1200" dirty="0">
                <a:latin typeface="Arial Narrow" panose="020B0606020202030204" pitchFamily="34" charset="0"/>
              </a:rPr>
              <a:t>-	2 UPGD que notificaron violencias no sexuales, a las cuales se les captaron atenciones que cumplieron con definición operativa del evento por fuera del SIVIGILA</a:t>
            </a:r>
          </a:p>
          <a:p>
            <a:pPr algn="just"/>
            <a:r>
              <a:rPr lang="es-CO" sz="1200" dirty="0">
                <a:latin typeface="Arial Narrow" panose="020B0606020202030204" pitchFamily="34" charset="0"/>
              </a:rPr>
              <a:t>-	1 UPGD que notificó defectos congénitos, a la cual se le captó atenciones que cumplieron con definición operativa del evento por fuera del SIVIGILA  </a:t>
            </a:r>
          </a:p>
          <a:p>
            <a:pPr algn="just"/>
            <a:r>
              <a:rPr lang="es-CO" sz="1200" dirty="0">
                <a:latin typeface="Arial Narrow" panose="020B0606020202030204" pitchFamily="34" charset="0"/>
              </a:rPr>
              <a:t>El ejercicio de la BRI fuente SIANIESP para el mes de abril captó 58 Eventos de Interés en Salud Pública (EISP), que no se encontraron notificados al SIVIGILA, los cuales se relacionan en la siguiente tabla: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121549"/>
            <a:chOff x="0" y="14519"/>
            <a:chExt cx="7200898" cy="2121549"/>
          </a:xfrm>
        </p:grpSpPr>
        <p:sp>
          <p:nvSpPr>
            <p:cNvPr id="1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05  de 2020 -  </a:t>
              </a:r>
              <a:r>
                <a:rPr lang="pt-BR" sz="800" b="1" dirty="0">
                  <a:solidFill>
                    <a:srgbClr val="000000"/>
                  </a:solidFill>
                  <a:latin typeface="Arial Narrow"/>
                  <a:ea typeface="MS Mincho"/>
                </a:rPr>
                <a:t>Reporte Semanas 1 a 18</a:t>
              </a:r>
              <a:r>
                <a:rPr lang="es-CO" sz="800" b="1" dirty="0">
                  <a:solidFill>
                    <a:srgbClr val="000000"/>
                  </a:solidFill>
                  <a:latin typeface="Arial Narrow"/>
                  <a:ea typeface="MS Mincho"/>
                </a:rPr>
                <a:t>  (Hasta Mayo 02</a:t>
              </a:r>
              <a:r>
                <a:rPr lang="es-CO" sz="800" b="1" dirty="0" smtClean="0">
                  <a:solidFill>
                    <a:srgbClr val="000000"/>
                  </a:solidFill>
                  <a:latin typeface="Arial Narrow"/>
                  <a:ea typeface="MS Mincho"/>
                </a:rPr>
                <a:t>)</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567015" y="4584530"/>
            <a:ext cx="6209137" cy="4168629"/>
          </a:xfrm>
          <a:prstGeom prst="rect">
            <a:avLst/>
          </a:prstGeom>
          <a:noFill/>
          <a:ln>
            <a:noFill/>
          </a:ln>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121549"/>
            <a:chOff x="0" y="14519"/>
            <a:chExt cx="7200898" cy="2121549"/>
          </a:xfrm>
        </p:grpSpPr>
        <p:sp>
          <p:nvSpPr>
            <p:cNvPr id="19"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06</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24</a:t>
              </a:r>
              <a:r>
                <a:rPr lang="es-CO" sz="800" b="1" kern="1200" dirty="0" smtClean="0">
                  <a:solidFill>
                    <a:srgbClr val="000000"/>
                  </a:solidFill>
                  <a:effectLst/>
                  <a:latin typeface="Arial Narrow"/>
                  <a:ea typeface="MS Mincho"/>
                </a:rPr>
                <a:t>  (Hasta Junio 13)</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248605173"/>
              </p:ext>
            </p:extLst>
          </p:nvPr>
        </p:nvGraphicFramePr>
        <p:xfrm>
          <a:off x="216074" y="2627784"/>
          <a:ext cx="6646772" cy="2692108"/>
        </p:xfrm>
        <a:graphic>
          <a:graphicData uri="http://schemas.openxmlformats.org/drawingml/2006/table">
            <a:tbl>
              <a:tblPr>
                <a:tableStyleId>{5C22544A-7EE6-4342-B048-85BDC9FD1C3A}</a:tableStyleId>
              </a:tblPr>
              <a:tblGrid>
                <a:gridCol w="509983">
                  <a:extLst>
                    <a:ext uri="{9D8B030D-6E8A-4147-A177-3AD203B41FA5}">
                      <a16:colId xmlns:a16="http://schemas.microsoft.com/office/drawing/2014/main" val="20000"/>
                    </a:ext>
                  </a:extLst>
                </a:gridCol>
                <a:gridCol w="5125324">
                  <a:extLst>
                    <a:ext uri="{9D8B030D-6E8A-4147-A177-3AD203B41FA5}">
                      <a16:colId xmlns:a16="http://schemas.microsoft.com/office/drawing/2014/main" val="20001"/>
                    </a:ext>
                  </a:extLst>
                </a:gridCol>
                <a:gridCol w="1011465">
                  <a:extLst>
                    <a:ext uri="{9D8B030D-6E8A-4147-A177-3AD203B41FA5}">
                      <a16:colId xmlns:a16="http://schemas.microsoft.com/office/drawing/2014/main" val="20002"/>
                    </a:ext>
                  </a:extLst>
                </a:gridCol>
              </a:tblGrid>
              <a:tr h="792088">
                <a:tc>
                  <a:txBody>
                    <a:bodyPr/>
                    <a:lstStyle/>
                    <a:p>
                      <a:pPr algn="ctr" fontAlgn="b"/>
                      <a:r>
                        <a:rPr lang="es-CO" sz="1100" b="1" i="0" u="none" strike="noStrike" dirty="0" smtClean="0">
                          <a:solidFill>
                            <a:schemeClr val="tx1"/>
                          </a:solidFill>
                          <a:effectLst/>
                          <a:latin typeface="Arial Narrow" panose="020B0606020202030204" pitchFamily="34" charset="0"/>
                        </a:rPr>
                        <a:t>1</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smtClean="0">
                          <a:solidFill>
                            <a:schemeClr val="tx1"/>
                          </a:solidFill>
                          <a:effectLst/>
                          <a:latin typeface="Arial Narrow" panose="020B0606020202030204" pitchFamily="34" charset="0"/>
                          <a:hlinkClick r:id="rId3" action="ppaction://hlinksldjump"/>
                        </a:rPr>
                        <a:t>Infección respiratorio aguda  IRA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Intoxicaciones</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8</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9</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633340">
                <a:tc>
                  <a:txBody>
                    <a:bodyPr/>
                    <a:lstStyle/>
                    <a:p>
                      <a:pPr algn="ctr" fontAlgn="b"/>
                      <a:r>
                        <a:rPr lang="es-CO" sz="1100" b="1" i="0" u="none" strike="noStrike" dirty="0" smtClean="0">
                          <a:solidFill>
                            <a:schemeClr val="tx1"/>
                          </a:solidFill>
                          <a:effectLst/>
                          <a:latin typeface="Arial Narrow" panose="020B0606020202030204" pitchFamily="34" charset="0"/>
                        </a:rPr>
                        <a:t>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pSp>
        <p:nvGrpSpPr>
          <p:cNvPr id="13" name="Grupo 12"/>
          <p:cNvGrpSpPr/>
          <p:nvPr/>
        </p:nvGrpSpPr>
        <p:grpSpPr>
          <a:xfrm>
            <a:off x="0" y="107504"/>
            <a:ext cx="7200898" cy="2028564"/>
            <a:chOff x="0" y="14519"/>
            <a:chExt cx="7200898" cy="2121549"/>
          </a:xfrm>
        </p:grpSpPr>
        <p:sp>
          <p:nvSpPr>
            <p:cNvPr id="14"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05</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20</a:t>
              </a:r>
              <a:r>
                <a:rPr lang="es-CO" sz="800" b="1" kern="1200" dirty="0" smtClean="0">
                  <a:solidFill>
                    <a:srgbClr val="000000"/>
                  </a:solidFill>
                  <a:effectLst/>
                  <a:latin typeface="Arial Narrow"/>
                  <a:ea typeface="MS Mincho"/>
                </a:rPr>
                <a:t>  (Hasta Mayo 16)</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042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889" y="741756"/>
            <a:ext cx="2232241" cy="276999"/>
          </a:xfrm>
          <a:prstGeom prst="rect">
            <a:avLst/>
          </a:prstGeom>
          <a:noFill/>
          <a:ln>
            <a:noFill/>
          </a:ln>
        </p:spPr>
        <p:txBody>
          <a:bodyPr wrap="square" rtlCol="0">
            <a:spAutoFit/>
          </a:bodyPr>
          <a:lstStyle/>
          <a:p>
            <a:pPr algn="ctr"/>
            <a:r>
              <a:rPr lang="es-ES" sz="1200" b="1" dirty="0" smtClean="0">
                <a:latin typeface="Arial Narrow" panose="020B0606020202030204" pitchFamily="34" charset="0"/>
              </a:rPr>
              <a:t>Periodo epidemiológico 06 -2020</a:t>
            </a:r>
            <a:endParaRPr lang="es-ES" sz="1200" b="1" dirty="0">
              <a:latin typeface="Arial Narrow" panose="020B0606020202030204" pitchFamily="34" charset="0"/>
            </a:endParaRPr>
          </a:p>
        </p:txBody>
      </p:sp>
      <p:sp>
        <p:nvSpPr>
          <p:cNvPr id="6" name="5 Rectángulo"/>
          <p:cNvSpPr/>
          <p:nvPr/>
        </p:nvSpPr>
        <p:spPr>
          <a:xfrm>
            <a:off x="2280583" y="4932981"/>
            <a:ext cx="4946011" cy="42319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r>
              <a:rPr lang="es-ES" sz="1050" dirty="0" smtClean="0">
                <a:latin typeface="Arial Narrow" panose="020B0606020202030204" pitchFamily="34" charset="0"/>
              </a:rPr>
              <a:t>.</a:t>
            </a:r>
          </a:p>
          <a:p>
            <a:pPr algn="just"/>
            <a:r>
              <a:rPr lang="es-ES" sz="1100" dirty="0" smtClean="0">
                <a:latin typeface="Arial Narrow" panose="020B0606020202030204" pitchFamily="34" charset="0"/>
              </a:rPr>
              <a:t>Figura. Canal endémico de IRA ambulatorios. Medellín, a Periodo 06 acumulado  de 2020. </a:t>
            </a:r>
            <a:endParaRPr lang="es-ES" sz="1100" dirty="0">
              <a:latin typeface="Arial Narrow" panose="020B0606020202030204" pitchFamily="34" charset="0"/>
            </a:endParaRPr>
          </a:p>
        </p:txBody>
      </p:sp>
      <p:grpSp>
        <p:nvGrpSpPr>
          <p:cNvPr id="8" name="7 Grupo"/>
          <p:cNvGrpSpPr/>
          <p:nvPr/>
        </p:nvGrpSpPr>
        <p:grpSpPr>
          <a:xfrm>
            <a:off x="110974" y="4211962"/>
            <a:ext cx="1981076" cy="488476"/>
            <a:chOff x="2234969" y="3379972"/>
            <a:chExt cx="4719140" cy="904874"/>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90" y="3554602"/>
              <a:ext cx="1912279" cy="570139"/>
            </a:xfrm>
            <a:prstGeom prst="rect">
              <a:avLst/>
            </a:prstGeom>
            <a:noFill/>
          </p:spPr>
          <p:txBody>
            <a:bodyPr wrap="square" rtlCol="0">
              <a:spAutoFit/>
            </a:bodyPr>
            <a:lstStyle/>
            <a:p>
              <a:pPr algn="ctr"/>
              <a:r>
                <a:rPr lang="es-ES" sz="1400" b="1" dirty="0" smtClean="0">
                  <a:latin typeface="Arial Narrow" panose="020B0606020202030204" pitchFamily="34" charset="0"/>
                </a:rPr>
                <a:t>196,967</a:t>
              </a:r>
              <a:endParaRPr lang="es-ES" sz="1400" b="1" dirty="0">
                <a:latin typeface="Arial Narrow" panose="020B0606020202030204" pitchFamily="34" charset="0"/>
              </a:endParaRPr>
            </a:p>
          </p:txBody>
        </p:sp>
      </p:grpSp>
      <p:sp>
        <p:nvSpPr>
          <p:cNvPr id="9" name="8 CuadroTexto"/>
          <p:cNvSpPr txBox="1"/>
          <p:nvPr/>
        </p:nvSpPr>
        <p:spPr>
          <a:xfrm>
            <a:off x="-38575" y="4709843"/>
            <a:ext cx="2309371"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30%</a:t>
            </a:r>
            <a:endParaRPr lang="es-ES" sz="1200" b="1" dirty="0">
              <a:latin typeface="Arial Narrow" panose="020B0606020202030204" pitchFamily="34" charset="0"/>
            </a:endParaRPr>
          </a:p>
        </p:txBody>
      </p:sp>
      <p:sp>
        <p:nvSpPr>
          <p:cNvPr id="18" name="17 Rectángulo"/>
          <p:cNvSpPr/>
          <p:nvPr/>
        </p:nvSpPr>
        <p:spPr>
          <a:xfrm>
            <a:off x="930365" y="8551530"/>
            <a:ext cx="4946011" cy="592470"/>
          </a:xfrm>
          <a:prstGeom prst="rect">
            <a:avLst/>
          </a:prstGeom>
        </p:spPr>
        <p:txBody>
          <a:bodyPr wrap="square">
            <a:spAutoFit/>
          </a:bodyPr>
          <a:lstStyle/>
          <a:p>
            <a:r>
              <a:rPr lang="es-ES" sz="105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consultas por IRA ambulatorias, Medellín, a Periodo epidemiológico 06   acumulado, años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31714"/>
            <a:ext cx="2075175" cy="923330"/>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Infección </a:t>
            </a:r>
            <a:r>
              <a:rPr lang="es-ES" sz="1800" b="1" dirty="0" smtClean="0">
                <a:solidFill>
                  <a:srgbClr val="C00000"/>
                </a:solidFill>
                <a:latin typeface="Arial Narrow" panose="020B0606020202030204" pitchFamily="34" charset="0"/>
                <a:ea typeface="+mn-ea"/>
                <a:cs typeface="+mn-cs"/>
              </a:rPr>
              <a:t>respiratoria aguda IRA</a:t>
            </a:r>
            <a:endParaRPr lang="es-ES" sz="1800" b="1" dirty="0">
              <a:solidFill>
                <a:srgbClr val="C00000"/>
              </a:solidFill>
              <a:latin typeface="Arial Narrow" panose="020B0606020202030204" pitchFamily="34" charset="0"/>
              <a:ea typeface="+mn-ea"/>
              <a:cs typeface="+mn-cs"/>
            </a:endParaRPr>
          </a:p>
        </p:txBody>
      </p:sp>
      <p:sp>
        <p:nvSpPr>
          <p:cNvPr id="2" name="1 Rectángulo"/>
          <p:cNvSpPr/>
          <p:nvPr/>
        </p:nvSpPr>
        <p:spPr>
          <a:xfrm>
            <a:off x="24751" y="2452420"/>
            <a:ext cx="2121094" cy="369332"/>
          </a:xfrm>
          <a:prstGeom prst="rect">
            <a:avLst/>
          </a:prstGeom>
        </p:spPr>
        <p:txBody>
          <a:bodyPr wrap="none">
            <a:spAutoFit/>
          </a:bodyPr>
          <a:lstStyle/>
          <a:p>
            <a:pPr algn="ctr"/>
            <a:r>
              <a:rPr lang="es-ES" b="1" dirty="0">
                <a:latin typeface="Arial Narrow" panose="020B0606020202030204" pitchFamily="34" charset="0"/>
              </a:rPr>
              <a:t>C</a:t>
            </a:r>
            <a:r>
              <a:rPr lang="es-ES" b="1" dirty="0" smtClean="0">
                <a:latin typeface="Arial Narrow" panose="020B0606020202030204" pitchFamily="34" charset="0"/>
              </a:rPr>
              <a:t>onsulta ambulatoria</a:t>
            </a:r>
            <a:endParaRPr lang="es-ES" b="1" dirty="0">
              <a:latin typeface="Arial Narrow" panose="020B0606020202030204" pitchFamily="34" charset="0"/>
            </a:endParaRPr>
          </a:p>
        </p:txBody>
      </p:sp>
      <p:graphicFrame>
        <p:nvGraphicFramePr>
          <p:cNvPr id="39" name="Gráfico 38">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2748559499"/>
              </p:ext>
            </p:extLst>
          </p:nvPr>
        </p:nvGraphicFramePr>
        <p:xfrm>
          <a:off x="2299677" y="630718"/>
          <a:ext cx="4926917" cy="42868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ráfico 40">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1357711584"/>
              </p:ext>
            </p:extLst>
          </p:nvPr>
        </p:nvGraphicFramePr>
        <p:xfrm>
          <a:off x="497195" y="5467390"/>
          <a:ext cx="6343615" cy="30841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644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781646"/>
            <a:ext cx="2232223" cy="272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666" y="741756"/>
            <a:ext cx="2231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08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sp>
        <p:nvSpPr>
          <p:cNvPr id="6" name="5 Rectángulo"/>
          <p:cNvSpPr/>
          <p:nvPr/>
        </p:nvSpPr>
        <p:spPr>
          <a:xfrm>
            <a:off x="2209006" y="4614143"/>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IRA - Hospitalización. Medellín, a Periodo epidemiológico 06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5.884</a:t>
              </a:r>
              <a:endParaRPr lang="es-ES" sz="1400" b="1" dirty="0">
                <a:latin typeface="Arial Narrow" panose="020B0606020202030204" pitchFamily="34" charset="0"/>
              </a:endParaRPr>
            </a:p>
          </p:txBody>
        </p:sp>
      </p:grpSp>
      <p:sp>
        <p:nvSpPr>
          <p:cNvPr id="9" name="8 CuadroTexto"/>
          <p:cNvSpPr txBox="1"/>
          <p:nvPr/>
        </p:nvSpPr>
        <p:spPr>
          <a:xfrm>
            <a:off x="-34895" y="4708900"/>
            <a:ext cx="2243336"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39%</a:t>
            </a:r>
            <a:endParaRPr lang="es-ES" sz="1200" b="1" dirty="0">
              <a:latin typeface="Arial Narrow" panose="020B0606020202030204" pitchFamily="34" charset="0"/>
            </a:endParaRPr>
          </a:p>
        </p:txBody>
      </p:sp>
      <p:sp>
        <p:nvSpPr>
          <p:cNvPr id="18" name="17 Rectángulo"/>
          <p:cNvSpPr/>
          <p:nvPr/>
        </p:nvSpPr>
        <p:spPr>
          <a:xfrm>
            <a:off x="1068702" y="862078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Hospitalizaciones por IRAG, Medellín, a Periodo epidemiológico 06 acumulado</a:t>
            </a:r>
          </a:p>
          <a:p>
            <a:pPr algn="just"/>
            <a:r>
              <a:rPr lang="es-ES" sz="1100" dirty="0" smtClean="0">
                <a:latin typeface="Arial Narrow" panose="020B0606020202030204" pitchFamily="34" charset="0"/>
              </a:rPr>
              <a:t> Años  2019-2020.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012"/>
            <a:ext cx="2075175" cy="923330"/>
          </a:xfrm>
          <a:noFill/>
        </p:spPr>
        <p:txBody>
          <a:bodyPr wrap="square" rtlCol="0">
            <a:spAutoFit/>
          </a:bodyPr>
          <a:lstStyle/>
          <a:p>
            <a:r>
              <a:rPr lang="es-ES" sz="1800" b="1" dirty="0" smtClean="0">
                <a:solidFill>
                  <a:srgbClr val="C00000"/>
                </a:solidFill>
                <a:latin typeface="Arial Narrow" panose="020B0606020202030204" pitchFamily="34" charset="0"/>
              </a:rPr>
              <a:t> </a:t>
            </a:r>
            <a:r>
              <a:rPr lang="es-ES" sz="1800" b="1" dirty="0" smtClean="0">
                <a:solidFill>
                  <a:srgbClr val="C00000"/>
                </a:solidFill>
                <a:latin typeface="Arial Narrow" panose="020B0606020202030204" pitchFamily="34" charset="0"/>
                <a:ea typeface="+mn-ea"/>
                <a:cs typeface="+mn-cs"/>
              </a:rPr>
              <a:t>Infección </a:t>
            </a:r>
            <a:r>
              <a:rPr lang="es-ES" sz="1800" b="1" dirty="0">
                <a:solidFill>
                  <a:srgbClr val="C00000"/>
                </a:solidFill>
                <a:latin typeface="Arial Narrow" panose="020B0606020202030204" pitchFamily="34" charset="0"/>
                <a:ea typeface="+mn-ea"/>
                <a:cs typeface="+mn-cs"/>
              </a:rPr>
              <a:t>respiratoria aguda IRA</a:t>
            </a:r>
          </a:p>
        </p:txBody>
      </p:sp>
      <p:sp>
        <p:nvSpPr>
          <p:cNvPr id="2" name="1 Rectángulo"/>
          <p:cNvSpPr/>
          <p:nvPr/>
        </p:nvSpPr>
        <p:spPr>
          <a:xfrm>
            <a:off x="298067" y="2452420"/>
            <a:ext cx="1574469" cy="369332"/>
          </a:xfrm>
          <a:prstGeom prst="rect">
            <a:avLst/>
          </a:prstGeom>
        </p:spPr>
        <p:txBody>
          <a:bodyPr wrap="none">
            <a:spAutoFit/>
          </a:bodyPr>
          <a:lstStyle/>
          <a:p>
            <a:pPr algn="ctr"/>
            <a:r>
              <a:rPr lang="es-ES" b="1" dirty="0" smtClean="0">
                <a:latin typeface="Arial Narrow" panose="020B0606020202030204" pitchFamily="34" charset="0"/>
              </a:rPr>
              <a:t>Hospitalizados </a:t>
            </a:r>
            <a:endParaRPr lang="es-ES" b="1" dirty="0">
              <a:latin typeface="Arial Narrow" panose="020B0606020202030204" pitchFamily="34" charset="0"/>
            </a:endParaRPr>
          </a:p>
        </p:txBody>
      </p:sp>
      <p:pic>
        <p:nvPicPr>
          <p:cNvPr id="42" name="Imagen 41"/>
          <p:cNvPicPr/>
          <p:nvPr/>
        </p:nvPicPr>
        <p:blipFill>
          <a:blip r:embed="rId5" cstate="print">
            <a:extLst>
              <a:ext uri="{28A0092B-C50C-407E-A947-70E740481C1C}">
                <a14:useLocalDpi xmlns:a14="http://schemas.microsoft.com/office/drawing/2010/main" val="0"/>
              </a:ext>
            </a:extLst>
          </a:blip>
          <a:stretch>
            <a:fillRect/>
          </a:stretch>
        </p:blipFill>
        <p:spPr>
          <a:xfrm>
            <a:off x="6362511" y="8677339"/>
            <a:ext cx="838389" cy="466661"/>
          </a:xfrm>
          <a:prstGeom prst="rect">
            <a:avLst/>
          </a:prstGeom>
        </p:spPr>
      </p:pic>
      <p:graphicFrame>
        <p:nvGraphicFramePr>
          <p:cNvPr id="36" name="Gráfico 35">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3014386784"/>
              </p:ext>
            </p:extLst>
          </p:nvPr>
        </p:nvGraphicFramePr>
        <p:xfrm>
          <a:off x="2183473" y="702984"/>
          <a:ext cx="5037948" cy="38557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Gráfico 42">
            <a:extLst>
              <a:ext uri="{FF2B5EF4-FFF2-40B4-BE49-F238E27FC236}">
                <a16:creationId xmlns:a16="http://schemas.microsoft.com/office/drawing/2014/main" id="{00000000-0008-0000-0000-000006000000}"/>
              </a:ext>
            </a:extLst>
          </p:cNvPr>
          <p:cNvGraphicFramePr/>
          <p:nvPr>
            <p:extLst>
              <p:ext uri="{D42A27DB-BD31-4B8C-83A1-F6EECF244321}">
                <p14:modId xmlns:p14="http://schemas.microsoft.com/office/powerpoint/2010/main" val="4013151848"/>
              </p:ext>
            </p:extLst>
          </p:nvPr>
        </p:nvGraphicFramePr>
        <p:xfrm>
          <a:off x="277422" y="5516568"/>
          <a:ext cx="6851419" cy="30661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27234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10387"/>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5169"/>
            <a:ext cx="2232223" cy="268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5136" y="741756"/>
            <a:ext cx="2304256"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08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sp>
        <p:nvSpPr>
          <p:cNvPr id="6" name="5 Rectángulo"/>
          <p:cNvSpPr/>
          <p:nvPr/>
        </p:nvSpPr>
        <p:spPr>
          <a:xfrm>
            <a:off x="2216635" y="4269125"/>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IRA-UCI. Medellín, a Periodo epidemiológico 06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335</a:t>
              </a:r>
              <a:endParaRPr lang="es-ES" sz="1400" b="1" dirty="0">
                <a:latin typeface="Arial Narrow" panose="020B0606020202030204" pitchFamily="34" charset="0"/>
              </a:endParaRPr>
            </a:p>
          </p:txBody>
        </p:sp>
      </p:grpSp>
      <p:sp>
        <p:nvSpPr>
          <p:cNvPr id="9" name="8 CuadroTexto"/>
          <p:cNvSpPr txBox="1"/>
          <p:nvPr/>
        </p:nvSpPr>
        <p:spPr>
          <a:xfrm>
            <a:off x="0" y="4724560"/>
            <a:ext cx="2180732"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anterior </a:t>
            </a:r>
            <a:r>
              <a:rPr lang="es-ES" sz="1200" b="1" dirty="0" smtClean="0">
                <a:latin typeface="Arial Narrow" panose="020B0606020202030204" pitchFamily="34" charset="0"/>
              </a:rPr>
              <a:t>aumentó en un </a:t>
            </a:r>
            <a:r>
              <a:rPr lang="es-ES" sz="1200" b="1" dirty="0">
                <a:latin typeface="Arial Narrow" panose="020B0606020202030204" pitchFamily="34" charset="0"/>
              </a:rPr>
              <a:t>5</a:t>
            </a: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sp>
        <p:nvSpPr>
          <p:cNvPr id="18" name="17 Rectángulo"/>
          <p:cNvSpPr/>
          <p:nvPr/>
        </p:nvSpPr>
        <p:spPr>
          <a:xfrm>
            <a:off x="2592338" y="7992651"/>
            <a:ext cx="4536504" cy="461665"/>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Hospitalizaciones en UCI por IRAG, Medellín, a  Periodo epidemiológico 06   acumulado  Años  2019-2020</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012"/>
            <a:ext cx="2075175" cy="923330"/>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Infección </a:t>
            </a:r>
            <a:r>
              <a:rPr lang="es-ES" sz="1800" b="1" dirty="0">
                <a:solidFill>
                  <a:srgbClr val="C00000"/>
                </a:solidFill>
                <a:latin typeface="Arial Narrow" panose="020B0606020202030204" pitchFamily="34" charset="0"/>
                <a:ea typeface="+mn-ea"/>
                <a:cs typeface="+mn-cs"/>
              </a:rPr>
              <a:t>respiratoria aguda IRA</a:t>
            </a:r>
          </a:p>
        </p:txBody>
      </p:sp>
      <p:sp>
        <p:nvSpPr>
          <p:cNvPr id="2" name="1 Rectángulo"/>
          <p:cNvSpPr/>
          <p:nvPr/>
        </p:nvSpPr>
        <p:spPr>
          <a:xfrm>
            <a:off x="-1695" y="2452420"/>
            <a:ext cx="2173993" cy="369332"/>
          </a:xfrm>
          <a:prstGeom prst="rect">
            <a:avLst/>
          </a:prstGeom>
        </p:spPr>
        <p:txBody>
          <a:bodyPr wrap="none">
            <a:spAutoFit/>
          </a:bodyPr>
          <a:lstStyle/>
          <a:p>
            <a:pPr algn="ctr"/>
            <a:r>
              <a:rPr lang="es-ES" b="1" dirty="0" smtClean="0">
                <a:latin typeface="Arial Narrow" panose="020B0606020202030204" pitchFamily="34" charset="0"/>
              </a:rPr>
              <a:t>Hospitalizados en UCI</a:t>
            </a:r>
            <a:endParaRPr lang="es-ES" b="1" dirty="0">
              <a:latin typeface="Arial Narrow" panose="020B0606020202030204" pitchFamily="34" charset="0"/>
            </a:endParaRPr>
          </a:p>
        </p:txBody>
      </p:sp>
      <p:sp>
        <p:nvSpPr>
          <p:cNvPr id="3" name="2 Rectángulo"/>
          <p:cNvSpPr/>
          <p:nvPr/>
        </p:nvSpPr>
        <p:spPr>
          <a:xfrm>
            <a:off x="-55525" y="7992651"/>
            <a:ext cx="2657474" cy="600164"/>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 </a:t>
            </a:r>
          </a:p>
          <a:p>
            <a:pPr algn="just"/>
            <a:r>
              <a:rPr lang="es-ES" sz="900" dirty="0" smtClean="0">
                <a:latin typeface="Arial Narrow" panose="020B0606020202030204" pitchFamily="34" charset="0"/>
              </a:rPr>
              <a:t>Figura. </a:t>
            </a:r>
            <a:r>
              <a:rPr lang="es-ES" sz="900" dirty="0">
                <a:latin typeface="Arial Narrow" panose="020B0606020202030204" pitchFamily="34" charset="0"/>
              </a:rPr>
              <a:t>Porcentaje de Casos notificados de pacientes hospitalizados en UCI por IRA, por grupos de edad, Medellín, a semana epidemiológica 24, Año 2020</a:t>
            </a:r>
          </a:p>
        </p:txBody>
      </p:sp>
      <p:pic>
        <p:nvPicPr>
          <p:cNvPr id="40" name="Imagen 39"/>
          <p:cNvPicPr/>
          <p:nvPr/>
        </p:nvPicPr>
        <p:blipFill>
          <a:blip r:embed="rId5" cstate="print">
            <a:extLst>
              <a:ext uri="{28A0092B-C50C-407E-A947-70E740481C1C}">
                <a14:useLocalDpi xmlns:a14="http://schemas.microsoft.com/office/drawing/2010/main" val="0"/>
              </a:ext>
            </a:extLst>
          </a:blip>
          <a:stretch>
            <a:fillRect/>
          </a:stretch>
        </p:blipFill>
        <p:spPr>
          <a:xfrm>
            <a:off x="6361796" y="8679189"/>
            <a:ext cx="838389" cy="466661"/>
          </a:xfrm>
          <a:prstGeom prst="rect">
            <a:avLst/>
          </a:prstGeom>
        </p:spPr>
      </p:pic>
      <p:graphicFrame>
        <p:nvGraphicFramePr>
          <p:cNvPr id="36" name="Gráfico 35">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2416731744"/>
              </p:ext>
            </p:extLst>
          </p:nvPr>
        </p:nvGraphicFramePr>
        <p:xfrm>
          <a:off x="2146009" y="807209"/>
          <a:ext cx="4905345" cy="34773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Gráfico 40">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2323642000"/>
              </p:ext>
            </p:extLst>
          </p:nvPr>
        </p:nvGraphicFramePr>
        <p:xfrm>
          <a:off x="2268126" y="4724560"/>
          <a:ext cx="4910058" cy="32401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Gráfico 43">
            <a:extLst>
              <a:ext uri="{FF2B5EF4-FFF2-40B4-BE49-F238E27FC236}">
                <a16:creationId xmlns:a16="http://schemas.microsoft.com/office/drawing/2014/main" id="{B91C8F94-3D68-4EB9-9D03-81C247AE8C29}"/>
              </a:ext>
            </a:extLst>
          </p:cNvPr>
          <p:cNvGraphicFramePr/>
          <p:nvPr>
            <p:extLst>
              <p:ext uri="{D42A27DB-BD31-4B8C-83A1-F6EECF244321}">
                <p14:modId xmlns:p14="http://schemas.microsoft.com/office/powerpoint/2010/main" val="509163948"/>
              </p:ext>
            </p:extLst>
          </p:nvPr>
        </p:nvGraphicFramePr>
        <p:xfrm>
          <a:off x="-65136" y="5590980"/>
          <a:ext cx="2349681" cy="250941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07395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751189"/>
            <a:ext cx="2232223" cy="273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6293" y="741756"/>
            <a:ext cx="2206583"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08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sp>
        <p:nvSpPr>
          <p:cNvPr id="6" name="5 Rectángulo"/>
          <p:cNvSpPr/>
          <p:nvPr/>
        </p:nvSpPr>
        <p:spPr>
          <a:xfrm>
            <a:off x="2215380" y="4478713"/>
            <a:ext cx="4946011" cy="553998"/>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casos de ESI-IRAG notificados por la unidad centinela al SIVIGILA a Periodo epidemiológico 06 acumulado, 2019-2020. </a:t>
            </a:r>
            <a:endParaRPr lang="es-ES" sz="1100" dirty="0">
              <a:latin typeface="Arial Narrow" panose="020B0606020202030204" pitchFamily="34" charset="0"/>
            </a:endParaRPr>
          </a:p>
        </p:txBody>
      </p:sp>
      <p:grpSp>
        <p:nvGrpSpPr>
          <p:cNvPr id="8" name="7 Grupo"/>
          <p:cNvGrpSpPr/>
          <p:nvPr/>
        </p:nvGrpSpPr>
        <p:grpSpPr>
          <a:xfrm>
            <a:off x="72058" y="4067944"/>
            <a:ext cx="2071864" cy="635617"/>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519041"/>
              <a:ext cx="1593561" cy="481971"/>
            </a:xfrm>
            <a:prstGeom prst="rect">
              <a:avLst/>
            </a:prstGeom>
            <a:noFill/>
          </p:spPr>
          <p:txBody>
            <a:bodyPr wrap="square" rtlCol="0">
              <a:spAutoFit/>
            </a:bodyPr>
            <a:lstStyle/>
            <a:p>
              <a:pPr algn="ctr"/>
              <a:r>
                <a:rPr lang="es-ES" sz="1600" b="1" dirty="0" smtClean="0">
                  <a:latin typeface="Arial Narrow" panose="020B0606020202030204" pitchFamily="34" charset="0"/>
                </a:rPr>
                <a:t>179</a:t>
              </a:r>
              <a:endParaRPr lang="es-ES" sz="16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6</a:t>
            </a:r>
          </a:p>
        </p:txBody>
      </p:sp>
      <p:sp>
        <p:nvSpPr>
          <p:cNvPr id="37" name="36 Título"/>
          <p:cNvSpPr>
            <a:spLocks noGrp="1"/>
          </p:cNvSpPr>
          <p:nvPr>
            <p:ph type="ctrTitle"/>
          </p:nvPr>
        </p:nvSpPr>
        <p:spPr>
          <a:xfrm>
            <a:off x="85115" y="-94400"/>
            <a:ext cx="2075175" cy="954107"/>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ESI – IRAG Centinela</a:t>
            </a:r>
            <a:endParaRPr lang="es-ES" sz="2800" b="1" dirty="0">
              <a:solidFill>
                <a:srgbClr val="C00000"/>
              </a:solidFill>
              <a:latin typeface="Arial Narrow" panose="020B0606020202030204" pitchFamily="34" charset="0"/>
              <a:ea typeface="+mn-ea"/>
              <a:cs typeface="+mn-cs"/>
            </a:endParaRPr>
          </a:p>
        </p:txBody>
      </p:sp>
      <p:sp>
        <p:nvSpPr>
          <p:cNvPr id="40" name="39 CuadroTexto"/>
          <p:cNvSpPr txBox="1"/>
          <p:nvPr/>
        </p:nvSpPr>
        <p:spPr>
          <a:xfrm>
            <a:off x="113975" y="4716016"/>
            <a:ext cx="2016079" cy="830997"/>
          </a:xfrm>
          <a:prstGeom prst="rect">
            <a:avLst/>
          </a:prstGeom>
          <a:noFill/>
        </p:spPr>
        <p:txBody>
          <a:bodyPr wrap="square" rtlCol="0">
            <a:spAutoFit/>
          </a:bodyPr>
          <a:lstStyle/>
          <a:p>
            <a:pPr algn="ctr"/>
            <a:r>
              <a:rPr lang="es-ES" sz="1200" b="1" dirty="0" smtClean="0">
                <a:latin typeface="Arial Narrow" panose="020B0606020202030204" pitchFamily="34" charset="0"/>
              </a:rPr>
              <a:t>La </a:t>
            </a:r>
            <a:r>
              <a:rPr lang="es-ES" sz="1200" b="1" dirty="0">
                <a:latin typeface="Arial Narrow" panose="020B0606020202030204" pitchFamily="34" charset="0"/>
              </a:rPr>
              <a:t>variación porcentual con respecto al mismo periodo del año </a:t>
            </a:r>
            <a:r>
              <a:rPr lang="es-ES" sz="1200" b="1" dirty="0" smtClean="0">
                <a:latin typeface="Arial Narrow" panose="020B0606020202030204" pitchFamily="34" charset="0"/>
              </a:rPr>
              <a:t>anterior disminuyó en un 24</a:t>
            </a:r>
            <a:r>
              <a:rPr lang="es-CO" sz="1200" b="1" dirty="0" smtClean="0">
                <a:latin typeface="Arial Narrow" panose="020B0606020202030204" pitchFamily="34" charset="0"/>
              </a:rPr>
              <a:t>%</a:t>
            </a:r>
            <a:endParaRPr lang="es-ES" sz="1200" b="1" dirty="0">
              <a:latin typeface="Arial Narrow" panose="020B0606020202030204" pitchFamily="34" charset="0"/>
            </a:endParaRPr>
          </a:p>
        </p:txBody>
      </p:sp>
      <p:grpSp>
        <p:nvGrpSpPr>
          <p:cNvPr id="79" name="78 Grupo"/>
          <p:cNvGrpSpPr/>
          <p:nvPr/>
        </p:nvGrpSpPr>
        <p:grpSpPr>
          <a:xfrm>
            <a:off x="3528442" y="5635532"/>
            <a:ext cx="3446504" cy="276999"/>
            <a:chOff x="2448322" y="74775"/>
            <a:chExt cx="3446504"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4" name="83 Rectángulo"/>
          <p:cNvSpPr/>
          <p:nvPr/>
        </p:nvSpPr>
        <p:spPr>
          <a:xfrm>
            <a:off x="3723907" y="6012160"/>
            <a:ext cx="3437483" cy="1754326"/>
          </a:xfrm>
          <a:prstGeom prst="rect">
            <a:avLst/>
          </a:prstGeom>
        </p:spPr>
        <p:txBody>
          <a:bodyPr wrap="square">
            <a:spAutoFit/>
          </a:bodyPr>
          <a:lstStyle/>
          <a:p>
            <a:pPr algn="just"/>
            <a:r>
              <a:rPr lang="es-CO" sz="1200" dirty="0">
                <a:latin typeface="Arial Narrow" panose="020B0606020202030204" pitchFamily="34" charset="0"/>
              </a:rPr>
              <a:t>Respecto a la mortalidad por Infección respiratoria a la fecha se han notificado 179 personas fallecidas, un 24% menos comparado con el año anterior, en la cual   se registraron 235 muertes. La mayoría de las muertes son personas mayores de 60 años (70%), se registraron 10 casos fallecidos en menores de 5 años. Se descartaron 2 casos como casos asociados a IRA, 2 unidades de análisis de casos de causa directa, 3 causa  básica con manejo adecuado y 3 casos  en estudio.</a:t>
            </a:r>
          </a:p>
        </p:txBody>
      </p:sp>
      <p:pic>
        <p:nvPicPr>
          <p:cNvPr id="70" name="Imagen 69"/>
          <p:cNvPicPr/>
          <p:nvPr/>
        </p:nvPicPr>
        <p:blipFill>
          <a:blip r:embed="rId5"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aphicFrame>
        <p:nvGraphicFramePr>
          <p:cNvPr id="68" name="Gráfico 67">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923511965"/>
              </p:ext>
            </p:extLst>
          </p:nvPr>
        </p:nvGraphicFramePr>
        <p:xfrm>
          <a:off x="2215980" y="472771"/>
          <a:ext cx="4984920" cy="38909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3" name="Gráfico 82">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609589706"/>
              </p:ext>
            </p:extLst>
          </p:nvPr>
        </p:nvGraphicFramePr>
        <p:xfrm>
          <a:off x="72058" y="6255176"/>
          <a:ext cx="3768556" cy="2425839"/>
        </p:xfrm>
        <a:graphic>
          <a:graphicData uri="http://schemas.openxmlformats.org/drawingml/2006/chart">
            <c:chart xmlns:c="http://schemas.openxmlformats.org/drawingml/2006/chart" xmlns:r="http://schemas.openxmlformats.org/officeDocument/2006/relationships" r:id="rId7"/>
          </a:graphicData>
        </a:graphic>
      </p:graphicFrame>
      <p:sp>
        <p:nvSpPr>
          <p:cNvPr id="85" name="5 Rectángulo"/>
          <p:cNvSpPr/>
          <p:nvPr/>
        </p:nvSpPr>
        <p:spPr>
          <a:xfrm>
            <a:off x="-46293" y="8681016"/>
            <a:ext cx="3770200" cy="461665"/>
          </a:xfrm>
          <a:prstGeom prst="rect">
            <a:avLst/>
          </a:prstGeom>
        </p:spPr>
        <p:txBody>
          <a:bodyPr wrap="square">
            <a:spAutoFit/>
          </a:bodyPr>
          <a:lstStyle/>
          <a:p>
            <a:r>
              <a:rPr lang="es-CO" sz="800" dirty="0">
                <a:latin typeface="Arial Narrow" panose="020B0606020202030204" pitchFamily="34" charset="0"/>
              </a:rPr>
              <a:t>Fuente: SIVIGILA. Secretaria de Salud de Medellín, 2019- 2020</a:t>
            </a:r>
          </a:p>
          <a:p>
            <a:r>
              <a:rPr lang="es-CO" sz="800" dirty="0">
                <a:latin typeface="Arial Narrow" panose="020B0606020202030204" pitchFamily="34" charset="0"/>
              </a:rPr>
              <a:t>Figura 5. Porcentaje de Casos notificados de muertes por IRA, por grupos de edad, Medellín, a semana epidemiológica 24, Año 2020</a:t>
            </a:r>
          </a:p>
        </p:txBody>
      </p:sp>
    </p:spTree>
    <p:extLst>
      <p:ext uri="{BB962C8B-B14F-4D97-AF65-F5344CB8AC3E}">
        <p14:creationId xmlns:p14="http://schemas.microsoft.com/office/powerpoint/2010/main" val="1177355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Circulación viral</a:t>
              </a:r>
              <a:endParaRPr lang="es-ES" sz="1200" b="1" dirty="0">
                <a:latin typeface="Arial Narrow" panose="020B0606020202030204" pitchFamily="34" charset="0"/>
              </a:endParaRPr>
            </a:p>
          </p:txBody>
        </p:sp>
      </p:grpSp>
      <p:sp>
        <p:nvSpPr>
          <p:cNvPr id="60" name="59 Rectángulo"/>
          <p:cNvSpPr/>
          <p:nvPr/>
        </p:nvSpPr>
        <p:spPr>
          <a:xfrm>
            <a:off x="0" y="428396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397496"/>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circulación viral</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p>
        </p:txBody>
      </p:sp>
      <p:sp>
        <p:nvSpPr>
          <p:cNvPr id="2" name="1 Rectángulo"/>
          <p:cNvSpPr/>
          <p:nvPr/>
        </p:nvSpPr>
        <p:spPr>
          <a:xfrm>
            <a:off x="27792" y="3742026"/>
            <a:ext cx="4730462" cy="507831"/>
          </a:xfrm>
          <a:prstGeom prst="rect">
            <a:avLst/>
          </a:prstGeom>
        </p:spPr>
        <p:txBody>
          <a:bodyPr wrap="square">
            <a:spAutoFit/>
          </a:bodyPr>
          <a:lstStyle/>
          <a:p>
            <a:r>
              <a:rPr lang="es-CO" sz="600" dirty="0">
                <a:latin typeface="Arial Narrow" panose="020B0606020202030204" pitchFamily="34" charset="0"/>
              </a:rPr>
              <a:t>Fuente: SIVIGILA. LDSP Secretaria de Salud de Medellín, LDSP- </a:t>
            </a:r>
            <a:r>
              <a:rPr lang="es-CO" sz="600" dirty="0" smtClean="0">
                <a:latin typeface="Arial Narrow" panose="020B0606020202030204" pitchFamily="34" charset="0"/>
              </a:rPr>
              <a:t>2020</a:t>
            </a:r>
          </a:p>
          <a:p>
            <a:r>
              <a:rPr lang="es-ES" sz="1050" dirty="0" smtClean="0">
                <a:latin typeface="Arial Narrow" panose="020B0606020202030204" pitchFamily="34" charset="0"/>
              </a:rPr>
              <a:t>Figura .  Comportamiento de la  Circulación viral por semana epidemiológica,  según estudio por laboratorio. Medellín a Periodo epidemiológico 06 acumulado. Medellín 2020</a:t>
            </a:r>
            <a:endParaRPr lang="es-ES" sz="1050" dirty="0">
              <a:latin typeface="Arial Narrow" panose="020B0606020202030204" pitchFamily="34" charset="0"/>
            </a:endParaRPr>
          </a:p>
        </p:txBody>
      </p:sp>
      <p:sp>
        <p:nvSpPr>
          <p:cNvPr id="4" name="3 Rectángulo"/>
          <p:cNvSpPr/>
          <p:nvPr/>
        </p:nvSpPr>
        <p:spPr>
          <a:xfrm>
            <a:off x="288082" y="8540311"/>
            <a:ext cx="6455417" cy="507831"/>
          </a:xfrm>
          <a:prstGeom prst="rect">
            <a:avLst/>
          </a:prstGeom>
        </p:spPr>
        <p:txBody>
          <a:bodyPr wrap="square">
            <a:spAutoFit/>
          </a:bodyPr>
          <a:lstStyle/>
          <a:p>
            <a:r>
              <a:rPr lang="es-ES" sz="600" dirty="0">
                <a:latin typeface="Arial Narrow" panose="020B0606020202030204" pitchFamily="34" charset="0"/>
              </a:rPr>
              <a:t>Fuente: LDSP de Antioquia y SIVIGILA 2018. Secretaria de Salud de Medellín</a:t>
            </a:r>
          </a:p>
          <a:p>
            <a:r>
              <a:rPr lang="es-ES" sz="1050" dirty="0">
                <a:latin typeface="Arial Narrow" panose="020B0606020202030204" pitchFamily="34" charset="0"/>
              </a:rPr>
              <a:t>Figura </a:t>
            </a:r>
            <a:r>
              <a:rPr lang="es-ES" sz="1050" dirty="0" smtClean="0">
                <a:latin typeface="Arial Narrow" panose="020B0606020202030204" pitchFamily="34" charset="0"/>
              </a:rPr>
              <a:t>. </a:t>
            </a:r>
            <a:r>
              <a:rPr lang="es-ES" sz="1050" dirty="0">
                <a:latin typeface="Arial Narrow" panose="020B0606020202030204" pitchFamily="34" charset="0"/>
              </a:rPr>
              <a:t>Número de </a:t>
            </a:r>
            <a:r>
              <a:rPr lang="es-ES" sz="1050" dirty="0" smtClean="0">
                <a:latin typeface="Arial Narrow" panose="020B0606020202030204" pitchFamily="34" charset="0"/>
              </a:rPr>
              <a:t>muestras positivas  por virus respiratorios, según </a:t>
            </a:r>
            <a:r>
              <a:rPr lang="es-ES" sz="1050" dirty="0">
                <a:latin typeface="Arial Narrow" panose="020B0606020202030204" pitchFamily="34" charset="0"/>
              </a:rPr>
              <a:t>grupo de edad. </a:t>
            </a:r>
            <a:r>
              <a:rPr lang="es-ES" sz="1050" dirty="0" smtClean="0">
                <a:latin typeface="Arial Narrow" panose="020B0606020202030204" pitchFamily="34" charset="0"/>
              </a:rPr>
              <a:t>Medellín a Periodo epidemiológico 06   acumulado.  </a:t>
            </a:r>
            <a:r>
              <a:rPr lang="es-ES" sz="1050" dirty="0">
                <a:latin typeface="Arial Narrow" panose="020B0606020202030204" pitchFamily="34" charset="0"/>
              </a:rPr>
              <a:t>Medellín </a:t>
            </a:r>
            <a:r>
              <a:rPr lang="es-ES" sz="1050" dirty="0" smtClean="0">
                <a:latin typeface="Arial Narrow" panose="020B0606020202030204" pitchFamily="34" charset="0"/>
              </a:rPr>
              <a:t>2020</a:t>
            </a:r>
            <a:endParaRPr lang="es-ES" sz="1050" dirty="0">
              <a:latin typeface="Arial Narrow" panose="020B0606020202030204" pitchFamily="34" charset="0"/>
            </a:endParaRPr>
          </a:p>
        </p:txBody>
      </p:sp>
      <p:sp>
        <p:nvSpPr>
          <p:cNvPr id="3" name="2 CuadroTexto"/>
          <p:cNvSpPr txBox="1"/>
          <p:nvPr/>
        </p:nvSpPr>
        <p:spPr>
          <a:xfrm>
            <a:off x="5112618" y="1115616"/>
            <a:ext cx="184731" cy="369332"/>
          </a:xfrm>
          <a:prstGeom prst="rect">
            <a:avLst/>
          </a:prstGeom>
          <a:noFill/>
        </p:spPr>
        <p:txBody>
          <a:bodyPr wrap="none" rtlCol="0">
            <a:spAutoFit/>
          </a:bodyPr>
          <a:lstStyle/>
          <a:p>
            <a:endParaRPr lang="es-CO" dirty="0"/>
          </a:p>
        </p:txBody>
      </p:sp>
      <p:sp>
        <p:nvSpPr>
          <p:cNvPr id="19" name="18 Rectángulo"/>
          <p:cNvSpPr/>
          <p:nvPr/>
        </p:nvSpPr>
        <p:spPr>
          <a:xfrm>
            <a:off x="4680569" y="615330"/>
            <a:ext cx="2480821" cy="3631763"/>
          </a:xfrm>
          <a:prstGeom prst="rect">
            <a:avLst/>
          </a:prstGeom>
        </p:spPr>
        <p:txBody>
          <a:bodyPr wrap="square">
            <a:spAutoFit/>
          </a:bodyPr>
          <a:lstStyle/>
          <a:p>
            <a:pPr algn="just"/>
            <a:r>
              <a:rPr lang="es-CO" sz="1000" dirty="0">
                <a:latin typeface="Arial Narrow" panose="020B0606020202030204" pitchFamily="34" charset="0"/>
              </a:rPr>
              <a:t>Para conocer la circulación viral en la población se tuvo en cuenta además de los casos evaluados en la unidad centinela, los casos notificados como IRAG inusitados e IRAS  por otras IPS de la ciudad, y los resultados del LDSP, de los pacientes atendidos en las IPS de la ciudad.  De un total de 1449 muestras confirmadas por laboratorio para virus respiratorios, los virus de mayor circulación son el nuevo virus </a:t>
            </a:r>
            <a:r>
              <a:rPr lang="es-CO" sz="1000" dirty="0" err="1">
                <a:latin typeface="Arial Narrow" panose="020B0606020202030204" pitchFamily="34" charset="0"/>
              </a:rPr>
              <a:t>covid</a:t>
            </a:r>
            <a:r>
              <a:rPr lang="es-CO" sz="1000" dirty="0">
                <a:latin typeface="Arial Narrow" panose="020B0606020202030204" pitchFamily="34" charset="0"/>
              </a:rPr>
              <a:t> 19 con  1.173 casos y el virus </a:t>
            </a:r>
            <a:r>
              <a:rPr lang="es-CO" sz="1000" dirty="0" err="1">
                <a:latin typeface="Arial Narrow" panose="020B0606020202030204" pitchFamily="34" charset="0"/>
              </a:rPr>
              <a:t>sincitial</a:t>
            </a:r>
            <a:r>
              <a:rPr lang="es-CO" sz="1000" dirty="0">
                <a:latin typeface="Arial Narrow" panose="020B0606020202030204" pitchFamily="34" charset="0"/>
              </a:rPr>
              <a:t> respiratorio 163 casos, se diagnosticaron además, 13 casos de influenza AH1N1,  21  caso Influenza A, 3 caso Influenza B  1  caso de Influenza AH3 estacional,  25 casos de </a:t>
            </a:r>
            <a:r>
              <a:rPr lang="es-CO" sz="1000" dirty="0" err="1">
                <a:latin typeface="Arial Narrow" panose="020B0606020202030204" pitchFamily="34" charset="0"/>
              </a:rPr>
              <a:t>Parainfluenza</a:t>
            </a:r>
            <a:r>
              <a:rPr lang="es-CO" sz="1000" dirty="0">
                <a:latin typeface="Arial Narrow" panose="020B0606020202030204" pitchFamily="34" charset="0"/>
              </a:rPr>
              <a:t>, 22  casos de adenovirus,  28  casos de  </a:t>
            </a:r>
            <a:r>
              <a:rPr lang="es-CO" sz="1000" dirty="0" err="1">
                <a:latin typeface="Arial Narrow" panose="020B0606020202030204" pitchFamily="34" charset="0"/>
              </a:rPr>
              <a:t>Metaneumovirus</a:t>
            </a:r>
            <a:r>
              <a:rPr lang="es-CO" sz="1000" dirty="0">
                <a:latin typeface="Arial Narrow" panose="020B0606020202030204" pitchFamily="34" charset="0"/>
              </a:rPr>
              <a:t>. Se aisló además 5 casos con infección bacteriana.</a:t>
            </a:r>
          </a:p>
          <a:p>
            <a:pPr algn="just"/>
            <a:r>
              <a:rPr lang="es-CO" sz="1000" dirty="0">
                <a:latin typeface="Arial Narrow" panose="020B0606020202030204" pitchFamily="34" charset="0"/>
              </a:rPr>
              <a:t>En estas tres últimas semanas las muestras estudiadas de la unidad centinela para los tamizajes realizados de otros virus respiratorios fueron negativos igualmente en los  notificados como IRA, no se detectaron otros virus respiratorios.</a:t>
            </a:r>
          </a:p>
        </p:txBody>
      </p:sp>
      <p:pic>
        <p:nvPicPr>
          <p:cNvPr id="22" name="Imagen 21"/>
          <p:cNvPicPr/>
          <p:nvPr/>
        </p:nvPicPr>
        <p:blipFill>
          <a:blip r:embed="rId2"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aphicFrame>
        <p:nvGraphicFramePr>
          <p:cNvPr id="23" name="Gráfico 22">
            <a:extLst>
              <a:ext uri="{FF2B5EF4-FFF2-40B4-BE49-F238E27FC236}">
                <a16:creationId xmlns:a16="http://schemas.microsoft.com/office/drawing/2014/main" id="{00000000-0008-0000-0700-00001E100000}"/>
              </a:ext>
            </a:extLst>
          </p:cNvPr>
          <p:cNvGraphicFramePr/>
          <p:nvPr>
            <p:extLst>
              <p:ext uri="{D42A27DB-BD31-4B8C-83A1-F6EECF244321}">
                <p14:modId xmlns:p14="http://schemas.microsoft.com/office/powerpoint/2010/main" val="2573895635"/>
              </p:ext>
            </p:extLst>
          </p:nvPr>
        </p:nvGraphicFramePr>
        <p:xfrm>
          <a:off x="18375" y="552206"/>
          <a:ext cx="4662194" cy="3187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p:nvPr>
            <p:extLst>
              <p:ext uri="{D42A27DB-BD31-4B8C-83A1-F6EECF244321}">
                <p14:modId xmlns:p14="http://schemas.microsoft.com/office/powerpoint/2010/main" val="3337911544"/>
              </p:ext>
            </p:extLst>
          </p:nvPr>
        </p:nvGraphicFramePr>
        <p:xfrm>
          <a:off x="277404" y="4968550"/>
          <a:ext cx="6563405" cy="3606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6149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05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512</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17,8%.</a:t>
            </a:r>
            <a:endParaRPr lang="es-ES" sz="1200" b="1" dirty="0">
              <a:latin typeface="Arial Narrow" panose="020B0606020202030204" pitchFamily="34" charset="0"/>
            </a:endParaRPr>
          </a:p>
        </p:txBody>
      </p:sp>
      <p:sp>
        <p:nvSpPr>
          <p:cNvPr id="18" name="17 Rectángulo"/>
          <p:cNvSpPr/>
          <p:nvPr/>
        </p:nvSpPr>
        <p:spPr>
          <a:xfrm>
            <a:off x="2231041" y="2020188"/>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05 acumulado  de 2017-2020.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3. 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56,45%</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289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25,78%</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132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05  acumulado . </a:t>
            </a:r>
            <a:r>
              <a:rPr lang="es-CO" sz="1100" dirty="0">
                <a:latin typeface="Arial Narrow" panose="020B0606020202030204" pitchFamily="34" charset="0"/>
              </a:rPr>
              <a:t>Medellín </a:t>
            </a:r>
            <a:r>
              <a:rPr lang="es-CO" sz="1100" dirty="0" smtClean="0">
                <a:latin typeface="Arial Narrow" panose="020B0606020202030204" pitchFamily="34" charset="0"/>
              </a:rPr>
              <a:t>2020</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13,67%</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a:latin typeface="Arial Narrow" panose="020B0606020202030204" pitchFamily="34" charset="0"/>
                </a:rPr>
                <a:t>7</a:t>
              </a:r>
              <a:r>
                <a:rPr lang="es-ES" sz="1200" b="1" dirty="0" smtClean="0">
                  <a:latin typeface="Arial Narrow" panose="020B0606020202030204" pitchFamily="34" charset="0"/>
                </a:rPr>
                <a:t>0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62,75%</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320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411135" y="3271156"/>
            <a:ext cx="1409360"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3,9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58,01%</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297 casos</a:t>
              </a:r>
              <a:endParaRPr lang="es-CO" sz="1200" dirty="0"/>
            </a:p>
          </p:txBody>
        </p:sp>
      </p:grpSp>
      <p:grpSp>
        <p:nvGrpSpPr>
          <p:cNvPr id="106" name="105 Grupo"/>
          <p:cNvGrpSpPr/>
          <p:nvPr/>
        </p:nvGrpSpPr>
        <p:grpSpPr>
          <a:xfrm>
            <a:off x="4013888" y="4872449"/>
            <a:ext cx="944489" cy="883043"/>
            <a:chOff x="1033171" y="8262441"/>
            <a:chExt cx="944489"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13,87%</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944489"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de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71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4,69%</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5,08%</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26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17,8% respecto al mismo periodo del año anterior.</a:t>
            </a:r>
          </a:p>
          <a:p>
            <a:pPr algn="just"/>
            <a:r>
              <a:rPr lang="es-CO" sz="1200" dirty="0" smtClean="0">
                <a:solidFill>
                  <a:srgbClr val="FF0000"/>
                </a:solidFill>
                <a:latin typeface="Arial Narrow" panose="020B0606020202030204" pitchFamily="34" charset="0"/>
              </a:rPr>
              <a:t>Alrededor del 50,2%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aphicFrame>
        <p:nvGraphicFramePr>
          <p:cNvPr id="119" name="4 Gráfico"/>
          <p:cNvGraphicFramePr>
            <a:graphicFrameLocks/>
          </p:cNvGraphicFramePr>
          <p:nvPr>
            <p:extLst>
              <p:ext uri="{D42A27DB-BD31-4B8C-83A1-F6EECF244321}">
                <p14:modId xmlns:p14="http://schemas.microsoft.com/office/powerpoint/2010/main" val="1691014823"/>
              </p:ext>
            </p:extLst>
          </p:nvPr>
        </p:nvGraphicFramePr>
        <p:xfrm>
          <a:off x="2274557" y="405310"/>
          <a:ext cx="4648250" cy="1644057"/>
        </p:xfrm>
        <a:graphic>
          <a:graphicData uri="http://schemas.openxmlformats.org/drawingml/2006/chart">
            <c:chart xmlns:c="http://schemas.openxmlformats.org/drawingml/2006/chart" xmlns:r="http://schemas.openxmlformats.org/officeDocument/2006/relationships" r:id="rId14"/>
          </a:graphicData>
        </a:graphic>
      </p:graphicFrame>
      <p:grpSp>
        <p:nvGrpSpPr>
          <p:cNvPr id="126" name="2 Grupo"/>
          <p:cNvGrpSpPr/>
          <p:nvPr/>
        </p:nvGrpSpPr>
        <p:grpSpPr>
          <a:xfrm>
            <a:off x="3132756" y="4419182"/>
            <a:ext cx="879487" cy="1377146"/>
            <a:chOff x="1708524" y="1209162"/>
            <a:chExt cx="1075154"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43,55%</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2" cy="368217"/>
            </a:xfrm>
            <a:prstGeom prst="rect">
              <a:avLst/>
            </a:prstGeom>
          </p:spPr>
          <p:txBody>
            <a:bodyPr wrap="none">
              <a:spAutoFit/>
            </a:bodyPr>
            <a:lstStyle/>
            <a:p>
              <a:r>
                <a:rPr lang="es-ES" sz="1200" b="1" smtClean="0">
                  <a:latin typeface="Arial Narrow" panose="020B0606020202030204" pitchFamily="34" charset="0"/>
                </a:rPr>
                <a:t>223 </a:t>
              </a:r>
              <a:r>
                <a:rPr lang="es-ES" sz="1200" b="1" dirty="0" smtClean="0">
                  <a:latin typeface="Arial Narrow" panose="020B0606020202030204" pitchFamily="34" charset="0"/>
                </a:rPr>
                <a:t>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Gráfico 130"/>
          <p:cNvGraphicFramePr>
            <a:graphicFrameLocks/>
          </p:cNvGraphicFramePr>
          <p:nvPr>
            <p:extLst>
              <p:ext uri="{D42A27DB-BD31-4B8C-83A1-F6EECF244321}">
                <p14:modId xmlns:p14="http://schemas.microsoft.com/office/powerpoint/2010/main" val="2161213263"/>
              </p:ext>
            </p:extLst>
          </p:nvPr>
        </p:nvGraphicFramePr>
        <p:xfrm>
          <a:off x="26911" y="5771902"/>
          <a:ext cx="3705466" cy="1947116"/>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65657"/>
            <a:ext cx="2166585" cy="288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a:t>
            </a:r>
            <a:r>
              <a:rPr lang="es-ES" sz="1200" b="1" dirty="0" smtClean="0">
                <a:latin typeface="Arial Narrow" panose="020B0606020202030204" pitchFamily="34" charset="0"/>
              </a:rPr>
              <a:t>08  </a:t>
            </a:r>
            <a:r>
              <a:rPr lang="es-ES" sz="1200" b="1" dirty="0" smtClean="0">
                <a:latin typeface="Arial Narrow" panose="020B0606020202030204" pitchFamily="34" charset="0"/>
              </a:rPr>
              <a:t>- 2020</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236</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4. 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a:t>
            </a:r>
            <a:r>
              <a:rPr lang="es-ES" sz="1000" dirty="0" smtClean="0">
                <a:latin typeface="Arial Narrow" panose="020B0606020202030204" pitchFamily="34" charset="0"/>
              </a:rPr>
              <a:t>08  </a:t>
            </a:r>
            <a:r>
              <a:rPr lang="es-ES" sz="1000" dirty="0" smtClean="0">
                <a:latin typeface="Arial Narrow" panose="020B0606020202030204" pitchFamily="34" charset="0"/>
              </a:rPr>
              <a:t>acumulado  de  2020.</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83090" y="6875809"/>
            <a:ext cx="863695" cy="1573268"/>
            <a:chOff x="1068833" y="553075"/>
            <a:chExt cx="863695"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59,7%</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141 casos</a:t>
              </a:r>
              <a:endParaRPr lang="es-CO" sz="1200" dirty="0"/>
            </a:p>
          </p:txBody>
        </p:sp>
      </p:grpSp>
      <p:grpSp>
        <p:nvGrpSpPr>
          <p:cNvPr id="3" name="2 Grupo"/>
          <p:cNvGrpSpPr/>
          <p:nvPr/>
        </p:nvGrpSpPr>
        <p:grpSpPr>
          <a:xfrm>
            <a:off x="1398062" y="6885689"/>
            <a:ext cx="786884" cy="1563388"/>
            <a:chOff x="3204659" y="6660232"/>
            <a:chExt cx="786884" cy="1563388"/>
          </a:xfrm>
        </p:grpSpPr>
        <p:sp>
          <p:nvSpPr>
            <p:cNvPr id="57" name="56 Rectángulo redondeado"/>
            <p:cNvSpPr/>
            <p:nvPr/>
          </p:nvSpPr>
          <p:spPr>
            <a:xfrm>
              <a:off x="3226471" y="7613877"/>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40,3%</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271474" y="7946621"/>
              <a:ext cx="720069" cy="276999"/>
            </a:xfrm>
            <a:prstGeom prst="rect">
              <a:avLst/>
            </a:prstGeom>
          </p:spPr>
          <p:txBody>
            <a:bodyPr wrap="none">
              <a:spAutoFit/>
            </a:bodyPr>
            <a:lstStyle/>
            <a:p>
              <a:r>
                <a:rPr lang="es-ES" sz="1200" b="1" dirty="0" smtClean="0">
                  <a:latin typeface="Arial Narrow" panose="020B0606020202030204" pitchFamily="34" charset="0"/>
                </a:rPr>
                <a:t>95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746713" cy="1463375"/>
            <a:chOff x="838588" y="8382748"/>
            <a:chExt cx="746713"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746713" cy="882974"/>
              <a:chOff x="1115283" y="1243369"/>
              <a:chExt cx="746713" cy="882974"/>
            </a:xfrm>
          </p:grpSpPr>
          <p:sp>
            <p:nvSpPr>
              <p:cNvPr id="77" name="7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17,8%</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42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14,83%</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35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10,17%</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164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72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9942" y="481289"/>
            <a:ext cx="5024388" cy="4408564"/>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21944</TotalTime>
  <Words>2153</Words>
  <Application>Microsoft Office PowerPoint</Application>
  <PresentationFormat>Personalizado</PresentationFormat>
  <Paragraphs>343</Paragraphs>
  <Slides>15</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Infección respiratoria aguda IRA</vt:lpstr>
      <vt:lpstr> Infección respiratoria aguda IRA</vt:lpstr>
      <vt:lpstr>Infección respiratoria aguda IRA</vt:lpstr>
      <vt:lpstr>ESI – IRAG Centinela</vt:lpstr>
      <vt:lpstr>Presentación de PowerPoint</vt:lpstr>
      <vt:lpstr>3. Intoxicaciones</vt:lpstr>
      <vt:lpstr>4. 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2903</cp:revision>
  <cp:lastPrinted>2019-09-10T20:37:37Z</cp:lastPrinted>
  <dcterms:created xsi:type="dcterms:W3CDTF">2019-03-11T16:04:20Z</dcterms:created>
  <dcterms:modified xsi:type="dcterms:W3CDTF">2022-10-20T14:08:58Z</dcterms:modified>
</cp:coreProperties>
</file>