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770" r:id="rId3"/>
    <p:sldId id="771" r:id="rId4"/>
    <p:sldId id="772" r:id="rId5"/>
    <p:sldId id="773" r:id="rId6"/>
    <p:sldId id="778" r:id="rId7"/>
    <p:sldId id="779" r:id="rId8"/>
    <p:sldId id="757" r:id="rId9"/>
    <p:sldId id="758" r:id="rId10"/>
    <p:sldId id="759" r:id="rId11"/>
    <p:sldId id="760" r:id="rId12"/>
    <p:sldId id="780" r:id="rId13"/>
    <p:sldId id="781" r:id="rId14"/>
    <p:sldId id="763" r:id="rId15"/>
    <p:sldId id="764" r:id="rId16"/>
    <p:sldId id="774" r:id="rId17"/>
    <p:sldId id="775" r:id="rId18"/>
    <p:sldId id="776" r:id="rId19"/>
    <p:sldId id="777" r:id="rId20"/>
    <p:sldId id="263" r:id="rId21"/>
    <p:sldId id="713" r:id="rId22"/>
    <p:sldId id="265" r:id="rId23"/>
    <p:sldId id="319" r:id="rId24"/>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902" autoAdjust="0"/>
  </p:normalViewPr>
  <p:slideViewPr>
    <p:cSldViewPr>
      <p:cViewPr varScale="1">
        <p:scale>
          <a:sx n="83" d="100"/>
          <a:sy n="83" d="100"/>
        </p:scale>
        <p:origin x="2928"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Trabajo\INFORME%20EPIDEMIOL&#211;GICO%20SSM\Periodo%2008%20de%202021\ADIELA\IPE%20VIII%20S%2032%20evento%20355%20.xls"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Trabajo\INFORME%20EPIDEMIOL&#211;GICO%20SSM\Periodo%2008%20de%202021\ADIELA\IPE%20VIII%20S%2032%20evento%20355%20.xls"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oleObject" Target="file:///C:\Trabajo\INFORME%20EPIDEMIOL&#211;GICO%20SSM\Periodo%2008%20de%202021\ADIELA\Canal%20end&#233;mico%20ETA%20Medell&#237;n%20S%2032%20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Trabajo\INFORME%20EPIDEMIOL&#211;GICO%20SSM\Canales%20endmicos%202019\1-Canal%20end&#233;mico%20TBmedellin%202019%20Bortman%20y%20MMWR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6%20de%202021\FERNANDO%20MONTES\evento%20813%20datos%20basicos%20y%20complementarios32.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Trabajo\INFORME%20EPIDEMIOL&#211;GICO%20SSM\Periodo%2006%20de%202021\FERNANDO%20MONTES\evento%20813%20datos%20basicos%20y%20complementarios32.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1\JOHANA%20VELEZ\evento%20620%20datos%20basico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1\JOHANA%20VELEZ\evento%20831%20laboratorios%20y%20datos%20basico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C:\Trabajo\INFORME%20EPIDEMIOL&#211;GICO%20SSM\Periodo%2012%20de%202021\JOHANA%20VELEZ\evento%20330%20datos%20basicos.xls"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9.xml.rels><?xml version="1.0" encoding="UTF-8" standalone="yes"?>
<Relationships xmlns="http://schemas.openxmlformats.org/package/2006/relationships"><Relationship Id="rId3" Type="http://schemas.openxmlformats.org/officeDocument/2006/relationships/oleObject" Target="file:///C:\Trabajo\INFORME%20EPIDEMIOL&#211;GICO%20SSM\Periodo%2008%20de%202021\ADIELA\evento%20365%20datos%20basicos%20y%20complementario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12558645700488E-2"/>
          <c:y val="6.9453110201752086E-2"/>
          <c:w val="0.87859196658074168"/>
          <c:h val="0.68236313586012731"/>
        </c:manualLayout>
      </c:layout>
      <c:areaChart>
        <c:grouping val="standard"/>
        <c:varyColors val="0"/>
        <c:ser>
          <c:idx val="3"/>
          <c:order val="1"/>
          <c:tx>
            <c:strRef>
              <c:f>Tuberculosis!$A$62</c:f>
              <c:strCache>
                <c:ptCount val="1"/>
                <c:pt idx="0">
                  <c:v>Percentil 75</c:v>
                </c:pt>
              </c:strCache>
            </c:strRef>
          </c:tx>
          <c:spPr>
            <a:solidFill>
              <a:srgbClr val="FF0000"/>
            </a:solidFill>
            <a:ln w="25400">
              <a:noFill/>
              <a:prstDash val="solid"/>
            </a:ln>
          </c:spPr>
          <c:val>
            <c:numRef>
              <c:f>Tuberculosis!$B$62:$BA$62</c:f>
              <c:numCache>
                <c:formatCode>0.0</c:formatCode>
                <c:ptCount val="52"/>
                <c:pt idx="0">
                  <c:v>32.75</c:v>
                </c:pt>
                <c:pt idx="1">
                  <c:v>36.75</c:v>
                </c:pt>
                <c:pt idx="2">
                  <c:v>38</c:v>
                </c:pt>
                <c:pt idx="3">
                  <c:v>36.25</c:v>
                </c:pt>
                <c:pt idx="4">
                  <c:v>30.75</c:v>
                </c:pt>
                <c:pt idx="5">
                  <c:v>38.5</c:v>
                </c:pt>
                <c:pt idx="6">
                  <c:v>34</c:v>
                </c:pt>
                <c:pt idx="7">
                  <c:v>30.75</c:v>
                </c:pt>
                <c:pt idx="8">
                  <c:v>40</c:v>
                </c:pt>
                <c:pt idx="9">
                  <c:v>39.25</c:v>
                </c:pt>
                <c:pt idx="10">
                  <c:v>37.25</c:v>
                </c:pt>
                <c:pt idx="11">
                  <c:v>28.25</c:v>
                </c:pt>
                <c:pt idx="12">
                  <c:v>27.5</c:v>
                </c:pt>
                <c:pt idx="13">
                  <c:v>37</c:v>
                </c:pt>
                <c:pt idx="14">
                  <c:v>36.25</c:v>
                </c:pt>
                <c:pt idx="15">
                  <c:v>34.25</c:v>
                </c:pt>
                <c:pt idx="16">
                  <c:v>35.25</c:v>
                </c:pt>
                <c:pt idx="17">
                  <c:v>27.5</c:v>
                </c:pt>
                <c:pt idx="18">
                  <c:v>32</c:v>
                </c:pt>
                <c:pt idx="19">
                  <c:v>33</c:v>
                </c:pt>
                <c:pt idx="20">
                  <c:v>38.25</c:v>
                </c:pt>
                <c:pt idx="21">
                  <c:v>36</c:v>
                </c:pt>
                <c:pt idx="22">
                  <c:v>30.75</c:v>
                </c:pt>
                <c:pt idx="23">
                  <c:v>32.75</c:v>
                </c:pt>
                <c:pt idx="24">
                  <c:v>29.75</c:v>
                </c:pt>
                <c:pt idx="25">
                  <c:v>30.25</c:v>
                </c:pt>
                <c:pt idx="26">
                  <c:v>29.75</c:v>
                </c:pt>
                <c:pt idx="27">
                  <c:v>36.25</c:v>
                </c:pt>
                <c:pt idx="28">
                  <c:v>32.25</c:v>
                </c:pt>
                <c:pt idx="29">
                  <c:v>34.25</c:v>
                </c:pt>
                <c:pt idx="30">
                  <c:v>37</c:v>
                </c:pt>
                <c:pt idx="31">
                  <c:v>27</c:v>
                </c:pt>
                <c:pt idx="32">
                  <c:v>33.5</c:v>
                </c:pt>
                <c:pt idx="33">
                  <c:v>35.25</c:v>
                </c:pt>
                <c:pt idx="34">
                  <c:v>32.5</c:v>
                </c:pt>
                <c:pt idx="35">
                  <c:v>32</c:v>
                </c:pt>
                <c:pt idx="36">
                  <c:v>37.25</c:v>
                </c:pt>
                <c:pt idx="37">
                  <c:v>39.75</c:v>
                </c:pt>
                <c:pt idx="38">
                  <c:v>36</c:v>
                </c:pt>
                <c:pt idx="39">
                  <c:v>35.5</c:v>
                </c:pt>
                <c:pt idx="40">
                  <c:v>36</c:v>
                </c:pt>
                <c:pt idx="41">
                  <c:v>34</c:v>
                </c:pt>
                <c:pt idx="42">
                  <c:v>34.5</c:v>
                </c:pt>
                <c:pt idx="43">
                  <c:v>35.25</c:v>
                </c:pt>
                <c:pt idx="44">
                  <c:v>34.75</c:v>
                </c:pt>
                <c:pt idx="45">
                  <c:v>35.25</c:v>
                </c:pt>
                <c:pt idx="46">
                  <c:v>36.75</c:v>
                </c:pt>
                <c:pt idx="47">
                  <c:v>34.5</c:v>
                </c:pt>
                <c:pt idx="48">
                  <c:v>26.25</c:v>
                </c:pt>
                <c:pt idx="49">
                  <c:v>31</c:v>
                </c:pt>
                <c:pt idx="50">
                  <c:v>25.5</c:v>
                </c:pt>
                <c:pt idx="51">
                  <c:v>19</c:v>
                </c:pt>
              </c:numCache>
            </c:numRef>
          </c:val>
          <c:extLst>
            <c:ext xmlns:c16="http://schemas.microsoft.com/office/drawing/2014/chart" uri="{C3380CC4-5D6E-409C-BE32-E72D297353CC}">
              <c16:uniqueId val="{00000000-E21A-4517-9821-F9464D4301F7}"/>
            </c:ext>
          </c:extLst>
        </c:ser>
        <c:ser>
          <c:idx val="1"/>
          <c:order val="2"/>
          <c:tx>
            <c:strRef>
              <c:f>Tuberculosis!$A$60</c:f>
              <c:strCache>
                <c:ptCount val="1"/>
                <c:pt idx="0">
                  <c:v>Mediana</c:v>
                </c:pt>
              </c:strCache>
            </c:strRef>
          </c:tx>
          <c:spPr>
            <a:solidFill>
              <a:srgbClr val="FFFF00"/>
            </a:solidFill>
            <a:ln w="28575" cap="rnd">
              <a:noFill/>
              <a:round/>
            </a:ln>
            <a:effectLst/>
          </c:spPr>
          <c:val>
            <c:numRef>
              <c:f>Tuberculosis!$B$60:$BA$60</c:f>
              <c:numCache>
                <c:formatCode>0.0</c:formatCode>
                <c:ptCount val="52"/>
                <c:pt idx="0">
                  <c:v>27</c:v>
                </c:pt>
                <c:pt idx="1">
                  <c:v>29</c:v>
                </c:pt>
                <c:pt idx="2">
                  <c:v>34</c:v>
                </c:pt>
                <c:pt idx="3">
                  <c:v>33</c:v>
                </c:pt>
                <c:pt idx="4">
                  <c:v>29.5</c:v>
                </c:pt>
                <c:pt idx="5">
                  <c:v>35.5</c:v>
                </c:pt>
                <c:pt idx="6">
                  <c:v>31.5</c:v>
                </c:pt>
                <c:pt idx="7">
                  <c:v>28.5</c:v>
                </c:pt>
                <c:pt idx="8">
                  <c:v>39</c:v>
                </c:pt>
                <c:pt idx="9">
                  <c:v>36.5</c:v>
                </c:pt>
                <c:pt idx="10">
                  <c:v>36</c:v>
                </c:pt>
                <c:pt idx="11">
                  <c:v>26</c:v>
                </c:pt>
                <c:pt idx="12">
                  <c:v>22</c:v>
                </c:pt>
                <c:pt idx="13">
                  <c:v>35</c:v>
                </c:pt>
                <c:pt idx="14">
                  <c:v>30</c:v>
                </c:pt>
                <c:pt idx="15">
                  <c:v>29</c:v>
                </c:pt>
                <c:pt idx="16">
                  <c:v>31</c:v>
                </c:pt>
                <c:pt idx="17">
                  <c:v>26</c:v>
                </c:pt>
                <c:pt idx="18">
                  <c:v>30</c:v>
                </c:pt>
                <c:pt idx="19">
                  <c:v>25.5</c:v>
                </c:pt>
                <c:pt idx="20">
                  <c:v>33.5</c:v>
                </c:pt>
                <c:pt idx="21">
                  <c:v>30</c:v>
                </c:pt>
                <c:pt idx="22">
                  <c:v>29</c:v>
                </c:pt>
                <c:pt idx="23">
                  <c:v>26</c:v>
                </c:pt>
                <c:pt idx="24">
                  <c:v>22</c:v>
                </c:pt>
                <c:pt idx="25">
                  <c:v>27</c:v>
                </c:pt>
                <c:pt idx="26">
                  <c:v>28.5</c:v>
                </c:pt>
                <c:pt idx="27">
                  <c:v>32</c:v>
                </c:pt>
                <c:pt idx="28">
                  <c:v>27.5</c:v>
                </c:pt>
                <c:pt idx="29">
                  <c:v>32</c:v>
                </c:pt>
                <c:pt idx="30">
                  <c:v>29.5</c:v>
                </c:pt>
                <c:pt idx="31">
                  <c:v>23.5</c:v>
                </c:pt>
                <c:pt idx="32">
                  <c:v>31.5</c:v>
                </c:pt>
                <c:pt idx="33">
                  <c:v>31</c:v>
                </c:pt>
                <c:pt idx="34">
                  <c:v>27.5</c:v>
                </c:pt>
                <c:pt idx="35">
                  <c:v>30</c:v>
                </c:pt>
                <c:pt idx="36">
                  <c:v>33.5</c:v>
                </c:pt>
                <c:pt idx="37">
                  <c:v>37</c:v>
                </c:pt>
                <c:pt idx="38">
                  <c:v>31</c:v>
                </c:pt>
                <c:pt idx="39">
                  <c:v>31.5</c:v>
                </c:pt>
                <c:pt idx="40">
                  <c:v>32.5</c:v>
                </c:pt>
                <c:pt idx="41">
                  <c:v>29.5</c:v>
                </c:pt>
                <c:pt idx="42">
                  <c:v>31.5</c:v>
                </c:pt>
                <c:pt idx="43">
                  <c:v>28</c:v>
                </c:pt>
                <c:pt idx="44">
                  <c:v>32</c:v>
                </c:pt>
                <c:pt idx="45">
                  <c:v>34</c:v>
                </c:pt>
                <c:pt idx="46">
                  <c:v>31.5</c:v>
                </c:pt>
                <c:pt idx="47">
                  <c:v>32.5</c:v>
                </c:pt>
                <c:pt idx="48">
                  <c:v>24</c:v>
                </c:pt>
                <c:pt idx="49">
                  <c:v>28</c:v>
                </c:pt>
                <c:pt idx="50">
                  <c:v>22</c:v>
                </c:pt>
                <c:pt idx="51">
                  <c:v>12</c:v>
                </c:pt>
              </c:numCache>
            </c:numRef>
          </c:val>
          <c:extLst>
            <c:ext xmlns:c16="http://schemas.microsoft.com/office/drawing/2014/chart" uri="{C3380CC4-5D6E-409C-BE32-E72D297353CC}">
              <c16:uniqueId val="{00000001-E21A-4517-9821-F9464D4301F7}"/>
            </c:ext>
          </c:extLst>
        </c:ser>
        <c:ser>
          <c:idx val="2"/>
          <c:order val="3"/>
          <c:tx>
            <c:strRef>
              <c:f>Tuberculosis!$A$61</c:f>
              <c:strCache>
                <c:ptCount val="1"/>
                <c:pt idx="0">
                  <c:v>Percentil 25</c:v>
                </c:pt>
              </c:strCache>
            </c:strRef>
          </c:tx>
          <c:spPr>
            <a:solidFill>
              <a:srgbClr val="92D050"/>
            </a:solidFill>
            <a:ln w="28575" cap="rnd">
              <a:noFill/>
              <a:round/>
            </a:ln>
            <a:effectLst/>
          </c:spPr>
          <c:val>
            <c:numRef>
              <c:f>Tuberculosis!$B$61:$BA$61</c:f>
              <c:numCache>
                <c:formatCode>0.0</c:formatCode>
                <c:ptCount val="52"/>
                <c:pt idx="0">
                  <c:v>21</c:v>
                </c:pt>
                <c:pt idx="1">
                  <c:v>26.75</c:v>
                </c:pt>
                <c:pt idx="2">
                  <c:v>30.25</c:v>
                </c:pt>
                <c:pt idx="3">
                  <c:v>27.75</c:v>
                </c:pt>
                <c:pt idx="4">
                  <c:v>26.25</c:v>
                </c:pt>
                <c:pt idx="5">
                  <c:v>30.75</c:v>
                </c:pt>
                <c:pt idx="6">
                  <c:v>28.75</c:v>
                </c:pt>
                <c:pt idx="7">
                  <c:v>27</c:v>
                </c:pt>
                <c:pt idx="8">
                  <c:v>30.75</c:v>
                </c:pt>
                <c:pt idx="9">
                  <c:v>29.75</c:v>
                </c:pt>
                <c:pt idx="10">
                  <c:v>31.5</c:v>
                </c:pt>
                <c:pt idx="11">
                  <c:v>23.25</c:v>
                </c:pt>
                <c:pt idx="12">
                  <c:v>18</c:v>
                </c:pt>
                <c:pt idx="13">
                  <c:v>26.25</c:v>
                </c:pt>
                <c:pt idx="14">
                  <c:v>26.5</c:v>
                </c:pt>
                <c:pt idx="15">
                  <c:v>23.25</c:v>
                </c:pt>
                <c:pt idx="16">
                  <c:v>27.25</c:v>
                </c:pt>
                <c:pt idx="17">
                  <c:v>22.5</c:v>
                </c:pt>
                <c:pt idx="18">
                  <c:v>26</c:v>
                </c:pt>
                <c:pt idx="19">
                  <c:v>23</c:v>
                </c:pt>
                <c:pt idx="20">
                  <c:v>28.5</c:v>
                </c:pt>
                <c:pt idx="21">
                  <c:v>27.25</c:v>
                </c:pt>
                <c:pt idx="22">
                  <c:v>27.5</c:v>
                </c:pt>
                <c:pt idx="23">
                  <c:v>24.75</c:v>
                </c:pt>
                <c:pt idx="24">
                  <c:v>20.75</c:v>
                </c:pt>
                <c:pt idx="25">
                  <c:v>20.75</c:v>
                </c:pt>
                <c:pt idx="26">
                  <c:v>24.5</c:v>
                </c:pt>
                <c:pt idx="27">
                  <c:v>30.75</c:v>
                </c:pt>
                <c:pt idx="28">
                  <c:v>21</c:v>
                </c:pt>
                <c:pt idx="29">
                  <c:v>29.75</c:v>
                </c:pt>
                <c:pt idx="30">
                  <c:v>23.5</c:v>
                </c:pt>
                <c:pt idx="31">
                  <c:v>22</c:v>
                </c:pt>
                <c:pt idx="32">
                  <c:v>23.5</c:v>
                </c:pt>
                <c:pt idx="33">
                  <c:v>22.5</c:v>
                </c:pt>
                <c:pt idx="34">
                  <c:v>26.5</c:v>
                </c:pt>
                <c:pt idx="35">
                  <c:v>23</c:v>
                </c:pt>
                <c:pt idx="36">
                  <c:v>28.75</c:v>
                </c:pt>
                <c:pt idx="37">
                  <c:v>33.25</c:v>
                </c:pt>
                <c:pt idx="38">
                  <c:v>29.75</c:v>
                </c:pt>
                <c:pt idx="39">
                  <c:v>28.75</c:v>
                </c:pt>
                <c:pt idx="40">
                  <c:v>30.25</c:v>
                </c:pt>
                <c:pt idx="41">
                  <c:v>25</c:v>
                </c:pt>
                <c:pt idx="42">
                  <c:v>29.75</c:v>
                </c:pt>
                <c:pt idx="43">
                  <c:v>25</c:v>
                </c:pt>
                <c:pt idx="44">
                  <c:v>27.5</c:v>
                </c:pt>
                <c:pt idx="45">
                  <c:v>31.25</c:v>
                </c:pt>
                <c:pt idx="46">
                  <c:v>28</c:v>
                </c:pt>
                <c:pt idx="47">
                  <c:v>29.25</c:v>
                </c:pt>
                <c:pt idx="48">
                  <c:v>21.75</c:v>
                </c:pt>
                <c:pt idx="49">
                  <c:v>24.5</c:v>
                </c:pt>
                <c:pt idx="50">
                  <c:v>21</c:v>
                </c:pt>
                <c:pt idx="51">
                  <c:v>11.25</c:v>
                </c:pt>
              </c:numCache>
            </c:numRef>
          </c:val>
          <c:extLst>
            <c:ext xmlns:c16="http://schemas.microsoft.com/office/drawing/2014/chart" uri="{C3380CC4-5D6E-409C-BE32-E72D297353CC}">
              <c16:uniqueId val="{00000002-E21A-4517-9821-F9464D4301F7}"/>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Tuberculosis!$A$59</c:f>
              <c:strCache>
                <c:ptCount val="1"/>
                <c:pt idx="0">
                  <c:v>2021</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Tuberculosis!$B$59:$BA$59</c:f>
              <c:numCache>
                <c:formatCode>General</c:formatCode>
                <c:ptCount val="52"/>
                <c:pt idx="0">
                  <c:v>31</c:v>
                </c:pt>
                <c:pt idx="1">
                  <c:v>34</c:v>
                </c:pt>
                <c:pt idx="2">
                  <c:v>28</c:v>
                </c:pt>
                <c:pt idx="3">
                  <c:v>33</c:v>
                </c:pt>
                <c:pt idx="4">
                  <c:v>29</c:v>
                </c:pt>
                <c:pt idx="5">
                  <c:v>29</c:v>
                </c:pt>
                <c:pt idx="6">
                  <c:v>30</c:v>
                </c:pt>
                <c:pt idx="7">
                  <c:v>30</c:v>
                </c:pt>
                <c:pt idx="8">
                  <c:v>35</c:v>
                </c:pt>
                <c:pt idx="9">
                  <c:v>27</c:v>
                </c:pt>
                <c:pt idx="10">
                  <c:v>49</c:v>
                </c:pt>
                <c:pt idx="11">
                  <c:v>26</c:v>
                </c:pt>
                <c:pt idx="12">
                  <c:v>32</c:v>
                </c:pt>
                <c:pt idx="13">
                  <c:v>28</c:v>
                </c:pt>
                <c:pt idx="14">
                  <c:v>40</c:v>
                </c:pt>
                <c:pt idx="15">
                  <c:v>22</c:v>
                </c:pt>
                <c:pt idx="16">
                  <c:v>25</c:v>
                </c:pt>
                <c:pt idx="17">
                  <c:v>32</c:v>
                </c:pt>
                <c:pt idx="18">
                  <c:v>38</c:v>
                </c:pt>
                <c:pt idx="19">
                  <c:v>32</c:v>
                </c:pt>
                <c:pt idx="20">
                  <c:v>33</c:v>
                </c:pt>
                <c:pt idx="21">
                  <c:v>27</c:v>
                </c:pt>
                <c:pt idx="22">
                  <c:v>30</c:v>
                </c:pt>
                <c:pt idx="23">
                  <c:v>25</c:v>
                </c:pt>
                <c:pt idx="24">
                  <c:v>37</c:v>
                </c:pt>
                <c:pt idx="25">
                  <c:v>29</c:v>
                </c:pt>
                <c:pt idx="26">
                  <c:v>27</c:v>
                </c:pt>
                <c:pt idx="27">
                  <c:v>26</c:v>
                </c:pt>
                <c:pt idx="28">
                  <c:v>28</c:v>
                </c:pt>
                <c:pt idx="29">
                  <c:v>37</c:v>
                </c:pt>
                <c:pt idx="30">
                  <c:v>22</c:v>
                </c:pt>
                <c:pt idx="31">
                  <c:v>1</c:v>
                </c:pt>
              </c:numCache>
            </c:numRef>
          </c:yVal>
          <c:smooth val="0"/>
          <c:extLst>
            <c:ext xmlns:c16="http://schemas.microsoft.com/office/drawing/2014/chart" uri="{C3380CC4-5D6E-409C-BE32-E72D297353CC}">
              <c16:uniqueId val="{00000003-E21A-4517-9821-F9464D4301F7}"/>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a:t>Semana Epidemiológica</a:t>
                </a:r>
              </a:p>
            </c:rich>
          </c:tx>
          <c:layout>
            <c:manualLayout>
              <c:xMode val="edge"/>
              <c:yMode val="edge"/>
              <c:x val="0.40279926127048299"/>
              <c:y val="0.80852568000163083"/>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a:t>Número de casos</a:t>
                </a:r>
              </a:p>
            </c:rich>
          </c:tx>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VIII S 32 evento 355 .xls]Total Acumulado'!$E$1:$K$1</c:f>
              <c:strCache>
                <c:ptCount val="7"/>
                <c:pt idx="0">
                  <c:v>&lt; 1 año</c:v>
                </c:pt>
                <c:pt idx="1">
                  <c:v>1-4 años</c:v>
                </c:pt>
                <c:pt idx="2">
                  <c:v>5-9 años</c:v>
                </c:pt>
                <c:pt idx="3">
                  <c:v>10-19 años</c:v>
                </c:pt>
                <c:pt idx="4">
                  <c:v>20-49-años</c:v>
                </c:pt>
                <c:pt idx="5">
                  <c:v>50-74 años</c:v>
                </c:pt>
                <c:pt idx="6">
                  <c:v>&gt;75 años</c:v>
                </c:pt>
              </c:strCache>
            </c:strRef>
          </c:cat>
          <c:val>
            <c:numRef>
              <c:f>'[IPE VIII S 32 evento 355 .xls]Total Acumulado'!$E$5:$K$5</c:f>
              <c:numCache>
                <c:formatCode>0.00</c:formatCode>
                <c:ptCount val="7"/>
                <c:pt idx="0">
                  <c:v>1.256281407035176</c:v>
                </c:pt>
                <c:pt idx="1">
                  <c:v>3.2663316582914574</c:v>
                </c:pt>
                <c:pt idx="2">
                  <c:v>3.0150753768844218</c:v>
                </c:pt>
                <c:pt idx="3">
                  <c:v>13.5678391959799</c:v>
                </c:pt>
                <c:pt idx="4">
                  <c:v>70.100502512562812</c:v>
                </c:pt>
                <c:pt idx="5">
                  <c:v>7.5376884422110546</c:v>
                </c:pt>
                <c:pt idx="6">
                  <c:v>1.256281407035176</c:v>
                </c:pt>
              </c:numCache>
            </c:numRef>
          </c:val>
          <c:extLst>
            <c:ext xmlns:c16="http://schemas.microsoft.com/office/drawing/2014/chart" uri="{C3380CC4-5D6E-409C-BE32-E72D297353CC}">
              <c16:uniqueId val="{00000000-C1EA-4441-8F04-954C309E4307}"/>
            </c:ext>
          </c:extLst>
        </c:ser>
        <c:dLbls>
          <c:showLegendKey val="0"/>
          <c:showVal val="0"/>
          <c:showCatName val="0"/>
          <c:showSerName val="0"/>
          <c:showPercent val="0"/>
          <c:showBubbleSize val="0"/>
        </c:dLbls>
        <c:gapWidth val="0"/>
        <c:axId val="469108527"/>
        <c:axId val="469102703"/>
      </c:barChart>
      <c:catAx>
        <c:axId val="469108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02703"/>
        <c:crosses val="autoZero"/>
        <c:auto val="1"/>
        <c:lblAlgn val="ctr"/>
        <c:lblOffset val="100"/>
        <c:noMultiLvlLbl val="0"/>
      </c:catAx>
      <c:valAx>
        <c:axId val="469102703"/>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1085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05B1-4AED-AAF5-9A77FF22BDC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VIII S 32 evento 355 .xls]Total Acumulado'!$A$20:$A$32</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Arepa</c:v>
                </c:pt>
              </c:strCache>
            </c:strRef>
          </c:cat>
          <c:val>
            <c:numRef>
              <c:f>'[IPE VIII S 32 evento 355 .xls]Total Acumulado'!$E$20:$E$32</c:f>
              <c:numCache>
                <c:formatCode>0.00</c:formatCode>
                <c:ptCount val="13"/>
                <c:pt idx="0">
                  <c:v>34.673366834170857</c:v>
                </c:pt>
                <c:pt idx="1">
                  <c:v>4.5226130653266337</c:v>
                </c:pt>
                <c:pt idx="2">
                  <c:v>41.206030150753769</c:v>
                </c:pt>
                <c:pt idx="3">
                  <c:v>8.291457286432161</c:v>
                </c:pt>
                <c:pt idx="4">
                  <c:v>2.2613065326633168</c:v>
                </c:pt>
                <c:pt idx="5">
                  <c:v>2.7638190954773871</c:v>
                </c:pt>
                <c:pt idx="6">
                  <c:v>1.0050251256281406</c:v>
                </c:pt>
                <c:pt idx="7">
                  <c:v>1.7587939698492463</c:v>
                </c:pt>
                <c:pt idx="8">
                  <c:v>1.256281407035176</c:v>
                </c:pt>
                <c:pt idx="9">
                  <c:v>0.25125628140703515</c:v>
                </c:pt>
                <c:pt idx="10">
                  <c:v>0.25125628140703515</c:v>
                </c:pt>
                <c:pt idx="11">
                  <c:v>1.0050251256281406</c:v>
                </c:pt>
                <c:pt idx="12">
                  <c:v>0.75376884422110546</c:v>
                </c:pt>
              </c:numCache>
            </c:numRef>
          </c:val>
          <c:extLst>
            <c:ext xmlns:c16="http://schemas.microsoft.com/office/drawing/2014/chart" uri="{C3380CC4-5D6E-409C-BE32-E72D297353CC}">
              <c16:uniqueId val="{00000002-05B1-4AED-AAF5-9A77FF22BDC3}"/>
            </c:ext>
          </c:extLst>
        </c:ser>
        <c:dLbls>
          <c:showLegendKey val="0"/>
          <c:showVal val="0"/>
          <c:showCatName val="0"/>
          <c:showSerName val="0"/>
          <c:showPercent val="0"/>
          <c:showBubbleSize val="0"/>
        </c:dLbls>
        <c:gapWidth val="182"/>
        <c:axId val="384767311"/>
        <c:axId val="384763567"/>
      </c:barChart>
      <c:catAx>
        <c:axId val="384767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763567"/>
        <c:crosses val="autoZero"/>
        <c:auto val="1"/>
        <c:lblAlgn val="ctr"/>
        <c:lblOffset val="100"/>
        <c:noMultiLvlLbl val="0"/>
      </c:catAx>
      <c:valAx>
        <c:axId val="384763567"/>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7673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139E-41DD-A275-9BB73BD731F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VIII S 32 evento 355 .xls]Total Acumulado'!$N$1:$Z$1</c:f>
              <c:strCache>
                <c:ptCount val="13"/>
                <c:pt idx="0">
                  <c:v>nauseas</c:v>
                </c:pt>
                <c:pt idx="1">
                  <c:v>vomito</c:v>
                </c:pt>
                <c:pt idx="2">
                  <c:v>diarrea</c:v>
                </c:pt>
                <c:pt idx="3">
                  <c:v>Dolor Abd</c:v>
                </c:pt>
                <c:pt idx="4">
                  <c:v>fiebre</c:v>
                </c:pt>
                <c:pt idx="5">
                  <c:v>cefalea</c:v>
                </c:pt>
                <c:pt idx="6">
                  <c:v>deshid</c:v>
                </c:pt>
                <c:pt idx="7">
                  <c:v>escalof</c:v>
                </c:pt>
                <c:pt idx="8">
                  <c:v>mareo</c:v>
                </c:pt>
                <c:pt idx="9">
                  <c:v>Calambres/parestesias</c:v>
                </c:pt>
                <c:pt idx="10">
                  <c:v>inmaculop</c:v>
                </c:pt>
                <c:pt idx="11">
                  <c:v>Mialgias</c:v>
                </c:pt>
                <c:pt idx="12">
                  <c:v>otros</c:v>
                </c:pt>
              </c:strCache>
            </c:strRef>
          </c:cat>
          <c:val>
            <c:numRef>
              <c:f>'[IPE VIII S 32 evento 355 .xls]Total Acumulado'!$N$5:$Z$5</c:f>
              <c:numCache>
                <c:formatCode>0.00</c:formatCode>
                <c:ptCount val="13"/>
                <c:pt idx="0">
                  <c:v>53.517587939698494</c:v>
                </c:pt>
                <c:pt idx="1">
                  <c:v>55.527638190954775</c:v>
                </c:pt>
                <c:pt idx="2">
                  <c:v>74.120603015075375</c:v>
                </c:pt>
                <c:pt idx="3">
                  <c:v>52.76381909547738</c:v>
                </c:pt>
                <c:pt idx="4">
                  <c:v>15.326633165829145</c:v>
                </c:pt>
                <c:pt idx="5">
                  <c:v>17.336683417085428</c:v>
                </c:pt>
                <c:pt idx="6">
                  <c:v>6.0301507537688437</c:v>
                </c:pt>
                <c:pt idx="7">
                  <c:v>9.5477386934673358</c:v>
                </c:pt>
                <c:pt idx="8">
                  <c:v>16.834170854271356</c:v>
                </c:pt>
                <c:pt idx="9">
                  <c:v>12.562814070351758</c:v>
                </c:pt>
                <c:pt idx="10">
                  <c:v>2.512562814070352</c:v>
                </c:pt>
                <c:pt idx="11">
                  <c:v>4.5226130653266337</c:v>
                </c:pt>
                <c:pt idx="12">
                  <c:v>6.2814070351758788</c:v>
                </c:pt>
              </c:numCache>
            </c:numRef>
          </c:val>
          <c:extLst>
            <c:ext xmlns:c16="http://schemas.microsoft.com/office/drawing/2014/chart" uri="{C3380CC4-5D6E-409C-BE32-E72D297353CC}">
              <c16:uniqueId val="{00000002-139E-41DD-A275-9BB73BD731F3}"/>
            </c:ext>
          </c:extLst>
        </c:ser>
        <c:dLbls>
          <c:showLegendKey val="0"/>
          <c:showVal val="0"/>
          <c:showCatName val="0"/>
          <c:showSerName val="0"/>
          <c:showPercent val="0"/>
          <c:showBubbleSize val="0"/>
        </c:dLbls>
        <c:gapWidth val="182"/>
        <c:axId val="476224495"/>
        <c:axId val="476224911"/>
      </c:barChart>
      <c:catAx>
        <c:axId val="476224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224911"/>
        <c:crosses val="autoZero"/>
        <c:auto val="1"/>
        <c:lblAlgn val="ctr"/>
        <c:lblOffset val="100"/>
        <c:noMultiLvlLbl val="0"/>
      </c:catAx>
      <c:valAx>
        <c:axId val="476224911"/>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62244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'[Canal endémico ETA Medellín S 32 2021.xlsx]ETA'!$A$54</c:f>
              <c:strCache>
                <c:ptCount val="1"/>
                <c:pt idx="0">
                  <c:v>2021</c:v>
                </c:pt>
              </c:strCache>
            </c:strRef>
          </c:tx>
          <c:spPr>
            <a:ln w="19050">
              <a:solidFill>
                <a:schemeClr val="tx1"/>
              </a:solidFill>
            </a:ln>
          </c:spPr>
          <c:marker>
            <c:symbol val="none"/>
          </c:marker>
          <c:cat>
            <c:numRef>
              <c:f>'[Canal endémico ETA Medellín S 32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32 2021.xlsx]ETA'!$B$54:$AG$54</c:f>
              <c:numCache>
                <c:formatCode>General</c:formatCode>
                <c:ptCount val="32"/>
                <c:pt idx="0">
                  <c:v>2</c:v>
                </c:pt>
                <c:pt idx="1">
                  <c:v>4</c:v>
                </c:pt>
                <c:pt idx="2">
                  <c:v>67</c:v>
                </c:pt>
                <c:pt idx="3">
                  <c:v>3</c:v>
                </c:pt>
                <c:pt idx="4">
                  <c:v>5</c:v>
                </c:pt>
                <c:pt idx="5">
                  <c:v>12</c:v>
                </c:pt>
                <c:pt idx="6">
                  <c:v>14</c:v>
                </c:pt>
                <c:pt idx="7">
                  <c:v>8</c:v>
                </c:pt>
                <c:pt idx="8">
                  <c:v>47</c:v>
                </c:pt>
                <c:pt idx="9">
                  <c:v>5</c:v>
                </c:pt>
                <c:pt idx="10">
                  <c:v>5</c:v>
                </c:pt>
                <c:pt idx="11">
                  <c:v>4</c:v>
                </c:pt>
                <c:pt idx="12">
                  <c:v>7</c:v>
                </c:pt>
                <c:pt idx="13">
                  <c:v>9</c:v>
                </c:pt>
                <c:pt idx="14">
                  <c:v>1</c:v>
                </c:pt>
                <c:pt idx="15">
                  <c:v>4</c:v>
                </c:pt>
                <c:pt idx="16">
                  <c:v>2</c:v>
                </c:pt>
                <c:pt idx="17">
                  <c:v>3</c:v>
                </c:pt>
                <c:pt idx="18">
                  <c:v>3</c:v>
                </c:pt>
                <c:pt idx="19">
                  <c:v>6</c:v>
                </c:pt>
                <c:pt idx="20">
                  <c:v>108</c:v>
                </c:pt>
                <c:pt idx="21">
                  <c:v>16</c:v>
                </c:pt>
                <c:pt idx="22">
                  <c:v>7</c:v>
                </c:pt>
                <c:pt idx="23">
                  <c:v>5</c:v>
                </c:pt>
                <c:pt idx="24">
                  <c:v>5</c:v>
                </c:pt>
                <c:pt idx="25">
                  <c:v>6</c:v>
                </c:pt>
                <c:pt idx="26">
                  <c:v>2</c:v>
                </c:pt>
                <c:pt idx="27">
                  <c:v>7</c:v>
                </c:pt>
                <c:pt idx="28">
                  <c:v>3</c:v>
                </c:pt>
                <c:pt idx="29">
                  <c:v>4</c:v>
                </c:pt>
                <c:pt idx="30">
                  <c:v>20</c:v>
                </c:pt>
                <c:pt idx="31">
                  <c:v>4</c:v>
                </c:pt>
              </c:numCache>
            </c:numRef>
          </c:val>
          <c:smooth val="0"/>
          <c:extLst>
            <c:ext xmlns:c16="http://schemas.microsoft.com/office/drawing/2014/chart" uri="{C3380CC4-5D6E-409C-BE32-E72D297353CC}">
              <c16:uniqueId val="{00000000-757D-4A4B-81E0-A8C151238A02}"/>
            </c:ext>
          </c:extLst>
        </c:ser>
        <c:ser>
          <c:idx val="1"/>
          <c:order val="1"/>
          <c:tx>
            <c:strRef>
              <c:f>'[Canal endémico ETA Medellín S 32 2021.xlsx]ETA'!$A$55</c:f>
              <c:strCache>
                <c:ptCount val="1"/>
                <c:pt idx="0">
                  <c:v>Mediana</c:v>
                </c:pt>
              </c:strCache>
            </c:strRef>
          </c:tx>
          <c:spPr>
            <a:ln w="28575" cap="rnd">
              <a:solidFill>
                <a:srgbClr val="FFFF00"/>
              </a:solidFill>
              <a:round/>
            </a:ln>
            <a:effectLst/>
          </c:spPr>
          <c:marker>
            <c:symbol val="none"/>
          </c:marker>
          <c:cat>
            <c:numRef>
              <c:f>'[Canal endémico ETA Medellín S 32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32 2021.xlsx]ETA'!$B$55:$BA$55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757D-4A4B-81E0-A8C151238A02}"/>
            </c:ext>
          </c:extLst>
        </c:ser>
        <c:ser>
          <c:idx val="2"/>
          <c:order val="2"/>
          <c:tx>
            <c:strRef>
              <c:f>'[Canal endémico ETA Medellín S 32 2021.xlsx]ETA'!$A$56</c:f>
              <c:strCache>
                <c:ptCount val="1"/>
                <c:pt idx="0">
                  <c:v>Percentil 25</c:v>
                </c:pt>
              </c:strCache>
            </c:strRef>
          </c:tx>
          <c:spPr>
            <a:ln w="28575" cap="rnd">
              <a:solidFill>
                <a:srgbClr val="92D050"/>
              </a:solidFill>
              <a:round/>
            </a:ln>
            <a:effectLst/>
          </c:spPr>
          <c:marker>
            <c:symbol val="none"/>
          </c:marker>
          <c:cat>
            <c:numRef>
              <c:f>'[Canal endémico ETA Medellín S 32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32 2021.xlsx]ETA'!$B$56:$BA$56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757D-4A4B-81E0-A8C151238A02}"/>
            </c:ext>
          </c:extLst>
        </c:ser>
        <c:ser>
          <c:idx val="3"/>
          <c:order val="3"/>
          <c:tx>
            <c:strRef>
              <c:f>'[Canal endémico ETA Medellín S 32 2021.xlsx]ETA'!$A$57</c:f>
              <c:strCache>
                <c:ptCount val="1"/>
                <c:pt idx="0">
                  <c:v>Percentil 75</c:v>
                </c:pt>
              </c:strCache>
            </c:strRef>
          </c:tx>
          <c:spPr>
            <a:ln w="25400">
              <a:solidFill>
                <a:srgbClr val="FF0000"/>
              </a:solidFill>
              <a:prstDash val="solid"/>
            </a:ln>
          </c:spPr>
          <c:marker>
            <c:symbol val="none"/>
          </c:marker>
          <c:cat>
            <c:numRef>
              <c:f>'[Canal endémico ETA Medellín S 32 2021.xlsx]ETA'!$B$48:$BB$48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'[Canal endémico ETA Medellín S 32 2021.xlsx]ETA'!$B$57:$BA$57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757D-4A4B-81E0-A8C151238A02}"/>
            </c:ext>
          </c:extLst>
        </c:ser>
        <c:dLbls>
          <c:showLegendKey val="0"/>
          <c:showVal val="0"/>
          <c:showCatName val="0"/>
          <c:showSerName val="0"/>
          <c:showPercent val="0"/>
          <c:showBubbleSize val="0"/>
        </c:dLbls>
        <c:smooth val="0"/>
        <c:axId val="295706304"/>
        <c:axId val="295708480"/>
      </c:lineChart>
      <c:catAx>
        <c:axId val="295706304"/>
        <c:scaling>
          <c:orientation val="minMax"/>
        </c:scaling>
        <c:delete val="0"/>
        <c:axPos val="b"/>
        <c:title>
          <c:tx>
            <c:rich>
              <a:bodyPr/>
              <a:lstStyle/>
              <a:p>
                <a:pPr>
                  <a:defRPr/>
                </a:pPr>
                <a:r>
                  <a:rPr lang="en-US"/>
                  <a:t>Semana Epidemiológica</a:t>
                </a:r>
              </a:p>
            </c:rich>
          </c:tx>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95708480"/>
        <c:crosses val="autoZero"/>
        <c:auto val="1"/>
        <c:lblAlgn val="ctr"/>
        <c:lblOffset val="100"/>
        <c:noMultiLvlLbl val="0"/>
      </c:catAx>
      <c:valAx>
        <c:axId val="295708480"/>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295706304"/>
        <c:crosses val="autoZero"/>
        <c:crossBetween val="between"/>
      </c:valAx>
      <c:spPr>
        <a:noFill/>
        <a:ln w="25400">
          <a:noFill/>
        </a:ln>
      </c:spPr>
    </c:plotArea>
    <c:legend>
      <c:legendPos val="b"/>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56909502098227E-2"/>
          <c:y val="0.11394934368707108"/>
          <c:w val="0.89539608459620279"/>
          <c:h val="0.73927261737191974"/>
        </c:manualLayout>
      </c:layout>
      <c:barChart>
        <c:barDir val="col"/>
        <c:grouping val="clustered"/>
        <c:varyColors val="0"/>
        <c:ser>
          <c:idx val="3"/>
          <c:order val="3"/>
          <c:tx>
            <c:strRef>
              <c:f>Tuberculosis!$A$59</c:f>
              <c:strCache>
                <c:ptCount val="1"/>
                <c:pt idx="0">
                  <c:v>2021</c:v>
                </c:pt>
              </c:strCache>
            </c:strRef>
          </c:tx>
          <c:spPr>
            <a:solidFill>
              <a:schemeClr val="accent1">
                <a:lumMod val="75000"/>
              </a:schemeClr>
            </a:solidFill>
            <a:ln>
              <a:solidFill>
                <a:schemeClr val="tx1"/>
              </a:solidFill>
            </a:ln>
          </c:spPr>
          <c:invertIfNegative val="0"/>
          <c:val>
            <c:numRef>
              <c:f>Tuberculosis!$B$59:$BA$59</c:f>
              <c:numCache>
                <c:formatCode>General</c:formatCode>
                <c:ptCount val="52"/>
                <c:pt idx="0">
                  <c:v>31</c:v>
                </c:pt>
                <c:pt idx="1">
                  <c:v>34</c:v>
                </c:pt>
                <c:pt idx="2">
                  <c:v>28</c:v>
                </c:pt>
                <c:pt idx="3">
                  <c:v>33</c:v>
                </c:pt>
                <c:pt idx="4">
                  <c:v>29</c:v>
                </c:pt>
                <c:pt idx="5">
                  <c:v>29</c:v>
                </c:pt>
                <c:pt idx="6">
                  <c:v>30</c:v>
                </c:pt>
                <c:pt idx="7">
                  <c:v>30</c:v>
                </c:pt>
                <c:pt idx="8">
                  <c:v>35</c:v>
                </c:pt>
                <c:pt idx="9">
                  <c:v>27</c:v>
                </c:pt>
                <c:pt idx="10">
                  <c:v>49</c:v>
                </c:pt>
                <c:pt idx="11">
                  <c:v>26</c:v>
                </c:pt>
                <c:pt idx="12">
                  <c:v>32</c:v>
                </c:pt>
                <c:pt idx="13">
                  <c:v>28</c:v>
                </c:pt>
                <c:pt idx="14">
                  <c:v>40</c:v>
                </c:pt>
                <c:pt idx="15">
                  <c:v>22</c:v>
                </c:pt>
                <c:pt idx="16">
                  <c:v>25</c:v>
                </c:pt>
                <c:pt idx="17">
                  <c:v>32</c:v>
                </c:pt>
                <c:pt idx="18">
                  <c:v>38</c:v>
                </c:pt>
                <c:pt idx="19">
                  <c:v>32</c:v>
                </c:pt>
                <c:pt idx="20">
                  <c:v>33</c:v>
                </c:pt>
                <c:pt idx="21">
                  <c:v>27</c:v>
                </c:pt>
                <c:pt idx="22">
                  <c:v>30</c:v>
                </c:pt>
                <c:pt idx="23">
                  <c:v>25</c:v>
                </c:pt>
                <c:pt idx="24">
                  <c:v>37</c:v>
                </c:pt>
                <c:pt idx="25">
                  <c:v>29</c:v>
                </c:pt>
                <c:pt idx="26">
                  <c:v>27</c:v>
                </c:pt>
                <c:pt idx="27">
                  <c:v>26</c:v>
                </c:pt>
                <c:pt idx="28">
                  <c:v>28</c:v>
                </c:pt>
                <c:pt idx="29">
                  <c:v>37</c:v>
                </c:pt>
                <c:pt idx="30">
                  <c:v>22</c:v>
                </c:pt>
                <c:pt idx="31">
                  <c:v>1</c:v>
                </c:pt>
              </c:numCache>
            </c:numRef>
          </c:val>
          <c:extLst>
            <c:ext xmlns:c16="http://schemas.microsoft.com/office/drawing/2014/chart" uri="{C3380CC4-5D6E-409C-BE32-E72D297353CC}">
              <c16:uniqueId val="{00000000-F50C-423D-B395-BBFFAF5EDF27}"/>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Tuberculosis!$A$56</c:f>
              <c:strCache>
                <c:ptCount val="1"/>
                <c:pt idx="0">
                  <c:v>2018</c:v>
                </c:pt>
              </c:strCache>
            </c:strRef>
          </c:tx>
          <c:spPr>
            <a:ln w="12700">
              <a:solidFill>
                <a:srgbClr val="00B05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1-F50C-423D-B395-BBFFAF5EDF27}"/>
            </c:ext>
          </c:extLst>
        </c:ser>
        <c:ser>
          <c:idx val="1"/>
          <c:order val="1"/>
          <c:tx>
            <c:strRef>
              <c:f>Tuberculosis!$A$57</c:f>
              <c:strCache>
                <c:ptCount val="1"/>
                <c:pt idx="0">
                  <c:v>2019</c:v>
                </c:pt>
              </c:strCache>
            </c:strRef>
          </c:tx>
          <c:spPr>
            <a:ln w="12700">
              <a:solidFill>
                <a:srgbClr val="C00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2-F50C-423D-B395-BBFFAF5EDF27}"/>
            </c:ext>
          </c:extLst>
        </c:ser>
        <c:ser>
          <c:idx val="2"/>
          <c:order val="2"/>
          <c:tx>
            <c:strRef>
              <c:f>Tuberculosis!$A$58</c:f>
              <c:strCache>
                <c:ptCount val="1"/>
                <c:pt idx="0">
                  <c:v>2020</c:v>
                </c:pt>
              </c:strCache>
            </c:strRef>
          </c:tx>
          <c:spPr>
            <a:ln w="12700">
              <a:solidFill>
                <a:srgbClr val="FFC000"/>
              </a:solidFill>
            </a:ln>
          </c:spPr>
          <c:marker>
            <c:symbol val="none"/>
          </c:marker>
          <c:val>
            <c:numRef>
              <c:f>Tuberculosis!$B$58:$BA$58</c:f>
              <c:numCache>
                <c:formatCode>General</c:formatCode>
                <c:ptCount val="52"/>
                <c:pt idx="0">
                  <c:v>32</c:v>
                </c:pt>
                <c:pt idx="1">
                  <c:v>42</c:v>
                </c:pt>
                <c:pt idx="2">
                  <c:v>52</c:v>
                </c:pt>
                <c:pt idx="3">
                  <c:v>28</c:v>
                </c:pt>
                <c:pt idx="4">
                  <c:v>35</c:v>
                </c:pt>
                <c:pt idx="5">
                  <c:v>40</c:v>
                </c:pt>
                <c:pt idx="6">
                  <c:v>32</c:v>
                </c:pt>
                <c:pt idx="7">
                  <c:v>38</c:v>
                </c:pt>
                <c:pt idx="8">
                  <c:v>40</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35</c:v>
                </c:pt>
                <c:pt idx="36">
                  <c:v>25</c:v>
                </c:pt>
                <c:pt idx="37">
                  <c:v>42</c:v>
                </c:pt>
                <c:pt idx="38">
                  <c:v>35</c:v>
                </c:pt>
                <c:pt idx="39">
                  <c:v>29</c:v>
                </c:pt>
                <c:pt idx="40">
                  <c:v>33</c:v>
                </c:pt>
                <c:pt idx="41">
                  <c:v>33</c:v>
                </c:pt>
                <c:pt idx="42">
                  <c:v>34</c:v>
                </c:pt>
                <c:pt idx="43">
                  <c:v>36</c:v>
                </c:pt>
                <c:pt idx="44">
                  <c:v>34</c:v>
                </c:pt>
                <c:pt idx="45">
                  <c:v>35</c:v>
                </c:pt>
                <c:pt idx="46">
                  <c:v>29</c:v>
                </c:pt>
                <c:pt idx="47">
                  <c:v>32</c:v>
                </c:pt>
                <c:pt idx="48">
                  <c:v>27</c:v>
                </c:pt>
                <c:pt idx="49">
                  <c:v>28</c:v>
                </c:pt>
                <c:pt idx="50">
                  <c:v>33</c:v>
                </c:pt>
                <c:pt idx="51">
                  <c:v>36</c:v>
                </c:pt>
              </c:numCache>
            </c:numRef>
          </c:val>
          <c:smooth val="0"/>
          <c:extLst>
            <c:ext xmlns:c16="http://schemas.microsoft.com/office/drawing/2014/chart" uri="{C3380CC4-5D6E-409C-BE32-E72D297353CC}">
              <c16:uniqueId val="{00000003-F50C-423D-B395-BBFFAF5EDF27}"/>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a:pPr>
                <a:r>
                  <a:rPr lang="en-US"/>
                  <a:t>Semana Epidemiológica</a:t>
                </a:r>
              </a:p>
            </c:rich>
          </c:tx>
          <c:layout>
            <c:manualLayout>
              <c:xMode val="edge"/>
              <c:yMode val="edge"/>
              <c:x val="0.41987643081006693"/>
              <c:y val="0.89663129745601622"/>
            </c:manualLayout>
          </c:layout>
          <c:overlay val="0"/>
        </c:title>
        <c:majorTickMark val="out"/>
        <c:minorTickMark val="none"/>
        <c:tickLblPos val="nextTo"/>
        <c:txPr>
          <a:bodyPr/>
          <a:lstStyle/>
          <a:p>
            <a:pPr>
              <a:defRPr sz="6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layout>
            <c:manualLayout>
              <c:xMode val="edge"/>
              <c:yMode val="edge"/>
              <c:x val="1.0129275880399573E-2"/>
              <c:y val="0.28854407297903434"/>
            </c:manualLayout>
          </c:layout>
          <c:overlay val="0"/>
        </c:title>
        <c:numFmt formatCode="General" sourceLinked="1"/>
        <c:majorTickMark val="out"/>
        <c:minorTickMark val="none"/>
        <c:tickLblPos val="nextTo"/>
        <c:crossAx val="1595986208"/>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'32'!$S$2:$S$11</c:f>
              <c:strCache>
                <c:ptCount val="10"/>
                <c:pt idx="0">
                  <c:v>Pleural</c:v>
                </c:pt>
                <c:pt idx="1">
                  <c:v>Meníngea</c:v>
                </c:pt>
                <c:pt idx="2">
                  <c:v>Peritoneal</c:v>
                </c:pt>
                <c:pt idx="3">
                  <c:v>Glanglionar</c:v>
                </c:pt>
                <c:pt idx="4">
                  <c:v>Renal</c:v>
                </c:pt>
                <c:pt idx="5">
                  <c:v>Intestinal</c:v>
                </c:pt>
                <c:pt idx="6">
                  <c:v>Osteoarticular</c:v>
                </c:pt>
                <c:pt idx="7">
                  <c:v>Genitourinaria</c:v>
                </c:pt>
                <c:pt idx="8">
                  <c:v>Pericárdica</c:v>
                </c:pt>
                <c:pt idx="9">
                  <c:v>Otro</c:v>
                </c:pt>
              </c:strCache>
            </c:strRef>
          </c:cat>
          <c:val>
            <c:numRef>
              <c:f>'32'!$U$2:$U$11</c:f>
              <c:numCache>
                <c:formatCode>0.00</c:formatCode>
                <c:ptCount val="10"/>
                <c:pt idx="0">
                  <c:v>35.416666666666671</c:v>
                </c:pt>
                <c:pt idx="1">
                  <c:v>13.541666666666666</c:v>
                </c:pt>
                <c:pt idx="2">
                  <c:v>5.7291666666666661</c:v>
                </c:pt>
                <c:pt idx="3">
                  <c:v>20.833333333333336</c:v>
                </c:pt>
                <c:pt idx="4">
                  <c:v>2.083333333333333</c:v>
                </c:pt>
                <c:pt idx="5">
                  <c:v>2.604166666666667</c:v>
                </c:pt>
                <c:pt idx="6">
                  <c:v>5.7291666666666661</c:v>
                </c:pt>
                <c:pt idx="7">
                  <c:v>2.083333333333333</c:v>
                </c:pt>
                <c:pt idx="8">
                  <c:v>1.0416666666666665</c:v>
                </c:pt>
                <c:pt idx="9">
                  <c:v>10.9375</c:v>
                </c:pt>
              </c:numCache>
            </c:numRef>
          </c:val>
          <c:extLst>
            <c:ext xmlns:c16="http://schemas.microsoft.com/office/drawing/2014/chart" uri="{C3380CC4-5D6E-409C-BE32-E72D297353CC}">
              <c16:uniqueId val="{00000000-7C63-4CD3-9174-E17D12488428}"/>
            </c:ext>
          </c:extLst>
        </c:ser>
        <c:dLbls>
          <c:showLegendKey val="0"/>
          <c:showVal val="0"/>
          <c:showCatName val="0"/>
          <c:showSerName val="0"/>
          <c:showPercent val="0"/>
          <c:showBubbleSize val="0"/>
        </c:dLbls>
        <c:gapWidth val="182"/>
        <c:axId val="1771108112"/>
        <c:axId val="1771111856"/>
      </c:barChart>
      <c:catAx>
        <c:axId val="1771108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1111856"/>
        <c:crosses val="autoZero"/>
        <c:auto val="1"/>
        <c:lblAlgn val="ctr"/>
        <c:lblOffset val="100"/>
        <c:noMultiLvlLbl val="0"/>
      </c:catAx>
      <c:valAx>
        <c:axId val="1771111856"/>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1108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'32'!$C$11:$C$16</c:f>
              <c:strCache>
                <c:ptCount val="6"/>
                <c:pt idx="0">
                  <c:v>Primera infancia</c:v>
                </c:pt>
                <c:pt idx="1">
                  <c:v>Infancia</c:v>
                </c:pt>
                <c:pt idx="2">
                  <c:v>Adolescencia</c:v>
                </c:pt>
                <c:pt idx="3">
                  <c:v>Juventud</c:v>
                </c:pt>
                <c:pt idx="4">
                  <c:v>Adultez</c:v>
                </c:pt>
                <c:pt idx="5">
                  <c:v>Envejecimiento o Vejez</c:v>
                </c:pt>
              </c:strCache>
            </c:strRef>
          </c:cat>
          <c:val>
            <c:numRef>
              <c:f>'32'!$E$11:$E$16</c:f>
              <c:numCache>
                <c:formatCode>0.00</c:formatCode>
                <c:ptCount val="6"/>
                <c:pt idx="0">
                  <c:v>0.94537815126050417</c:v>
                </c:pt>
                <c:pt idx="1">
                  <c:v>0.73529411764705876</c:v>
                </c:pt>
                <c:pt idx="2">
                  <c:v>4.6218487394957988</c:v>
                </c:pt>
                <c:pt idx="3">
                  <c:v>17.016806722689076</c:v>
                </c:pt>
                <c:pt idx="4">
                  <c:v>56.82773109243697</c:v>
                </c:pt>
                <c:pt idx="5">
                  <c:v>19.852941176470587</c:v>
                </c:pt>
              </c:numCache>
            </c:numRef>
          </c:val>
          <c:extLst>
            <c:ext xmlns:c16="http://schemas.microsoft.com/office/drawing/2014/chart" uri="{C3380CC4-5D6E-409C-BE32-E72D297353CC}">
              <c16:uniqueId val="{00000000-7F35-4754-94B8-1D99475C7AC7}"/>
            </c:ext>
          </c:extLst>
        </c:ser>
        <c:dLbls>
          <c:showLegendKey val="0"/>
          <c:showVal val="0"/>
          <c:showCatName val="0"/>
          <c:showSerName val="0"/>
          <c:showPercent val="0"/>
          <c:showBubbleSize val="0"/>
        </c:dLbls>
        <c:gapWidth val="0"/>
        <c:axId val="1910811600"/>
        <c:axId val="1910812016"/>
      </c:barChart>
      <c:catAx>
        <c:axId val="191081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10812016"/>
        <c:crosses val="autoZero"/>
        <c:auto val="1"/>
        <c:lblAlgn val="ctr"/>
        <c:lblOffset val="100"/>
        <c:noMultiLvlLbl val="0"/>
      </c:catAx>
      <c:valAx>
        <c:axId val="1910812016"/>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811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'An8'!$H$2:$H$7</c:f>
              <c:strCache>
                <c:ptCount val="6"/>
                <c:pt idx="0">
                  <c:v>Primera infancia</c:v>
                </c:pt>
                <c:pt idx="1">
                  <c:v>Infancia</c:v>
                </c:pt>
                <c:pt idx="2">
                  <c:v>Adolescencia</c:v>
                </c:pt>
                <c:pt idx="3">
                  <c:v>Juventud</c:v>
                </c:pt>
                <c:pt idx="4">
                  <c:v>Adultez</c:v>
                </c:pt>
                <c:pt idx="5">
                  <c:v>Adulto Mayor</c:v>
                </c:pt>
              </c:strCache>
            </c:strRef>
          </c:cat>
          <c:val>
            <c:numRef>
              <c:f>'An8'!$J$2:$J$7</c:f>
              <c:numCache>
                <c:formatCode>0.00</c:formatCode>
                <c:ptCount val="6"/>
                <c:pt idx="0">
                  <c:v>10.047846889952153</c:v>
                </c:pt>
                <c:pt idx="1">
                  <c:v>10.047846889952153</c:v>
                </c:pt>
                <c:pt idx="2">
                  <c:v>2.8708133971291865</c:v>
                </c:pt>
                <c:pt idx="3">
                  <c:v>9.5693779904306222</c:v>
                </c:pt>
                <c:pt idx="4">
                  <c:v>41.148325358851672</c:v>
                </c:pt>
                <c:pt idx="5">
                  <c:v>26.315789473684209</c:v>
                </c:pt>
              </c:numCache>
            </c:numRef>
          </c:val>
          <c:extLst>
            <c:ext xmlns:c16="http://schemas.microsoft.com/office/drawing/2014/chart" uri="{C3380CC4-5D6E-409C-BE32-E72D297353CC}">
              <c16:uniqueId val="{00000000-C935-43F0-91BC-533A3905364E}"/>
            </c:ext>
          </c:extLst>
        </c:ser>
        <c:dLbls>
          <c:showLegendKey val="0"/>
          <c:showVal val="0"/>
          <c:showCatName val="0"/>
          <c:showSerName val="0"/>
          <c:showPercent val="0"/>
          <c:showBubbleSize val="0"/>
        </c:dLbls>
        <c:gapWidth val="0"/>
        <c:axId val="1178123247"/>
        <c:axId val="1178132399"/>
      </c:barChart>
      <c:catAx>
        <c:axId val="1178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8132399"/>
        <c:crosses val="autoZero"/>
        <c:auto val="1"/>
        <c:lblAlgn val="ctr"/>
        <c:lblOffset val="100"/>
        <c:noMultiLvlLbl val="0"/>
      </c:catAx>
      <c:valAx>
        <c:axId val="1178132399"/>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2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'An8'!$H$2:$H$7</c:f>
              <c:strCache>
                <c:ptCount val="6"/>
                <c:pt idx="0">
                  <c:v>Primera infancia</c:v>
                </c:pt>
                <c:pt idx="1">
                  <c:v>Infancia</c:v>
                </c:pt>
                <c:pt idx="2">
                  <c:v>Adolescencia</c:v>
                </c:pt>
                <c:pt idx="3">
                  <c:v>Juventud</c:v>
                </c:pt>
                <c:pt idx="4">
                  <c:v>Adultez</c:v>
                </c:pt>
                <c:pt idx="5">
                  <c:v>Adulto Mayor</c:v>
                </c:pt>
              </c:strCache>
            </c:strRef>
          </c:cat>
          <c:val>
            <c:numRef>
              <c:f>'An8'!$J$2:$J$7</c:f>
              <c:numCache>
                <c:formatCode>0.00</c:formatCode>
                <c:ptCount val="6"/>
                <c:pt idx="0">
                  <c:v>15.899581589958158</c:v>
                </c:pt>
                <c:pt idx="1">
                  <c:v>13.389121338912133</c:v>
                </c:pt>
                <c:pt idx="2">
                  <c:v>11.08786610878661</c:v>
                </c:pt>
                <c:pt idx="3">
                  <c:v>23.01255230125523</c:v>
                </c:pt>
                <c:pt idx="4">
                  <c:v>32.21757322175732</c:v>
                </c:pt>
                <c:pt idx="5">
                  <c:v>4.3933054393305433</c:v>
                </c:pt>
              </c:numCache>
            </c:numRef>
          </c:val>
          <c:extLst>
            <c:ext xmlns:c16="http://schemas.microsoft.com/office/drawing/2014/chart" uri="{C3380CC4-5D6E-409C-BE32-E72D297353CC}">
              <c16:uniqueId val="{00000000-F9D7-4486-A5E9-9AF8296852C4}"/>
            </c:ext>
          </c:extLst>
        </c:ser>
        <c:dLbls>
          <c:showLegendKey val="0"/>
          <c:showVal val="0"/>
          <c:showCatName val="0"/>
          <c:showSerName val="0"/>
          <c:showPercent val="0"/>
          <c:showBubbleSize val="0"/>
        </c:dLbls>
        <c:gapWidth val="0"/>
        <c:axId val="684955167"/>
        <c:axId val="684956415"/>
      </c:barChart>
      <c:catAx>
        <c:axId val="6849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84956415"/>
        <c:crosses val="autoZero"/>
        <c:auto val="1"/>
        <c:lblAlgn val="ctr"/>
        <c:lblOffset val="100"/>
        <c:noMultiLvlLbl val="0"/>
      </c:catAx>
      <c:valAx>
        <c:axId val="6849564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9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'An8'!$N$2:$N$7</c:f>
              <c:strCache>
                <c:ptCount val="6"/>
                <c:pt idx="0">
                  <c:v>Primera infancia</c:v>
                </c:pt>
                <c:pt idx="1">
                  <c:v>Infancia</c:v>
                </c:pt>
                <c:pt idx="2">
                  <c:v>Adolescencia</c:v>
                </c:pt>
                <c:pt idx="3">
                  <c:v>Juventud</c:v>
                </c:pt>
                <c:pt idx="4">
                  <c:v>Adultez</c:v>
                </c:pt>
                <c:pt idx="5">
                  <c:v>Adulto Mayor</c:v>
                </c:pt>
              </c:strCache>
            </c:strRef>
          </c:cat>
          <c:val>
            <c:numRef>
              <c:f>'An8'!$P$2:$P$7</c:f>
              <c:numCache>
                <c:formatCode>0.00</c:formatCode>
                <c:ptCount val="6"/>
                <c:pt idx="0">
                  <c:v>0</c:v>
                </c:pt>
                <c:pt idx="1">
                  <c:v>10.344827586206897</c:v>
                </c:pt>
                <c:pt idx="2">
                  <c:v>18.96551724137931</c:v>
                </c:pt>
                <c:pt idx="3">
                  <c:v>27.586206896551722</c:v>
                </c:pt>
                <c:pt idx="4">
                  <c:v>37.931034482758619</c:v>
                </c:pt>
                <c:pt idx="5">
                  <c:v>5.1724137931034484</c:v>
                </c:pt>
              </c:numCache>
            </c:numRef>
          </c:val>
          <c:extLst>
            <c:ext xmlns:c16="http://schemas.microsoft.com/office/drawing/2014/chart" uri="{C3380CC4-5D6E-409C-BE32-E72D297353CC}">
              <c16:uniqueId val="{00000000-82AB-4AF4-928E-8C579E7646E3}"/>
            </c:ext>
          </c:extLst>
        </c:ser>
        <c:dLbls>
          <c:showLegendKey val="0"/>
          <c:showVal val="0"/>
          <c:showCatName val="0"/>
          <c:showSerName val="0"/>
          <c:showPercent val="0"/>
          <c:showBubbleSize val="0"/>
        </c:dLbls>
        <c:gapWidth val="0"/>
        <c:axId val="1178117423"/>
        <c:axId val="1178101615"/>
      </c:barChart>
      <c:catAx>
        <c:axId val="117811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178101615"/>
        <c:crosses val="autoZero"/>
        <c:auto val="1"/>
        <c:lblAlgn val="ctr"/>
        <c:lblOffset val="100"/>
        <c:noMultiLvlLbl val="0"/>
      </c:catAx>
      <c:valAx>
        <c:axId val="11781016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17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4702262497374"/>
          <c:y val="0.14199544496147404"/>
          <c:w val="0.8850695146337908"/>
          <c:h val="0.65766681058212662"/>
        </c:manualLayout>
      </c:layout>
      <c:barChart>
        <c:barDir val="col"/>
        <c:grouping val="clustered"/>
        <c:varyColors val="0"/>
        <c:ser>
          <c:idx val="2"/>
          <c:order val="2"/>
          <c:tx>
            <c:strRef>
              <c:f>Intoxicaciones!$A$63</c:f>
              <c:strCache>
                <c:ptCount val="1"/>
                <c:pt idx="0">
                  <c:v>2021</c:v>
                </c:pt>
              </c:strCache>
            </c:strRef>
          </c:tx>
          <c:spPr>
            <a:solidFill>
              <a:srgbClr val="0070C0"/>
            </a:solidFill>
            <a:ln>
              <a:solidFill>
                <a:schemeClr val="tx1"/>
              </a:solidFill>
            </a:ln>
          </c:spPr>
          <c:invertIfNegative val="0"/>
          <c:val>
            <c:numRef>
              <c:f>Intoxicaciones!$B$63:$BA$63</c:f>
              <c:numCache>
                <c:formatCode>General</c:formatCode>
                <c:ptCount val="52"/>
                <c:pt idx="0">
                  <c:v>15</c:v>
                </c:pt>
                <c:pt idx="1">
                  <c:v>33</c:v>
                </c:pt>
                <c:pt idx="2">
                  <c:v>25</c:v>
                </c:pt>
                <c:pt idx="3">
                  <c:v>39</c:v>
                </c:pt>
                <c:pt idx="4">
                  <c:v>25</c:v>
                </c:pt>
                <c:pt idx="5">
                  <c:v>31</c:v>
                </c:pt>
                <c:pt idx="6">
                  <c:v>59</c:v>
                </c:pt>
                <c:pt idx="7">
                  <c:v>38</c:v>
                </c:pt>
                <c:pt idx="8">
                  <c:v>31</c:v>
                </c:pt>
                <c:pt idx="9">
                  <c:v>30</c:v>
                </c:pt>
                <c:pt idx="10">
                  <c:v>29</c:v>
                </c:pt>
                <c:pt idx="11">
                  <c:v>27</c:v>
                </c:pt>
                <c:pt idx="12">
                  <c:v>18</c:v>
                </c:pt>
                <c:pt idx="13">
                  <c:v>24</c:v>
                </c:pt>
                <c:pt idx="14">
                  <c:v>23</c:v>
                </c:pt>
                <c:pt idx="15">
                  <c:v>20</c:v>
                </c:pt>
                <c:pt idx="16">
                  <c:v>28</c:v>
                </c:pt>
                <c:pt idx="17">
                  <c:v>32</c:v>
                </c:pt>
                <c:pt idx="18">
                  <c:v>18</c:v>
                </c:pt>
                <c:pt idx="19">
                  <c:v>29</c:v>
                </c:pt>
                <c:pt idx="20">
                  <c:v>31</c:v>
                </c:pt>
                <c:pt idx="21">
                  <c:v>43</c:v>
                </c:pt>
                <c:pt idx="22">
                  <c:v>23</c:v>
                </c:pt>
                <c:pt idx="23">
                  <c:v>22</c:v>
                </c:pt>
                <c:pt idx="24">
                  <c:v>30</c:v>
                </c:pt>
                <c:pt idx="25">
                  <c:v>22</c:v>
                </c:pt>
                <c:pt idx="26">
                  <c:v>38</c:v>
                </c:pt>
                <c:pt idx="27">
                  <c:v>20</c:v>
                </c:pt>
                <c:pt idx="28">
                  <c:v>23</c:v>
                </c:pt>
                <c:pt idx="29">
                  <c:v>19</c:v>
                </c:pt>
                <c:pt idx="30">
                  <c:v>36</c:v>
                </c:pt>
                <c:pt idx="31">
                  <c:v>15</c:v>
                </c:pt>
              </c:numCache>
            </c:numRef>
          </c:val>
          <c:extLst>
            <c:ext xmlns:c16="http://schemas.microsoft.com/office/drawing/2014/chart" uri="{C3380CC4-5D6E-409C-BE32-E72D297353CC}">
              <c16:uniqueId val="{00000000-0D47-4998-8B8D-9A53C34DAF0A}"/>
            </c:ext>
          </c:extLst>
        </c:ser>
        <c:dLbls>
          <c:showLegendKey val="0"/>
          <c:showVal val="0"/>
          <c:showCatName val="0"/>
          <c:showSerName val="0"/>
          <c:showPercent val="0"/>
          <c:showBubbleSize val="0"/>
        </c:dLbls>
        <c:gapWidth val="0"/>
        <c:overlap val="100"/>
        <c:axId val="-1792231216"/>
        <c:axId val="-1792230128"/>
      </c:barChart>
      <c:lineChart>
        <c:grouping val="standard"/>
        <c:varyColors val="0"/>
        <c:ser>
          <c:idx val="0"/>
          <c:order val="0"/>
          <c:tx>
            <c:strRef>
              <c:f>Intoxicaciones!$A$61</c:f>
              <c:strCache>
                <c:ptCount val="1"/>
                <c:pt idx="0">
                  <c:v>2019</c:v>
                </c:pt>
              </c:strCache>
            </c:strRef>
          </c:tx>
          <c:spPr>
            <a:ln w="28575">
              <a:solidFill>
                <a:srgbClr val="C00000"/>
              </a:solidFill>
            </a:ln>
          </c:spPr>
          <c:marker>
            <c:symbol val="none"/>
          </c:marker>
          <c:val>
            <c:numRef>
              <c:f>Intoxicaciones!$B$61:$BA$61</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0D47-4998-8B8D-9A53C34DAF0A}"/>
            </c:ext>
          </c:extLst>
        </c:ser>
        <c:ser>
          <c:idx val="1"/>
          <c:order val="1"/>
          <c:tx>
            <c:strRef>
              <c:f>Intoxicaciones!$A$62</c:f>
              <c:strCache>
                <c:ptCount val="1"/>
                <c:pt idx="0">
                  <c:v>2020</c:v>
                </c:pt>
              </c:strCache>
            </c:strRef>
          </c:tx>
          <c:spPr>
            <a:ln w="28575">
              <a:solidFill>
                <a:srgbClr val="00B050"/>
              </a:solidFill>
            </a:ln>
          </c:spPr>
          <c:marker>
            <c:symbol val="none"/>
          </c:marker>
          <c:val>
            <c:numRef>
              <c:f>Intoxicaciones!$B$62:$BA$62</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0D47-4998-8B8D-9A53C34DAF0A}"/>
            </c:ext>
          </c:extLst>
        </c:ser>
        <c:ser>
          <c:idx val="3"/>
          <c:order val="3"/>
          <c:tx>
            <c:strRef>
              <c:f>Intoxicaciones!$A$60</c:f>
              <c:strCache>
                <c:ptCount val="1"/>
                <c:pt idx="0">
                  <c:v>2018</c:v>
                </c:pt>
              </c:strCache>
            </c:strRef>
          </c:tx>
          <c:marker>
            <c:symbol val="none"/>
          </c:marker>
          <c:val>
            <c:numRef>
              <c:f>Intoxicaciones!$B$60:$BA$60</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0D47-4998-8B8D-9A53C34DAF0A}"/>
            </c:ext>
          </c:extLst>
        </c:ser>
        <c:ser>
          <c:idx val="4"/>
          <c:order val="4"/>
          <c:tx>
            <c:strRef>
              <c:f>Intoxicaciones!$A$59</c:f>
              <c:strCache>
                <c:ptCount val="1"/>
                <c:pt idx="0">
                  <c:v>2017</c:v>
                </c:pt>
              </c:strCache>
            </c:strRef>
          </c:tx>
          <c:marker>
            <c:symbol val="none"/>
          </c:marker>
          <c:val>
            <c:numRef>
              <c:f>Intoxicaciones!$B$59:$BA$59</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0D47-4998-8B8D-9A53C34DAF0A}"/>
            </c:ext>
          </c:extLst>
        </c:ser>
        <c:dLbls>
          <c:showLegendKey val="0"/>
          <c:showVal val="0"/>
          <c:showCatName val="0"/>
          <c:showSerName val="0"/>
          <c:showPercent val="0"/>
          <c:showBubbleSize val="0"/>
        </c:dLbls>
        <c:marker val="1"/>
        <c:smooth val="0"/>
        <c:axId val="-1792231216"/>
        <c:axId val="-1792230128"/>
      </c:lineChart>
      <c:catAx>
        <c:axId val="-1792231216"/>
        <c:scaling>
          <c:orientation val="minMax"/>
        </c:scaling>
        <c:delete val="0"/>
        <c:axPos val="b"/>
        <c:title>
          <c:tx>
            <c:rich>
              <a:bodyPr/>
              <a:lstStyle/>
              <a:p>
                <a:pPr>
                  <a:defRPr/>
                </a:pPr>
                <a:r>
                  <a:rPr lang="en-US"/>
                  <a:t>Semana Epidemiológica</a:t>
                </a:r>
              </a:p>
            </c:rich>
          </c:tx>
          <c:layout>
            <c:manualLayout>
              <c:xMode val="edge"/>
              <c:yMode val="edge"/>
              <c:x val="0.42487804838762933"/>
              <c:y val="0.88050847844808877"/>
            </c:manualLayout>
          </c:layout>
          <c:overlay val="0"/>
        </c:title>
        <c:majorTickMark val="out"/>
        <c:minorTickMark val="none"/>
        <c:tickLblPos val="nextTo"/>
        <c:txPr>
          <a:bodyPr/>
          <a:lstStyle/>
          <a:p>
            <a:pPr>
              <a:defRPr sz="600" b="0" i="0" baseline="0"/>
            </a:pPr>
            <a:endParaRPr lang="en-US"/>
          </a:p>
        </c:txPr>
        <c:crossAx val="-1792230128"/>
        <c:crosses val="autoZero"/>
        <c:auto val="1"/>
        <c:lblAlgn val="ctr"/>
        <c:lblOffset val="100"/>
        <c:noMultiLvlLbl val="0"/>
      </c:catAx>
      <c:valAx>
        <c:axId val="-1792230128"/>
        <c:scaling>
          <c:orientation val="minMax"/>
        </c:scaling>
        <c:delete val="0"/>
        <c:axPos val="l"/>
        <c:majorGridlines>
          <c:spPr>
            <a:ln>
              <a:noFill/>
            </a:ln>
          </c:spPr>
        </c:majorGridlines>
        <c:title>
          <c:tx>
            <c:rich>
              <a:bodyPr rot="-5400000" vert="horz"/>
              <a:lstStyle/>
              <a:p>
                <a:pPr>
                  <a:defRPr/>
                </a:pPr>
                <a:r>
                  <a:rPr lang="en-US"/>
                  <a:t>Casos</a:t>
                </a:r>
              </a:p>
            </c:rich>
          </c:tx>
          <c:layout>
            <c:manualLayout>
              <c:xMode val="edge"/>
              <c:yMode val="edge"/>
              <c:x val="7.6710523878516304E-3"/>
              <c:y val="0.37432925115989013"/>
            </c:manualLayout>
          </c:layout>
          <c:overlay val="0"/>
        </c:title>
        <c:numFmt formatCode="General" sourceLinked="1"/>
        <c:majorTickMark val="out"/>
        <c:minorTickMark val="none"/>
        <c:tickLblPos val="nextTo"/>
        <c:crossAx val="-1792231216"/>
        <c:crosses val="autoZero"/>
        <c:crossBetween val="between"/>
      </c:valAx>
    </c:plotArea>
    <c:legend>
      <c:legendPos val="t"/>
      <c:layout>
        <c:manualLayout>
          <c:xMode val="edge"/>
          <c:yMode val="edge"/>
          <c:x val="0.15556853974571569"/>
          <c:y val="7.2528823068506044E-3"/>
          <c:w val="0.70420502528427187"/>
          <c:h val="0.14199544496147407"/>
        </c:manualLayout>
      </c:layout>
      <c:overlay val="0"/>
      <c:txPr>
        <a:bodyPr/>
        <a:lstStyle/>
        <a:p>
          <a:pPr>
            <a:defRPr sz="120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AD56-484E-86BE-3651C32A5C0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Hoja1!$M$2:$M$9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Hoja1!$O$2:$O$9</c:f>
              <c:numCache>
                <c:formatCode>0.00</c:formatCode>
                <c:ptCount val="8"/>
                <c:pt idx="0">
                  <c:v>20.3125</c:v>
                </c:pt>
                <c:pt idx="1">
                  <c:v>4.6875</c:v>
                </c:pt>
                <c:pt idx="2">
                  <c:v>0.11160714285714285</c:v>
                </c:pt>
                <c:pt idx="3">
                  <c:v>0</c:v>
                </c:pt>
                <c:pt idx="4">
                  <c:v>2.7901785714285716</c:v>
                </c:pt>
                <c:pt idx="5">
                  <c:v>16.852678571428573</c:v>
                </c:pt>
                <c:pt idx="6">
                  <c:v>2.7901785714285716</c:v>
                </c:pt>
                <c:pt idx="7">
                  <c:v>52.455357142857139</c:v>
                </c:pt>
              </c:numCache>
            </c:numRef>
          </c:val>
          <c:extLst>
            <c:ext xmlns:c16="http://schemas.microsoft.com/office/drawing/2014/chart" uri="{C3380CC4-5D6E-409C-BE32-E72D297353CC}">
              <c16:uniqueId val="{00000000-AD56-484E-86BE-3651C32A5C00}"/>
            </c:ext>
          </c:extLst>
        </c:ser>
        <c:dLbls>
          <c:showLegendKey val="0"/>
          <c:showVal val="0"/>
          <c:showCatName val="0"/>
          <c:showSerName val="0"/>
          <c:showPercent val="0"/>
          <c:showBubbleSize val="0"/>
        </c:dLbls>
        <c:gapWidth val="182"/>
        <c:axId val="1666944576"/>
        <c:axId val="1666946656"/>
      </c:barChart>
      <c:catAx>
        <c:axId val="1666944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6946656"/>
        <c:crosses val="autoZero"/>
        <c:auto val="1"/>
        <c:lblAlgn val="ctr"/>
        <c:lblOffset val="100"/>
        <c:noMultiLvlLbl val="0"/>
      </c:catAx>
      <c:valAx>
        <c:axId val="1666946656"/>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694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23</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70053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40847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39145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052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247258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20</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21</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22</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6.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44.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27.png"/><Relationship Id="rId4" Type="http://schemas.openxmlformats.org/officeDocument/2006/relationships/image" Target="../media/image45.pn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0.png"/><Relationship Id="rId12" Type="http://schemas.openxmlformats.org/officeDocument/2006/relationships/image" Target="../media/image54.png"/><Relationship Id="rId2" Type="http://schemas.openxmlformats.org/officeDocument/2006/relationships/image" Target="../media/image48.emf"/><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6.png"/><Relationship Id="rId15" Type="http://schemas.openxmlformats.org/officeDocument/2006/relationships/chart" Target="../charts/chart9.xml"/><Relationship Id="rId10" Type="http://schemas.openxmlformats.org/officeDocument/2006/relationships/image" Target="../media/image52.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8.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png"/><Relationship Id="rId3" Type="http://schemas.openxmlformats.org/officeDocument/2006/relationships/image" Target="../media/image56.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59.png"/><Relationship Id="rId5" Type="http://schemas.openxmlformats.org/officeDocument/2006/relationships/image" Target="../media/image57.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8.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3.emf"/><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4.emf"/><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dirty="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08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32</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Agosto 14)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8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8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478</a:t>
              </a:r>
              <a:endParaRPr lang="es-ES" b="1" dirty="0">
                <a:latin typeface="Arial Narrow" panose="020B0606020202030204" pitchFamily="34" charset="0"/>
              </a:endParaRPr>
            </a:p>
          </p:txBody>
        </p:sp>
      </p:grpSp>
      <p:sp>
        <p:nvSpPr>
          <p:cNvPr id="9" name="8 CuadroTexto"/>
          <p:cNvSpPr txBox="1"/>
          <p:nvPr/>
        </p:nvSpPr>
        <p:spPr>
          <a:xfrm>
            <a:off x="329621" y="4720973"/>
            <a:ext cx="191105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38,87%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8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8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8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4" y="5998512"/>
            <a:ext cx="3583926" cy="2379372"/>
          </a:xfrm>
          <a:prstGeom prst="rect">
            <a:avLst/>
          </a:prstGeom>
        </p:spPr>
      </p:pic>
      <p:pic>
        <p:nvPicPr>
          <p:cNvPr id="19" name="Imagen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6974" y="6009433"/>
            <a:ext cx="3583924" cy="2368451"/>
          </a:xfrm>
          <a:prstGeom prst="rect">
            <a:avLst/>
          </a:prstGeom>
        </p:spPr>
      </p:pic>
      <p:pic>
        <p:nvPicPr>
          <p:cNvPr id="2" name="Imagen 1"/>
          <p:cNvPicPr>
            <a:picLocks noChangeAspect="1"/>
          </p:cNvPicPr>
          <p:nvPr/>
        </p:nvPicPr>
        <p:blipFill>
          <a:blip r:embed="rId7"/>
          <a:stretch>
            <a:fillRect/>
          </a:stretch>
        </p:blipFill>
        <p:spPr>
          <a:xfrm>
            <a:off x="2228647" y="2628947"/>
            <a:ext cx="4972251" cy="2184261"/>
          </a:xfrm>
          <a:prstGeom prst="rect">
            <a:avLst/>
          </a:prstGeom>
        </p:spPr>
      </p:pic>
      <p:pic>
        <p:nvPicPr>
          <p:cNvPr id="12" name="Imagen 11"/>
          <p:cNvPicPr>
            <a:picLocks noChangeAspect="1"/>
          </p:cNvPicPr>
          <p:nvPr/>
        </p:nvPicPr>
        <p:blipFill>
          <a:blip r:embed="rId8"/>
          <a:stretch>
            <a:fillRect/>
          </a:stretch>
        </p:blipFill>
        <p:spPr>
          <a:xfrm>
            <a:off x="2274078" y="464930"/>
            <a:ext cx="4926820" cy="1702796"/>
          </a:xfrm>
          <a:prstGeom prst="rect">
            <a:avLst/>
          </a:prstGeom>
        </p:spPr>
      </p:pic>
    </p:spTree>
    <p:extLst>
      <p:ext uri="{BB962C8B-B14F-4D97-AF65-F5344CB8AC3E}">
        <p14:creationId xmlns:p14="http://schemas.microsoft.com/office/powerpoint/2010/main" val="30175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9116" y="3413763"/>
            <a:ext cx="2232086"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18,58 x 100 mil habitantes</a:t>
            </a:r>
          </a:p>
          <a:p>
            <a:pPr algn="ctr"/>
            <a:r>
              <a:rPr lang="es-ES" sz="1400" b="1" dirty="0" smtClean="0">
                <a:latin typeface="Arial Narrow" panose="020B0606020202030204" pitchFamily="34" charset="0"/>
              </a:rPr>
              <a:t>478</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61092" y="3446511"/>
            <a:ext cx="207781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48,43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72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5" y="1579196"/>
              <a:ext cx="850320"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47,91%</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229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932271" y="1573062"/>
              <a:ext cx="82559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52,09%</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249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0,63%</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3</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1,05%</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28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119" name="Gráfico 118"/>
          <p:cNvGraphicFramePr>
            <a:graphicFrameLocks/>
          </p:cNvGraphicFramePr>
          <p:nvPr>
            <p:extLst>
              <p:ext uri="{D42A27DB-BD31-4B8C-83A1-F6EECF244321}">
                <p14:modId xmlns:p14="http://schemas.microsoft.com/office/powerpoint/2010/main" val="4187452299"/>
              </p:ext>
            </p:extLst>
          </p:nvPr>
        </p:nvGraphicFramePr>
        <p:xfrm>
          <a:off x="3500819" y="4803035"/>
          <a:ext cx="3647674" cy="243180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414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46"/>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8- 2021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8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15</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0,58*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2,38*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5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8,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10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5</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1</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sin superar el número esperado. Se presentó en la semana epidemiológica 5 el único caso hasta el reporte de este informe. No se han presentado muertes.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3" name="Imagen 2"/>
          <p:cNvPicPr>
            <a:picLocks noChangeAspect="1"/>
          </p:cNvPicPr>
          <p:nvPr/>
        </p:nvPicPr>
        <p:blipFill>
          <a:blip r:embed="rId10"/>
          <a:stretch>
            <a:fillRect/>
          </a:stretch>
        </p:blipFill>
        <p:spPr>
          <a:xfrm>
            <a:off x="-126439" y="5537114"/>
            <a:ext cx="3122935" cy="1488065"/>
          </a:xfrm>
          <a:prstGeom prst="rect">
            <a:avLst/>
          </a:prstGeom>
        </p:spPr>
      </p:pic>
    </p:spTree>
    <p:extLst>
      <p:ext uri="{BB962C8B-B14F-4D97-AF65-F5344CB8AC3E}">
        <p14:creationId xmlns:p14="http://schemas.microsoft.com/office/powerpoint/2010/main" val="2077708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8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8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28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8-2021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292935"/>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28 </a:t>
            </a:r>
            <a:r>
              <a:rPr lang="es-CO" sz="1100" dirty="0">
                <a:latin typeface="Arial Narrow" panose="020B0606020202030204" pitchFamily="34" charset="0"/>
              </a:rPr>
              <a:t>se notificaron </a:t>
            </a:r>
            <a:r>
              <a:rPr lang="es-CO" sz="1100" dirty="0" smtClean="0">
                <a:latin typeface="Arial Narrow" panose="020B0606020202030204" pitchFamily="34" charset="0"/>
              </a:rPr>
              <a:t>diez (10)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1,54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19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28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28 </a:t>
            </a:r>
            <a:r>
              <a:rPr lang="es-CO" sz="1200" dirty="0">
                <a:latin typeface="Arial Narrow" panose="020B0606020202030204" pitchFamily="34" charset="0"/>
              </a:rPr>
              <a:t>notificaron </a:t>
            </a:r>
            <a:r>
              <a:rPr lang="es-CO" sz="1200" dirty="0" smtClean="0">
                <a:latin typeface="Arial Narrow" panose="020B0606020202030204" pitchFamily="34" charset="0"/>
              </a:rPr>
              <a:t>148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56 casos descartados y 92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8- 2021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28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8 - 2021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284305" y="5552587"/>
            <a:ext cx="1991100"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28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19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15 casos sospechosos de sarampión, de esos 12 son sospechosos de </a:t>
            </a:r>
            <a:r>
              <a:rPr lang="es-ES" sz="1200" dirty="0" err="1" smtClean="0">
                <a:latin typeface="Arial Narrow" panose="020B0606020202030204" pitchFamily="34" charset="0"/>
              </a:rPr>
              <a:t>MISc</a:t>
            </a:r>
            <a:r>
              <a:rPr lang="es-ES" sz="1200" dirty="0" smtClean="0">
                <a:latin typeface="Arial Narrow" panose="020B0606020202030204" pitchFamily="34" charset="0"/>
              </a:rPr>
              <a:t>  </a:t>
            </a:r>
            <a:r>
              <a:rPr lang="es-ES" sz="1200" dirty="0">
                <a:latin typeface="Arial Narrow" panose="020B0606020202030204" pitchFamily="34" charset="0"/>
              </a:rPr>
              <a:t>para una proporción de notificación </a:t>
            </a:r>
            <a:r>
              <a:rPr lang="es-ES" sz="1200" dirty="0" smtClean="0">
                <a:latin typeface="Arial Narrow" panose="020B0606020202030204" pitchFamily="34" charset="0"/>
              </a:rPr>
              <a:t>de 0,85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2812164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8 - 2021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8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58</a:t>
              </a:r>
              <a:endParaRPr lang="es-ES" sz="2000" b="1" dirty="0">
                <a:latin typeface="Arial Narrow" panose="020B0606020202030204" pitchFamily="34" charset="0"/>
              </a:endParaRPr>
            </a:p>
          </p:txBody>
        </p:sp>
      </p:grpSp>
      <p:sp>
        <p:nvSpPr>
          <p:cNvPr id="9" name="8 CuadroTexto"/>
          <p:cNvSpPr txBox="1"/>
          <p:nvPr/>
        </p:nvSpPr>
        <p:spPr>
          <a:xfrm>
            <a:off x="317056" y="4739632"/>
            <a:ext cx="1944216" cy="830997"/>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65,48%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8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Hepatitis 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8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2,25 * cada 100 mil</a:t>
            </a:r>
          </a:p>
          <a:p>
            <a:pPr algn="ctr"/>
            <a:r>
              <a:rPr lang="es-ES" sz="1400" b="1" dirty="0" smtClean="0">
                <a:solidFill>
                  <a:srgbClr val="C00000"/>
                </a:solidFill>
                <a:latin typeface="Arial Narrow" panose="020B0606020202030204" pitchFamily="34" charset="0"/>
              </a:rPr>
              <a:t>58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13" y="5994703"/>
            <a:ext cx="4754132" cy="2727975"/>
          </a:xfrm>
          <a:prstGeom prst="rect">
            <a:avLst/>
          </a:prstGeom>
        </p:spPr>
      </p:pic>
      <p:pic>
        <p:nvPicPr>
          <p:cNvPr id="2" name="Imagen 1"/>
          <p:cNvPicPr>
            <a:picLocks noChangeAspect="1"/>
          </p:cNvPicPr>
          <p:nvPr/>
        </p:nvPicPr>
        <p:blipFill>
          <a:blip r:embed="rId7"/>
          <a:stretch>
            <a:fillRect/>
          </a:stretch>
        </p:blipFill>
        <p:spPr>
          <a:xfrm>
            <a:off x="2143550" y="405429"/>
            <a:ext cx="5018573" cy="1789725"/>
          </a:xfrm>
          <a:prstGeom prst="rect">
            <a:avLst/>
          </a:prstGeom>
        </p:spPr>
      </p:pic>
      <p:pic>
        <p:nvPicPr>
          <p:cNvPr id="16" name="Imagen 15"/>
          <p:cNvPicPr>
            <a:picLocks noChangeAspect="1"/>
          </p:cNvPicPr>
          <p:nvPr/>
        </p:nvPicPr>
        <p:blipFill>
          <a:blip r:embed="rId8"/>
          <a:stretch>
            <a:fillRect/>
          </a:stretch>
        </p:blipFill>
        <p:spPr>
          <a:xfrm>
            <a:off x="2134884" y="2639939"/>
            <a:ext cx="5027239" cy="2291356"/>
          </a:xfrm>
          <a:prstGeom prst="rect">
            <a:avLst/>
          </a:prstGeom>
        </p:spPr>
      </p:pic>
    </p:spTree>
    <p:extLst>
      <p:ext uri="{BB962C8B-B14F-4D97-AF65-F5344CB8AC3E}">
        <p14:creationId xmlns:p14="http://schemas.microsoft.com/office/powerpoint/2010/main" val="283860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09860" cy="1573268"/>
            <a:chOff x="1068833" y="553075"/>
            <a:chExt cx="809860"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076017" y="1520368"/>
              <a:ext cx="802676"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65,52%</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38 casos</a:t>
              </a:r>
              <a:endParaRPr lang="es-CO" sz="1200" dirty="0"/>
            </a:p>
          </p:txBody>
        </p:sp>
      </p:grpSp>
      <p:grpSp>
        <p:nvGrpSpPr>
          <p:cNvPr id="3" name="2 Grupo"/>
          <p:cNvGrpSpPr/>
          <p:nvPr/>
        </p:nvGrpSpPr>
        <p:grpSpPr>
          <a:xfrm>
            <a:off x="1117971" y="913240"/>
            <a:ext cx="812752" cy="1594295"/>
            <a:chOff x="1825139" y="1057131"/>
            <a:chExt cx="812752" cy="1594295"/>
          </a:xfrm>
        </p:grpSpPr>
        <p:sp>
          <p:nvSpPr>
            <p:cNvPr id="42" name="41 Rectángulo redondeado"/>
            <p:cNvSpPr/>
            <p:nvPr/>
          </p:nvSpPr>
          <p:spPr>
            <a:xfrm>
              <a:off x="1846951" y="2010776"/>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34,48%</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20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20117" y="7095275"/>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8.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94,83%</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55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60,34% - 35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29,31%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17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6,90%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8.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71% en relación con el mismo periodo de año anterior. Los cursos de vida de adolescencia,  juventud y  adultez con el 83%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graphicFrame>
        <p:nvGraphicFramePr>
          <p:cNvPr id="106" name="Gráfico 105"/>
          <p:cNvGraphicFramePr>
            <a:graphicFrameLocks/>
          </p:cNvGraphicFramePr>
          <p:nvPr>
            <p:extLst>
              <p:ext uri="{D42A27DB-BD31-4B8C-83A1-F6EECF244321}">
                <p14:modId xmlns:p14="http://schemas.microsoft.com/office/powerpoint/2010/main" val="3103532332"/>
              </p:ext>
            </p:extLst>
          </p:nvPr>
        </p:nvGraphicFramePr>
        <p:xfrm>
          <a:off x="-25523" y="4566046"/>
          <a:ext cx="3199710" cy="2472896"/>
        </p:xfrm>
        <a:graphic>
          <a:graphicData uri="http://schemas.openxmlformats.org/drawingml/2006/chart">
            <c:chart xmlns:c="http://schemas.openxmlformats.org/drawingml/2006/chart" xmlns:r="http://schemas.openxmlformats.org/officeDocument/2006/relationships" r:id="rId8"/>
          </a:graphicData>
        </a:graphic>
      </p:graphicFrame>
      <p:pic>
        <p:nvPicPr>
          <p:cNvPr id="15" name="Imagen 14"/>
          <p:cNvPicPr>
            <a:picLocks noChangeAspect="1"/>
          </p:cNvPicPr>
          <p:nvPr/>
        </p:nvPicPr>
        <p:blipFill>
          <a:blip r:embed="rId9"/>
          <a:stretch>
            <a:fillRect/>
          </a:stretch>
        </p:blipFill>
        <p:spPr>
          <a:xfrm>
            <a:off x="3244761" y="4574797"/>
            <a:ext cx="3956089" cy="2034882"/>
          </a:xfrm>
          <a:prstGeom prst="rect">
            <a:avLst/>
          </a:prstGeom>
        </p:spPr>
      </p:pic>
    </p:spTree>
    <p:extLst>
      <p:ext uri="{BB962C8B-B14F-4D97-AF65-F5344CB8AC3E}">
        <p14:creationId xmlns:p14="http://schemas.microsoft.com/office/powerpoint/2010/main" val="352322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08 - 2021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896</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disminuyó en un 6,92%.</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08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55,58%</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498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26,45%</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237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08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12,17%</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90601" cy="276999"/>
            </a:xfrm>
            <a:prstGeom prst="rect">
              <a:avLst/>
            </a:prstGeom>
          </p:spPr>
          <p:txBody>
            <a:bodyPr wrap="none">
              <a:spAutoFit/>
            </a:bodyPr>
            <a:lstStyle/>
            <a:p>
              <a:r>
                <a:rPr lang="es-ES" sz="1200" b="1" dirty="0" smtClean="0">
                  <a:latin typeface="Arial Narrow" panose="020B0606020202030204" pitchFamily="34" charset="0"/>
                </a:rPr>
                <a:t>109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58,93%</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528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34,82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58,04%</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520 casos</a:t>
              </a:r>
              <a:endParaRPr lang="es-CO" sz="1200" dirty="0"/>
            </a:p>
          </p:txBody>
        </p:sp>
      </p:grpSp>
      <p:grpSp>
        <p:nvGrpSpPr>
          <p:cNvPr id="106" name="105 Grupo"/>
          <p:cNvGrpSpPr/>
          <p:nvPr/>
        </p:nvGrpSpPr>
        <p:grpSpPr>
          <a:xfrm>
            <a:off x="4013888" y="4872449"/>
            <a:ext cx="890565" cy="883043"/>
            <a:chOff x="1033171" y="8262441"/>
            <a:chExt cx="89056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12,39%</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76751" cy="276999"/>
            </a:xfrm>
            <a:prstGeom prst="rect">
              <a:avLst/>
            </a:prstGeom>
          </p:spPr>
          <p:txBody>
            <a:bodyPr wrap="none">
              <a:spAutoFit/>
            </a:bodyPr>
            <a:lstStyle/>
            <a:p>
              <a:r>
                <a:rPr lang="es-ES" sz="1200" b="1" dirty="0" smtClean="0">
                  <a:latin typeface="Arial Narrow" panose="020B0606020202030204" pitchFamily="34" charset="0"/>
                </a:rPr>
                <a:t>111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smtClean="0">
                  <a:solidFill>
                    <a:schemeClr val="tx1"/>
                  </a:solidFill>
                  <a:latin typeface="Arial Narrow" panose="020B0606020202030204" pitchFamily="34" charset="0"/>
                </a:rPr>
                <a:t>4,02%</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36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7,37%</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66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descenso del 6,92% respecto al mismo periodo del año anterior.</a:t>
            </a:r>
          </a:p>
          <a:p>
            <a:pPr algn="just"/>
            <a:r>
              <a:rPr lang="es-CO" sz="1200" dirty="0" smtClean="0">
                <a:solidFill>
                  <a:srgbClr val="FF0000"/>
                </a:solidFill>
                <a:latin typeface="Arial Narrow" panose="020B0606020202030204" pitchFamily="34" charset="0"/>
              </a:rPr>
              <a:t>Alrededor del 52,46%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48"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44,42%</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398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31" name="4 Gráfico"/>
          <p:cNvGraphicFramePr>
            <a:graphicFrameLocks/>
          </p:cNvGraphicFramePr>
          <p:nvPr>
            <p:extLst/>
          </p:nvPr>
        </p:nvGraphicFramePr>
        <p:xfrm>
          <a:off x="2210328" y="388907"/>
          <a:ext cx="4966724" cy="175102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32" name="Gráfico 131"/>
          <p:cNvGraphicFramePr>
            <a:graphicFrameLocks/>
          </p:cNvGraphicFramePr>
          <p:nvPr>
            <p:extLst/>
          </p:nvPr>
        </p:nvGraphicFramePr>
        <p:xfrm>
          <a:off x="7216" y="5778633"/>
          <a:ext cx="3652450" cy="1912616"/>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59909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08 - 2021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398</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08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67,34%</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268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32,66%</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smtClean="0">
                  <a:latin typeface="Arial Narrow" panose="020B0606020202030204" pitchFamily="34" charset="0"/>
                </a:rPr>
                <a:t>130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6548" cy="1463375"/>
            <a:chOff x="838588" y="8382748"/>
            <a:chExt cx="816548"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6548" cy="882974"/>
              <a:chOff x="1115283" y="1243369"/>
              <a:chExt cx="816548"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18,34%</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73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20,10%</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80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0,50%</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38,44%</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90601" cy="276999"/>
              </a:xfrm>
              <a:prstGeom prst="rect">
                <a:avLst/>
              </a:prstGeom>
            </p:spPr>
            <p:txBody>
              <a:bodyPr wrap="none">
                <a:spAutoFit/>
              </a:bodyPr>
              <a:lstStyle/>
              <a:p>
                <a:r>
                  <a:rPr lang="es-ES" sz="1200" b="1" dirty="0" smtClean="0">
                    <a:latin typeface="Arial Narrow" panose="020B0606020202030204" pitchFamily="34" charset="0"/>
                  </a:rPr>
                  <a:t>153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260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138 Personas</a:t>
            </a:r>
            <a:endParaRPr lang="es-ES" sz="1600" b="1" dirty="0">
              <a:solidFill>
                <a:srgbClr val="C00000"/>
              </a:solidFill>
              <a:latin typeface="Arial Narrow" panose="020B0606020202030204" pitchFamily="34" charset="0"/>
            </a:endParaRPr>
          </a:p>
        </p:txBody>
      </p:sp>
      <p:pic>
        <p:nvPicPr>
          <p:cNvPr id="12" name="Imagen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4432" y="818797"/>
            <a:ext cx="5031925" cy="4072074"/>
          </a:xfrm>
          <a:prstGeom prst="rect">
            <a:avLst/>
          </a:prstGeom>
        </p:spPr>
      </p:pic>
    </p:spTree>
    <p:extLst>
      <p:ext uri="{BB962C8B-B14F-4D97-AF65-F5344CB8AC3E}">
        <p14:creationId xmlns:p14="http://schemas.microsoft.com/office/powerpoint/2010/main" val="427344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08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08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08 2021. </a:t>
            </a:r>
            <a:endParaRPr lang="es-ES" sz="1050" dirty="0">
              <a:latin typeface="Arial Narrow" panose="020B0606020202030204" pitchFamily="34" charset="0"/>
            </a:endParaRPr>
          </a:p>
        </p:txBody>
      </p:sp>
      <p:graphicFrame>
        <p:nvGraphicFramePr>
          <p:cNvPr id="20" name="Gráfico 19"/>
          <p:cNvGraphicFramePr>
            <a:graphicFrameLocks/>
          </p:cNvGraphicFramePr>
          <p:nvPr>
            <p:extLst>
              <p:ext uri="{D42A27DB-BD31-4B8C-83A1-F6EECF244321}">
                <p14:modId xmlns:p14="http://schemas.microsoft.com/office/powerpoint/2010/main" val="1507924917"/>
              </p:ext>
            </p:extLst>
          </p:nvPr>
        </p:nvGraphicFramePr>
        <p:xfrm>
          <a:off x="155622" y="919735"/>
          <a:ext cx="6901211" cy="3174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Gráfico 21"/>
          <p:cNvGraphicFramePr>
            <a:graphicFrameLocks/>
          </p:cNvGraphicFramePr>
          <p:nvPr>
            <p:extLst>
              <p:ext uri="{D42A27DB-BD31-4B8C-83A1-F6EECF244321}">
                <p14:modId xmlns:p14="http://schemas.microsoft.com/office/powerpoint/2010/main" val="3619842384"/>
              </p:ext>
            </p:extLst>
          </p:nvPr>
        </p:nvGraphicFramePr>
        <p:xfrm>
          <a:off x="20574" y="5261590"/>
          <a:ext cx="3588304" cy="28337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p:cNvGraphicFramePr>
            <a:graphicFrameLocks/>
          </p:cNvGraphicFramePr>
          <p:nvPr>
            <p:extLst>
              <p:ext uri="{D42A27DB-BD31-4B8C-83A1-F6EECF244321}">
                <p14:modId xmlns:p14="http://schemas.microsoft.com/office/powerpoint/2010/main" val="4260583388"/>
              </p:ext>
            </p:extLst>
          </p:nvPr>
        </p:nvGraphicFramePr>
        <p:xfrm>
          <a:off x="3528949" y="5319015"/>
          <a:ext cx="3646307" cy="277629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30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08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562356" y="6676374"/>
            <a:ext cx="934871"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3"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13,33%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33,33%</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5"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46,66%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a:t>
            </a:r>
            <a:r>
              <a:rPr lang="es-CO" sz="1200" smtClean="0">
                <a:solidFill>
                  <a:srgbClr val="FF0000"/>
                </a:solidFill>
                <a:latin typeface="Arial Narrow" panose="020B0606020202030204" pitchFamily="34" charset="0"/>
              </a:rPr>
              <a:t>de brotes </a:t>
            </a:r>
            <a:r>
              <a:rPr lang="es-CO" sz="1200" dirty="0">
                <a:solidFill>
                  <a:srgbClr val="FF0000"/>
                </a:solidFill>
                <a:latin typeface="Arial Narrow" panose="020B0606020202030204" pitchFamily="34" charset="0"/>
              </a:rPr>
              <a:t>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4" name="Gráfico 33">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597081036"/>
              </p:ext>
            </p:extLst>
          </p:nvPr>
        </p:nvGraphicFramePr>
        <p:xfrm>
          <a:off x="0" y="716952"/>
          <a:ext cx="7171321" cy="35880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2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08 de 2021 - </a:t>
            </a:r>
            <a:r>
              <a:rPr lang="pt-BR" sz="800" b="1" dirty="0">
                <a:solidFill>
                  <a:srgbClr val="000000"/>
                </a:solidFill>
                <a:latin typeface="Arial Narrow"/>
                <a:ea typeface="MS Mincho"/>
              </a:rPr>
              <a:t>Reporte Semanas 1 a 32</a:t>
            </a:r>
            <a:r>
              <a:rPr lang="es-CO" sz="800" b="1" dirty="0">
                <a:solidFill>
                  <a:srgbClr val="000000"/>
                </a:solidFill>
                <a:latin typeface="Arial Narrow"/>
                <a:ea typeface="MS Mincho"/>
              </a:rPr>
              <a:t> (Hasta Agosto 14) </a:t>
            </a:r>
            <a:r>
              <a:rPr lang="es-CO" sz="900" b="1" dirty="0">
                <a:solidFill>
                  <a:srgbClr val="000000"/>
                </a:solidFill>
                <a:ea typeface="MS Mincho"/>
              </a:rPr>
              <a:t>  </a:t>
            </a:r>
            <a:endParaRPr lang="es-ES" sz="1200" dirty="0">
              <a:latin typeface="Times New Roman"/>
              <a:ea typeface="Times New Roman"/>
            </a:endParaRPr>
          </a:p>
        </p:txBody>
      </p:sp>
      <p:graphicFrame>
        <p:nvGraphicFramePr>
          <p:cNvPr id="12" name="10 Tabla"/>
          <p:cNvGraphicFramePr>
            <a:graphicFrameLocks noGrp="1"/>
          </p:cNvGraphicFramePr>
          <p:nvPr>
            <p:extLst>
              <p:ext uri="{D42A27DB-BD31-4B8C-83A1-F6EECF244321}">
                <p14:modId xmlns:p14="http://schemas.microsoft.com/office/powerpoint/2010/main" val="2795128862"/>
              </p:ext>
            </p:extLst>
          </p:nvPr>
        </p:nvGraphicFramePr>
        <p:xfrm>
          <a:off x="247552" y="2699792"/>
          <a:ext cx="6502760" cy="5381554"/>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3707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20</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166 Unidades Primarias Generadoras de Datos (UPGD) para el mes de julio, semanas 27 a la 30, fue del 80.1 %, sobre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julio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Julio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30</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3" name="Imagen 2"/>
          <p:cNvPicPr>
            <a:picLocks noChangeAspect="1"/>
          </p:cNvPicPr>
          <p:nvPr/>
        </p:nvPicPr>
        <p:blipFill>
          <a:blip r:embed="rId5"/>
          <a:stretch>
            <a:fillRect/>
          </a:stretch>
        </p:blipFill>
        <p:spPr>
          <a:xfrm>
            <a:off x="72058" y="4050662"/>
            <a:ext cx="7101012" cy="4697802"/>
          </a:xfrm>
          <a:prstGeom prst="rect">
            <a:avLst/>
          </a:prstGeom>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21</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julio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Julio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30</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3" name="Imagen 2"/>
          <p:cNvPicPr>
            <a:picLocks noChangeAspect="1"/>
          </p:cNvPicPr>
          <p:nvPr/>
        </p:nvPicPr>
        <p:blipFill>
          <a:blip r:embed="rId5"/>
          <a:stretch>
            <a:fillRect/>
          </a:stretch>
        </p:blipFill>
        <p:spPr>
          <a:xfrm>
            <a:off x="25208" y="3550600"/>
            <a:ext cx="7031626" cy="4644914"/>
          </a:xfrm>
          <a:prstGeom prst="rect">
            <a:avLst/>
          </a:prstGeom>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22</a:t>
            </a:r>
            <a:endParaRPr lang="es-ES" sz="1050" b="1" dirty="0">
              <a:latin typeface="Arial Narrow" panose="020B0606020202030204" pitchFamily="34" charset="0"/>
            </a:endParaRPr>
          </a:p>
        </p:txBody>
      </p:sp>
      <p:sp>
        <p:nvSpPr>
          <p:cNvPr id="3" name="2 Rectángulo"/>
          <p:cNvSpPr/>
          <p:nvPr/>
        </p:nvSpPr>
        <p:spPr>
          <a:xfrm>
            <a:off x="1728242" y="3594867"/>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julio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285854" y="2184821"/>
            <a:ext cx="6794731" cy="1200329"/>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arrojo 4 instituciones prestadoras de servicios de salud con eventos en eliminación priorizados en la nación sin notificar. Por otro lado, los eventos no transmisibles con hallazgo para esta correlación son cáncer en menores de 18 años y violencia de genero e intrafamiliar no sexual. Las intoxicaciones por sustancias químicas pese a que solo una UPGD tuvo silencio en la notificación, presentan el mayor número de casos no captados mediante la vigilancia rutinaria.</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Julio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30</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2" name="Imagen 1"/>
          <p:cNvPicPr>
            <a:picLocks noChangeAspect="1"/>
          </p:cNvPicPr>
          <p:nvPr/>
        </p:nvPicPr>
        <p:blipFill>
          <a:blip r:embed="rId5"/>
          <a:stretch>
            <a:fillRect/>
          </a:stretch>
        </p:blipFill>
        <p:spPr>
          <a:xfrm>
            <a:off x="145454" y="3851920"/>
            <a:ext cx="6935131" cy="4725393"/>
          </a:xfrm>
          <a:prstGeom prst="rect">
            <a:avLst/>
          </a:prstGeom>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23</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08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32</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Julio 17) </a:t>
            </a:r>
            <a:r>
              <a:rPr lang="es-CO" sz="900" b="1" dirty="0">
                <a:solidFill>
                  <a:srgbClr val="000000"/>
                </a:solidFill>
                <a:ea typeface="MS Mincho"/>
              </a:rPr>
              <a:t>  </a:t>
            </a:r>
            <a:endParaRPr lang="es-ES" sz="1200" dirty="0">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08 - 2021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08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952</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2,59%</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08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08 acumulado de 2021. </a:t>
            </a:r>
            <a:endParaRPr lang="es-ES" sz="800" dirty="0">
              <a:latin typeface="Arial Narrow" panose="020B0606020202030204" pitchFamily="34" charset="0"/>
            </a:endParaRPr>
          </a:p>
        </p:txBody>
      </p:sp>
      <p:sp>
        <p:nvSpPr>
          <p:cNvPr id="61" name="60 CuadroTexto"/>
          <p:cNvSpPr txBox="1"/>
          <p:nvPr/>
        </p:nvSpPr>
        <p:spPr>
          <a:xfrm>
            <a:off x="-31766" y="2811293"/>
            <a:ext cx="2216557" cy="446276"/>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2,22 </a:t>
            </a:r>
            <a:r>
              <a:rPr lang="es-ES" sz="1100" b="1" dirty="0" smtClean="0">
                <a:latin typeface="Arial Narrow" panose="020B0606020202030204" pitchFamily="34" charset="0"/>
              </a:rPr>
              <a:t>Mortalidad por 100.000 hab. (57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08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1" name="Gráfico 30">
            <a:extLst>
              <a:ext uri="{FF2B5EF4-FFF2-40B4-BE49-F238E27FC236}">
                <a16:creationId xmlns:a16="http://schemas.microsoft.com/office/drawing/2014/main" id="{00000000-0008-0000-0200-000003000000}"/>
              </a:ext>
            </a:extLst>
          </p:cNvPr>
          <p:cNvGraphicFramePr>
            <a:graphicFrameLocks/>
          </p:cNvGraphicFramePr>
          <p:nvPr>
            <p:extLst/>
          </p:nvPr>
        </p:nvGraphicFramePr>
        <p:xfrm>
          <a:off x="2245405" y="363735"/>
          <a:ext cx="4919798" cy="20114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2" name="3 Gráfico"/>
          <p:cNvGraphicFramePr>
            <a:graphicFrameLocks/>
          </p:cNvGraphicFramePr>
          <p:nvPr>
            <p:extLst/>
          </p:nvPr>
        </p:nvGraphicFramePr>
        <p:xfrm>
          <a:off x="2204924" y="2703211"/>
          <a:ext cx="5015166" cy="23756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5063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61,87%</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38,13%</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0,42%</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0,11%</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7</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52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17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30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16,49%</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157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79,41%</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20,59%</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85,71%</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14,29%</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08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08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589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363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4</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88" name="Gráfico 87"/>
          <p:cNvGraphicFramePr>
            <a:graphicFrameLocks/>
          </p:cNvGraphicFramePr>
          <p:nvPr>
            <p:extLst/>
          </p:nvPr>
        </p:nvGraphicFramePr>
        <p:xfrm>
          <a:off x="0" y="5824814"/>
          <a:ext cx="3475278" cy="28100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9" name="Gráfico 88"/>
          <p:cNvGraphicFramePr>
            <a:graphicFrameLocks/>
          </p:cNvGraphicFramePr>
          <p:nvPr>
            <p:extLst/>
          </p:nvPr>
        </p:nvGraphicFramePr>
        <p:xfrm>
          <a:off x="3285270" y="5921112"/>
          <a:ext cx="3843571"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820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3,47%</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33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17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16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a:t>
            </a:r>
            <a:r>
              <a:rPr lang="es-CO" sz="1400" dirty="0" smtClean="0">
                <a:latin typeface="Arial Narrow" panose="020B0606020202030204" pitchFamily="34" charset="0"/>
              </a:rPr>
              <a:t>un aumento </a:t>
            </a:r>
            <a:r>
              <a:rPr lang="es-CO" sz="1400" dirty="0">
                <a:latin typeface="Arial Narrow" panose="020B0606020202030204" pitchFamily="34" charset="0"/>
              </a:rPr>
              <a:t>en la notificación de casos de tuberculosis con respecto al mismo período del año anterior </a:t>
            </a:r>
            <a:r>
              <a:rPr lang="es-CO" sz="1400" dirty="0" smtClean="0">
                <a:latin typeface="Arial Narrow" panose="020B0606020202030204" pitchFamily="34" charset="0"/>
              </a:rPr>
              <a:t>(2,59). </a:t>
            </a:r>
            <a:r>
              <a:rPr lang="es-CO" sz="1400" dirty="0">
                <a:latin typeface="Arial Narrow" panose="020B0606020202030204" pitchFamily="34" charset="0"/>
              </a:rPr>
              <a:t>En promedio se notifican 30 casos de tuberculosis semanalmente. La semana con mayor número de casos fue la 11 con </a:t>
            </a:r>
            <a:r>
              <a:rPr lang="es-CO" sz="1400" dirty="0" smtClean="0">
                <a:latin typeface="Arial Narrow" panose="020B0606020202030204" pitchFamily="34" charset="0"/>
              </a:rPr>
              <a:t>49 </a:t>
            </a:r>
            <a:r>
              <a:rPr lang="es-CO" sz="1400" dirty="0">
                <a:latin typeface="Arial Narrow" panose="020B0606020202030204" pitchFamily="34" charset="0"/>
              </a:rPr>
              <a:t>casos y la de menor número fue la 16 con </a:t>
            </a:r>
            <a:r>
              <a:rPr lang="es-CO" sz="1400" dirty="0" smtClean="0">
                <a:latin typeface="Arial Narrow" panose="020B0606020202030204" pitchFamily="34" charset="0"/>
              </a:rPr>
              <a:t>22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a:t>
            </a:r>
            <a:r>
              <a:rPr lang="es-CO" sz="1400" dirty="0" smtClean="0">
                <a:latin typeface="Arial Narrow" panose="020B0606020202030204" pitchFamily="34" charset="0"/>
              </a:rPr>
              <a:t>77%) </a:t>
            </a:r>
            <a:r>
              <a:rPr lang="es-CO" sz="1400" dirty="0">
                <a:latin typeface="Arial Narrow" panose="020B0606020202030204" pitchFamily="34" charset="0"/>
              </a:rPr>
              <a:t>son mayores de 28 años. La población migrante aportó </a:t>
            </a:r>
            <a:r>
              <a:rPr lang="es-CO" sz="1400" dirty="0" smtClean="0">
                <a:latin typeface="Arial Narrow" panose="020B0606020202030204" pitchFamily="34" charset="0"/>
              </a:rPr>
              <a:t>25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2,22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a:t>
            </a:r>
            <a:r>
              <a:rPr lang="es-CO" sz="1400" dirty="0" smtClean="0">
                <a:latin typeface="Arial Narrow" panose="020B0606020202030204" pitchFamily="34" charset="0"/>
              </a:rPr>
              <a:t>Igualmente aproximadamente </a:t>
            </a:r>
            <a:r>
              <a:rPr lang="es-CO" sz="1400" dirty="0">
                <a:latin typeface="Arial Narrow" panose="020B0606020202030204" pitchFamily="34" charset="0"/>
              </a:rPr>
              <a:t>el </a:t>
            </a:r>
            <a:r>
              <a:rPr lang="es-CO" sz="1400" dirty="0" smtClean="0">
                <a:latin typeface="Arial Narrow" panose="020B0606020202030204" pitchFamily="34" charset="0"/>
              </a:rPr>
              <a:t>55% </a:t>
            </a:r>
            <a:r>
              <a:rPr lang="es-CO" sz="1400" dirty="0">
                <a:latin typeface="Arial Narrow" panose="020B0606020202030204" pitchFamily="34" charset="0"/>
              </a:rPr>
              <a:t>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a:t>
            </a:r>
            <a:r>
              <a:rPr lang="es-CO" sz="1400" dirty="0" smtClean="0">
                <a:latin typeface="Arial Narrow" panose="020B0606020202030204" pitchFamily="34" charset="0"/>
              </a:rPr>
              <a:t>o resistencia </a:t>
            </a:r>
            <a:r>
              <a:rPr lang="es-CO" sz="1400" dirty="0">
                <a:latin typeface="Arial Narrow" panose="020B0606020202030204" pitchFamily="34" charset="0"/>
              </a:rPr>
              <a:t>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08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2" name="Imagen 1"/>
          <p:cNvPicPr>
            <a:picLocks noChangeAspect="1"/>
          </p:cNvPicPr>
          <p:nvPr/>
        </p:nvPicPr>
        <p:blipFill>
          <a:blip r:embed="rId4"/>
          <a:stretch>
            <a:fillRect/>
          </a:stretch>
        </p:blipFill>
        <p:spPr>
          <a:xfrm>
            <a:off x="2520329" y="1847421"/>
            <a:ext cx="4536503" cy="1922304"/>
          </a:xfrm>
          <a:prstGeom prst="rect">
            <a:avLst/>
          </a:prstGeom>
        </p:spPr>
      </p:pic>
    </p:spTree>
    <p:extLst>
      <p:ext uri="{BB962C8B-B14F-4D97-AF65-F5344CB8AC3E}">
        <p14:creationId xmlns:p14="http://schemas.microsoft.com/office/powerpoint/2010/main" val="35284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8- 2021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8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18</a:t>
              </a:r>
              <a:endParaRPr lang="es-ES" sz="2000" b="1" dirty="0">
                <a:latin typeface="Arial Narrow" panose="020B0606020202030204" pitchFamily="34" charset="0"/>
              </a:endParaRPr>
            </a:p>
          </p:txBody>
        </p:sp>
      </p:gr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8 de 2021, acumulado  de 2019-2021. </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8 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71%</a:t>
            </a:r>
          </a:p>
          <a:p>
            <a:pPr algn="ctr"/>
            <a:r>
              <a:rPr lang="es-ES" sz="1400" b="1" dirty="0" smtClean="0">
                <a:latin typeface="Arial Narrow" panose="020B0606020202030204" pitchFamily="34" charset="0"/>
              </a:rPr>
              <a:t>30/42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de </a:t>
            </a:r>
            <a:r>
              <a:rPr lang="es-ES" sz="1200" b="1" dirty="0" smtClean="0">
                <a:latin typeface="Arial Narrow" panose="020B0606020202030204" pitchFamily="34" charset="0"/>
              </a:rPr>
              <a:t>20% mas </a:t>
            </a:r>
            <a:r>
              <a:rPr lang="es-ES" sz="1200" b="1" dirty="0">
                <a:latin typeface="Arial Narrow" panose="020B0606020202030204" pitchFamily="34" charset="0"/>
              </a:rPr>
              <a:t>respecto al mismo periodo del año anterior</a:t>
            </a:r>
          </a:p>
        </p:txBody>
      </p:sp>
      <p:sp>
        <p:nvSpPr>
          <p:cNvPr id="39" name="9 Flecha arriba"/>
          <p:cNvSpPr/>
          <p:nvPr/>
        </p:nvSpPr>
        <p:spPr>
          <a:xfrm rot="10800000" flipH="1" flipV="1">
            <a:off x="117562" y="4805737"/>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6"/>
          <a:stretch>
            <a:fillRect/>
          </a:stretch>
        </p:blipFill>
        <p:spPr>
          <a:xfrm>
            <a:off x="2192600" y="460663"/>
            <a:ext cx="5008300" cy="1822990"/>
          </a:xfrm>
          <a:prstGeom prst="rect">
            <a:avLst/>
          </a:prstGeom>
        </p:spPr>
      </p:pic>
      <p:pic>
        <p:nvPicPr>
          <p:cNvPr id="9" name="Imagen 8"/>
          <p:cNvPicPr>
            <a:picLocks noChangeAspect="1"/>
          </p:cNvPicPr>
          <p:nvPr/>
        </p:nvPicPr>
        <p:blipFill>
          <a:blip r:embed="rId7"/>
          <a:stretch>
            <a:fillRect/>
          </a:stretch>
        </p:blipFill>
        <p:spPr>
          <a:xfrm>
            <a:off x="2130704" y="2707909"/>
            <a:ext cx="5002408" cy="2394527"/>
          </a:xfrm>
          <a:prstGeom prst="rect">
            <a:avLst/>
          </a:prstGeom>
        </p:spPr>
      </p:pic>
      <p:pic>
        <p:nvPicPr>
          <p:cNvPr id="10" name="Imagen 9"/>
          <p:cNvPicPr>
            <a:picLocks noChangeAspect="1"/>
          </p:cNvPicPr>
          <p:nvPr/>
        </p:nvPicPr>
        <p:blipFill>
          <a:blip r:embed="rId8"/>
          <a:stretch>
            <a:fillRect/>
          </a:stretch>
        </p:blipFill>
        <p:spPr>
          <a:xfrm>
            <a:off x="82040" y="6195286"/>
            <a:ext cx="4828567" cy="2180298"/>
          </a:xfrm>
          <a:prstGeom prst="rect">
            <a:avLst/>
          </a:prstGeom>
        </p:spPr>
      </p:pic>
    </p:spTree>
    <p:extLst>
      <p:ext uri="{BB962C8B-B14F-4D97-AF65-F5344CB8AC3E}">
        <p14:creationId xmlns:p14="http://schemas.microsoft.com/office/powerpoint/2010/main" val="3868664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9</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50%</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9</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8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8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hasta la semana 32, esto debido al levantamiento de restricciones de movilidad y se observa aumentado comparado con el año 2020 en donde la notificación con al pandemia de SARS CoV2 disminuyó notablemente. En total hasta el periodo epidemiológico ocho (8) se notificaron 84 casos como probables de los cuales, 23 (27,38%) fueron de otros municipios, 50 (59,52%) fueron descartados por laboratorio, 4 (4,76) con muestra inadecuada, y 14 (16,66%)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a:t>
            </a:r>
            <a:r>
              <a:rPr lang="es-CO" sz="1100" dirty="0" smtClean="0">
                <a:latin typeface="Arial Narrow" panose="020B0606020202030204" pitchFamily="34" charset="0"/>
              </a:rPr>
              <a:t>. </a:t>
            </a:r>
            <a:r>
              <a:rPr lang="es-CO" sz="1100" dirty="0">
                <a:latin typeface="Arial Narrow" panose="020B0606020202030204" pitchFamily="34" charset="0"/>
              </a:rPr>
              <a:t>El comportamiento con tendencia en zona de éxito se </a:t>
            </a:r>
            <a:r>
              <a:rPr lang="es-CO" sz="1100" dirty="0" smtClean="0">
                <a:latin typeface="Arial Narrow" panose="020B0606020202030204" pitchFamily="34" charset="0"/>
              </a:rPr>
              <a:t>debió </a:t>
            </a:r>
            <a:r>
              <a:rPr lang="es-CO" sz="1100" dirty="0">
                <a:latin typeface="Arial Narrow" panose="020B0606020202030204" pitchFamily="34" charset="0"/>
              </a:rPr>
              <a:t>a la pandemia </a:t>
            </a:r>
            <a:r>
              <a:rPr lang="es-CO" sz="1100" dirty="0" smtClean="0">
                <a:latin typeface="Arial Narrow" panose="020B0606020202030204" pitchFamily="34" charset="0"/>
              </a:rPr>
              <a:t>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7" name="Imagen 6"/>
          <p:cNvPicPr>
            <a:picLocks noChangeAspect="1"/>
          </p:cNvPicPr>
          <p:nvPr/>
        </p:nvPicPr>
        <p:blipFill>
          <a:blip r:embed="rId3"/>
          <a:stretch>
            <a:fillRect/>
          </a:stretch>
        </p:blipFill>
        <p:spPr>
          <a:xfrm>
            <a:off x="3865720" y="442817"/>
            <a:ext cx="3244338" cy="1820808"/>
          </a:xfrm>
          <a:prstGeom prst="rect">
            <a:avLst/>
          </a:prstGeom>
        </p:spPr>
      </p:pic>
      <p:pic>
        <p:nvPicPr>
          <p:cNvPr id="9" name="Imagen 8"/>
          <p:cNvPicPr>
            <a:picLocks noChangeAspect="1"/>
          </p:cNvPicPr>
          <p:nvPr/>
        </p:nvPicPr>
        <p:blipFill>
          <a:blip r:embed="rId4"/>
          <a:stretch>
            <a:fillRect/>
          </a:stretch>
        </p:blipFill>
        <p:spPr>
          <a:xfrm>
            <a:off x="958086" y="3414642"/>
            <a:ext cx="5075326" cy="3194733"/>
          </a:xfrm>
          <a:prstGeom prst="rect">
            <a:avLst/>
          </a:prstGeom>
        </p:spPr>
      </p:pic>
    </p:spTree>
    <p:extLst>
      <p:ext uri="{BB962C8B-B14F-4D97-AF65-F5344CB8AC3E}">
        <p14:creationId xmlns:p14="http://schemas.microsoft.com/office/powerpoint/2010/main" val="191347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8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8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209</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31,25%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8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300"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8,12* 100 mil</a:t>
            </a:r>
          </a:p>
          <a:p>
            <a:pPr algn="ctr"/>
            <a:r>
              <a:rPr lang="es-ES" sz="1400" b="1" dirty="0" smtClean="0">
                <a:latin typeface="Arial Narrow" panose="020B0606020202030204" pitchFamily="34" charset="0"/>
              </a:rPr>
              <a:t>209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8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58092" y="7420568"/>
            <a:ext cx="132921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10,76 * 100 mil</a:t>
            </a:r>
          </a:p>
          <a:p>
            <a:pPr algn="ctr"/>
            <a:r>
              <a:rPr lang="es-ES" sz="1400" b="1" dirty="0" smtClean="0">
                <a:latin typeface="Arial Narrow" panose="020B0606020202030204" pitchFamily="34" charset="0"/>
              </a:rPr>
              <a:t>16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1332" y="6048425"/>
            <a:ext cx="4868223" cy="2323753"/>
          </a:xfrm>
          <a:prstGeom prst="rect">
            <a:avLst/>
          </a:prstGeom>
        </p:spPr>
      </p:pic>
      <p:pic>
        <p:nvPicPr>
          <p:cNvPr id="12" name="Imagen 11"/>
          <p:cNvPicPr>
            <a:picLocks noChangeAspect="1"/>
          </p:cNvPicPr>
          <p:nvPr/>
        </p:nvPicPr>
        <p:blipFill>
          <a:blip r:embed="rId6"/>
          <a:stretch>
            <a:fillRect/>
          </a:stretch>
        </p:blipFill>
        <p:spPr>
          <a:xfrm>
            <a:off x="2202905" y="409167"/>
            <a:ext cx="4983609" cy="1752132"/>
          </a:xfrm>
          <a:prstGeom prst="rect">
            <a:avLst/>
          </a:prstGeom>
        </p:spPr>
      </p:pic>
      <p:pic>
        <p:nvPicPr>
          <p:cNvPr id="20" name="Imagen 19"/>
          <p:cNvPicPr>
            <a:picLocks noChangeAspect="1"/>
          </p:cNvPicPr>
          <p:nvPr/>
        </p:nvPicPr>
        <p:blipFill>
          <a:blip r:embed="rId7"/>
          <a:stretch>
            <a:fillRect/>
          </a:stretch>
        </p:blipFill>
        <p:spPr>
          <a:xfrm>
            <a:off x="2255730" y="2667692"/>
            <a:ext cx="4877382" cy="2243381"/>
          </a:xfrm>
          <a:prstGeom prst="rect">
            <a:avLst/>
          </a:prstGeom>
        </p:spPr>
      </p:pic>
    </p:spTree>
    <p:extLst>
      <p:ext uri="{BB962C8B-B14F-4D97-AF65-F5344CB8AC3E}">
        <p14:creationId xmlns:p14="http://schemas.microsoft.com/office/powerpoint/2010/main" val="252420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82355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41,15%</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86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956866" y="1573062"/>
              <a:ext cx="80099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58,85%</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123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51%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28, no se identificaron brotes por esta enfermedad.</a:t>
            </a:r>
            <a:endParaRPr lang="es-CO" sz="1400" dirty="0">
              <a:latin typeface="Arial Narrow" panose="020B0606020202030204" pitchFamily="34" charset="0"/>
            </a:endParaRPr>
          </a:p>
        </p:txBody>
      </p:sp>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79" name="Gráfico 78"/>
          <p:cNvGraphicFramePr>
            <a:graphicFrameLocks/>
          </p:cNvGraphicFramePr>
          <p:nvPr>
            <p:extLst>
              <p:ext uri="{D42A27DB-BD31-4B8C-83A1-F6EECF244321}">
                <p14:modId xmlns:p14="http://schemas.microsoft.com/office/powerpoint/2010/main" val="3215261732"/>
              </p:ext>
            </p:extLst>
          </p:nvPr>
        </p:nvGraphicFramePr>
        <p:xfrm>
          <a:off x="185140" y="3135048"/>
          <a:ext cx="6882148" cy="34131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936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25090</TotalTime>
  <Words>3903</Words>
  <Application>Microsoft Office PowerPoint</Application>
  <PresentationFormat>Personalizado</PresentationFormat>
  <Paragraphs>628</Paragraphs>
  <Slides>23</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MS Mincho</vt:lpstr>
      <vt:lpstr>Arial</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3160</cp:revision>
  <cp:lastPrinted>2019-09-10T20:37:37Z</cp:lastPrinted>
  <dcterms:created xsi:type="dcterms:W3CDTF">2019-03-11T16:04:20Z</dcterms:created>
  <dcterms:modified xsi:type="dcterms:W3CDTF">2022-10-20T14:27:57Z</dcterms:modified>
</cp:coreProperties>
</file>