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42.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41.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43.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9144000" cx="7200900"/>
  <p:notesSz cx="7010400" cy="9296400"/>
  <p:embeddedFontLst>
    <p:embeddedFont>
      <p:font typeface="Arial Narrow"/>
      <p:regular r:id="rId64"/>
      <p:bold r:id="rId65"/>
      <p:italic r:id="rId66"/>
      <p:boldItalic r:id="rId67"/>
    </p:embeddedFont>
    <p:embeddedFont>
      <p:font typeface="Libre Franklin Black"/>
      <p:bold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70" roundtripDataSignature="AMtx7mjOYEjU8997AqzIk7NVlL2j01+u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BFABCF-1AA1-458A-957B-8DA3A0C2D1E4}">
  <a:tblStyle styleId="{1BBFABCF-1AA1-458A-957B-8DA3A0C2D1E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6603159-5A0A-4E49-8D0C-2CB15D2A1887}"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F05EC0B-32AD-4123-8C97-40C03912E0C9}"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ArialNarrow-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rialNarrow-italic.fntdata"/><Relationship Id="rId21" Type="http://schemas.openxmlformats.org/officeDocument/2006/relationships/slide" Target="slides/slide15.xml"/><Relationship Id="rId65" Type="http://schemas.openxmlformats.org/officeDocument/2006/relationships/font" Target="fonts/ArialNarrow-bold.fntdata"/><Relationship Id="rId24" Type="http://schemas.openxmlformats.org/officeDocument/2006/relationships/slide" Target="slides/slide18.xml"/><Relationship Id="rId68" Type="http://schemas.openxmlformats.org/officeDocument/2006/relationships/font" Target="fonts/LibreFranklinBlack-bold.fntdata"/><Relationship Id="rId23" Type="http://schemas.openxmlformats.org/officeDocument/2006/relationships/slide" Target="slides/slide17.xml"/><Relationship Id="rId67" Type="http://schemas.openxmlformats.org/officeDocument/2006/relationships/font" Target="fonts/ArialNarrow-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ibreFranklinBlack-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32-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32-2022\2-Canal%20end&#233;mico%20IRA%20medellin%202021%20Bortman%20y%20MMW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32-2022\INDICADORES%2010062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32-2022\2-Canal%20end&#233;mico%20IRA%20medellin%202021%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1067881970\Desktop\IRA\SEMANA%2032-2022\2-Canal%20end&#233;mico%20IRA%20medellin%202021%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32-2022\INDICADORES%201006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32-2022\2-Canal%20end&#233;mico%20IRA%20medellin%202021%20Bortman%20y%20MMW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1067881970\Downloads\evento%20345%20datos%20basicos%20y%20complementarios%20HUSVF.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1067881970\Downloads\evento%20345%20datos%20basicos%20y%20complementarios%20HUSVF.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ownloads\BASE%20CENTINELA%20IRAG%20HSVF_25-08-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32-2022\GRAFICO%20VIRUS%20RESPIRATORIO%20POR%20SE%20%202.xlsx" TargetMode="External"/><Relationship Id="rId2"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Downloads\evento%20348%20datos%20basicos%20y%20complementarios_SEM_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PROPIA%20INTENTO%20DE%20SUICIDIO_2022%20preliminar.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PROPIA%20INTENTO%20DE%20SUICIDIO_2022%20prelimina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PROPIA%20INTENTO%20DE%20SUICIDIO_2022%20preliminar.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PROPIA%20INTENTO%20DE%20SUICIDIO_2022%20preliminar.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F:\2022\Dengue\Dengue%20%20%20periodo%20Doce.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F:\2022\Dengue\Canal%20Dengue%202022%20por%20semana%20AJUS%20(Ultimos%205%20a&#241;o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F:\2022\Dengue\GRAFICAS%20EJEMPLO%20dengu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 Id="rId2" Type="http://schemas.openxmlformats.org/officeDocument/2006/relationships/chartUserShapes" Target="../drawings/drawing2.xml"/></Relationships>
</file>

<file path=ppt/charts/_rels/chart37.xml.rels><?xml version="1.0" encoding="UTF-8" standalone="yes"?><Relationships xmlns="http://schemas.openxmlformats.org/package/2006/relationships"><Relationship Id="rId1" Type="http://schemas.openxmlformats.org/officeDocument/2006/relationships/oleObject" Target="file:///F:\2022\Boletin%20zoonosis\rabia\Rabia%20%20periodo%20Doce.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F:\2022\Boletin%20zoonosis\Leptospirosis%20%20periodo%20Doc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F:\2022\Boletin%20zoonosis\GRAFICAS%20EJEMPLO%20Leptospira.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2022\Boletin%20zoonosis\GRAFICAS%20EJEMPLO%20Leptospira.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Jenn\Downloads\informes%20de%20periodo%201-4.xlsx" TargetMode="External"/></Relationships>
</file>

<file path=ppt/charts/_rels/chart4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Jenn\Downloads\informes%20de%20periodo%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8.%20Agosto\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32-20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32-2022\INDICADORES%201006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1876480"/>
        <c:axId val="81879040"/>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3</c:v>
                </c:pt>
                <c:pt idx="3">
                  <c:v>4</c:v>
                </c:pt>
                <c:pt idx="4">
                  <c:v>7</c:v>
                </c:pt>
                <c:pt idx="5">
                  <c:v>1</c:v>
                </c:pt>
                <c:pt idx="6">
                  <c:v>2</c:v>
                </c:pt>
                <c:pt idx="7">
                  <c:v>3</c:v>
                </c:pt>
                <c:pt idx="8">
                  <c:v>6</c:v>
                </c:pt>
                <c:pt idx="9">
                  <c:v>5</c:v>
                </c:pt>
                <c:pt idx="10">
                  <c:v>2</c:v>
                </c:pt>
                <c:pt idx="11">
                  <c:v>4</c:v>
                </c:pt>
                <c:pt idx="12">
                  <c:v>4</c:v>
                </c:pt>
                <c:pt idx="13">
                  <c:v>5</c:v>
                </c:pt>
                <c:pt idx="14">
                  <c:v>1</c:v>
                </c:pt>
                <c:pt idx="15">
                  <c:v>2</c:v>
                </c:pt>
                <c:pt idx="16">
                  <c:v>2</c:v>
                </c:pt>
                <c:pt idx="17">
                  <c:v>2</c:v>
                </c:pt>
                <c:pt idx="18">
                  <c:v>3</c:v>
                </c:pt>
                <c:pt idx="19">
                  <c:v>4</c:v>
                </c:pt>
                <c:pt idx="20">
                  <c:v>2</c:v>
                </c:pt>
                <c:pt idx="21">
                  <c:v>6</c:v>
                </c:pt>
                <c:pt idx="22">
                  <c:v>2</c:v>
                </c:pt>
                <c:pt idx="23">
                  <c:v>3</c:v>
                </c:pt>
                <c:pt idx="24">
                  <c:v>4</c:v>
                </c:pt>
                <c:pt idx="25">
                  <c:v>2</c:v>
                </c:pt>
                <c:pt idx="26">
                  <c:v>2</c:v>
                </c:pt>
                <c:pt idx="27">
                  <c:v>3</c:v>
                </c:pt>
                <c:pt idx="28">
                  <c:v>1</c:v>
                </c:pt>
                <c:pt idx="29">
                  <c:v>2</c:v>
                </c:pt>
                <c:pt idx="30">
                  <c:v>3</c:v>
                </c:pt>
                <c:pt idx="31">
                  <c:v>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1876480"/>
        <c:axId val="81879040"/>
      </c:scatterChart>
      <c:catAx>
        <c:axId val="81876480"/>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81879040"/>
        <c:crosses val="autoZero"/>
        <c:auto val="1"/>
        <c:lblAlgn val="ctr"/>
        <c:lblOffset val="100"/>
        <c:noMultiLvlLbl val="0"/>
      </c:catAx>
      <c:valAx>
        <c:axId val="81879040"/>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sz="900" b="1"/>
            </a:pPr>
            <a:endParaRPr lang="en-US"/>
          </a:p>
        </c:txPr>
        <c:crossAx val="81876480"/>
        <c:crosses val="autoZero"/>
        <c:crossBetween val="between"/>
      </c:valAx>
      <c:spPr>
        <a:noFill/>
        <a:ln w="25400">
          <a:noFill/>
        </a:ln>
      </c:spPr>
    </c:plotArea>
    <c:legend>
      <c:legendPos val="b"/>
      <c:layout/>
      <c:overlay val="0"/>
      <c:spPr>
        <a:noFill/>
        <a:ln w="25400">
          <a:noFill/>
        </a:ln>
      </c:spPr>
      <c:txPr>
        <a:bodyPr rot="0" vert="horz"/>
        <a:lstStyle/>
        <a:p>
          <a:pPr>
            <a:defRPr sz="8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IRA!$B$129</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IRA!$C$129:$BC$129</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73F6-4C4E-A28B-89E5280B39F4}"/>
            </c:ext>
          </c:extLst>
        </c:ser>
        <c:ser>
          <c:idx val="1"/>
          <c:order val="1"/>
          <c:tx>
            <c:strRef>
              <c:f>IRA!$B$130</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IRA!$C$130:$BC$130</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73F6-4C4E-A28B-89E5280B39F4}"/>
            </c:ext>
          </c:extLst>
        </c:ser>
        <c:ser>
          <c:idx val="2"/>
          <c:order val="2"/>
          <c:tx>
            <c:strRef>
              <c:f>IRA!$B$131</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IRA!$C$131:$BB$131</c:f>
              <c:numCache>
                <c:formatCode>General</c:formatCode>
                <c:ptCount val="52"/>
                <c:pt idx="0">
                  <c:v>1.938627010668954</c:v>
                </c:pt>
                <c:pt idx="1">
                  <c:v>2.0248024870385906</c:v>
                </c:pt>
                <c:pt idx="2">
                  <c:v>1.4133245982428779</c:v>
                </c:pt>
                <c:pt idx="3">
                  <c:v>1.1066718022922934</c:v>
                </c:pt>
                <c:pt idx="4">
                  <c:v>0.82760686876151579</c:v>
                </c:pt>
                <c:pt idx="5">
                  <c:v>0.68419192237109061</c:v>
                </c:pt>
                <c:pt idx="6">
                  <c:v>0.72108812663949673</c:v>
                </c:pt>
                <c:pt idx="7">
                  <c:v>0.7813792826444953</c:v>
                </c:pt>
                <c:pt idx="8">
                  <c:v>0.75111448066717212</c:v>
                </c:pt>
                <c:pt idx="9">
                  <c:v>0.82749232617109303</c:v>
                </c:pt>
                <c:pt idx="10">
                  <c:v>0.72507834485942313</c:v>
                </c:pt>
                <c:pt idx="11">
                  <c:v>0.83040667421625258</c:v>
                </c:pt>
                <c:pt idx="12">
                  <c:v>0.92109994550186669</c:v>
                </c:pt>
                <c:pt idx="13">
                  <c:v>1.1130834266740204</c:v>
                </c:pt>
                <c:pt idx="14">
                  <c:v>0.68371284886088002</c:v>
                </c:pt>
                <c:pt idx="15">
                  <c:v>1.0461206972264347</c:v>
                </c:pt>
                <c:pt idx="16">
                  <c:v>1.013033481080523</c:v>
                </c:pt>
                <c:pt idx="17">
                  <c:v>1.1423689694579515</c:v>
                </c:pt>
                <c:pt idx="18">
                  <c:v>1.2739561132447121</c:v>
                </c:pt>
                <c:pt idx="19">
                  <c:v>1.5511106885318093</c:v>
                </c:pt>
                <c:pt idx="20">
                  <c:v>1.4948916124559006</c:v>
                </c:pt>
                <c:pt idx="21">
                  <c:v>2.0838086345829865</c:v>
                </c:pt>
                <c:pt idx="22">
                  <c:v>1.5402155302648806</c:v>
                </c:pt>
                <c:pt idx="23">
                  <c:v>1.5475924637129681</c:v>
                </c:pt>
                <c:pt idx="24">
                  <c:v>1.6168059619457151</c:v>
                </c:pt>
                <c:pt idx="25">
                  <c:v>1.1236863115702345</c:v>
                </c:pt>
                <c:pt idx="26">
                  <c:v>1.7111323324514303</c:v>
                </c:pt>
                <c:pt idx="27">
                  <c:v>1.393691073219659</c:v>
                </c:pt>
                <c:pt idx="28">
                  <c:v>1.2642918575892013</c:v>
                </c:pt>
                <c:pt idx="29">
                  <c:v>1.4279217654662277</c:v>
                </c:pt>
                <c:pt idx="30">
                  <c:v>1.2847464125571022</c:v>
                </c:pt>
                <c:pt idx="31">
                  <c:v>1.0991770970195698</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IRA!$B$132</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16475712"/>
        <c:axId val="116476104"/>
      </c:lineChart>
      <c:catAx>
        <c:axId val="116475712"/>
        <c:scaling>
          <c:orientation val="minMax"/>
        </c:scaling>
        <c:delete val="0"/>
        <c:axPos val="b"/>
        <c:title>
          <c:tx>
            <c:rich>
              <a:bodyPr rot="0" vert="horz"/>
              <a:lstStyle/>
              <a:p>
                <a:pPr>
                  <a:defRPr/>
                </a:pPr>
                <a:r>
                  <a:rPr lang="es-CO"/>
                  <a:t>Semanas epidemiológicas</a:t>
                </a:r>
              </a:p>
            </c:rich>
          </c:tx>
          <c:layout>
            <c:manualLayout>
              <c:xMode val="edge"/>
              <c:yMode val="edge"/>
              <c:x val="0.38689689050287907"/>
              <c:y val="0.731697409550926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6476104"/>
        <c:crosses val="autoZero"/>
        <c:auto val="1"/>
        <c:lblAlgn val="ctr"/>
        <c:lblOffset val="100"/>
        <c:noMultiLvlLbl val="0"/>
      </c:catAx>
      <c:valAx>
        <c:axId val="11647610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16475712"/>
        <c:crosses val="autoZero"/>
        <c:crossBetween val="between"/>
      </c:valAx>
      <c:spPr>
        <a:noFill/>
        <a:ln>
          <a:noFill/>
        </a:ln>
        <a:effectLst/>
      </c:spPr>
    </c:plotArea>
    <c:legend>
      <c:legendPos val="b"/>
      <c:layout>
        <c:manualLayout>
          <c:xMode val="edge"/>
          <c:yMode val="edge"/>
          <c:x val="6.9980630780410474E-2"/>
          <c:y val="0.86092910593747862"/>
          <c:w val="0.90352150942438791"/>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7667913646442"/>
          <c:y val="3.5540173752525911E-2"/>
          <c:w val="0.86984638145872384"/>
          <c:h val="0.69503800834409801"/>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58199056"/>
        <c:axId val="158203760"/>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HOSP!$B$72:$AG$72</c:f>
              <c:numCache>
                <c:formatCode>General</c:formatCode>
                <c:ptCount val="32"/>
                <c:pt idx="0">
                  <c:v>590</c:v>
                </c:pt>
                <c:pt idx="1">
                  <c:v>696</c:v>
                </c:pt>
                <c:pt idx="2">
                  <c:v>726</c:v>
                </c:pt>
                <c:pt idx="3">
                  <c:v>656</c:v>
                </c:pt>
                <c:pt idx="4">
                  <c:v>626</c:v>
                </c:pt>
                <c:pt idx="5">
                  <c:v>562</c:v>
                </c:pt>
                <c:pt idx="6">
                  <c:v>531</c:v>
                </c:pt>
                <c:pt idx="7">
                  <c:v>576</c:v>
                </c:pt>
                <c:pt idx="8">
                  <c:v>487</c:v>
                </c:pt>
                <c:pt idx="9">
                  <c:v>424</c:v>
                </c:pt>
                <c:pt idx="10">
                  <c:v>397</c:v>
                </c:pt>
                <c:pt idx="11">
                  <c:v>449</c:v>
                </c:pt>
                <c:pt idx="12">
                  <c:v>422</c:v>
                </c:pt>
                <c:pt idx="13">
                  <c:v>434</c:v>
                </c:pt>
                <c:pt idx="14">
                  <c:v>504</c:v>
                </c:pt>
                <c:pt idx="15">
                  <c:v>471</c:v>
                </c:pt>
                <c:pt idx="16">
                  <c:v>512</c:v>
                </c:pt>
                <c:pt idx="17">
                  <c:v>477</c:v>
                </c:pt>
                <c:pt idx="18">
                  <c:v>572</c:v>
                </c:pt>
                <c:pt idx="19">
                  <c:v>563</c:v>
                </c:pt>
                <c:pt idx="20">
                  <c:v>559</c:v>
                </c:pt>
                <c:pt idx="21">
                  <c:v>694</c:v>
                </c:pt>
                <c:pt idx="22">
                  <c:v>606</c:v>
                </c:pt>
                <c:pt idx="23">
                  <c:v>597</c:v>
                </c:pt>
                <c:pt idx="24">
                  <c:v>538</c:v>
                </c:pt>
                <c:pt idx="25">
                  <c:v>680</c:v>
                </c:pt>
                <c:pt idx="26">
                  <c:v>536</c:v>
                </c:pt>
                <c:pt idx="27">
                  <c:v>577</c:v>
                </c:pt>
                <c:pt idx="28">
                  <c:v>646</c:v>
                </c:pt>
                <c:pt idx="29">
                  <c:v>588</c:v>
                </c:pt>
                <c:pt idx="30">
                  <c:v>580</c:v>
                </c:pt>
                <c:pt idx="31">
                  <c:v>235</c:v>
                </c:pt>
              </c:numCache>
            </c:numRef>
          </c:yVal>
          <c:smooth val="0"/>
          <c:extLst>
            <c:ext xmlns:c16="http://schemas.microsoft.com/office/drawing/2014/chart" uri="{C3380CC4-5D6E-409C-BE32-E72D297353CC}">
              <c16:uniqueId val="{00000003-5A99-4791-8253-E45CCB0CC22F}"/>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45BC-42BC-AE6E-B0DC31F6D63B}"/>
            </c:ext>
          </c:extLst>
        </c:ser>
        <c:dLbls>
          <c:showLegendKey val="0"/>
          <c:showVal val="0"/>
          <c:showCatName val="0"/>
          <c:showSerName val="0"/>
          <c:showPercent val="0"/>
          <c:showBubbleSize val="0"/>
        </c:dLbls>
        <c:axId val="158199056"/>
        <c:axId val="158203760"/>
      </c:scatterChart>
      <c:catAx>
        <c:axId val="158199056"/>
        <c:scaling>
          <c:orientation val="minMax"/>
        </c:scaling>
        <c:delete val="0"/>
        <c:axPos val="b"/>
        <c:title>
          <c:tx>
            <c:rich>
              <a:bodyPr/>
              <a:lstStyle/>
              <a:p>
                <a:pPr>
                  <a:defRPr/>
                </a:pPr>
                <a:r>
                  <a:rPr lang="en-US"/>
                  <a:t>Semanas epidemiológicas</a:t>
                </a:r>
              </a:p>
            </c:rich>
          </c:tx>
          <c:layout>
            <c:manualLayout>
              <c:xMode val="edge"/>
              <c:yMode val="edge"/>
              <c:x val="0.40906226451861644"/>
              <c:y val="0.8400165879606585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1"/>
            </a:pPr>
            <a:endParaRPr lang="en-US"/>
          </a:p>
        </c:txPr>
        <c:crossAx val="158203760"/>
        <c:crosses val="autoZero"/>
        <c:auto val="1"/>
        <c:lblAlgn val="ctr"/>
        <c:lblOffset val="100"/>
        <c:noMultiLvlLbl val="0"/>
      </c:catAx>
      <c:valAx>
        <c:axId val="158203760"/>
        <c:scaling>
          <c:orientation val="minMax"/>
        </c:scaling>
        <c:delete val="0"/>
        <c:axPos val="l"/>
        <c:title>
          <c:tx>
            <c:rich>
              <a:bodyPr/>
              <a:lstStyle/>
              <a:p>
                <a:pPr>
                  <a:defRPr/>
                </a:pPr>
                <a:r>
                  <a:rPr lang="es-CO"/>
                  <a:t>Número de consultas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158199056"/>
        <c:crosses val="autoZero"/>
        <c:crossBetween val="between"/>
      </c:valAx>
      <c:spPr>
        <a:noFill/>
        <a:ln w="25400">
          <a:noFill/>
        </a:ln>
      </c:spPr>
    </c:plotArea>
    <c:legend>
      <c:legendPos val="b"/>
      <c:layout>
        <c:manualLayout>
          <c:xMode val="edge"/>
          <c:yMode val="edge"/>
          <c:x val="9.6034378504778431E-2"/>
          <c:y val="0.93090888364891899"/>
          <c:w val="0.86423413613406153"/>
          <c:h val="5.5945626841404583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70765319927654913"/>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'2021-2022'!$P$2:$P$33</c:f>
              <c:numCache>
                <c:formatCode>General</c:formatCode>
                <c:ptCount val="32"/>
                <c:pt idx="0">
                  <c:v>115</c:v>
                </c:pt>
                <c:pt idx="1">
                  <c:v>151</c:v>
                </c:pt>
                <c:pt idx="2">
                  <c:v>182</c:v>
                </c:pt>
                <c:pt idx="3">
                  <c:v>144</c:v>
                </c:pt>
                <c:pt idx="4">
                  <c:v>133</c:v>
                </c:pt>
                <c:pt idx="5">
                  <c:v>141</c:v>
                </c:pt>
                <c:pt idx="6">
                  <c:v>120</c:v>
                </c:pt>
                <c:pt idx="7">
                  <c:v>98</c:v>
                </c:pt>
                <c:pt idx="8">
                  <c:v>77</c:v>
                </c:pt>
                <c:pt idx="9">
                  <c:v>77</c:v>
                </c:pt>
                <c:pt idx="10">
                  <c:v>63</c:v>
                </c:pt>
                <c:pt idx="11">
                  <c:v>76</c:v>
                </c:pt>
                <c:pt idx="12">
                  <c:v>75</c:v>
                </c:pt>
                <c:pt idx="13">
                  <c:v>72</c:v>
                </c:pt>
                <c:pt idx="14">
                  <c:v>71</c:v>
                </c:pt>
                <c:pt idx="15">
                  <c:v>66</c:v>
                </c:pt>
                <c:pt idx="16">
                  <c:v>69</c:v>
                </c:pt>
                <c:pt idx="17">
                  <c:v>77</c:v>
                </c:pt>
                <c:pt idx="18">
                  <c:v>73</c:v>
                </c:pt>
                <c:pt idx="19">
                  <c:v>67</c:v>
                </c:pt>
                <c:pt idx="20">
                  <c:v>65</c:v>
                </c:pt>
                <c:pt idx="21">
                  <c:v>83</c:v>
                </c:pt>
                <c:pt idx="22">
                  <c:v>73</c:v>
                </c:pt>
                <c:pt idx="23">
                  <c:v>65</c:v>
                </c:pt>
                <c:pt idx="24">
                  <c:v>70</c:v>
                </c:pt>
                <c:pt idx="25">
                  <c:v>114</c:v>
                </c:pt>
                <c:pt idx="26">
                  <c:v>71</c:v>
                </c:pt>
                <c:pt idx="27">
                  <c:v>79</c:v>
                </c:pt>
                <c:pt idx="28">
                  <c:v>60</c:v>
                </c:pt>
                <c:pt idx="29">
                  <c:v>59</c:v>
                </c:pt>
                <c:pt idx="30">
                  <c:v>57</c:v>
                </c:pt>
                <c:pt idx="31">
                  <c:v>33</c:v>
                </c:pt>
              </c:numCache>
            </c:numRef>
          </c:val>
          <c:extLst>
            <c:ext xmlns:c16="http://schemas.microsoft.com/office/drawing/2014/chart" uri="{C3380CC4-5D6E-409C-BE32-E72D297353CC}">
              <c16:uniqueId val="{00000000-205B-47CF-8F74-874E62791514}"/>
            </c:ext>
          </c:extLst>
        </c:ser>
        <c:dLbls>
          <c:showLegendKey val="0"/>
          <c:showVal val="0"/>
          <c:showCatName val="0"/>
          <c:showSerName val="0"/>
          <c:showPercent val="0"/>
          <c:showBubbleSize val="0"/>
        </c:dLbls>
        <c:gapWidth val="50"/>
        <c:axId val="158202584"/>
        <c:axId val="158199840"/>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B949-4A67-9396-BF9AE04FA15E}"/>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1-205B-47CF-8F74-874E62791514}"/>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2-205B-47CF-8F74-874E62791514}"/>
            </c:ext>
          </c:extLst>
        </c:ser>
        <c:dLbls>
          <c:showLegendKey val="0"/>
          <c:showVal val="0"/>
          <c:showCatName val="0"/>
          <c:showSerName val="0"/>
          <c:showPercent val="0"/>
          <c:showBubbleSize val="0"/>
        </c:dLbls>
        <c:marker val="1"/>
        <c:smooth val="0"/>
        <c:axId val="158201800"/>
        <c:axId val="158202192"/>
      </c:lineChart>
      <c:catAx>
        <c:axId val="158201800"/>
        <c:scaling>
          <c:orientation val="minMax"/>
        </c:scaling>
        <c:delete val="0"/>
        <c:axPos val="b"/>
        <c:title>
          <c:tx>
            <c:rich>
              <a:bodyPr rot="0" vert="horz"/>
              <a:lstStyle/>
              <a:p>
                <a:pPr>
                  <a:defRPr sz="900"/>
                </a:pPr>
                <a:r>
                  <a:rPr lang="es-CO" sz="900"/>
                  <a:t>Semanas epidemiológicas</a:t>
                </a:r>
              </a:p>
            </c:rich>
          </c:tx>
          <c:layout>
            <c:manualLayout>
              <c:xMode val="edge"/>
              <c:yMode val="edge"/>
              <c:x val="0.37736103224308942"/>
              <c:y val="0.9098881119545043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58202192"/>
        <c:crosses val="autoZero"/>
        <c:auto val="1"/>
        <c:lblAlgn val="ctr"/>
        <c:lblOffset val="100"/>
        <c:noMultiLvlLbl val="0"/>
      </c:catAx>
      <c:valAx>
        <c:axId val="15820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manualLayout>
              <c:xMode val="edge"/>
              <c:yMode val="edge"/>
              <c:x val="1.4043090263241883E-2"/>
              <c:y val="0.21645850838092254"/>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58201800"/>
        <c:crosses val="autoZero"/>
        <c:crossBetween val="between"/>
      </c:valAx>
      <c:valAx>
        <c:axId val="158199840"/>
        <c:scaling>
          <c:orientation val="minMax"/>
        </c:scaling>
        <c:delete val="1"/>
        <c:axPos val="r"/>
        <c:numFmt formatCode="General" sourceLinked="1"/>
        <c:majorTickMark val="out"/>
        <c:minorTickMark val="none"/>
        <c:tickLblPos val="nextTo"/>
        <c:crossAx val="158202584"/>
        <c:crosses val="max"/>
        <c:crossBetween val="between"/>
      </c:valAx>
      <c:catAx>
        <c:axId val="158202584"/>
        <c:scaling>
          <c:orientation val="minMax"/>
        </c:scaling>
        <c:delete val="1"/>
        <c:axPos val="b"/>
        <c:numFmt formatCode="General" sourceLinked="1"/>
        <c:majorTickMark val="out"/>
        <c:minorTickMark val="none"/>
        <c:tickLblPos val="nextTo"/>
        <c:crossAx val="158199840"/>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HOSP!$B$128</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1.865776528460998</c:v>
                </c:pt>
                <c:pt idx="1">
                  <c:v>2.2114739629302735</c:v>
                </c:pt>
                <c:pt idx="2">
                  <c:v>2.3725490196078431</c:v>
                </c:pt>
                <c:pt idx="3">
                  <c:v>2.4039087947882734</c:v>
                </c:pt>
                <c:pt idx="4">
                  <c:v>2.3928647271182846</c:v>
                </c:pt>
                <c:pt idx="5">
                  <c:v>2.0649112063686466</c:v>
                </c:pt>
                <c:pt idx="6">
                  <c:v>1.76803551609323</c:v>
                </c:pt>
                <c:pt idx="7">
                  <c:v>1.7434000336304019</c:v>
                </c:pt>
                <c:pt idx="8">
                  <c:v>1.457356608478803</c:v>
                </c:pt>
                <c:pt idx="9">
                  <c:v>1.3179070972198239</c:v>
                </c:pt>
                <c:pt idx="10">
                  <c:v>1.3299832495812396</c:v>
                </c:pt>
                <c:pt idx="11">
                  <c:v>1.4707916287534122</c:v>
                </c:pt>
                <c:pt idx="12">
                  <c:v>1.366678661388989</c:v>
                </c:pt>
                <c:pt idx="13">
                  <c:v>1.3954983922829582</c:v>
                </c:pt>
                <c:pt idx="14">
                  <c:v>1.6884422110552764</c:v>
                </c:pt>
                <c:pt idx="15">
                  <c:v>1.6124001521491063</c:v>
                </c:pt>
                <c:pt idx="16">
                  <c:v>1.5678802313712148</c:v>
                </c:pt>
                <c:pt idx="17">
                  <c:v>1.4430252100840337</c:v>
                </c:pt>
                <c:pt idx="18">
                  <c:v>1.6049883086515977</c:v>
                </c:pt>
                <c:pt idx="19">
                  <c:v>1.6648595367175947</c:v>
                </c:pt>
                <c:pt idx="20">
                  <c:v>1.5900758533501897</c:v>
                </c:pt>
                <c:pt idx="21">
                  <c:v>1.9307573415765069</c:v>
                </c:pt>
                <c:pt idx="22">
                  <c:v>1.5966042154566746</c:v>
                </c:pt>
                <c:pt idx="23">
                  <c:v>1.5969683459652253</c:v>
                </c:pt>
                <c:pt idx="24">
                  <c:v>1.5074719800747196</c:v>
                </c:pt>
                <c:pt idx="25">
                  <c:v>1.9410085632730734</c:v>
                </c:pt>
                <c:pt idx="26">
                  <c:v>1.5606599805888062</c:v>
                </c:pt>
                <c:pt idx="27">
                  <c:v>1.8125654450261781</c:v>
                </c:pt>
                <c:pt idx="28">
                  <c:v>2.1180327868852458</c:v>
                </c:pt>
                <c:pt idx="29">
                  <c:v>1.9338571167549792</c:v>
                </c:pt>
                <c:pt idx="30">
                  <c:v>1.799379524301965</c:v>
                </c:pt>
                <c:pt idx="31">
                  <c:v>0.77161619846771257</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58202976"/>
        <c:axId val="158203368"/>
      </c:lineChart>
      <c:catAx>
        <c:axId val="158202976"/>
        <c:scaling>
          <c:orientation val="minMax"/>
        </c:scaling>
        <c:delete val="0"/>
        <c:axPos val="b"/>
        <c:title>
          <c:tx>
            <c:rich>
              <a:bodyPr rot="0" vert="horz"/>
              <a:lstStyle/>
              <a:p>
                <a:pPr>
                  <a:defRPr/>
                </a:pPr>
                <a:r>
                  <a:rPr lang="es-CO"/>
                  <a:t>Semanas epidemiológicas</a:t>
                </a:r>
              </a:p>
            </c:rich>
          </c:tx>
          <c:layout>
            <c:manualLayout>
              <c:xMode val="edge"/>
              <c:yMode val="edge"/>
              <c:x val="0.414002440326322"/>
              <c:y val="0.7525268056131777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8203368"/>
        <c:crosses val="autoZero"/>
        <c:auto val="1"/>
        <c:lblAlgn val="ctr"/>
        <c:lblOffset val="100"/>
        <c:noMultiLvlLbl val="0"/>
      </c:catAx>
      <c:valAx>
        <c:axId val="158203368"/>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58202976"/>
        <c:crosses val="autoZero"/>
        <c:crossBetween val="between"/>
      </c:valAx>
      <c:spPr>
        <a:noFill/>
        <a:ln>
          <a:noFill/>
        </a:ln>
        <a:effectLst/>
      </c:spPr>
    </c:plotArea>
    <c:legend>
      <c:legendPos val="b"/>
      <c:layout>
        <c:manualLayout>
          <c:xMode val="edge"/>
          <c:yMode val="edge"/>
          <c:x val="6.9980630780410474E-2"/>
          <c:y val="0.86092910593747862"/>
          <c:w val="0.89434814226755055"/>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194601476922"/>
          <c:y val="3.187443937851768E-2"/>
          <c:w val="0.87012326916904625"/>
          <c:h val="0.66703705485186005"/>
        </c:manualLayout>
      </c:layout>
      <c:lineChart>
        <c:grouping val="standard"/>
        <c:varyColors val="0"/>
        <c:ser>
          <c:idx val="0"/>
          <c:order val="0"/>
          <c:tx>
            <c:strRef>
              <c:f>UCI!$A$29</c:f>
              <c:strCache>
                <c:ptCount val="1"/>
                <c:pt idx="0">
                  <c:v>Li 2 años ant</c:v>
                </c:pt>
              </c:strCache>
            </c:strRef>
          </c:tx>
          <c:spPr>
            <a:ln w="25400">
              <a:solidFill>
                <a:srgbClr val="006411"/>
              </a:solidFill>
              <a:prstDash val="solid"/>
            </a:ln>
          </c:spPr>
          <c:marker>
            <c:symbol val="none"/>
          </c:marker>
          <c:val>
            <c:numRef>
              <c:f>UCI!$B$29:$BA$29</c:f>
              <c:numCache>
                <c:formatCode>0.0</c:formatCode>
                <c:ptCount val="52"/>
                <c:pt idx="0">
                  <c:v>18.591363534317921</c:v>
                </c:pt>
                <c:pt idx="1">
                  <c:v>18.591363534317921</c:v>
                </c:pt>
                <c:pt idx="2">
                  <c:v>18.591363534317921</c:v>
                </c:pt>
                <c:pt idx="3">
                  <c:v>18.591363534317921</c:v>
                </c:pt>
                <c:pt idx="4">
                  <c:v>18.591363534317921</c:v>
                </c:pt>
                <c:pt idx="5">
                  <c:v>18.591363534317921</c:v>
                </c:pt>
                <c:pt idx="6">
                  <c:v>18.591363534317921</c:v>
                </c:pt>
                <c:pt idx="7">
                  <c:v>18.591363534317921</c:v>
                </c:pt>
                <c:pt idx="8">
                  <c:v>18.591363534317921</c:v>
                </c:pt>
                <c:pt idx="9">
                  <c:v>18.591363534317921</c:v>
                </c:pt>
                <c:pt idx="10">
                  <c:v>18.591363534317921</c:v>
                </c:pt>
                <c:pt idx="11">
                  <c:v>18.591363534317921</c:v>
                </c:pt>
                <c:pt idx="12">
                  <c:v>18.591363534317921</c:v>
                </c:pt>
                <c:pt idx="13">
                  <c:v>18.591363534317921</c:v>
                </c:pt>
                <c:pt idx="14">
                  <c:v>18.591363534317921</c:v>
                </c:pt>
                <c:pt idx="15">
                  <c:v>18.591363534317921</c:v>
                </c:pt>
                <c:pt idx="16">
                  <c:v>18.591363534317921</c:v>
                </c:pt>
                <c:pt idx="17">
                  <c:v>18.591363534317921</c:v>
                </c:pt>
                <c:pt idx="18">
                  <c:v>18.591363534317921</c:v>
                </c:pt>
                <c:pt idx="19">
                  <c:v>18.591363534317921</c:v>
                </c:pt>
                <c:pt idx="20">
                  <c:v>18.591363534317921</c:v>
                </c:pt>
                <c:pt idx="21">
                  <c:v>18.591363534317921</c:v>
                </c:pt>
                <c:pt idx="22">
                  <c:v>18.591363534317921</c:v>
                </c:pt>
                <c:pt idx="23">
                  <c:v>18.591363534317921</c:v>
                </c:pt>
                <c:pt idx="24">
                  <c:v>18.591363534317921</c:v>
                </c:pt>
                <c:pt idx="25">
                  <c:v>18.591363534317921</c:v>
                </c:pt>
                <c:pt idx="26">
                  <c:v>18.591363534317921</c:v>
                </c:pt>
                <c:pt idx="27">
                  <c:v>18.591363534317921</c:v>
                </c:pt>
                <c:pt idx="28">
                  <c:v>18.591363534317921</c:v>
                </c:pt>
                <c:pt idx="29">
                  <c:v>18.591363534317921</c:v>
                </c:pt>
                <c:pt idx="30">
                  <c:v>18.591363534317921</c:v>
                </c:pt>
                <c:pt idx="31">
                  <c:v>18.591363534317921</c:v>
                </c:pt>
                <c:pt idx="32">
                  <c:v>18.591363534317921</c:v>
                </c:pt>
                <c:pt idx="33">
                  <c:v>18.591363534317921</c:v>
                </c:pt>
                <c:pt idx="34">
                  <c:v>18.591363534317921</c:v>
                </c:pt>
                <c:pt idx="35">
                  <c:v>18.591363534317921</c:v>
                </c:pt>
                <c:pt idx="36">
                  <c:v>18.591363534317921</c:v>
                </c:pt>
                <c:pt idx="37">
                  <c:v>18.591363534317921</c:v>
                </c:pt>
                <c:pt idx="38">
                  <c:v>18.591363534317921</c:v>
                </c:pt>
                <c:pt idx="39">
                  <c:v>18.591363534317921</c:v>
                </c:pt>
                <c:pt idx="40">
                  <c:v>18.591363534317921</c:v>
                </c:pt>
                <c:pt idx="41">
                  <c:v>18.591363534317921</c:v>
                </c:pt>
                <c:pt idx="42">
                  <c:v>18.591363534317921</c:v>
                </c:pt>
                <c:pt idx="43">
                  <c:v>18.591363534317921</c:v>
                </c:pt>
                <c:pt idx="44">
                  <c:v>18.591363534317921</c:v>
                </c:pt>
                <c:pt idx="45">
                  <c:v>18.591363534317921</c:v>
                </c:pt>
                <c:pt idx="46">
                  <c:v>18.591363534317921</c:v>
                </c:pt>
                <c:pt idx="47">
                  <c:v>18.591363534317921</c:v>
                </c:pt>
                <c:pt idx="48">
                  <c:v>18.591363534317921</c:v>
                </c:pt>
                <c:pt idx="49">
                  <c:v>18.591363534317921</c:v>
                </c:pt>
                <c:pt idx="50">
                  <c:v>18.591363534317921</c:v>
                </c:pt>
                <c:pt idx="51">
                  <c:v>18.591363534317921</c:v>
                </c:pt>
              </c:numCache>
            </c:numRef>
          </c:val>
          <c:smooth val="0"/>
          <c:extLst>
            <c:ext xmlns:c16="http://schemas.microsoft.com/office/drawing/2014/chart" uri="{C3380CC4-5D6E-409C-BE32-E72D297353CC}">
              <c16:uniqueId val="{00000000-88DC-4B92-9B5F-AD0FFF287919}"/>
            </c:ext>
          </c:extLst>
        </c:ser>
        <c:ser>
          <c:idx val="1"/>
          <c:order val="1"/>
          <c:tx>
            <c:strRef>
              <c:f>UCI!$A$30</c:f>
              <c:strCache>
                <c:ptCount val="1"/>
                <c:pt idx="0">
                  <c:v>Ls 2 años ant</c:v>
                </c:pt>
              </c:strCache>
            </c:strRef>
          </c:tx>
          <c:spPr>
            <a:ln w="25400">
              <a:solidFill>
                <a:srgbClr val="C00000"/>
              </a:solidFill>
              <a:prstDash val="solid"/>
            </a:ln>
          </c:spPr>
          <c:marker>
            <c:symbol val="none"/>
          </c:marker>
          <c:val>
            <c:numRef>
              <c:f>UCI!$B$30:$BA$30</c:f>
              <c:numCache>
                <c:formatCode>0.0</c:formatCode>
                <c:ptCount val="52"/>
                <c:pt idx="0">
                  <c:v>225.67786723491287</c:v>
                </c:pt>
                <c:pt idx="1">
                  <c:v>225.67786723491287</c:v>
                </c:pt>
                <c:pt idx="2">
                  <c:v>225.67786723491287</c:v>
                </c:pt>
                <c:pt idx="3">
                  <c:v>225.67786723491287</c:v>
                </c:pt>
                <c:pt idx="4">
                  <c:v>225.67786723491287</c:v>
                </c:pt>
                <c:pt idx="5">
                  <c:v>225.67786723491287</c:v>
                </c:pt>
                <c:pt idx="6">
                  <c:v>225.67786723491287</c:v>
                </c:pt>
                <c:pt idx="7">
                  <c:v>225.67786723491287</c:v>
                </c:pt>
                <c:pt idx="8">
                  <c:v>225.67786723491287</c:v>
                </c:pt>
                <c:pt idx="9">
                  <c:v>225.67786723491287</c:v>
                </c:pt>
                <c:pt idx="10">
                  <c:v>225.67786723491287</c:v>
                </c:pt>
                <c:pt idx="11">
                  <c:v>225.67786723491287</c:v>
                </c:pt>
                <c:pt idx="12">
                  <c:v>225.67786723491287</c:v>
                </c:pt>
                <c:pt idx="13">
                  <c:v>225.67786723491287</c:v>
                </c:pt>
                <c:pt idx="14">
                  <c:v>225.67786723491287</c:v>
                </c:pt>
                <c:pt idx="15">
                  <c:v>225.67786723491287</c:v>
                </c:pt>
                <c:pt idx="16">
                  <c:v>225.67786723491287</c:v>
                </c:pt>
                <c:pt idx="17">
                  <c:v>225.67786723491287</c:v>
                </c:pt>
                <c:pt idx="18">
                  <c:v>225.67786723491287</c:v>
                </c:pt>
                <c:pt idx="19">
                  <c:v>225.67786723491287</c:v>
                </c:pt>
                <c:pt idx="20">
                  <c:v>225.67786723491287</c:v>
                </c:pt>
                <c:pt idx="21">
                  <c:v>225.67786723491287</c:v>
                </c:pt>
                <c:pt idx="22">
                  <c:v>225.67786723491287</c:v>
                </c:pt>
                <c:pt idx="23">
                  <c:v>225.67786723491287</c:v>
                </c:pt>
                <c:pt idx="24">
                  <c:v>225.67786723491287</c:v>
                </c:pt>
                <c:pt idx="25">
                  <c:v>225.67786723491287</c:v>
                </c:pt>
                <c:pt idx="26">
                  <c:v>225.67786723491287</c:v>
                </c:pt>
                <c:pt idx="27">
                  <c:v>225.67786723491287</c:v>
                </c:pt>
                <c:pt idx="28">
                  <c:v>225.67786723491287</c:v>
                </c:pt>
                <c:pt idx="29">
                  <c:v>225.67786723491287</c:v>
                </c:pt>
                <c:pt idx="30">
                  <c:v>225.67786723491287</c:v>
                </c:pt>
                <c:pt idx="31">
                  <c:v>225.67786723491287</c:v>
                </c:pt>
                <c:pt idx="32">
                  <c:v>225.67786723491287</c:v>
                </c:pt>
                <c:pt idx="33">
                  <c:v>225.67786723491287</c:v>
                </c:pt>
                <c:pt idx="34">
                  <c:v>225.67786723491287</c:v>
                </c:pt>
                <c:pt idx="35">
                  <c:v>225.67786723491287</c:v>
                </c:pt>
                <c:pt idx="36">
                  <c:v>225.67786723491287</c:v>
                </c:pt>
                <c:pt idx="37">
                  <c:v>225.67786723491287</c:v>
                </c:pt>
                <c:pt idx="38">
                  <c:v>225.67786723491287</c:v>
                </c:pt>
                <c:pt idx="39">
                  <c:v>225.67786723491287</c:v>
                </c:pt>
                <c:pt idx="40">
                  <c:v>225.67786723491287</c:v>
                </c:pt>
                <c:pt idx="41">
                  <c:v>225.67786723491287</c:v>
                </c:pt>
                <c:pt idx="42">
                  <c:v>225.67786723491287</c:v>
                </c:pt>
                <c:pt idx="43">
                  <c:v>225.67786723491287</c:v>
                </c:pt>
                <c:pt idx="44">
                  <c:v>225.67786723491287</c:v>
                </c:pt>
                <c:pt idx="45">
                  <c:v>225.67786723491287</c:v>
                </c:pt>
                <c:pt idx="46">
                  <c:v>225.67786723491287</c:v>
                </c:pt>
                <c:pt idx="47">
                  <c:v>225.67786723491287</c:v>
                </c:pt>
                <c:pt idx="48">
                  <c:v>225.67786723491287</c:v>
                </c:pt>
                <c:pt idx="49">
                  <c:v>225.67786723491287</c:v>
                </c:pt>
                <c:pt idx="50">
                  <c:v>225.67786723491287</c:v>
                </c:pt>
                <c:pt idx="51">
                  <c:v>225.67786723491287</c:v>
                </c:pt>
              </c:numCache>
            </c:numRef>
          </c:val>
          <c:smooth val="0"/>
          <c:extLst>
            <c:ext xmlns:c16="http://schemas.microsoft.com/office/drawing/2014/chart" uri="{C3380CC4-5D6E-409C-BE32-E72D297353CC}">
              <c16:uniqueId val="{00000001-88DC-4B92-9B5F-AD0FFF287919}"/>
            </c:ext>
          </c:extLst>
        </c:ser>
        <c:ser>
          <c:idx val="2"/>
          <c:order val="2"/>
          <c:tx>
            <c:strRef>
              <c:f>UCI!$A$23</c:f>
              <c:strCache>
                <c:ptCount val="1"/>
                <c:pt idx="0">
                  <c:v>2022</c:v>
                </c:pt>
              </c:strCache>
            </c:strRef>
          </c:tx>
          <c:spPr>
            <a:ln w="19050">
              <a:solidFill>
                <a:schemeClr val="tx1"/>
              </a:solidFill>
              <a:prstDash val="sysDot"/>
            </a:ln>
          </c:spPr>
          <c:marker>
            <c:symbol val="circle"/>
            <c:size val="5"/>
            <c:spPr>
              <a:solidFill>
                <a:schemeClr val="tx1"/>
              </a:solidFill>
              <a:ln w="19050">
                <a:noFill/>
                <a:prstDash val="dashDot"/>
              </a:ln>
            </c:spPr>
          </c:marker>
          <c:val>
            <c:numRef>
              <c:f>UCI!$B$23:$BA$23</c:f>
              <c:numCache>
                <c:formatCode>General</c:formatCode>
                <c:ptCount val="52"/>
                <c:pt idx="0">
                  <c:v>115</c:v>
                </c:pt>
                <c:pt idx="1">
                  <c:v>151</c:v>
                </c:pt>
                <c:pt idx="2">
                  <c:v>182</c:v>
                </c:pt>
                <c:pt idx="3">
                  <c:v>144</c:v>
                </c:pt>
                <c:pt idx="4">
                  <c:v>133</c:v>
                </c:pt>
                <c:pt idx="5">
                  <c:v>141</c:v>
                </c:pt>
                <c:pt idx="6">
                  <c:v>120</c:v>
                </c:pt>
                <c:pt idx="7">
                  <c:v>98</c:v>
                </c:pt>
                <c:pt idx="8">
                  <c:v>77</c:v>
                </c:pt>
                <c:pt idx="9">
                  <c:v>77</c:v>
                </c:pt>
                <c:pt idx="10">
                  <c:v>63</c:v>
                </c:pt>
                <c:pt idx="11">
                  <c:v>76</c:v>
                </c:pt>
                <c:pt idx="12">
                  <c:v>75</c:v>
                </c:pt>
                <c:pt idx="13">
                  <c:v>72</c:v>
                </c:pt>
                <c:pt idx="14">
                  <c:v>71</c:v>
                </c:pt>
                <c:pt idx="15">
                  <c:v>66</c:v>
                </c:pt>
                <c:pt idx="16">
                  <c:v>69</c:v>
                </c:pt>
                <c:pt idx="17">
                  <c:v>77</c:v>
                </c:pt>
                <c:pt idx="18">
                  <c:v>73</c:v>
                </c:pt>
                <c:pt idx="19">
                  <c:v>67</c:v>
                </c:pt>
                <c:pt idx="20">
                  <c:v>65</c:v>
                </c:pt>
                <c:pt idx="21">
                  <c:v>83</c:v>
                </c:pt>
                <c:pt idx="22">
                  <c:v>73</c:v>
                </c:pt>
                <c:pt idx="23">
                  <c:v>65</c:v>
                </c:pt>
                <c:pt idx="24">
                  <c:v>70</c:v>
                </c:pt>
                <c:pt idx="25">
                  <c:v>114</c:v>
                </c:pt>
                <c:pt idx="26">
                  <c:v>71</c:v>
                </c:pt>
                <c:pt idx="27">
                  <c:v>79</c:v>
                </c:pt>
                <c:pt idx="28">
                  <c:v>60</c:v>
                </c:pt>
                <c:pt idx="29">
                  <c:v>59</c:v>
                </c:pt>
                <c:pt idx="30">
                  <c:v>57</c:v>
                </c:pt>
                <c:pt idx="31">
                  <c:v>33</c:v>
                </c:pt>
              </c:numCache>
            </c:numRef>
          </c:val>
          <c:smooth val="0"/>
          <c:extLst>
            <c:ext xmlns:c16="http://schemas.microsoft.com/office/drawing/2014/chart" uri="{C3380CC4-5D6E-409C-BE32-E72D297353CC}">
              <c16:uniqueId val="{00000002-88DC-4B92-9B5F-AD0FFF287919}"/>
            </c:ext>
          </c:extLst>
        </c:ser>
        <c:ser>
          <c:idx val="3"/>
          <c:order val="3"/>
          <c:tx>
            <c:strRef>
              <c:f>UCI!$A$28</c:f>
              <c:strCache>
                <c:ptCount val="1"/>
                <c:pt idx="0">
                  <c:v>Promedio 2 años ant</c:v>
                </c:pt>
              </c:strCache>
            </c:strRef>
          </c:tx>
          <c:marker>
            <c:symbol val="none"/>
          </c:marker>
          <c:val>
            <c:numRef>
              <c:f>UCI!$B$28:$BA$28</c:f>
              <c:numCache>
                <c:formatCode>0.0</c:formatCode>
                <c:ptCount val="52"/>
                <c:pt idx="0">
                  <c:v>122.13461538461539</c:v>
                </c:pt>
                <c:pt idx="1">
                  <c:v>122.13461538461539</c:v>
                </c:pt>
                <c:pt idx="2">
                  <c:v>122.13461538461539</c:v>
                </c:pt>
                <c:pt idx="3">
                  <c:v>122.13461538461539</c:v>
                </c:pt>
                <c:pt idx="4">
                  <c:v>122.13461538461539</c:v>
                </c:pt>
                <c:pt idx="5">
                  <c:v>122.13461538461539</c:v>
                </c:pt>
                <c:pt idx="6">
                  <c:v>122.13461538461539</c:v>
                </c:pt>
                <c:pt idx="7">
                  <c:v>122.13461538461539</c:v>
                </c:pt>
                <c:pt idx="8">
                  <c:v>122.13461538461539</c:v>
                </c:pt>
                <c:pt idx="9">
                  <c:v>122.13461538461539</c:v>
                </c:pt>
                <c:pt idx="10">
                  <c:v>122.13461538461539</c:v>
                </c:pt>
                <c:pt idx="11">
                  <c:v>122.13461538461539</c:v>
                </c:pt>
                <c:pt idx="12">
                  <c:v>122.13461538461539</c:v>
                </c:pt>
                <c:pt idx="13">
                  <c:v>122.13461538461539</c:v>
                </c:pt>
                <c:pt idx="14">
                  <c:v>122.13461538461539</c:v>
                </c:pt>
                <c:pt idx="15">
                  <c:v>122.13461538461539</c:v>
                </c:pt>
                <c:pt idx="16">
                  <c:v>122.13461538461539</c:v>
                </c:pt>
                <c:pt idx="17">
                  <c:v>122.13461538461539</c:v>
                </c:pt>
                <c:pt idx="18">
                  <c:v>122.13461538461539</c:v>
                </c:pt>
                <c:pt idx="19">
                  <c:v>122.13461538461539</c:v>
                </c:pt>
                <c:pt idx="20">
                  <c:v>122.13461538461539</c:v>
                </c:pt>
                <c:pt idx="21">
                  <c:v>122.13461538461539</c:v>
                </c:pt>
                <c:pt idx="22">
                  <c:v>122.13461538461539</c:v>
                </c:pt>
                <c:pt idx="23">
                  <c:v>122.13461538461539</c:v>
                </c:pt>
                <c:pt idx="24">
                  <c:v>122.13461538461539</c:v>
                </c:pt>
                <c:pt idx="25">
                  <c:v>122.13461538461539</c:v>
                </c:pt>
                <c:pt idx="26">
                  <c:v>122.13461538461539</c:v>
                </c:pt>
                <c:pt idx="27">
                  <c:v>122.13461538461539</c:v>
                </c:pt>
                <c:pt idx="28">
                  <c:v>122.13461538461539</c:v>
                </c:pt>
                <c:pt idx="29">
                  <c:v>122.13461538461539</c:v>
                </c:pt>
                <c:pt idx="30">
                  <c:v>122.13461538461539</c:v>
                </c:pt>
                <c:pt idx="31">
                  <c:v>122.13461538461539</c:v>
                </c:pt>
                <c:pt idx="32">
                  <c:v>122.13461538461539</c:v>
                </c:pt>
                <c:pt idx="33">
                  <c:v>122.13461538461539</c:v>
                </c:pt>
                <c:pt idx="34">
                  <c:v>122.13461538461539</c:v>
                </c:pt>
                <c:pt idx="35">
                  <c:v>122.13461538461539</c:v>
                </c:pt>
                <c:pt idx="36">
                  <c:v>122.13461538461539</c:v>
                </c:pt>
                <c:pt idx="37">
                  <c:v>122.13461538461539</c:v>
                </c:pt>
                <c:pt idx="38">
                  <c:v>122.13461538461539</c:v>
                </c:pt>
                <c:pt idx="39">
                  <c:v>122.13461538461539</c:v>
                </c:pt>
                <c:pt idx="40">
                  <c:v>122.13461538461539</c:v>
                </c:pt>
                <c:pt idx="41">
                  <c:v>122.13461538461539</c:v>
                </c:pt>
                <c:pt idx="42">
                  <c:v>122.13461538461539</c:v>
                </c:pt>
                <c:pt idx="43">
                  <c:v>122.13461538461539</c:v>
                </c:pt>
                <c:pt idx="44">
                  <c:v>122.13461538461539</c:v>
                </c:pt>
                <c:pt idx="45">
                  <c:v>122.13461538461539</c:v>
                </c:pt>
                <c:pt idx="46">
                  <c:v>122.13461538461539</c:v>
                </c:pt>
                <c:pt idx="47">
                  <c:v>122.13461538461539</c:v>
                </c:pt>
                <c:pt idx="48">
                  <c:v>122.13461538461539</c:v>
                </c:pt>
                <c:pt idx="49">
                  <c:v>122.13461538461539</c:v>
                </c:pt>
                <c:pt idx="50">
                  <c:v>122.13461538461539</c:v>
                </c:pt>
                <c:pt idx="51">
                  <c:v>122.13461538461539</c:v>
                </c:pt>
              </c:numCache>
            </c:numRef>
          </c:val>
          <c:smooth val="0"/>
          <c:extLst>
            <c:ext xmlns:c16="http://schemas.microsoft.com/office/drawing/2014/chart" uri="{C3380CC4-5D6E-409C-BE32-E72D297353CC}">
              <c16:uniqueId val="{00000003-88DC-4B92-9B5F-AD0FFF287919}"/>
            </c:ext>
          </c:extLst>
        </c:ser>
        <c:dLbls>
          <c:showLegendKey val="0"/>
          <c:showVal val="0"/>
          <c:showCatName val="0"/>
          <c:showSerName val="0"/>
          <c:showPercent val="0"/>
          <c:showBubbleSize val="0"/>
        </c:dLbls>
        <c:smooth val="0"/>
        <c:axId val="158204936"/>
        <c:axId val="158205328"/>
      </c:lineChart>
      <c:catAx>
        <c:axId val="158204936"/>
        <c:scaling>
          <c:orientation val="minMax"/>
        </c:scaling>
        <c:delete val="0"/>
        <c:axPos val="b"/>
        <c:title>
          <c:tx>
            <c:rich>
              <a:bodyPr/>
              <a:lstStyle/>
              <a:p>
                <a:pPr>
                  <a:defRPr/>
                </a:pPr>
                <a:r>
                  <a:rPr lang="es-ES"/>
                  <a:t>Semana Epidemiológica</a:t>
                </a:r>
              </a:p>
            </c:rich>
          </c:tx>
          <c:layout>
            <c:manualLayout>
              <c:xMode val="edge"/>
              <c:yMode val="edge"/>
              <c:x val="0.40122779138619852"/>
              <c:y val="0.82191318108145062"/>
            </c:manualLayout>
          </c:layout>
          <c:overlay val="0"/>
        </c:title>
        <c:numFmt formatCode="General" sourceLinked="1"/>
        <c:majorTickMark val="none"/>
        <c:minorTickMark val="none"/>
        <c:tickLblPos val="nextTo"/>
        <c:spPr>
          <a:ln w="3175">
            <a:solidFill>
              <a:srgbClr val="808080"/>
            </a:solidFill>
            <a:prstDash val="solid"/>
          </a:ln>
        </c:spPr>
        <c:crossAx val="158205328"/>
        <c:crosses val="autoZero"/>
        <c:auto val="1"/>
        <c:lblAlgn val="ctr"/>
        <c:lblOffset val="100"/>
        <c:noMultiLvlLbl val="0"/>
      </c:catAx>
      <c:valAx>
        <c:axId val="158205328"/>
        <c:scaling>
          <c:orientation val="minMax"/>
        </c:scaling>
        <c:delete val="0"/>
        <c:axPos val="l"/>
        <c:title>
          <c:tx>
            <c:rich>
              <a:bodyPr/>
              <a:lstStyle/>
              <a:p>
                <a:pPr>
                  <a:defRPr/>
                </a:pPr>
                <a:r>
                  <a:rPr lang="es-ES"/>
                  <a:t>Número de casos</a:t>
                </a:r>
              </a:p>
            </c:rich>
          </c:tx>
          <c:layout>
            <c:manualLayout>
              <c:xMode val="edge"/>
              <c:yMode val="edge"/>
              <c:x val="2.2699556980379759E-2"/>
              <c:y val="0.23353806184148759"/>
            </c:manualLayout>
          </c:layout>
          <c:overlay val="0"/>
        </c:title>
        <c:numFmt formatCode="0" sourceLinked="0"/>
        <c:majorTickMark val="none"/>
        <c:minorTickMark val="none"/>
        <c:tickLblPos val="nextTo"/>
        <c:spPr>
          <a:ln w="3175">
            <a:solidFill>
              <a:srgbClr val="808080"/>
            </a:solidFill>
            <a:prstDash val="solid"/>
          </a:ln>
        </c:spPr>
        <c:crossAx val="158204936"/>
        <c:crosses val="autoZero"/>
        <c:crossBetween val="between"/>
      </c:valAx>
      <c:spPr>
        <a:solidFill>
          <a:srgbClr val="FFFFFF"/>
        </a:solidFill>
        <a:ln w="25400">
          <a:noFill/>
        </a:ln>
      </c:spPr>
    </c:plotArea>
    <c:legend>
      <c:legendPos val="b"/>
      <c:layout>
        <c:manualLayout>
          <c:xMode val="edge"/>
          <c:yMode val="edge"/>
          <c:x val="7.8624639451098044E-2"/>
          <c:y val="0.90493273833425825"/>
          <c:w val="0.83736229561647635"/>
          <c:h val="9.5067261665741601E-2"/>
        </c:manualLayout>
      </c:layout>
      <c:overlay val="0"/>
      <c:spPr>
        <a:noFill/>
        <a:ln w="25400">
          <a:noFill/>
        </a:ln>
      </c:spPr>
    </c:legend>
    <c:plotVisOnly val="1"/>
    <c:dispBlanksAs val="gap"/>
    <c:showDLblsOverMax val="0"/>
  </c:chart>
  <c:spPr>
    <a:solidFill>
      <a:srgbClr val="FFFFFF"/>
    </a:solidFill>
    <a:ln w="3175">
      <a:noFill/>
      <a:prstDash val="solid"/>
    </a:ln>
  </c:spPr>
  <c:txPr>
    <a:bodyPr/>
    <a:lstStyle/>
    <a:p>
      <a:pPr>
        <a:defRPr sz="70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'2021-2022'!$P$2:$P$33</c:f>
              <c:numCache>
                <c:formatCode>General</c:formatCode>
                <c:ptCount val="32"/>
                <c:pt idx="0">
                  <c:v>115</c:v>
                </c:pt>
                <c:pt idx="1">
                  <c:v>151</c:v>
                </c:pt>
                <c:pt idx="2">
                  <c:v>182</c:v>
                </c:pt>
                <c:pt idx="3">
                  <c:v>144</c:v>
                </c:pt>
                <c:pt idx="4">
                  <c:v>133</c:v>
                </c:pt>
                <c:pt idx="5">
                  <c:v>141</c:v>
                </c:pt>
                <c:pt idx="6">
                  <c:v>120</c:v>
                </c:pt>
                <c:pt idx="7">
                  <c:v>98</c:v>
                </c:pt>
                <c:pt idx="8">
                  <c:v>77</c:v>
                </c:pt>
                <c:pt idx="9">
                  <c:v>77</c:v>
                </c:pt>
                <c:pt idx="10">
                  <c:v>63</c:v>
                </c:pt>
                <c:pt idx="11">
                  <c:v>76</c:v>
                </c:pt>
                <c:pt idx="12">
                  <c:v>75</c:v>
                </c:pt>
                <c:pt idx="13">
                  <c:v>72</c:v>
                </c:pt>
                <c:pt idx="14">
                  <c:v>71</c:v>
                </c:pt>
                <c:pt idx="15">
                  <c:v>66</c:v>
                </c:pt>
                <c:pt idx="16">
                  <c:v>69</c:v>
                </c:pt>
                <c:pt idx="17">
                  <c:v>77</c:v>
                </c:pt>
                <c:pt idx="18">
                  <c:v>73</c:v>
                </c:pt>
                <c:pt idx="19">
                  <c:v>67</c:v>
                </c:pt>
                <c:pt idx="20">
                  <c:v>65</c:v>
                </c:pt>
                <c:pt idx="21">
                  <c:v>83</c:v>
                </c:pt>
                <c:pt idx="22">
                  <c:v>73</c:v>
                </c:pt>
                <c:pt idx="23">
                  <c:v>65</c:v>
                </c:pt>
                <c:pt idx="24">
                  <c:v>70</c:v>
                </c:pt>
                <c:pt idx="25">
                  <c:v>114</c:v>
                </c:pt>
                <c:pt idx="26">
                  <c:v>71</c:v>
                </c:pt>
                <c:pt idx="27">
                  <c:v>79</c:v>
                </c:pt>
                <c:pt idx="28">
                  <c:v>60</c:v>
                </c:pt>
                <c:pt idx="29">
                  <c:v>59</c:v>
                </c:pt>
                <c:pt idx="30">
                  <c:v>57</c:v>
                </c:pt>
                <c:pt idx="31">
                  <c:v>33</c:v>
                </c:pt>
              </c:numCache>
            </c:numRef>
          </c:val>
          <c:extLst>
            <c:ext xmlns:c16="http://schemas.microsoft.com/office/drawing/2014/chart" uri="{C3380CC4-5D6E-409C-BE32-E72D297353CC}">
              <c16:uniqueId val="{00000000-6839-48CB-9EAA-1937FECC09EC}"/>
            </c:ext>
          </c:extLst>
        </c:ser>
        <c:dLbls>
          <c:showLegendKey val="0"/>
          <c:showVal val="0"/>
          <c:showCatName val="0"/>
          <c:showSerName val="0"/>
          <c:showPercent val="0"/>
          <c:showBubbleSize val="0"/>
        </c:dLbls>
        <c:gapWidth val="50"/>
        <c:axId val="187966976"/>
        <c:axId val="187966584"/>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B949-4A67-9396-BF9AE04FA15E}"/>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1-6839-48CB-9EAA-1937FECC09EC}"/>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2-6839-48CB-9EAA-1937FECC09EC}"/>
            </c:ext>
          </c:extLst>
        </c:ser>
        <c:dLbls>
          <c:showLegendKey val="0"/>
          <c:showVal val="0"/>
          <c:showCatName val="0"/>
          <c:showSerName val="0"/>
          <c:showPercent val="0"/>
          <c:showBubbleSize val="0"/>
        </c:dLbls>
        <c:marker val="1"/>
        <c:smooth val="0"/>
        <c:axId val="187965016"/>
        <c:axId val="187966192"/>
      </c:lineChart>
      <c:catAx>
        <c:axId val="187965016"/>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87966192"/>
        <c:crosses val="autoZero"/>
        <c:auto val="1"/>
        <c:lblAlgn val="ctr"/>
        <c:lblOffset val="100"/>
        <c:noMultiLvlLbl val="0"/>
      </c:catAx>
      <c:valAx>
        <c:axId val="18796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87965016"/>
        <c:crosses val="autoZero"/>
        <c:crossBetween val="between"/>
      </c:valAx>
      <c:valAx>
        <c:axId val="187966584"/>
        <c:scaling>
          <c:orientation val="minMax"/>
        </c:scaling>
        <c:delete val="1"/>
        <c:axPos val="r"/>
        <c:numFmt formatCode="General" sourceLinked="1"/>
        <c:majorTickMark val="out"/>
        <c:minorTickMark val="none"/>
        <c:tickLblPos val="nextTo"/>
        <c:crossAx val="187966976"/>
        <c:crosses val="max"/>
        <c:crossBetween val="between"/>
      </c:valAx>
      <c:catAx>
        <c:axId val="187966976"/>
        <c:scaling>
          <c:orientation val="minMax"/>
        </c:scaling>
        <c:delete val="1"/>
        <c:axPos val="b"/>
        <c:numFmt formatCode="General" sourceLinked="1"/>
        <c:majorTickMark val="out"/>
        <c:minorTickMark val="none"/>
        <c:tickLblPos val="nextTo"/>
        <c:crossAx val="187966584"/>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81317257334162E-2"/>
          <c:y val="4.2284095591512437E-2"/>
          <c:w val="0.89032474325521549"/>
          <c:h val="0.71798144230841787"/>
        </c:manualLayout>
      </c:layout>
      <c:lineChart>
        <c:grouping val="standard"/>
        <c:varyColors val="0"/>
        <c:ser>
          <c:idx val="0"/>
          <c:order val="0"/>
          <c:tx>
            <c:strRef>
              <c:f>UCI!$B$132</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UCI!$C$132:$BC$132</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UCI!$B$133</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UCI!$C$133:$BC$133</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UCI!$B$134</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UCI!$C$134:$AH$134</c:f>
              <c:numCache>
                <c:formatCode>General</c:formatCode>
                <c:ptCount val="32"/>
                <c:pt idx="0">
                  <c:v>4.2428571428571429</c:v>
                </c:pt>
                <c:pt idx="1">
                  <c:v>6.2068965517241379</c:v>
                </c:pt>
                <c:pt idx="2">
                  <c:v>9.1985294117647065</c:v>
                </c:pt>
                <c:pt idx="3">
                  <c:v>12</c:v>
                </c:pt>
                <c:pt idx="4">
                  <c:v>12.345549738219896</c:v>
                </c:pt>
                <c:pt idx="5">
                  <c:v>8.8269230769230766</c:v>
                </c:pt>
                <c:pt idx="6">
                  <c:v>10.285714285714286</c:v>
                </c:pt>
                <c:pt idx="7">
                  <c:v>8.7326732673267333</c:v>
                </c:pt>
                <c:pt idx="8">
                  <c:v>6.9648241206030148</c:v>
                </c:pt>
                <c:pt idx="9">
                  <c:v>7.181347150259068</c:v>
                </c:pt>
                <c:pt idx="10">
                  <c:v>5.6138613861386144</c:v>
                </c:pt>
                <c:pt idx="11">
                  <c:v>6.4528301886792452</c:v>
                </c:pt>
                <c:pt idx="12">
                  <c:v>6.2790697674418601</c:v>
                </c:pt>
                <c:pt idx="13">
                  <c:v>6.9304812834224601</c:v>
                </c:pt>
                <c:pt idx="14">
                  <c:v>7.5621301775147929</c:v>
                </c:pt>
                <c:pt idx="15">
                  <c:v>8.1369863013698627</c:v>
                </c:pt>
                <c:pt idx="16">
                  <c:v>8.117647058823529</c:v>
                </c:pt>
                <c:pt idx="17">
                  <c:v>8.1052631578947363</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5.4152542372881358</c:v>
                </c:pt>
                <c:pt idx="27">
                  <c:v>6.3482142857142856</c:v>
                </c:pt>
                <c:pt idx="28">
                  <c:v>3.9272727272727272</c:v>
                </c:pt>
                <c:pt idx="29">
                  <c:v>3.8618181818181818</c:v>
                </c:pt>
                <c:pt idx="30">
                  <c:v>3.42</c:v>
                </c:pt>
                <c:pt idx="31">
                  <c:v>2.5714285714285712</c:v>
                </c:pt>
              </c:numCache>
            </c:numRef>
          </c:val>
          <c:smooth val="0"/>
          <c:extLst>
            <c:ext xmlns:c16="http://schemas.microsoft.com/office/drawing/2014/chart" uri="{C3380CC4-5D6E-409C-BE32-E72D297353CC}">
              <c16:uniqueId val="{00000002-73F6-4C4E-A28B-89E5280B39F4}"/>
            </c:ext>
          </c:extLst>
        </c:ser>
        <c:ser>
          <c:idx val="3"/>
          <c:order val="3"/>
          <c:tx>
            <c:strRef>
              <c:f>UCI!$B$135</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UCI!$C$135:$BC$135</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187964624"/>
        <c:axId val="187970504"/>
      </c:lineChart>
      <c:catAx>
        <c:axId val="187964624"/>
        <c:scaling>
          <c:orientation val="minMax"/>
        </c:scaling>
        <c:delete val="0"/>
        <c:axPos val="b"/>
        <c:title>
          <c:tx>
            <c:rich>
              <a:bodyPr rot="0" vert="horz"/>
              <a:lstStyle/>
              <a:p>
                <a:pPr>
                  <a:defRPr/>
                </a:pPr>
                <a:r>
                  <a:rPr lang="es-CO"/>
                  <a:t>Semanas epidemiológicas</a:t>
                </a:r>
              </a:p>
            </c:rich>
          </c:tx>
          <c:layout>
            <c:manualLayout>
              <c:xMode val="edge"/>
              <c:yMode val="edge"/>
              <c:x val="0.40916521370142289"/>
              <c:y val="0.7628343113557075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7970504"/>
        <c:crosses val="autoZero"/>
        <c:auto val="1"/>
        <c:lblAlgn val="ctr"/>
        <c:lblOffset val="100"/>
        <c:noMultiLvlLbl val="0"/>
      </c:catAx>
      <c:valAx>
        <c:axId val="18797050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87964624"/>
        <c:crosses val="autoZero"/>
        <c:crossBetween val="between"/>
      </c:valAx>
      <c:spPr>
        <a:noFill/>
        <a:ln>
          <a:noFill/>
        </a:ln>
        <a:effectLst/>
      </c:spPr>
    </c:plotArea>
    <c:legend>
      <c:legendPos val="b"/>
      <c:layout>
        <c:manualLayout>
          <c:xMode val="edge"/>
          <c:yMode val="edge"/>
          <c:x val="6.9980630780410474E-2"/>
          <c:y val="0.86092910593747862"/>
          <c:w val="0.8935967313365427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
          <c:y val="3.5715047283280309E-2"/>
          <c:w val="0.84375"/>
          <c:h val="0.69841309330032519"/>
        </c:manualLayout>
      </c:layout>
      <c:barChart>
        <c:barDir val="col"/>
        <c:grouping val="clustered"/>
        <c:varyColors val="0"/>
        <c:ser>
          <c:idx val="2"/>
          <c:order val="1"/>
          <c:tx>
            <c:strRef>
              <c:f>Hoja3!$C$1</c:f>
              <c:strCache>
                <c:ptCount val="1"/>
                <c:pt idx="0">
                  <c:v>2022</c:v>
                </c:pt>
              </c:strCache>
            </c:strRef>
          </c:tx>
          <c:spPr>
            <a:solidFill>
              <a:srgbClr val="969696"/>
            </a:solidFill>
            <a:ln w="25400">
              <a:noFill/>
            </a:ln>
          </c:spPr>
          <c:invertIfNegative val="0"/>
          <c:val>
            <c:numRef>
              <c:f>Hoja3!$C$2:$C$33</c:f>
              <c:numCache>
                <c:formatCode>General</c:formatCode>
                <c:ptCount val="32"/>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pt idx="20">
                  <c:v>29</c:v>
                </c:pt>
                <c:pt idx="21">
                  <c:v>18</c:v>
                </c:pt>
                <c:pt idx="22">
                  <c:v>27</c:v>
                </c:pt>
                <c:pt idx="23">
                  <c:v>17</c:v>
                </c:pt>
                <c:pt idx="24">
                  <c:v>22</c:v>
                </c:pt>
                <c:pt idx="25">
                  <c:v>21</c:v>
                </c:pt>
                <c:pt idx="26">
                  <c:v>13</c:v>
                </c:pt>
                <c:pt idx="27">
                  <c:v>21</c:v>
                </c:pt>
                <c:pt idx="28">
                  <c:v>20</c:v>
                </c:pt>
                <c:pt idx="29">
                  <c:v>17</c:v>
                </c:pt>
                <c:pt idx="30">
                  <c:v>18</c:v>
                </c:pt>
                <c:pt idx="31">
                  <c:v>17</c:v>
                </c:pt>
              </c:numCache>
            </c:numRef>
          </c:val>
          <c:extLst>
            <c:ext xmlns:c16="http://schemas.microsoft.com/office/drawing/2014/chart" uri="{C3380CC4-5D6E-409C-BE32-E72D297353CC}">
              <c16:uniqueId val="{00000000-0E3E-48E5-90A0-6107B9A35696}"/>
            </c:ext>
          </c:extLst>
        </c:ser>
        <c:dLbls>
          <c:showLegendKey val="0"/>
          <c:showVal val="0"/>
          <c:showCatName val="0"/>
          <c:showSerName val="0"/>
          <c:showPercent val="0"/>
          <c:showBubbleSize val="0"/>
        </c:dLbls>
        <c:gapWidth val="50"/>
        <c:overlap val="-27"/>
        <c:axId val="269048040"/>
        <c:axId val="269050000"/>
      </c:barChart>
      <c:lineChart>
        <c:grouping val="stacked"/>
        <c:varyColors val="0"/>
        <c:ser>
          <c:idx val="1"/>
          <c:order val="0"/>
          <c:tx>
            <c:strRef>
              <c:f>Hoja3!$B$1</c:f>
              <c:strCache>
                <c:ptCount val="1"/>
                <c:pt idx="0">
                  <c:v>2021</c:v>
                </c:pt>
              </c:strCache>
            </c:strRef>
          </c:tx>
          <c:spPr>
            <a:ln w="25400">
              <a:solidFill>
                <a:srgbClr val="FF8080"/>
              </a:solidFill>
              <a:prstDash val="solid"/>
            </a:ln>
          </c:spPr>
          <c:marker>
            <c:symbol val="none"/>
          </c:marker>
          <c:val>
            <c:numRef>
              <c:f>Hoja3!$B$2:$B$33</c:f>
              <c:numCache>
                <c:formatCode>General</c:formatCode>
                <c:ptCount val="32"/>
                <c:pt idx="0">
                  <c:v>14</c:v>
                </c:pt>
                <c:pt idx="1">
                  <c:v>24</c:v>
                </c:pt>
                <c:pt idx="2">
                  <c:v>16</c:v>
                </c:pt>
                <c:pt idx="3">
                  <c:v>10</c:v>
                </c:pt>
                <c:pt idx="4">
                  <c:v>14</c:v>
                </c:pt>
                <c:pt idx="5">
                  <c:v>8</c:v>
                </c:pt>
                <c:pt idx="6">
                  <c:v>10</c:v>
                </c:pt>
                <c:pt idx="7">
                  <c:v>11</c:v>
                </c:pt>
                <c:pt idx="8">
                  <c:v>10</c:v>
                </c:pt>
                <c:pt idx="9">
                  <c:v>11</c:v>
                </c:pt>
                <c:pt idx="10">
                  <c:v>9</c:v>
                </c:pt>
                <c:pt idx="11">
                  <c:v>12</c:v>
                </c:pt>
                <c:pt idx="12">
                  <c:v>6</c:v>
                </c:pt>
                <c:pt idx="13">
                  <c:v>9</c:v>
                </c:pt>
                <c:pt idx="14">
                  <c:v>10</c:v>
                </c:pt>
                <c:pt idx="15">
                  <c:v>14</c:v>
                </c:pt>
                <c:pt idx="16">
                  <c:v>3</c:v>
                </c:pt>
                <c:pt idx="17">
                  <c:v>15</c:v>
                </c:pt>
                <c:pt idx="18">
                  <c:v>9</c:v>
                </c:pt>
                <c:pt idx="19">
                  <c:v>10</c:v>
                </c:pt>
                <c:pt idx="20">
                  <c:v>10</c:v>
                </c:pt>
                <c:pt idx="21">
                  <c:v>9</c:v>
                </c:pt>
                <c:pt idx="22">
                  <c:v>11</c:v>
                </c:pt>
                <c:pt idx="23">
                  <c:v>11</c:v>
                </c:pt>
                <c:pt idx="24">
                  <c:v>10</c:v>
                </c:pt>
                <c:pt idx="25">
                  <c:v>11</c:v>
                </c:pt>
                <c:pt idx="26">
                  <c:v>9</c:v>
                </c:pt>
                <c:pt idx="27">
                  <c:v>12</c:v>
                </c:pt>
                <c:pt idx="28">
                  <c:v>13</c:v>
                </c:pt>
                <c:pt idx="29">
                  <c:v>6</c:v>
                </c:pt>
                <c:pt idx="30">
                  <c:v>13</c:v>
                </c:pt>
                <c:pt idx="31">
                  <c:v>13</c:v>
                </c:pt>
              </c:numCache>
            </c:numRef>
          </c:val>
          <c:smooth val="0"/>
          <c:extLst>
            <c:ext xmlns:c16="http://schemas.microsoft.com/office/drawing/2014/chart" uri="{C3380CC4-5D6E-409C-BE32-E72D297353CC}">
              <c16:uniqueId val="{00000001-0E3E-48E5-90A0-6107B9A35696}"/>
            </c:ext>
          </c:extLst>
        </c:ser>
        <c:dLbls>
          <c:showLegendKey val="0"/>
          <c:showVal val="0"/>
          <c:showCatName val="0"/>
          <c:showSerName val="0"/>
          <c:showPercent val="0"/>
          <c:showBubbleSize val="0"/>
        </c:dLbls>
        <c:marker val="1"/>
        <c:smooth val="0"/>
        <c:axId val="269048040"/>
        <c:axId val="269050000"/>
      </c:lineChart>
      <c:catAx>
        <c:axId val="269048040"/>
        <c:scaling>
          <c:orientation val="minMax"/>
        </c:scaling>
        <c:delete val="0"/>
        <c:axPos val="b"/>
        <c:title>
          <c:tx>
            <c:rich>
              <a:bodyPr/>
              <a:lstStyle/>
              <a:p>
                <a:pPr>
                  <a:defRPr/>
                </a:pPr>
                <a:r>
                  <a:rPr lang="es-CO"/>
                  <a:t>Semanas epidemiológicas</a:t>
                </a:r>
              </a:p>
            </c:rich>
          </c:tx>
          <c:layout>
            <c:manualLayout>
              <c:xMode val="edge"/>
              <c:yMode val="edge"/>
              <c:x val="0.39374999999999999"/>
              <c:y val="0.82407407407407407"/>
            </c:manualLayout>
          </c:layout>
          <c:overlay val="0"/>
          <c:spPr>
            <a:noFill/>
            <a:ln w="25400">
              <a:noFill/>
            </a:ln>
          </c:spPr>
        </c:title>
        <c:numFmt formatCode="General" sourceLinked="1"/>
        <c:majorTickMark val="none"/>
        <c:minorTickMark val="none"/>
        <c:tickLblPos val="nextTo"/>
        <c:spPr>
          <a:ln w="3175">
            <a:solidFill>
              <a:srgbClr val="E3E3E3"/>
            </a:solidFill>
            <a:prstDash val="solid"/>
          </a:ln>
        </c:spPr>
        <c:txPr>
          <a:bodyPr rot="0" vert="horz"/>
          <a:lstStyle/>
          <a:p>
            <a:pPr>
              <a:defRPr/>
            </a:pPr>
            <a:endParaRPr lang="en-US"/>
          </a:p>
        </c:txPr>
        <c:crossAx val="269050000"/>
        <c:crosses val="autoZero"/>
        <c:auto val="0"/>
        <c:lblAlgn val="ctr"/>
        <c:lblOffset val="100"/>
        <c:tickLblSkip val="1"/>
        <c:tickMarkSkip val="1"/>
        <c:noMultiLvlLbl val="0"/>
      </c:catAx>
      <c:valAx>
        <c:axId val="269050000"/>
        <c:scaling>
          <c:orientation val="minMax"/>
        </c:scaling>
        <c:delete val="0"/>
        <c:axPos val="l"/>
        <c:majorGridlines>
          <c:spPr>
            <a:ln w="3175">
              <a:solidFill>
                <a:srgbClr val="E3E3E3"/>
              </a:solidFill>
              <a:prstDash val="solid"/>
            </a:ln>
          </c:spPr>
        </c:majorGridlines>
        <c:title>
          <c:tx>
            <c:rich>
              <a:bodyPr/>
              <a:lstStyle/>
              <a:p>
                <a:pPr>
                  <a:defRPr/>
                </a:pPr>
                <a:r>
                  <a:rPr lang="es-CO"/>
                  <a:t>Número de casos</a:t>
                </a:r>
              </a:p>
            </c:rich>
          </c:tx>
          <c:layout>
            <c:manualLayout>
              <c:xMode val="edge"/>
              <c:yMode val="edge"/>
              <c:x val="1.4583333333333334E-2"/>
              <c:y val="0.19444444444444445"/>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a:pPr>
            <a:endParaRPr lang="en-US"/>
          </a:p>
        </c:txPr>
        <c:crossAx val="269048040"/>
        <c:crosses val="autoZero"/>
        <c:crossBetween val="between"/>
      </c:valAx>
      <c:spPr>
        <a:noFill/>
        <a:ln w="25400">
          <a:noFill/>
        </a:ln>
      </c:spPr>
    </c:plotArea>
    <c:legend>
      <c:legendPos val="r"/>
      <c:layout>
        <c:manualLayout>
          <c:xMode val="edge"/>
          <c:yMode val="edge"/>
          <c:x val="0.37636886719399038"/>
          <c:y val="0.89880931226258076"/>
          <c:w val="0.28125"/>
          <c:h val="7.6388888888888895E-2"/>
        </c:manualLayout>
      </c:layout>
      <c:overlay val="0"/>
      <c:spPr>
        <a:noFill/>
        <a:ln w="25400">
          <a:noFill/>
        </a:ln>
      </c:spPr>
    </c:legend>
    <c:plotVisOnly val="1"/>
    <c:dispBlanksAs val="gap"/>
    <c:showDLblsOverMax val="0"/>
  </c:chart>
  <c:spPr>
    <a:solidFill>
      <a:srgbClr val="FFFFFF"/>
    </a:solidFill>
    <a:ln w="12700">
      <a:noFill/>
      <a:prstDash val="solid"/>
    </a:ln>
  </c:spPr>
  <c:txPr>
    <a:bodyPr/>
    <a:lstStyle/>
    <a:p>
      <a:pPr>
        <a:defRPr sz="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
          <c:y val="4.8611111111111112E-2"/>
          <c:w val="0.84375"/>
          <c:h val="0.70486111111111116"/>
        </c:manualLayout>
      </c:layout>
      <c:barChart>
        <c:barDir val="col"/>
        <c:grouping val="clustered"/>
        <c:varyColors val="0"/>
        <c:ser>
          <c:idx val="2"/>
          <c:order val="0"/>
          <c:tx>
            <c:strRef>
              <c:f>Hoja3!$C$1</c:f>
              <c:strCache>
                <c:ptCount val="1"/>
                <c:pt idx="0">
                  <c:v>2022</c:v>
                </c:pt>
              </c:strCache>
            </c:strRef>
          </c:tx>
          <c:spPr>
            <a:solidFill>
              <a:schemeClr val="accent2"/>
            </a:solidFill>
            <a:ln w="25400">
              <a:noFill/>
            </a:ln>
          </c:spPr>
          <c:invertIfNegative val="0"/>
          <c:val>
            <c:numRef>
              <c:f>Hoja3!$D$2:$D$33</c:f>
              <c:numCache>
                <c:formatCode>General</c:formatCode>
                <c:ptCount val="32"/>
                <c:pt idx="0">
                  <c:v>18</c:v>
                </c:pt>
                <c:pt idx="1">
                  <c:v>12</c:v>
                </c:pt>
                <c:pt idx="2">
                  <c:v>9</c:v>
                </c:pt>
                <c:pt idx="3">
                  <c:v>6</c:v>
                </c:pt>
                <c:pt idx="4">
                  <c:v>10</c:v>
                </c:pt>
                <c:pt idx="5">
                  <c:v>16</c:v>
                </c:pt>
                <c:pt idx="6">
                  <c:v>8</c:v>
                </c:pt>
                <c:pt idx="7">
                  <c:v>12</c:v>
                </c:pt>
                <c:pt idx="8">
                  <c:v>21</c:v>
                </c:pt>
                <c:pt idx="9">
                  <c:v>18</c:v>
                </c:pt>
                <c:pt idx="10">
                  <c:v>14</c:v>
                </c:pt>
                <c:pt idx="11">
                  <c:v>20</c:v>
                </c:pt>
                <c:pt idx="12">
                  <c:v>19</c:v>
                </c:pt>
                <c:pt idx="13">
                  <c:v>11</c:v>
                </c:pt>
                <c:pt idx="14">
                  <c:v>9</c:v>
                </c:pt>
                <c:pt idx="15">
                  <c:v>10</c:v>
                </c:pt>
                <c:pt idx="16">
                  <c:v>12</c:v>
                </c:pt>
                <c:pt idx="17">
                  <c:v>20</c:v>
                </c:pt>
                <c:pt idx="18">
                  <c:v>17</c:v>
                </c:pt>
                <c:pt idx="19">
                  <c:v>16</c:v>
                </c:pt>
                <c:pt idx="20">
                  <c:v>18</c:v>
                </c:pt>
                <c:pt idx="21">
                  <c:v>15</c:v>
                </c:pt>
                <c:pt idx="22">
                  <c:v>18</c:v>
                </c:pt>
                <c:pt idx="23">
                  <c:v>12</c:v>
                </c:pt>
                <c:pt idx="24">
                  <c:v>15</c:v>
                </c:pt>
                <c:pt idx="25">
                  <c:v>15</c:v>
                </c:pt>
                <c:pt idx="26">
                  <c:v>10</c:v>
                </c:pt>
                <c:pt idx="27">
                  <c:v>18</c:v>
                </c:pt>
                <c:pt idx="28">
                  <c:v>14</c:v>
                </c:pt>
                <c:pt idx="29">
                  <c:v>12</c:v>
                </c:pt>
                <c:pt idx="30">
                  <c:v>14</c:v>
                </c:pt>
                <c:pt idx="31">
                  <c:v>12</c:v>
                </c:pt>
              </c:numCache>
            </c:numRef>
          </c:val>
          <c:extLst>
            <c:ext xmlns:c16="http://schemas.microsoft.com/office/drawing/2014/chart" uri="{C3380CC4-5D6E-409C-BE32-E72D297353CC}">
              <c16:uniqueId val="{00000000-C6F0-4804-8851-59F2AD6CE29A}"/>
            </c:ext>
          </c:extLst>
        </c:ser>
        <c:dLbls>
          <c:showLegendKey val="0"/>
          <c:showVal val="0"/>
          <c:showCatName val="0"/>
          <c:showSerName val="0"/>
          <c:showPercent val="0"/>
          <c:showBubbleSize val="0"/>
        </c:dLbls>
        <c:gapWidth val="50"/>
        <c:overlap val="-27"/>
        <c:axId val="266895904"/>
        <c:axId val="266894336"/>
      </c:barChart>
      <c:catAx>
        <c:axId val="266895904"/>
        <c:scaling>
          <c:orientation val="minMax"/>
        </c:scaling>
        <c:delete val="0"/>
        <c:axPos val="b"/>
        <c:title>
          <c:tx>
            <c:rich>
              <a:bodyPr/>
              <a:lstStyle/>
              <a:p>
                <a:pPr>
                  <a:defRPr/>
                </a:pPr>
                <a:r>
                  <a:rPr lang="es-CO"/>
                  <a:t>Semanas epidemiológicas</a:t>
                </a:r>
              </a:p>
            </c:rich>
          </c:tx>
          <c:layout>
            <c:manualLayout>
              <c:xMode val="edge"/>
              <c:yMode val="edge"/>
              <c:x val="0.39120554587165152"/>
              <c:y val="0.89391526059242599"/>
            </c:manualLayout>
          </c:layout>
          <c:overlay val="0"/>
          <c:spPr>
            <a:noFill/>
            <a:ln w="25400">
              <a:noFill/>
            </a:ln>
          </c:spPr>
        </c:title>
        <c:numFmt formatCode="General" sourceLinked="1"/>
        <c:majorTickMark val="none"/>
        <c:minorTickMark val="none"/>
        <c:tickLblPos val="nextTo"/>
        <c:spPr>
          <a:ln w="3175">
            <a:solidFill>
              <a:srgbClr val="E3E3E3"/>
            </a:solidFill>
            <a:prstDash val="solid"/>
          </a:ln>
        </c:spPr>
        <c:txPr>
          <a:bodyPr rot="0" vert="horz"/>
          <a:lstStyle/>
          <a:p>
            <a:pPr>
              <a:defRPr/>
            </a:pPr>
            <a:endParaRPr lang="en-US"/>
          </a:p>
        </c:txPr>
        <c:crossAx val="266894336"/>
        <c:crosses val="autoZero"/>
        <c:auto val="0"/>
        <c:lblAlgn val="ctr"/>
        <c:lblOffset val="100"/>
        <c:tickLblSkip val="1"/>
        <c:tickMarkSkip val="1"/>
        <c:noMultiLvlLbl val="0"/>
      </c:catAx>
      <c:valAx>
        <c:axId val="266894336"/>
        <c:scaling>
          <c:orientation val="minMax"/>
        </c:scaling>
        <c:delete val="0"/>
        <c:axPos val="l"/>
        <c:majorGridlines>
          <c:spPr>
            <a:ln w="3175">
              <a:solidFill>
                <a:srgbClr val="E3E3E3"/>
              </a:solidFill>
              <a:prstDash val="solid"/>
            </a:ln>
          </c:spPr>
        </c:majorGridlines>
        <c:title>
          <c:tx>
            <c:rich>
              <a:bodyPr/>
              <a:lstStyle/>
              <a:p>
                <a:pPr>
                  <a:defRPr/>
                </a:pPr>
                <a:r>
                  <a:rPr lang="es-CO"/>
                  <a:t>Número de muestras</a:t>
                </a:r>
              </a:p>
            </c:rich>
          </c:tx>
          <c:layout>
            <c:manualLayout>
              <c:xMode val="edge"/>
              <c:yMode val="edge"/>
              <c:x val="1.4583333333333334E-2"/>
              <c:y val="0.19444444444444445"/>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a:pPr>
            <a:endParaRPr lang="en-US"/>
          </a:p>
        </c:txPr>
        <c:crossAx val="266895904"/>
        <c:crosses val="autoZero"/>
        <c:crossBetween val="between"/>
      </c:valAx>
      <c:spPr>
        <a:noFill/>
        <a:ln w="25400">
          <a:noFill/>
        </a:ln>
      </c:spPr>
    </c:plotArea>
    <c:plotVisOnly val="1"/>
    <c:dispBlanksAs val="gap"/>
    <c:showDLblsOverMax val="0"/>
  </c:chart>
  <c:spPr>
    <a:solidFill>
      <a:srgbClr val="FFFFFF"/>
    </a:solidFill>
    <a:ln w="12700">
      <a:noFill/>
      <a:prstDash val="solid"/>
    </a:ln>
  </c:spPr>
  <c:txPr>
    <a:bodyPr/>
    <a:lstStyle/>
    <a:p>
      <a:pPr>
        <a:defRPr sz="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HSVF_25-08-2022.xlsx]CASOS SEMANALES!Tabla dinámica3</c:name>
    <c:fmtId val="5"/>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s>
    <c:plotArea>
      <c:layout>
        <c:manualLayout>
          <c:layoutTarget val="inner"/>
          <c:xMode val="edge"/>
          <c:yMode val="edge"/>
          <c:x val="0.28559706984258643"/>
          <c:y val="3.9077441799687439E-2"/>
          <c:w val="0.6948955440214819"/>
          <c:h val="0.37898594645468703"/>
        </c:manualLayout>
      </c:layout>
      <c:barChart>
        <c:barDir val="col"/>
        <c:grouping val="stacked"/>
        <c:varyColors val="0"/>
        <c:ser>
          <c:idx val="0"/>
          <c:order val="0"/>
          <c:tx>
            <c:strRef>
              <c:f>'CASOS SEMANALES'!$F$3:$F$4</c:f>
              <c:strCache>
                <c:ptCount val="1"/>
                <c:pt idx="0">
                  <c:v>STREPTOCOCCUS PNEUMONIAE</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SEMANALES'!$F$5:$F$12</c:f>
              <c:numCache>
                <c:formatCode>General</c:formatCode>
                <c:ptCount val="7"/>
                <c:pt idx="5">
                  <c:v>1</c:v>
                </c:pt>
              </c:numCache>
            </c:numRef>
          </c:val>
          <c:extLst>
            <c:ext xmlns:c16="http://schemas.microsoft.com/office/drawing/2014/chart" uri="{C3380CC4-5D6E-409C-BE32-E72D297353CC}">
              <c16:uniqueId val="{00000000-9F52-AE43-870F-0E9968B2C6F5}"/>
            </c:ext>
          </c:extLst>
        </c:ser>
        <c:ser>
          <c:idx val="1"/>
          <c:order val="1"/>
          <c:tx>
            <c:strRef>
              <c:f>'CASOS SEMANALES'!$G$3:$G$4</c:f>
              <c:strCache>
                <c:ptCount val="1"/>
                <c:pt idx="0">
                  <c:v>STAPHYLOCOCCUS AUREUS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SEMANALES'!$G$5:$G$12</c:f>
              <c:numCache>
                <c:formatCode>General</c:formatCode>
                <c:ptCount val="7"/>
                <c:pt idx="5">
                  <c:v>1</c:v>
                </c:pt>
              </c:numCache>
            </c:numRef>
          </c:val>
          <c:extLst>
            <c:ext xmlns:c16="http://schemas.microsoft.com/office/drawing/2014/chart" uri="{C3380CC4-5D6E-409C-BE32-E72D297353CC}">
              <c16:uniqueId val="{00000000-11EE-40E4-8709-1631DAC4B9EA}"/>
            </c:ext>
          </c:extLst>
        </c:ser>
        <c:ser>
          <c:idx val="2"/>
          <c:order val="2"/>
          <c:tx>
            <c:strRef>
              <c:f>'CASOS SEMANALES'!$H$3:$H$4</c:f>
              <c:strCache>
                <c:ptCount val="1"/>
                <c:pt idx="0">
                  <c:v>VRS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SEMANALES'!$H$5:$H$12</c:f>
              <c:numCache>
                <c:formatCode>General</c:formatCode>
                <c:ptCount val="7"/>
                <c:pt idx="0">
                  <c:v>66</c:v>
                </c:pt>
                <c:pt idx="1">
                  <c:v>26</c:v>
                </c:pt>
                <c:pt idx="2">
                  <c:v>32</c:v>
                </c:pt>
                <c:pt idx="3">
                  <c:v>4</c:v>
                </c:pt>
              </c:numCache>
            </c:numRef>
          </c:val>
          <c:extLst>
            <c:ext xmlns:c16="http://schemas.microsoft.com/office/drawing/2014/chart" uri="{C3380CC4-5D6E-409C-BE32-E72D297353CC}">
              <c16:uniqueId val="{00000001-11EE-40E4-8709-1631DAC4B9EA}"/>
            </c:ext>
          </c:extLst>
        </c:ser>
        <c:ser>
          <c:idx val="3"/>
          <c:order val="3"/>
          <c:tx>
            <c:strRef>
              <c:f>'CASOS SEMANALES'!$I$3:$I$4</c:f>
              <c:strCache>
                <c:ptCount val="1"/>
                <c:pt idx="0">
                  <c:v>PARAINFLUENZA 1</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SEMANALES'!$I$5:$I$12</c:f>
              <c:numCache>
                <c:formatCode>General</c:formatCode>
                <c:ptCount val="7"/>
                <c:pt idx="0">
                  <c:v>1</c:v>
                </c:pt>
                <c:pt idx="1">
                  <c:v>1</c:v>
                </c:pt>
                <c:pt idx="2">
                  <c:v>1</c:v>
                </c:pt>
                <c:pt idx="5">
                  <c:v>1</c:v>
                </c:pt>
              </c:numCache>
            </c:numRef>
          </c:val>
          <c:extLst>
            <c:ext xmlns:c16="http://schemas.microsoft.com/office/drawing/2014/chart" uri="{C3380CC4-5D6E-409C-BE32-E72D297353CC}">
              <c16:uniqueId val="{00000002-11EE-40E4-8709-1631DAC4B9EA}"/>
            </c:ext>
          </c:extLst>
        </c:ser>
        <c:ser>
          <c:idx val="4"/>
          <c:order val="4"/>
          <c:tx>
            <c:strRef>
              <c:f>'CASOS SEMANALES'!$J$3:$J$4</c:f>
              <c:strCache>
                <c:ptCount val="1"/>
                <c:pt idx="0">
                  <c:v>PARAINFLUENZA 3</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SEMANALES'!$J$5:$J$12</c:f>
              <c:numCache>
                <c:formatCode>General</c:formatCode>
                <c:ptCount val="7"/>
                <c:pt idx="0">
                  <c:v>3</c:v>
                </c:pt>
                <c:pt idx="1">
                  <c:v>2</c:v>
                </c:pt>
                <c:pt idx="2">
                  <c:v>2</c:v>
                </c:pt>
                <c:pt idx="3">
                  <c:v>3</c:v>
                </c:pt>
              </c:numCache>
            </c:numRef>
          </c:val>
          <c:extLst>
            <c:ext xmlns:c16="http://schemas.microsoft.com/office/drawing/2014/chart" uri="{C3380CC4-5D6E-409C-BE32-E72D297353CC}">
              <c16:uniqueId val="{00000003-11EE-40E4-8709-1631DAC4B9EA}"/>
            </c:ext>
          </c:extLst>
        </c:ser>
        <c:ser>
          <c:idx val="5"/>
          <c:order val="5"/>
          <c:tx>
            <c:strRef>
              <c:f>'CASOS SEMANALES'!$K$3:$K$4</c:f>
              <c:strCache>
                <c:ptCount val="1"/>
                <c:pt idx="0">
                  <c:v>PARAINFLUENZA 2</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SEMANALES'!$K$5:$K$12</c:f>
              <c:numCache>
                <c:formatCode>General</c:formatCode>
                <c:ptCount val="7"/>
                <c:pt idx="2">
                  <c:v>1</c:v>
                </c:pt>
              </c:numCache>
            </c:numRef>
          </c:val>
          <c:extLst>
            <c:ext xmlns:c16="http://schemas.microsoft.com/office/drawing/2014/chart" uri="{C3380CC4-5D6E-409C-BE32-E72D297353CC}">
              <c16:uniqueId val="{00000004-11EE-40E4-8709-1631DAC4B9EA}"/>
            </c:ext>
          </c:extLst>
        </c:ser>
        <c:ser>
          <c:idx val="6"/>
          <c:order val="6"/>
          <c:tx>
            <c:strRef>
              <c:f>'CASOS SEMANALES'!$L$3:$L$4</c:f>
              <c:strCache>
                <c:ptCount val="1"/>
                <c:pt idx="0">
                  <c:v>INFLUENZA B</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SEMANALES'!$L$5:$L$12</c:f>
              <c:numCache>
                <c:formatCode>General</c:formatCode>
                <c:ptCount val="7"/>
                <c:pt idx="1">
                  <c:v>1</c:v>
                </c:pt>
              </c:numCache>
            </c:numRef>
          </c:val>
          <c:extLst>
            <c:ext xmlns:c16="http://schemas.microsoft.com/office/drawing/2014/chart" uri="{C3380CC4-5D6E-409C-BE32-E72D297353CC}">
              <c16:uniqueId val="{00000005-11EE-40E4-8709-1631DAC4B9EA}"/>
            </c:ext>
          </c:extLst>
        </c:ser>
        <c:ser>
          <c:idx val="7"/>
          <c:order val="7"/>
          <c:tx>
            <c:strRef>
              <c:f>'CASOS SEMANALES'!$M$3:$M$4</c:f>
              <c:strCache>
                <c:ptCount val="1"/>
                <c:pt idx="0">
                  <c:v>METAPNEUMOVIRUS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SEMANALES'!$M$5:$M$12</c:f>
              <c:numCache>
                <c:formatCode>General</c:formatCode>
                <c:ptCount val="7"/>
                <c:pt idx="0">
                  <c:v>13</c:v>
                </c:pt>
                <c:pt idx="1">
                  <c:v>7</c:v>
                </c:pt>
                <c:pt idx="2">
                  <c:v>13</c:v>
                </c:pt>
                <c:pt idx="3">
                  <c:v>2</c:v>
                </c:pt>
              </c:numCache>
            </c:numRef>
          </c:val>
          <c:extLst>
            <c:ext xmlns:c16="http://schemas.microsoft.com/office/drawing/2014/chart" uri="{C3380CC4-5D6E-409C-BE32-E72D297353CC}">
              <c16:uniqueId val="{00000006-11EE-40E4-8709-1631DAC4B9EA}"/>
            </c:ext>
          </c:extLst>
        </c:ser>
        <c:ser>
          <c:idx val="8"/>
          <c:order val="8"/>
          <c:tx>
            <c:strRef>
              <c:f>'CASOS SEMANALES'!$N$3:$N$4</c:f>
              <c:strCache>
                <c:ptCount val="1"/>
                <c:pt idx="0">
                  <c:v>ADENOVIRUS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SEMANALES'!$N$5:$N$12</c:f>
              <c:numCache>
                <c:formatCode>General</c:formatCode>
                <c:ptCount val="7"/>
                <c:pt idx="0">
                  <c:v>11</c:v>
                </c:pt>
                <c:pt idx="1">
                  <c:v>5</c:v>
                </c:pt>
                <c:pt idx="2">
                  <c:v>7</c:v>
                </c:pt>
              </c:numCache>
            </c:numRef>
          </c:val>
          <c:extLst>
            <c:ext xmlns:c16="http://schemas.microsoft.com/office/drawing/2014/chart" uri="{C3380CC4-5D6E-409C-BE32-E72D297353CC}">
              <c16:uniqueId val="{00000000-A106-4325-AABC-4E585566AFCC}"/>
            </c:ext>
          </c:extLst>
        </c:ser>
        <c:ser>
          <c:idx val="9"/>
          <c:order val="9"/>
          <c:tx>
            <c:strRef>
              <c:f>'CASOS SEMANALES'!$O$3:$O$4</c:f>
              <c:strCache>
                <c:ptCount val="1"/>
                <c:pt idx="0">
                  <c:v>INFLUENZA A</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SEMANALES'!$O$5:$O$12</c:f>
              <c:numCache>
                <c:formatCode>General</c:formatCode>
                <c:ptCount val="7"/>
                <c:pt idx="0">
                  <c:v>10</c:v>
                </c:pt>
                <c:pt idx="2">
                  <c:v>3</c:v>
                </c:pt>
                <c:pt idx="3">
                  <c:v>3</c:v>
                </c:pt>
                <c:pt idx="4">
                  <c:v>1</c:v>
                </c:pt>
                <c:pt idx="5">
                  <c:v>1</c:v>
                </c:pt>
                <c:pt idx="6">
                  <c:v>1</c:v>
                </c:pt>
              </c:numCache>
            </c:numRef>
          </c:val>
          <c:extLst>
            <c:ext xmlns:c16="http://schemas.microsoft.com/office/drawing/2014/chart" uri="{C3380CC4-5D6E-409C-BE32-E72D297353CC}">
              <c16:uniqueId val="{00000001-A106-4325-AABC-4E585566AFCC}"/>
            </c:ext>
          </c:extLst>
        </c:ser>
        <c:ser>
          <c:idx val="10"/>
          <c:order val="10"/>
          <c:tx>
            <c:strRef>
              <c:f>'CASOS SEMANALES'!$P$3:$P$4</c:f>
              <c:strCache>
                <c:ptCount val="1"/>
                <c:pt idx="0">
                  <c:v>RINOVIRUS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SEMANALES'!$P$5:$P$12</c:f>
              <c:numCache>
                <c:formatCode>General</c:formatCode>
                <c:ptCount val="7"/>
                <c:pt idx="0">
                  <c:v>1</c:v>
                </c:pt>
              </c:numCache>
            </c:numRef>
          </c:val>
          <c:extLst>
            <c:ext xmlns:c16="http://schemas.microsoft.com/office/drawing/2014/chart" uri="{C3380CC4-5D6E-409C-BE32-E72D297353CC}">
              <c16:uniqueId val="{00000002-A106-4325-AABC-4E585566AFCC}"/>
            </c:ext>
          </c:extLst>
        </c:ser>
        <c:ser>
          <c:idx val="11"/>
          <c:order val="11"/>
          <c:tx>
            <c:strRef>
              <c:f>'CASOS SEMANALES'!$Q$3:$Q$4</c:f>
              <c:strCache>
                <c:ptCount val="1"/>
                <c:pt idx="0">
                  <c:v>COVID-19</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SEMANALES'!$Q$5:$Q$12</c:f>
              <c:numCache>
                <c:formatCode>General</c:formatCode>
                <c:ptCount val="7"/>
                <c:pt idx="0">
                  <c:v>4</c:v>
                </c:pt>
              </c:numCache>
            </c:numRef>
          </c:val>
          <c:extLst>
            <c:ext xmlns:c16="http://schemas.microsoft.com/office/drawing/2014/chart" uri="{C3380CC4-5D6E-409C-BE32-E72D297353CC}">
              <c16:uniqueId val="{00000003-A106-4325-AABC-4E585566AFCC}"/>
            </c:ext>
          </c:extLst>
        </c:ser>
        <c:dLbls>
          <c:showLegendKey val="0"/>
          <c:showVal val="0"/>
          <c:showCatName val="0"/>
          <c:showSerName val="0"/>
          <c:showPercent val="0"/>
          <c:showBubbleSize val="0"/>
        </c:dLbls>
        <c:gapWidth val="95"/>
        <c:overlap val="100"/>
        <c:axId val="269077440"/>
        <c:axId val="269074696"/>
      </c:barChart>
      <c:catAx>
        <c:axId val="269077440"/>
        <c:scaling>
          <c:orientation val="minMax"/>
        </c:scaling>
        <c:delete val="0"/>
        <c:axPos val="b"/>
        <c:numFmt formatCode="General" sourceLinked="0"/>
        <c:majorTickMark val="none"/>
        <c:minorTickMark val="none"/>
        <c:tickLblPos val="nextTo"/>
        <c:txPr>
          <a:bodyPr/>
          <a:lstStyle/>
          <a:p>
            <a:pPr>
              <a:defRPr lang="es-CO"/>
            </a:pPr>
            <a:endParaRPr lang="en-US"/>
          </a:p>
        </c:txPr>
        <c:crossAx val="269074696"/>
        <c:crosses val="autoZero"/>
        <c:auto val="1"/>
        <c:lblAlgn val="ctr"/>
        <c:lblOffset val="100"/>
        <c:noMultiLvlLbl val="0"/>
      </c:catAx>
      <c:valAx>
        <c:axId val="269074696"/>
        <c:scaling>
          <c:orientation val="minMax"/>
        </c:scaling>
        <c:delete val="0"/>
        <c:axPos val="l"/>
        <c:majorGridlines/>
        <c:numFmt formatCode="General" sourceLinked="1"/>
        <c:majorTickMark val="none"/>
        <c:minorTickMark val="none"/>
        <c:tickLblPos val="nextTo"/>
        <c:txPr>
          <a:bodyPr/>
          <a:lstStyle/>
          <a:p>
            <a:pPr>
              <a:defRPr lang="es-CO"/>
            </a:pPr>
            <a:endParaRPr lang="en-US"/>
          </a:p>
        </c:txPr>
        <c:crossAx val="269077440"/>
        <c:crosses val="autoZero"/>
        <c:crossBetween val="between"/>
      </c:valAx>
      <c:dTable>
        <c:showHorzBorder val="1"/>
        <c:showVertBorder val="1"/>
        <c:showOutline val="1"/>
        <c:showKeys val="1"/>
        <c:txPr>
          <a:bodyPr/>
          <a:lstStyle/>
          <a:p>
            <a:pPr rtl="0">
              <a:defRPr lang="es-CO" sz="700"/>
            </a:pPr>
            <a:endParaRPr lang="en-US"/>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9329664"/>
        <c:axId val="89331968"/>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5</c:v>
                </c:pt>
                <c:pt idx="1">
                  <c:v>1</c:v>
                </c:pt>
                <c:pt idx="2">
                  <c:v>2</c:v>
                </c:pt>
                <c:pt idx="3">
                  <c:v>2</c:v>
                </c:pt>
                <c:pt idx="4">
                  <c:v>3</c:v>
                </c:pt>
                <c:pt idx="5">
                  <c:v>4</c:v>
                </c:pt>
                <c:pt idx="6">
                  <c:v>2</c:v>
                </c:pt>
                <c:pt idx="7">
                  <c:v>0</c:v>
                </c:pt>
                <c:pt idx="8">
                  <c:v>2</c:v>
                </c:pt>
                <c:pt idx="9">
                  <c:v>2</c:v>
                </c:pt>
                <c:pt idx="10">
                  <c:v>4</c:v>
                </c:pt>
                <c:pt idx="11">
                  <c:v>1</c:v>
                </c:pt>
                <c:pt idx="12">
                  <c:v>4</c:v>
                </c:pt>
                <c:pt idx="13">
                  <c:v>2</c:v>
                </c:pt>
                <c:pt idx="14">
                  <c:v>3</c:v>
                </c:pt>
                <c:pt idx="15">
                  <c:v>3</c:v>
                </c:pt>
                <c:pt idx="16">
                  <c:v>4</c:v>
                </c:pt>
                <c:pt idx="17">
                  <c:v>0</c:v>
                </c:pt>
                <c:pt idx="18">
                  <c:v>8</c:v>
                </c:pt>
                <c:pt idx="19">
                  <c:v>4</c:v>
                </c:pt>
                <c:pt idx="20">
                  <c:v>5</c:v>
                </c:pt>
                <c:pt idx="21">
                  <c:v>1</c:v>
                </c:pt>
                <c:pt idx="22">
                  <c:v>5</c:v>
                </c:pt>
                <c:pt idx="23">
                  <c:v>4</c:v>
                </c:pt>
                <c:pt idx="24">
                  <c:v>7</c:v>
                </c:pt>
                <c:pt idx="25">
                  <c:v>2</c:v>
                </c:pt>
                <c:pt idx="26">
                  <c:v>0</c:v>
                </c:pt>
                <c:pt idx="27">
                  <c:v>4</c:v>
                </c:pt>
                <c:pt idx="28">
                  <c:v>4</c:v>
                </c:pt>
                <c:pt idx="29">
                  <c:v>7</c:v>
                </c:pt>
                <c:pt idx="30">
                  <c:v>0</c:v>
                </c:pt>
                <c:pt idx="31">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9329664"/>
        <c:axId val="89331968"/>
      </c:scatterChart>
      <c:catAx>
        <c:axId val="89329664"/>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89331968"/>
        <c:crosses val="autoZero"/>
        <c:auto val="1"/>
        <c:lblAlgn val="ctr"/>
        <c:lblOffset val="100"/>
        <c:noMultiLvlLbl val="0"/>
      </c:catAx>
      <c:valAx>
        <c:axId val="89331968"/>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sz="900" b="1"/>
            </a:pPr>
            <a:endParaRPr lang="en-US"/>
          </a:p>
        </c:txPr>
        <c:crossAx val="89329664"/>
        <c:crosses val="autoZero"/>
        <c:crossBetween val="between"/>
      </c:valAx>
      <c:spPr>
        <a:noFill/>
        <a:ln w="25400">
          <a:noFill/>
        </a:ln>
      </c:spPr>
    </c:plotArea>
    <c:legend>
      <c:legendPos val="b"/>
      <c:layout/>
      <c:overlay val="0"/>
      <c:spPr>
        <a:noFill/>
        <a:ln w="25400">
          <a:noFill/>
        </a:ln>
      </c:spPr>
      <c:txPr>
        <a:bodyPr rot="0" vert="horz"/>
        <a:lstStyle/>
        <a:p>
          <a:pPr>
            <a:defRPr sz="8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86291545806613E-2"/>
          <c:y val="1.223557307936805E-2"/>
          <c:w val="0.91899952701408327"/>
          <c:h val="0.72734229049311938"/>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30">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pt idx="28">
                  <c:v>2</c:v>
                </c:pt>
                <c:pt idx="29">
                  <c:v>1</c:v>
                </c:pt>
                <c:pt idx="31">
                  <c:v>1</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2">
                  <c:v>1</c:v>
                </c:pt>
                <c:pt idx="5">
                  <c:v>1</c:v>
                </c:pt>
                <c:pt idx="16">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pt idx="28">
                  <c:v>30</c:v>
                </c:pt>
                <c:pt idx="29">
                  <c:v>22</c:v>
                </c:pt>
                <c:pt idx="30">
                  <c:v>44</c:v>
                </c:pt>
                <c:pt idx="31">
                  <c:v>65</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1</c:v>
                </c:pt>
                <c:pt idx="10">
                  <c:v>1</c:v>
                </c:pt>
                <c:pt idx="11">
                  <c:v>1</c:v>
                </c:pt>
                <c:pt idx="13">
                  <c:v>1</c:v>
                </c:pt>
                <c:pt idx="14">
                  <c:v>1</c:v>
                </c:pt>
                <c:pt idx="15">
                  <c:v>1</c:v>
                </c:pt>
                <c:pt idx="18">
                  <c:v>1</c:v>
                </c:pt>
                <c:pt idx="19">
                  <c:v>1</c:v>
                </c:pt>
                <c:pt idx="20">
                  <c:v>1</c:v>
                </c:pt>
                <c:pt idx="21">
                  <c:v>1</c:v>
                </c:pt>
                <c:pt idx="22">
                  <c:v>1</c:v>
                </c:pt>
                <c:pt idx="23">
                  <c:v>1</c:v>
                </c:pt>
                <c:pt idx="24">
                  <c:v>1</c:v>
                </c:pt>
                <c:pt idx="27">
                  <c:v>1</c:v>
                </c:pt>
                <c:pt idx="28">
                  <c:v>1</c:v>
                </c:pt>
                <c:pt idx="31">
                  <c:v>1</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pt idx="28">
                  <c:v>1</c:v>
                </c:pt>
                <c:pt idx="29">
                  <c:v>1</c:v>
                </c:pt>
                <c:pt idx="30">
                  <c:v>1</c:v>
                </c:pt>
                <c:pt idx="31">
                  <c:v>1</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pt idx="28">
                  <c:v>2500</c:v>
                </c:pt>
                <c:pt idx="29">
                  <c:v>1800</c:v>
                </c:pt>
                <c:pt idx="30">
                  <c:v>2340</c:v>
                </c:pt>
                <c:pt idx="31">
                  <c:v>1800</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266917464"/>
        <c:axId val="266917856"/>
      </c:barChart>
      <c:catAx>
        <c:axId val="266917464"/>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a:pPr>
            <a:endParaRPr lang="en-US"/>
          </a:p>
        </c:txPr>
        <c:crossAx val="266917856"/>
        <c:crosses val="autoZero"/>
        <c:auto val="0"/>
        <c:lblAlgn val="ctr"/>
        <c:lblOffset val="100"/>
        <c:tickLblSkip val="2"/>
        <c:tickMarkSkip val="1"/>
        <c:noMultiLvlLbl val="0"/>
      </c:catAx>
      <c:valAx>
        <c:axId val="266917856"/>
        <c:scaling>
          <c:orientation val="minMax"/>
          <c:max val="100"/>
        </c:scaling>
        <c:delete val="0"/>
        <c:axPos val="l"/>
        <c:majorGridlines>
          <c:spPr>
            <a:ln w="3175">
              <a:solidFill>
                <a:srgbClr val="A6CAF0"/>
              </a:solidFill>
              <a:prstDash val="solid"/>
            </a:ln>
          </c:spPr>
        </c:majorGridlines>
        <c:title>
          <c:tx>
            <c:rich>
              <a:bodyPr/>
              <a:lstStyle/>
              <a:p>
                <a:pPr>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266917464"/>
        <c:crosses val="autoZero"/>
        <c:crossBetween val="between"/>
      </c:valAx>
    </c:plotArea>
    <c:legend>
      <c:legendPos val="b"/>
      <c:layout>
        <c:manualLayout>
          <c:xMode val="edge"/>
          <c:yMode val="edge"/>
          <c:x val="0.10490830055167161"/>
          <c:y val="0.86107351109606012"/>
          <c:w val="0.8624378734016046"/>
          <c:h val="0.1016666995812936"/>
        </c:manualLayout>
      </c:layout>
      <c:overlay val="0"/>
      <c:spPr>
        <a:noFill/>
        <a:ln w="25400">
          <a:noFill/>
        </a:ln>
      </c:spPr>
    </c:legend>
    <c:plotVisOnly val="1"/>
    <c:dispBlanksAs val="gap"/>
    <c:showDLblsOverMax val="0"/>
  </c:chart>
  <c:spPr>
    <a:solidFill>
      <a:srgbClr val="FFFFFF"/>
    </a:solidFill>
    <a:ln w="12700">
      <a:noFill/>
      <a:prstDash val="solid"/>
    </a:ln>
  </c:spPr>
  <c:txPr>
    <a:bodyPr/>
    <a:lstStyle/>
    <a:p>
      <a:pPr>
        <a:defRPr sz="6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8269761311974"/>
          <c:y val="7.2945744448656535E-2"/>
          <c:w val="0.84322214505189486"/>
          <c:h val="0.3856532377571768"/>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Hoja1!$G$5:$G$36</c:f>
              <c:numCache>
                <c:formatCode>General</c:formatCode>
                <c:ptCount val="32"/>
                <c:pt idx="0">
                  <c:v>1</c:v>
                </c:pt>
                <c:pt idx="1">
                  <c:v>1</c:v>
                </c:pt>
                <c:pt idx="2">
                  <c:v>1</c:v>
                </c:pt>
                <c:pt idx="3">
                  <c:v>0</c:v>
                </c:pt>
                <c:pt idx="4">
                  <c:v>3</c:v>
                </c:pt>
                <c:pt idx="5">
                  <c:v>3</c:v>
                </c:pt>
                <c:pt idx="6">
                  <c:v>0</c:v>
                </c:pt>
                <c:pt idx="7">
                  <c:v>1</c:v>
                </c:pt>
                <c:pt idx="8">
                  <c:v>1</c:v>
                </c:pt>
                <c:pt idx="9">
                  <c:v>1</c:v>
                </c:pt>
                <c:pt idx="10">
                  <c:v>3</c:v>
                </c:pt>
                <c:pt idx="11">
                  <c:v>2</c:v>
                </c:pt>
                <c:pt idx="12">
                  <c:v>2</c:v>
                </c:pt>
                <c:pt idx="13">
                  <c:v>8</c:v>
                </c:pt>
                <c:pt idx="14">
                  <c:v>13</c:v>
                </c:pt>
                <c:pt idx="15">
                  <c:v>20</c:v>
                </c:pt>
                <c:pt idx="16">
                  <c:v>70</c:v>
                </c:pt>
                <c:pt idx="17">
                  <c:v>292</c:v>
                </c:pt>
                <c:pt idx="18">
                  <c:v>320</c:v>
                </c:pt>
                <c:pt idx="19">
                  <c:v>336</c:v>
                </c:pt>
                <c:pt idx="20">
                  <c:v>346</c:v>
                </c:pt>
                <c:pt idx="21">
                  <c:v>366</c:v>
                </c:pt>
                <c:pt idx="22">
                  <c:v>404</c:v>
                </c:pt>
                <c:pt idx="23">
                  <c:v>417</c:v>
                </c:pt>
                <c:pt idx="24">
                  <c:v>379</c:v>
                </c:pt>
                <c:pt idx="25">
                  <c:v>423</c:v>
                </c:pt>
                <c:pt idx="26">
                  <c:v>355</c:v>
                </c:pt>
                <c:pt idx="27">
                  <c:v>410</c:v>
                </c:pt>
                <c:pt idx="28">
                  <c:v>363</c:v>
                </c:pt>
                <c:pt idx="29">
                  <c:v>279</c:v>
                </c:pt>
                <c:pt idx="30">
                  <c:v>292</c:v>
                </c:pt>
                <c:pt idx="31">
                  <c:v>227</c:v>
                </c:pt>
              </c:numCache>
            </c:numRef>
          </c:val>
          <c:extLst>
            <c:ext xmlns:c16="http://schemas.microsoft.com/office/drawing/2014/chart" uri="{C3380CC4-5D6E-409C-BE32-E72D297353CC}">
              <c16:uniqueId val="{00000000-CA9D-404E-B7EA-057DF09234D5}"/>
            </c:ext>
          </c:extLst>
        </c:ser>
        <c:dLbls>
          <c:showLegendKey val="0"/>
          <c:showVal val="0"/>
          <c:showCatName val="0"/>
          <c:showSerName val="0"/>
          <c:showPercent val="0"/>
          <c:showBubbleSize val="0"/>
        </c:dLbls>
        <c:gapWidth val="219"/>
        <c:axId val="262932256"/>
        <c:axId val="262924416"/>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Hoja1!$E$5:$E$36</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Hoja1!$F$5:$F$36</c:f>
              <c:numCache>
                <c:formatCode>General</c:formatCode>
                <c:ptCount val="32"/>
                <c:pt idx="0">
                  <c:v>5</c:v>
                </c:pt>
                <c:pt idx="1">
                  <c:v>4</c:v>
                </c:pt>
                <c:pt idx="2">
                  <c:v>2</c:v>
                </c:pt>
                <c:pt idx="3">
                  <c:v>1</c:v>
                </c:pt>
                <c:pt idx="4">
                  <c:v>2</c:v>
                </c:pt>
                <c:pt idx="5">
                  <c:v>2</c:v>
                </c:pt>
                <c:pt idx="6">
                  <c:v>0</c:v>
                </c:pt>
                <c:pt idx="7">
                  <c:v>2</c:v>
                </c:pt>
                <c:pt idx="8">
                  <c:v>0</c:v>
                </c:pt>
                <c:pt idx="9">
                  <c:v>0</c:v>
                </c:pt>
                <c:pt idx="10">
                  <c:v>2</c:v>
                </c:pt>
                <c:pt idx="11">
                  <c:v>1</c:v>
                </c:pt>
                <c:pt idx="12">
                  <c:v>0</c:v>
                </c:pt>
                <c:pt idx="13">
                  <c:v>1</c:v>
                </c:pt>
                <c:pt idx="14">
                  <c:v>0</c:v>
                </c:pt>
                <c:pt idx="15">
                  <c:v>0</c:v>
                </c:pt>
                <c:pt idx="16">
                  <c:v>1</c:v>
                </c:pt>
                <c:pt idx="17">
                  <c:v>0</c:v>
                </c:pt>
                <c:pt idx="18">
                  <c:v>0</c:v>
                </c:pt>
                <c:pt idx="19">
                  <c:v>1</c:v>
                </c:pt>
                <c:pt idx="20">
                  <c:v>0</c:v>
                </c:pt>
                <c:pt idx="21">
                  <c:v>1</c:v>
                </c:pt>
                <c:pt idx="22">
                  <c:v>1</c:v>
                </c:pt>
                <c:pt idx="23">
                  <c:v>0</c:v>
                </c:pt>
                <c:pt idx="24">
                  <c:v>1</c:v>
                </c:pt>
                <c:pt idx="25">
                  <c:v>1</c:v>
                </c:pt>
                <c:pt idx="26">
                  <c:v>0</c:v>
                </c:pt>
                <c:pt idx="27">
                  <c:v>0</c:v>
                </c:pt>
                <c:pt idx="28">
                  <c:v>0</c:v>
                </c:pt>
                <c:pt idx="29">
                  <c:v>0</c:v>
                </c:pt>
                <c:pt idx="30">
                  <c:v>0</c:v>
                </c:pt>
                <c:pt idx="31">
                  <c:v>0</c:v>
                </c:pt>
              </c:numCache>
            </c:numRef>
          </c:val>
          <c:smooth val="0"/>
          <c:extLst>
            <c:ext xmlns:c16="http://schemas.microsoft.com/office/drawing/2014/chart" uri="{C3380CC4-5D6E-409C-BE32-E72D297353CC}">
              <c16:uniqueId val="{00000001-CA9D-404E-B7EA-057DF09234D5}"/>
            </c:ext>
          </c:extLst>
        </c:ser>
        <c:dLbls>
          <c:showLegendKey val="0"/>
          <c:showVal val="0"/>
          <c:showCatName val="0"/>
          <c:showSerName val="0"/>
          <c:showPercent val="0"/>
          <c:showBubbleSize val="0"/>
        </c:dLbls>
        <c:marker val="1"/>
        <c:smooth val="0"/>
        <c:axId val="262932256"/>
        <c:axId val="262924416"/>
      </c:lineChart>
      <c:catAx>
        <c:axId val="262932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layout>
            <c:manualLayout>
              <c:xMode val="edge"/>
              <c:yMode val="edge"/>
              <c:x val="0.37913226269158851"/>
              <c:y val="0.793894070456085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924416"/>
        <c:crosses val="autoZero"/>
        <c:auto val="1"/>
        <c:lblAlgn val="ctr"/>
        <c:lblOffset val="100"/>
        <c:noMultiLvlLbl val="0"/>
      </c:catAx>
      <c:valAx>
        <c:axId val="26292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932256"/>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665737573866536"/>
          <c:y val="0.8880938133445283"/>
          <c:w val="0.26168972934760448"/>
          <c:h val="0.111906186655471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5963008"/>
        <c:axId val="95973760"/>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44</c:v>
                </c:pt>
                <c:pt idx="6">
                  <c:v>67</c:v>
                </c:pt>
                <c:pt idx="7">
                  <c:v>51</c:v>
                </c:pt>
                <c:pt idx="8">
                  <c:v>57</c:v>
                </c:pt>
                <c:pt idx="9">
                  <c:v>69</c:v>
                </c:pt>
                <c:pt idx="10">
                  <c:v>52</c:v>
                </c:pt>
                <c:pt idx="11">
                  <c:v>68</c:v>
                </c:pt>
                <c:pt idx="12">
                  <c:v>51</c:v>
                </c:pt>
                <c:pt idx="13">
                  <c:v>53</c:v>
                </c:pt>
                <c:pt idx="14">
                  <c:v>49</c:v>
                </c:pt>
                <c:pt idx="15">
                  <c:v>56</c:v>
                </c:pt>
                <c:pt idx="16">
                  <c:v>44</c:v>
                </c:pt>
                <c:pt idx="17">
                  <c:v>57</c:v>
                </c:pt>
                <c:pt idx="18">
                  <c:v>56</c:v>
                </c:pt>
                <c:pt idx="19">
                  <c:v>58</c:v>
                </c:pt>
                <c:pt idx="20">
                  <c:v>49</c:v>
                </c:pt>
                <c:pt idx="21">
                  <c:v>48</c:v>
                </c:pt>
                <c:pt idx="22">
                  <c:v>57</c:v>
                </c:pt>
                <c:pt idx="23">
                  <c:v>45</c:v>
                </c:pt>
                <c:pt idx="24">
                  <c:v>30</c:v>
                </c:pt>
                <c:pt idx="25">
                  <c:v>43</c:v>
                </c:pt>
                <c:pt idx="26">
                  <c:v>32</c:v>
                </c:pt>
                <c:pt idx="27">
                  <c:v>47</c:v>
                </c:pt>
                <c:pt idx="28">
                  <c:v>51</c:v>
                </c:pt>
                <c:pt idx="29">
                  <c:v>44</c:v>
                </c:pt>
                <c:pt idx="30">
                  <c:v>44</c:v>
                </c:pt>
                <c:pt idx="31">
                  <c:v>41</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5963008"/>
        <c:axId val="95973760"/>
      </c:scatterChart>
      <c:catAx>
        <c:axId val="95963008"/>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5973760"/>
        <c:crosses val="autoZero"/>
        <c:auto val="1"/>
        <c:lblAlgn val="ctr"/>
        <c:lblOffset val="100"/>
        <c:noMultiLvlLbl val="0"/>
      </c:catAx>
      <c:valAx>
        <c:axId val="95973760"/>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5963008"/>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44</c:v>
                </c:pt>
                <c:pt idx="6">
                  <c:v>67</c:v>
                </c:pt>
                <c:pt idx="7">
                  <c:v>51</c:v>
                </c:pt>
                <c:pt idx="8">
                  <c:v>57</c:v>
                </c:pt>
                <c:pt idx="9">
                  <c:v>69</c:v>
                </c:pt>
                <c:pt idx="10">
                  <c:v>52</c:v>
                </c:pt>
                <c:pt idx="11">
                  <c:v>68</c:v>
                </c:pt>
                <c:pt idx="12">
                  <c:v>51</c:v>
                </c:pt>
                <c:pt idx="13">
                  <c:v>53</c:v>
                </c:pt>
                <c:pt idx="14">
                  <c:v>49</c:v>
                </c:pt>
                <c:pt idx="15">
                  <c:v>56</c:v>
                </c:pt>
                <c:pt idx="16">
                  <c:v>44</c:v>
                </c:pt>
                <c:pt idx="17">
                  <c:v>57</c:v>
                </c:pt>
                <c:pt idx="18">
                  <c:v>56</c:v>
                </c:pt>
                <c:pt idx="19">
                  <c:v>58</c:v>
                </c:pt>
                <c:pt idx="20">
                  <c:v>49</c:v>
                </c:pt>
                <c:pt idx="21">
                  <c:v>48</c:v>
                </c:pt>
                <c:pt idx="22">
                  <c:v>57</c:v>
                </c:pt>
                <c:pt idx="23">
                  <c:v>45</c:v>
                </c:pt>
                <c:pt idx="24">
                  <c:v>30</c:v>
                </c:pt>
                <c:pt idx="25">
                  <c:v>43</c:v>
                </c:pt>
                <c:pt idx="26">
                  <c:v>32</c:v>
                </c:pt>
                <c:pt idx="27">
                  <c:v>47</c:v>
                </c:pt>
                <c:pt idx="28">
                  <c:v>51</c:v>
                </c:pt>
                <c:pt idx="29">
                  <c:v>44</c:v>
                </c:pt>
                <c:pt idx="30">
                  <c:v>44</c:v>
                </c:pt>
                <c:pt idx="31">
                  <c:v>41</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5891840"/>
        <c:axId val="95893760"/>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E625-4812-B5DD-A3C20CDB2572}"/>
            </c:ext>
          </c:extLst>
        </c:ser>
        <c:dLbls>
          <c:showLegendKey val="0"/>
          <c:showVal val="0"/>
          <c:showCatName val="0"/>
          <c:showSerName val="0"/>
          <c:showPercent val="0"/>
          <c:showBubbleSize val="0"/>
        </c:dLbls>
        <c:marker val="1"/>
        <c:smooth val="0"/>
        <c:axId val="95891840"/>
        <c:axId val="95893760"/>
      </c:lineChart>
      <c:catAx>
        <c:axId val="95891840"/>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95893760"/>
        <c:crosses val="autoZero"/>
        <c:auto val="1"/>
        <c:lblAlgn val="ctr"/>
        <c:lblOffset val="100"/>
        <c:noMultiLvlLbl val="0"/>
      </c:catAx>
      <c:valAx>
        <c:axId val="9589376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crossAx val="95891840"/>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0.65832784726793947</c:v>
                </c:pt>
                <c:pt idx="1">
                  <c:v>11.454904542462147</c:v>
                </c:pt>
                <c:pt idx="2">
                  <c:v>27.715602369980253</c:v>
                </c:pt>
                <c:pt idx="3">
                  <c:v>19.881500987491769</c:v>
                </c:pt>
                <c:pt idx="4">
                  <c:v>12.771560236998026</c:v>
                </c:pt>
                <c:pt idx="5">
                  <c:v>7.8341013824884786</c:v>
                </c:pt>
                <c:pt idx="6">
                  <c:v>6.0566161948650432</c:v>
                </c:pt>
                <c:pt idx="7">
                  <c:v>4.5424621461487815</c:v>
                </c:pt>
                <c:pt idx="8">
                  <c:v>2.8308097432521393</c:v>
                </c:pt>
                <c:pt idx="9">
                  <c:v>1.8433179723502304</c:v>
                </c:pt>
                <c:pt idx="10">
                  <c:v>1.9091507570770245</c:v>
                </c:pt>
                <c:pt idx="11">
                  <c:v>0.92165898617511521</c:v>
                </c:pt>
                <c:pt idx="12">
                  <c:v>1.1191573403554971</c:v>
                </c:pt>
                <c:pt idx="13">
                  <c:v>0.46082949308755761</c:v>
                </c:pt>
              </c:numCache>
            </c:numRef>
          </c:val>
          <c:extLst>
            <c:ext xmlns:c16="http://schemas.microsoft.com/office/drawing/2014/chart" uri="{C3380CC4-5D6E-409C-BE32-E72D297353CC}">
              <c16:uniqueId val="{00000000-87CA-43E7-9502-D1D262089CD1}"/>
            </c:ext>
          </c:extLst>
        </c:ser>
        <c:dLbls>
          <c:showLegendKey val="0"/>
          <c:showVal val="0"/>
          <c:showCatName val="0"/>
          <c:showSerName val="0"/>
          <c:showPercent val="0"/>
          <c:showBubbleSize val="0"/>
        </c:dLbls>
        <c:gapWidth val="9"/>
        <c:axId val="99007872"/>
        <c:axId val="99010048"/>
      </c:barChart>
      <c:catAx>
        <c:axId val="99007872"/>
        <c:scaling>
          <c:orientation val="minMax"/>
        </c:scaling>
        <c:delete val="0"/>
        <c:axPos val="b"/>
        <c:title>
          <c:tx>
            <c:rich>
              <a:bodyPr/>
              <a:lstStyle/>
              <a:p>
                <a:pPr>
                  <a:defRPr sz="800"/>
                </a:pPr>
                <a:r>
                  <a:rPr lang="en-US" sz="800"/>
                  <a:t>Grupos de edad</a:t>
                </a:r>
              </a:p>
            </c:rich>
          </c:tx>
          <c:layout>
            <c:manualLayout>
              <c:xMode val="edge"/>
              <c:yMode val="edge"/>
              <c:x val="0.48124686567952074"/>
              <c:y val="0.92869944526518244"/>
            </c:manualLayout>
          </c:layout>
          <c:overlay val="0"/>
        </c:title>
        <c:numFmt formatCode="General" sourceLinked="0"/>
        <c:majorTickMark val="out"/>
        <c:minorTickMark val="none"/>
        <c:tickLblPos val="nextTo"/>
        <c:crossAx val="99010048"/>
        <c:crosses val="autoZero"/>
        <c:auto val="1"/>
        <c:lblAlgn val="ctr"/>
        <c:lblOffset val="100"/>
        <c:noMultiLvlLbl val="0"/>
      </c:catAx>
      <c:valAx>
        <c:axId val="99010048"/>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9007872"/>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FactoresASOCIADOS!$A$3:$A$12</c:f>
              <c:strCache>
                <c:ptCount val="10"/>
                <c:pt idx="0">
                  <c:v>Suicidio familiar amigo</c:v>
                </c:pt>
                <c:pt idx="1">
                  <c:v>Problema legal</c:v>
                </c:pt>
                <c:pt idx="2">
                  <c:v>Muerte de familiar</c:v>
                </c:pt>
                <c:pt idx="3">
                  <c:v>Maltrato físico, psicológico o sexual</c:v>
                </c:pt>
                <c:pt idx="4">
                  <c:v>Problema laboral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0.81775700934579432</c:v>
                </c:pt>
                <c:pt idx="1">
                  <c:v>1.1682242990654206</c:v>
                </c:pt>
                <c:pt idx="2">
                  <c:v>3.9719626168224296</c:v>
                </c:pt>
                <c:pt idx="3">
                  <c:v>4.9065420560747661</c:v>
                </c:pt>
                <c:pt idx="4">
                  <c:v>5.0817757009345792</c:v>
                </c:pt>
                <c:pt idx="5">
                  <c:v>5.3738317757009346</c:v>
                </c:pt>
                <c:pt idx="6">
                  <c:v>8.3528037383177569</c:v>
                </c:pt>
                <c:pt idx="7">
                  <c:v>8.8785046728971952</c:v>
                </c:pt>
                <c:pt idx="8">
                  <c:v>27.453271028037385</c:v>
                </c:pt>
                <c:pt idx="9">
                  <c:v>33.995327102803742</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9027584"/>
        <c:axId val="99046912"/>
      </c:barChart>
      <c:catAx>
        <c:axId val="99027584"/>
        <c:scaling>
          <c:orientation val="minMax"/>
        </c:scaling>
        <c:delete val="0"/>
        <c:axPos val="l"/>
        <c:numFmt formatCode="General" sourceLinked="0"/>
        <c:majorTickMark val="none"/>
        <c:minorTickMark val="none"/>
        <c:tickLblPos val="nextTo"/>
        <c:txPr>
          <a:bodyPr/>
          <a:lstStyle/>
          <a:p>
            <a:pPr>
              <a:defRPr sz="700"/>
            </a:pPr>
            <a:endParaRPr lang="en-US"/>
          </a:p>
        </c:txPr>
        <c:crossAx val="99046912"/>
        <c:crosses val="autoZero"/>
        <c:auto val="1"/>
        <c:lblAlgn val="ctr"/>
        <c:lblOffset val="100"/>
        <c:noMultiLvlLbl val="0"/>
      </c:catAx>
      <c:valAx>
        <c:axId val="99046912"/>
        <c:scaling>
          <c:orientation val="minMax"/>
        </c:scaling>
        <c:delete val="0"/>
        <c:axPos val="b"/>
        <c:title>
          <c:tx>
            <c:rich>
              <a:bodyPr/>
              <a:lstStyle/>
              <a:p>
                <a:pPr>
                  <a:defRPr sz="800"/>
                </a:pPr>
                <a:r>
                  <a:rPr lang="es-CO" sz="800"/>
                  <a:t>Porcentaje</a:t>
                </a:r>
              </a:p>
            </c:rich>
          </c:tx>
          <c:layout/>
          <c:overlay val="0"/>
        </c:title>
        <c:numFmt formatCode="0.0" sourceLinked="1"/>
        <c:majorTickMark val="none"/>
        <c:minorTickMark val="none"/>
        <c:tickLblPos val="nextTo"/>
        <c:txPr>
          <a:bodyPr/>
          <a:lstStyle/>
          <a:p>
            <a:pPr>
              <a:defRPr sz="800"/>
            </a:pPr>
            <a:endParaRPr lang="en-US"/>
          </a:p>
        </c:txPr>
        <c:crossAx val="99027584"/>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2.1276595744680851</c:v>
                </c:pt>
                <c:pt idx="1">
                  <c:v>3.9458413926499034</c:v>
                </c:pt>
                <c:pt idx="2">
                  <c:v>4.8355899419729207</c:v>
                </c:pt>
                <c:pt idx="3">
                  <c:v>11.179883945841393</c:v>
                </c:pt>
                <c:pt idx="4">
                  <c:v>13.733075435203096</c:v>
                </c:pt>
                <c:pt idx="5">
                  <c:v>27.659574468085108</c:v>
                </c:pt>
                <c:pt idx="6">
                  <c:v>36.518375241779502</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9051392"/>
        <c:axId val="99074048"/>
      </c:barChart>
      <c:catAx>
        <c:axId val="99051392"/>
        <c:scaling>
          <c:orientation val="minMax"/>
        </c:scaling>
        <c:delete val="0"/>
        <c:axPos val="l"/>
        <c:title>
          <c:tx>
            <c:rich>
              <a:bodyPr/>
              <a:lstStyle/>
              <a:p>
                <a:pPr>
                  <a:defRPr/>
                </a:pPr>
                <a:r>
                  <a:rPr lang="en-US"/>
                  <a:t>Factores de riesgo</a:t>
                </a:r>
              </a:p>
            </c:rich>
          </c:tx>
          <c:layout/>
          <c:overlay val="0"/>
        </c:title>
        <c:numFmt formatCode="General" sourceLinked="0"/>
        <c:majorTickMark val="out"/>
        <c:minorTickMark val="none"/>
        <c:tickLblPos val="nextTo"/>
        <c:txPr>
          <a:bodyPr/>
          <a:lstStyle/>
          <a:p>
            <a:pPr>
              <a:defRPr sz="700"/>
            </a:pPr>
            <a:endParaRPr lang="en-US"/>
          </a:p>
        </c:txPr>
        <c:crossAx val="99074048"/>
        <c:crosses val="autoZero"/>
        <c:auto val="1"/>
        <c:lblAlgn val="ctr"/>
        <c:lblOffset val="100"/>
        <c:noMultiLvlLbl val="0"/>
      </c:catAx>
      <c:valAx>
        <c:axId val="99074048"/>
        <c:scaling>
          <c:orientation val="minMax"/>
        </c:scaling>
        <c:delete val="0"/>
        <c:axPos val="b"/>
        <c:title>
          <c:tx>
            <c:rich>
              <a:bodyPr/>
              <a:lstStyle/>
              <a:p>
                <a:pPr>
                  <a:defRPr sz="800"/>
                </a:pPr>
                <a:r>
                  <a:rPr lang="en-US" sz="800"/>
                  <a:t>Porcentaje</a:t>
                </a:r>
              </a:p>
            </c:rich>
          </c:tx>
          <c:layout/>
          <c:overlay val="0"/>
        </c:title>
        <c:numFmt formatCode="0.0" sourceLinked="1"/>
        <c:majorTickMark val="out"/>
        <c:minorTickMark val="none"/>
        <c:tickLblPos val="nextTo"/>
        <c:txPr>
          <a:bodyPr/>
          <a:lstStyle/>
          <a:p>
            <a:pPr>
              <a:defRPr sz="900"/>
            </a:pPr>
            <a:endParaRPr lang="en-US"/>
          </a:p>
        </c:txPr>
        <c:crossAx val="99051392"/>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8253440"/>
        <c:axId val="98256000"/>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43</c:v>
                </c:pt>
                <c:pt idx="7">
                  <c:v>42</c:v>
                </c:pt>
                <c:pt idx="8">
                  <c:v>42</c:v>
                </c:pt>
                <c:pt idx="9">
                  <c:v>45</c:v>
                </c:pt>
                <c:pt idx="10">
                  <c:v>38</c:v>
                </c:pt>
                <c:pt idx="11">
                  <c:v>21</c:v>
                </c:pt>
                <c:pt idx="12">
                  <c:v>45</c:v>
                </c:pt>
                <c:pt idx="13">
                  <c:v>52</c:v>
                </c:pt>
                <c:pt idx="14">
                  <c:v>21</c:v>
                </c:pt>
                <c:pt idx="15">
                  <c:v>35</c:v>
                </c:pt>
                <c:pt idx="16">
                  <c:v>41</c:v>
                </c:pt>
                <c:pt idx="17">
                  <c:v>25</c:v>
                </c:pt>
                <c:pt idx="18">
                  <c:v>33</c:v>
                </c:pt>
                <c:pt idx="19">
                  <c:v>37</c:v>
                </c:pt>
                <c:pt idx="20">
                  <c:v>35</c:v>
                </c:pt>
                <c:pt idx="21">
                  <c:v>29</c:v>
                </c:pt>
                <c:pt idx="22">
                  <c:v>45</c:v>
                </c:pt>
                <c:pt idx="23">
                  <c:v>37</c:v>
                </c:pt>
                <c:pt idx="24">
                  <c:v>29</c:v>
                </c:pt>
                <c:pt idx="25">
                  <c:v>28</c:v>
                </c:pt>
                <c:pt idx="26">
                  <c:v>26</c:v>
                </c:pt>
                <c:pt idx="27">
                  <c:v>29</c:v>
                </c:pt>
                <c:pt idx="28">
                  <c:v>34</c:v>
                </c:pt>
                <c:pt idx="29">
                  <c:v>46</c:v>
                </c:pt>
                <c:pt idx="30">
                  <c:v>40</c:v>
                </c:pt>
                <c:pt idx="31">
                  <c:v>30</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8253440"/>
        <c:axId val="98256000"/>
      </c:scatterChart>
      <c:catAx>
        <c:axId val="98253440"/>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8256000"/>
        <c:crosses val="autoZero"/>
        <c:auto val="1"/>
        <c:lblAlgn val="ctr"/>
        <c:lblOffset val="100"/>
        <c:noMultiLvlLbl val="0"/>
      </c:catAx>
      <c:valAx>
        <c:axId val="98256000"/>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825344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43</c:v>
                </c:pt>
                <c:pt idx="7">
                  <c:v>42</c:v>
                </c:pt>
                <c:pt idx="8">
                  <c:v>42</c:v>
                </c:pt>
                <c:pt idx="9">
                  <c:v>45</c:v>
                </c:pt>
                <c:pt idx="10">
                  <c:v>38</c:v>
                </c:pt>
                <c:pt idx="11">
                  <c:v>21</c:v>
                </c:pt>
                <c:pt idx="12">
                  <c:v>45</c:v>
                </c:pt>
                <c:pt idx="13">
                  <c:v>52</c:v>
                </c:pt>
                <c:pt idx="14">
                  <c:v>21</c:v>
                </c:pt>
                <c:pt idx="15">
                  <c:v>35</c:v>
                </c:pt>
                <c:pt idx="16">
                  <c:v>41</c:v>
                </c:pt>
                <c:pt idx="17">
                  <c:v>25</c:v>
                </c:pt>
                <c:pt idx="18">
                  <c:v>33</c:v>
                </c:pt>
                <c:pt idx="19">
                  <c:v>37</c:v>
                </c:pt>
                <c:pt idx="20">
                  <c:v>35</c:v>
                </c:pt>
                <c:pt idx="21">
                  <c:v>29</c:v>
                </c:pt>
                <c:pt idx="22">
                  <c:v>45</c:v>
                </c:pt>
                <c:pt idx="23">
                  <c:v>37</c:v>
                </c:pt>
                <c:pt idx="24">
                  <c:v>29</c:v>
                </c:pt>
                <c:pt idx="25">
                  <c:v>28</c:v>
                </c:pt>
                <c:pt idx="26">
                  <c:v>26</c:v>
                </c:pt>
                <c:pt idx="27">
                  <c:v>29</c:v>
                </c:pt>
                <c:pt idx="28">
                  <c:v>34</c:v>
                </c:pt>
                <c:pt idx="29">
                  <c:v>46</c:v>
                </c:pt>
                <c:pt idx="30">
                  <c:v>40</c:v>
                </c:pt>
                <c:pt idx="31">
                  <c:v>30</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8305536"/>
        <c:axId val="98307456"/>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8305536"/>
        <c:axId val="98307456"/>
      </c:lineChart>
      <c:catAx>
        <c:axId val="9830553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98307456"/>
        <c:crosses val="autoZero"/>
        <c:auto val="1"/>
        <c:lblAlgn val="ctr"/>
        <c:lblOffset val="100"/>
        <c:noMultiLvlLbl val="0"/>
      </c:catAx>
      <c:valAx>
        <c:axId val="983074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crossAx val="9830553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5.8510638297872344</c:v>
                </c:pt>
                <c:pt idx="1">
                  <c:v>14.539007092198581</c:v>
                </c:pt>
                <c:pt idx="2">
                  <c:v>26.861702127659576</c:v>
                </c:pt>
                <c:pt idx="3">
                  <c:v>52.748226950354614</c:v>
                </c:pt>
              </c:numCache>
            </c:numRef>
          </c:val>
          <c:extLst>
            <c:ext xmlns:c16="http://schemas.microsoft.com/office/drawing/2014/chart" uri="{C3380CC4-5D6E-409C-BE32-E72D297353CC}">
              <c16:uniqueId val="{00000000-7780-4680-980A-9E863978AC63}"/>
            </c:ext>
          </c:extLst>
        </c:ser>
        <c:dLbls>
          <c:dLblPos val="outEnd"/>
          <c:showLegendKey val="0"/>
          <c:showVal val="1"/>
          <c:showCatName val="0"/>
          <c:showSerName val="0"/>
          <c:showPercent val="0"/>
          <c:showBubbleSize val="0"/>
        </c:dLbls>
        <c:gapWidth val="150"/>
        <c:axId val="98373632"/>
        <c:axId val="98375552"/>
      </c:barChart>
      <c:catAx>
        <c:axId val="98373632"/>
        <c:scaling>
          <c:orientation val="minMax"/>
        </c:scaling>
        <c:delete val="0"/>
        <c:axPos val="l"/>
        <c:title>
          <c:tx>
            <c:rich>
              <a:bodyPr rot="-5400000" vert="horz"/>
              <a:lstStyle/>
              <a:p>
                <a:pPr>
                  <a:defRPr sz="800"/>
                </a:pPr>
                <a:r>
                  <a:rPr lang="es-CO" sz="800"/>
                  <a:t>Tipo de prueba</a:t>
                </a:r>
              </a:p>
            </c:rich>
          </c:tx>
          <c:layout/>
          <c:overlay val="0"/>
        </c:title>
        <c:numFmt formatCode="General" sourceLinked="0"/>
        <c:majorTickMark val="out"/>
        <c:minorTickMark val="none"/>
        <c:tickLblPos val="nextTo"/>
        <c:txPr>
          <a:bodyPr/>
          <a:lstStyle/>
          <a:p>
            <a:pPr>
              <a:defRPr sz="800"/>
            </a:pPr>
            <a:endParaRPr lang="en-US"/>
          </a:p>
        </c:txPr>
        <c:crossAx val="98375552"/>
        <c:crosses val="autoZero"/>
        <c:auto val="1"/>
        <c:lblAlgn val="ctr"/>
        <c:lblOffset val="100"/>
        <c:noMultiLvlLbl val="0"/>
      </c:catAx>
      <c:valAx>
        <c:axId val="98375552"/>
        <c:scaling>
          <c:orientation val="minMax"/>
        </c:scaling>
        <c:delete val="0"/>
        <c:axPos val="b"/>
        <c:title>
          <c:tx>
            <c:rich>
              <a:bodyPr/>
              <a:lstStyle/>
              <a:p>
                <a:pPr>
                  <a:defRPr sz="800"/>
                </a:pPr>
                <a:r>
                  <a:rPr lang="es-CO" sz="800"/>
                  <a:t>Porcentaje</a:t>
                </a:r>
              </a:p>
            </c:rich>
          </c:tx>
          <c:layout/>
          <c:overlay val="0"/>
        </c:title>
        <c:numFmt formatCode="0.0" sourceLinked="1"/>
        <c:majorTickMark val="out"/>
        <c:minorTickMark val="none"/>
        <c:tickLblPos val="nextTo"/>
        <c:txPr>
          <a:bodyPr/>
          <a:lstStyle/>
          <a:p>
            <a:pPr>
              <a:defRPr sz="800"/>
            </a:pPr>
            <a:endParaRPr lang="en-US"/>
          </a:p>
        </c:txPr>
        <c:crossAx val="983736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3</c:v>
                </c:pt>
                <c:pt idx="3">
                  <c:v>4</c:v>
                </c:pt>
                <c:pt idx="4">
                  <c:v>7</c:v>
                </c:pt>
                <c:pt idx="5">
                  <c:v>1</c:v>
                </c:pt>
                <c:pt idx="6">
                  <c:v>2</c:v>
                </c:pt>
                <c:pt idx="7">
                  <c:v>3</c:v>
                </c:pt>
                <c:pt idx="8">
                  <c:v>6</c:v>
                </c:pt>
                <c:pt idx="9">
                  <c:v>5</c:v>
                </c:pt>
                <c:pt idx="10">
                  <c:v>2</c:v>
                </c:pt>
                <c:pt idx="11">
                  <c:v>4</c:v>
                </c:pt>
                <c:pt idx="12">
                  <c:v>4</c:v>
                </c:pt>
                <c:pt idx="13">
                  <c:v>5</c:v>
                </c:pt>
                <c:pt idx="14">
                  <c:v>1</c:v>
                </c:pt>
                <c:pt idx="15">
                  <c:v>2</c:v>
                </c:pt>
                <c:pt idx="16">
                  <c:v>2</c:v>
                </c:pt>
                <c:pt idx="17">
                  <c:v>2</c:v>
                </c:pt>
                <c:pt idx="18">
                  <c:v>3</c:v>
                </c:pt>
                <c:pt idx="19">
                  <c:v>4</c:v>
                </c:pt>
                <c:pt idx="20">
                  <c:v>2</c:v>
                </c:pt>
                <c:pt idx="21">
                  <c:v>6</c:v>
                </c:pt>
                <c:pt idx="22">
                  <c:v>2</c:v>
                </c:pt>
                <c:pt idx="23">
                  <c:v>3</c:v>
                </c:pt>
                <c:pt idx="24">
                  <c:v>4</c:v>
                </c:pt>
                <c:pt idx="25">
                  <c:v>2</c:v>
                </c:pt>
                <c:pt idx="26">
                  <c:v>2</c:v>
                </c:pt>
                <c:pt idx="27">
                  <c:v>3</c:v>
                </c:pt>
                <c:pt idx="28">
                  <c:v>1</c:v>
                </c:pt>
                <c:pt idx="29">
                  <c:v>2</c:v>
                </c:pt>
                <c:pt idx="30">
                  <c:v>3</c:v>
                </c:pt>
                <c:pt idx="31">
                  <c:v>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9381504"/>
        <c:axId val="89391872"/>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89381504"/>
        <c:axId val="89391872"/>
      </c:lineChart>
      <c:catAx>
        <c:axId val="89381504"/>
        <c:scaling>
          <c:orientation val="minMax"/>
        </c:scaling>
        <c:delete val="0"/>
        <c:axPos val="b"/>
        <c:title>
          <c:tx>
            <c:rich>
              <a:bodyPr/>
              <a:lstStyle/>
              <a:p>
                <a:pPr>
                  <a:defRPr sz="900"/>
                </a:pPr>
                <a:r>
                  <a:rPr lang="en-US" sz="900"/>
                  <a:t>Semana Epidemiológica</a:t>
                </a:r>
              </a:p>
            </c:rich>
          </c:tx>
          <c:layout/>
          <c:overlay val="0"/>
        </c:title>
        <c:majorTickMark val="out"/>
        <c:minorTickMark val="none"/>
        <c:tickLblPos val="nextTo"/>
        <c:txPr>
          <a:bodyPr/>
          <a:lstStyle/>
          <a:p>
            <a:pPr>
              <a:defRPr sz="900"/>
            </a:pPr>
            <a:endParaRPr lang="en-US"/>
          </a:p>
        </c:txPr>
        <c:crossAx val="89391872"/>
        <c:crosses val="autoZero"/>
        <c:auto val="1"/>
        <c:lblAlgn val="ctr"/>
        <c:lblOffset val="100"/>
        <c:noMultiLvlLbl val="0"/>
      </c:catAx>
      <c:valAx>
        <c:axId val="8939187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layout/>
          <c:overlay val="0"/>
        </c:title>
        <c:numFmt formatCode="General" sourceLinked="1"/>
        <c:majorTickMark val="out"/>
        <c:minorTickMark val="none"/>
        <c:tickLblPos val="nextTo"/>
        <c:crossAx val="89381504"/>
        <c:crosses val="autoZero"/>
        <c:crossBetween val="between"/>
      </c:valAx>
    </c:plotArea>
    <c:legend>
      <c:legendPos val="t"/>
      <c:layou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0.97517730496453903</c:v>
                </c:pt>
                <c:pt idx="1">
                  <c:v>5.8510638297872344</c:v>
                </c:pt>
                <c:pt idx="2">
                  <c:v>93.173758865248217</c:v>
                </c:pt>
              </c:numCache>
            </c:numRef>
          </c:val>
          <c:extLst>
            <c:ext xmlns:c16="http://schemas.microsoft.com/office/drawing/2014/chart" uri="{C3380CC4-5D6E-409C-BE32-E72D297353CC}">
              <c16:uniqueId val="{00000000-D5C4-47D5-8B13-324B6C5476B1}"/>
            </c:ext>
          </c:extLst>
        </c:ser>
        <c:dLbls>
          <c:dLblPos val="outEnd"/>
          <c:showLegendKey val="0"/>
          <c:showVal val="1"/>
          <c:showCatName val="0"/>
          <c:showSerName val="0"/>
          <c:showPercent val="0"/>
          <c:showBubbleSize val="0"/>
        </c:dLbls>
        <c:gapWidth val="150"/>
        <c:axId val="98400512"/>
        <c:axId val="98419072"/>
      </c:barChart>
      <c:catAx>
        <c:axId val="98400512"/>
        <c:scaling>
          <c:orientation val="minMax"/>
        </c:scaling>
        <c:delete val="0"/>
        <c:axPos val="b"/>
        <c:title>
          <c:tx>
            <c:rich>
              <a:bodyPr/>
              <a:lstStyle/>
              <a:p>
                <a:pPr>
                  <a:defRPr sz="900"/>
                </a:pPr>
                <a:r>
                  <a:rPr lang="en-US" sz="900"/>
                  <a:t>Estado clínico</a:t>
                </a:r>
              </a:p>
            </c:rich>
          </c:tx>
          <c:layout>
            <c:manualLayout>
              <c:xMode val="edge"/>
              <c:yMode val="edge"/>
              <c:x val="0.4694141725490007"/>
              <c:y val="0.85091083069623086"/>
            </c:manualLayout>
          </c:layout>
          <c:overlay val="0"/>
        </c:title>
        <c:numFmt formatCode="General" sourceLinked="0"/>
        <c:majorTickMark val="out"/>
        <c:minorTickMark val="none"/>
        <c:tickLblPos val="nextTo"/>
        <c:txPr>
          <a:bodyPr/>
          <a:lstStyle/>
          <a:p>
            <a:pPr>
              <a:defRPr sz="900"/>
            </a:pPr>
            <a:endParaRPr lang="en-US"/>
          </a:p>
        </c:txPr>
        <c:crossAx val="98419072"/>
        <c:crosses val="autoZero"/>
        <c:auto val="1"/>
        <c:lblAlgn val="ctr"/>
        <c:lblOffset val="100"/>
        <c:noMultiLvlLbl val="0"/>
      </c:catAx>
      <c:valAx>
        <c:axId val="98419072"/>
        <c:scaling>
          <c:orientation val="minMax"/>
        </c:scaling>
        <c:delete val="0"/>
        <c:axPos val="l"/>
        <c:title>
          <c:tx>
            <c:rich>
              <a:bodyPr rot="-5400000" vert="horz"/>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98400512"/>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4.3439716312056742</c:v>
                </c:pt>
                <c:pt idx="4">
                  <c:v>19.680851063829788</c:v>
                </c:pt>
                <c:pt idx="5">
                  <c:v>25.975177304964536</c:v>
                </c:pt>
                <c:pt idx="6">
                  <c:v>17.198581560283689</c:v>
                </c:pt>
                <c:pt idx="7">
                  <c:v>10.549645390070921</c:v>
                </c:pt>
                <c:pt idx="8">
                  <c:v>7.7127659574468082</c:v>
                </c:pt>
                <c:pt idx="9">
                  <c:v>3.7234042553191489</c:v>
                </c:pt>
                <c:pt idx="10">
                  <c:v>3.6347517730496453</c:v>
                </c:pt>
                <c:pt idx="11">
                  <c:v>3.2801418439716312</c:v>
                </c:pt>
                <c:pt idx="12">
                  <c:v>1.773049645390071</c:v>
                </c:pt>
                <c:pt idx="13">
                  <c:v>0.88652482269503552</c:v>
                </c:pt>
                <c:pt idx="14">
                  <c:v>1.2411347517730498</c:v>
                </c:pt>
              </c:numCache>
            </c:numRef>
          </c:val>
          <c:extLst>
            <c:ext xmlns:c16="http://schemas.microsoft.com/office/drawing/2014/chart" uri="{C3380CC4-5D6E-409C-BE32-E72D297353CC}">
              <c16:uniqueId val="{00000000-7266-4B5B-B949-778E6EFE437F}"/>
            </c:ext>
          </c:extLst>
        </c:ser>
        <c:dLbls>
          <c:showLegendKey val="0"/>
          <c:showVal val="0"/>
          <c:showCatName val="0"/>
          <c:showSerName val="0"/>
          <c:showPercent val="0"/>
          <c:showBubbleSize val="0"/>
        </c:dLbls>
        <c:gapWidth val="9"/>
        <c:axId val="99815424"/>
        <c:axId val="99817344"/>
      </c:barChart>
      <c:catAx>
        <c:axId val="99815424"/>
        <c:scaling>
          <c:orientation val="minMax"/>
        </c:scaling>
        <c:delete val="0"/>
        <c:axPos val="b"/>
        <c:title>
          <c:tx>
            <c:rich>
              <a:bodyPr/>
              <a:lstStyle/>
              <a:p>
                <a:pPr>
                  <a:defRPr sz="900"/>
                </a:pPr>
                <a:r>
                  <a:rPr lang="en-US" sz="900"/>
                  <a:t>Grupos de edad</a:t>
                </a:r>
              </a:p>
            </c:rich>
          </c:tx>
          <c:layout/>
          <c:overlay val="0"/>
        </c:title>
        <c:numFmt formatCode="General" sourceLinked="0"/>
        <c:majorTickMark val="out"/>
        <c:minorTickMark val="none"/>
        <c:tickLblPos val="nextTo"/>
        <c:crossAx val="99817344"/>
        <c:crosses val="autoZero"/>
        <c:auto val="1"/>
        <c:lblAlgn val="ctr"/>
        <c:lblOffset val="100"/>
        <c:noMultiLvlLbl val="0"/>
      </c:catAx>
      <c:valAx>
        <c:axId val="99817344"/>
        <c:scaling>
          <c:orientation val="minMax"/>
        </c:scaling>
        <c:delete val="0"/>
        <c:axPos val="l"/>
        <c:title>
          <c:tx>
            <c:rich>
              <a:bodyPr rot="-5400000" vert="horz"/>
              <a:lstStyle/>
              <a:p>
                <a:pPr>
                  <a:defRPr sz="900"/>
                </a:pPr>
                <a:r>
                  <a:rPr lang="en-US" sz="9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981542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0.37056737588652483</c:v>
                </c:pt>
                <c:pt idx="1">
                  <c:v>0.55851063829787229</c:v>
                </c:pt>
                <c:pt idx="2">
                  <c:v>5.1418439716312055E-2</c:v>
                </c:pt>
                <c:pt idx="3">
                  <c:v>0</c:v>
                </c:pt>
                <c:pt idx="4">
                  <c:v>0</c:v>
                </c:pt>
                <c:pt idx="5">
                  <c:v>1.6843971631205674E-2</c:v>
                </c:pt>
                <c:pt idx="6">
                  <c:v>0</c:v>
                </c:pt>
                <c:pt idx="7">
                  <c:v>0</c:v>
                </c:pt>
                <c:pt idx="8">
                  <c:v>1.7730496453900709E-3</c:v>
                </c:pt>
                <c:pt idx="9">
                  <c:v>0</c:v>
                </c:pt>
                <c:pt idx="10">
                  <c:v>8.8652482269503544E-4</c:v>
                </c:pt>
              </c:numCache>
            </c:numRef>
          </c:val>
          <c:extLst>
            <c:ext xmlns:c16="http://schemas.microsoft.com/office/drawing/2014/chart" uri="{C3380CC4-5D6E-409C-BE32-E72D297353CC}">
              <c16:uniqueId val="{00000000-82E2-45C3-ABE6-F0790F5ADF9C}"/>
            </c:ext>
          </c:extLst>
        </c:ser>
        <c:dLbls>
          <c:showLegendKey val="0"/>
          <c:showVal val="0"/>
          <c:showCatName val="0"/>
          <c:showSerName val="0"/>
          <c:showPercent val="0"/>
          <c:showBubbleSize val="0"/>
        </c:dLbls>
        <c:gapWidth val="150"/>
        <c:axId val="99850880"/>
        <c:axId val="99852672"/>
      </c:barChart>
      <c:catAx>
        <c:axId val="99850880"/>
        <c:scaling>
          <c:orientation val="minMax"/>
        </c:scaling>
        <c:delete val="0"/>
        <c:axPos val="b"/>
        <c:numFmt formatCode="General" sourceLinked="0"/>
        <c:majorTickMark val="none"/>
        <c:minorTickMark val="none"/>
        <c:tickLblPos val="nextTo"/>
        <c:txPr>
          <a:bodyPr/>
          <a:lstStyle/>
          <a:p>
            <a:pPr>
              <a:defRPr sz="800"/>
            </a:pPr>
            <a:endParaRPr lang="en-US"/>
          </a:p>
        </c:txPr>
        <c:crossAx val="99852672"/>
        <c:crosses val="autoZero"/>
        <c:auto val="1"/>
        <c:lblAlgn val="ctr"/>
        <c:lblOffset val="100"/>
        <c:noMultiLvlLbl val="0"/>
      </c:catAx>
      <c:valAx>
        <c:axId val="99852672"/>
        <c:scaling>
          <c:orientation val="minMax"/>
        </c:scaling>
        <c:delete val="0"/>
        <c:axPos val="l"/>
        <c:title>
          <c:tx>
            <c:rich>
              <a:bodyPr/>
              <a:lstStyle/>
              <a:p>
                <a:pPr>
                  <a:defRPr/>
                </a:pPr>
                <a:r>
                  <a:rPr lang="es-CO" baseline="0"/>
                  <a:t>% casos</a:t>
                </a:r>
              </a:p>
            </c:rich>
          </c:tx>
          <c:layout/>
          <c:overlay val="0"/>
        </c:title>
        <c:numFmt formatCode="0.0%" sourceLinked="1"/>
        <c:majorTickMark val="none"/>
        <c:minorTickMark val="none"/>
        <c:tickLblPos val="nextTo"/>
        <c:txPr>
          <a:bodyPr/>
          <a:lstStyle/>
          <a:p>
            <a:pPr>
              <a:defRPr sz="900"/>
            </a:pPr>
            <a:endParaRPr lang="en-US"/>
          </a:p>
        </c:txPr>
        <c:crossAx val="99850880"/>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Linea!$G$3</c:f>
              <c:strCache>
                <c:ptCount val="1"/>
                <c:pt idx="0">
                  <c:v>2021 (132 casos)</c:v>
                </c:pt>
              </c:strCache>
            </c:strRef>
          </c:tx>
          <c:spPr>
            <a:solidFill>
              <a:srgbClr val="00B050"/>
            </a:solidFill>
          </c:spPr>
          <c:invertIfNegative val="0"/>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Linea!$G$4:$G$55</c:f>
              <c:numCache>
                <c:formatCode>General</c:formatCode>
                <c:ptCount val="52"/>
                <c:pt idx="0">
                  <c:v>4</c:v>
                </c:pt>
                <c:pt idx="1">
                  <c:v>7</c:v>
                </c:pt>
                <c:pt idx="2">
                  <c:v>5</c:v>
                </c:pt>
                <c:pt idx="3">
                  <c:v>5</c:v>
                </c:pt>
                <c:pt idx="4">
                  <c:v>7</c:v>
                </c:pt>
                <c:pt idx="5">
                  <c:v>7</c:v>
                </c:pt>
                <c:pt idx="6">
                  <c:v>3</c:v>
                </c:pt>
                <c:pt idx="7">
                  <c:v>5</c:v>
                </c:pt>
                <c:pt idx="8">
                  <c:v>4</c:v>
                </c:pt>
                <c:pt idx="9">
                  <c:v>5</c:v>
                </c:pt>
                <c:pt idx="10">
                  <c:v>0</c:v>
                </c:pt>
                <c:pt idx="11">
                  <c:v>4</c:v>
                </c:pt>
                <c:pt idx="12">
                  <c:v>1</c:v>
                </c:pt>
                <c:pt idx="13">
                  <c:v>8</c:v>
                </c:pt>
                <c:pt idx="14">
                  <c:v>4</c:v>
                </c:pt>
                <c:pt idx="15">
                  <c:v>1</c:v>
                </c:pt>
                <c:pt idx="16">
                  <c:v>2</c:v>
                </c:pt>
                <c:pt idx="17">
                  <c:v>4</c:v>
                </c:pt>
                <c:pt idx="18">
                  <c:v>4</c:v>
                </c:pt>
                <c:pt idx="19">
                  <c:v>3</c:v>
                </c:pt>
                <c:pt idx="20">
                  <c:v>4</c:v>
                </c:pt>
                <c:pt idx="21">
                  <c:v>1</c:v>
                </c:pt>
                <c:pt idx="22">
                  <c:v>1</c:v>
                </c:pt>
                <c:pt idx="23">
                  <c:v>3</c:v>
                </c:pt>
                <c:pt idx="24">
                  <c:v>5</c:v>
                </c:pt>
                <c:pt idx="25">
                  <c:v>5</c:v>
                </c:pt>
                <c:pt idx="26">
                  <c:v>5</c:v>
                </c:pt>
                <c:pt idx="27">
                  <c:v>4</c:v>
                </c:pt>
                <c:pt idx="28">
                  <c:v>5</c:v>
                </c:pt>
                <c:pt idx="29">
                  <c:v>9</c:v>
                </c:pt>
                <c:pt idx="30">
                  <c:v>3</c:v>
                </c:pt>
                <c:pt idx="31">
                  <c:v>4</c:v>
                </c:pt>
                <c:pt idx="32">
                  <c:v>4</c:v>
                </c:pt>
                <c:pt idx="33">
                  <c:v>10</c:v>
                </c:pt>
                <c:pt idx="34">
                  <c:v>3</c:v>
                </c:pt>
                <c:pt idx="35">
                  <c:v>4</c:v>
                </c:pt>
                <c:pt idx="36">
                  <c:v>3</c:v>
                </c:pt>
                <c:pt idx="37">
                  <c:v>3</c:v>
                </c:pt>
                <c:pt idx="38">
                  <c:v>6</c:v>
                </c:pt>
                <c:pt idx="39">
                  <c:v>8</c:v>
                </c:pt>
                <c:pt idx="40">
                  <c:v>5</c:v>
                </c:pt>
                <c:pt idx="41">
                  <c:v>4</c:v>
                </c:pt>
                <c:pt idx="42">
                  <c:v>6</c:v>
                </c:pt>
                <c:pt idx="43">
                  <c:v>4</c:v>
                </c:pt>
                <c:pt idx="44">
                  <c:v>7</c:v>
                </c:pt>
                <c:pt idx="45">
                  <c:v>12</c:v>
                </c:pt>
                <c:pt idx="46">
                  <c:v>8</c:v>
                </c:pt>
                <c:pt idx="47">
                  <c:v>3</c:v>
                </c:pt>
                <c:pt idx="48">
                  <c:v>6</c:v>
                </c:pt>
                <c:pt idx="49">
                  <c:v>4</c:v>
                </c:pt>
                <c:pt idx="50">
                  <c:v>4</c:v>
                </c:pt>
                <c:pt idx="51">
                  <c:v>1</c:v>
                </c:pt>
              </c:numCache>
            </c:numRef>
          </c:val>
          <c:extLst>
            <c:ext xmlns:c16="http://schemas.microsoft.com/office/drawing/2014/chart" uri="{C3380CC4-5D6E-409C-BE32-E72D297353CC}">
              <c16:uniqueId val="{00000000-FA1D-44DF-9A65-7087AFAE3F3C}"/>
            </c:ext>
          </c:extLst>
        </c:ser>
        <c:dLbls>
          <c:showLegendKey val="0"/>
          <c:showVal val="0"/>
          <c:showCatName val="0"/>
          <c:showSerName val="0"/>
          <c:showPercent val="0"/>
          <c:showBubbleSize val="0"/>
        </c:dLbls>
        <c:gapWidth val="10"/>
        <c:overlap val="10"/>
        <c:axId val="126382464"/>
        <c:axId val="126384384"/>
      </c:barChart>
      <c:lineChart>
        <c:grouping val="standard"/>
        <c:varyColors val="0"/>
        <c:ser>
          <c:idx val="2"/>
          <c:order val="1"/>
          <c:tx>
            <c:strRef>
              <c:f>Linea!$H$3</c:f>
              <c:strCache>
                <c:ptCount val="1"/>
                <c:pt idx="0">
                  <c:v>2022 (187 casos)</c:v>
                </c:pt>
              </c:strCache>
            </c:strRef>
          </c:tx>
          <c:spPr>
            <a:ln w="19050">
              <a:solidFill>
                <a:srgbClr val="FF0000"/>
              </a:solidFill>
            </a:ln>
          </c:spPr>
          <c:marker>
            <c:symbol val="none"/>
          </c:marker>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Linea!$H$4:$H$55</c:f>
              <c:numCache>
                <c:formatCode>General</c:formatCode>
                <c:ptCount val="52"/>
                <c:pt idx="0">
                  <c:v>8</c:v>
                </c:pt>
                <c:pt idx="1">
                  <c:v>10</c:v>
                </c:pt>
                <c:pt idx="2">
                  <c:v>6</c:v>
                </c:pt>
                <c:pt idx="3">
                  <c:v>5</c:v>
                </c:pt>
                <c:pt idx="4">
                  <c:v>3</c:v>
                </c:pt>
                <c:pt idx="5">
                  <c:v>7</c:v>
                </c:pt>
                <c:pt idx="6">
                  <c:v>4</c:v>
                </c:pt>
                <c:pt idx="7">
                  <c:v>4</c:v>
                </c:pt>
                <c:pt idx="8">
                  <c:v>9</c:v>
                </c:pt>
                <c:pt idx="9">
                  <c:v>1</c:v>
                </c:pt>
                <c:pt idx="10">
                  <c:v>8</c:v>
                </c:pt>
                <c:pt idx="11">
                  <c:v>3</c:v>
                </c:pt>
                <c:pt idx="12">
                  <c:v>4</c:v>
                </c:pt>
                <c:pt idx="13">
                  <c:v>2</c:v>
                </c:pt>
                <c:pt idx="14">
                  <c:v>5</c:v>
                </c:pt>
                <c:pt idx="15">
                  <c:v>7</c:v>
                </c:pt>
                <c:pt idx="16">
                  <c:v>9</c:v>
                </c:pt>
                <c:pt idx="17">
                  <c:v>7</c:v>
                </c:pt>
                <c:pt idx="18">
                  <c:v>1</c:v>
                </c:pt>
                <c:pt idx="19">
                  <c:v>7</c:v>
                </c:pt>
                <c:pt idx="20">
                  <c:v>5</c:v>
                </c:pt>
                <c:pt idx="21">
                  <c:v>8</c:v>
                </c:pt>
                <c:pt idx="22">
                  <c:v>6</c:v>
                </c:pt>
                <c:pt idx="23">
                  <c:v>6</c:v>
                </c:pt>
                <c:pt idx="24">
                  <c:v>2</c:v>
                </c:pt>
                <c:pt idx="25">
                  <c:v>5</c:v>
                </c:pt>
                <c:pt idx="26">
                  <c:v>10</c:v>
                </c:pt>
                <c:pt idx="27">
                  <c:v>9</c:v>
                </c:pt>
                <c:pt idx="28">
                  <c:v>8</c:v>
                </c:pt>
                <c:pt idx="29">
                  <c:v>7</c:v>
                </c:pt>
                <c:pt idx="30">
                  <c:v>4</c:v>
                </c:pt>
                <c:pt idx="31">
                  <c:v>7</c:v>
                </c:pt>
                <c:pt idx="32">
                  <c:v>7</c:v>
                </c:pt>
                <c:pt idx="33">
                  <c:v>2</c:v>
                </c:pt>
              </c:numCache>
            </c:numRef>
          </c:val>
          <c:smooth val="0"/>
          <c:extLst>
            <c:ext xmlns:c16="http://schemas.microsoft.com/office/drawing/2014/chart" uri="{C3380CC4-5D6E-409C-BE32-E72D297353CC}">
              <c16:uniqueId val="{00000001-FA1D-44DF-9A65-7087AFAE3F3C}"/>
            </c:ext>
          </c:extLst>
        </c:ser>
        <c:dLbls>
          <c:showLegendKey val="0"/>
          <c:showVal val="0"/>
          <c:showCatName val="0"/>
          <c:showSerName val="0"/>
          <c:showPercent val="0"/>
          <c:showBubbleSize val="0"/>
        </c:dLbls>
        <c:marker val="1"/>
        <c:smooth val="0"/>
        <c:axId val="126382464"/>
        <c:axId val="126384384"/>
      </c:lineChart>
      <c:catAx>
        <c:axId val="126382464"/>
        <c:scaling>
          <c:orientation val="minMax"/>
        </c:scaling>
        <c:delete val="0"/>
        <c:axPos val="b"/>
        <c:title>
          <c:tx>
            <c:rich>
              <a:bodyPr/>
              <a:lstStyle/>
              <a:p>
                <a:pPr>
                  <a:defRPr sz="700" b="1" i="0" u="none" strike="noStrike" baseline="0">
                    <a:solidFill>
                      <a:srgbClr val="000000"/>
                    </a:solidFill>
                    <a:latin typeface="Calibri"/>
                    <a:ea typeface="Calibri"/>
                    <a:cs typeface="Calibri"/>
                  </a:defRPr>
                </a:pPr>
                <a:r>
                  <a:rPr lang="es-CO" sz="700" b="1"/>
                  <a:t>Semana Epidemiologica</a:t>
                </a:r>
              </a:p>
            </c:rich>
          </c:tx>
          <c:layout/>
          <c:overlay val="0"/>
        </c:title>
        <c:numFmt formatCode="General" sourceLinked="1"/>
        <c:majorTickMark val="none"/>
        <c:minorTickMark val="none"/>
        <c:tickLblPos val="nextTo"/>
        <c:txPr>
          <a:bodyPr rot="0" vert="horz"/>
          <a:lstStyle/>
          <a:p>
            <a:pPr>
              <a:defRPr sz="600" b="1" i="0" u="none" strike="noStrike" baseline="0">
                <a:solidFill>
                  <a:srgbClr val="000000"/>
                </a:solidFill>
                <a:latin typeface="Calibri"/>
                <a:ea typeface="Calibri"/>
                <a:cs typeface="Calibri"/>
              </a:defRPr>
            </a:pPr>
            <a:endParaRPr lang="en-US"/>
          </a:p>
        </c:txPr>
        <c:crossAx val="126384384"/>
        <c:crosses val="autoZero"/>
        <c:auto val="1"/>
        <c:lblAlgn val="ctr"/>
        <c:lblOffset val="100"/>
        <c:noMultiLvlLbl val="0"/>
      </c:catAx>
      <c:valAx>
        <c:axId val="126384384"/>
        <c:scaling>
          <c:orientation val="minMax"/>
        </c:scaling>
        <c:delete val="0"/>
        <c:axPos val="l"/>
        <c:majorGridlines/>
        <c:title>
          <c:tx>
            <c:rich>
              <a:bodyPr/>
              <a:lstStyle/>
              <a:p>
                <a:pPr>
                  <a:defRPr sz="700" b="1" i="0" u="none" strike="noStrike" baseline="0">
                    <a:solidFill>
                      <a:srgbClr val="000000"/>
                    </a:solidFill>
                    <a:latin typeface="Calibri"/>
                    <a:ea typeface="Calibri"/>
                    <a:cs typeface="Calibri"/>
                  </a:defRPr>
                </a:pPr>
                <a:r>
                  <a:rPr lang="es-CO" sz="700"/>
                  <a:t>Numero de Casos</a:t>
                </a:r>
              </a:p>
            </c:rich>
          </c:tx>
          <c:layout/>
          <c:overlay val="0"/>
        </c:title>
        <c:numFmt formatCode="General" sourceLinked="1"/>
        <c:majorTickMark val="out"/>
        <c:minorTickMark val="none"/>
        <c:tickLblPos val="nextTo"/>
        <c:txPr>
          <a:bodyPr rot="0" vert="horz"/>
          <a:lstStyle/>
          <a:p>
            <a:pPr>
              <a:defRPr sz="700" b="1" i="0" u="none" strike="noStrike" baseline="0">
                <a:solidFill>
                  <a:srgbClr val="000000"/>
                </a:solidFill>
                <a:latin typeface="Calibri"/>
                <a:ea typeface="Calibri"/>
                <a:cs typeface="Calibri"/>
              </a:defRPr>
            </a:pPr>
            <a:endParaRPr lang="en-US"/>
          </a:p>
        </c:txPr>
        <c:crossAx val="126382464"/>
        <c:crosses val="autoZero"/>
        <c:crossBetween val="between"/>
      </c:valAx>
    </c:plotArea>
    <c:legend>
      <c:legendPos val="b"/>
      <c:layout>
        <c:manualLayout>
          <c:xMode val="edge"/>
          <c:yMode val="edge"/>
          <c:x val="0.29531981802553514"/>
          <c:y val="0.84241822955960954"/>
          <c:w val="0.41734795278727016"/>
          <c:h val="7.6627475013670718E-2"/>
        </c:manualLayout>
      </c:layout>
      <c:overlay val="0"/>
      <c:txPr>
        <a:bodyPr/>
        <a:lstStyle/>
        <a:p>
          <a:pPr>
            <a:defRPr sz="6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v>Zona de Alerta</c:v>
          </c:tx>
          <c:spPr>
            <a:solidFill>
              <a:srgbClr val="C00000"/>
            </a:solidFill>
            <a:ln>
              <a:solidFill>
                <a:srgbClr val="FF0000"/>
              </a:solidFill>
            </a:ln>
          </c:spPr>
          <c:val>
            <c:numRef>
              <c:f>'SIN 2003-7-10'!$E$45:$BD$45</c:f>
              <c:numCache>
                <c:formatCode>General</c:formatCode>
                <c:ptCount val="52"/>
                <c:pt idx="0">
                  <c:v>24.547904337638165</c:v>
                </c:pt>
                <c:pt idx="1">
                  <c:v>43.949840882355247</c:v>
                </c:pt>
                <c:pt idx="2">
                  <c:v>34.317072110470995</c:v>
                </c:pt>
                <c:pt idx="3">
                  <c:v>25.784321862818352</c:v>
                </c:pt>
                <c:pt idx="4">
                  <c:v>27.234366325377682</c:v>
                </c:pt>
                <c:pt idx="5">
                  <c:v>33.511155352104581</c:v>
                </c:pt>
                <c:pt idx="6">
                  <c:v>29.930588459607442</c:v>
                </c:pt>
                <c:pt idx="7">
                  <c:v>22.289359584217998</c:v>
                </c:pt>
                <c:pt idx="8">
                  <c:v>23.523391519100933</c:v>
                </c:pt>
                <c:pt idx="9">
                  <c:v>23.65808383104293</c:v>
                </c:pt>
                <c:pt idx="10">
                  <c:v>21.29856279259177</c:v>
                </c:pt>
                <c:pt idx="11">
                  <c:v>21.070026295486336</c:v>
                </c:pt>
                <c:pt idx="12">
                  <c:v>19.901917853618826</c:v>
                </c:pt>
                <c:pt idx="13">
                  <c:v>20.971657232052259</c:v>
                </c:pt>
                <c:pt idx="14">
                  <c:v>18.661525529660544</c:v>
                </c:pt>
                <c:pt idx="15">
                  <c:v>18.156139599561136</c:v>
                </c:pt>
                <c:pt idx="16">
                  <c:v>23.641965246920559</c:v>
                </c:pt>
                <c:pt idx="17">
                  <c:v>23.646176155428861</c:v>
                </c:pt>
                <c:pt idx="18">
                  <c:v>18.533863133179604</c:v>
                </c:pt>
                <c:pt idx="19">
                  <c:v>24.326158785159453</c:v>
                </c:pt>
                <c:pt idx="20">
                  <c:v>22.462923461430901</c:v>
                </c:pt>
                <c:pt idx="21">
                  <c:v>20.795446976099281</c:v>
                </c:pt>
                <c:pt idx="22">
                  <c:v>25.339407190076777</c:v>
                </c:pt>
                <c:pt idx="23">
                  <c:v>22.108635487729806</c:v>
                </c:pt>
                <c:pt idx="24">
                  <c:v>23.475328125846666</c:v>
                </c:pt>
                <c:pt idx="25">
                  <c:v>23.669337101568118</c:v>
                </c:pt>
                <c:pt idx="26">
                  <c:v>31.286883187266696</c:v>
                </c:pt>
                <c:pt idx="27">
                  <c:v>31.07072423200135</c:v>
                </c:pt>
                <c:pt idx="28">
                  <c:v>29.266717908197073</c:v>
                </c:pt>
                <c:pt idx="29">
                  <c:v>22.126385059779007</c:v>
                </c:pt>
                <c:pt idx="30">
                  <c:v>23.144639264552541</c:v>
                </c:pt>
                <c:pt idx="31">
                  <c:v>27.873388621254094</c:v>
                </c:pt>
                <c:pt idx="32">
                  <c:v>26.299892756301276</c:v>
                </c:pt>
                <c:pt idx="33">
                  <c:v>31.873961859998857</c:v>
                </c:pt>
                <c:pt idx="34">
                  <c:v>34.428620534082825</c:v>
                </c:pt>
                <c:pt idx="35">
                  <c:v>26.106337590812906</c:v>
                </c:pt>
                <c:pt idx="36">
                  <c:v>23.13919548125353</c:v>
                </c:pt>
                <c:pt idx="37">
                  <c:v>34.223002562196342</c:v>
                </c:pt>
                <c:pt idx="38">
                  <c:v>35.090775820574471</c:v>
                </c:pt>
                <c:pt idx="39">
                  <c:v>31.984318509058667</c:v>
                </c:pt>
                <c:pt idx="40">
                  <c:v>26.673743499607649</c:v>
                </c:pt>
                <c:pt idx="41">
                  <c:v>25.67857036259544</c:v>
                </c:pt>
                <c:pt idx="42">
                  <c:v>24.130217557804315</c:v>
                </c:pt>
                <c:pt idx="43">
                  <c:v>17.486221170367195</c:v>
                </c:pt>
                <c:pt idx="44">
                  <c:v>26.147714594578403</c:v>
                </c:pt>
                <c:pt idx="45">
                  <c:v>17.334050432583723</c:v>
                </c:pt>
                <c:pt idx="46">
                  <c:v>31.966057704777299</c:v>
                </c:pt>
                <c:pt idx="47">
                  <c:v>22.467179032769437</c:v>
                </c:pt>
                <c:pt idx="48">
                  <c:v>17.935534012413218</c:v>
                </c:pt>
                <c:pt idx="49">
                  <c:v>23.338287705102609</c:v>
                </c:pt>
                <c:pt idx="50">
                  <c:v>18.644458427626539</c:v>
                </c:pt>
                <c:pt idx="51">
                  <c:v>19.570885871886155</c:v>
                </c:pt>
              </c:numCache>
            </c:numRef>
          </c:val>
          <c:extLst>
            <c:ext xmlns:c16="http://schemas.microsoft.com/office/drawing/2014/chart" uri="{C3380CC4-5D6E-409C-BE32-E72D297353CC}">
              <c16:uniqueId val="{00000000-D646-4E28-92BE-0DCD6DF27D51}"/>
            </c:ext>
          </c:extLst>
        </c:ser>
        <c:ser>
          <c:idx val="1"/>
          <c:order val="1"/>
          <c:tx>
            <c:v>Zona de Seguridad</c:v>
          </c:tx>
          <c:spPr>
            <a:solidFill>
              <a:schemeClr val="accent6">
                <a:lumMod val="75000"/>
              </a:schemeClr>
            </a:solidFill>
            <a:ln>
              <a:solidFill>
                <a:srgbClr val="FFC000"/>
              </a:solidFill>
            </a:ln>
          </c:spPr>
          <c:val>
            <c:numRef>
              <c:f>'SIN 2003-7-10'!$E$44:$BD$44</c:f>
              <c:numCache>
                <c:formatCode>General</c:formatCode>
                <c:ptCount val="52"/>
                <c:pt idx="0">
                  <c:v>21.381385766365955</c:v>
                </c:pt>
                <c:pt idx="1">
                  <c:v>38.11421189270051</c:v>
                </c:pt>
                <c:pt idx="2">
                  <c:v>30.466596925353965</c:v>
                </c:pt>
                <c:pt idx="3">
                  <c:v>20.505712948465256</c:v>
                </c:pt>
                <c:pt idx="4">
                  <c:v>21.635932402649825</c:v>
                </c:pt>
                <c:pt idx="5">
                  <c:v>27.382854555318225</c:v>
                </c:pt>
                <c:pt idx="6">
                  <c:v>26.309907724572383</c:v>
                </c:pt>
                <c:pt idx="7">
                  <c:v>17.599524971490432</c:v>
                </c:pt>
                <c:pt idx="8">
                  <c:v>21.209787577135689</c:v>
                </c:pt>
                <c:pt idx="9">
                  <c:v>20.779393345886632</c:v>
                </c:pt>
                <c:pt idx="10">
                  <c:v>18.489981374077107</c:v>
                </c:pt>
                <c:pt idx="11">
                  <c:v>16.251720430148282</c:v>
                </c:pt>
                <c:pt idx="12">
                  <c:v>13.414901971279198</c:v>
                </c:pt>
                <c:pt idx="13">
                  <c:v>16.678686150046005</c:v>
                </c:pt>
                <c:pt idx="14">
                  <c:v>13.216319282391799</c:v>
                </c:pt>
                <c:pt idx="15">
                  <c:v>9.4043065527522245</c:v>
                </c:pt>
                <c:pt idx="16">
                  <c:v>17.165009596490361</c:v>
                </c:pt>
                <c:pt idx="17">
                  <c:v>15.664414798400808</c:v>
                </c:pt>
                <c:pt idx="18">
                  <c:v>14.203583811004913</c:v>
                </c:pt>
                <c:pt idx="19">
                  <c:v>21.217606697983452</c:v>
                </c:pt>
                <c:pt idx="20">
                  <c:v>15.600209822354428</c:v>
                </c:pt>
                <c:pt idx="21">
                  <c:v>12.251137259192351</c:v>
                </c:pt>
                <c:pt idx="22">
                  <c:v>14.835288251805371</c:v>
                </c:pt>
                <c:pt idx="23">
                  <c:v>12.85111021470258</c:v>
                </c:pt>
                <c:pt idx="24">
                  <c:v>16.620600215843542</c:v>
                </c:pt>
                <c:pt idx="25">
                  <c:v>19.15475783513838</c:v>
                </c:pt>
                <c:pt idx="26">
                  <c:v>20.599263269704174</c:v>
                </c:pt>
                <c:pt idx="27">
                  <c:v>18.277709969879602</c:v>
                </c:pt>
                <c:pt idx="28">
                  <c:v>18.526520720195794</c:v>
                </c:pt>
                <c:pt idx="29">
                  <c:v>14.468567819577398</c:v>
                </c:pt>
                <c:pt idx="30">
                  <c:v>13.869374866887087</c:v>
                </c:pt>
                <c:pt idx="31">
                  <c:v>14.040307735924832</c:v>
                </c:pt>
                <c:pt idx="32">
                  <c:v>15.114020071733936</c:v>
                </c:pt>
                <c:pt idx="33">
                  <c:v>17.558589362361563</c:v>
                </c:pt>
                <c:pt idx="34">
                  <c:v>19.761364355064945</c:v>
                </c:pt>
                <c:pt idx="35">
                  <c:v>17.890674538566554</c:v>
                </c:pt>
                <c:pt idx="36">
                  <c:v>15.042641504692764</c:v>
                </c:pt>
                <c:pt idx="37">
                  <c:v>19.186518407143886</c:v>
                </c:pt>
                <c:pt idx="38">
                  <c:v>20.544580807819194</c:v>
                </c:pt>
                <c:pt idx="39">
                  <c:v>19.416194682396732</c:v>
                </c:pt>
                <c:pt idx="40">
                  <c:v>15.406515526165045</c:v>
                </c:pt>
                <c:pt idx="41">
                  <c:v>16.083855120714826</c:v>
                </c:pt>
                <c:pt idx="42">
                  <c:v>13.182113425349016</c:v>
                </c:pt>
                <c:pt idx="43">
                  <c:v>11.182184601281596</c:v>
                </c:pt>
                <c:pt idx="44">
                  <c:v>14.427723044799057</c:v>
                </c:pt>
                <c:pt idx="45">
                  <c:v>10.602705833486732</c:v>
                </c:pt>
                <c:pt idx="46">
                  <c:v>19.438102300725991</c:v>
                </c:pt>
                <c:pt idx="47">
                  <c:v>11.833048088019394</c:v>
                </c:pt>
                <c:pt idx="48">
                  <c:v>12.86716446164818</c:v>
                </c:pt>
                <c:pt idx="49">
                  <c:v>14.467566260852145</c:v>
                </c:pt>
                <c:pt idx="50">
                  <c:v>11.205819448618399</c:v>
                </c:pt>
                <c:pt idx="51">
                  <c:v>11.582628810508142</c:v>
                </c:pt>
              </c:numCache>
            </c:numRef>
          </c:val>
          <c:extLst>
            <c:ext xmlns:c16="http://schemas.microsoft.com/office/drawing/2014/chart" uri="{C3380CC4-5D6E-409C-BE32-E72D297353CC}">
              <c16:uniqueId val="{00000001-D646-4E28-92BE-0DCD6DF27D51}"/>
            </c:ext>
          </c:extLst>
        </c:ser>
        <c:ser>
          <c:idx val="2"/>
          <c:order val="2"/>
          <c:tx>
            <c:v>Zona de Exito</c:v>
          </c:tx>
          <c:spPr>
            <a:solidFill>
              <a:srgbClr val="206A32"/>
            </a:solidFill>
            <a:ln>
              <a:solidFill>
                <a:srgbClr val="92D050"/>
              </a:solidFill>
            </a:ln>
          </c:spPr>
          <c:val>
            <c:numRef>
              <c:f>'SIN 2003-7-10'!$E$43:$BD$43</c:f>
              <c:numCache>
                <c:formatCode>General</c:formatCode>
                <c:ptCount val="52"/>
                <c:pt idx="0">
                  <c:v>18.416889159485443</c:v>
                </c:pt>
                <c:pt idx="1">
                  <c:v>32.771881678751583</c:v>
                </c:pt>
                <c:pt idx="2">
                  <c:v>26.865713689281499</c:v>
                </c:pt>
                <c:pt idx="3">
                  <c:v>15.774860009092482</c:v>
                </c:pt>
                <c:pt idx="4">
                  <c:v>16.636564411720048</c:v>
                </c:pt>
                <c:pt idx="5">
                  <c:v>21.895489636994167</c:v>
                </c:pt>
                <c:pt idx="6">
                  <c:v>22.927512968645761</c:v>
                </c:pt>
                <c:pt idx="7">
                  <c:v>13.373966218957873</c:v>
                </c:pt>
                <c:pt idx="8">
                  <c:v>19.006304869204005</c:v>
                </c:pt>
                <c:pt idx="9">
                  <c:v>18.07071550383931</c:v>
                </c:pt>
                <c:pt idx="10">
                  <c:v>15.851464753102931</c:v>
                </c:pt>
                <c:pt idx="11">
                  <c:v>11.936421814915548</c:v>
                </c:pt>
                <c:pt idx="12">
                  <c:v>7.863309675813789</c:v>
                </c:pt>
                <c:pt idx="13">
                  <c:v>12.785869875028727</c:v>
                </c:pt>
                <c:pt idx="14">
                  <c:v>8.4488947801082439</c:v>
                </c:pt>
                <c:pt idx="15">
                  <c:v>2.4238290400294242</c:v>
                </c:pt>
                <c:pt idx="16">
                  <c:v>11.549001627491602</c:v>
                </c:pt>
                <c:pt idx="17">
                  <c:v>8.9900124447685865</c:v>
                </c:pt>
                <c:pt idx="18">
                  <c:v>10.303199355652778</c:v>
                </c:pt>
                <c:pt idx="19">
                  <c:v>18.30462156751133</c:v>
                </c:pt>
                <c:pt idx="20">
                  <c:v>9.7280192285426264</c:v>
                </c:pt>
                <c:pt idx="21">
                  <c:v>5.2980498850665674</c:v>
                </c:pt>
                <c:pt idx="22">
                  <c:v>6.5193470461693153</c:v>
                </c:pt>
                <c:pt idx="23">
                  <c:v>5.4095638330003935</c:v>
                </c:pt>
                <c:pt idx="24">
                  <c:v>10.733488485331028</c:v>
                </c:pt>
                <c:pt idx="25">
                  <c:v>15.058226025147158</c:v>
                </c:pt>
                <c:pt idx="26">
                  <c:v>11.937940606492786</c:v>
                </c:pt>
                <c:pt idx="27">
                  <c:v>8.399137914343159</c:v>
                </c:pt>
                <c:pt idx="28">
                  <c:v>9.9086640726618302</c:v>
                </c:pt>
                <c:pt idx="29">
                  <c:v>8.0528823455445444</c:v>
                </c:pt>
                <c:pt idx="30">
                  <c:v>6.3778971028366884</c:v>
                </c:pt>
                <c:pt idx="31">
                  <c:v>3.8205516921899378</c:v>
                </c:pt>
                <c:pt idx="32">
                  <c:v>6.3631999839291371</c:v>
                </c:pt>
                <c:pt idx="33">
                  <c:v>6.8410987438413802</c:v>
                </c:pt>
                <c:pt idx="34">
                  <c:v>8.7089132743889159</c:v>
                </c:pt>
                <c:pt idx="35">
                  <c:v>10.99355004114526</c:v>
                </c:pt>
                <c:pt idx="36">
                  <c:v>8.305464043217091</c:v>
                </c:pt>
                <c:pt idx="37">
                  <c:v>7.9622969462215885</c:v>
                </c:pt>
                <c:pt idx="38">
                  <c:v>9.5146425323803889</c:v>
                </c:pt>
                <c:pt idx="39">
                  <c:v>9.6159165075651618</c:v>
                </c:pt>
                <c:pt idx="40">
                  <c:v>6.592044226185604</c:v>
                </c:pt>
                <c:pt idx="41">
                  <c:v>8.3026338941751074</c:v>
                </c:pt>
                <c:pt idx="42">
                  <c:v>4.6694786267351169</c:v>
                </c:pt>
                <c:pt idx="43">
                  <c:v>5.8116736409075465</c:v>
                </c:pt>
                <c:pt idx="44">
                  <c:v>5.3888209109679055</c:v>
                </c:pt>
                <c:pt idx="45">
                  <c:v>4.9395490504738735</c:v>
                </c:pt>
                <c:pt idx="46">
                  <c:v>9.6612087249715746</c:v>
                </c:pt>
                <c:pt idx="47">
                  <c:v>3.5770601591931395</c:v>
                </c:pt>
                <c:pt idx="48">
                  <c:v>8.3959203792916686</c:v>
                </c:pt>
                <c:pt idx="49">
                  <c:v>7.2218992624469056</c:v>
                </c:pt>
                <c:pt idx="50">
                  <c:v>5.0325507537937453</c:v>
                </c:pt>
                <c:pt idx="51">
                  <c:v>5.023364491055478</c:v>
                </c:pt>
              </c:numCache>
            </c:numRef>
          </c:val>
          <c:extLst>
            <c:ext xmlns:c16="http://schemas.microsoft.com/office/drawing/2014/chart" uri="{C3380CC4-5D6E-409C-BE32-E72D297353CC}">
              <c16:uniqueId val="{00000002-D646-4E28-92BE-0DCD6DF27D51}"/>
            </c:ext>
          </c:extLst>
        </c:ser>
        <c:dLbls>
          <c:showLegendKey val="0"/>
          <c:showVal val="0"/>
          <c:showCatName val="0"/>
          <c:showSerName val="0"/>
          <c:showPercent val="0"/>
          <c:showBubbleSize val="0"/>
        </c:dLbls>
        <c:axId val="115197440"/>
        <c:axId val="115277824"/>
      </c:areaChart>
      <c:lineChart>
        <c:grouping val="standard"/>
        <c:varyColors val="0"/>
        <c:ser>
          <c:idx val="3"/>
          <c:order val="3"/>
          <c:tx>
            <c:v>Casos 2022</c:v>
          </c:tx>
          <c:spPr>
            <a:ln w="19050">
              <a:solidFill>
                <a:schemeClr val="tx1"/>
              </a:solidFill>
            </a:ln>
          </c:spPr>
          <c:marker>
            <c:symbol val="none"/>
          </c:marker>
          <c:val>
            <c:numRef>
              <c:f>'SIN 2003-7-10'!$E$47:$BD$47</c:f>
              <c:numCache>
                <c:formatCode>General</c:formatCode>
                <c:ptCount val="52"/>
                <c:pt idx="0">
                  <c:v>8</c:v>
                </c:pt>
                <c:pt idx="1">
                  <c:v>10</c:v>
                </c:pt>
                <c:pt idx="2">
                  <c:v>6</c:v>
                </c:pt>
                <c:pt idx="3">
                  <c:v>5</c:v>
                </c:pt>
                <c:pt idx="4">
                  <c:v>3</c:v>
                </c:pt>
                <c:pt idx="5">
                  <c:v>7</c:v>
                </c:pt>
                <c:pt idx="6">
                  <c:v>4</c:v>
                </c:pt>
                <c:pt idx="7">
                  <c:v>4</c:v>
                </c:pt>
                <c:pt idx="8">
                  <c:v>9</c:v>
                </c:pt>
                <c:pt idx="9">
                  <c:v>1</c:v>
                </c:pt>
                <c:pt idx="10">
                  <c:v>8</c:v>
                </c:pt>
                <c:pt idx="11">
                  <c:v>3</c:v>
                </c:pt>
                <c:pt idx="12">
                  <c:v>4</c:v>
                </c:pt>
                <c:pt idx="13">
                  <c:v>2</c:v>
                </c:pt>
                <c:pt idx="14">
                  <c:v>5</c:v>
                </c:pt>
                <c:pt idx="15">
                  <c:v>7</c:v>
                </c:pt>
                <c:pt idx="16">
                  <c:v>9</c:v>
                </c:pt>
                <c:pt idx="17">
                  <c:v>7</c:v>
                </c:pt>
                <c:pt idx="18">
                  <c:v>1</c:v>
                </c:pt>
                <c:pt idx="19">
                  <c:v>7</c:v>
                </c:pt>
                <c:pt idx="20">
                  <c:v>5</c:v>
                </c:pt>
                <c:pt idx="21">
                  <c:v>8</c:v>
                </c:pt>
                <c:pt idx="22">
                  <c:v>6</c:v>
                </c:pt>
                <c:pt idx="23">
                  <c:v>6</c:v>
                </c:pt>
                <c:pt idx="24">
                  <c:v>2</c:v>
                </c:pt>
                <c:pt idx="25">
                  <c:v>5</c:v>
                </c:pt>
                <c:pt idx="26">
                  <c:v>10</c:v>
                </c:pt>
                <c:pt idx="27">
                  <c:v>9</c:v>
                </c:pt>
                <c:pt idx="28">
                  <c:v>8</c:v>
                </c:pt>
                <c:pt idx="29">
                  <c:v>7</c:v>
                </c:pt>
                <c:pt idx="30">
                  <c:v>4</c:v>
                </c:pt>
                <c:pt idx="31">
                  <c:v>7</c:v>
                </c:pt>
              </c:numCache>
            </c:numRef>
          </c:val>
          <c:smooth val="0"/>
          <c:extLst>
            <c:ext xmlns:c16="http://schemas.microsoft.com/office/drawing/2014/chart" uri="{C3380CC4-5D6E-409C-BE32-E72D297353CC}">
              <c16:uniqueId val="{00000003-D646-4E28-92BE-0DCD6DF27D51}"/>
            </c:ext>
          </c:extLst>
        </c:ser>
        <c:dLbls>
          <c:showLegendKey val="0"/>
          <c:showVal val="0"/>
          <c:showCatName val="0"/>
          <c:showSerName val="0"/>
          <c:showPercent val="0"/>
          <c:showBubbleSize val="0"/>
        </c:dLbls>
        <c:marker val="1"/>
        <c:smooth val="0"/>
        <c:axId val="115197440"/>
        <c:axId val="115277824"/>
      </c:lineChart>
      <c:catAx>
        <c:axId val="115197440"/>
        <c:scaling>
          <c:orientation val="minMax"/>
        </c:scaling>
        <c:delete val="0"/>
        <c:axPos val="b"/>
        <c:title>
          <c:tx>
            <c:rich>
              <a:bodyPr/>
              <a:lstStyle/>
              <a:p>
                <a:pPr>
                  <a:defRPr/>
                </a:pPr>
                <a:r>
                  <a:rPr lang="es-CO"/>
                  <a:t>Semana Epidemiologica</a:t>
                </a:r>
              </a:p>
            </c:rich>
          </c:tx>
          <c:layout/>
          <c:overlay val="0"/>
        </c:title>
        <c:majorTickMark val="out"/>
        <c:minorTickMark val="none"/>
        <c:tickLblPos val="nextTo"/>
        <c:crossAx val="115277824"/>
        <c:crosses val="autoZero"/>
        <c:auto val="1"/>
        <c:lblAlgn val="ctr"/>
        <c:lblOffset val="100"/>
        <c:noMultiLvlLbl val="0"/>
      </c:catAx>
      <c:valAx>
        <c:axId val="115277824"/>
        <c:scaling>
          <c:orientation val="minMax"/>
          <c:max val="50"/>
        </c:scaling>
        <c:delete val="0"/>
        <c:axPos val="l"/>
        <c:majorGridlines>
          <c:spPr>
            <a:ln>
              <a:solidFill>
                <a:schemeClr val="bg1">
                  <a:lumMod val="75000"/>
                </a:schemeClr>
              </a:solidFill>
              <a:prstDash val="sysDash"/>
            </a:ln>
          </c:spPr>
        </c:majorGridlines>
        <c:title>
          <c:tx>
            <c:rich>
              <a:bodyPr rot="-5400000" vert="horz"/>
              <a:lstStyle/>
              <a:p>
                <a:pPr>
                  <a:defRPr/>
                </a:pPr>
                <a:r>
                  <a:rPr lang="es-CO"/>
                  <a:t>Numero de Casos</a:t>
                </a:r>
              </a:p>
            </c:rich>
          </c:tx>
          <c:layout/>
          <c:overlay val="0"/>
        </c:title>
        <c:numFmt formatCode="General" sourceLinked="1"/>
        <c:majorTickMark val="out"/>
        <c:minorTickMark val="none"/>
        <c:tickLblPos val="nextTo"/>
        <c:crossAx val="115197440"/>
        <c:crosses val="autoZero"/>
        <c:crossBetween val="between"/>
        <c:majorUnit val="10"/>
      </c:valAx>
    </c:plotArea>
    <c:legend>
      <c:legendPos val="b"/>
      <c:layout/>
      <c:overlay val="0"/>
    </c:legend>
    <c:plotVisOnly val="1"/>
    <c:dispBlanksAs val="gap"/>
    <c:showDLblsOverMax val="0"/>
  </c:chart>
  <c:spPr>
    <a:ln>
      <a:noFill/>
    </a:ln>
  </c:spPr>
  <c:txPr>
    <a:bodyPr/>
    <a:lstStyle/>
    <a:p>
      <a:pPr>
        <a:defRPr sz="5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Hoja2!$A$2:$A$37</c:f>
              <c:strCache>
                <c:ptCount val="3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pt idx="17">
                  <c:v>Corregimiento de Santa Elena</c:v>
                </c:pt>
                <c:pt idx="18">
                  <c:v>Corregimiento de San Cristóbal</c:v>
                </c:pt>
                <c:pt idx="29">
                  <c:v>primera infancia (0-5 años), </c:v>
                </c:pt>
                <c:pt idx="30">
                  <c:v>Infancia (6 - 11 años)</c:v>
                </c:pt>
                <c:pt idx="31">
                  <c:v>Adolescencia (12-18 años) </c:v>
                </c:pt>
                <c:pt idx="32">
                  <c:v>Juventud (14 - 26 años)</c:v>
                </c:pt>
                <c:pt idx="33">
                  <c:v>Adultez (27 - 59 años) </c:v>
                </c:pt>
                <c:pt idx="34">
                  <c:v>Vejez (60 años y más).</c:v>
                </c:pt>
                <c:pt idx="35">
                  <c:v>primera infancia (0-5 años), infancia (6 - 11 años), adolescencia (12-18 años), juventud (14 - 26 años), adultez (27 - 59 años) y vejez (60 años y más).</c:v>
                </c:pt>
              </c:strCache>
            </c:strRef>
          </c:cat>
          <c:val>
            <c:numRef>
              <c:f>Hoja2!$C$2:$C$18</c:f>
              <c:numCache>
                <c:formatCode>General</c:formatCode>
                <c:ptCount val="17"/>
                <c:pt idx="0">
                  <c:v>17</c:v>
                </c:pt>
                <c:pt idx="1">
                  <c:v>12</c:v>
                </c:pt>
                <c:pt idx="2">
                  <c:v>13</c:v>
                </c:pt>
                <c:pt idx="3">
                  <c:v>12</c:v>
                </c:pt>
                <c:pt idx="4">
                  <c:v>20</c:v>
                </c:pt>
                <c:pt idx="5">
                  <c:v>35</c:v>
                </c:pt>
                <c:pt idx="6">
                  <c:v>18</c:v>
                </c:pt>
                <c:pt idx="7">
                  <c:v>20</c:v>
                </c:pt>
                <c:pt idx="8">
                  <c:v>9</c:v>
                </c:pt>
                <c:pt idx="9">
                  <c:v>6</c:v>
                </c:pt>
                <c:pt idx="10">
                  <c:v>9</c:v>
                </c:pt>
                <c:pt idx="11">
                  <c:v>5</c:v>
                </c:pt>
                <c:pt idx="12">
                  <c:v>3</c:v>
                </c:pt>
                <c:pt idx="13">
                  <c:v>4</c:v>
                </c:pt>
                <c:pt idx="14">
                  <c:v>1</c:v>
                </c:pt>
                <c:pt idx="15">
                  <c:v>2</c:v>
                </c:pt>
                <c:pt idx="16">
                  <c:v>6</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26738816"/>
        <c:axId val="116479488"/>
      </c:barChart>
      <c:lineChart>
        <c:grouping val="standard"/>
        <c:varyColors val="0"/>
        <c:ser>
          <c:idx val="0"/>
          <c:order val="0"/>
          <c:tx>
            <c:v>TASA</c:v>
          </c:tx>
          <c:spPr>
            <a:ln w="19050">
              <a:solidFill>
                <a:srgbClr val="00B0F0"/>
              </a:solidFill>
            </a:ln>
          </c:spPr>
          <c:marker>
            <c:symbol val="none"/>
          </c:marker>
          <c:cat>
            <c:strRef>
              <c:f>Hoja2!$A$2:$A$18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Hoja2!$B$2:$B$18</c:f>
              <c:numCache>
                <c:formatCode>0.0</c:formatCode>
                <c:ptCount val="17"/>
                <c:pt idx="0">
                  <c:v>11.635467643133364</c:v>
                </c:pt>
                <c:pt idx="1">
                  <c:v>8.0209614459119827</c:v>
                </c:pt>
                <c:pt idx="2">
                  <c:v>8.3879626284003503</c:v>
                </c:pt>
                <c:pt idx="3">
                  <c:v>6.9149917020099574</c:v>
                </c:pt>
                <c:pt idx="4">
                  <c:v>10.28304069513355</c:v>
                </c:pt>
                <c:pt idx="5">
                  <c:v>16.871128678508594</c:v>
                </c:pt>
                <c:pt idx="6">
                  <c:v>9.4757289730941938</c:v>
                </c:pt>
                <c:pt idx="7">
                  <c:v>11.943150603129105</c:v>
                </c:pt>
                <c:pt idx="8">
                  <c:v>5.8848145629544382</c:v>
                </c:pt>
                <c:pt idx="9">
                  <c:v>3.2062072171724458</c:v>
                </c:pt>
                <c:pt idx="10">
                  <c:v>4.6255608492529721</c:v>
                </c:pt>
                <c:pt idx="11">
                  <c:v>2.9979793619100725</c:v>
                </c:pt>
                <c:pt idx="12">
                  <c:v>2.3440246903934057</c:v>
                </c:pt>
                <c:pt idx="13">
                  <c:v>4.1447770628037341</c:v>
                </c:pt>
                <c:pt idx="14">
                  <c:v>1.6358044886475169</c:v>
                </c:pt>
                <c:pt idx="15">
                  <c:v>4.3719669479298737</c:v>
                </c:pt>
                <c:pt idx="16">
                  <c:v>12.519039372378826</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115181056"/>
        <c:axId val="115182976"/>
      </c:lineChart>
      <c:catAx>
        <c:axId val="115181056"/>
        <c:scaling>
          <c:orientation val="minMax"/>
        </c:scaling>
        <c:delete val="0"/>
        <c:axPos val="b"/>
        <c:numFmt formatCode="General" sourceLinked="0"/>
        <c:majorTickMark val="none"/>
        <c:minorTickMark val="none"/>
        <c:tickLblPos val="nextTo"/>
        <c:txPr>
          <a:bodyPr/>
          <a:lstStyle/>
          <a:p>
            <a:pPr>
              <a:defRPr b="1"/>
            </a:pPr>
            <a:endParaRPr lang="en-US"/>
          </a:p>
        </c:txPr>
        <c:crossAx val="115182976"/>
        <c:crosses val="autoZero"/>
        <c:auto val="1"/>
        <c:lblAlgn val="ctr"/>
        <c:lblOffset val="100"/>
        <c:noMultiLvlLbl val="0"/>
      </c:catAx>
      <c:valAx>
        <c:axId val="115182976"/>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4623930674369516"/>
              <c:y val="0.26576954371328931"/>
            </c:manualLayout>
          </c:layout>
          <c:overlay val="0"/>
        </c:title>
        <c:numFmt formatCode="0.0" sourceLinked="1"/>
        <c:majorTickMark val="none"/>
        <c:minorTickMark val="none"/>
        <c:tickLblPos val="nextTo"/>
        <c:txPr>
          <a:bodyPr/>
          <a:lstStyle/>
          <a:p>
            <a:pPr>
              <a:defRPr sz="600" b="1"/>
            </a:pPr>
            <a:endParaRPr lang="en-US"/>
          </a:p>
        </c:txPr>
        <c:crossAx val="115181056"/>
        <c:crosses val="autoZero"/>
        <c:crossBetween val="between"/>
      </c:valAx>
      <c:valAx>
        <c:axId val="116479488"/>
        <c:scaling>
          <c:orientation val="minMax"/>
        </c:scaling>
        <c:delete val="0"/>
        <c:axPos val="r"/>
        <c:title>
          <c:tx>
            <c:rich>
              <a:bodyPr rot="-5400000" vert="horz"/>
              <a:lstStyle/>
              <a:p>
                <a:pPr>
                  <a:defRPr sz="700"/>
                </a:pPr>
                <a:r>
                  <a:rPr lang="es-CO" sz="700"/>
                  <a:t>tasa por 100.000</a:t>
                </a:r>
              </a:p>
            </c:rich>
          </c:tx>
          <c:layout>
            <c:manualLayout>
              <c:xMode val="edge"/>
              <c:yMode val="edge"/>
              <c:x val="6.8730747088707314E-2"/>
              <c:y val="0.25461635306484282"/>
            </c:manualLayout>
          </c:layout>
          <c:overlay val="0"/>
        </c:title>
        <c:numFmt formatCode="General" sourceLinked="1"/>
        <c:majorTickMark val="out"/>
        <c:minorTickMark val="none"/>
        <c:tickLblPos val="nextTo"/>
        <c:txPr>
          <a:bodyPr/>
          <a:lstStyle/>
          <a:p>
            <a:pPr>
              <a:defRPr sz="600" b="1"/>
            </a:pPr>
            <a:endParaRPr lang="en-US"/>
          </a:p>
        </c:txPr>
        <c:crossAx val="126738816"/>
        <c:crosses val="max"/>
        <c:crossBetween val="between"/>
      </c:valAx>
      <c:catAx>
        <c:axId val="126738816"/>
        <c:scaling>
          <c:orientation val="minMax"/>
        </c:scaling>
        <c:delete val="1"/>
        <c:axPos val="b"/>
        <c:numFmt formatCode="General" sourceLinked="1"/>
        <c:majorTickMark val="out"/>
        <c:minorTickMark val="none"/>
        <c:tickLblPos val="nextTo"/>
        <c:crossAx val="116479488"/>
        <c:crosses val="autoZero"/>
        <c:auto val="1"/>
        <c:lblAlgn val="ctr"/>
        <c:lblOffset val="100"/>
        <c:noMultiLvlLbl val="0"/>
      </c:catAx>
      <c:dTable>
        <c:showHorzBorder val="1"/>
        <c:showVertBorder val="1"/>
        <c:showOutline val="1"/>
        <c:showKeys val="1"/>
        <c:txPr>
          <a:bodyPr/>
          <a:lstStyle/>
          <a:p>
            <a:pPr rtl="0">
              <a:defRPr sz="400" b="1"/>
            </a:pPr>
            <a:endParaRPr lang="en-US"/>
          </a:p>
        </c:txPr>
      </c:dTable>
    </c:plotArea>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A478-45A0-9BA8-7087578B1294}"/>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667</c:v>
                </c:pt>
                <c:pt idx="1">
                  <c:v>1789</c:v>
                </c:pt>
                <c:pt idx="2">
                  <c:v>2980</c:v>
                </c:pt>
                <c:pt idx="3">
                  <c:v>3525</c:v>
                </c:pt>
                <c:pt idx="4">
                  <c:v>3750</c:v>
                </c:pt>
                <c:pt idx="5">
                  <c:v>3717</c:v>
                </c:pt>
                <c:pt idx="6">
                  <c:v>5273</c:v>
                </c:pt>
                <c:pt idx="7">
                  <c:v>5830</c:v>
                </c:pt>
                <c:pt idx="8">
                  <c:v>6094</c:v>
                </c:pt>
                <c:pt idx="9">
                  <c:v>5610</c:v>
                </c:pt>
                <c:pt idx="10">
                  <c:v>4580</c:v>
                </c:pt>
                <c:pt idx="11">
                  <c:v>4982</c:v>
                </c:pt>
                <c:pt idx="12">
                  <c:v>3252</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7512576"/>
        <c:axId val="67510656"/>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29</c:v>
                </c:pt>
                <c:pt idx="1">
                  <c:v>76</c:v>
                </c:pt>
                <c:pt idx="2">
                  <c:v>125</c:v>
                </c:pt>
                <c:pt idx="3">
                  <c:v>146</c:v>
                </c:pt>
                <c:pt idx="4">
                  <c:v>154</c:v>
                </c:pt>
                <c:pt idx="5">
                  <c:v>150</c:v>
                </c:pt>
                <c:pt idx="6">
                  <c:v>212</c:v>
                </c:pt>
                <c:pt idx="7">
                  <c:v>232</c:v>
                </c:pt>
                <c:pt idx="8">
                  <c:v>251</c:v>
                </c:pt>
                <c:pt idx="9">
                  <c:v>225</c:v>
                </c:pt>
                <c:pt idx="10">
                  <c:v>180</c:v>
                </c:pt>
                <c:pt idx="11">
                  <c:v>202</c:v>
                </c:pt>
                <c:pt idx="12">
                  <c:v>132</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73676288"/>
        <c:axId val="73677824"/>
      </c:lineChart>
      <c:catAx>
        <c:axId val="73676288"/>
        <c:scaling>
          <c:orientation val="minMax"/>
        </c:scaling>
        <c:delete val="0"/>
        <c:axPos val="b"/>
        <c:numFmt formatCode="General" sourceLinked="0"/>
        <c:majorTickMark val="none"/>
        <c:minorTickMark val="none"/>
        <c:tickLblPos val="nextTo"/>
        <c:txPr>
          <a:bodyPr/>
          <a:lstStyle/>
          <a:p>
            <a:pPr>
              <a:defRPr b="1"/>
            </a:pPr>
            <a:endParaRPr lang="en-US"/>
          </a:p>
        </c:txPr>
        <c:crossAx val="73677824"/>
        <c:crosses val="autoZero"/>
        <c:auto val="1"/>
        <c:lblAlgn val="ctr"/>
        <c:lblOffset val="100"/>
        <c:noMultiLvlLbl val="0"/>
      </c:catAx>
      <c:valAx>
        <c:axId val="73677824"/>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6344849012650147"/>
              <c:y val="0.31254623172103485"/>
            </c:manualLayout>
          </c:layout>
          <c:overlay val="0"/>
        </c:title>
        <c:numFmt formatCode="General" sourceLinked="1"/>
        <c:majorTickMark val="none"/>
        <c:minorTickMark val="none"/>
        <c:tickLblPos val="nextTo"/>
        <c:txPr>
          <a:bodyPr/>
          <a:lstStyle/>
          <a:p>
            <a:pPr>
              <a:defRPr sz="700" b="1"/>
            </a:pPr>
            <a:endParaRPr lang="en-US"/>
          </a:p>
        </c:txPr>
        <c:crossAx val="73676288"/>
        <c:crosses val="autoZero"/>
        <c:crossBetween val="between"/>
      </c:valAx>
      <c:valAx>
        <c:axId val="67510656"/>
        <c:scaling>
          <c:orientation val="minMax"/>
        </c:scaling>
        <c:delete val="0"/>
        <c:axPos val="r"/>
        <c:title>
          <c:tx>
            <c:rich>
              <a:bodyPr rot="-5400000" vert="horz"/>
              <a:lstStyle/>
              <a:p>
                <a:pPr>
                  <a:defRPr sz="700"/>
                </a:pPr>
                <a:r>
                  <a:rPr lang="es-CO" sz="700"/>
                  <a:t>tasa por 100.000</a:t>
                </a:r>
              </a:p>
            </c:rich>
          </c:tx>
          <c:layout>
            <c:manualLayout>
              <c:xMode val="edge"/>
              <c:yMode val="edge"/>
              <c:x val="4.3105428093213348E-2"/>
              <c:y val="0.39073949089697113"/>
            </c:manualLayout>
          </c:layout>
          <c:overlay val="0"/>
        </c:title>
        <c:numFmt formatCode="General" sourceLinked="1"/>
        <c:majorTickMark val="out"/>
        <c:minorTickMark val="none"/>
        <c:tickLblPos val="nextTo"/>
        <c:txPr>
          <a:bodyPr/>
          <a:lstStyle/>
          <a:p>
            <a:pPr>
              <a:defRPr sz="700" b="1"/>
            </a:pPr>
            <a:endParaRPr lang="en-US"/>
          </a:p>
        </c:txPr>
        <c:crossAx val="67512576"/>
        <c:crosses val="max"/>
        <c:crossBetween val="between"/>
      </c:valAx>
      <c:catAx>
        <c:axId val="67512576"/>
        <c:scaling>
          <c:orientation val="minMax"/>
        </c:scaling>
        <c:delete val="1"/>
        <c:axPos val="b"/>
        <c:numFmt formatCode="General" sourceLinked="1"/>
        <c:majorTickMark val="out"/>
        <c:minorTickMark val="none"/>
        <c:tickLblPos val="nextTo"/>
        <c:crossAx val="67510656"/>
        <c:crosses val="autoZero"/>
        <c:auto val="1"/>
        <c:lblAlgn val="ctr"/>
        <c:lblOffset val="100"/>
        <c:noMultiLvlLbl val="0"/>
      </c:catAx>
      <c:dTable>
        <c:showHorzBorder val="1"/>
        <c:showVertBorder val="1"/>
        <c:showOutline val="1"/>
        <c:showKeys val="1"/>
        <c:txPr>
          <a:bodyPr/>
          <a:lstStyle/>
          <a:p>
            <a:pPr rtl="0">
              <a:defRPr sz="600" b="1"/>
            </a:pPr>
            <a:endParaRPr lang="en-US"/>
          </a:p>
        </c:txPr>
      </c:dTable>
    </c:plotArea>
    <c:plotVisOnly val="1"/>
    <c:dispBlanksAs val="gap"/>
    <c:showDLblsOverMax val="0"/>
  </c:chart>
  <c:spPr>
    <a:ln>
      <a:noFill/>
    </a:ln>
  </c:sp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(2907 casos)</c:v>
                </c:pt>
              </c:strCache>
            </c:strRef>
          </c:tx>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84</c:v>
                </c:pt>
                <c:pt idx="1">
                  <c:v>94</c:v>
                </c:pt>
                <c:pt idx="2">
                  <c:v>89</c:v>
                </c:pt>
                <c:pt idx="3">
                  <c:v>82</c:v>
                </c:pt>
                <c:pt idx="4">
                  <c:v>92</c:v>
                </c:pt>
                <c:pt idx="5">
                  <c:v>95</c:v>
                </c:pt>
                <c:pt idx="6">
                  <c:v>94</c:v>
                </c:pt>
                <c:pt idx="7">
                  <c:v>110</c:v>
                </c:pt>
                <c:pt idx="8">
                  <c:v>116</c:v>
                </c:pt>
                <c:pt idx="9">
                  <c:v>83</c:v>
                </c:pt>
                <c:pt idx="10">
                  <c:v>102</c:v>
                </c:pt>
                <c:pt idx="11">
                  <c:v>118</c:v>
                </c:pt>
                <c:pt idx="12">
                  <c:v>102</c:v>
                </c:pt>
                <c:pt idx="13">
                  <c:v>95</c:v>
                </c:pt>
                <c:pt idx="14">
                  <c:v>84</c:v>
                </c:pt>
                <c:pt idx="15">
                  <c:v>87</c:v>
                </c:pt>
                <c:pt idx="16">
                  <c:v>75</c:v>
                </c:pt>
                <c:pt idx="17">
                  <c:v>82</c:v>
                </c:pt>
                <c:pt idx="18">
                  <c:v>83</c:v>
                </c:pt>
                <c:pt idx="19">
                  <c:v>96</c:v>
                </c:pt>
                <c:pt idx="20">
                  <c:v>82</c:v>
                </c:pt>
                <c:pt idx="21">
                  <c:v>87</c:v>
                </c:pt>
                <c:pt idx="22">
                  <c:v>75</c:v>
                </c:pt>
                <c:pt idx="23">
                  <c:v>94</c:v>
                </c:pt>
                <c:pt idx="24">
                  <c:v>81</c:v>
                </c:pt>
                <c:pt idx="25">
                  <c:v>91</c:v>
                </c:pt>
                <c:pt idx="26">
                  <c:v>87</c:v>
                </c:pt>
                <c:pt idx="27">
                  <c:v>88</c:v>
                </c:pt>
                <c:pt idx="28">
                  <c:v>93</c:v>
                </c:pt>
                <c:pt idx="29">
                  <c:v>71</c:v>
                </c:pt>
                <c:pt idx="30">
                  <c:v>104</c:v>
                </c:pt>
                <c:pt idx="31">
                  <c:v>91</c:v>
                </c:pt>
                <c:pt idx="32">
                  <c:v>97</c:v>
                </c:pt>
                <c:pt idx="33">
                  <c:v>105</c:v>
                </c:pt>
                <c:pt idx="34">
                  <c:v>115</c:v>
                </c:pt>
                <c:pt idx="35">
                  <c:v>112</c:v>
                </c:pt>
                <c:pt idx="36">
                  <c:v>106</c:v>
                </c:pt>
                <c:pt idx="37">
                  <c:v>95</c:v>
                </c:pt>
                <c:pt idx="38">
                  <c:v>86</c:v>
                </c:pt>
                <c:pt idx="39">
                  <c:v>98</c:v>
                </c:pt>
                <c:pt idx="40">
                  <c:v>112</c:v>
                </c:pt>
                <c:pt idx="41">
                  <c:v>102</c:v>
                </c:pt>
                <c:pt idx="42">
                  <c:v>117</c:v>
                </c:pt>
                <c:pt idx="43">
                  <c:v>122</c:v>
                </c:pt>
                <c:pt idx="44">
                  <c:v>94</c:v>
                </c:pt>
                <c:pt idx="45">
                  <c:v>93</c:v>
                </c:pt>
                <c:pt idx="46">
                  <c:v>92</c:v>
                </c:pt>
                <c:pt idx="47">
                  <c:v>114</c:v>
                </c:pt>
                <c:pt idx="48">
                  <c:v>100</c:v>
                </c:pt>
                <c:pt idx="49">
                  <c:v>90</c:v>
                </c:pt>
                <c:pt idx="50">
                  <c:v>121</c:v>
                </c:pt>
                <c:pt idx="51">
                  <c:v>104</c:v>
                </c:pt>
              </c:numCache>
            </c:numRef>
          </c:val>
          <c:extLst>
            <c:ext xmlns:c16="http://schemas.microsoft.com/office/drawing/2014/chart" uri="{C3380CC4-5D6E-409C-BE32-E72D297353CC}">
              <c16:uniqueId val="{00000000-2016-4FF7-A465-52E4180407D6}"/>
            </c:ext>
          </c:extLst>
        </c:ser>
        <c:dLbls>
          <c:showLegendKey val="0"/>
          <c:showVal val="0"/>
          <c:showCatName val="0"/>
          <c:showSerName val="0"/>
          <c:showPercent val="0"/>
          <c:showBubbleSize val="0"/>
        </c:dLbls>
        <c:gapWidth val="10"/>
        <c:overlap val="10"/>
        <c:axId val="67556096"/>
        <c:axId val="67557632"/>
      </c:barChart>
      <c:lineChart>
        <c:grouping val="standard"/>
        <c:varyColors val="0"/>
        <c:ser>
          <c:idx val="1"/>
          <c:order val="1"/>
          <c:tx>
            <c:strRef>
              <c:f>'Semana '!$C$4</c:f>
              <c:strCache>
                <c:ptCount val="1"/>
                <c:pt idx="0">
                  <c:v>2022( 3252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89</c:v>
                </c:pt>
                <c:pt idx="1">
                  <c:v>100</c:v>
                </c:pt>
                <c:pt idx="2">
                  <c:v>94</c:v>
                </c:pt>
                <c:pt idx="3">
                  <c:v>84</c:v>
                </c:pt>
                <c:pt idx="4">
                  <c:v>101</c:v>
                </c:pt>
                <c:pt idx="5">
                  <c:v>97</c:v>
                </c:pt>
                <c:pt idx="6">
                  <c:v>94</c:v>
                </c:pt>
                <c:pt idx="7">
                  <c:v>112</c:v>
                </c:pt>
                <c:pt idx="8">
                  <c:v>104</c:v>
                </c:pt>
                <c:pt idx="9">
                  <c:v>114</c:v>
                </c:pt>
                <c:pt idx="10">
                  <c:v>112</c:v>
                </c:pt>
                <c:pt idx="11">
                  <c:v>122</c:v>
                </c:pt>
                <c:pt idx="12">
                  <c:v>123</c:v>
                </c:pt>
                <c:pt idx="13">
                  <c:v>107</c:v>
                </c:pt>
                <c:pt idx="14">
                  <c:v>131</c:v>
                </c:pt>
                <c:pt idx="15">
                  <c:v>101</c:v>
                </c:pt>
                <c:pt idx="16">
                  <c:v>105</c:v>
                </c:pt>
                <c:pt idx="17">
                  <c:v>80</c:v>
                </c:pt>
                <c:pt idx="18">
                  <c:v>109</c:v>
                </c:pt>
                <c:pt idx="19">
                  <c:v>94</c:v>
                </c:pt>
                <c:pt idx="20">
                  <c:v>96</c:v>
                </c:pt>
                <c:pt idx="21">
                  <c:v>107</c:v>
                </c:pt>
                <c:pt idx="22">
                  <c:v>99</c:v>
                </c:pt>
                <c:pt idx="23">
                  <c:v>118</c:v>
                </c:pt>
                <c:pt idx="24">
                  <c:v>135</c:v>
                </c:pt>
                <c:pt idx="25">
                  <c:v>100</c:v>
                </c:pt>
                <c:pt idx="26">
                  <c:v>69</c:v>
                </c:pt>
                <c:pt idx="27">
                  <c:v>104</c:v>
                </c:pt>
                <c:pt idx="28">
                  <c:v>87</c:v>
                </c:pt>
                <c:pt idx="29">
                  <c:v>111</c:v>
                </c:pt>
                <c:pt idx="30">
                  <c:v>77</c:v>
                </c:pt>
                <c:pt idx="31">
                  <c:v>76</c:v>
                </c:pt>
              </c:numCache>
            </c:numRef>
          </c:val>
          <c:smooth val="0"/>
          <c:extLst>
            <c:ext xmlns:c16="http://schemas.microsoft.com/office/drawing/2014/chart" uri="{C3380CC4-5D6E-409C-BE32-E72D297353CC}">
              <c16:uniqueId val="{00000001-2016-4FF7-A465-52E4180407D6}"/>
            </c:ext>
          </c:extLst>
        </c:ser>
        <c:dLbls>
          <c:showLegendKey val="0"/>
          <c:showVal val="0"/>
          <c:showCatName val="0"/>
          <c:showSerName val="0"/>
          <c:showPercent val="0"/>
          <c:showBubbleSize val="0"/>
        </c:dLbls>
        <c:marker val="1"/>
        <c:smooth val="0"/>
        <c:axId val="67556096"/>
        <c:axId val="67557632"/>
      </c:lineChart>
      <c:catAx>
        <c:axId val="67556096"/>
        <c:scaling>
          <c:orientation val="minMax"/>
        </c:scaling>
        <c:delete val="0"/>
        <c:axPos val="b"/>
        <c:numFmt formatCode="General" sourceLinked="1"/>
        <c:majorTickMark val="none"/>
        <c:minorTickMark val="none"/>
        <c:tickLblPos val="nextTo"/>
        <c:crossAx val="67557632"/>
        <c:crosses val="autoZero"/>
        <c:auto val="1"/>
        <c:lblAlgn val="ctr"/>
        <c:lblOffset val="100"/>
        <c:noMultiLvlLbl val="0"/>
      </c:catAx>
      <c:valAx>
        <c:axId val="67557632"/>
        <c:scaling>
          <c:orientation val="minMax"/>
        </c:scaling>
        <c:delete val="0"/>
        <c:axPos val="l"/>
        <c:majorGridlines/>
        <c:title>
          <c:tx>
            <c:rich>
              <a:bodyPr/>
              <a:lstStyle/>
              <a:p>
                <a:pPr>
                  <a:defRPr sz="700"/>
                </a:pPr>
                <a:r>
                  <a:rPr lang="es-CO" sz="700"/>
                  <a:t>Numero de casos</a:t>
                </a:r>
              </a:p>
            </c:rich>
          </c:tx>
          <c:layout>
            <c:manualLayout>
              <c:xMode val="edge"/>
              <c:yMode val="edge"/>
              <c:x val="9.0825724114045284E-2"/>
              <c:y val="0.23033979152664741"/>
            </c:manualLayout>
          </c:layout>
          <c:overlay val="0"/>
        </c:title>
        <c:numFmt formatCode="General" sourceLinked="1"/>
        <c:majorTickMark val="none"/>
        <c:minorTickMark val="none"/>
        <c:tickLblPos val="nextTo"/>
        <c:txPr>
          <a:bodyPr/>
          <a:lstStyle/>
          <a:p>
            <a:pPr>
              <a:defRPr sz="700" b="1"/>
            </a:pPr>
            <a:endParaRPr lang="en-US"/>
          </a:p>
        </c:txPr>
        <c:crossAx val="67556096"/>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9401716758347"/>
          <c:y val="2.240645703705049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147.83888299510625</c:v>
                </c:pt>
                <c:pt idx="1">
                  <c:v>233.27629538527353</c:v>
                </c:pt>
                <c:pt idx="2">
                  <c:v>168.40448046249935</c:v>
                </c:pt>
                <c:pt idx="3">
                  <c:v>92.776138668633592</c:v>
                </c:pt>
                <c:pt idx="4">
                  <c:v>152.18900228797656</c:v>
                </c:pt>
                <c:pt idx="5">
                  <c:v>156.66048058615121</c:v>
                </c:pt>
                <c:pt idx="6">
                  <c:v>151.08523418211297</c:v>
                </c:pt>
                <c:pt idx="7">
                  <c:v>142.12349217723636</c:v>
                </c:pt>
                <c:pt idx="8">
                  <c:v>113.11921326567976</c:v>
                </c:pt>
                <c:pt idx="9">
                  <c:v>67.330351560621367</c:v>
                </c:pt>
                <c:pt idx="10">
                  <c:v>72.98107117710245</c:v>
                </c:pt>
                <c:pt idx="11">
                  <c:v>102.53089417732448</c:v>
                </c:pt>
                <c:pt idx="12">
                  <c:v>103.13708637730984</c:v>
                </c:pt>
                <c:pt idx="13">
                  <c:v>122.27092335271017</c:v>
                </c:pt>
                <c:pt idx="14">
                  <c:v>122.68533664856376</c:v>
                </c:pt>
                <c:pt idx="15">
                  <c:v>89.625322432562413</c:v>
                </c:pt>
                <c:pt idx="16">
                  <c:v>154.4014855926722</c:v>
                </c:pt>
              </c:numCache>
            </c:numRef>
          </c:val>
          <c:extLst>
            <c:ext xmlns:c16="http://schemas.microsoft.com/office/drawing/2014/chart" uri="{C3380CC4-5D6E-409C-BE32-E72D297353CC}">
              <c16:uniqueId val="{00000000-8FD2-4502-9A3E-A179C85B71B2}"/>
            </c:ext>
          </c:extLst>
        </c:ser>
        <c:dLbls>
          <c:showLegendKey val="0"/>
          <c:showVal val="0"/>
          <c:showCatName val="0"/>
          <c:showSerName val="0"/>
          <c:showPercent val="0"/>
          <c:showBubbleSize val="0"/>
        </c:dLbls>
        <c:gapWidth val="10"/>
        <c:overlap val="10"/>
        <c:axId val="67955328"/>
        <c:axId val="67953792"/>
      </c:barChart>
      <c:lineChart>
        <c:grouping val="standard"/>
        <c:varyColors val="0"/>
        <c:ser>
          <c:idx val="0"/>
          <c:order val="0"/>
          <c:tx>
            <c:strRef>
              <c:f>Hoja2!$B$50</c:f>
              <c:strCache>
                <c:ptCount val="1"/>
                <c:pt idx="0">
                  <c:v>casos</c:v>
                </c:pt>
              </c:strCache>
            </c:strRef>
          </c:tx>
          <c:spPr>
            <a:ln>
              <a:solidFill>
                <a:srgbClr val="00B0F0"/>
              </a:solidFill>
            </a:ln>
          </c:spPr>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216</c:v>
                </c:pt>
                <c:pt idx="1">
                  <c:v>349</c:v>
                </c:pt>
                <c:pt idx="2">
                  <c:v>261</c:v>
                </c:pt>
                <c:pt idx="3">
                  <c:v>161</c:v>
                </c:pt>
                <c:pt idx="4">
                  <c:v>296</c:v>
                </c:pt>
                <c:pt idx="5">
                  <c:v>325</c:v>
                </c:pt>
                <c:pt idx="6">
                  <c:v>287</c:v>
                </c:pt>
                <c:pt idx="7">
                  <c:v>238</c:v>
                </c:pt>
                <c:pt idx="8">
                  <c:v>173</c:v>
                </c:pt>
                <c:pt idx="9">
                  <c:v>126</c:v>
                </c:pt>
                <c:pt idx="10">
                  <c:v>142</c:v>
                </c:pt>
                <c:pt idx="11">
                  <c:v>171</c:v>
                </c:pt>
                <c:pt idx="12">
                  <c:v>132</c:v>
                </c:pt>
                <c:pt idx="13">
                  <c:v>118</c:v>
                </c:pt>
                <c:pt idx="14">
                  <c:v>75</c:v>
                </c:pt>
                <c:pt idx="15">
                  <c:v>41</c:v>
                </c:pt>
                <c:pt idx="16">
                  <c:v>74</c:v>
                </c:pt>
              </c:numCache>
            </c:numRef>
          </c:val>
          <c:smooth val="0"/>
          <c:extLst>
            <c:ext xmlns:c16="http://schemas.microsoft.com/office/drawing/2014/chart" uri="{C3380CC4-5D6E-409C-BE32-E72D297353CC}">
              <c16:uniqueId val="{00000001-8FD2-4502-9A3E-A179C85B71B2}"/>
            </c:ext>
          </c:extLst>
        </c:ser>
        <c:dLbls>
          <c:showLegendKey val="0"/>
          <c:showVal val="0"/>
          <c:showCatName val="0"/>
          <c:showSerName val="0"/>
          <c:showPercent val="0"/>
          <c:showBubbleSize val="0"/>
        </c:dLbls>
        <c:marker val="1"/>
        <c:smooth val="0"/>
        <c:axId val="67945984"/>
        <c:axId val="67947520"/>
      </c:lineChart>
      <c:catAx>
        <c:axId val="67945984"/>
        <c:scaling>
          <c:orientation val="minMax"/>
        </c:scaling>
        <c:delete val="0"/>
        <c:axPos val="b"/>
        <c:numFmt formatCode="General" sourceLinked="0"/>
        <c:majorTickMark val="none"/>
        <c:minorTickMark val="none"/>
        <c:tickLblPos val="nextTo"/>
        <c:crossAx val="67947520"/>
        <c:crosses val="autoZero"/>
        <c:auto val="1"/>
        <c:lblAlgn val="ctr"/>
        <c:lblOffset val="100"/>
        <c:noMultiLvlLbl val="0"/>
      </c:catAx>
      <c:valAx>
        <c:axId val="67947520"/>
        <c:scaling>
          <c:orientation val="minMax"/>
        </c:scaling>
        <c:delete val="0"/>
        <c:axPos val="l"/>
        <c:title>
          <c:tx>
            <c:rich>
              <a:bodyPr/>
              <a:lstStyle/>
              <a:p>
                <a:pPr>
                  <a:defRPr sz="700"/>
                </a:pPr>
                <a:r>
                  <a:rPr lang="es-CO" sz="700"/>
                  <a:t>Numero de casos</a:t>
                </a:r>
              </a:p>
            </c:rich>
          </c:tx>
          <c:layout>
            <c:manualLayout>
              <c:xMode val="edge"/>
              <c:yMode val="edge"/>
              <c:x val="5.9698209129738326E-2"/>
              <c:y val="0.11065635321338958"/>
            </c:manualLayout>
          </c:layout>
          <c:overlay val="0"/>
        </c:title>
        <c:numFmt formatCode="General" sourceLinked="1"/>
        <c:majorTickMark val="none"/>
        <c:minorTickMark val="none"/>
        <c:tickLblPos val="nextTo"/>
        <c:txPr>
          <a:bodyPr/>
          <a:lstStyle/>
          <a:p>
            <a:pPr>
              <a:defRPr sz="700"/>
            </a:pPr>
            <a:endParaRPr lang="en-US"/>
          </a:p>
        </c:txPr>
        <c:crossAx val="67945984"/>
        <c:crosses val="autoZero"/>
        <c:crossBetween val="between"/>
      </c:valAx>
      <c:valAx>
        <c:axId val="67953792"/>
        <c:scaling>
          <c:orientation val="minMax"/>
        </c:scaling>
        <c:delete val="0"/>
        <c:axPos val="r"/>
        <c:numFmt formatCode="0.0" sourceLinked="1"/>
        <c:majorTickMark val="out"/>
        <c:minorTickMark val="none"/>
        <c:tickLblPos val="nextTo"/>
        <c:txPr>
          <a:bodyPr/>
          <a:lstStyle/>
          <a:p>
            <a:pPr>
              <a:defRPr sz="700"/>
            </a:pPr>
            <a:endParaRPr lang="en-US"/>
          </a:p>
        </c:txPr>
        <c:crossAx val="67955328"/>
        <c:crosses val="max"/>
        <c:crossBetween val="between"/>
      </c:valAx>
      <c:catAx>
        <c:axId val="67955328"/>
        <c:scaling>
          <c:orientation val="minMax"/>
        </c:scaling>
        <c:delete val="1"/>
        <c:axPos val="b"/>
        <c:numFmt formatCode="General" sourceLinked="1"/>
        <c:majorTickMark val="out"/>
        <c:minorTickMark val="none"/>
        <c:tickLblPos val="nextTo"/>
        <c:crossAx val="67953792"/>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(58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1</c:v>
                </c:pt>
                <c:pt idx="1">
                  <c:v>1</c:v>
                </c:pt>
                <c:pt idx="2">
                  <c:v>3</c:v>
                </c:pt>
                <c:pt idx="3">
                  <c:v>1</c:v>
                </c:pt>
                <c:pt idx="4">
                  <c:v>0</c:v>
                </c:pt>
                <c:pt idx="5">
                  <c:v>0</c:v>
                </c:pt>
                <c:pt idx="6">
                  <c:v>3</c:v>
                </c:pt>
                <c:pt idx="7">
                  <c:v>0</c:v>
                </c:pt>
                <c:pt idx="8">
                  <c:v>2</c:v>
                </c:pt>
                <c:pt idx="9">
                  <c:v>5</c:v>
                </c:pt>
                <c:pt idx="10">
                  <c:v>3</c:v>
                </c:pt>
                <c:pt idx="11">
                  <c:v>0</c:v>
                </c:pt>
                <c:pt idx="12">
                  <c:v>3</c:v>
                </c:pt>
                <c:pt idx="13">
                  <c:v>2</c:v>
                </c:pt>
                <c:pt idx="14">
                  <c:v>0</c:v>
                </c:pt>
                <c:pt idx="15">
                  <c:v>4</c:v>
                </c:pt>
                <c:pt idx="16">
                  <c:v>1</c:v>
                </c:pt>
                <c:pt idx="17">
                  <c:v>3</c:v>
                </c:pt>
                <c:pt idx="18">
                  <c:v>1</c:v>
                </c:pt>
                <c:pt idx="19">
                  <c:v>0</c:v>
                </c:pt>
                <c:pt idx="20">
                  <c:v>1</c:v>
                </c:pt>
                <c:pt idx="21">
                  <c:v>1</c:v>
                </c:pt>
                <c:pt idx="22">
                  <c:v>1</c:v>
                </c:pt>
                <c:pt idx="23">
                  <c:v>4</c:v>
                </c:pt>
                <c:pt idx="24">
                  <c:v>1</c:v>
                </c:pt>
                <c:pt idx="25">
                  <c:v>1</c:v>
                </c:pt>
                <c:pt idx="26">
                  <c:v>4</c:v>
                </c:pt>
                <c:pt idx="27">
                  <c:v>3</c:v>
                </c:pt>
                <c:pt idx="28">
                  <c:v>6</c:v>
                </c:pt>
                <c:pt idx="29">
                  <c:v>1</c:v>
                </c:pt>
                <c:pt idx="30">
                  <c:v>1</c:v>
                </c:pt>
                <c:pt idx="31">
                  <c:v>1</c:v>
                </c:pt>
                <c:pt idx="32">
                  <c:v>1</c:v>
                </c:pt>
                <c:pt idx="33">
                  <c:v>3</c:v>
                </c:pt>
                <c:pt idx="34">
                  <c:v>1</c:v>
                </c:pt>
                <c:pt idx="35">
                  <c:v>3</c:v>
                </c:pt>
                <c:pt idx="36">
                  <c:v>3</c:v>
                </c:pt>
                <c:pt idx="38">
                  <c:v>3</c:v>
                </c:pt>
                <c:pt idx="39">
                  <c:v>2</c:v>
                </c:pt>
                <c:pt idx="40">
                  <c:v>3</c:v>
                </c:pt>
                <c:pt idx="42">
                  <c:v>2</c:v>
                </c:pt>
                <c:pt idx="43">
                  <c:v>2</c:v>
                </c:pt>
                <c:pt idx="44">
                  <c:v>3</c:v>
                </c:pt>
                <c:pt idx="45">
                  <c:v>3</c:v>
                </c:pt>
                <c:pt idx="46">
                  <c:v>2</c:v>
                </c:pt>
                <c:pt idx="47">
                  <c:v>6</c:v>
                </c:pt>
                <c:pt idx="48">
                  <c:v>1</c:v>
                </c:pt>
                <c:pt idx="49">
                  <c:v>2</c:v>
                </c:pt>
                <c:pt idx="50">
                  <c:v>2</c:v>
                </c:pt>
                <c:pt idx="51">
                  <c:v>2</c:v>
                </c:pt>
              </c:numCache>
            </c:numRef>
          </c:val>
          <c:extLst>
            <c:ext xmlns:c16="http://schemas.microsoft.com/office/drawing/2014/chart" uri="{C3380CC4-5D6E-409C-BE32-E72D297353CC}">
              <c16:uniqueId val="{00000000-1C54-4423-8EE5-9F7EFBF7BF04}"/>
            </c:ext>
          </c:extLst>
        </c:ser>
        <c:dLbls>
          <c:showLegendKey val="0"/>
          <c:showVal val="0"/>
          <c:showCatName val="0"/>
          <c:showSerName val="0"/>
          <c:showPercent val="0"/>
          <c:showBubbleSize val="0"/>
        </c:dLbls>
        <c:gapWidth val="10"/>
        <c:overlap val="10"/>
        <c:axId val="62833792"/>
        <c:axId val="62835712"/>
      </c:barChart>
      <c:lineChart>
        <c:grouping val="standard"/>
        <c:varyColors val="0"/>
        <c:ser>
          <c:idx val="1"/>
          <c:order val="1"/>
          <c:tx>
            <c:strRef>
              <c:f>'Semana '!$C$4</c:f>
              <c:strCache>
                <c:ptCount val="1"/>
                <c:pt idx="0">
                  <c:v>2022( 87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1</c:v>
                </c:pt>
                <c:pt idx="1">
                  <c:v>1</c:v>
                </c:pt>
                <c:pt idx="2">
                  <c:v>3</c:v>
                </c:pt>
                <c:pt idx="3">
                  <c:v>2</c:v>
                </c:pt>
                <c:pt idx="4">
                  <c:v>2</c:v>
                </c:pt>
                <c:pt idx="5">
                  <c:v>1</c:v>
                </c:pt>
                <c:pt idx="6">
                  <c:v>2</c:v>
                </c:pt>
                <c:pt idx="7">
                  <c:v>6</c:v>
                </c:pt>
                <c:pt idx="8">
                  <c:v>6</c:v>
                </c:pt>
                <c:pt idx="9">
                  <c:v>4</c:v>
                </c:pt>
                <c:pt idx="10">
                  <c:v>8</c:v>
                </c:pt>
                <c:pt idx="11">
                  <c:v>1</c:v>
                </c:pt>
                <c:pt idx="12">
                  <c:v>1</c:v>
                </c:pt>
                <c:pt idx="13">
                  <c:v>1</c:v>
                </c:pt>
                <c:pt idx="14">
                  <c:v>3</c:v>
                </c:pt>
                <c:pt idx="15">
                  <c:v>2</c:v>
                </c:pt>
                <c:pt idx="16">
                  <c:v>3</c:v>
                </c:pt>
                <c:pt idx="17">
                  <c:v>3</c:v>
                </c:pt>
                <c:pt idx="18">
                  <c:v>1</c:v>
                </c:pt>
                <c:pt idx="19">
                  <c:v>3</c:v>
                </c:pt>
                <c:pt idx="20">
                  <c:v>2</c:v>
                </c:pt>
                <c:pt idx="21">
                  <c:v>2</c:v>
                </c:pt>
                <c:pt idx="22">
                  <c:v>5</c:v>
                </c:pt>
                <c:pt idx="23">
                  <c:v>3</c:v>
                </c:pt>
                <c:pt idx="24">
                  <c:v>3</c:v>
                </c:pt>
                <c:pt idx="25">
                  <c:v>2</c:v>
                </c:pt>
                <c:pt idx="26">
                  <c:v>4</c:v>
                </c:pt>
                <c:pt idx="27">
                  <c:v>4</c:v>
                </c:pt>
                <c:pt idx="28">
                  <c:v>4</c:v>
                </c:pt>
                <c:pt idx="29">
                  <c:v>1</c:v>
                </c:pt>
                <c:pt idx="30">
                  <c:v>1</c:v>
                </c:pt>
                <c:pt idx="31">
                  <c:v>2</c:v>
                </c:pt>
              </c:numCache>
            </c:numRef>
          </c:val>
          <c:smooth val="0"/>
          <c:extLst>
            <c:ext xmlns:c16="http://schemas.microsoft.com/office/drawing/2014/chart" uri="{C3380CC4-5D6E-409C-BE32-E72D297353CC}">
              <c16:uniqueId val="{00000001-1C54-4423-8EE5-9F7EFBF7BF04}"/>
            </c:ext>
          </c:extLst>
        </c:ser>
        <c:dLbls>
          <c:showLegendKey val="0"/>
          <c:showVal val="0"/>
          <c:showCatName val="0"/>
          <c:showSerName val="0"/>
          <c:showPercent val="0"/>
          <c:showBubbleSize val="0"/>
        </c:dLbls>
        <c:marker val="1"/>
        <c:smooth val="0"/>
        <c:axId val="62833792"/>
        <c:axId val="62835712"/>
      </c:lineChart>
      <c:catAx>
        <c:axId val="62833792"/>
        <c:scaling>
          <c:orientation val="minMax"/>
        </c:scaling>
        <c:delete val="0"/>
        <c:axPos val="b"/>
        <c:numFmt formatCode="General" sourceLinked="1"/>
        <c:majorTickMark val="none"/>
        <c:minorTickMark val="none"/>
        <c:tickLblPos val="nextTo"/>
        <c:crossAx val="62835712"/>
        <c:crosses val="autoZero"/>
        <c:auto val="1"/>
        <c:lblAlgn val="ctr"/>
        <c:lblOffset val="100"/>
        <c:noMultiLvlLbl val="0"/>
      </c:catAx>
      <c:valAx>
        <c:axId val="62835712"/>
        <c:scaling>
          <c:orientation val="minMax"/>
        </c:scaling>
        <c:delete val="0"/>
        <c:axPos val="l"/>
        <c:majorGridlines/>
        <c:title>
          <c:tx>
            <c:rich>
              <a:bodyPr/>
              <a:lstStyle/>
              <a:p>
                <a:pPr>
                  <a:defRPr sz="700" b="1"/>
                </a:pPr>
                <a:r>
                  <a:rPr lang="es-CO" sz="700" b="1"/>
                  <a:t>Numero de casos</a:t>
                </a:r>
              </a:p>
            </c:rich>
          </c:tx>
          <c:layout>
            <c:manualLayout>
              <c:xMode val="edge"/>
              <c:yMode val="edge"/>
              <c:x val="0.11875835984044861"/>
              <c:y val="0.17691383661532353"/>
            </c:manualLayout>
          </c:layout>
          <c:overlay val="0"/>
        </c:title>
        <c:numFmt formatCode="General" sourceLinked="1"/>
        <c:majorTickMark val="none"/>
        <c:minorTickMark val="none"/>
        <c:tickLblPos val="nextTo"/>
        <c:txPr>
          <a:bodyPr/>
          <a:lstStyle/>
          <a:p>
            <a:pPr>
              <a:defRPr sz="700" b="1"/>
            </a:pPr>
            <a:endParaRPr lang="en-US"/>
          </a:p>
        </c:txPr>
        <c:crossAx val="62833792"/>
        <c:crosses val="autoZero"/>
        <c:crossBetween val="between"/>
      </c:valAx>
      <c:dTable>
        <c:showHorzBorder val="1"/>
        <c:showVertBorder val="1"/>
        <c:showOutline val="1"/>
        <c:showKeys val="1"/>
        <c:txPr>
          <a:bodyPr/>
          <a:lstStyle/>
          <a:p>
            <a:pPr rtl="0">
              <a:defRPr sz="700" b="1"/>
            </a:pPr>
            <a:endParaRPr lang="en-US"/>
          </a:p>
        </c:txPr>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5</c:v>
                </c:pt>
                <c:pt idx="1">
                  <c:v>1</c:v>
                </c:pt>
                <c:pt idx="2">
                  <c:v>2</c:v>
                </c:pt>
                <c:pt idx="3">
                  <c:v>2</c:v>
                </c:pt>
                <c:pt idx="4">
                  <c:v>3</c:v>
                </c:pt>
                <c:pt idx="5">
                  <c:v>4</c:v>
                </c:pt>
                <c:pt idx="6">
                  <c:v>2</c:v>
                </c:pt>
                <c:pt idx="7">
                  <c:v>0</c:v>
                </c:pt>
                <c:pt idx="8">
                  <c:v>2</c:v>
                </c:pt>
                <c:pt idx="9">
                  <c:v>2</c:v>
                </c:pt>
                <c:pt idx="10">
                  <c:v>4</c:v>
                </c:pt>
                <c:pt idx="11">
                  <c:v>1</c:v>
                </c:pt>
                <c:pt idx="12">
                  <c:v>4</c:v>
                </c:pt>
                <c:pt idx="13">
                  <c:v>2</c:v>
                </c:pt>
                <c:pt idx="14">
                  <c:v>3</c:v>
                </c:pt>
                <c:pt idx="15">
                  <c:v>3</c:v>
                </c:pt>
                <c:pt idx="16">
                  <c:v>4</c:v>
                </c:pt>
                <c:pt idx="17">
                  <c:v>0</c:v>
                </c:pt>
                <c:pt idx="18">
                  <c:v>8</c:v>
                </c:pt>
                <c:pt idx="19">
                  <c:v>4</c:v>
                </c:pt>
                <c:pt idx="20">
                  <c:v>5</c:v>
                </c:pt>
                <c:pt idx="21">
                  <c:v>1</c:v>
                </c:pt>
                <c:pt idx="22">
                  <c:v>5</c:v>
                </c:pt>
                <c:pt idx="23">
                  <c:v>4</c:v>
                </c:pt>
                <c:pt idx="24">
                  <c:v>7</c:v>
                </c:pt>
                <c:pt idx="25">
                  <c:v>2</c:v>
                </c:pt>
                <c:pt idx="26">
                  <c:v>0</c:v>
                </c:pt>
                <c:pt idx="27">
                  <c:v>4</c:v>
                </c:pt>
                <c:pt idx="28">
                  <c:v>4</c:v>
                </c:pt>
                <c:pt idx="29">
                  <c:v>7</c:v>
                </c:pt>
                <c:pt idx="30">
                  <c:v>0</c:v>
                </c:pt>
                <c:pt idx="31">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9721600"/>
        <c:axId val="99723520"/>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9721600"/>
        <c:axId val="99723520"/>
      </c:lineChart>
      <c:catAx>
        <c:axId val="99721600"/>
        <c:scaling>
          <c:orientation val="minMax"/>
        </c:scaling>
        <c:delete val="0"/>
        <c:axPos val="b"/>
        <c:title>
          <c:tx>
            <c:rich>
              <a:bodyPr/>
              <a:lstStyle/>
              <a:p>
                <a:pPr>
                  <a:defRPr sz="900"/>
                </a:pPr>
                <a:r>
                  <a:rPr lang="en-US" sz="900"/>
                  <a:t>Semana Epidemiológica</a:t>
                </a:r>
              </a:p>
            </c:rich>
          </c:tx>
          <c:layout/>
          <c:overlay val="0"/>
        </c:title>
        <c:majorTickMark val="out"/>
        <c:minorTickMark val="none"/>
        <c:tickLblPos val="nextTo"/>
        <c:txPr>
          <a:bodyPr/>
          <a:lstStyle/>
          <a:p>
            <a:pPr>
              <a:defRPr sz="900"/>
            </a:pPr>
            <a:endParaRPr lang="en-US"/>
          </a:p>
        </c:txPr>
        <c:crossAx val="99723520"/>
        <c:crosses val="autoZero"/>
        <c:auto val="1"/>
        <c:lblAlgn val="ctr"/>
        <c:lblOffset val="100"/>
        <c:noMultiLvlLbl val="0"/>
      </c:catAx>
      <c:valAx>
        <c:axId val="9972352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layout/>
          <c:overlay val="0"/>
        </c:title>
        <c:numFmt formatCode="General" sourceLinked="1"/>
        <c:majorTickMark val="out"/>
        <c:minorTickMark val="none"/>
        <c:tickLblPos val="nextTo"/>
        <c:txPr>
          <a:bodyPr/>
          <a:lstStyle/>
          <a:p>
            <a:pPr>
              <a:defRPr sz="900"/>
            </a:pPr>
            <a:endParaRPr lang="en-US"/>
          </a:p>
        </c:txPr>
        <c:crossAx val="99721600"/>
        <c:crosses val="autoZero"/>
        <c:crossBetween val="between"/>
      </c:valAx>
    </c:plotArea>
    <c:legend>
      <c:legendPos val="t"/>
      <c:layout/>
      <c:overlay val="0"/>
      <c:txPr>
        <a:bodyPr/>
        <a:lstStyle/>
        <a:p>
          <a:pPr>
            <a:defRPr sz="8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9C6B-4650-8710-6AF3EA6C260F}"/>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29</c:v>
                </c:pt>
                <c:pt idx="1">
                  <c:v>47</c:v>
                </c:pt>
                <c:pt idx="2">
                  <c:v>44</c:v>
                </c:pt>
                <c:pt idx="3">
                  <c:v>37</c:v>
                </c:pt>
                <c:pt idx="4">
                  <c:v>24</c:v>
                </c:pt>
                <c:pt idx="5">
                  <c:v>17</c:v>
                </c:pt>
                <c:pt idx="6">
                  <c:v>17</c:v>
                </c:pt>
                <c:pt idx="7">
                  <c:v>12</c:v>
                </c:pt>
                <c:pt idx="8">
                  <c:v>60</c:v>
                </c:pt>
                <c:pt idx="9">
                  <c:v>69</c:v>
                </c:pt>
                <c:pt idx="10">
                  <c:v>39</c:v>
                </c:pt>
                <c:pt idx="11">
                  <c:v>102</c:v>
                </c:pt>
                <c:pt idx="12">
                  <c:v>87</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79912960"/>
        <c:axId val="78312960"/>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1.2</c:v>
                </c:pt>
                <c:pt idx="1">
                  <c:v>2</c:v>
                </c:pt>
                <c:pt idx="2">
                  <c:v>1.8</c:v>
                </c:pt>
                <c:pt idx="3">
                  <c:v>1.5</c:v>
                </c:pt>
                <c:pt idx="4">
                  <c:v>1</c:v>
                </c:pt>
                <c:pt idx="5">
                  <c:v>0.7</c:v>
                </c:pt>
                <c:pt idx="6">
                  <c:v>0.7</c:v>
                </c:pt>
                <c:pt idx="7">
                  <c:v>0.5</c:v>
                </c:pt>
                <c:pt idx="8">
                  <c:v>2.4</c:v>
                </c:pt>
                <c:pt idx="9">
                  <c:v>2.8</c:v>
                </c:pt>
                <c:pt idx="10">
                  <c:v>1.6</c:v>
                </c:pt>
                <c:pt idx="11">
                  <c:v>4.0999999999999996</c:v>
                </c:pt>
                <c:pt idx="12" formatCode="0.0">
                  <c:v>3.5</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77997952"/>
        <c:axId val="77999488"/>
      </c:lineChart>
      <c:catAx>
        <c:axId val="77997952"/>
        <c:scaling>
          <c:orientation val="minMax"/>
        </c:scaling>
        <c:delete val="0"/>
        <c:axPos val="b"/>
        <c:numFmt formatCode="General" sourceLinked="0"/>
        <c:majorTickMark val="none"/>
        <c:minorTickMark val="none"/>
        <c:tickLblPos val="nextTo"/>
        <c:txPr>
          <a:bodyPr/>
          <a:lstStyle/>
          <a:p>
            <a:pPr>
              <a:defRPr b="1"/>
            </a:pPr>
            <a:endParaRPr lang="en-US"/>
          </a:p>
        </c:txPr>
        <c:crossAx val="77999488"/>
        <c:crosses val="autoZero"/>
        <c:auto val="1"/>
        <c:lblAlgn val="ctr"/>
        <c:lblOffset val="100"/>
        <c:noMultiLvlLbl val="0"/>
      </c:catAx>
      <c:valAx>
        <c:axId val="77999488"/>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4112711591831422"/>
              <c:y val="0.29457065899707435"/>
            </c:manualLayout>
          </c:layout>
          <c:overlay val="0"/>
        </c:title>
        <c:numFmt formatCode="General" sourceLinked="1"/>
        <c:majorTickMark val="none"/>
        <c:minorTickMark val="none"/>
        <c:tickLblPos val="nextTo"/>
        <c:txPr>
          <a:bodyPr/>
          <a:lstStyle/>
          <a:p>
            <a:pPr>
              <a:defRPr sz="700" b="1"/>
            </a:pPr>
            <a:endParaRPr lang="en-US"/>
          </a:p>
        </c:txPr>
        <c:crossAx val="77997952"/>
        <c:crosses val="autoZero"/>
        <c:crossBetween val="between"/>
      </c:valAx>
      <c:valAx>
        <c:axId val="78312960"/>
        <c:scaling>
          <c:orientation val="minMax"/>
        </c:scaling>
        <c:delete val="0"/>
        <c:axPos val="r"/>
        <c:title>
          <c:tx>
            <c:rich>
              <a:bodyPr rot="-5400000" vert="horz"/>
              <a:lstStyle/>
              <a:p>
                <a:pPr>
                  <a:defRPr sz="700"/>
                </a:pPr>
                <a:r>
                  <a:rPr lang="es-CO" sz="700"/>
                  <a:t>tasa por 100.000</a:t>
                </a:r>
              </a:p>
            </c:rich>
          </c:tx>
          <c:layout>
            <c:manualLayout>
              <c:xMode val="edge"/>
              <c:yMode val="edge"/>
              <c:x val="7.1007063753051602E-2"/>
              <c:y val="0.18701613888680516"/>
            </c:manualLayout>
          </c:layout>
          <c:overlay val="0"/>
        </c:title>
        <c:numFmt formatCode="General" sourceLinked="1"/>
        <c:majorTickMark val="out"/>
        <c:minorTickMark val="none"/>
        <c:tickLblPos val="nextTo"/>
        <c:txPr>
          <a:bodyPr/>
          <a:lstStyle/>
          <a:p>
            <a:pPr>
              <a:defRPr sz="700" b="1"/>
            </a:pPr>
            <a:endParaRPr lang="en-US"/>
          </a:p>
        </c:txPr>
        <c:crossAx val="79912960"/>
        <c:crosses val="max"/>
        <c:crossBetween val="between"/>
      </c:valAx>
      <c:catAx>
        <c:axId val="79912960"/>
        <c:scaling>
          <c:orientation val="minMax"/>
        </c:scaling>
        <c:delete val="1"/>
        <c:axPos val="b"/>
        <c:numFmt formatCode="General" sourceLinked="1"/>
        <c:majorTickMark val="out"/>
        <c:minorTickMark val="none"/>
        <c:tickLblPos val="nextTo"/>
        <c:crossAx val="78312960"/>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Hoja2!$B$50</c:f>
              <c:strCache>
                <c:ptCount val="1"/>
                <c:pt idx="0">
                  <c:v>casos</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7</c:v>
                </c:pt>
                <c:pt idx="1">
                  <c:v>1</c:v>
                </c:pt>
                <c:pt idx="2">
                  <c:v>3</c:v>
                </c:pt>
                <c:pt idx="3">
                  <c:v>4</c:v>
                </c:pt>
                <c:pt idx="4">
                  <c:v>10</c:v>
                </c:pt>
                <c:pt idx="5">
                  <c:v>10</c:v>
                </c:pt>
                <c:pt idx="6">
                  <c:v>5</c:v>
                </c:pt>
                <c:pt idx="7">
                  <c:v>11</c:v>
                </c:pt>
                <c:pt idx="8">
                  <c:v>7</c:v>
                </c:pt>
                <c:pt idx="9">
                  <c:v>3</c:v>
                </c:pt>
                <c:pt idx="10">
                  <c:v>6</c:v>
                </c:pt>
                <c:pt idx="11">
                  <c:v>8</c:v>
                </c:pt>
                <c:pt idx="12">
                  <c:v>5</c:v>
                </c:pt>
                <c:pt idx="13">
                  <c:v>1</c:v>
                </c:pt>
                <c:pt idx="14">
                  <c:v>1</c:v>
                </c:pt>
                <c:pt idx="15">
                  <c:v>2</c:v>
                </c:pt>
                <c:pt idx="16">
                  <c:v>2</c:v>
                </c:pt>
              </c:numCache>
            </c:numRef>
          </c:val>
          <c:extLst>
            <c:ext xmlns:c16="http://schemas.microsoft.com/office/drawing/2014/chart" uri="{C3380CC4-5D6E-409C-BE32-E72D297353CC}">
              <c16:uniqueId val="{00000000-D21E-40F0-95DF-EB010655CD73}"/>
            </c:ext>
          </c:extLst>
        </c:ser>
        <c:dLbls>
          <c:showLegendKey val="0"/>
          <c:showVal val="0"/>
          <c:showCatName val="0"/>
          <c:showSerName val="0"/>
          <c:showPercent val="0"/>
          <c:showBubbleSize val="0"/>
        </c:dLbls>
        <c:gapWidth val="10"/>
        <c:overlap val="10"/>
        <c:axId val="62881152"/>
        <c:axId val="80769024"/>
      </c:barChart>
      <c:lineChart>
        <c:grouping val="standard"/>
        <c:varyColors val="0"/>
        <c:ser>
          <c:idx val="1"/>
          <c:order val="1"/>
          <c:tx>
            <c:strRef>
              <c:f>Hoja2!$C$50</c:f>
              <c:strCache>
                <c:ptCount val="1"/>
                <c:pt idx="0">
                  <c:v>tasa</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4.7910749118784439</c:v>
                </c:pt>
                <c:pt idx="1">
                  <c:v>0.66841345382599859</c:v>
                </c:pt>
                <c:pt idx="2">
                  <c:v>1.9356836834770041</c:v>
                </c:pt>
                <c:pt idx="3">
                  <c:v>2.3049972340033191</c:v>
                </c:pt>
                <c:pt idx="4">
                  <c:v>5.1415203475667752</c:v>
                </c:pt>
                <c:pt idx="5">
                  <c:v>4.8203224795738837</c:v>
                </c:pt>
                <c:pt idx="6">
                  <c:v>2.6321469369706096</c:v>
                </c:pt>
                <c:pt idx="7">
                  <c:v>6.5687328317210083</c:v>
                </c:pt>
                <c:pt idx="8">
                  <c:v>4.5770779934090076</c:v>
                </c:pt>
                <c:pt idx="9">
                  <c:v>1.6031036085862229</c:v>
                </c:pt>
                <c:pt idx="10">
                  <c:v>3.0837072328353146</c:v>
                </c:pt>
                <c:pt idx="11">
                  <c:v>4.796766979056116</c:v>
                </c:pt>
                <c:pt idx="12">
                  <c:v>3.9067078173223426</c:v>
                </c:pt>
                <c:pt idx="13">
                  <c:v>1.0361942657009335</c:v>
                </c:pt>
                <c:pt idx="14">
                  <c:v>1.6358044886475169</c:v>
                </c:pt>
                <c:pt idx="15">
                  <c:v>4.3719669479298737</c:v>
                </c:pt>
                <c:pt idx="16">
                  <c:v>4.1730131241262756</c:v>
                </c:pt>
              </c:numCache>
            </c:numRef>
          </c:val>
          <c:smooth val="0"/>
          <c:extLst>
            <c:ext xmlns:c16="http://schemas.microsoft.com/office/drawing/2014/chart" uri="{C3380CC4-5D6E-409C-BE32-E72D297353CC}">
              <c16:uniqueId val="{00000001-D21E-40F0-95DF-EB010655CD73}"/>
            </c:ext>
          </c:extLst>
        </c:ser>
        <c:dLbls>
          <c:showLegendKey val="0"/>
          <c:showVal val="0"/>
          <c:showCatName val="0"/>
          <c:showSerName val="0"/>
          <c:showPercent val="0"/>
          <c:showBubbleSize val="0"/>
        </c:dLbls>
        <c:hiLowLines/>
        <c:marker val="1"/>
        <c:smooth val="0"/>
        <c:axId val="65381504"/>
        <c:axId val="100530432"/>
      </c:lineChart>
      <c:catAx>
        <c:axId val="62881152"/>
        <c:scaling>
          <c:orientation val="minMax"/>
        </c:scaling>
        <c:delete val="0"/>
        <c:axPos val="b"/>
        <c:title>
          <c:tx>
            <c:rich>
              <a:bodyPr/>
              <a:lstStyle/>
              <a:p>
                <a:pPr>
                  <a:defRPr sz="700"/>
                </a:pPr>
                <a:r>
                  <a:rPr lang="es-CO" sz="700"/>
                  <a:t>Grupo de Edad (años)</a:t>
                </a:r>
              </a:p>
            </c:rich>
          </c:tx>
          <c:layout/>
          <c:overlay val="0"/>
        </c:title>
        <c:numFmt formatCode="General" sourceLinked="0"/>
        <c:majorTickMark val="none"/>
        <c:minorTickMark val="none"/>
        <c:tickLblPos val="nextTo"/>
        <c:txPr>
          <a:bodyPr/>
          <a:lstStyle/>
          <a:p>
            <a:pPr>
              <a:defRPr sz="600"/>
            </a:pPr>
            <a:endParaRPr lang="en-US"/>
          </a:p>
        </c:txPr>
        <c:crossAx val="80769024"/>
        <c:crosses val="autoZero"/>
        <c:auto val="1"/>
        <c:lblAlgn val="ctr"/>
        <c:lblOffset val="100"/>
        <c:noMultiLvlLbl val="0"/>
      </c:catAx>
      <c:valAx>
        <c:axId val="80769024"/>
        <c:scaling>
          <c:orientation val="minMax"/>
        </c:scaling>
        <c:delete val="0"/>
        <c:axPos val="l"/>
        <c:majorGridlines/>
        <c:title>
          <c:tx>
            <c:rich>
              <a:bodyPr/>
              <a:lstStyle/>
              <a:p>
                <a:pPr>
                  <a:defRPr sz="700"/>
                </a:pPr>
                <a:r>
                  <a:rPr lang="es-CO" sz="700"/>
                  <a:t>Numero de casos</a:t>
                </a:r>
              </a:p>
            </c:rich>
          </c:tx>
          <c:layout/>
          <c:overlay val="0"/>
        </c:title>
        <c:numFmt formatCode="General" sourceLinked="1"/>
        <c:majorTickMark val="out"/>
        <c:minorTickMark val="none"/>
        <c:tickLblPos val="nextTo"/>
        <c:txPr>
          <a:bodyPr/>
          <a:lstStyle/>
          <a:p>
            <a:pPr>
              <a:defRPr sz="700"/>
            </a:pPr>
            <a:endParaRPr lang="en-US"/>
          </a:p>
        </c:txPr>
        <c:crossAx val="62881152"/>
        <c:crosses val="autoZero"/>
        <c:crossBetween val="between"/>
      </c:valAx>
      <c:valAx>
        <c:axId val="100530432"/>
        <c:scaling>
          <c:orientation val="minMax"/>
        </c:scaling>
        <c:delete val="0"/>
        <c:axPos val="r"/>
        <c:numFmt formatCode="0.0" sourceLinked="1"/>
        <c:majorTickMark val="out"/>
        <c:minorTickMark val="none"/>
        <c:tickLblPos val="nextTo"/>
        <c:txPr>
          <a:bodyPr/>
          <a:lstStyle/>
          <a:p>
            <a:pPr>
              <a:defRPr sz="700"/>
            </a:pPr>
            <a:endParaRPr lang="en-US"/>
          </a:p>
        </c:txPr>
        <c:crossAx val="65381504"/>
        <c:crosses val="max"/>
        <c:crossBetween val="between"/>
      </c:valAx>
      <c:catAx>
        <c:axId val="65381504"/>
        <c:scaling>
          <c:orientation val="minMax"/>
        </c:scaling>
        <c:delete val="1"/>
        <c:axPos val="b"/>
        <c:numFmt formatCode="General" sourceLinked="1"/>
        <c:majorTickMark val="out"/>
        <c:minorTickMark val="none"/>
        <c:tickLblPos val="nextTo"/>
        <c:crossAx val="100530432"/>
        <c:crosses val="autoZero"/>
        <c:auto val="1"/>
        <c:lblAlgn val="ctr"/>
        <c:lblOffset val="100"/>
        <c:noMultiLvlLbl val="0"/>
      </c:catAx>
    </c:plotArea>
    <c:legend>
      <c:legendPos val="b"/>
      <c:layout>
        <c:manualLayout>
          <c:xMode val="edge"/>
          <c:yMode val="edge"/>
          <c:x val="0.11272024985868324"/>
          <c:y val="0.77947530058711512"/>
          <c:w val="0.2648517999331737"/>
          <c:h val="7.0841492387034632E-2"/>
        </c:manualLayout>
      </c:layout>
      <c:overlay val="0"/>
      <c:txPr>
        <a:bodyPr/>
        <a:lstStyle/>
        <a:p>
          <a:pPr>
            <a:defRPr sz="600"/>
          </a:pPr>
          <a:endParaRPr lang="en-US"/>
        </a:p>
      </c:txPr>
    </c:legend>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27615523358712E-2"/>
          <c:y val="1.7592745431536248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302.5</c:v>
                </c:pt>
                <c:pt idx="33">
                  <c:v>240</c:v>
                </c:pt>
                <c:pt idx="34">
                  <c:v>302.25</c:v>
                </c:pt>
                <c:pt idx="35">
                  <c:v>302.25</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98C2-4F06-84E4-C54F54137386}"/>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195</c:v>
                </c:pt>
                <c:pt idx="33">
                  <c:v>156.5</c:v>
                </c:pt>
                <c:pt idx="34">
                  <c:v>186</c:v>
                </c:pt>
                <c:pt idx="35">
                  <c:v>179</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98C2-4F06-84E4-C54F54137386}"/>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98.25</c:v>
                </c:pt>
                <c:pt idx="33">
                  <c:v>75</c:v>
                </c:pt>
                <c:pt idx="34">
                  <c:v>71</c:v>
                </c:pt>
                <c:pt idx="35">
                  <c:v>84.25</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98C2-4F06-84E4-C54F54137386}"/>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numCache>
            </c:numRef>
          </c:yVal>
          <c:smooth val="0"/>
          <c:extLst>
            <c:ext xmlns:c16="http://schemas.microsoft.com/office/drawing/2014/chart" uri="{C3380CC4-5D6E-409C-BE32-E72D297353CC}">
              <c16:uniqueId val="{00000003-98C2-4F06-84E4-C54F54137386}"/>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BFFD-436A-8EB3-DD8E48DB632D}"/>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BFFD-436A-8EB3-DD8E48DB632D}"/>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BFFD-436A-8EB3-DD8E48DB632D}"/>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BFFD-436A-8EB3-DD8E48DB632D}"/>
            </c:ext>
          </c:extLst>
        </c:ser>
        <c:ser>
          <c:idx val="2"/>
          <c:order val="4"/>
          <c:tx>
            <c:strRef>
              <c:f>Violencias!$A$69</c:f>
              <c:strCache>
                <c:ptCount val="1"/>
                <c:pt idx="0">
                  <c:v>2022</c:v>
                </c:pt>
              </c:strCache>
            </c:strRef>
          </c:tx>
          <c:marker>
            <c:symbol val="none"/>
          </c:marker>
          <c:val>
            <c:numRef>
              <c:f>Violencias!$B$69:$AL$69</c:f>
              <c:numCache>
                <c:formatCode>General</c:formatCode>
                <c:ptCount val="37"/>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numCache>
            </c:numRef>
          </c:val>
          <c:smooth val="0"/>
          <c:extLst>
            <c:ext xmlns:c16="http://schemas.microsoft.com/office/drawing/2014/chart" uri="{C3380CC4-5D6E-409C-BE32-E72D297353CC}">
              <c16:uniqueId val="{00000004-BFFD-436A-8EB3-DD8E48DB632D}"/>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layou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'[informes de periodo 1-4.xlsx]GRAFICOS 8'!$A$29:$A$34</c:f>
              <c:strCache>
                <c:ptCount val="6"/>
                <c:pt idx="0">
                  <c:v>Menor o igual 5 años </c:v>
                </c:pt>
                <c:pt idx="1">
                  <c:v>6 a 11 años </c:v>
                </c:pt>
                <c:pt idx="2">
                  <c:v>12 a 18 años </c:v>
                </c:pt>
                <c:pt idx="3">
                  <c:v>19 a 26 años </c:v>
                </c:pt>
                <c:pt idx="4">
                  <c:v>27 a 59 años </c:v>
                </c:pt>
                <c:pt idx="5">
                  <c:v>Mayor de 60 años </c:v>
                </c:pt>
              </c:strCache>
            </c:strRef>
          </c:cat>
          <c:val>
            <c:numRef>
              <c:f>'[informes de periodo 1-4.xlsx]GRAFICOS 8'!$B$29:$B$34</c:f>
              <c:numCache>
                <c:formatCode>General</c:formatCode>
                <c:ptCount val="6"/>
                <c:pt idx="0">
                  <c:v>14</c:v>
                </c:pt>
                <c:pt idx="1">
                  <c:v>28</c:v>
                </c:pt>
                <c:pt idx="2">
                  <c:v>32</c:v>
                </c:pt>
                <c:pt idx="3">
                  <c:v>50</c:v>
                </c:pt>
                <c:pt idx="4">
                  <c:v>119</c:v>
                </c:pt>
                <c:pt idx="5">
                  <c:v>9</c:v>
                </c:pt>
              </c:numCache>
            </c:numRef>
          </c:val>
          <c:extLst>
            <c:ext xmlns:c16="http://schemas.microsoft.com/office/drawing/2014/chart" uri="{C3380CC4-5D6E-409C-BE32-E72D297353CC}">
              <c16:uniqueId val="{00000000-6122-45CE-BD59-F6A9744FECBE}"/>
            </c:ext>
          </c:extLst>
        </c:ser>
        <c:dLbls>
          <c:showLegendKey val="0"/>
          <c:showVal val="0"/>
          <c:showCatName val="0"/>
          <c:showSerName val="0"/>
          <c:showPercent val="0"/>
          <c:showBubbleSize val="0"/>
        </c:dLbls>
        <c:gapWidth val="219"/>
        <c:overlap val="-27"/>
        <c:axId val="318047896"/>
        <c:axId val="318051424"/>
      </c:barChart>
      <c:catAx>
        <c:axId val="31804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051424"/>
        <c:crosses val="autoZero"/>
        <c:auto val="1"/>
        <c:lblAlgn val="ctr"/>
        <c:lblOffset val="100"/>
        <c:noMultiLvlLbl val="0"/>
      </c:catAx>
      <c:valAx>
        <c:axId val="3180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04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1080655327358"/>
          <c:y val="3.3500302561688969E-2"/>
          <c:w val="0.84881925616616694"/>
          <c:h val="0.6574146824062778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'[informes de periodo 1-4.xlsx]GRAFICOS 8'!$C$29:$C$34</c:f>
              <c:strCache>
                <c:ptCount val="6"/>
                <c:pt idx="0">
                  <c:v>Menor o igual 5 años </c:v>
                </c:pt>
                <c:pt idx="1">
                  <c:v>6 a 11 años </c:v>
                </c:pt>
                <c:pt idx="2">
                  <c:v>12 a 18 años </c:v>
                </c:pt>
                <c:pt idx="3">
                  <c:v>19 a 26 años </c:v>
                </c:pt>
                <c:pt idx="4">
                  <c:v>27 a 59 años </c:v>
                </c:pt>
                <c:pt idx="5">
                  <c:v>Mayor de 60 años </c:v>
                </c:pt>
              </c:strCache>
            </c:strRef>
          </c:cat>
          <c:val>
            <c:numRef>
              <c:f>'[informes de periodo 1-4.xlsx]GRAFICOS 8'!$D$29:$D$34</c:f>
              <c:numCache>
                <c:formatCode>General</c:formatCode>
                <c:ptCount val="6"/>
                <c:pt idx="0" formatCode="0">
                  <c:v>43</c:v>
                </c:pt>
                <c:pt idx="1">
                  <c:v>62</c:v>
                </c:pt>
                <c:pt idx="2">
                  <c:v>133</c:v>
                </c:pt>
                <c:pt idx="3">
                  <c:v>40</c:v>
                </c:pt>
                <c:pt idx="4">
                  <c:v>58</c:v>
                </c:pt>
                <c:pt idx="5">
                  <c:v>4</c:v>
                </c:pt>
              </c:numCache>
            </c:numRef>
          </c:val>
          <c:extLst>
            <c:ext xmlns:c16="http://schemas.microsoft.com/office/drawing/2014/chart" uri="{C3380CC4-5D6E-409C-BE32-E72D297353CC}">
              <c16:uniqueId val="{00000000-2B0D-438F-A949-B8C7FA2AEF56}"/>
            </c:ext>
          </c:extLst>
        </c:ser>
        <c:dLbls>
          <c:showLegendKey val="0"/>
          <c:showVal val="0"/>
          <c:showCatName val="0"/>
          <c:showSerName val="0"/>
          <c:showPercent val="0"/>
          <c:showBubbleSize val="0"/>
        </c:dLbls>
        <c:gapWidth val="219"/>
        <c:overlap val="-27"/>
        <c:axId val="312131632"/>
        <c:axId val="312132808"/>
      </c:barChart>
      <c:catAx>
        <c:axId val="31213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2132808"/>
        <c:crosses val="autoZero"/>
        <c:auto val="1"/>
        <c:lblAlgn val="ctr"/>
        <c:lblOffset val="100"/>
        <c:noMultiLvlLbl val="0"/>
      </c:catAx>
      <c:valAx>
        <c:axId val="312132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13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'Pobl y FR'!$A$7:$A$17</c:f>
              <c:strCache>
                <c:ptCount val="11"/>
                <c:pt idx="0">
                  <c:v>Accidente laboral</c:v>
                </c:pt>
                <c:pt idx="1">
                  <c:v>Convive con persona con HBsAg (+)</c:v>
                </c:pt>
                <c:pt idx="2">
                  <c:v>Trabajador de la salud</c:v>
                </c:pt>
                <c:pt idx="3">
                  <c:v>Bisexual</c:v>
                </c:pt>
                <c:pt idx="4">
                  <c:v>Recibió tratamiento de acupuntura</c:v>
                </c:pt>
                <c:pt idx="5">
                  <c:v>Contacto sexual con persona con diagnóstico de hepatitis B o C</c:v>
                </c:pt>
                <c:pt idx="6">
                  <c:v>Antecedente de procedimiento estético</c:v>
                </c:pt>
                <c:pt idx="7">
                  <c:v>Hijo de madre con HBsAg (+) o diagnóstico de hepatitis C</c:v>
                </c:pt>
                <c:pt idx="8">
                  <c:v>Personas que se inyectan drogas</c:v>
                </c:pt>
                <c:pt idx="9">
                  <c:v>Más de un compañero sexual</c:v>
                </c:pt>
                <c:pt idx="10">
                  <c:v>Hombres que tienen sexo con hombres (HSH)</c:v>
                </c:pt>
              </c:strCache>
            </c:strRef>
          </c:cat>
          <c:val>
            <c:numRef>
              <c:f>'Pobl y FR'!$G$7:$G$17</c:f>
              <c:numCache>
                <c:formatCode>0.0</c:formatCode>
                <c:ptCount val="11"/>
                <c:pt idx="0">
                  <c:v>0.58479532163742687</c:v>
                </c:pt>
                <c:pt idx="1">
                  <c:v>0.58479532163742687</c:v>
                </c:pt>
                <c:pt idx="2">
                  <c:v>1.1695906432748537</c:v>
                </c:pt>
                <c:pt idx="3">
                  <c:v>1.1695906432748537</c:v>
                </c:pt>
                <c:pt idx="4">
                  <c:v>1.7543859649122806</c:v>
                </c:pt>
                <c:pt idx="5">
                  <c:v>2.3391812865497075</c:v>
                </c:pt>
                <c:pt idx="6">
                  <c:v>2.3391812865497075</c:v>
                </c:pt>
                <c:pt idx="7">
                  <c:v>2.9239766081871341</c:v>
                </c:pt>
                <c:pt idx="8">
                  <c:v>7.0175438596491224</c:v>
                </c:pt>
                <c:pt idx="9">
                  <c:v>25.730994152046783</c:v>
                </c:pt>
                <c:pt idx="10">
                  <c:v>54.385964912280706</c:v>
                </c:pt>
              </c:numCache>
            </c:numRef>
          </c:val>
          <c:extLst>
            <c:ext xmlns:c16="http://schemas.microsoft.com/office/drawing/2014/chart" uri="{C3380CC4-5D6E-409C-BE32-E72D297353CC}">
              <c16:uniqueId val="{00000000-A589-4855-AF65-EE7F79F697CF}"/>
            </c:ext>
          </c:extLst>
        </c:ser>
        <c:dLbls>
          <c:dLblPos val="outEnd"/>
          <c:showLegendKey val="0"/>
          <c:showVal val="1"/>
          <c:showCatName val="0"/>
          <c:showSerName val="0"/>
          <c:showPercent val="0"/>
          <c:showBubbleSize val="0"/>
        </c:dLbls>
        <c:gapWidth val="150"/>
        <c:axId val="99656064"/>
        <c:axId val="99657984"/>
      </c:barChart>
      <c:catAx>
        <c:axId val="99656064"/>
        <c:scaling>
          <c:orientation val="minMax"/>
        </c:scaling>
        <c:delete val="0"/>
        <c:axPos val="l"/>
        <c:title>
          <c:tx>
            <c:rich>
              <a:bodyPr rot="-5400000" vert="horz"/>
              <a:lstStyle/>
              <a:p>
                <a:pPr>
                  <a:defRPr/>
                </a:pPr>
                <a:r>
                  <a:rPr lang="en-US"/>
                  <a:t>Poblaciones y factores de riesgo</a:t>
                </a:r>
              </a:p>
            </c:rich>
          </c:tx>
          <c:layout/>
          <c:overlay val="0"/>
        </c:title>
        <c:numFmt formatCode="General" sourceLinked="0"/>
        <c:majorTickMark val="out"/>
        <c:minorTickMark val="none"/>
        <c:tickLblPos val="nextTo"/>
        <c:crossAx val="99657984"/>
        <c:crosses val="autoZero"/>
        <c:auto val="1"/>
        <c:lblAlgn val="ctr"/>
        <c:lblOffset val="100"/>
        <c:noMultiLvlLbl val="0"/>
      </c:catAx>
      <c:valAx>
        <c:axId val="99657984"/>
        <c:scaling>
          <c:orientation val="minMax"/>
        </c:scaling>
        <c:delete val="0"/>
        <c:axPos val="b"/>
        <c:title>
          <c:tx>
            <c:rich>
              <a:bodyPr/>
              <a:lstStyle/>
              <a:p>
                <a:pPr>
                  <a:defRPr/>
                </a:pPr>
                <a:r>
                  <a:rPr lang="en-US"/>
                  <a:t>Porcentaje</a:t>
                </a:r>
              </a:p>
            </c:rich>
          </c:tx>
          <c:layout/>
          <c:overlay val="0"/>
        </c:title>
        <c:numFmt formatCode="0.0" sourceLinked="1"/>
        <c:majorTickMark val="out"/>
        <c:minorTickMark val="none"/>
        <c:tickLblPos val="nextTo"/>
        <c:crossAx val="996560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c:v>
                </c:pt>
                <c:pt idx="1">
                  <c:v>0.51546391752577314</c:v>
                </c:pt>
                <c:pt idx="2">
                  <c:v>11.340206185567011</c:v>
                </c:pt>
                <c:pt idx="3">
                  <c:v>14.432989690721648</c:v>
                </c:pt>
                <c:pt idx="4">
                  <c:v>73.711340206185568</c:v>
                </c:pt>
              </c:numCache>
            </c:numRef>
          </c:val>
          <c:extLst>
            <c:ext xmlns:c16="http://schemas.microsoft.com/office/drawing/2014/chart" uri="{C3380CC4-5D6E-409C-BE32-E72D297353CC}">
              <c16:uniqueId val="{00000000-89F5-4748-A1E9-6BFE7E30D81D}"/>
            </c:ext>
          </c:extLst>
        </c:ser>
        <c:dLbls>
          <c:showLegendKey val="0"/>
          <c:showVal val="0"/>
          <c:showCatName val="0"/>
          <c:showSerName val="0"/>
          <c:showPercent val="0"/>
          <c:showBubbleSize val="0"/>
        </c:dLbls>
        <c:gapWidth val="150"/>
        <c:axId val="100759424"/>
        <c:axId val="100765696"/>
      </c:barChart>
      <c:catAx>
        <c:axId val="100759424"/>
        <c:scaling>
          <c:orientation val="minMax"/>
        </c:scaling>
        <c:delete val="0"/>
        <c:axPos val="l"/>
        <c:title>
          <c:tx>
            <c:rich>
              <a:bodyPr rot="-5400000" vert="horz"/>
              <a:lstStyle/>
              <a:p>
                <a:pPr>
                  <a:defRPr sz="900"/>
                </a:pPr>
                <a:r>
                  <a:rPr lang="en-US" sz="900"/>
                  <a:t>Complicaciones</a:t>
                </a:r>
              </a:p>
            </c:rich>
          </c:tx>
          <c:layout/>
          <c:overlay val="0"/>
        </c:title>
        <c:numFmt formatCode="General" sourceLinked="0"/>
        <c:majorTickMark val="out"/>
        <c:minorTickMark val="none"/>
        <c:tickLblPos val="nextTo"/>
        <c:txPr>
          <a:bodyPr/>
          <a:lstStyle/>
          <a:p>
            <a:pPr>
              <a:defRPr sz="900"/>
            </a:pPr>
            <a:endParaRPr lang="en-US"/>
          </a:p>
        </c:txPr>
        <c:crossAx val="100765696"/>
        <c:crosses val="autoZero"/>
        <c:auto val="1"/>
        <c:lblAlgn val="ctr"/>
        <c:lblOffset val="100"/>
        <c:noMultiLvlLbl val="0"/>
      </c:catAx>
      <c:valAx>
        <c:axId val="100765696"/>
        <c:scaling>
          <c:orientation val="minMax"/>
        </c:scaling>
        <c:delete val="0"/>
        <c:axPos val="b"/>
        <c:title>
          <c:tx>
            <c:rich>
              <a:bodyPr/>
              <a:lstStyle/>
              <a:p>
                <a:pPr>
                  <a:defRPr sz="900"/>
                </a:pPr>
                <a:r>
                  <a:rPr lang="en-US" sz="900"/>
                  <a:t>Porcentaje</a:t>
                </a:r>
              </a:p>
            </c:rich>
          </c:tx>
          <c:layout/>
          <c:overlay val="0"/>
        </c:title>
        <c:numFmt formatCode="0.0" sourceLinked="1"/>
        <c:majorTickMark val="out"/>
        <c:minorTickMark val="none"/>
        <c:tickLblPos val="nextTo"/>
        <c:txPr>
          <a:bodyPr/>
          <a:lstStyle/>
          <a:p>
            <a:pPr>
              <a:defRPr sz="900"/>
            </a:pPr>
            <a:endParaRPr lang="en-US"/>
          </a:p>
        </c:txPr>
        <c:crossAx val="10075942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'Clasif del caso'!$A$3:$A$8</c:f>
              <c:strCache>
                <c:ptCount val="6"/>
                <c:pt idx="0">
                  <c:v>Hepatitis B por transmisión materno infantil</c:v>
                </c:pt>
                <c:pt idx="1">
                  <c:v>Hepatitis coinfección B-D</c:v>
                </c:pt>
                <c:pt idx="2">
                  <c:v>Hepatitis B crónica</c:v>
                </c:pt>
                <c:pt idx="3">
                  <c:v>Hepatitis B aguda</c:v>
                </c:pt>
                <c:pt idx="4">
                  <c:v>Hepatitis B a clasificar</c:v>
                </c:pt>
                <c:pt idx="5">
                  <c:v>Hepatitis C</c:v>
                </c:pt>
              </c:strCache>
            </c:strRef>
          </c:cat>
          <c:val>
            <c:numRef>
              <c:f>'Clasif del caso'!$C$3:$C$8</c:f>
              <c:numCache>
                <c:formatCode>0.0</c:formatCode>
                <c:ptCount val="6"/>
                <c:pt idx="0">
                  <c:v>0</c:v>
                </c:pt>
                <c:pt idx="1">
                  <c:v>0</c:v>
                </c:pt>
                <c:pt idx="2">
                  <c:v>11.855670103092782</c:v>
                </c:pt>
                <c:pt idx="3">
                  <c:v>16.494845360824741</c:v>
                </c:pt>
                <c:pt idx="4">
                  <c:v>20.618556701030926</c:v>
                </c:pt>
                <c:pt idx="5">
                  <c:v>51.030927835051543</c:v>
                </c:pt>
              </c:numCache>
            </c:numRef>
          </c:val>
          <c:extLst>
            <c:ext xmlns:c16="http://schemas.microsoft.com/office/drawing/2014/chart" uri="{C3380CC4-5D6E-409C-BE32-E72D297353CC}">
              <c16:uniqueId val="{00000000-2547-487F-ACA4-D193D43DA1EB}"/>
            </c:ext>
          </c:extLst>
        </c:ser>
        <c:dLbls>
          <c:dLblPos val="outEnd"/>
          <c:showLegendKey val="0"/>
          <c:showVal val="1"/>
          <c:showCatName val="0"/>
          <c:showSerName val="0"/>
          <c:showPercent val="0"/>
          <c:showBubbleSize val="0"/>
        </c:dLbls>
        <c:gapWidth val="150"/>
        <c:axId val="100782464"/>
        <c:axId val="100784384"/>
      </c:barChart>
      <c:catAx>
        <c:axId val="100782464"/>
        <c:scaling>
          <c:orientation val="minMax"/>
        </c:scaling>
        <c:delete val="0"/>
        <c:axPos val="l"/>
        <c:title>
          <c:tx>
            <c:rich>
              <a:bodyPr rot="-5400000" vert="horz"/>
              <a:lstStyle/>
              <a:p>
                <a:pPr>
                  <a:defRPr sz="900"/>
                </a:pPr>
                <a:r>
                  <a:rPr lang="es-CO" sz="900"/>
                  <a:t>Tipo de hepatitis</a:t>
                </a:r>
              </a:p>
            </c:rich>
          </c:tx>
          <c:layout/>
          <c:overlay val="0"/>
        </c:title>
        <c:numFmt formatCode="General" sourceLinked="0"/>
        <c:majorTickMark val="out"/>
        <c:minorTickMark val="none"/>
        <c:tickLblPos val="nextTo"/>
        <c:txPr>
          <a:bodyPr/>
          <a:lstStyle/>
          <a:p>
            <a:pPr>
              <a:defRPr sz="900"/>
            </a:pPr>
            <a:endParaRPr lang="en-US"/>
          </a:p>
        </c:txPr>
        <c:crossAx val="100784384"/>
        <c:crosses val="autoZero"/>
        <c:auto val="1"/>
        <c:lblAlgn val="ctr"/>
        <c:lblOffset val="100"/>
        <c:noMultiLvlLbl val="0"/>
      </c:catAx>
      <c:valAx>
        <c:axId val="100784384"/>
        <c:scaling>
          <c:orientation val="minMax"/>
        </c:scaling>
        <c:delete val="0"/>
        <c:axPos val="b"/>
        <c:title>
          <c:tx>
            <c:rich>
              <a:bodyPr/>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10078246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2052325412209"/>
          <c:y val="5.3979226988698038E-2"/>
          <c:w val="0.84946351144149601"/>
          <c:h val="0.53813673829712716"/>
        </c:manualLayout>
      </c:layout>
      <c:areaChart>
        <c:grouping val="standard"/>
        <c:varyColors val="0"/>
        <c:ser>
          <c:idx val="3"/>
          <c:order val="1"/>
          <c:tx>
            <c:strRef>
              <c:f>IRA!$A$79</c:f>
              <c:strCache>
                <c:ptCount val="1"/>
                <c:pt idx="0">
                  <c:v>Percentil 75</c:v>
                </c:pt>
              </c:strCache>
            </c:strRef>
          </c:tx>
          <c:spPr>
            <a:solidFill>
              <a:srgbClr val="C00000"/>
            </a:solidFill>
            <a:ln w="25400">
              <a:solidFill>
                <a:srgbClr val="FF0000"/>
              </a:solidFill>
              <a:prstDash val="solid"/>
            </a:ln>
          </c:spPr>
          <c:val>
            <c:numRef>
              <c:f>IRA!$B$79:$BA$79</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IRA!$A$77</c:f>
              <c:strCache>
                <c:ptCount val="1"/>
                <c:pt idx="0">
                  <c:v>Mediana</c:v>
                </c:pt>
              </c:strCache>
            </c:strRef>
          </c:tx>
          <c:spPr>
            <a:ln w="28575" cap="rnd">
              <a:solidFill>
                <a:schemeClr val="accent4"/>
              </a:solidFill>
              <a:round/>
            </a:ln>
            <a:effectLst/>
          </c:spPr>
          <c:val>
            <c:numRef>
              <c:f>IRA!$B$77:$BA$77</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IRA!$A$78</c:f>
              <c:strCache>
                <c:ptCount val="1"/>
                <c:pt idx="0">
                  <c:v>Percentil 25</c:v>
                </c:pt>
              </c:strCache>
            </c:strRef>
          </c:tx>
          <c:spPr>
            <a:solidFill>
              <a:srgbClr val="92D050"/>
            </a:solidFill>
            <a:ln w="28575" cap="rnd">
              <a:solidFill>
                <a:schemeClr val="accent6"/>
              </a:solidFill>
              <a:round/>
            </a:ln>
            <a:effectLst/>
          </c:spPr>
          <c:val>
            <c:numRef>
              <c:f>IRA!$B$78:$BA$78</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16473360"/>
        <c:axId val="116472184"/>
      </c:areaChart>
      <c:scatterChart>
        <c:scatterStyle val="lineMarker"/>
        <c:varyColors val="0"/>
        <c:ser>
          <c:idx val="0"/>
          <c:order val="0"/>
          <c:tx>
            <c:strRef>
              <c:f>IRA!$A$76</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IRA!$B$76:$AG$76</c:f>
              <c:numCache>
                <c:formatCode>General</c:formatCode>
                <c:ptCount val="32"/>
                <c:pt idx="0">
                  <c:v>22350</c:v>
                </c:pt>
                <c:pt idx="1">
                  <c:v>23194</c:v>
                </c:pt>
                <c:pt idx="2">
                  <c:v>16060</c:v>
                </c:pt>
                <c:pt idx="3">
                  <c:v>11812</c:v>
                </c:pt>
                <c:pt idx="4">
                  <c:v>9208</c:v>
                </c:pt>
                <c:pt idx="5">
                  <c:v>7850</c:v>
                </c:pt>
                <c:pt idx="6">
                  <c:v>8827</c:v>
                </c:pt>
                <c:pt idx="7">
                  <c:v>9727</c:v>
                </c:pt>
                <c:pt idx="8">
                  <c:v>9632</c:v>
                </c:pt>
                <c:pt idx="9">
                  <c:v>10334</c:v>
                </c:pt>
                <c:pt idx="10">
                  <c:v>9075</c:v>
                </c:pt>
                <c:pt idx="11">
                  <c:v>9655</c:v>
                </c:pt>
                <c:pt idx="12">
                  <c:v>10047</c:v>
                </c:pt>
                <c:pt idx="13">
                  <c:v>10876</c:v>
                </c:pt>
                <c:pt idx="14">
                  <c:v>6624</c:v>
                </c:pt>
                <c:pt idx="15">
                  <c:v>9926</c:v>
                </c:pt>
                <c:pt idx="16">
                  <c:v>9815</c:v>
                </c:pt>
                <c:pt idx="17">
                  <c:v>11329</c:v>
                </c:pt>
                <c:pt idx="18">
                  <c:v>13582</c:v>
                </c:pt>
                <c:pt idx="19">
                  <c:v>17220</c:v>
                </c:pt>
                <c:pt idx="20">
                  <c:v>16290</c:v>
                </c:pt>
                <c:pt idx="21">
                  <c:v>22814</c:v>
                </c:pt>
                <c:pt idx="22">
                  <c:v>16992</c:v>
                </c:pt>
                <c:pt idx="23">
                  <c:v>17172</c:v>
                </c:pt>
                <c:pt idx="24">
                  <c:v>16669</c:v>
                </c:pt>
                <c:pt idx="25">
                  <c:v>11494</c:v>
                </c:pt>
                <c:pt idx="26">
                  <c:v>18217</c:v>
                </c:pt>
                <c:pt idx="27">
                  <c:v>15439</c:v>
                </c:pt>
                <c:pt idx="28">
                  <c:v>14455</c:v>
                </c:pt>
                <c:pt idx="29">
                  <c:v>16816</c:v>
                </c:pt>
                <c:pt idx="30">
                  <c:v>15265</c:v>
                </c:pt>
                <c:pt idx="31">
                  <c:v>13246</c:v>
                </c:pt>
              </c:numCache>
            </c:numRef>
          </c:yVal>
          <c:smooth val="0"/>
          <c:extLst>
            <c:ext xmlns:c16="http://schemas.microsoft.com/office/drawing/2014/chart" uri="{C3380CC4-5D6E-409C-BE32-E72D297353CC}">
              <c16:uniqueId val="{00000003-5A99-4791-8253-E45CCB0CC22F}"/>
            </c:ext>
          </c:extLst>
        </c:ser>
        <c:ser>
          <c:idx val="4"/>
          <c:order val="4"/>
          <c:tx>
            <c:strRef>
              <c:f>IRA!$A$75</c:f>
              <c:strCache>
                <c:ptCount val="1"/>
                <c:pt idx="0">
                  <c:v>2021</c:v>
                </c:pt>
              </c:strCache>
            </c:strRef>
          </c:tx>
          <c:spPr>
            <a:ln>
              <a:solidFill>
                <a:schemeClr val="bg1">
                  <a:lumMod val="50000"/>
                </a:schemeClr>
              </a:solidFill>
              <a:prstDash val="sysDash"/>
            </a:ln>
          </c:spPr>
          <c:marker>
            <c:symbol val="none"/>
          </c:marker>
          <c:yVal>
            <c:numRef>
              <c:f>IRA!$B$75:$BA$75</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6EDF-463D-9C09-8210011F8292}"/>
            </c:ext>
          </c:extLst>
        </c:ser>
        <c:dLbls>
          <c:showLegendKey val="0"/>
          <c:showVal val="0"/>
          <c:showCatName val="0"/>
          <c:showSerName val="0"/>
          <c:showPercent val="0"/>
          <c:showBubbleSize val="0"/>
        </c:dLbls>
        <c:axId val="116473360"/>
        <c:axId val="116472184"/>
      </c:scatterChart>
      <c:catAx>
        <c:axId val="116473360"/>
        <c:scaling>
          <c:orientation val="minMax"/>
        </c:scaling>
        <c:delete val="0"/>
        <c:axPos val="b"/>
        <c:title>
          <c:tx>
            <c:rich>
              <a:bodyPr/>
              <a:lstStyle/>
              <a:p>
                <a:pPr>
                  <a:defRPr/>
                </a:pPr>
                <a:r>
                  <a:rPr lang="en-US"/>
                  <a:t>Semanas epidemiológicas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6472184"/>
        <c:crosses val="autoZero"/>
        <c:auto val="1"/>
        <c:lblAlgn val="ctr"/>
        <c:lblOffset val="100"/>
        <c:noMultiLvlLbl val="0"/>
      </c:catAx>
      <c:valAx>
        <c:axId val="116472184"/>
        <c:scaling>
          <c:orientation val="minMax"/>
        </c:scaling>
        <c:delete val="0"/>
        <c:axPos val="l"/>
        <c:title>
          <c:tx>
            <c:rich>
              <a:bodyPr/>
              <a:lstStyle/>
              <a:p>
                <a:pPr>
                  <a:defRPr/>
                </a:pPr>
                <a:r>
                  <a:rPr lang="es-CO"/>
                  <a:t>Número de consultas</a:t>
                </a:r>
              </a:p>
            </c:rich>
          </c:tx>
          <c:layout>
            <c:manualLayout>
              <c:xMode val="edge"/>
              <c:yMode val="edge"/>
              <c:x val="1.1711390099461153E-2"/>
              <c:y val="3.4023144004030004E-2"/>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116473360"/>
        <c:crosses val="autoZero"/>
        <c:crossBetween val="between"/>
      </c:valAx>
      <c:spPr>
        <a:noFill/>
        <a:ln w="25400">
          <a:noFill/>
        </a:ln>
      </c:spPr>
    </c:plotArea>
    <c:legend>
      <c:legendPos val="b"/>
      <c:layout>
        <c:manualLayout>
          <c:xMode val="edge"/>
          <c:yMode val="edge"/>
          <c:x val="5.000006147926489E-2"/>
          <c:y val="0.84464925777701994"/>
          <c:w val="0.89999987704147022"/>
          <c:h val="0.1205431950697165"/>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'2021-2022'!$AJ$2:$AJ$33</c:f>
              <c:numCache>
                <c:formatCode>General</c:formatCode>
                <c:ptCount val="32"/>
                <c:pt idx="0">
                  <c:v>22350</c:v>
                </c:pt>
                <c:pt idx="1">
                  <c:v>23194</c:v>
                </c:pt>
                <c:pt idx="2">
                  <c:v>16060</c:v>
                </c:pt>
                <c:pt idx="3">
                  <c:v>11812</c:v>
                </c:pt>
                <c:pt idx="4">
                  <c:v>9208</c:v>
                </c:pt>
                <c:pt idx="5">
                  <c:v>7850</c:v>
                </c:pt>
                <c:pt idx="6">
                  <c:v>8827</c:v>
                </c:pt>
                <c:pt idx="7">
                  <c:v>9727</c:v>
                </c:pt>
                <c:pt idx="8">
                  <c:v>9632</c:v>
                </c:pt>
                <c:pt idx="9">
                  <c:v>10334</c:v>
                </c:pt>
                <c:pt idx="10">
                  <c:v>9075</c:v>
                </c:pt>
                <c:pt idx="11">
                  <c:v>9655</c:v>
                </c:pt>
                <c:pt idx="12">
                  <c:v>10047</c:v>
                </c:pt>
                <c:pt idx="13">
                  <c:v>10876</c:v>
                </c:pt>
                <c:pt idx="14">
                  <c:v>6624</c:v>
                </c:pt>
                <c:pt idx="15">
                  <c:v>9926</c:v>
                </c:pt>
                <c:pt idx="16">
                  <c:v>9815</c:v>
                </c:pt>
                <c:pt idx="17">
                  <c:v>11329</c:v>
                </c:pt>
                <c:pt idx="18">
                  <c:v>13582</c:v>
                </c:pt>
                <c:pt idx="19">
                  <c:v>17220</c:v>
                </c:pt>
                <c:pt idx="20">
                  <c:v>16290</c:v>
                </c:pt>
                <c:pt idx="21">
                  <c:v>22814</c:v>
                </c:pt>
                <c:pt idx="22">
                  <c:v>16992</c:v>
                </c:pt>
                <c:pt idx="23">
                  <c:v>17172</c:v>
                </c:pt>
                <c:pt idx="24">
                  <c:v>16669</c:v>
                </c:pt>
                <c:pt idx="25">
                  <c:v>11494</c:v>
                </c:pt>
                <c:pt idx="26">
                  <c:v>18217</c:v>
                </c:pt>
                <c:pt idx="27">
                  <c:v>15439</c:v>
                </c:pt>
                <c:pt idx="28">
                  <c:v>14455</c:v>
                </c:pt>
                <c:pt idx="29">
                  <c:v>16816</c:v>
                </c:pt>
                <c:pt idx="30">
                  <c:v>15265</c:v>
                </c:pt>
                <c:pt idx="31">
                  <c:v>13246</c:v>
                </c:pt>
              </c:numCache>
            </c:numRef>
          </c:val>
          <c:extLst>
            <c:ext xmlns:c16="http://schemas.microsoft.com/office/drawing/2014/chart" uri="{C3380CC4-5D6E-409C-BE32-E72D297353CC}">
              <c16:uniqueId val="{00000000-DB9E-4E51-B508-BE8FC1BBA3BE}"/>
            </c:ext>
          </c:extLst>
        </c:ser>
        <c:dLbls>
          <c:showLegendKey val="0"/>
          <c:showVal val="0"/>
          <c:showCatName val="0"/>
          <c:showSerName val="0"/>
          <c:showPercent val="0"/>
          <c:showBubbleSize val="0"/>
        </c:dLbls>
        <c:gapWidth val="50"/>
        <c:axId val="116475320"/>
        <c:axId val="116473752"/>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1-DB9E-4E51-B508-BE8FC1BBA3BE}"/>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2-DB9E-4E51-B508-BE8FC1BBA3BE}"/>
            </c:ext>
          </c:extLst>
        </c:ser>
        <c:dLbls>
          <c:showLegendKey val="0"/>
          <c:showVal val="0"/>
          <c:showCatName val="0"/>
          <c:showSerName val="0"/>
          <c:showPercent val="0"/>
          <c:showBubbleSize val="0"/>
        </c:dLbls>
        <c:marker val="1"/>
        <c:smooth val="0"/>
        <c:axId val="116475320"/>
        <c:axId val="116473752"/>
      </c:lineChart>
      <c:catAx>
        <c:axId val="116475320"/>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116473752"/>
        <c:crosses val="autoZero"/>
        <c:auto val="1"/>
        <c:lblAlgn val="ctr"/>
        <c:lblOffset val="100"/>
        <c:noMultiLvlLbl val="0"/>
      </c:catAx>
      <c:valAx>
        <c:axId val="116473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16475320"/>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0.21312</cdr:x>
      <cdr:y>0.8021</cdr:y>
    </cdr:from>
    <cdr:to>
      <cdr:x>0.81049</cdr:x>
      <cdr:y>0.8699</cdr:y>
    </cdr:to>
    <cdr:sp macro="" textlink="">
      <cdr:nvSpPr>
        <cdr:cNvPr id="5121" name="5 CuadroTexto"/>
        <cdr:cNvSpPr txBox="1">
          <a:spLocks xmlns:a="http://schemas.openxmlformats.org/drawingml/2006/main" noChangeArrowheads="1"/>
        </cdr:cNvSpPr>
      </cdr:nvSpPr>
      <cdr:spPr bwMode="auto">
        <a:xfrm xmlns:a="http://schemas.openxmlformats.org/drawingml/2006/main">
          <a:off x="1759956" y="5080616"/>
          <a:ext cx="4933185" cy="4294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800" b="1" i="0" u="none" strike="noStrike" baseline="0" dirty="0">
              <a:solidFill>
                <a:srgbClr val="000000"/>
              </a:solidFill>
              <a:latin typeface="Calibri"/>
            </a:rPr>
            <a:t> Semanas epidemiológicas</a:t>
          </a:r>
          <a:endParaRPr lang="es-CO" sz="800" b="0" i="0" u="none" strike="noStrike" baseline="0" dirty="0">
            <a:solidFill>
              <a:srgbClr val="000000"/>
            </a:solidFill>
            <a:latin typeface="Calibri"/>
          </a:endParaRPr>
        </a:p>
        <a:p xmlns:a="http://schemas.openxmlformats.org/drawingml/2006/main">
          <a:pPr algn="ctr" rtl="0">
            <a:defRPr sz="1000"/>
          </a:pPr>
          <a:endParaRPr lang="es-CO" sz="800" b="0" i="0" u="none" strike="noStrike" baseline="0" dirty="0">
            <a:solidFill>
              <a:srgbClr val="000000"/>
            </a:solidFill>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0.13864</cdr:x>
      <cdr:y>0.45711</cdr:y>
    </cdr:from>
    <cdr:to>
      <cdr:x>0.89333</cdr:x>
      <cdr:y>0.45711</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a:off x="748761" y="958516"/>
          <a:ext cx="4075775" cy="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indicador de brotes</a:t>
            </a:r>
            <a:endParaRPr/>
          </a:p>
        </p:txBody>
      </p:sp>
      <p:sp>
        <p:nvSpPr>
          <p:cNvPr id="387" name="Google Shape;387;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5" name="Google Shape;465;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5" name="Google Shape;50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7" name="Google Shape;587;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7" name="Google Shape;617;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8" name="Google Shape;638;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10" name="Google Shape;710;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86" name="Google Shape;786;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7" name="Google Shape;817;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1" name="Google Shape;911;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1" name="Google Shape;971;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3" name="Google Shape;993;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6" name="Google Shape;1026;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6" name="Google Shape;1066;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1" name="Google Shape;1101;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6" name="Google Shape;1136;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2" name="Google Shape;1192;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13" name="Google Shape;1213;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73" name="Google Shape;1273;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4" name="Google Shape;1304;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78" name="Google Shape;1378;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19" name="Google Shape;1419;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7" name="Google Shape;1447;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7" name="Google Shape;1527;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45" name="Google Shape;1545;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3" name="Google Shape;1583;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9" name="Google Shape;1639;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1" name="Google Shape;1671;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28" name="Google Shape;1728;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64" name="Google Shape;1764;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1" name="Google Shape;1821;p4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822" name="Google Shape;1822;p4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4" name="Google Shape;1874;p4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875" name="Google Shape;1875;p4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8" name="Google Shape;1928;p4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929" name="Google Shape;1929;p4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p4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9" name="Google Shape;1979;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p4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24" name="Google Shape;2024;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p4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8" name="Google Shape;2078;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p4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4" name="Google Shape;2154;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p4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36" name="Google Shape;2236;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p4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7" name="Google Shape;2257;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p4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23" name="Google Shape;2323;p4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9" name="Shape 2359"/>
        <p:cNvGrpSpPr/>
        <p:nvPr/>
      </p:nvGrpSpPr>
      <p:grpSpPr>
        <a:xfrm>
          <a:off x="0" y="0"/>
          <a:ext cx="0" cy="0"/>
          <a:chOff x="0" y="0"/>
          <a:chExt cx="0" cy="0"/>
        </a:xfrm>
      </p:grpSpPr>
      <p:sp>
        <p:nvSpPr>
          <p:cNvPr id="2360" name="Google Shape;2360;p5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61" name="Google Shape;2361;p5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2" name="Shape 2442"/>
        <p:cNvGrpSpPr/>
        <p:nvPr/>
      </p:nvGrpSpPr>
      <p:grpSpPr>
        <a:xfrm>
          <a:off x="0" y="0"/>
          <a:ext cx="0" cy="0"/>
          <a:chOff x="0" y="0"/>
          <a:chExt cx="0" cy="0"/>
        </a:xfrm>
      </p:grpSpPr>
      <p:sp>
        <p:nvSpPr>
          <p:cNvPr id="2443" name="Google Shape;2443;p5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4" name="Google Shape;2444;p5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6" name="Shape 2496"/>
        <p:cNvGrpSpPr/>
        <p:nvPr/>
      </p:nvGrpSpPr>
      <p:grpSpPr>
        <a:xfrm>
          <a:off x="0" y="0"/>
          <a:ext cx="0" cy="0"/>
          <a:chOff x="0" y="0"/>
          <a:chExt cx="0" cy="0"/>
        </a:xfrm>
      </p:grpSpPr>
      <p:sp>
        <p:nvSpPr>
          <p:cNvPr id="2497" name="Google Shape;2497;p5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98" name="Google Shape;2498;p5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3" name="Shape 2533"/>
        <p:cNvGrpSpPr/>
        <p:nvPr/>
      </p:nvGrpSpPr>
      <p:grpSpPr>
        <a:xfrm>
          <a:off x="0" y="0"/>
          <a:ext cx="0" cy="0"/>
          <a:chOff x="0" y="0"/>
          <a:chExt cx="0" cy="0"/>
        </a:xfrm>
      </p:grpSpPr>
      <p:sp>
        <p:nvSpPr>
          <p:cNvPr id="2534" name="Google Shape;2534;p5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35" name="Google Shape;2535;p5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0" name="Shape 2590"/>
        <p:cNvGrpSpPr/>
        <p:nvPr/>
      </p:nvGrpSpPr>
      <p:grpSpPr>
        <a:xfrm>
          <a:off x="0" y="0"/>
          <a:ext cx="0" cy="0"/>
          <a:chOff x="0" y="0"/>
          <a:chExt cx="0" cy="0"/>
        </a:xfrm>
      </p:grpSpPr>
      <p:sp>
        <p:nvSpPr>
          <p:cNvPr id="2591" name="Google Shape;2591;p5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2" name="Google Shape;2592;p5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93" name="Google Shape;2593;p5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6" name="Shape 2606"/>
        <p:cNvGrpSpPr/>
        <p:nvPr/>
      </p:nvGrpSpPr>
      <p:grpSpPr>
        <a:xfrm>
          <a:off x="0" y="0"/>
          <a:ext cx="0" cy="0"/>
          <a:chOff x="0" y="0"/>
          <a:chExt cx="0" cy="0"/>
        </a:xfrm>
      </p:grpSpPr>
      <p:sp>
        <p:nvSpPr>
          <p:cNvPr id="2607" name="Google Shape;2607;p5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8" name="Google Shape;2608;p5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9" name="Google Shape;2609;p5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1" name="Shape 2621"/>
        <p:cNvGrpSpPr/>
        <p:nvPr/>
      </p:nvGrpSpPr>
      <p:grpSpPr>
        <a:xfrm>
          <a:off x="0" y="0"/>
          <a:ext cx="0" cy="0"/>
          <a:chOff x="0" y="0"/>
          <a:chExt cx="0" cy="0"/>
        </a:xfrm>
      </p:grpSpPr>
      <p:sp>
        <p:nvSpPr>
          <p:cNvPr id="2622" name="Google Shape;2622;p5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3" name="Google Shape;2623;p5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24" name="Google Shape;2624;p5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5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8" name="Google Shape;2638;p5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9" name="Google Shape;2639;p5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8" name="Google Shape;248;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2" name="Google Shape;292;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4" name="Google Shape;354;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5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9"/>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6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8"/>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9"/>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9"/>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60"/>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0"/>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61"/>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1"/>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2"/>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2"/>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2"/>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3"/>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3"/>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3"/>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3"/>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3"/>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6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6"/>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6"/>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6"/>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7"/>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7"/>
          <p:cNvSpPr/>
          <p:nvPr>
            <p:ph idx="2" type="pic"/>
          </p:nvPr>
        </p:nvSpPr>
        <p:spPr>
          <a:xfrm>
            <a:off x="1411426" y="817033"/>
            <a:ext cx="4320540" cy="5486400"/>
          </a:xfrm>
          <a:prstGeom prst="rect">
            <a:avLst/>
          </a:prstGeom>
          <a:noFill/>
          <a:ln>
            <a:noFill/>
          </a:ln>
        </p:spPr>
      </p:sp>
      <p:sp>
        <p:nvSpPr>
          <p:cNvPr id="68" name="Google Shape;68;p67"/>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8"/>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70.png"/><Relationship Id="rId5" Type="http://schemas.openxmlformats.org/officeDocument/2006/relationships/image" Target="../media/image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7.png"/><Relationship Id="rId10" Type="http://schemas.openxmlformats.org/officeDocument/2006/relationships/image" Target="../media/image51.png"/><Relationship Id="rId9" Type="http://schemas.openxmlformats.org/officeDocument/2006/relationships/image" Target="../media/image59.png"/><Relationship Id="rId5" Type="http://schemas.openxmlformats.org/officeDocument/2006/relationships/image" Target="../media/image40.png"/><Relationship Id="rId6" Type="http://schemas.openxmlformats.org/officeDocument/2006/relationships/image" Target="../media/image25.png"/><Relationship Id="rId7" Type="http://schemas.openxmlformats.org/officeDocument/2006/relationships/image" Target="../media/image41.png"/><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0.png"/><Relationship Id="rId5" Type="http://schemas.openxmlformats.org/officeDocument/2006/relationships/image" Target="../media/image3.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4.xml"/><Relationship Id="rId4" Type="http://schemas.openxmlformats.org/officeDocument/2006/relationships/image" Target="../media/image6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62.jpg"/><Relationship Id="rId5" Type="http://schemas.openxmlformats.org/officeDocument/2006/relationships/image" Target="../media/image40.png"/><Relationship Id="rId6" Type="http://schemas.openxmlformats.org/officeDocument/2006/relationships/image" Target="../media/image25.png"/><Relationship Id="rId7" Type="http://schemas.openxmlformats.org/officeDocument/2006/relationships/image" Target="../media/image41.png"/><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37.png"/><Relationship Id="rId11" Type="http://schemas.openxmlformats.org/officeDocument/2006/relationships/chart" Target="../charts/chart5.xml"/><Relationship Id="rId10" Type="http://schemas.openxmlformats.org/officeDocument/2006/relationships/image" Target="../media/image48.png"/><Relationship Id="rId9" Type="http://schemas.openxmlformats.org/officeDocument/2006/relationships/image" Target="../media/image46.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41.png"/><Relationship Id="rId8"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chart" Target="../charts/chart6.xml"/><Relationship Id="rId5" Type="http://schemas.openxmlformats.org/officeDocument/2006/relationships/chart" Target="../charts/chart7.xml"/></Relationships>
</file>

<file path=ppt/slides/_rels/slide18.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58.png"/><Relationship Id="rId13" Type="http://schemas.openxmlformats.org/officeDocument/2006/relationships/image" Target="../media/image61.png"/><Relationship Id="rId12"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3.png"/><Relationship Id="rId15" Type="http://schemas.openxmlformats.org/officeDocument/2006/relationships/image" Target="../media/image69.png"/><Relationship Id="rId14" Type="http://schemas.openxmlformats.org/officeDocument/2006/relationships/image" Target="../media/image98.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54.png"/><Relationship Id="rId8" Type="http://schemas.openxmlformats.org/officeDocument/2006/relationships/image" Target="../media/image57.png"/></Relationships>
</file>

<file path=ppt/slides/_rels/slide1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66.png"/><Relationship Id="rId12"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68.png"/><Relationship Id="rId9" Type="http://schemas.openxmlformats.org/officeDocument/2006/relationships/image" Target="../media/image65.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9.png"/><Relationship Id="rId8"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0.png"/><Relationship Id="rId4" Type="http://schemas.openxmlformats.org/officeDocument/2006/relationships/image" Target="../media/image74.png"/><Relationship Id="rId5"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6.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10"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83.png"/><Relationship Id="rId5" Type="http://schemas.openxmlformats.org/officeDocument/2006/relationships/image" Target="../media/image3.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79.png"/><Relationship Id="rId5" Type="http://schemas.openxmlformats.org/officeDocument/2006/relationships/image" Target="../media/image3.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chart" Target="../charts/chart16.xml"/><Relationship Id="rId5" Type="http://schemas.openxmlformats.org/officeDocument/2006/relationships/image" Target="../media/image3.png"/><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image" Target="../media/image91.png"/></Relationships>
</file>

<file path=ppt/slides/_rels/slide25.xml.rels><?xml version="1.0" encoding="UTF-8" standalone="yes"?><Relationships xmlns="http://schemas.openxmlformats.org/package/2006/relationships"><Relationship Id="rId11" Type="http://schemas.openxmlformats.org/officeDocument/2006/relationships/chart" Target="../charts/chart18.xml"/><Relationship Id="rId10"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82.png"/><Relationship Id="rId5" Type="http://schemas.openxmlformats.org/officeDocument/2006/relationships/image" Target="../media/image3.png"/><Relationship Id="rId6" Type="http://schemas.openxmlformats.org/officeDocument/2006/relationships/image" Target="../media/image77.png"/><Relationship Id="rId7" Type="http://schemas.openxmlformats.org/officeDocument/2006/relationships/image" Target="../media/image9.png"/><Relationship Id="rId8" Type="http://schemas.openxmlformats.org/officeDocument/2006/relationships/image" Target="../media/image8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9.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86.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9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chart" Target="../charts/chart22.xml"/><Relationship Id="rId7" Type="http://schemas.openxmlformats.org/officeDocument/2006/relationships/chart" Target="../charts/char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139.jpg"/><Relationship Id="rId5" Type="http://schemas.openxmlformats.org/officeDocument/2006/relationships/image" Target="../media/image40.png"/><Relationship Id="rId6" Type="http://schemas.openxmlformats.org/officeDocument/2006/relationships/image" Target="../media/image25.png"/><Relationship Id="rId7" Type="http://schemas.openxmlformats.org/officeDocument/2006/relationships/image" Target="../media/image41.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2.png"/><Relationship Id="rId4" Type="http://schemas.openxmlformats.org/officeDocument/2006/relationships/image" Target="../media/image87.png"/><Relationship Id="rId9" Type="http://schemas.openxmlformats.org/officeDocument/2006/relationships/chart" Target="../charts/chart26.xml"/><Relationship Id="rId5" Type="http://schemas.openxmlformats.org/officeDocument/2006/relationships/image" Target="../media/image191.png"/><Relationship Id="rId6" Type="http://schemas.openxmlformats.org/officeDocument/2006/relationships/image" Target="../media/image94.png"/><Relationship Id="rId7" Type="http://schemas.openxmlformats.org/officeDocument/2006/relationships/chart" Target="../charts/chart24.xml"/><Relationship Id="rId8" Type="http://schemas.openxmlformats.org/officeDocument/2006/relationships/chart" Target="../charts/char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3.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chart" Target="../charts/chart27.xml"/><Relationship Id="rId7" Type="http://schemas.openxmlformats.org/officeDocument/2006/relationships/chart" Target="../charts/chart28.xml"/></Relationships>
</file>

<file path=ppt/slides/_rels/slide32.xml.rels><?xml version="1.0" encoding="UTF-8" standalone="yes"?><Relationships xmlns="http://schemas.openxmlformats.org/package/2006/relationships"><Relationship Id="rId11" Type="http://schemas.openxmlformats.org/officeDocument/2006/relationships/image" Target="../media/image106.jpg"/><Relationship Id="rId10"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5.png"/><Relationship Id="rId5" Type="http://schemas.openxmlformats.org/officeDocument/2006/relationships/image" Target="../media/image92.png"/><Relationship Id="rId6" Type="http://schemas.openxmlformats.org/officeDocument/2006/relationships/image" Target="../media/image9.png"/><Relationship Id="rId7" Type="http://schemas.openxmlformats.org/officeDocument/2006/relationships/image" Target="../media/image25.png"/><Relationship Id="rId8"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chart" Target="../charts/chart29.xml"/><Relationship Id="rId4" Type="http://schemas.openxmlformats.org/officeDocument/2006/relationships/chart" Target="../charts/chart30.xml"/><Relationship Id="rId5" Type="http://schemas.openxmlformats.org/officeDocument/2006/relationships/chart" Target="../charts/chart31.xml"/><Relationship Id="rId6" Type="http://schemas.openxmlformats.org/officeDocument/2006/relationships/chart" Target="../charts/chart32.xml"/></Relationships>
</file>

<file path=ppt/slides/_rels/slide34.xml.rels><?xml version="1.0" encoding="UTF-8" standalone="yes"?><Relationships xmlns="http://schemas.openxmlformats.org/package/2006/relationships"><Relationship Id="rId11" Type="http://schemas.openxmlformats.org/officeDocument/2006/relationships/chart" Target="../charts/chart35.xml"/><Relationship Id="rId10"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8.png"/><Relationship Id="rId5" Type="http://schemas.openxmlformats.org/officeDocument/2006/relationships/image" Target="../media/image101.png"/><Relationship Id="rId6" Type="http://schemas.openxmlformats.org/officeDocument/2006/relationships/chart" Target="../charts/chart33.xml"/><Relationship Id="rId7" Type="http://schemas.openxmlformats.org/officeDocument/2006/relationships/chart" Target="../charts/chart34.xml"/><Relationship Id="rId8" Type="http://schemas.openxmlformats.org/officeDocument/2006/relationships/image" Target="../media/image103.png"/></Relationships>
</file>

<file path=ppt/slides/_rels/slide35.xml.rels><?xml version="1.0" encoding="UTF-8" standalone="yes"?><Relationships xmlns="http://schemas.openxmlformats.org/package/2006/relationships"><Relationship Id="rId10"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07.png"/><Relationship Id="rId5" Type="http://schemas.openxmlformats.org/officeDocument/2006/relationships/image" Target="../media/image99.png"/><Relationship Id="rId6" Type="http://schemas.openxmlformats.org/officeDocument/2006/relationships/image" Target="../media/image86.png"/><Relationship Id="rId7" Type="http://schemas.openxmlformats.org/officeDocument/2006/relationships/image" Target="../media/image104.jpg"/><Relationship Id="rId8" Type="http://schemas.openxmlformats.org/officeDocument/2006/relationships/image" Target="../media/image10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5.jpg"/><Relationship Id="rId4" Type="http://schemas.openxmlformats.org/officeDocument/2006/relationships/chart" Target="../charts/chart36.xml"/><Relationship Id="rId5" Type="http://schemas.openxmlformats.org/officeDocument/2006/relationships/chart" Target="../charts/chart37.xml"/><Relationship Id="rId6" Type="http://schemas.openxmlformats.org/officeDocument/2006/relationships/image" Target="../media/image114.png"/><Relationship Id="rId7" Type="http://schemas.openxmlformats.org/officeDocument/2006/relationships/chart" Target="../charts/chart38.xml"/></Relationships>
</file>

<file path=ppt/slides/_rels/slide37.xml.rels><?xml version="1.0" encoding="UTF-8" standalone="yes"?><Relationships xmlns="http://schemas.openxmlformats.org/package/2006/relationships"><Relationship Id="rId11" Type="http://schemas.openxmlformats.org/officeDocument/2006/relationships/image" Target="../media/image110.png"/><Relationship Id="rId10"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99.png"/><Relationship Id="rId9" Type="http://schemas.openxmlformats.org/officeDocument/2006/relationships/image" Target="../media/image115.png"/><Relationship Id="rId5" Type="http://schemas.openxmlformats.org/officeDocument/2006/relationships/image" Target="../media/image86.png"/><Relationship Id="rId6" Type="http://schemas.openxmlformats.org/officeDocument/2006/relationships/image" Target="../media/image105.jpg"/><Relationship Id="rId7" Type="http://schemas.openxmlformats.org/officeDocument/2006/relationships/image" Target="../media/image111.png"/><Relationship Id="rId8" Type="http://schemas.openxmlformats.org/officeDocument/2006/relationships/image" Target="../media/image1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1.xml"/><Relationship Id="rId5" Type="http://schemas.openxmlformats.org/officeDocument/2006/relationships/image" Target="../media/image118.jpg"/><Relationship Id="rId6" Type="http://schemas.openxmlformats.org/officeDocument/2006/relationships/chart" Target="../charts/chart39.xml"/><Relationship Id="rId7" Type="http://schemas.openxmlformats.org/officeDocument/2006/relationships/chart" Target="../charts/chart40.xml"/><Relationship Id="rId8" Type="http://schemas.openxmlformats.org/officeDocument/2006/relationships/image" Target="../media/image122.png"/></Relationships>
</file>

<file path=ppt/slides/_rels/slide39.xml.rels><?xml version="1.0" encoding="UTF-8" standalone="yes"?><Relationships xmlns="http://schemas.openxmlformats.org/package/2006/relationships"><Relationship Id="rId11" Type="http://schemas.openxmlformats.org/officeDocument/2006/relationships/image" Target="../media/image123.png"/><Relationship Id="rId10"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18.jpg"/><Relationship Id="rId5" Type="http://schemas.openxmlformats.org/officeDocument/2006/relationships/image" Target="../media/image99.png"/><Relationship Id="rId6" Type="http://schemas.openxmlformats.org/officeDocument/2006/relationships/image" Target="../media/image86.png"/><Relationship Id="rId7" Type="http://schemas.openxmlformats.org/officeDocument/2006/relationships/image" Target="../media/image111.png"/><Relationship Id="rId8" Type="http://schemas.openxmlformats.org/officeDocument/2006/relationships/image" Target="../media/image1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6.png"/><Relationship Id="rId4" Type="http://schemas.openxmlformats.org/officeDocument/2006/relationships/image" Target="../media/image4.png"/><Relationship Id="rId9" Type="http://schemas.openxmlformats.org/officeDocument/2006/relationships/image" Target="../media/image129.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37.png"/><Relationship Id="rId8"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6.png"/><Relationship Id="rId4" Type="http://schemas.openxmlformats.org/officeDocument/2006/relationships/image" Target="../media/image4.png"/><Relationship Id="rId9" Type="http://schemas.openxmlformats.org/officeDocument/2006/relationships/image" Target="../media/image130.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37.png"/><Relationship Id="rId8" Type="http://schemas.openxmlformats.org/officeDocument/2006/relationships/image" Target="../media/image25.png"/></Relationships>
</file>

<file path=ppt/slides/_rels/slide42.xml.rels><?xml version="1.0" encoding="UTF-8" standalone="yes"?><Relationships xmlns="http://schemas.openxmlformats.org/package/2006/relationships"><Relationship Id="rId11" Type="http://schemas.openxmlformats.org/officeDocument/2006/relationships/image" Target="../media/image154.png"/><Relationship Id="rId10" Type="http://schemas.openxmlformats.org/officeDocument/2006/relationships/image" Target="../media/image128.png"/><Relationship Id="rId12"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0.png"/><Relationship Id="rId4" Type="http://schemas.openxmlformats.org/officeDocument/2006/relationships/image" Target="../media/image4.png"/><Relationship Id="rId9" Type="http://schemas.openxmlformats.org/officeDocument/2006/relationships/image" Target="../media/image13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37.png"/><Relationship Id="rId8" Type="http://schemas.openxmlformats.org/officeDocument/2006/relationships/image" Target="../media/image40.png"/></Relationships>
</file>

<file path=ppt/slides/_rels/slide43.xml.rels><?xml version="1.0" encoding="UTF-8" standalone="yes"?><Relationships xmlns="http://schemas.openxmlformats.org/package/2006/relationships"><Relationship Id="rId11" Type="http://schemas.openxmlformats.org/officeDocument/2006/relationships/image" Target="../media/image135.png"/><Relationship Id="rId10" Type="http://schemas.openxmlformats.org/officeDocument/2006/relationships/image" Target="../media/image134.png"/><Relationship Id="rId12"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 Id="rId4" Type="http://schemas.openxmlformats.org/officeDocument/2006/relationships/image" Target="../media/image125.png"/><Relationship Id="rId9" Type="http://schemas.openxmlformats.org/officeDocument/2006/relationships/image" Target="../media/image4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37.png"/><Relationship Id="rId8" Type="http://schemas.openxmlformats.org/officeDocument/2006/relationships/image" Target="../media/image40.png"/></Relationships>
</file>

<file path=ppt/slides/_rels/slide44.xml.rels><?xml version="1.0" encoding="UTF-8" standalone="yes"?><Relationships xmlns="http://schemas.openxmlformats.org/package/2006/relationships"><Relationship Id="rId10" Type="http://schemas.openxmlformats.org/officeDocument/2006/relationships/image" Target="../media/image145.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3.png"/><Relationship Id="rId4" Type="http://schemas.openxmlformats.org/officeDocument/2006/relationships/image" Target="../media/image4.png"/><Relationship Id="rId9" Type="http://schemas.openxmlformats.org/officeDocument/2006/relationships/image" Target="../media/image144.png"/><Relationship Id="rId5" Type="http://schemas.openxmlformats.org/officeDocument/2006/relationships/image" Target="../media/image3.png"/><Relationship Id="rId6" Type="http://schemas.openxmlformats.org/officeDocument/2006/relationships/image" Target="../media/image40.png"/><Relationship Id="rId7" Type="http://schemas.openxmlformats.org/officeDocument/2006/relationships/image" Target="../media/image9.png"/><Relationship Id="rId8" Type="http://schemas.openxmlformats.org/officeDocument/2006/relationships/image" Target="../media/image146.png"/></Relationships>
</file>

<file path=ppt/slides/_rels/slide45.xml.rels><?xml version="1.0" encoding="UTF-8" standalone="yes"?><Relationships xmlns="http://schemas.openxmlformats.org/package/2006/relationships"><Relationship Id="rId11" Type="http://schemas.openxmlformats.org/officeDocument/2006/relationships/image" Target="../media/image150.png"/><Relationship Id="rId10"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2.png"/><Relationship Id="rId5" Type="http://schemas.openxmlformats.org/officeDocument/2006/relationships/image" Target="../media/image136.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6.png"/></Relationships>
</file>

<file path=ppt/slides/_rels/slide46.xml.rels><?xml version="1.0" encoding="UTF-8" standalone="yes"?><Relationships xmlns="http://schemas.openxmlformats.org/package/2006/relationships"><Relationship Id="rId11" Type="http://schemas.openxmlformats.org/officeDocument/2006/relationships/image" Target="../media/image155.png"/><Relationship Id="rId10" Type="http://schemas.openxmlformats.org/officeDocument/2006/relationships/image" Target="../media/image142.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0.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6.png"/><Relationship Id="rId8" Type="http://schemas.openxmlformats.org/officeDocument/2006/relationships/image" Target="../media/image1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3.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chart" Target="../charts/chart42.xml"/><Relationship Id="rId7" Type="http://schemas.openxmlformats.org/officeDocument/2006/relationships/chart" Target="../charts/char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1.png"/><Relationship Id="rId6" Type="http://schemas.openxmlformats.org/officeDocument/2006/relationships/image" Target="../media/image6.png"/><Relationship Id="rId7" Type="http://schemas.openxmlformats.org/officeDocument/2006/relationships/image" Target="../media/image1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71.png"/><Relationship Id="rId4" Type="http://schemas.openxmlformats.org/officeDocument/2006/relationships/image" Target="../media/image151.png"/><Relationship Id="rId5" Type="http://schemas.openxmlformats.org/officeDocument/2006/relationships/image" Target="../media/image147.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chart" Target="../charts/char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20.png"/><Relationship Id="rId8" Type="http://schemas.openxmlformats.org/officeDocument/2006/relationships/image" Target="../media/image21.png"/></Relationships>
</file>

<file path=ppt/slides/_rels/slide50.xml.rels><?xml version="1.0" encoding="UTF-8" standalone="yes"?><Relationships xmlns="http://schemas.openxmlformats.org/package/2006/relationships"><Relationship Id="rId11" Type="http://schemas.openxmlformats.org/officeDocument/2006/relationships/image" Target="../media/image158.png"/><Relationship Id="rId10" Type="http://schemas.openxmlformats.org/officeDocument/2006/relationships/chart" Target="../charts/chart45.xml"/><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148.png"/><Relationship Id="rId5" Type="http://schemas.openxmlformats.org/officeDocument/2006/relationships/image" Target="../media/image40.png"/><Relationship Id="rId6" Type="http://schemas.openxmlformats.org/officeDocument/2006/relationships/image" Target="../media/image25.png"/><Relationship Id="rId7" Type="http://schemas.openxmlformats.org/officeDocument/2006/relationships/image" Target="../media/image41.png"/><Relationship Id="rId8" Type="http://schemas.openxmlformats.org/officeDocument/2006/relationships/image" Target="../media/image6.png"/></Relationships>
</file>

<file path=ppt/slides/_rels/slide51.xml.rels><?xml version="1.0" encoding="UTF-8" standalone="yes"?><Relationships xmlns="http://schemas.openxmlformats.org/package/2006/relationships"><Relationship Id="rId20" Type="http://schemas.openxmlformats.org/officeDocument/2006/relationships/image" Target="../media/image169.png"/><Relationship Id="rId11" Type="http://schemas.openxmlformats.org/officeDocument/2006/relationships/image" Target="../media/image163.png"/><Relationship Id="rId10" Type="http://schemas.openxmlformats.org/officeDocument/2006/relationships/image" Target="../media/image157.png"/><Relationship Id="rId21" Type="http://schemas.openxmlformats.org/officeDocument/2006/relationships/image" Target="../media/image168.png"/><Relationship Id="rId13" Type="http://schemas.openxmlformats.org/officeDocument/2006/relationships/image" Target="../media/image160.png"/><Relationship Id="rId12" Type="http://schemas.openxmlformats.org/officeDocument/2006/relationships/image" Target="../media/image156.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9.png"/><Relationship Id="rId4" Type="http://schemas.openxmlformats.org/officeDocument/2006/relationships/image" Target="../media/image3.png"/><Relationship Id="rId9" Type="http://schemas.openxmlformats.org/officeDocument/2006/relationships/image" Target="../media/image167.png"/><Relationship Id="rId15" Type="http://schemas.openxmlformats.org/officeDocument/2006/relationships/image" Target="../media/image161.png"/><Relationship Id="rId14" Type="http://schemas.openxmlformats.org/officeDocument/2006/relationships/image" Target="../media/image164.png"/><Relationship Id="rId17" Type="http://schemas.openxmlformats.org/officeDocument/2006/relationships/image" Target="../media/image166.png"/><Relationship Id="rId16" Type="http://schemas.openxmlformats.org/officeDocument/2006/relationships/image" Target="../media/image165.png"/><Relationship Id="rId5" Type="http://schemas.openxmlformats.org/officeDocument/2006/relationships/image" Target="../media/image40.png"/><Relationship Id="rId19" Type="http://schemas.openxmlformats.org/officeDocument/2006/relationships/image" Target="../media/image178.png"/><Relationship Id="rId6" Type="http://schemas.openxmlformats.org/officeDocument/2006/relationships/image" Target="../media/image37.png"/><Relationship Id="rId18" Type="http://schemas.openxmlformats.org/officeDocument/2006/relationships/image" Target="../media/image189.png"/><Relationship Id="rId7" Type="http://schemas.openxmlformats.org/officeDocument/2006/relationships/image" Target="../media/image140.png"/><Relationship Id="rId8" Type="http://schemas.openxmlformats.org/officeDocument/2006/relationships/image" Target="../media/image9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2.png"/><Relationship Id="rId4" Type="http://schemas.openxmlformats.org/officeDocument/2006/relationships/image" Target="../media/image162.png"/><Relationship Id="rId5" Type="http://schemas.openxmlformats.org/officeDocument/2006/relationships/image" Target="../media/image190.png"/><Relationship Id="rId6" Type="http://schemas.openxmlformats.org/officeDocument/2006/relationships/image" Target="../media/image174.png"/><Relationship Id="rId7" Type="http://schemas.openxmlformats.org/officeDocument/2006/relationships/image" Target="../media/image172.png"/></Relationships>
</file>

<file path=ppt/slides/_rels/slide53.xml.rels><?xml version="1.0" encoding="UTF-8" standalone="yes"?><Relationships xmlns="http://schemas.openxmlformats.org/package/2006/relationships"><Relationship Id="rId11" Type="http://schemas.openxmlformats.org/officeDocument/2006/relationships/image" Target="../media/image179.png"/><Relationship Id="rId10" Type="http://schemas.openxmlformats.org/officeDocument/2006/relationships/image" Target="../media/image180.png"/><Relationship Id="rId13" Type="http://schemas.openxmlformats.org/officeDocument/2006/relationships/image" Target="../media/image183.png"/><Relationship Id="rId12" Type="http://schemas.openxmlformats.org/officeDocument/2006/relationships/image" Target="../media/image176.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1.jpg"/><Relationship Id="rId5" Type="http://schemas.openxmlformats.org/officeDocument/2006/relationships/image" Target="../media/image40.png"/><Relationship Id="rId6" Type="http://schemas.openxmlformats.org/officeDocument/2006/relationships/image" Target="../media/image37.png"/><Relationship Id="rId7" Type="http://schemas.openxmlformats.org/officeDocument/2006/relationships/image" Target="../media/image170.png"/><Relationship Id="rId8"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73.png"/><Relationship Id="rId4" Type="http://schemas.openxmlformats.org/officeDocument/2006/relationships/image" Target="../media/image1.jpg"/><Relationship Id="rId5" Type="http://schemas.openxmlformats.org/officeDocument/2006/relationships/image" Target="../media/image18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73.png"/><Relationship Id="rId4" Type="http://schemas.openxmlformats.org/officeDocument/2006/relationships/image" Target="../media/image1.jpg"/><Relationship Id="rId5" Type="http://schemas.openxmlformats.org/officeDocument/2006/relationships/image" Target="../media/image18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73.png"/><Relationship Id="rId4" Type="http://schemas.openxmlformats.org/officeDocument/2006/relationships/image" Target="../media/image1.jpg"/><Relationship Id="rId5" Type="http://schemas.openxmlformats.org/officeDocument/2006/relationships/image" Target="../media/image18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8.png"/><Relationship Id="rId4" Type="http://schemas.openxmlformats.org/officeDocument/2006/relationships/image" Target="../media/image188.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30.png"/><Relationship Id="rId5" Type="http://schemas.openxmlformats.org/officeDocument/2006/relationships/image" Target="../media/image3.png"/><Relationship Id="rId6" Type="http://schemas.openxmlformats.org/officeDocument/2006/relationships/image" Target="../media/image27.png"/><Relationship Id="rId7" Type="http://schemas.openxmlformats.org/officeDocument/2006/relationships/image" Target="../media/image32.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a:solidFill>
                <a:schemeClr val="dk1"/>
              </a:solidFill>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08 de 2022 - Reporte Semanas 1 a 32 (Hasta agosto 13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0"/>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0" name="Google Shape;390;p10"/>
          <p:cNvGrpSpPr/>
          <p:nvPr/>
        </p:nvGrpSpPr>
        <p:grpSpPr>
          <a:xfrm>
            <a:off x="277404" y="137149"/>
            <a:ext cx="3446504" cy="276999"/>
            <a:chOff x="2448322" y="74775"/>
            <a:chExt cx="3446504" cy="276999"/>
          </a:xfrm>
        </p:grpSpPr>
        <p:sp>
          <p:nvSpPr>
            <p:cNvPr id="391" name="Google Shape;391;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2" name="Google Shape;392;p10"/>
            <p:cNvCxnSpPr>
              <a:stCxn id="3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93" name="Google Shape;393;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394" name="Google Shape;394;p10"/>
          <p:cNvSpPr/>
          <p:nvPr/>
        </p:nvSpPr>
        <p:spPr>
          <a:xfrm>
            <a:off x="24257" y="4177757"/>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5" name="Google Shape;395;p10"/>
          <p:cNvGrpSpPr/>
          <p:nvPr/>
        </p:nvGrpSpPr>
        <p:grpSpPr>
          <a:xfrm>
            <a:off x="277404" y="4298980"/>
            <a:ext cx="3446504" cy="276999"/>
            <a:chOff x="2448322" y="74775"/>
            <a:chExt cx="3446504" cy="276999"/>
          </a:xfrm>
        </p:grpSpPr>
        <p:sp>
          <p:nvSpPr>
            <p:cNvPr id="396" name="Google Shape;396;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7" name="Google Shape;397;p10"/>
            <p:cNvCxnSpPr>
              <a:stCxn id="3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98" name="Google Shape;398;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brotes</a:t>
              </a:r>
              <a:endParaRPr/>
            </a:p>
          </p:txBody>
        </p:sp>
      </p:grpSp>
      <p:sp>
        <p:nvSpPr>
          <p:cNvPr id="399" name="Google Shape;399;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10</a:t>
            </a:r>
            <a:endParaRPr b="1" sz="1050">
              <a:solidFill>
                <a:schemeClr val="dk1"/>
              </a:solidFill>
              <a:latin typeface="Arial Narrow"/>
              <a:ea typeface="Arial Narrow"/>
              <a:cs typeface="Arial Narrow"/>
              <a:sym typeface="Arial Narrow"/>
            </a:endParaRPr>
          </a:p>
        </p:txBody>
      </p:sp>
      <p:pic>
        <p:nvPicPr>
          <p:cNvPr id="400" name="Google Shape;400;p10"/>
          <p:cNvPicPr preferRelativeResize="0"/>
          <p:nvPr/>
        </p:nvPicPr>
        <p:blipFill rotWithShape="1">
          <a:blip r:embed="rId3">
            <a:alphaModFix/>
          </a:blip>
          <a:srcRect b="0" l="0" r="0" t="0"/>
          <a:stretch/>
        </p:blipFill>
        <p:spPr>
          <a:xfrm>
            <a:off x="6171850" y="865485"/>
            <a:ext cx="438131" cy="716941"/>
          </a:xfrm>
          <a:prstGeom prst="rect">
            <a:avLst/>
          </a:prstGeom>
          <a:noFill/>
          <a:ln>
            <a:noFill/>
          </a:ln>
        </p:spPr>
      </p:pic>
      <p:sp>
        <p:nvSpPr>
          <p:cNvPr id="401" name="Google Shape;401;p10"/>
          <p:cNvSpPr/>
          <p:nvPr/>
        </p:nvSpPr>
        <p:spPr>
          <a:xfrm>
            <a:off x="744567" y="4872680"/>
            <a:ext cx="2644371" cy="39635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Distribución de los Brotes</a:t>
            </a:r>
            <a:endParaRPr/>
          </a:p>
        </p:txBody>
      </p:sp>
      <p:cxnSp>
        <p:nvCxnSpPr>
          <p:cNvPr id="402" name="Google Shape;402;p10"/>
          <p:cNvCxnSpPr>
            <a:stCxn id="401" idx="2"/>
          </p:cNvCxnSpPr>
          <p:nvPr/>
        </p:nvCxnSpPr>
        <p:spPr>
          <a:xfrm flipH="1" rot="-5400000">
            <a:off x="1918403" y="5417380"/>
            <a:ext cx="297300" cy="600"/>
          </a:xfrm>
          <a:prstGeom prst="bentConnector3">
            <a:avLst>
              <a:gd fmla="val 49994" name="adj1"/>
            </a:avLst>
          </a:prstGeom>
          <a:noFill/>
          <a:ln cap="flat" cmpd="sng" w="28575">
            <a:solidFill>
              <a:schemeClr val="dk1"/>
            </a:solidFill>
            <a:prstDash val="solid"/>
            <a:round/>
            <a:headEnd len="sm" w="sm" type="none"/>
            <a:tailEnd len="med" w="med" type="stealth"/>
          </a:ln>
        </p:spPr>
      </p:cxnSp>
      <p:graphicFrame>
        <p:nvGraphicFramePr>
          <p:cNvPr id="403" name="Google Shape;403;p10"/>
          <p:cNvGraphicFramePr/>
          <p:nvPr/>
        </p:nvGraphicFramePr>
        <p:xfrm>
          <a:off x="808849" y="5580236"/>
          <a:ext cx="3000000" cy="3000000"/>
        </p:xfrm>
        <a:graphic>
          <a:graphicData uri="http://schemas.openxmlformats.org/drawingml/2006/table">
            <a:tbl>
              <a:tblPr bandRow="1" firstRow="1">
                <a:noFill/>
                <a:tableStyleId>{AF05EC0B-32AD-4123-8C97-40C03912E0C9}</a:tableStyleId>
              </a:tblPr>
              <a:tblGrid>
                <a:gridCol w="1822200"/>
                <a:gridCol w="858550"/>
              </a:tblGrid>
              <a:tr h="292200">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Lugar</a:t>
                      </a:r>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Total brotes</a:t>
                      </a:r>
                      <a:endParaRPr/>
                    </a:p>
                  </a:txBody>
                  <a:tcPr marT="45725" marB="45725" marR="91450" marL="91450"/>
                </a:tc>
              </a:tr>
              <a:tr h="178575">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Sector educativo</a:t>
                      </a:r>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a:p>
                  </a:txBody>
                  <a:tcPr marT="45725" marB="45725" marR="91450" marL="91450"/>
                </a:tc>
              </a:tr>
              <a:tr h="40585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Centro Penitenciario- Estación</a:t>
                      </a:r>
                      <a:r>
                        <a:rPr lang="es-ES" sz="1000">
                          <a:latin typeface="Arial Narrow"/>
                          <a:ea typeface="Arial Narrow"/>
                          <a:cs typeface="Arial Narrow"/>
                          <a:sym typeface="Arial Narrow"/>
                        </a:rPr>
                        <a:t> de Policía- Batallón</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a:p>
                  </a:txBody>
                  <a:tcPr marT="45725" marB="45725" marR="91450" marL="91450"/>
                </a:tc>
              </a:tr>
              <a:tr h="29220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Otro </a:t>
                      </a:r>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a:p>
                  </a:txBody>
                  <a:tcPr marT="45725" marB="45725" marR="91450" marL="91450"/>
                </a:tc>
              </a:tr>
              <a:tr h="183975">
                <a:tc>
                  <a:txBody>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Familiares</a:t>
                      </a:r>
                      <a:endParaRPr/>
                    </a:p>
                  </a:txBody>
                  <a:tcPr marT="45725" marB="45725" marR="91450" marL="91450"/>
                </a:tc>
                <a:tc>
                  <a:txBody>
                    <a:bodyPr/>
                    <a:lstStyle/>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0</a:t>
                      </a:r>
                      <a:endParaRPr/>
                    </a:p>
                  </a:txBody>
                  <a:tcPr marT="45725" marB="45725" marR="91450" marL="91450"/>
                </a:tc>
              </a:tr>
            </a:tbl>
          </a:graphicData>
        </a:graphic>
      </p:graphicFrame>
      <p:sp>
        <p:nvSpPr>
          <p:cNvPr id="404" name="Google Shape;404;p10"/>
          <p:cNvSpPr txBox="1"/>
          <p:nvPr/>
        </p:nvSpPr>
        <p:spPr>
          <a:xfrm>
            <a:off x="95983" y="3075922"/>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405" name="Google Shape;405;p10"/>
          <p:cNvCxnSpPr/>
          <p:nvPr/>
        </p:nvCxnSpPr>
        <p:spPr>
          <a:xfrm>
            <a:off x="4479067" y="3982770"/>
            <a:ext cx="2582164" cy="0"/>
          </a:xfrm>
          <a:prstGeom prst="straightConnector1">
            <a:avLst/>
          </a:prstGeom>
          <a:noFill/>
          <a:ln cap="flat" cmpd="sng" w="9525">
            <a:solidFill>
              <a:srgbClr val="002060"/>
            </a:solidFill>
            <a:prstDash val="solid"/>
            <a:round/>
            <a:headEnd len="sm" w="sm" type="none"/>
            <a:tailEnd len="med" w="med" type="oval"/>
          </a:ln>
        </p:spPr>
      </p:cxnSp>
      <p:cxnSp>
        <p:nvCxnSpPr>
          <p:cNvPr id="406" name="Google Shape;406;p10"/>
          <p:cNvCxnSpPr/>
          <p:nvPr/>
        </p:nvCxnSpPr>
        <p:spPr>
          <a:xfrm rot="10800000">
            <a:off x="107240" y="3982770"/>
            <a:ext cx="2571615" cy="0"/>
          </a:xfrm>
          <a:prstGeom prst="straightConnector1">
            <a:avLst/>
          </a:prstGeom>
          <a:noFill/>
          <a:ln cap="flat" cmpd="sng" w="9525">
            <a:solidFill>
              <a:srgbClr val="002060"/>
            </a:solidFill>
            <a:prstDash val="solid"/>
            <a:round/>
            <a:headEnd len="sm" w="sm" type="none"/>
            <a:tailEnd len="med" w="med" type="oval"/>
          </a:ln>
        </p:spPr>
      </p:cxnSp>
      <p:sp>
        <p:nvSpPr>
          <p:cNvPr id="407" name="Google Shape;407;p10"/>
          <p:cNvSpPr txBox="1"/>
          <p:nvPr/>
        </p:nvSpPr>
        <p:spPr>
          <a:xfrm>
            <a:off x="114500" y="3413763"/>
            <a:ext cx="224131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36,93 x 100 mil habitantes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965</a:t>
            </a:r>
            <a:endParaRPr/>
          </a:p>
        </p:txBody>
      </p:sp>
      <p:sp>
        <p:nvSpPr>
          <p:cNvPr id="408" name="Google Shape;408;p10"/>
          <p:cNvSpPr txBox="1"/>
          <p:nvPr/>
        </p:nvSpPr>
        <p:spPr>
          <a:xfrm>
            <a:off x="4928257" y="309168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409" name="Google Shape;409;p10"/>
          <p:cNvSpPr txBox="1"/>
          <p:nvPr/>
        </p:nvSpPr>
        <p:spPr>
          <a:xfrm>
            <a:off x="5837701" y="3375364"/>
            <a:ext cx="8579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a:p>
        </p:txBody>
      </p:sp>
      <p:sp>
        <p:nvSpPr>
          <p:cNvPr id="410" name="Google Shape;410;p10"/>
          <p:cNvSpPr txBox="1"/>
          <p:nvPr/>
        </p:nvSpPr>
        <p:spPr>
          <a:xfrm>
            <a:off x="2500736" y="3033754"/>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a:p>
        </p:txBody>
      </p:sp>
      <p:sp>
        <p:nvSpPr>
          <p:cNvPr id="411" name="Google Shape;411;p10"/>
          <p:cNvSpPr txBox="1"/>
          <p:nvPr/>
        </p:nvSpPr>
        <p:spPr>
          <a:xfrm>
            <a:off x="2714605" y="3446511"/>
            <a:ext cx="217078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151,92 x 100 mil &lt; 5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226 casos</a:t>
            </a:r>
            <a:endParaRPr/>
          </a:p>
        </p:txBody>
      </p:sp>
      <p:grpSp>
        <p:nvGrpSpPr>
          <p:cNvPr id="412" name="Google Shape;412;p10"/>
          <p:cNvGrpSpPr/>
          <p:nvPr/>
        </p:nvGrpSpPr>
        <p:grpSpPr>
          <a:xfrm>
            <a:off x="-143966" y="760028"/>
            <a:ext cx="1258607" cy="1651732"/>
            <a:chOff x="-143966" y="539552"/>
            <a:chExt cx="1258607" cy="1651732"/>
          </a:xfrm>
        </p:grpSpPr>
        <p:pic>
          <p:nvPicPr>
            <p:cNvPr id="413" name="Google Shape;413;p10"/>
            <p:cNvPicPr preferRelativeResize="0"/>
            <p:nvPr/>
          </p:nvPicPr>
          <p:blipFill rotWithShape="1">
            <a:blip r:embed="rId4">
              <a:alphaModFix/>
            </a:blip>
            <a:srcRect b="0" l="0" r="85225" t="0"/>
            <a:stretch/>
          </p:blipFill>
          <p:spPr>
            <a:xfrm>
              <a:off x="148822" y="539552"/>
              <a:ext cx="702032" cy="850900"/>
            </a:xfrm>
            <a:prstGeom prst="rect">
              <a:avLst/>
            </a:prstGeom>
            <a:noFill/>
            <a:ln>
              <a:noFill/>
            </a:ln>
          </p:spPr>
        </p:pic>
        <p:sp>
          <p:nvSpPr>
            <p:cNvPr id="414" name="Google Shape;414;p10"/>
            <p:cNvSpPr/>
            <p:nvPr/>
          </p:nvSpPr>
          <p:spPr>
            <a:xfrm>
              <a:off x="110784" y="1579196"/>
              <a:ext cx="83889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52,85%</a:t>
              </a:r>
              <a:endParaRPr/>
            </a:p>
          </p:txBody>
        </p:sp>
        <p:sp>
          <p:nvSpPr>
            <p:cNvPr id="415" name="Google Shape;415;p10"/>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510 Casos</a:t>
              </a:r>
              <a:endParaRPr/>
            </a:p>
          </p:txBody>
        </p:sp>
        <p:sp>
          <p:nvSpPr>
            <p:cNvPr id="416" name="Google Shape;416;p10"/>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grpSp>
      <p:grpSp>
        <p:nvGrpSpPr>
          <p:cNvPr id="417" name="Google Shape;417;p10"/>
          <p:cNvGrpSpPr/>
          <p:nvPr/>
        </p:nvGrpSpPr>
        <p:grpSpPr>
          <a:xfrm>
            <a:off x="949682" y="863250"/>
            <a:ext cx="1282616" cy="1594010"/>
            <a:chOff x="767312" y="601726"/>
            <a:chExt cx="1282616" cy="1594010"/>
          </a:xfrm>
        </p:grpSpPr>
        <p:sp>
          <p:nvSpPr>
            <p:cNvPr id="418" name="Google Shape;418;p10"/>
            <p:cNvSpPr/>
            <p:nvPr/>
          </p:nvSpPr>
          <p:spPr>
            <a:xfrm>
              <a:off x="922645" y="1573062"/>
              <a:ext cx="835216"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47,15%</a:t>
              </a:r>
              <a:endParaRPr/>
            </a:p>
          </p:txBody>
        </p:sp>
        <p:sp>
          <p:nvSpPr>
            <p:cNvPr id="419" name="Google Shape;419;p10"/>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455 Casos</a:t>
              </a:r>
              <a:endParaRPr/>
            </a:p>
          </p:txBody>
        </p:sp>
        <p:pic>
          <p:nvPicPr>
            <p:cNvPr id="420" name="Google Shape;420;p10"/>
            <p:cNvPicPr preferRelativeResize="0"/>
            <p:nvPr/>
          </p:nvPicPr>
          <p:blipFill rotWithShape="1">
            <a:blip r:embed="rId4">
              <a:alphaModFix/>
            </a:blip>
            <a:srcRect b="0" l="30557" r="55507" t="0"/>
            <a:stretch/>
          </p:blipFill>
          <p:spPr>
            <a:xfrm>
              <a:off x="1052788" y="601726"/>
              <a:ext cx="662151" cy="850900"/>
            </a:xfrm>
            <a:prstGeom prst="rect">
              <a:avLst/>
            </a:prstGeom>
            <a:noFill/>
            <a:ln>
              <a:noFill/>
            </a:ln>
          </p:spPr>
        </p:pic>
        <p:sp>
          <p:nvSpPr>
            <p:cNvPr id="421" name="Google Shape;421;p10"/>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grpSp>
      <p:grpSp>
        <p:nvGrpSpPr>
          <p:cNvPr id="422" name="Google Shape;422;p10"/>
          <p:cNvGrpSpPr/>
          <p:nvPr/>
        </p:nvGrpSpPr>
        <p:grpSpPr>
          <a:xfrm>
            <a:off x="1944266" y="757458"/>
            <a:ext cx="1414263" cy="1638535"/>
            <a:chOff x="1700534" y="536982"/>
            <a:chExt cx="1414263" cy="1638535"/>
          </a:xfrm>
        </p:grpSpPr>
        <p:sp>
          <p:nvSpPr>
            <p:cNvPr id="423" name="Google Shape;423;p10"/>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0,52%</a:t>
              </a:r>
              <a:endParaRPr/>
            </a:p>
          </p:txBody>
        </p:sp>
        <p:pic>
          <p:nvPicPr>
            <p:cNvPr id="424" name="Google Shape;424;p10"/>
            <p:cNvPicPr preferRelativeResize="0"/>
            <p:nvPr/>
          </p:nvPicPr>
          <p:blipFill rotWithShape="1">
            <a:blip r:embed="rId4">
              <a:alphaModFix/>
            </a:blip>
            <a:srcRect b="0" l="59204" r="26197" t="0"/>
            <a:stretch/>
          </p:blipFill>
          <p:spPr>
            <a:xfrm>
              <a:off x="2088282" y="536982"/>
              <a:ext cx="693683" cy="850900"/>
            </a:xfrm>
            <a:prstGeom prst="rect">
              <a:avLst/>
            </a:prstGeom>
            <a:noFill/>
            <a:ln>
              <a:noFill/>
            </a:ln>
          </p:spPr>
        </p:pic>
        <p:sp>
          <p:nvSpPr>
            <p:cNvPr id="425" name="Google Shape;425;p10"/>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a:p>
          </p:txBody>
        </p:sp>
        <p:sp>
          <p:nvSpPr>
            <p:cNvPr id="426" name="Google Shape;426;p10"/>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p:txBody>
        </p:sp>
      </p:grpSp>
      <p:grpSp>
        <p:nvGrpSpPr>
          <p:cNvPr id="427" name="Google Shape;427;p10"/>
          <p:cNvGrpSpPr/>
          <p:nvPr/>
        </p:nvGrpSpPr>
        <p:grpSpPr>
          <a:xfrm>
            <a:off x="3168402" y="836172"/>
            <a:ext cx="1246394" cy="1621088"/>
            <a:chOff x="2858112" y="554428"/>
            <a:chExt cx="1246394" cy="1621088"/>
          </a:xfrm>
        </p:grpSpPr>
        <p:sp>
          <p:nvSpPr>
            <p:cNvPr id="428" name="Google Shape;428;p10"/>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a:p>
          </p:txBody>
        </p:sp>
        <p:grpSp>
          <p:nvGrpSpPr>
            <p:cNvPr id="429" name="Google Shape;429;p10"/>
            <p:cNvGrpSpPr/>
            <p:nvPr/>
          </p:nvGrpSpPr>
          <p:grpSpPr>
            <a:xfrm>
              <a:off x="2874899" y="554428"/>
              <a:ext cx="1229607" cy="1621088"/>
              <a:chOff x="2850938" y="554428"/>
              <a:chExt cx="1229607" cy="1621088"/>
            </a:xfrm>
          </p:grpSpPr>
          <p:sp>
            <p:nvSpPr>
              <p:cNvPr id="430" name="Google Shape;430;p10"/>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0,31%</a:t>
                </a:r>
                <a:endParaRPr/>
              </a:p>
            </p:txBody>
          </p:sp>
          <p:pic>
            <p:nvPicPr>
              <p:cNvPr id="431" name="Google Shape;431;p10"/>
              <p:cNvPicPr preferRelativeResize="0"/>
              <p:nvPr/>
            </p:nvPicPr>
            <p:blipFill rotWithShape="1">
              <a:blip r:embed="rId4">
                <a:alphaModFix/>
              </a:blip>
              <a:srcRect b="0" l="87297" r="0" t="0"/>
              <a:stretch/>
            </p:blipFill>
            <p:spPr>
              <a:xfrm>
                <a:off x="3155364" y="554428"/>
                <a:ext cx="603573" cy="850900"/>
              </a:xfrm>
              <a:prstGeom prst="rect">
                <a:avLst/>
              </a:prstGeom>
              <a:noFill/>
              <a:ln>
                <a:noFill/>
              </a:ln>
            </p:spPr>
          </p:pic>
          <p:sp>
            <p:nvSpPr>
              <p:cNvPr id="432" name="Google Shape;432;p10"/>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a:p>
            </p:txBody>
          </p:sp>
        </p:grpSp>
      </p:grpSp>
      <p:grpSp>
        <p:nvGrpSpPr>
          <p:cNvPr id="433" name="Google Shape;433;p10"/>
          <p:cNvGrpSpPr/>
          <p:nvPr/>
        </p:nvGrpSpPr>
        <p:grpSpPr>
          <a:xfrm>
            <a:off x="5622828" y="1573146"/>
            <a:ext cx="1610597" cy="855621"/>
            <a:chOff x="5622828" y="1311622"/>
            <a:chExt cx="1610597" cy="855621"/>
          </a:xfrm>
        </p:grpSpPr>
        <p:sp>
          <p:nvSpPr>
            <p:cNvPr id="434" name="Google Shape;434;p10"/>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435" name="Google Shape;435;p10"/>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0,52%</a:t>
              </a:r>
              <a:endParaRPr/>
            </a:p>
          </p:txBody>
        </p:sp>
        <p:sp>
          <p:nvSpPr>
            <p:cNvPr id="436" name="Google Shape;436;p10"/>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p:txBody>
        </p:sp>
      </p:grpSp>
      <p:grpSp>
        <p:nvGrpSpPr>
          <p:cNvPr id="437" name="Google Shape;437;p10"/>
          <p:cNvGrpSpPr/>
          <p:nvPr/>
        </p:nvGrpSpPr>
        <p:grpSpPr>
          <a:xfrm>
            <a:off x="4248522" y="945092"/>
            <a:ext cx="1610597" cy="1516901"/>
            <a:chOff x="4078085" y="683568"/>
            <a:chExt cx="1610597" cy="1516901"/>
          </a:xfrm>
        </p:grpSpPr>
        <p:pic>
          <p:nvPicPr>
            <p:cNvPr id="438" name="Google Shape;438;p10"/>
            <p:cNvPicPr preferRelativeResize="0"/>
            <p:nvPr/>
          </p:nvPicPr>
          <p:blipFill rotWithShape="1">
            <a:blip r:embed="rId5">
              <a:alphaModFix/>
            </a:blip>
            <a:srcRect b="0" l="0" r="48966" t="0"/>
            <a:stretch/>
          </p:blipFill>
          <p:spPr>
            <a:xfrm>
              <a:off x="4361548" y="683568"/>
              <a:ext cx="1039102" cy="763541"/>
            </a:xfrm>
            <a:prstGeom prst="rect">
              <a:avLst/>
            </a:prstGeom>
            <a:noFill/>
            <a:ln>
              <a:noFill/>
            </a:ln>
          </p:spPr>
        </p:pic>
        <p:sp>
          <p:nvSpPr>
            <p:cNvPr id="439" name="Google Shape;439;p10"/>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2,18%</a:t>
              </a:r>
              <a:endParaRPr/>
            </a:p>
          </p:txBody>
        </p:sp>
        <p:sp>
          <p:nvSpPr>
            <p:cNvPr id="440" name="Google Shape;440;p10"/>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441" name="Google Shape;441;p10"/>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21 Casos</a:t>
              </a:r>
              <a:endParaRPr/>
            </a:p>
          </p:txBody>
        </p:sp>
      </p:grpSp>
      <p:sp>
        <p:nvSpPr>
          <p:cNvPr id="442" name="Google Shape;442;p10"/>
          <p:cNvSpPr/>
          <p:nvPr/>
        </p:nvSpPr>
        <p:spPr>
          <a:xfrm>
            <a:off x="1963" y="24813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3" name="Google Shape;443;p10"/>
          <p:cNvGrpSpPr/>
          <p:nvPr/>
        </p:nvGrpSpPr>
        <p:grpSpPr>
          <a:xfrm>
            <a:off x="276968" y="2594884"/>
            <a:ext cx="3446504" cy="276999"/>
            <a:chOff x="2448322" y="74775"/>
            <a:chExt cx="3446504" cy="276999"/>
          </a:xfrm>
        </p:grpSpPr>
        <p:sp>
          <p:nvSpPr>
            <p:cNvPr id="444" name="Google Shape;444;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45" name="Google Shape;445;p10"/>
            <p:cNvCxnSpPr>
              <a:stCxn id="44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46" name="Google Shape;446;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447" name="Google Shape;447;p10"/>
          <p:cNvSpPr/>
          <p:nvPr/>
        </p:nvSpPr>
        <p:spPr>
          <a:xfrm>
            <a:off x="50" y="734067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8" name="Google Shape;448;p10"/>
          <p:cNvGrpSpPr/>
          <p:nvPr/>
        </p:nvGrpSpPr>
        <p:grpSpPr>
          <a:xfrm>
            <a:off x="192088" y="7405566"/>
            <a:ext cx="3446504" cy="276999"/>
            <a:chOff x="2448322" y="33831"/>
            <a:chExt cx="3446504" cy="276999"/>
          </a:xfrm>
        </p:grpSpPr>
        <p:sp>
          <p:nvSpPr>
            <p:cNvPr id="449" name="Google Shape;449;p1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50" name="Google Shape;450;p10"/>
            <p:cNvCxnSpPr>
              <a:stCxn id="44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451" name="Google Shape;451;p1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452" name="Google Shape;452;p10"/>
          <p:cNvSpPr txBox="1"/>
          <p:nvPr/>
        </p:nvSpPr>
        <p:spPr>
          <a:xfrm>
            <a:off x="102988" y="7723509"/>
            <a:ext cx="704550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comportamiento de la varicela  hasta semana epidemiológica 32 ha estado en zona de éxito. Se observa un número de casos  por encima de lo esperado en comparación con los dos años anteriores. El curso de vida con mayor número de casos fue el de adultez con el 24,97%. En promedio se notificaron 30 casos por semana epidemiológica. </a:t>
            </a:r>
            <a:endParaRPr sz="1400">
              <a:solidFill>
                <a:schemeClr val="dk1"/>
              </a:solidFill>
              <a:latin typeface="Arial Narrow"/>
              <a:ea typeface="Arial Narrow"/>
              <a:cs typeface="Arial Narrow"/>
              <a:sym typeface="Arial Narrow"/>
            </a:endParaRPr>
          </a:p>
        </p:txBody>
      </p:sp>
      <p:grpSp>
        <p:nvGrpSpPr>
          <p:cNvPr id="453" name="Google Shape;453;p10"/>
          <p:cNvGrpSpPr/>
          <p:nvPr/>
        </p:nvGrpSpPr>
        <p:grpSpPr>
          <a:xfrm>
            <a:off x="144066" y="517803"/>
            <a:ext cx="1642872" cy="453798"/>
            <a:chOff x="402094" y="486270"/>
            <a:chExt cx="2369636" cy="453798"/>
          </a:xfrm>
        </p:grpSpPr>
        <p:sp>
          <p:nvSpPr>
            <p:cNvPr id="454" name="Google Shape;454;p10"/>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0"/>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a:p>
          </p:txBody>
        </p:sp>
      </p:grpSp>
      <p:grpSp>
        <p:nvGrpSpPr>
          <p:cNvPr id="456" name="Google Shape;456;p10"/>
          <p:cNvGrpSpPr/>
          <p:nvPr/>
        </p:nvGrpSpPr>
        <p:grpSpPr>
          <a:xfrm>
            <a:off x="2223152" y="513131"/>
            <a:ext cx="1809346" cy="436842"/>
            <a:chOff x="3060727" y="484500"/>
            <a:chExt cx="2369636" cy="436842"/>
          </a:xfrm>
        </p:grpSpPr>
        <p:sp>
          <p:nvSpPr>
            <p:cNvPr id="457" name="Google Shape;457;p1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0"/>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a:p>
          </p:txBody>
        </p:sp>
      </p:grpSp>
      <p:grpSp>
        <p:nvGrpSpPr>
          <p:cNvPr id="459" name="Google Shape;459;p10"/>
          <p:cNvGrpSpPr/>
          <p:nvPr/>
        </p:nvGrpSpPr>
        <p:grpSpPr>
          <a:xfrm>
            <a:off x="4573030" y="537991"/>
            <a:ext cx="2771836" cy="436842"/>
            <a:chOff x="2849287" y="484500"/>
            <a:chExt cx="2777877" cy="436842"/>
          </a:xfrm>
        </p:grpSpPr>
        <p:sp>
          <p:nvSpPr>
            <p:cNvPr id="460" name="Google Shape;460;p1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0"/>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a:p>
          </p:txBody>
        </p:sp>
      </p:grpSp>
      <p:pic>
        <p:nvPicPr>
          <p:cNvPr id="462" name="Google Shape;462;p10"/>
          <p:cNvPicPr preferRelativeResize="0"/>
          <p:nvPr/>
        </p:nvPicPr>
        <p:blipFill rotWithShape="1">
          <a:blip r:embed="rId6">
            <a:alphaModFix/>
          </a:blip>
          <a:srcRect b="0" l="0" r="0" t="0"/>
          <a:stretch/>
        </p:blipFill>
        <p:spPr>
          <a:xfrm>
            <a:off x="3497422" y="4699131"/>
            <a:ext cx="3651071" cy="26006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11"/>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468" name="Google Shape;468;p11"/>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469" name="Google Shape;469;p11"/>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470" name="Google Shape;470;p11"/>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08  acumulado  de 2022. </a:t>
            </a:r>
            <a:endParaRPr/>
          </a:p>
        </p:txBody>
      </p:sp>
      <p:grpSp>
        <p:nvGrpSpPr>
          <p:cNvPr id="471" name="Google Shape;471;p11"/>
          <p:cNvGrpSpPr/>
          <p:nvPr/>
        </p:nvGrpSpPr>
        <p:grpSpPr>
          <a:xfrm>
            <a:off x="179214" y="4211960"/>
            <a:ext cx="1892650" cy="488476"/>
            <a:chOff x="2397524" y="3379972"/>
            <a:chExt cx="4508500" cy="904875"/>
          </a:xfrm>
        </p:grpSpPr>
        <p:pic>
          <p:nvPicPr>
            <p:cNvPr id="472" name="Google Shape;472;p1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473" name="Google Shape;473;p1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167</a:t>
              </a:r>
              <a:endParaRPr/>
            </a:p>
          </p:txBody>
        </p:sp>
      </p:grpSp>
      <p:sp>
        <p:nvSpPr>
          <p:cNvPr id="474" name="Google Shape;474;p11"/>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187,93% más respecto al mismo periodo del año anterior</a:t>
            </a:r>
            <a:endParaRPr/>
          </a:p>
        </p:txBody>
      </p:sp>
      <p:sp>
        <p:nvSpPr>
          <p:cNvPr id="475" name="Google Shape;475;p11"/>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11"/>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08 acumulado de 2020-2022. </a:t>
            </a:r>
            <a:endParaRPr/>
          </a:p>
        </p:txBody>
      </p:sp>
      <p:grpSp>
        <p:nvGrpSpPr>
          <p:cNvPr id="477" name="Google Shape;477;p11"/>
          <p:cNvGrpSpPr/>
          <p:nvPr/>
        </p:nvGrpSpPr>
        <p:grpSpPr>
          <a:xfrm>
            <a:off x="2448322" y="74775"/>
            <a:ext cx="3446504" cy="276999"/>
            <a:chOff x="2448322" y="74775"/>
            <a:chExt cx="3446504" cy="276999"/>
          </a:xfrm>
        </p:grpSpPr>
        <p:sp>
          <p:nvSpPr>
            <p:cNvPr id="478" name="Google Shape;478;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481" name="Google Shape;481;p11"/>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2" name="Google Shape;482;p11"/>
          <p:cNvGrpSpPr/>
          <p:nvPr/>
        </p:nvGrpSpPr>
        <p:grpSpPr>
          <a:xfrm>
            <a:off x="277404" y="5621632"/>
            <a:ext cx="3446504" cy="276999"/>
            <a:chOff x="2448322" y="74775"/>
            <a:chExt cx="3446504" cy="276999"/>
          </a:xfrm>
        </p:grpSpPr>
        <p:sp>
          <p:nvSpPr>
            <p:cNvPr id="483" name="Google Shape;483;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84" name="Google Shape;484;p11"/>
            <p:cNvCxnSpPr>
              <a:stCxn id="4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5" name="Google Shape;485;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486" name="Google Shape;48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sp>
        <p:nvSpPr>
          <p:cNvPr id="487" name="Google Shape;487;p11"/>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a:p>
        </p:txBody>
      </p:sp>
      <p:grpSp>
        <p:nvGrpSpPr>
          <p:cNvPr id="488" name="Google Shape;488;p11"/>
          <p:cNvGrpSpPr/>
          <p:nvPr/>
        </p:nvGrpSpPr>
        <p:grpSpPr>
          <a:xfrm>
            <a:off x="5114767" y="5635532"/>
            <a:ext cx="3526243" cy="276999"/>
            <a:chOff x="2448322" y="74775"/>
            <a:chExt cx="3526243" cy="276999"/>
          </a:xfrm>
        </p:grpSpPr>
        <p:sp>
          <p:nvSpPr>
            <p:cNvPr id="489" name="Google Shape;489;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90" name="Google Shape;490;p11"/>
            <p:cNvCxnSpPr>
              <a:stCxn id="4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91" name="Google Shape;491;p11"/>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pic>
        <p:nvPicPr>
          <p:cNvPr id="492" name="Google Shape;492;p11"/>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493" name="Google Shape;493;p11"/>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08  acumulado  de  2022. </a:t>
            </a:r>
            <a:endParaRPr/>
          </a:p>
        </p:txBody>
      </p:sp>
      <p:sp>
        <p:nvSpPr>
          <p:cNvPr id="494" name="Google Shape;494;p11"/>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495" name="Google Shape;495;p11"/>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496" name="Google Shape;496;p11"/>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497" name="Google Shape;497;p11"/>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6,29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167 casos</a:t>
            </a:r>
            <a:endParaRPr/>
          </a:p>
        </p:txBody>
      </p:sp>
      <p:sp>
        <p:nvSpPr>
          <p:cNvPr id="498" name="Google Shape;498;p11"/>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499" name="Google Shape;499;p11"/>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p:txBody>
      </p:sp>
      <p:pic>
        <p:nvPicPr>
          <p:cNvPr id="500" name="Google Shape;500;p11"/>
          <p:cNvPicPr preferRelativeResize="0"/>
          <p:nvPr/>
        </p:nvPicPr>
        <p:blipFill rotWithShape="1">
          <a:blip r:embed="rId7">
            <a:alphaModFix/>
          </a:blip>
          <a:srcRect b="0" l="0" r="0" t="0"/>
          <a:stretch/>
        </p:blipFill>
        <p:spPr>
          <a:xfrm>
            <a:off x="2161303" y="431959"/>
            <a:ext cx="5000820" cy="1732318"/>
          </a:xfrm>
          <a:prstGeom prst="rect">
            <a:avLst/>
          </a:prstGeom>
          <a:noFill/>
          <a:ln>
            <a:noFill/>
          </a:ln>
        </p:spPr>
      </p:pic>
      <p:pic>
        <p:nvPicPr>
          <p:cNvPr id="501" name="Google Shape;501;p11"/>
          <p:cNvPicPr preferRelativeResize="0"/>
          <p:nvPr/>
        </p:nvPicPr>
        <p:blipFill rotWithShape="1">
          <a:blip r:embed="rId8">
            <a:alphaModFix/>
          </a:blip>
          <a:srcRect b="0" l="0" r="0" t="0"/>
          <a:stretch/>
        </p:blipFill>
        <p:spPr>
          <a:xfrm>
            <a:off x="2161303" y="2645402"/>
            <a:ext cx="5000820" cy="2326997"/>
          </a:xfrm>
          <a:prstGeom prst="rect">
            <a:avLst/>
          </a:prstGeom>
          <a:noFill/>
          <a:ln>
            <a:noFill/>
          </a:ln>
        </p:spPr>
      </p:pic>
      <p:pic>
        <p:nvPicPr>
          <p:cNvPr id="502" name="Google Shape;502;p11"/>
          <p:cNvPicPr preferRelativeResize="0"/>
          <p:nvPr/>
        </p:nvPicPr>
        <p:blipFill rotWithShape="1">
          <a:blip r:embed="rId9">
            <a:alphaModFix/>
          </a:blip>
          <a:srcRect b="0" l="0" r="0" t="0"/>
          <a:stretch/>
        </p:blipFill>
        <p:spPr>
          <a:xfrm>
            <a:off x="0" y="5967092"/>
            <a:ext cx="4791456" cy="27555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2"/>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8" name="Google Shape;508;p12"/>
          <p:cNvGrpSpPr/>
          <p:nvPr/>
        </p:nvGrpSpPr>
        <p:grpSpPr>
          <a:xfrm>
            <a:off x="277404" y="137149"/>
            <a:ext cx="3446504" cy="276999"/>
            <a:chOff x="2448322" y="74775"/>
            <a:chExt cx="3446504" cy="276999"/>
          </a:xfrm>
        </p:grpSpPr>
        <p:sp>
          <p:nvSpPr>
            <p:cNvPr id="509" name="Google Shape;509;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0" name="Google Shape;510;p12"/>
            <p:cNvCxnSpPr>
              <a:stCxn id="50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1" name="Google Shape;511;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512" name="Google Shape;512;p12"/>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3" name="Google Shape;513;p12"/>
          <p:cNvGrpSpPr/>
          <p:nvPr/>
        </p:nvGrpSpPr>
        <p:grpSpPr>
          <a:xfrm>
            <a:off x="277404" y="4224158"/>
            <a:ext cx="5047355" cy="276999"/>
            <a:chOff x="2448322" y="74775"/>
            <a:chExt cx="5047355" cy="276999"/>
          </a:xfrm>
        </p:grpSpPr>
        <p:sp>
          <p:nvSpPr>
            <p:cNvPr id="514" name="Google Shape;51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5" name="Google Shape;515;p12"/>
            <p:cNvCxnSpPr>
              <a:stCxn id="51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6" name="Google Shape;516;p1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a:p>
          </p:txBody>
        </p:sp>
      </p:grpSp>
      <p:sp>
        <p:nvSpPr>
          <p:cNvPr id="517" name="Google Shape;517;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12</a:t>
            </a:r>
            <a:endParaRPr b="1" sz="1050">
              <a:solidFill>
                <a:schemeClr val="dk1"/>
              </a:solidFill>
              <a:latin typeface="Arial Narrow"/>
              <a:ea typeface="Arial Narrow"/>
              <a:cs typeface="Arial Narrow"/>
              <a:sym typeface="Arial Narrow"/>
            </a:endParaRPr>
          </a:p>
        </p:txBody>
      </p:sp>
      <p:grpSp>
        <p:nvGrpSpPr>
          <p:cNvPr id="518" name="Google Shape;518;p12"/>
          <p:cNvGrpSpPr/>
          <p:nvPr/>
        </p:nvGrpSpPr>
        <p:grpSpPr>
          <a:xfrm>
            <a:off x="168022" y="910500"/>
            <a:ext cx="893485" cy="1573268"/>
            <a:chOff x="1032118" y="553075"/>
            <a:chExt cx="893485" cy="1573268"/>
          </a:xfrm>
        </p:grpSpPr>
        <p:pic>
          <p:nvPicPr>
            <p:cNvPr id="519" name="Google Shape;519;p12"/>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520" name="Google Shape;520;p12"/>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68,86%</a:t>
              </a:r>
              <a:endParaRPr/>
            </a:p>
          </p:txBody>
        </p:sp>
        <p:sp>
          <p:nvSpPr>
            <p:cNvPr id="521" name="Google Shape;521;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22" name="Google Shape;522;p12"/>
            <p:cNvSpPr/>
            <p:nvPr/>
          </p:nvSpPr>
          <p:spPr>
            <a:xfrm>
              <a:off x="1141927" y="1849344"/>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115 casos</a:t>
              </a:r>
              <a:endParaRPr sz="1200">
                <a:solidFill>
                  <a:schemeClr val="dk1"/>
                </a:solidFill>
                <a:latin typeface="Calibri"/>
                <a:ea typeface="Calibri"/>
                <a:cs typeface="Calibri"/>
                <a:sym typeface="Calibri"/>
              </a:endParaRPr>
            </a:p>
          </p:txBody>
        </p:sp>
      </p:grpSp>
      <p:grpSp>
        <p:nvGrpSpPr>
          <p:cNvPr id="523" name="Google Shape;523;p12"/>
          <p:cNvGrpSpPr/>
          <p:nvPr/>
        </p:nvGrpSpPr>
        <p:grpSpPr>
          <a:xfrm>
            <a:off x="1117971" y="913240"/>
            <a:ext cx="812752" cy="1594295"/>
            <a:chOff x="1825139" y="1057131"/>
            <a:chExt cx="812752" cy="1594295"/>
          </a:xfrm>
        </p:grpSpPr>
        <p:sp>
          <p:nvSpPr>
            <p:cNvPr id="524" name="Google Shape;524;p12"/>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31,14%</a:t>
              </a:r>
              <a:endParaRPr/>
            </a:p>
          </p:txBody>
        </p:sp>
        <p:sp>
          <p:nvSpPr>
            <p:cNvPr id="525" name="Google Shape;525;p12"/>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26" name="Google Shape;526;p12"/>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 casos</a:t>
              </a:r>
              <a:endParaRPr sz="1200">
                <a:solidFill>
                  <a:schemeClr val="dk1"/>
                </a:solidFill>
                <a:latin typeface="Calibri"/>
                <a:ea typeface="Calibri"/>
                <a:cs typeface="Calibri"/>
                <a:sym typeface="Calibri"/>
              </a:endParaRPr>
            </a:p>
          </p:txBody>
        </p:sp>
        <p:pic>
          <p:nvPicPr>
            <p:cNvPr id="527" name="Google Shape;527;p12"/>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528" name="Google Shape;528;p12"/>
          <p:cNvGrpSpPr/>
          <p:nvPr/>
        </p:nvGrpSpPr>
        <p:grpSpPr>
          <a:xfrm>
            <a:off x="2210241" y="879878"/>
            <a:ext cx="1152880" cy="1582804"/>
            <a:chOff x="3115290" y="1057131"/>
            <a:chExt cx="1152880" cy="1582804"/>
          </a:xfrm>
        </p:grpSpPr>
        <p:grpSp>
          <p:nvGrpSpPr>
            <p:cNvPr id="529" name="Google Shape;529;p12"/>
            <p:cNvGrpSpPr/>
            <p:nvPr/>
          </p:nvGrpSpPr>
          <p:grpSpPr>
            <a:xfrm>
              <a:off x="3115290" y="1781104"/>
              <a:ext cx="1152880" cy="858831"/>
              <a:chOff x="3744466" y="1301912"/>
              <a:chExt cx="1152880" cy="858831"/>
            </a:xfrm>
          </p:grpSpPr>
          <p:sp>
            <p:nvSpPr>
              <p:cNvPr id="530" name="Google Shape;53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531" name="Google Shape;53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533" name="Google Shape;533;p12"/>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534" name="Google Shape;534;p12"/>
          <p:cNvGrpSpPr/>
          <p:nvPr/>
        </p:nvGrpSpPr>
        <p:grpSpPr>
          <a:xfrm>
            <a:off x="3371476" y="879878"/>
            <a:ext cx="740068" cy="1574421"/>
            <a:chOff x="4588574" y="1057131"/>
            <a:chExt cx="740068" cy="1574421"/>
          </a:xfrm>
        </p:grpSpPr>
        <p:grpSp>
          <p:nvGrpSpPr>
            <p:cNvPr id="535" name="Google Shape;535;p12"/>
            <p:cNvGrpSpPr/>
            <p:nvPr/>
          </p:nvGrpSpPr>
          <p:grpSpPr>
            <a:xfrm>
              <a:off x="4588574" y="1751628"/>
              <a:ext cx="740068" cy="879924"/>
              <a:chOff x="5245046" y="1274868"/>
              <a:chExt cx="740068" cy="879924"/>
            </a:xfrm>
          </p:grpSpPr>
          <p:sp>
            <p:nvSpPr>
              <p:cNvPr id="536" name="Google Shape;536;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537" name="Google Shape;537;p1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538" name="Google Shape;538;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539" name="Google Shape;539;p12"/>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540" name="Google Shape;540;p12"/>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08 2022. </a:t>
            </a:r>
            <a:endParaRPr/>
          </a:p>
        </p:txBody>
      </p:sp>
      <p:pic>
        <p:nvPicPr>
          <p:cNvPr id="541" name="Google Shape;541;p12"/>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542" name="Google Shape;542;p12"/>
          <p:cNvGrpSpPr/>
          <p:nvPr/>
        </p:nvGrpSpPr>
        <p:grpSpPr>
          <a:xfrm>
            <a:off x="4330367" y="3245950"/>
            <a:ext cx="1720560" cy="877901"/>
            <a:chOff x="-36884" y="7072716"/>
            <a:chExt cx="1305446" cy="877901"/>
          </a:xfrm>
        </p:grpSpPr>
        <p:sp>
          <p:nvSpPr>
            <p:cNvPr id="543" name="Google Shape;543;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544" name="Google Shape;544;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95,81%</a:t>
              </a:r>
              <a:endParaRPr/>
            </a:p>
          </p:txBody>
        </p:sp>
        <p:sp>
          <p:nvSpPr>
            <p:cNvPr id="545" name="Google Shape;545;p1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160 casos</a:t>
              </a:r>
              <a:endParaRPr/>
            </a:p>
          </p:txBody>
        </p:sp>
      </p:grpSp>
      <p:pic>
        <p:nvPicPr>
          <p:cNvPr id="546" name="Google Shape;546;p12"/>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547" name="Google Shape;547;p12"/>
          <p:cNvGrpSpPr/>
          <p:nvPr/>
        </p:nvGrpSpPr>
        <p:grpSpPr>
          <a:xfrm>
            <a:off x="173594" y="2738085"/>
            <a:ext cx="3277595" cy="978490"/>
            <a:chOff x="-14122" y="6517843"/>
            <a:chExt cx="2486820" cy="978490"/>
          </a:xfrm>
        </p:grpSpPr>
        <p:sp>
          <p:nvSpPr>
            <p:cNvPr id="548" name="Google Shape;548;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549" name="Google Shape;549;p12"/>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76,05% - 127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19,16% - 32 casos</a:t>
              </a:r>
              <a:endParaRPr/>
            </a:p>
          </p:txBody>
        </p:sp>
      </p:grpSp>
      <p:grpSp>
        <p:nvGrpSpPr>
          <p:cNvPr id="550" name="Google Shape;550;p12"/>
          <p:cNvGrpSpPr/>
          <p:nvPr/>
        </p:nvGrpSpPr>
        <p:grpSpPr>
          <a:xfrm>
            <a:off x="4329256" y="982183"/>
            <a:ext cx="874090" cy="1513653"/>
            <a:chOff x="2507826" y="2585355"/>
            <a:chExt cx="874090" cy="1513653"/>
          </a:xfrm>
        </p:grpSpPr>
        <p:sp>
          <p:nvSpPr>
            <p:cNvPr id="551" name="Google Shape;551;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pic>
          <p:nvPicPr>
            <p:cNvPr id="552" name="Google Shape;552;p12"/>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553" name="Google Shape;553;p12"/>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554" name="Google Shape;554;p12"/>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555" name="Google Shape;555;p12"/>
          <p:cNvGrpSpPr/>
          <p:nvPr/>
        </p:nvGrpSpPr>
        <p:grpSpPr>
          <a:xfrm>
            <a:off x="6355281" y="988099"/>
            <a:ext cx="789881" cy="1519436"/>
            <a:chOff x="3826683" y="2682487"/>
            <a:chExt cx="789881" cy="1519436"/>
          </a:xfrm>
        </p:grpSpPr>
        <p:grpSp>
          <p:nvGrpSpPr>
            <p:cNvPr id="556" name="Google Shape;556;p12"/>
            <p:cNvGrpSpPr/>
            <p:nvPr/>
          </p:nvGrpSpPr>
          <p:grpSpPr>
            <a:xfrm>
              <a:off x="3826683" y="3306763"/>
              <a:ext cx="789881" cy="895160"/>
              <a:chOff x="2507826" y="3203848"/>
              <a:chExt cx="789881" cy="895160"/>
            </a:xfrm>
          </p:grpSpPr>
          <p:sp>
            <p:nvSpPr>
              <p:cNvPr id="557" name="Google Shape;557;p12"/>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3,59%</a:t>
                </a:r>
                <a:endParaRPr/>
              </a:p>
            </p:txBody>
          </p:sp>
          <p:sp>
            <p:nvSpPr>
              <p:cNvPr id="558" name="Google Shape;558;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59" name="Google Shape;559;p12"/>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pic>
          <p:nvPicPr>
            <p:cNvPr id="560" name="Google Shape;560;p12"/>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561" name="Google Shape;561;p12"/>
          <p:cNvGrpSpPr/>
          <p:nvPr/>
        </p:nvGrpSpPr>
        <p:grpSpPr>
          <a:xfrm>
            <a:off x="5112618" y="932914"/>
            <a:ext cx="1380071" cy="1567357"/>
            <a:chOff x="1963587" y="2618404"/>
            <a:chExt cx="1380071" cy="1567357"/>
          </a:xfrm>
        </p:grpSpPr>
        <p:pic>
          <p:nvPicPr>
            <p:cNvPr id="562" name="Google Shape;562;p12"/>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563" name="Google Shape;563;p12"/>
            <p:cNvGrpSpPr/>
            <p:nvPr/>
          </p:nvGrpSpPr>
          <p:grpSpPr>
            <a:xfrm>
              <a:off x="1963587" y="3189889"/>
              <a:ext cx="1380071" cy="995872"/>
              <a:chOff x="-325073" y="6955842"/>
              <a:chExt cx="1612468" cy="995872"/>
            </a:xfrm>
          </p:grpSpPr>
          <p:sp>
            <p:nvSpPr>
              <p:cNvPr id="564" name="Google Shape;564;p12"/>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565" name="Google Shape;565;p12"/>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566" name="Google Shape;566;p12"/>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567" name="Google Shape;567;p12"/>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08 2022. </a:t>
            </a:r>
            <a:endParaRPr/>
          </a:p>
        </p:txBody>
      </p:sp>
      <p:sp>
        <p:nvSpPr>
          <p:cNvPr id="568" name="Google Shape;568;p12"/>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187,93%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569" name="Google Shape;569;p12"/>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0" name="Google Shape;570;p12"/>
          <p:cNvGrpSpPr/>
          <p:nvPr/>
        </p:nvGrpSpPr>
        <p:grpSpPr>
          <a:xfrm>
            <a:off x="160381" y="7558421"/>
            <a:ext cx="3446504" cy="276999"/>
            <a:chOff x="2448322" y="33831"/>
            <a:chExt cx="3446504" cy="276999"/>
          </a:xfrm>
        </p:grpSpPr>
        <p:sp>
          <p:nvSpPr>
            <p:cNvPr id="571" name="Google Shape;571;p1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2" name="Google Shape;572;p12"/>
            <p:cNvCxnSpPr>
              <a:stCxn id="57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3" name="Google Shape;573;p1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574" name="Google Shape;574;p12"/>
          <p:cNvGrpSpPr/>
          <p:nvPr/>
        </p:nvGrpSpPr>
        <p:grpSpPr>
          <a:xfrm>
            <a:off x="2338822" y="534761"/>
            <a:ext cx="1847617" cy="436842"/>
            <a:chOff x="3060727" y="484500"/>
            <a:chExt cx="2369636" cy="436842"/>
          </a:xfrm>
        </p:grpSpPr>
        <p:sp>
          <p:nvSpPr>
            <p:cNvPr id="575" name="Google Shape;57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577" name="Google Shape;577;p12"/>
          <p:cNvGrpSpPr/>
          <p:nvPr/>
        </p:nvGrpSpPr>
        <p:grpSpPr>
          <a:xfrm>
            <a:off x="205725" y="534759"/>
            <a:ext cx="1852274" cy="436842"/>
            <a:chOff x="3054754" y="484500"/>
            <a:chExt cx="2375609" cy="436842"/>
          </a:xfrm>
        </p:grpSpPr>
        <p:sp>
          <p:nvSpPr>
            <p:cNvPr id="578" name="Google Shape;578;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580" name="Google Shape;580;p12"/>
          <p:cNvGrpSpPr/>
          <p:nvPr/>
        </p:nvGrpSpPr>
        <p:grpSpPr>
          <a:xfrm>
            <a:off x="4410694" y="596925"/>
            <a:ext cx="2722458" cy="436842"/>
            <a:chOff x="3060727" y="484500"/>
            <a:chExt cx="2369637" cy="436842"/>
          </a:xfrm>
        </p:grpSpPr>
        <p:sp>
          <p:nvSpPr>
            <p:cNvPr id="581" name="Google Shape;581;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583" name="Google Shape;583;p12"/>
          <p:cNvPicPr preferRelativeResize="0"/>
          <p:nvPr/>
        </p:nvPicPr>
        <p:blipFill rotWithShape="1">
          <a:blip r:embed="rId9">
            <a:alphaModFix/>
          </a:blip>
          <a:srcRect b="0" l="0" r="0" t="0"/>
          <a:stretch/>
        </p:blipFill>
        <p:spPr>
          <a:xfrm>
            <a:off x="3656932" y="4573657"/>
            <a:ext cx="3543918" cy="2036022"/>
          </a:xfrm>
          <a:prstGeom prst="rect">
            <a:avLst/>
          </a:prstGeom>
          <a:noFill/>
          <a:ln>
            <a:noFill/>
          </a:ln>
        </p:spPr>
      </p:pic>
      <p:pic>
        <p:nvPicPr>
          <p:cNvPr id="584" name="Google Shape;584;p12"/>
          <p:cNvPicPr preferRelativeResize="0"/>
          <p:nvPr/>
        </p:nvPicPr>
        <p:blipFill rotWithShape="1">
          <a:blip r:embed="rId10">
            <a:alphaModFix/>
          </a:blip>
          <a:srcRect b="0" l="0" r="0" t="0"/>
          <a:stretch/>
        </p:blipFill>
        <p:spPr>
          <a:xfrm>
            <a:off x="11104" y="4580147"/>
            <a:ext cx="3645828" cy="25365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13"/>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590" name="Google Shape;590;p13"/>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591" name="Google Shape;591;p13"/>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592" name="Google Shape;592;p13"/>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593" name="Google Shape;593;p13"/>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08  acumulado de 2022. </a:t>
            </a:r>
            <a:endParaRPr/>
          </a:p>
        </p:txBody>
      </p:sp>
      <p:grpSp>
        <p:nvGrpSpPr>
          <p:cNvPr id="594" name="Google Shape;594;p13"/>
          <p:cNvGrpSpPr/>
          <p:nvPr/>
        </p:nvGrpSpPr>
        <p:grpSpPr>
          <a:xfrm>
            <a:off x="179214" y="5091636"/>
            <a:ext cx="1892650" cy="488476"/>
            <a:chOff x="2397524" y="3379972"/>
            <a:chExt cx="4508500" cy="904875"/>
          </a:xfrm>
        </p:grpSpPr>
        <p:pic>
          <p:nvPicPr>
            <p:cNvPr id="595" name="Google Shape;595;p1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6" name="Google Shape;596;p13"/>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95</a:t>
              </a:r>
              <a:endParaRPr/>
            </a:p>
          </p:txBody>
        </p:sp>
      </p:grpSp>
      <p:sp>
        <p:nvSpPr>
          <p:cNvPr id="597" name="Google Shape;597;p13"/>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26,6%</a:t>
            </a:r>
            <a:endParaRPr/>
          </a:p>
        </p:txBody>
      </p:sp>
      <p:grpSp>
        <p:nvGrpSpPr>
          <p:cNvPr id="598" name="Google Shape;598;p13"/>
          <p:cNvGrpSpPr/>
          <p:nvPr/>
        </p:nvGrpSpPr>
        <p:grpSpPr>
          <a:xfrm>
            <a:off x="2448322" y="74775"/>
            <a:ext cx="3446504" cy="276999"/>
            <a:chOff x="2448322" y="74775"/>
            <a:chExt cx="3446504" cy="276999"/>
          </a:xfrm>
        </p:grpSpPr>
        <p:sp>
          <p:nvSpPr>
            <p:cNvPr id="599" name="Google Shape;599;p1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0" name="Google Shape;600;p13"/>
            <p:cNvCxnSpPr>
              <a:stCxn id="5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1" name="Google Shape;601;p1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2" name="Google Shape;602;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Pág..13 </a:t>
            </a:r>
            <a:endParaRPr b="1" sz="1050">
              <a:solidFill>
                <a:schemeClr val="dk1"/>
              </a:solidFill>
              <a:latin typeface="Arial Narrow"/>
              <a:ea typeface="Arial Narrow"/>
              <a:cs typeface="Arial Narrow"/>
              <a:sym typeface="Arial Narrow"/>
            </a:endParaRPr>
          </a:p>
        </p:txBody>
      </p:sp>
      <p:sp>
        <p:nvSpPr>
          <p:cNvPr id="603" name="Google Shape;603;p13"/>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a:p>
        </p:txBody>
      </p:sp>
      <p:sp>
        <p:nvSpPr>
          <p:cNvPr id="604" name="Google Shape;604;p13"/>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08 acumulado de 2022. </a:t>
            </a:r>
            <a:endParaRPr/>
          </a:p>
        </p:txBody>
      </p:sp>
      <p:sp>
        <p:nvSpPr>
          <p:cNvPr id="605" name="Google Shape;605;p13"/>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08 acumulado de 2019-2022. </a:t>
            </a:r>
            <a:endParaRPr/>
          </a:p>
        </p:txBody>
      </p:sp>
      <p:sp>
        <p:nvSpPr>
          <p:cNvPr id="606" name="Google Shape;606;p13"/>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607" name="Google Shape;607;p13"/>
          <p:cNvGrpSpPr/>
          <p:nvPr/>
        </p:nvGrpSpPr>
        <p:grpSpPr>
          <a:xfrm>
            <a:off x="144066" y="6618265"/>
            <a:ext cx="1892650" cy="488476"/>
            <a:chOff x="2397524" y="3379972"/>
            <a:chExt cx="4508500" cy="904875"/>
          </a:xfrm>
        </p:grpSpPr>
        <p:pic>
          <p:nvPicPr>
            <p:cNvPr id="608" name="Google Shape;608;p1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09" name="Google Shape;609;p13"/>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99</a:t>
              </a:r>
              <a:endParaRPr/>
            </a:p>
          </p:txBody>
        </p:sp>
      </p:grpSp>
      <p:sp>
        <p:nvSpPr>
          <p:cNvPr id="610" name="Google Shape;610;p13"/>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611" name="Google Shape;611;p13"/>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76,7%</a:t>
            </a:r>
            <a:endParaRPr/>
          </a:p>
        </p:txBody>
      </p:sp>
      <p:graphicFrame>
        <p:nvGraphicFramePr>
          <p:cNvPr id="612" name="Google Shape;612;p13"/>
          <p:cNvGraphicFramePr/>
          <p:nvPr/>
        </p:nvGraphicFramePr>
        <p:xfrm>
          <a:off x="2152405" y="351774"/>
          <a:ext cx="4972777" cy="2616886"/>
        </p:xfrm>
        <a:graphic>
          <a:graphicData uri="http://schemas.openxmlformats.org/drawingml/2006/chart">
            <c:chart r:id="rId6"/>
          </a:graphicData>
        </a:graphic>
      </p:graphicFrame>
      <p:graphicFrame>
        <p:nvGraphicFramePr>
          <p:cNvPr id="613" name="Google Shape;613;p13"/>
          <p:cNvGraphicFramePr/>
          <p:nvPr/>
        </p:nvGraphicFramePr>
        <p:xfrm>
          <a:off x="2181225" y="3419873"/>
          <a:ext cx="5091633" cy="2808312"/>
        </p:xfrm>
        <a:graphic>
          <a:graphicData uri="http://schemas.openxmlformats.org/drawingml/2006/chart">
            <c:chart r:id="rId7"/>
          </a:graphicData>
        </a:graphic>
      </p:graphicFrame>
      <p:graphicFrame>
        <p:nvGraphicFramePr>
          <p:cNvPr id="614" name="Google Shape;614;p13"/>
          <p:cNvGraphicFramePr/>
          <p:nvPr/>
        </p:nvGraphicFramePr>
        <p:xfrm>
          <a:off x="2152405" y="6444208"/>
          <a:ext cx="4972778" cy="2304256"/>
        </p:xfrm>
        <a:graphic>
          <a:graphicData uri="http://schemas.openxmlformats.org/drawingml/2006/chart">
            <c:chart r:id="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4"/>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a:t>
            </a:r>
            <a:endParaRPr b="1" sz="1050">
              <a:solidFill>
                <a:schemeClr val="dk1"/>
              </a:solidFill>
              <a:latin typeface="Arial Narrow"/>
              <a:ea typeface="Arial Narrow"/>
              <a:cs typeface="Arial Narrow"/>
              <a:sym typeface="Arial Narrow"/>
            </a:endParaRPr>
          </a:p>
        </p:txBody>
      </p:sp>
      <p:sp>
        <p:nvSpPr>
          <p:cNvPr id="621" name="Google Shape;621;p14"/>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14"/>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23" name="Google Shape;623;p14"/>
          <p:cNvCxnSpPr>
            <a:stCxn id="622"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624" name="Google Shape;624;p14"/>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625" name="Google Shape;625;p14"/>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626" name="Google Shape;626;p14"/>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 * 100 mil</a:t>
            </a:r>
            <a:endParaRPr/>
          </a:p>
        </p:txBody>
      </p:sp>
      <p:sp>
        <p:nvSpPr>
          <p:cNvPr id="627" name="Google Shape;627;p14"/>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628" name="Google Shape;628;p14"/>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3,7* 100 mil</a:t>
            </a:r>
            <a:endParaRPr/>
          </a:p>
        </p:txBody>
      </p:sp>
      <p:sp>
        <p:nvSpPr>
          <p:cNvPr id="629" name="Google Shape;629;p14"/>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0" name="Google Shape;630;p14"/>
          <p:cNvCxnSpPr>
            <a:stCxn id="629"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631" name="Google Shape;631;p14"/>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632" name="Google Shape;632;p14"/>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08 acumulado  de  2022. </a:t>
            </a:r>
            <a:endParaRPr/>
          </a:p>
        </p:txBody>
      </p:sp>
      <p:sp>
        <p:nvSpPr>
          <p:cNvPr id="633" name="Google Shape;633;p14"/>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08   acumulado de 2019-2022. </a:t>
            </a:r>
            <a:endParaRPr/>
          </a:p>
        </p:txBody>
      </p:sp>
      <p:graphicFrame>
        <p:nvGraphicFramePr>
          <p:cNvPr id="634" name="Google Shape;634;p14"/>
          <p:cNvGraphicFramePr/>
          <p:nvPr/>
        </p:nvGraphicFramePr>
        <p:xfrm>
          <a:off x="2301499" y="0"/>
          <a:ext cx="3963247" cy="2035624"/>
        </p:xfrm>
        <a:graphic>
          <a:graphicData uri="http://schemas.openxmlformats.org/drawingml/2006/chart">
            <c:chart r:id="rId3"/>
          </a:graphicData>
        </a:graphic>
      </p:graphicFrame>
      <p:pic>
        <p:nvPicPr>
          <p:cNvPr descr="C:\Users\1037613764\Documents\Boletines\Mapas período 8\Proporción hepatitis B.JPG" id="635" name="Google Shape;635;p14"/>
          <p:cNvPicPr preferRelativeResize="0"/>
          <p:nvPr/>
        </p:nvPicPr>
        <p:blipFill rotWithShape="1">
          <a:blip r:embed="rId4">
            <a:alphaModFix/>
          </a:blip>
          <a:srcRect b="0" l="0" r="0" t="0"/>
          <a:stretch/>
        </p:blipFill>
        <p:spPr>
          <a:xfrm>
            <a:off x="27671" y="3905225"/>
            <a:ext cx="7122246" cy="4608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5"/>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41" name="Google Shape;641;p15"/>
          <p:cNvGrpSpPr/>
          <p:nvPr/>
        </p:nvGrpSpPr>
        <p:grpSpPr>
          <a:xfrm>
            <a:off x="122078" y="6179675"/>
            <a:ext cx="841843" cy="1132310"/>
            <a:chOff x="1030415" y="748098"/>
            <a:chExt cx="841843" cy="1132310"/>
          </a:xfrm>
        </p:grpSpPr>
        <p:pic>
          <p:nvPicPr>
            <p:cNvPr id="642" name="Google Shape;642;p15"/>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643" name="Google Shape;643;p15"/>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67,37%</a:t>
              </a:r>
              <a:endParaRPr/>
            </a:p>
          </p:txBody>
        </p:sp>
        <p:sp>
          <p:nvSpPr>
            <p:cNvPr id="644" name="Google Shape;644;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645" name="Google Shape;645;p15"/>
          <p:cNvGrpSpPr/>
          <p:nvPr/>
        </p:nvGrpSpPr>
        <p:grpSpPr>
          <a:xfrm>
            <a:off x="1017033" y="6209407"/>
            <a:ext cx="827642" cy="1091720"/>
            <a:chOff x="1825139" y="815810"/>
            <a:chExt cx="827642" cy="1091720"/>
          </a:xfrm>
        </p:grpSpPr>
        <p:sp>
          <p:nvSpPr>
            <p:cNvPr id="646" name="Google Shape;646;p15"/>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32,63%</a:t>
              </a:r>
              <a:endParaRPr/>
            </a:p>
          </p:txBody>
        </p:sp>
        <p:sp>
          <p:nvSpPr>
            <p:cNvPr id="647" name="Google Shape;647;p15"/>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648" name="Google Shape;648;p15"/>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649" name="Google Shape;649;p15"/>
          <p:cNvGrpSpPr/>
          <p:nvPr/>
        </p:nvGrpSpPr>
        <p:grpSpPr>
          <a:xfrm>
            <a:off x="2126041" y="6213471"/>
            <a:ext cx="1152880" cy="1113356"/>
            <a:chOff x="2107178" y="815810"/>
            <a:chExt cx="1152880" cy="1113356"/>
          </a:xfrm>
        </p:grpSpPr>
        <p:grpSp>
          <p:nvGrpSpPr>
            <p:cNvPr id="650" name="Google Shape;650;p15"/>
            <p:cNvGrpSpPr/>
            <p:nvPr/>
          </p:nvGrpSpPr>
          <p:grpSpPr>
            <a:xfrm>
              <a:off x="2107178" y="1317818"/>
              <a:ext cx="1152880" cy="611348"/>
              <a:chOff x="3744466" y="1301912"/>
              <a:chExt cx="1152880" cy="611348"/>
            </a:xfrm>
          </p:grpSpPr>
          <p:sp>
            <p:nvSpPr>
              <p:cNvPr id="651" name="Google Shape;651;p1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4,21%</a:t>
                </a:r>
                <a:endParaRPr/>
              </a:p>
            </p:txBody>
          </p:sp>
          <p:sp>
            <p:nvSpPr>
              <p:cNvPr id="652" name="Google Shape;652;p1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653" name="Google Shape;653;p15"/>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654" name="Google Shape;654;p15"/>
          <p:cNvGrpSpPr/>
          <p:nvPr/>
        </p:nvGrpSpPr>
        <p:grpSpPr>
          <a:xfrm>
            <a:off x="3206913" y="6232761"/>
            <a:ext cx="740068" cy="1110282"/>
            <a:chOff x="3580462" y="815810"/>
            <a:chExt cx="740068" cy="1110282"/>
          </a:xfrm>
        </p:grpSpPr>
        <p:grpSp>
          <p:nvGrpSpPr>
            <p:cNvPr id="655" name="Google Shape;655;p15"/>
            <p:cNvGrpSpPr/>
            <p:nvPr/>
          </p:nvGrpSpPr>
          <p:grpSpPr>
            <a:xfrm>
              <a:off x="3580462" y="1288342"/>
              <a:ext cx="740068" cy="637750"/>
              <a:chOff x="5245046" y="1274868"/>
              <a:chExt cx="740068" cy="637750"/>
            </a:xfrm>
          </p:grpSpPr>
          <p:sp>
            <p:nvSpPr>
              <p:cNvPr id="656" name="Google Shape;656;p15"/>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657" name="Google Shape;657;p1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658" name="Google Shape;658;p15"/>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659" name="Google Shape;659;p15"/>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660" name="Google Shape;660;p15"/>
          <p:cNvGrpSpPr/>
          <p:nvPr/>
        </p:nvGrpSpPr>
        <p:grpSpPr>
          <a:xfrm>
            <a:off x="4301137" y="7901115"/>
            <a:ext cx="1690560" cy="650645"/>
            <a:chOff x="-14122" y="7072716"/>
            <a:chExt cx="1282684" cy="650645"/>
          </a:xfrm>
        </p:grpSpPr>
        <p:sp>
          <p:nvSpPr>
            <p:cNvPr id="661" name="Google Shape;661;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662" name="Google Shape;662;p1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96,84%</a:t>
              </a:r>
              <a:endParaRPr/>
            </a:p>
          </p:txBody>
        </p:sp>
      </p:grpSp>
      <p:pic>
        <p:nvPicPr>
          <p:cNvPr id="663" name="Google Shape;663;p15"/>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664" name="Google Shape;664;p15"/>
          <p:cNvGrpSpPr/>
          <p:nvPr/>
        </p:nvGrpSpPr>
        <p:grpSpPr>
          <a:xfrm>
            <a:off x="1049891" y="7771259"/>
            <a:ext cx="1995317" cy="905197"/>
            <a:chOff x="-188366" y="7072716"/>
            <a:chExt cx="1513913" cy="905197"/>
          </a:xfrm>
        </p:grpSpPr>
        <p:sp>
          <p:nvSpPr>
            <p:cNvPr id="665" name="Google Shape;665;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666" name="Google Shape;666;p15"/>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65,26%</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23,16%</a:t>
              </a:r>
              <a:endParaRPr b="1" sz="1200">
                <a:solidFill>
                  <a:schemeClr val="dk1"/>
                </a:solidFill>
                <a:latin typeface="Arial Narrow"/>
                <a:ea typeface="Arial Narrow"/>
                <a:cs typeface="Arial Narrow"/>
                <a:sym typeface="Arial Narrow"/>
              </a:endParaRPr>
            </a:p>
          </p:txBody>
        </p:sp>
        <p:sp>
          <p:nvSpPr>
            <p:cNvPr id="667" name="Google Shape;667;p15"/>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668" name="Google Shape;668;p15"/>
          <p:cNvGrpSpPr/>
          <p:nvPr/>
        </p:nvGrpSpPr>
        <p:grpSpPr>
          <a:xfrm>
            <a:off x="5241863" y="6264784"/>
            <a:ext cx="874090" cy="1056602"/>
            <a:chOff x="2507826" y="2775558"/>
            <a:chExt cx="874090" cy="1056602"/>
          </a:xfrm>
        </p:grpSpPr>
        <p:sp>
          <p:nvSpPr>
            <p:cNvPr id="669" name="Google Shape;669;p1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3,88%</a:t>
              </a:r>
              <a:endParaRPr/>
            </a:p>
          </p:txBody>
        </p:sp>
        <p:pic>
          <p:nvPicPr>
            <p:cNvPr id="670" name="Google Shape;670;p15"/>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671" name="Google Shape;671;p1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672" name="Google Shape;672;p15"/>
          <p:cNvGrpSpPr/>
          <p:nvPr/>
        </p:nvGrpSpPr>
        <p:grpSpPr>
          <a:xfrm>
            <a:off x="4287033" y="6211979"/>
            <a:ext cx="874090" cy="1127234"/>
            <a:chOff x="4542245" y="835972"/>
            <a:chExt cx="874090" cy="1127234"/>
          </a:xfrm>
        </p:grpSpPr>
        <p:grpSp>
          <p:nvGrpSpPr>
            <p:cNvPr id="673" name="Google Shape;673;p15"/>
            <p:cNvGrpSpPr/>
            <p:nvPr/>
          </p:nvGrpSpPr>
          <p:grpSpPr>
            <a:xfrm>
              <a:off x="4542245" y="1334894"/>
              <a:ext cx="874090" cy="628312"/>
              <a:chOff x="2507826" y="3203848"/>
              <a:chExt cx="874090" cy="628312"/>
            </a:xfrm>
          </p:grpSpPr>
          <p:sp>
            <p:nvSpPr>
              <p:cNvPr id="674" name="Google Shape;674;p1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5,83%</a:t>
                </a:r>
                <a:endParaRPr/>
              </a:p>
            </p:txBody>
          </p:sp>
          <p:sp>
            <p:nvSpPr>
              <p:cNvPr id="675" name="Google Shape;675;p1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676" name="Google Shape;676;p15"/>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677" name="Google Shape;677;p15"/>
          <p:cNvGrpSpPr/>
          <p:nvPr/>
        </p:nvGrpSpPr>
        <p:grpSpPr>
          <a:xfrm>
            <a:off x="5991697" y="6108613"/>
            <a:ext cx="1290798" cy="1202122"/>
            <a:chOff x="9455421" y="903990"/>
            <a:chExt cx="1290798" cy="1202122"/>
          </a:xfrm>
        </p:grpSpPr>
        <p:pic>
          <p:nvPicPr>
            <p:cNvPr id="678" name="Google Shape;678;p15"/>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679" name="Google Shape;679;p15"/>
            <p:cNvGrpSpPr/>
            <p:nvPr/>
          </p:nvGrpSpPr>
          <p:grpSpPr>
            <a:xfrm>
              <a:off x="9455421" y="1311975"/>
              <a:ext cx="1290798" cy="794137"/>
              <a:chOff x="-344103" y="6929224"/>
              <a:chExt cx="1508162" cy="794137"/>
            </a:xfrm>
          </p:grpSpPr>
          <p:sp>
            <p:nvSpPr>
              <p:cNvPr id="680" name="Google Shape;680;p15"/>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681" name="Google Shape;681;p15"/>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grpSp>
      </p:grpSp>
      <p:grpSp>
        <p:nvGrpSpPr>
          <p:cNvPr id="682" name="Google Shape;682;p15"/>
          <p:cNvGrpSpPr/>
          <p:nvPr/>
        </p:nvGrpSpPr>
        <p:grpSpPr>
          <a:xfrm>
            <a:off x="2172466" y="5827943"/>
            <a:ext cx="1847617" cy="436842"/>
            <a:chOff x="3060727" y="484500"/>
            <a:chExt cx="2369636" cy="436842"/>
          </a:xfrm>
        </p:grpSpPr>
        <p:sp>
          <p:nvSpPr>
            <p:cNvPr id="683" name="Google Shape;683;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685" name="Google Shape;685;p15"/>
          <p:cNvGrpSpPr/>
          <p:nvPr/>
        </p:nvGrpSpPr>
        <p:grpSpPr>
          <a:xfrm>
            <a:off x="20877" y="5816081"/>
            <a:ext cx="1852274" cy="436842"/>
            <a:chOff x="3054754" y="484500"/>
            <a:chExt cx="2375609" cy="436842"/>
          </a:xfrm>
        </p:grpSpPr>
        <p:sp>
          <p:nvSpPr>
            <p:cNvPr id="686" name="Google Shape;686;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688" name="Google Shape;688;p15"/>
          <p:cNvGrpSpPr/>
          <p:nvPr/>
        </p:nvGrpSpPr>
        <p:grpSpPr>
          <a:xfrm>
            <a:off x="4351910" y="5846641"/>
            <a:ext cx="2722458" cy="436842"/>
            <a:chOff x="3060727" y="484500"/>
            <a:chExt cx="2369637" cy="436842"/>
          </a:xfrm>
        </p:grpSpPr>
        <p:sp>
          <p:nvSpPr>
            <p:cNvPr id="689" name="Google Shape;689;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691" name="Google Shape;691;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Pág..15 </a:t>
            </a:r>
            <a:endParaRPr b="1" sz="1050">
              <a:solidFill>
                <a:schemeClr val="dk1"/>
              </a:solidFill>
              <a:latin typeface="Arial Narrow"/>
              <a:ea typeface="Arial Narrow"/>
              <a:cs typeface="Arial Narrow"/>
              <a:sym typeface="Arial Narrow"/>
            </a:endParaRPr>
          </a:p>
        </p:txBody>
      </p:sp>
      <p:sp>
        <p:nvSpPr>
          <p:cNvPr id="692" name="Google Shape;692;p15"/>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693" name="Google Shape;693;p15"/>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694" name="Google Shape;694;p15"/>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64 casos</a:t>
            </a:r>
            <a:endParaRPr sz="1200">
              <a:solidFill>
                <a:schemeClr val="dk1"/>
              </a:solidFill>
              <a:latin typeface="Calibri"/>
              <a:ea typeface="Calibri"/>
              <a:cs typeface="Calibri"/>
              <a:sym typeface="Calibri"/>
            </a:endParaRPr>
          </a:p>
        </p:txBody>
      </p:sp>
      <p:sp>
        <p:nvSpPr>
          <p:cNvPr id="695" name="Google Shape;695;p15"/>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 casos</a:t>
            </a:r>
            <a:endParaRPr sz="1200">
              <a:solidFill>
                <a:schemeClr val="dk1"/>
              </a:solidFill>
              <a:latin typeface="Calibri"/>
              <a:ea typeface="Calibri"/>
              <a:cs typeface="Calibri"/>
              <a:sym typeface="Calibri"/>
            </a:endParaRPr>
          </a:p>
        </p:txBody>
      </p:sp>
      <p:sp>
        <p:nvSpPr>
          <p:cNvPr id="696" name="Google Shape;696;p15"/>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sp>
        <p:nvSpPr>
          <p:cNvPr id="697" name="Google Shape;697;p15"/>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698" name="Google Shape;698;p15"/>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699" name="Google Shape;699;p15"/>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0" name="Google Shape;700;p15"/>
          <p:cNvCxnSpPr>
            <a:stCxn id="699"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701" name="Google Shape;701;p15"/>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702" name="Google Shape;702;p15"/>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15"/>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4" name="Google Shape;704;p15"/>
          <p:cNvCxnSpPr>
            <a:stCxn id="703"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705" name="Google Shape;705;p15"/>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a:p>
        </p:txBody>
      </p:sp>
      <p:sp>
        <p:nvSpPr>
          <p:cNvPr id="706" name="Google Shape;706;p15"/>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08 acumulado  de  2022. </a:t>
            </a:r>
            <a:endParaRPr/>
          </a:p>
        </p:txBody>
      </p:sp>
      <p:pic>
        <p:nvPicPr>
          <p:cNvPr descr="C:\Users\1037613764\Documents\Boletines\Mapas período 8\Proporción hepatitis C.JPG" id="707" name="Google Shape;707;p15"/>
          <p:cNvPicPr preferRelativeResize="0"/>
          <p:nvPr/>
        </p:nvPicPr>
        <p:blipFill rotWithShape="1">
          <a:blip r:embed="rId9">
            <a:alphaModFix/>
          </a:blip>
          <a:srcRect b="0" l="0" r="0" t="0"/>
          <a:stretch/>
        </p:blipFill>
        <p:spPr>
          <a:xfrm>
            <a:off x="336730" y="594593"/>
            <a:ext cx="6701604" cy="42739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6"/>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13" name="Google Shape;713;p16"/>
          <p:cNvGrpSpPr/>
          <p:nvPr/>
        </p:nvGrpSpPr>
        <p:grpSpPr>
          <a:xfrm>
            <a:off x="1070784" y="2796492"/>
            <a:ext cx="1881594" cy="1358120"/>
            <a:chOff x="3232545" y="2931806"/>
            <a:chExt cx="1881594" cy="1358120"/>
          </a:xfrm>
        </p:grpSpPr>
        <p:pic>
          <p:nvPicPr>
            <p:cNvPr id="714" name="Google Shape;714;p16"/>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715" name="Google Shape;715;p16"/>
            <p:cNvGrpSpPr/>
            <p:nvPr/>
          </p:nvGrpSpPr>
          <p:grpSpPr>
            <a:xfrm>
              <a:off x="3232545" y="3564985"/>
              <a:ext cx="1881594" cy="724941"/>
              <a:chOff x="-103304" y="7072716"/>
              <a:chExt cx="1427628" cy="724941"/>
            </a:xfrm>
          </p:grpSpPr>
          <p:sp>
            <p:nvSpPr>
              <p:cNvPr id="716" name="Google Shape;716;p1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717" name="Google Shape;717;p16"/>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83,84%</a:t>
                </a:r>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13,13%</a:t>
                </a:r>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718" name="Google Shape;718;p16"/>
          <p:cNvGrpSpPr/>
          <p:nvPr/>
        </p:nvGrpSpPr>
        <p:grpSpPr>
          <a:xfrm>
            <a:off x="4430170" y="2764717"/>
            <a:ext cx="1690560" cy="1385678"/>
            <a:chOff x="5322204" y="2849006"/>
            <a:chExt cx="1690560" cy="1385678"/>
          </a:xfrm>
        </p:grpSpPr>
        <p:pic>
          <p:nvPicPr>
            <p:cNvPr id="719" name="Google Shape;719;p16"/>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720" name="Google Shape;720;p16"/>
            <p:cNvGrpSpPr/>
            <p:nvPr/>
          </p:nvGrpSpPr>
          <p:grpSpPr>
            <a:xfrm>
              <a:off x="5322204" y="3584039"/>
              <a:ext cx="1690560" cy="650645"/>
              <a:chOff x="-14122" y="7072716"/>
              <a:chExt cx="1282684" cy="650645"/>
            </a:xfrm>
          </p:grpSpPr>
          <p:sp>
            <p:nvSpPr>
              <p:cNvPr id="721" name="Google Shape;721;p1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722" name="Google Shape;722;p16"/>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98,99%</a:t>
                </a:r>
                <a:endParaRPr/>
              </a:p>
            </p:txBody>
          </p:sp>
        </p:grpSp>
      </p:grpSp>
      <p:sp>
        <p:nvSpPr>
          <p:cNvPr id="723" name="Google Shape;72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Pág..16 </a:t>
            </a:r>
            <a:endParaRPr b="1" sz="1050">
              <a:solidFill>
                <a:srgbClr val="000000"/>
              </a:solidFill>
              <a:latin typeface="Arial Narrow"/>
              <a:ea typeface="Arial Narrow"/>
              <a:cs typeface="Arial Narrow"/>
              <a:sym typeface="Arial Narrow"/>
            </a:endParaRPr>
          </a:p>
        </p:txBody>
      </p:sp>
      <p:grpSp>
        <p:nvGrpSpPr>
          <p:cNvPr id="724" name="Google Shape;724;p16"/>
          <p:cNvGrpSpPr/>
          <p:nvPr/>
        </p:nvGrpSpPr>
        <p:grpSpPr>
          <a:xfrm>
            <a:off x="160662" y="75973"/>
            <a:ext cx="936032" cy="261610"/>
            <a:chOff x="2448322" y="74775"/>
            <a:chExt cx="936032" cy="261610"/>
          </a:xfrm>
        </p:grpSpPr>
        <p:sp>
          <p:nvSpPr>
            <p:cNvPr id="725" name="Google Shape;725;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726" name="Google Shape;726;p16"/>
            <p:cNvCxnSpPr>
              <a:stCxn id="7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27" name="Google Shape;727;p16"/>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28" name="Google Shape;728;p16"/>
          <p:cNvGrpSpPr/>
          <p:nvPr/>
        </p:nvGrpSpPr>
        <p:grpSpPr>
          <a:xfrm>
            <a:off x="30478" y="4469504"/>
            <a:ext cx="936032" cy="261610"/>
            <a:chOff x="2448322" y="74775"/>
            <a:chExt cx="936032" cy="261610"/>
          </a:xfrm>
        </p:grpSpPr>
        <p:sp>
          <p:nvSpPr>
            <p:cNvPr id="729" name="Google Shape;72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730" name="Google Shape;730;p16"/>
            <p:cNvCxnSpPr>
              <a:stCxn id="7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731" name="Google Shape;731;p16"/>
          <p:cNvGrpSpPr/>
          <p:nvPr/>
        </p:nvGrpSpPr>
        <p:grpSpPr>
          <a:xfrm>
            <a:off x="180838" y="920327"/>
            <a:ext cx="850854" cy="1573970"/>
            <a:chOff x="1068833" y="553075"/>
            <a:chExt cx="850854" cy="1573970"/>
          </a:xfrm>
        </p:grpSpPr>
        <p:pic>
          <p:nvPicPr>
            <p:cNvPr id="732" name="Google Shape;732;p16"/>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733" name="Google Shape;733;p16"/>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90,91%</a:t>
              </a:r>
              <a:endParaRPr/>
            </a:p>
          </p:txBody>
        </p:sp>
        <p:sp>
          <p:nvSpPr>
            <p:cNvPr id="734" name="Google Shape;734;p16"/>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35" name="Google Shape;735;p16"/>
            <p:cNvSpPr/>
            <p:nvPr/>
          </p:nvSpPr>
          <p:spPr>
            <a:xfrm>
              <a:off x="1136020" y="185004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90 casos</a:t>
              </a:r>
              <a:endParaRPr sz="1200">
                <a:solidFill>
                  <a:srgbClr val="000000"/>
                </a:solidFill>
                <a:latin typeface="Calibri"/>
                <a:ea typeface="Calibri"/>
                <a:cs typeface="Calibri"/>
                <a:sym typeface="Calibri"/>
              </a:endParaRPr>
            </a:p>
          </p:txBody>
        </p:sp>
      </p:grpSp>
      <p:grpSp>
        <p:nvGrpSpPr>
          <p:cNvPr id="736" name="Google Shape;736;p16"/>
          <p:cNvGrpSpPr/>
          <p:nvPr/>
        </p:nvGrpSpPr>
        <p:grpSpPr>
          <a:xfrm>
            <a:off x="1175708" y="920327"/>
            <a:ext cx="811840" cy="1560887"/>
            <a:chOff x="1752268" y="1227775"/>
            <a:chExt cx="811840" cy="1560887"/>
          </a:xfrm>
        </p:grpSpPr>
        <p:sp>
          <p:nvSpPr>
            <p:cNvPr id="737" name="Google Shape;737;p16"/>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9,09%</a:t>
              </a:r>
              <a:endParaRPr/>
            </a:p>
          </p:txBody>
        </p:sp>
        <p:sp>
          <p:nvSpPr>
            <p:cNvPr id="738" name="Google Shape;738;p16"/>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39" name="Google Shape;739;p16"/>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9 casos</a:t>
              </a:r>
              <a:endParaRPr sz="1200">
                <a:solidFill>
                  <a:srgbClr val="000000"/>
                </a:solidFill>
                <a:latin typeface="Calibri"/>
                <a:ea typeface="Calibri"/>
                <a:cs typeface="Calibri"/>
                <a:sym typeface="Calibri"/>
              </a:endParaRPr>
            </a:p>
          </p:txBody>
        </p:sp>
        <p:pic>
          <p:nvPicPr>
            <p:cNvPr id="740" name="Google Shape;740;p16"/>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741" name="Google Shape;741;p16"/>
          <p:cNvGrpSpPr/>
          <p:nvPr/>
        </p:nvGrpSpPr>
        <p:grpSpPr>
          <a:xfrm>
            <a:off x="125886" y="560287"/>
            <a:ext cx="1852274" cy="436842"/>
            <a:chOff x="3054754" y="484500"/>
            <a:chExt cx="2375609" cy="436842"/>
          </a:xfrm>
        </p:grpSpPr>
        <p:sp>
          <p:nvSpPr>
            <p:cNvPr id="742" name="Google Shape;742;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6"/>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744" name="Google Shape;744;p16"/>
          <p:cNvGrpSpPr/>
          <p:nvPr/>
        </p:nvGrpSpPr>
        <p:grpSpPr>
          <a:xfrm>
            <a:off x="2070944" y="857976"/>
            <a:ext cx="874090" cy="1631193"/>
            <a:chOff x="2507826" y="2454167"/>
            <a:chExt cx="874090" cy="1631193"/>
          </a:xfrm>
        </p:grpSpPr>
        <p:sp>
          <p:nvSpPr>
            <p:cNvPr id="745" name="Google Shape;745;p1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a:p>
          </p:txBody>
        </p:sp>
        <p:pic>
          <p:nvPicPr>
            <p:cNvPr id="746" name="Google Shape;746;p16"/>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747" name="Google Shape;747;p16"/>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748" name="Google Shape;748;p16"/>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749" name="Google Shape;749;p16"/>
          <p:cNvGrpSpPr/>
          <p:nvPr/>
        </p:nvGrpSpPr>
        <p:grpSpPr>
          <a:xfrm>
            <a:off x="3039937" y="950012"/>
            <a:ext cx="874090" cy="1519436"/>
            <a:chOff x="3826683" y="2822224"/>
            <a:chExt cx="874090" cy="1519436"/>
          </a:xfrm>
        </p:grpSpPr>
        <p:grpSp>
          <p:nvGrpSpPr>
            <p:cNvPr id="750" name="Google Shape;750;p16"/>
            <p:cNvGrpSpPr/>
            <p:nvPr/>
          </p:nvGrpSpPr>
          <p:grpSpPr>
            <a:xfrm>
              <a:off x="3826683" y="3446500"/>
              <a:ext cx="874090" cy="895160"/>
              <a:chOff x="2507826" y="3203848"/>
              <a:chExt cx="874090" cy="895160"/>
            </a:xfrm>
          </p:grpSpPr>
          <p:sp>
            <p:nvSpPr>
              <p:cNvPr id="751" name="Google Shape;751;p16"/>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1,94%</a:t>
                </a:r>
                <a:endParaRPr/>
              </a:p>
            </p:txBody>
          </p:sp>
          <p:sp>
            <p:nvSpPr>
              <p:cNvPr id="752" name="Google Shape;752;p1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753" name="Google Shape;753;p16"/>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2 caso</a:t>
                </a:r>
                <a:endParaRPr sz="1200">
                  <a:solidFill>
                    <a:srgbClr val="000000"/>
                  </a:solidFill>
                  <a:latin typeface="Calibri"/>
                  <a:ea typeface="Calibri"/>
                  <a:cs typeface="Calibri"/>
                  <a:sym typeface="Calibri"/>
                </a:endParaRPr>
              </a:p>
            </p:txBody>
          </p:sp>
        </p:grpSp>
        <p:pic>
          <p:nvPicPr>
            <p:cNvPr id="754" name="Google Shape;754;p16"/>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755" name="Google Shape;755;p16"/>
          <p:cNvGrpSpPr/>
          <p:nvPr/>
        </p:nvGrpSpPr>
        <p:grpSpPr>
          <a:xfrm>
            <a:off x="3914027" y="1550561"/>
            <a:ext cx="1275167" cy="891591"/>
            <a:chOff x="-177188" y="7086322"/>
            <a:chExt cx="1489900" cy="891591"/>
          </a:xfrm>
        </p:grpSpPr>
        <p:sp>
          <p:nvSpPr>
            <p:cNvPr id="756" name="Google Shape;756;p16"/>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a:p>
          </p:txBody>
        </p:sp>
        <p:sp>
          <p:nvSpPr>
            <p:cNvPr id="757" name="Google Shape;757;p16"/>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3,88%</a:t>
              </a:r>
              <a:endParaRPr/>
            </a:p>
          </p:txBody>
        </p:sp>
        <p:sp>
          <p:nvSpPr>
            <p:cNvPr id="758" name="Google Shape;758;p16"/>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4 casos</a:t>
              </a:r>
              <a:endParaRPr/>
            </a:p>
          </p:txBody>
        </p:sp>
      </p:grpSp>
      <p:grpSp>
        <p:nvGrpSpPr>
          <p:cNvPr id="759" name="Google Shape;759;p16"/>
          <p:cNvGrpSpPr/>
          <p:nvPr/>
        </p:nvGrpSpPr>
        <p:grpSpPr>
          <a:xfrm>
            <a:off x="2282181" y="528496"/>
            <a:ext cx="2722458" cy="436842"/>
            <a:chOff x="3060727" y="484500"/>
            <a:chExt cx="2369637" cy="436842"/>
          </a:xfrm>
        </p:grpSpPr>
        <p:sp>
          <p:nvSpPr>
            <p:cNvPr id="760" name="Google Shape;760;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1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762" name="Google Shape;762;p16"/>
          <p:cNvGrpSpPr/>
          <p:nvPr/>
        </p:nvGrpSpPr>
        <p:grpSpPr>
          <a:xfrm>
            <a:off x="5098921" y="528496"/>
            <a:ext cx="2129010" cy="1936247"/>
            <a:chOff x="616494" y="2584689"/>
            <a:chExt cx="2129010" cy="1936247"/>
          </a:xfrm>
        </p:grpSpPr>
        <p:grpSp>
          <p:nvGrpSpPr>
            <p:cNvPr id="763" name="Google Shape;763;p16"/>
            <p:cNvGrpSpPr/>
            <p:nvPr/>
          </p:nvGrpSpPr>
          <p:grpSpPr>
            <a:xfrm>
              <a:off x="616494" y="2934239"/>
              <a:ext cx="1152880" cy="1582804"/>
              <a:chOff x="3115290" y="1227775"/>
              <a:chExt cx="1152880" cy="1582804"/>
            </a:xfrm>
          </p:grpSpPr>
          <p:grpSp>
            <p:nvGrpSpPr>
              <p:cNvPr id="764" name="Google Shape;764;p16"/>
              <p:cNvGrpSpPr/>
              <p:nvPr/>
            </p:nvGrpSpPr>
            <p:grpSpPr>
              <a:xfrm>
                <a:off x="3115290" y="1951748"/>
                <a:ext cx="1152880" cy="858831"/>
                <a:chOff x="3744466" y="1301912"/>
                <a:chExt cx="1152880" cy="858831"/>
              </a:xfrm>
            </p:grpSpPr>
            <p:sp>
              <p:nvSpPr>
                <p:cNvPr id="765" name="Google Shape;765;p16"/>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a:p>
              </p:txBody>
            </p:sp>
            <p:sp>
              <p:nvSpPr>
                <p:cNvPr id="766" name="Google Shape;766;p16"/>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767" name="Google Shape;767;p16"/>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768" name="Google Shape;768;p16"/>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769" name="Google Shape;769;p16"/>
            <p:cNvGrpSpPr/>
            <p:nvPr/>
          </p:nvGrpSpPr>
          <p:grpSpPr>
            <a:xfrm>
              <a:off x="1741326" y="3641012"/>
              <a:ext cx="1004178" cy="879924"/>
              <a:chOff x="5245046" y="1274868"/>
              <a:chExt cx="1004178" cy="879924"/>
            </a:xfrm>
          </p:grpSpPr>
          <p:sp>
            <p:nvSpPr>
              <p:cNvPr id="770" name="Google Shape;770;p16"/>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a:p>
            </p:txBody>
          </p:sp>
          <p:sp>
            <p:nvSpPr>
              <p:cNvPr id="771" name="Google Shape;771;p16"/>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772" name="Google Shape;772;p16"/>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773" name="Google Shape;773;p16"/>
            <p:cNvGrpSpPr/>
            <p:nvPr/>
          </p:nvGrpSpPr>
          <p:grpSpPr>
            <a:xfrm>
              <a:off x="734175" y="2584689"/>
              <a:ext cx="1847617" cy="436842"/>
              <a:chOff x="3060727" y="484500"/>
              <a:chExt cx="2369636" cy="436842"/>
            </a:xfrm>
          </p:grpSpPr>
          <p:sp>
            <p:nvSpPr>
              <p:cNvPr id="774" name="Google Shape;774;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16"/>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776" name="Google Shape;776;p16"/>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777" name="Google Shape;777;p16"/>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778" name="Google Shape;778;p16"/>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08. 2022</a:t>
            </a:r>
            <a:r>
              <a:rPr lang="es-ES" sz="700">
                <a:solidFill>
                  <a:srgbClr val="000000"/>
                </a:solidFill>
                <a:latin typeface="Arial Narrow"/>
                <a:ea typeface="Arial Narrow"/>
                <a:cs typeface="Arial Narrow"/>
                <a:sym typeface="Arial Narrow"/>
              </a:rPr>
              <a:t>. </a:t>
            </a:r>
            <a:endParaRPr/>
          </a:p>
        </p:txBody>
      </p:sp>
      <p:sp>
        <p:nvSpPr>
          <p:cNvPr id="779" name="Google Shape;779;p16"/>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780" name="Google Shape;780;p16"/>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781" name="Google Shape;781;p16"/>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782" name="Google Shape;782;p16"/>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97,9%</a:t>
            </a:r>
            <a:endParaRPr/>
          </a:p>
        </p:txBody>
      </p:sp>
      <p:graphicFrame>
        <p:nvGraphicFramePr>
          <p:cNvPr id="783" name="Google Shape;783;p16"/>
          <p:cNvGraphicFramePr/>
          <p:nvPr/>
        </p:nvGraphicFramePr>
        <p:xfrm>
          <a:off x="141877" y="5246315"/>
          <a:ext cx="4572000" cy="2743200"/>
        </p:xfrm>
        <a:graphic>
          <a:graphicData uri="http://schemas.openxmlformats.org/drawingml/2006/chart">
            <c:chart r:id="rId11"/>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7"/>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89" name="Google Shape;789;p17"/>
          <p:cNvGrpSpPr/>
          <p:nvPr/>
        </p:nvGrpSpPr>
        <p:grpSpPr>
          <a:xfrm>
            <a:off x="291840" y="87346"/>
            <a:ext cx="5701151" cy="288032"/>
            <a:chOff x="2448322" y="33255"/>
            <a:chExt cx="5701151" cy="288032"/>
          </a:xfrm>
        </p:grpSpPr>
        <p:sp>
          <p:nvSpPr>
            <p:cNvPr id="790" name="Google Shape;790;p17"/>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1" name="Google Shape;791;p17"/>
            <p:cNvCxnSpPr>
              <a:stCxn id="790"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792" name="Google Shape;792;p17"/>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793" name="Google Shape;793;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Pág..17 </a:t>
            </a:r>
            <a:endParaRPr b="1" sz="1050">
              <a:solidFill>
                <a:schemeClr val="dk1"/>
              </a:solidFill>
              <a:latin typeface="Arial Narrow"/>
              <a:ea typeface="Arial Narrow"/>
              <a:cs typeface="Arial Narrow"/>
              <a:sym typeface="Arial Narrow"/>
            </a:endParaRPr>
          </a:p>
        </p:txBody>
      </p:sp>
      <p:sp>
        <p:nvSpPr>
          <p:cNvPr id="794" name="Google Shape;794;p17"/>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08. 2022. </a:t>
            </a:r>
            <a:endParaRPr/>
          </a:p>
        </p:txBody>
      </p:sp>
      <p:sp>
        <p:nvSpPr>
          <p:cNvPr id="795" name="Google Shape;795;p17"/>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 casos</a:t>
            </a:r>
            <a:endParaRPr/>
          </a:p>
        </p:txBody>
      </p:sp>
      <p:sp>
        <p:nvSpPr>
          <p:cNvPr id="796" name="Google Shape;796;p17"/>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797" name="Google Shape;797;p17"/>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154 casos</a:t>
            </a:r>
            <a:endParaRPr/>
          </a:p>
        </p:txBody>
      </p:sp>
      <p:sp>
        <p:nvSpPr>
          <p:cNvPr id="798" name="Google Shape;798;p17"/>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08. 2022. </a:t>
            </a:r>
            <a:endParaRPr/>
          </a:p>
        </p:txBody>
      </p:sp>
      <p:sp>
        <p:nvSpPr>
          <p:cNvPr id="799" name="Google Shape;799;p17"/>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4 hombres por cada mujer. Los grupos de edad en los que más se presenta el evento se ubican entre los 25 y los 44 años con un 67,5%.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a:p>
        </p:txBody>
      </p:sp>
      <p:sp>
        <p:nvSpPr>
          <p:cNvPr id="800" name="Google Shape;800;p17"/>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01" name="Google Shape;801;p17"/>
          <p:cNvGrpSpPr/>
          <p:nvPr/>
        </p:nvGrpSpPr>
        <p:grpSpPr>
          <a:xfrm>
            <a:off x="190189" y="7663143"/>
            <a:ext cx="3446504" cy="276999"/>
            <a:chOff x="2448322" y="33831"/>
            <a:chExt cx="3446504" cy="276999"/>
          </a:xfrm>
        </p:grpSpPr>
        <p:sp>
          <p:nvSpPr>
            <p:cNvPr id="802" name="Google Shape;802;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03" name="Google Shape;803;p17"/>
            <p:cNvCxnSpPr>
              <a:stCxn id="802"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804" name="Google Shape;804;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805" name="Google Shape;80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17"/>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08  2022 </a:t>
            </a:r>
            <a:endParaRPr/>
          </a:p>
        </p:txBody>
      </p:sp>
      <p:sp>
        <p:nvSpPr>
          <p:cNvPr id="807" name="Google Shape;807;p17"/>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7,73%</a:t>
            </a:r>
            <a:endParaRPr/>
          </a:p>
        </p:txBody>
      </p:sp>
      <p:sp>
        <p:nvSpPr>
          <p:cNvPr id="808" name="Google Shape;808;p17"/>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79,38%</a:t>
            </a:r>
            <a:endParaRPr/>
          </a:p>
        </p:txBody>
      </p:sp>
      <p:pic>
        <p:nvPicPr>
          <p:cNvPr id="809" name="Google Shape;809;p17"/>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810" name="Google Shape;810;p17"/>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811" name="Google Shape;811;p17"/>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812" name="Google Shape;812;p17"/>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a:p>
        </p:txBody>
      </p:sp>
      <p:graphicFrame>
        <p:nvGraphicFramePr>
          <p:cNvPr id="813" name="Google Shape;813;p17"/>
          <p:cNvGraphicFramePr/>
          <p:nvPr/>
        </p:nvGraphicFramePr>
        <p:xfrm>
          <a:off x="1432404" y="2629962"/>
          <a:ext cx="3905376" cy="2376264"/>
        </p:xfrm>
        <a:graphic>
          <a:graphicData uri="http://schemas.openxmlformats.org/drawingml/2006/chart">
            <c:chart r:id="rId4"/>
          </a:graphicData>
        </a:graphic>
      </p:graphicFrame>
      <p:graphicFrame>
        <p:nvGraphicFramePr>
          <p:cNvPr id="814" name="Google Shape;814;p17"/>
          <p:cNvGraphicFramePr/>
          <p:nvPr/>
        </p:nvGraphicFramePr>
        <p:xfrm>
          <a:off x="1450559" y="5082771"/>
          <a:ext cx="4568750" cy="2431684"/>
        </p:xfrm>
        <a:graphic>
          <a:graphicData uri="http://schemas.openxmlformats.org/drawingml/2006/chart">
            <c:chart r:id="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id="819" name="Google Shape;819;p18"/>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820" name="Google Shape;820;p18"/>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821" name="Google Shape;821;p18"/>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grpSp>
        <p:nvGrpSpPr>
          <p:cNvPr id="822" name="Google Shape;822;p18"/>
          <p:cNvGrpSpPr/>
          <p:nvPr/>
        </p:nvGrpSpPr>
        <p:grpSpPr>
          <a:xfrm>
            <a:off x="179214" y="4211960"/>
            <a:ext cx="1892650" cy="488476"/>
            <a:chOff x="2397524" y="3379972"/>
            <a:chExt cx="4508500" cy="904875"/>
          </a:xfrm>
        </p:grpSpPr>
        <p:pic>
          <p:nvPicPr>
            <p:cNvPr id="823" name="Google Shape;823;p1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24" name="Google Shape;824;p18"/>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952</a:t>
              </a:r>
              <a:endParaRPr/>
            </a:p>
          </p:txBody>
        </p:sp>
      </p:grpSp>
      <p:sp>
        <p:nvSpPr>
          <p:cNvPr id="825" name="Google Shape;825;p18"/>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3,25%.</a:t>
            </a:r>
            <a:endParaRPr/>
          </a:p>
        </p:txBody>
      </p:sp>
      <p:sp>
        <p:nvSpPr>
          <p:cNvPr id="826" name="Google Shape;826;p18"/>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08 acumulado  de 2017-2022. </a:t>
            </a:r>
            <a:endParaRPr/>
          </a:p>
        </p:txBody>
      </p:sp>
      <p:grpSp>
        <p:nvGrpSpPr>
          <p:cNvPr id="827" name="Google Shape;827;p18"/>
          <p:cNvGrpSpPr/>
          <p:nvPr/>
        </p:nvGrpSpPr>
        <p:grpSpPr>
          <a:xfrm>
            <a:off x="2448322" y="74775"/>
            <a:ext cx="3446504" cy="276999"/>
            <a:chOff x="2448322" y="74775"/>
            <a:chExt cx="3446504" cy="276999"/>
          </a:xfrm>
        </p:grpSpPr>
        <p:sp>
          <p:nvSpPr>
            <p:cNvPr id="828" name="Google Shape;82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29" name="Google Shape;829;p18"/>
            <p:cNvCxnSpPr>
              <a:stCxn id="82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30" name="Google Shape;83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31" name="Google Shape;831;p18"/>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32" name="Google Shape;832;p18"/>
          <p:cNvGrpSpPr/>
          <p:nvPr/>
        </p:nvGrpSpPr>
        <p:grpSpPr>
          <a:xfrm>
            <a:off x="2516904" y="3736932"/>
            <a:ext cx="3446504" cy="286016"/>
            <a:chOff x="2448322" y="-7125"/>
            <a:chExt cx="3446504" cy="286016"/>
          </a:xfrm>
        </p:grpSpPr>
        <p:sp>
          <p:nvSpPr>
            <p:cNvPr id="833" name="Google Shape;833;p18"/>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34" name="Google Shape;834;p18"/>
            <p:cNvCxnSpPr>
              <a:stCxn id="833"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835" name="Google Shape;835;p18"/>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36" name="Google Shape;836;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18 </a:t>
            </a:r>
            <a:endParaRPr b="1" sz="1050">
              <a:solidFill>
                <a:schemeClr val="dk1"/>
              </a:solidFill>
              <a:latin typeface="Arial Narrow"/>
              <a:ea typeface="Arial Narrow"/>
              <a:cs typeface="Arial Narrow"/>
              <a:sym typeface="Arial Narrow"/>
            </a:endParaRPr>
          </a:p>
        </p:txBody>
      </p:sp>
      <p:sp>
        <p:nvSpPr>
          <p:cNvPr id="837" name="Google Shape;837;p18"/>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a:p>
        </p:txBody>
      </p:sp>
      <p:grpSp>
        <p:nvGrpSpPr>
          <p:cNvPr id="838" name="Google Shape;838;p18"/>
          <p:cNvGrpSpPr/>
          <p:nvPr/>
        </p:nvGrpSpPr>
        <p:grpSpPr>
          <a:xfrm>
            <a:off x="2274030" y="4873984"/>
            <a:ext cx="833825" cy="904648"/>
            <a:chOff x="1038433" y="1243369"/>
            <a:chExt cx="833825" cy="904648"/>
          </a:xfrm>
        </p:grpSpPr>
        <p:sp>
          <p:nvSpPr>
            <p:cNvPr id="839" name="Google Shape;839;p18"/>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60,19%</a:t>
              </a:r>
              <a:endParaRPr/>
            </a:p>
          </p:txBody>
        </p:sp>
        <p:sp>
          <p:nvSpPr>
            <p:cNvPr id="840" name="Google Shape;840;p1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841" name="Google Shape;841;p18"/>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573 casos</a:t>
              </a:r>
              <a:endParaRPr sz="1200">
                <a:solidFill>
                  <a:schemeClr val="dk1"/>
                </a:solidFill>
                <a:latin typeface="Calibri"/>
                <a:ea typeface="Calibri"/>
                <a:cs typeface="Calibri"/>
                <a:sym typeface="Calibri"/>
              </a:endParaRPr>
            </a:p>
          </p:txBody>
        </p:sp>
      </p:grpSp>
      <p:grpSp>
        <p:nvGrpSpPr>
          <p:cNvPr id="842" name="Google Shape;842;p18"/>
          <p:cNvGrpSpPr/>
          <p:nvPr/>
        </p:nvGrpSpPr>
        <p:grpSpPr>
          <a:xfrm>
            <a:off x="4522309" y="6596400"/>
            <a:ext cx="855577" cy="883043"/>
            <a:chOff x="1033171" y="8262441"/>
            <a:chExt cx="855577" cy="883043"/>
          </a:xfrm>
        </p:grpSpPr>
        <p:sp>
          <p:nvSpPr>
            <p:cNvPr id="843" name="Google Shape;843;p18"/>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32,56%</a:t>
              </a:r>
              <a:endParaRPr/>
            </a:p>
          </p:txBody>
        </p:sp>
        <p:sp>
          <p:nvSpPr>
            <p:cNvPr id="844" name="Google Shape;844;p18"/>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845" name="Google Shape;845;p18"/>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310 casos</a:t>
              </a:r>
              <a:endParaRPr sz="1200">
                <a:solidFill>
                  <a:schemeClr val="dk1"/>
                </a:solidFill>
                <a:latin typeface="Calibri"/>
                <a:ea typeface="Calibri"/>
                <a:cs typeface="Calibri"/>
                <a:sym typeface="Calibri"/>
              </a:endParaRPr>
            </a:p>
          </p:txBody>
        </p:sp>
      </p:grpSp>
      <p:pic>
        <p:nvPicPr>
          <p:cNvPr id="846" name="Google Shape;846;p18"/>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847" name="Google Shape;847;p18"/>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08 acumulado. Medellín 2022</a:t>
            </a:r>
            <a:endParaRPr/>
          </a:p>
        </p:txBody>
      </p:sp>
      <p:grpSp>
        <p:nvGrpSpPr>
          <p:cNvPr id="848" name="Google Shape;848;p18"/>
          <p:cNvGrpSpPr/>
          <p:nvPr/>
        </p:nvGrpSpPr>
        <p:grpSpPr>
          <a:xfrm>
            <a:off x="4905808" y="4866208"/>
            <a:ext cx="877163" cy="894649"/>
            <a:chOff x="5265956" y="1265576"/>
            <a:chExt cx="877163" cy="894649"/>
          </a:xfrm>
        </p:grpSpPr>
        <p:sp>
          <p:nvSpPr>
            <p:cNvPr id="849" name="Google Shape;849;p18"/>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11,24%</a:t>
              </a:r>
              <a:endParaRPr/>
            </a:p>
          </p:txBody>
        </p:sp>
        <p:sp>
          <p:nvSpPr>
            <p:cNvPr id="850" name="Google Shape;850;p18"/>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851" name="Google Shape;851;p18"/>
            <p:cNvSpPr/>
            <p:nvPr/>
          </p:nvSpPr>
          <p:spPr>
            <a:xfrm>
              <a:off x="5298050" y="188322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107 casos</a:t>
              </a:r>
              <a:endParaRPr sz="1200">
                <a:solidFill>
                  <a:schemeClr val="dk1"/>
                </a:solidFill>
                <a:latin typeface="Calibri"/>
                <a:ea typeface="Calibri"/>
                <a:cs typeface="Calibri"/>
                <a:sym typeface="Calibri"/>
              </a:endParaRPr>
            </a:p>
          </p:txBody>
        </p:sp>
      </p:grpSp>
      <p:grpSp>
        <p:nvGrpSpPr>
          <p:cNvPr id="852" name="Google Shape;852;p18"/>
          <p:cNvGrpSpPr/>
          <p:nvPr/>
        </p:nvGrpSpPr>
        <p:grpSpPr>
          <a:xfrm>
            <a:off x="5986396" y="4877806"/>
            <a:ext cx="1253869" cy="895160"/>
            <a:chOff x="2370037" y="3162904"/>
            <a:chExt cx="1253869" cy="895160"/>
          </a:xfrm>
        </p:grpSpPr>
        <p:sp>
          <p:nvSpPr>
            <p:cNvPr id="853" name="Google Shape;853;p18"/>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57,25%</a:t>
              </a:r>
              <a:endParaRPr/>
            </a:p>
          </p:txBody>
        </p:sp>
        <p:sp>
          <p:nvSpPr>
            <p:cNvPr id="854" name="Google Shape;854;p18"/>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855" name="Google Shape;855;p18"/>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545 casos</a:t>
              </a:r>
              <a:endParaRPr sz="1200">
                <a:solidFill>
                  <a:schemeClr val="dk1"/>
                </a:solidFill>
                <a:latin typeface="Calibri"/>
                <a:ea typeface="Calibri"/>
                <a:cs typeface="Calibri"/>
                <a:sym typeface="Calibri"/>
              </a:endParaRPr>
            </a:p>
          </p:txBody>
        </p:sp>
      </p:grpSp>
      <p:sp>
        <p:nvSpPr>
          <p:cNvPr id="856" name="Google Shape;856;p18"/>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857" name="Google Shape;857;p18"/>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36,43 * cada 100 mil</a:t>
            </a:r>
            <a:endParaRPr/>
          </a:p>
        </p:txBody>
      </p:sp>
      <p:sp>
        <p:nvSpPr>
          <p:cNvPr id="858" name="Google Shape;858;p18"/>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859" name="Google Shape;859;p18"/>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860" name="Google Shape;860;p18"/>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1" name="Google Shape;861;p18"/>
          <p:cNvGrpSpPr/>
          <p:nvPr/>
        </p:nvGrpSpPr>
        <p:grpSpPr>
          <a:xfrm>
            <a:off x="2424996" y="2603074"/>
            <a:ext cx="3446504" cy="276999"/>
            <a:chOff x="2448322" y="74775"/>
            <a:chExt cx="3446504" cy="276999"/>
          </a:xfrm>
        </p:grpSpPr>
        <p:sp>
          <p:nvSpPr>
            <p:cNvPr id="862" name="Google Shape;862;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63" name="Google Shape;863;p18"/>
            <p:cNvCxnSpPr>
              <a:stCxn id="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4" name="Google Shape;864;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865" name="Google Shape;865;p18"/>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866" name="Google Shape;866;p18"/>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867" name="Google Shape;867;p18"/>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868" name="Google Shape;868;p18"/>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869" name="Google Shape;869;p18"/>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870" name="Google Shape;870;p18"/>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871" name="Google Shape;871;p18"/>
          <p:cNvGrpSpPr/>
          <p:nvPr/>
        </p:nvGrpSpPr>
        <p:grpSpPr>
          <a:xfrm>
            <a:off x="3702805" y="6605790"/>
            <a:ext cx="823641" cy="882974"/>
            <a:chOff x="1073622" y="1243369"/>
            <a:chExt cx="823641" cy="882974"/>
          </a:xfrm>
        </p:grpSpPr>
        <p:sp>
          <p:nvSpPr>
            <p:cNvPr id="872" name="Google Shape;872;p18"/>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47,06%</a:t>
              </a:r>
              <a:endParaRPr/>
            </a:p>
          </p:txBody>
        </p:sp>
        <p:sp>
          <p:nvSpPr>
            <p:cNvPr id="873" name="Google Shape;873;p18"/>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874" name="Google Shape;874;p18"/>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448 casos</a:t>
              </a:r>
              <a:endParaRPr sz="1200">
                <a:solidFill>
                  <a:schemeClr val="dk1"/>
                </a:solidFill>
                <a:latin typeface="Calibri"/>
                <a:ea typeface="Calibri"/>
                <a:cs typeface="Calibri"/>
                <a:sym typeface="Calibri"/>
              </a:endParaRPr>
            </a:p>
          </p:txBody>
        </p:sp>
      </p:grpSp>
      <p:grpSp>
        <p:nvGrpSpPr>
          <p:cNvPr id="875" name="Google Shape;875;p18"/>
          <p:cNvGrpSpPr/>
          <p:nvPr/>
        </p:nvGrpSpPr>
        <p:grpSpPr>
          <a:xfrm>
            <a:off x="4013888" y="4872449"/>
            <a:ext cx="904415" cy="883043"/>
            <a:chOff x="1033171" y="8262441"/>
            <a:chExt cx="904415" cy="883043"/>
          </a:xfrm>
        </p:grpSpPr>
        <p:sp>
          <p:nvSpPr>
            <p:cNvPr id="876" name="Google Shape;876;p18"/>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13,87%</a:t>
              </a:r>
              <a:endParaRPr/>
            </a:p>
          </p:txBody>
        </p:sp>
        <p:sp>
          <p:nvSpPr>
            <p:cNvPr id="877" name="Google Shape;877;p18"/>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878" name="Google Shape;878;p18"/>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132 casos</a:t>
              </a:r>
              <a:endParaRPr sz="1200">
                <a:solidFill>
                  <a:schemeClr val="dk1"/>
                </a:solidFill>
                <a:latin typeface="Calibri"/>
                <a:ea typeface="Calibri"/>
                <a:cs typeface="Calibri"/>
                <a:sym typeface="Calibri"/>
              </a:endParaRPr>
            </a:p>
          </p:txBody>
        </p:sp>
      </p:grpSp>
      <p:pic>
        <p:nvPicPr>
          <p:cNvPr id="879" name="Google Shape;879;p18"/>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880" name="Google Shape;880;p18"/>
          <p:cNvGrpSpPr/>
          <p:nvPr/>
        </p:nvGrpSpPr>
        <p:grpSpPr>
          <a:xfrm>
            <a:off x="6383433" y="6588420"/>
            <a:ext cx="774775" cy="903208"/>
            <a:chOff x="5327048" y="1270665"/>
            <a:chExt cx="774775" cy="903208"/>
          </a:xfrm>
        </p:grpSpPr>
        <p:sp>
          <p:nvSpPr>
            <p:cNvPr id="881" name="Google Shape;881;p18"/>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5,88%</a:t>
              </a:r>
              <a:endParaRPr/>
            </a:p>
          </p:txBody>
        </p:sp>
        <p:sp>
          <p:nvSpPr>
            <p:cNvPr id="882" name="Google Shape;882;p18"/>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883" name="Google Shape;883;p18"/>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56 casos</a:t>
              </a:r>
              <a:endParaRPr sz="1200">
                <a:solidFill>
                  <a:schemeClr val="dk1"/>
                </a:solidFill>
                <a:latin typeface="Calibri"/>
                <a:ea typeface="Calibri"/>
                <a:cs typeface="Calibri"/>
                <a:sym typeface="Calibri"/>
              </a:endParaRPr>
            </a:p>
          </p:txBody>
        </p:sp>
      </p:grpSp>
      <p:pic>
        <p:nvPicPr>
          <p:cNvPr id="884" name="Google Shape;884;p18"/>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885" name="Google Shape;885;p18"/>
          <p:cNvGrpSpPr/>
          <p:nvPr/>
        </p:nvGrpSpPr>
        <p:grpSpPr>
          <a:xfrm>
            <a:off x="5309646" y="6613815"/>
            <a:ext cx="1144763" cy="895160"/>
            <a:chOff x="2420491" y="3162904"/>
            <a:chExt cx="1144763" cy="895160"/>
          </a:xfrm>
        </p:grpSpPr>
        <p:sp>
          <p:nvSpPr>
            <p:cNvPr id="886" name="Google Shape;886;p18"/>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9,35%</a:t>
              </a:r>
              <a:endParaRPr/>
            </a:p>
          </p:txBody>
        </p:sp>
        <p:sp>
          <p:nvSpPr>
            <p:cNvPr id="887" name="Google Shape;887;p18"/>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888" name="Google Shape;888;p18"/>
            <p:cNvSpPr/>
            <p:nvPr/>
          </p:nvSpPr>
          <p:spPr>
            <a:xfrm>
              <a:off x="2606048" y="378106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89 casos</a:t>
              </a:r>
              <a:endParaRPr sz="1200">
                <a:solidFill>
                  <a:schemeClr val="dk1"/>
                </a:solidFill>
                <a:latin typeface="Calibri"/>
                <a:ea typeface="Calibri"/>
                <a:cs typeface="Calibri"/>
                <a:sym typeface="Calibri"/>
              </a:endParaRPr>
            </a:p>
          </p:txBody>
        </p:sp>
      </p:grpSp>
      <p:sp>
        <p:nvSpPr>
          <p:cNvPr id="889" name="Google Shape;889;p18"/>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890" name="Google Shape;890;p18"/>
          <p:cNvGrpSpPr/>
          <p:nvPr/>
        </p:nvGrpSpPr>
        <p:grpSpPr>
          <a:xfrm>
            <a:off x="2405662" y="4024402"/>
            <a:ext cx="2480324" cy="436842"/>
            <a:chOff x="3054754" y="484500"/>
            <a:chExt cx="2375609" cy="436842"/>
          </a:xfrm>
        </p:grpSpPr>
        <p:sp>
          <p:nvSpPr>
            <p:cNvPr id="891" name="Google Shape;891;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a:p>
          </p:txBody>
        </p:sp>
      </p:grpSp>
      <p:grpSp>
        <p:nvGrpSpPr>
          <p:cNvPr id="893" name="Google Shape;893;p18"/>
          <p:cNvGrpSpPr/>
          <p:nvPr/>
        </p:nvGrpSpPr>
        <p:grpSpPr>
          <a:xfrm>
            <a:off x="3861366" y="5640349"/>
            <a:ext cx="3281002" cy="436842"/>
            <a:chOff x="3054754" y="484500"/>
            <a:chExt cx="2375609" cy="436842"/>
          </a:xfrm>
        </p:grpSpPr>
        <p:sp>
          <p:nvSpPr>
            <p:cNvPr id="894" name="Google Shape;894;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a:p>
          </p:txBody>
        </p:sp>
      </p:grpSp>
      <p:sp>
        <p:nvSpPr>
          <p:cNvPr id="896" name="Google Shape;896;p18"/>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3,25%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56,83%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897" name="Google Shape;897;p18"/>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98" name="Google Shape;898;p18"/>
          <p:cNvGrpSpPr/>
          <p:nvPr/>
        </p:nvGrpSpPr>
        <p:grpSpPr>
          <a:xfrm>
            <a:off x="93859" y="8056850"/>
            <a:ext cx="3446504" cy="276999"/>
            <a:chOff x="2448322" y="33831"/>
            <a:chExt cx="3446504" cy="276999"/>
          </a:xfrm>
        </p:grpSpPr>
        <p:sp>
          <p:nvSpPr>
            <p:cNvPr id="899" name="Google Shape;899;p1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00" name="Google Shape;900;p18"/>
            <p:cNvCxnSpPr>
              <a:stCxn id="89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901" name="Google Shape;901;p1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902" name="Google Shape;902;p18"/>
          <p:cNvGrpSpPr/>
          <p:nvPr/>
        </p:nvGrpSpPr>
        <p:grpSpPr>
          <a:xfrm>
            <a:off x="3132743" y="4419182"/>
            <a:ext cx="879488" cy="1377146"/>
            <a:chOff x="1708524" y="1209162"/>
            <a:chExt cx="1075155" cy="1830651"/>
          </a:xfrm>
        </p:grpSpPr>
        <p:sp>
          <p:nvSpPr>
            <p:cNvPr id="903" name="Google Shape;903;p18"/>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39,81%</a:t>
              </a:r>
              <a:endParaRPr/>
            </a:p>
          </p:txBody>
        </p:sp>
        <p:sp>
          <p:nvSpPr>
            <p:cNvPr id="904" name="Google Shape;904;p18"/>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905" name="Google Shape;905;p18"/>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379 casos</a:t>
              </a:r>
              <a:endParaRPr sz="1200">
                <a:solidFill>
                  <a:schemeClr val="dk1"/>
                </a:solidFill>
                <a:latin typeface="Calibri"/>
                <a:ea typeface="Calibri"/>
                <a:cs typeface="Calibri"/>
                <a:sym typeface="Calibri"/>
              </a:endParaRPr>
            </a:p>
          </p:txBody>
        </p:sp>
        <p:pic>
          <p:nvPicPr>
            <p:cNvPr id="906" name="Google Shape;906;p18"/>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907" name="Google Shape;907;p18"/>
          <p:cNvPicPr preferRelativeResize="0"/>
          <p:nvPr/>
        </p:nvPicPr>
        <p:blipFill rotWithShape="1">
          <a:blip r:embed="rId14">
            <a:alphaModFix/>
          </a:blip>
          <a:srcRect b="0" l="0" r="0" t="0"/>
          <a:stretch/>
        </p:blipFill>
        <p:spPr>
          <a:xfrm>
            <a:off x="2211079" y="390800"/>
            <a:ext cx="4931289" cy="1742237"/>
          </a:xfrm>
          <a:prstGeom prst="rect">
            <a:avLst/>
          </a:prstGeom>
          <a:noFill/>
          <a:ln>
            <a:noFill/>
          </a:ln>
        </p:spPr>
      </p:pic>
      <p:pic>
        <p:nvPicPr>
          <p:cNvPr id="908" name="Google Shape;908;p18"/>
          <p:cNvPicPr preferRelativeResize="0"/>
          <p:nvPr/>
        </p:nvPicPr>
        <p:blipFill rotWithShape="1">
          <a:blip r:embed="rId15">
            <a:alphaModFix/>
          </a:blip>
          <a:srcRect b="0" l="0" r="0" t="0"/>
          <a:stretch/>
        </p:blipFill>
        <p:spPr>
          <a:xfrm>
            <a:off x="93859" y="5730684"/>
            <a:ext cx="3356184" cy="19807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19"/>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914" name="Google Shape;914;p19"/>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915" name="Google Shape;915;p19"/>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916" name="Google Shape;916;p19"/>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grpSp>
        <p:nvGrpSpPr>
          <p:cNvPr id="917" name="Google Shape;917;p19"/>
          <p:cNvGrpSpPr/>
          <p:nvPr/>
        </p:nvGrpSpPr>
        <p:grpSpPr>
          <a:xfrm>
            <a:off x="144066" y="4161193"/>
            <a:ext cx="1892650" cy="488476"/>
            <a:chOff x="2397524" y="3379972"/>
            <a:chExt cx="4508500" cy="904875"/>
          </a:xfrm>
        </p:grpSpPr>
        <p:pic>
          <p:nvPicPr>
            <p:cNvPr id="918" name="Google Shape;918;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19" name="Google Shape;919;p1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508</a:t>
              </a:r>
              <a:endParaRPr/>
            </a:p>
          </p:txBody>
        </p:sp>
      </p:grpSp>
      <p:grpSp>
        <p:nvGrpSpPr>
          <p:cNvPr id="920" name="Google Shape;920;p19"/>
          <p:cNvGrpSpPr/>
          <p:nvPr/>
        </p:nvGrpSpPr>
        <p:grpSpPr>
          <a:xfrm>
            <a:off x="2448322" y="74775"/>
            <a:ext cx="3446504" cy="276999"/>
            <a:chOff x="2448322" y="74775"/>
            <a:chExt cx="3446504" cy="276999"/>
          </a:xfrm>
        </p:grpSpPr>
        <p:sp>
          <p:nvSpPr>
            <p:cNvPr id="921" name="Google Shape;921;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2" name="Google Shape;922;p19"/>
            <p:cNvCxnSpPr>
              <a:stCxn id="9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3" name="Google Shape;923;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924" name="Google Shape;924;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19</a:t>
            </a:r>
            <a:endParaRPr b="1" sz="1050">
              <a:solidFill>
                <a:schemeClr val="dk1"/>
              </a:solidFill>
              <a:latin typeface="Arial Narrow"/>
              <a:ea typeface="Arial Narrow"/>
              <a:cs typeface="Arial Narrow"/>
              <a:sym typeface="Arial Narrow"/>
            </a:endParaRPr>
          </a:p>
        </p:txBody>
      </p:sp>
      <p:sp>
        <p:nvSpPr>
          <p:cNvPr id="925" name="Google Shape;925;p19"/>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926" name="Google Shape;926;p19"/>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927" name="Google Shape;927;p19"/>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08 acumulado  de  2022</a:t>
            </a:r>
            <a:endParaRPr b="1" sz="1000">
              <a:solidFill>
                <a:schemeClr val="dk1"/>
              </a:solidFill>
              <a:latin typeface="Arial Narrow"/>
              <a:ea typeface="Arial Narrow"/>
              <a:cs typeface="Arial Narrow"/>
              <a:sym typeface="Arial Narrow"/>
            </a:endParaRPr>
          </a:p>
        </p:txBody>
      </p:sp>
      <p:sp>
        <p:nvSpPr>
          <p:cNvPr id="928" name="Google Shape;928;p19"/>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29" name="Google Shape;929;p19"/>
          <p:cNvGrpSpPr/>
          <p:nvPr/>
        </p:nvGrpSpPr>
        <p:grpSpPr>
          <a:xfrm>
            <a:off x="260834" y="6355360"/>
            <a:ext cx="3446504" cy="276999"/>
            <a:chOff x="2448322" y="74775"/>
            <a:chExt cx="3446504" cy="276999"/>
          </a:xfrm>
        </p:grpSpPr>
        <p:sp>
          <p:nvSpPr>
            <p:cNvPr id="930" name="Google Shape;930;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31" name="Google Shape;931;p19"/>
            <p:cNvCxnSpPr>
              <a:stCxn id="9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32" name="Google Shape;932;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933" name="Google Shape;933;p19"/>
          <p:cNvGrpSpPr/>
          <p:nvPr/>
        </p:nvGrpSpPr>
        <p:grpSpPr>
          <a:xfrm>
            <a:off x="473331" y="6875809"/>
            <a:ext cx="873454" cy="1573268"/>
            <a:chOff x="1059074" y="553075"/>
            <a:chExt cx="873454" cy="1573268"/>
          </a:xfrm>
        </p:grpSpPr>
        <p:pic>
          <p:nvPicPr>
            <p:cNvPr id="934" name="Google Shape;934;p19"/>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935" name="Google Shape;935;p19"/>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48,62%</a:t>
              </a:r>
              <a:endParaRPr/>
            </a:p>
          </p:txBody>
        </p:sp>
        <p:sp>
          <p:nvSpPr>
            <p:cNvPr id="936" name="Google Shape;936;p1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937" name="Google Shape;937;p19"/>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247 casos</a:t>
              </a:r>
              <a:endParaRPr sz="1200">
                <a:solidFill>
                  <a:schemeClr val="dk1"/>
                </a:solidFill>
                <a:latin typeface="Calibri"/>
                <a:ea typeface="Calibri"/>
                <a:cs typeface="Calibri"/>
                <a:sym typeface="Calibri"/>
              </a:endParaRPr>
            </a:p>
          </p:txBody>
        </p:sp>
      </p:grpSp>
      <p:grpSp>
        <p:nvGrpSpPr>
          <p:cNvPr id="938" name="Google Shape;938;p19"/>
          <p:cNvGrpSpPr/>
          <p:nvPr/>
        </p:nvGrpSpPr>
        <p:grpSpPr>
          <a:xfrm>
            <a:off x="1352672" y="6885689"/>
            <a:ext cx="826373" cy="1582088"/>
            <a:chOff x="3159269" y="6660232"/>
            <a:chExt cx="826373" cy="1582088"/>
          </a:xfrm>
        </p:grpSpPr>
        <p:sp>
          <p:nvSpPr>
            <p:cNvPr id="939" name="Google Shape;939;p19"/>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51,38%</a:t>
              </a:r>
              <a:endParaRPr/>
            </a:p>
          </p:txBody>
        </p:sp>
        <p:sp>
          <p:nvSpPr>
            <p:cNvPr id="940" name="Google Shape;940;p19"/>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941" name="Google Shape;941;p19"/>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261 casos</a:t>
              </a:r>
              <a:endParaRPr sz="1200">
                <a:solidFill>
                  <a:schemeClr val="dk1"/>
                </a:solidFill>
                <a:latin typeface="Calibri"/>
                <a:ea typeface="Calibri"/>
                <a:cs typeface="Calibri"/>
                <a:sym typeface="Calibri"/>
              </a:endParaRPr>
            </a:p>
          </p:txBody>
        </p:sp>
        <p:pic>
          <p:nvPicPr>
            <p:cNvPr id="942" name="Google Shape;942;p19"/>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943" name="Google Shape;943;p19"/>
          <p:cNvGrpSpPr/>
          <p:nvPr/>
        </p:nvGrpSpPr>
        <p:grpSpPr>
          <a:xfrm>
            <a:off x="3694124" y="6997057"/>
            <a:ext cx="816548" cy="1463375"/>
            <a:chOff x="838588" y="8382748"/>
            <a:chExt cx="816548" cy="1463375"/>
          </a:xfrm>
        </p:grpSpPr>
        <p:pic>
          <p:nvPicPr>
            <p:cNvPr id="944" name="Google Shape;944;p19"/>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945" name="Google Shape;945;p19"/>
            <p:cNvGrpSpPr/>
            <p:nvPr/>
          </p:nvGrpSpPr>
          <p:grpSpPr>
            <a:xfrm>
              <a:off x="838588" y="8963149"/>
              <a:ext cx="816548" cy="882974"/>
              <a:chOff x="1115283" y="1243369"/>
              <a:chExt cx="816548" cy="882974"/>
            </a:xfrm>
          </p:grpSpPr>
          <p:sp>
            <p:nvSpPr>
              <p:cNvPr id="946" name="Google Shape;946;p19"/>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12,99%</a:t>
                </a:r>
                <a:endParaRPr/>
              </a:p>
            </p:txBody>
          </p:sp>
          <p:sp>
            <p:nvSpPr>
              <p:cNvPr id="947" name="Google Shape;947;p19"/>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948" name="Google Shape;948;p19"/>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66 casos</a:t>
                </a:r>
                <a:endParaRPr sz="1200">
                  <a:solidFill>
                    <a:schemeClr val="dk1"/>
                  </a:solidFill>
                  <a:latin typeface="Calibri"/>
                  <a:ea typeface="Calibri"/>
                  <a:cs typeface="Calibri"/>
                  <a:sym typeface="Calibri"/>
                </a:endParaRPr>
              </a:p>
            </p:txBody>
          </p:sp>
        </p:grpSp>
      </p:grpSp>
      <p:grpSp>
        <p:nvGrpSpPr>
          <p:cNvPr id="949" name="Google Shape;949;p19"/>
          <p:cNvGrpSpPr/>
          <p:nvPr/>
        </p:nvGrpSpPr>
        <p:grpSpPr>
          <a:xfrm>
            <a:off x="5894826" y="6883495"/>
            <a:ext cx="915635" cy="1545833"/>
            <a:chOff x="2206271" y="8300359"/>
            <a:chExt cx="915635" cy="1545833"/>
          </a:xfrm>
        </p:grpSpPr>
        <p:grpSp>
          <p:nvGrpSpPr>
            <p:cNvPr id="950" name="Google Shape;950;p19"/>
            <p:cNvGrpSpPr/>
            <p:nvPr/>
          </p:nvGrpSpPr>
          <p:grpSpPr>
            <a:xfrm>
              <a:off x="2206271" y="8963149"/>
              <a:ext cx="915635" cy="883043"/>
              <a:chOff x="1033171" y="8262441"/>
              <a:chExt cx="915635" cy="883043"/>
            </a:xfrm>
          </p:grpSpPr>
          <p:sp>
            <p:nvSpPr>
              <p:cNvPr id="951" name="Google Shape;951;p19"/>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5,91%</a:t>
                </a:r>
                <a:endParaRPr/>
              </a:p>
            </p:txBody>
          </p:sp>
          <p:sp>
            <p:nvSpPr>
              <p:cNvPr id="952" name="Google Shape;952;p19"/>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953" name="Google Shape;953;p19"/>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30 casos</a:t>
                </a:r>
                <a:endParaRPr sz="1200">
                  <a:solidFill>
                    <a:schemeClr val="dk1"/>
                  </a:solidFill>
                  <a:latin typeface="Calibri"/>
                  <a:ea typeface="Calibri"/>
                  <a:cs typeface="Calibri"/>
                  <a:sym typeface="Calibri"/>
                </a:endParaRPr>
              </a:p>
            </p:txBody>
          </p:sp>
        </p:grpSp>
        <p:pic>
          <p:nvPicPr>
            <p:cNvPr id="954" name="Google Shape;954;p19"/>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955" name="Google Shape;955;p19"/>
          <p:cNvGrpSpPr/>
          <p:nvPr/>
        </p:nvGrpSpPr>
        <p:grpSpPr>
          <a:xfrm>
            <a:off x="4818108" y="6876256"/>
            <a:ext cx="861100" cy="1584176"/>
            <a:chOff x="3633824" y="8315126"/>
            <a:chExt cx="861100" cy="1584176"/>
          </a:xfrm>
        </p:grpSpPr>
        <p:grpSp>
          <p:nvGrpSpPr>
            <p:cNvPr id="956" name="Google Shape;956;p19"/>
            <p:cNvGrpSpPr/>
            <p:nvPr/>
          </p:nvGrpSpPr>
          <p:grpSpPr>
            <a:xfrm>
              <a:off x="3633824" y="8987827"/>
              <a:ext cx="861100" cy="911475"/>
              <a:chOff x="5301781" y="1270665"/>
              <a:chExt cx="861100" cy="911475"/>
            </a:xfrm>
          </p:grpSpPr>
          <p:sp>
            <p:nvSpPr>
              <p:cNvPr id="957" name="Google Shape;957;p19"/>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62,20%</a:t>
                </a:r>
                <a:endParaRPr/>
              </a:p>
            </p:txBody>
          </p:sp>
          <p:sp>
            <p:nvSpPr>
              <p:cNvPr id="958" name="Google Shape;958;p19"/>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959" name="Google Shape;959;p19"/>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316 caso</a:t>
                </a:r>
                <a:endParaRPr sz="1200">
                  <a:solidFill>
                    <a:schemeClr val="dk1"/>
                  </a:solidFill>
                  <a:latin typeface="Calibri"/>
                  <a:ea typeface="Calibri"/>
                  <a:cs typeface="Calibri"/>
                  <a:sym typeface="Calibri"/>
                </a:endParaRPr>
              </a:p>
            </p:txBody>
          </p:sp>
        </p:grpSp>
        <p:pic>
          <p:nvPicPr>
            <p:cNvPr id="960" name="Google Shape;960;p19"/>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961" name="Google Shape;961;p19"/>
          <p:cNvGrpSpPr/>
          <p:nvPr/>
        </p:nvGrpSpPr>
        <p:grpSpPr>
          <a:xfrm>
            <a:off x="2128575" y="6929556"/>
            <a:ext cx="1465466" cy="1519521"/>
            <a:chOff x="4557698" y="6783372"/>
            <a:chExt cx="1465466" cy="1519521"/>
          </a:xfrm>
        </p:grpSpPr>
        <p:grpSp>
          <p:nvGrpSpPr>
            <p:cNvPr id="962" name="Google Shape;962;p19"/>
            <p:cNvGrpSpPr/>
            <p:nvPr/>
          </p:nvGrpSpPr>
          <p:grpSpPr>
            <a:xfrm>
              <a:off x="4557698" y="7444062"/>
              <a:ext cx="1465466" cy="858831"/>
              <a:chOff x="3600450" y="1301912"/>
              <a:chExt cx="1465466" cy="858831"/>
            </a:xfrm>
          </p:grpSpPr>
          <p:sp>
            <p:nvSpPr>
              <p:cNvPr id="963" name="Google Shape;963;p19"/>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4,92%</a:t>
                </a:r>
                <a:endParaRPr/>
              </a:p>
            </p:txBody>
          </p:sp>
          <p:sp>
            <p:nvSpPr>
              <p:cNvPr id="964" name="Google Shape;964;p19"/>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a:p>
            </p:txBody>
          </p:sp>
          <p:sp>
            <p:nvSpPr>
              <p:cNvPr id="965" name="Google Shape;965;p19"/>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966" name="Google Shape;966;p19"/>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967" name="Google Shape;967;p19"/>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374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134 Personas</a:t>
            </a:r>
            <a:endParaRPr/>
          </a:p>
        </p:txBody>
      </p:sp>
      <p:pic>
        <p:nvPicPr>
          <p:cNvPr id="968" name="Google Shape;968;p19"/>
          <p:cNvPicPr preferRelativeResize="0"/>
          <p:nvPr/>
        </p:nvPicPr>
        <p:blipFill rotWithShape="1">
          <a:blip r:embed="rId12">
            <a:alphaModFix/>
          </a:blip>
          <a:srcRect b="0" l="0" r="0" t="0"/>
          <a:stretch/>
        </p:blipFill>
        <p:spPr>
          <a:xfrm>
            <a:off x="2162754" y="430039"/>
            <a:ext cx="5021576" cy="4503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08 de 2022 - Reporte Semanas 1 a 32 (Hasta agosto 13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{1BBFABCF-1AA1-458A-957B-8DA3A0C2D1E4}</a:tableStyleId>
              </a:tblPr>
              <a:tblGrid>
                <a:gridCol w="1483275"/>
                <a:gridCol w="1483275"/>
                <a:gridCol w="1483275"/>
                <a:gridCol w="1483275"/>
                <a:gridCol w="356175"/>
                <a:gridCol w="356175"/>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797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INMUNOPREVENENIBLES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Parotiditis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Varicela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11</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20"/>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4" name="Google Shape;974;p20"/>
          <p:cNvGrpSpPr/>
          <p:nvPr/>
        </p:nvGrpSpPr>
        <p:grpSpPr>
          <a:xfrm>
            <a:off x="277402" y="379948"/>
            <a:ext cx="5047355" cy="276999"/>
            <a:chOff x="2448322" y="74775"/>
            <a:chExt cx="5047355" cy="276999"/>
          </a:xfrm>
        </p:grpSpPr>
        <p:sp>
          <p:nvSpPr>
            <p:cNvPr id="975" name="Google Shape;975;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a:p>
          </p:txBody>
        </p:sp>
        <p:cxnSp>
          <p:nvCxnSpPr>
            <p:cNvPr id="976" name="Google Shape;976;p20"/>
            <p:cNvCxnSpPr>
              <a:stCxn id="97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7" name="Google Shape;977;p2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a:p>
          </p:txBody>
        </p:sp>
      </p:grpSp>
      <p:sp>
        <p:nvSpPr>
          <p:cNvPr id="978" name="Google Shape;978;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20 </a:t>
            </a:r>
            <a:endParaRPr b="1" sz="1050">
              <a:solidFill>
                <a:schemeClr val="dk1"/>
              </a:solidFill>
              <a:latin typeface="Arial Narrow"/>
              <a:ea typeface="Arial Narrow"/>
              <a:cs typeface="Arial Narrow"/>
              <a:sym typeface="Arial Narrow"/>
            </a:endParaRPr>
          </a:p>
        </p:txBody>
      </p:sp>
      <p:sp>
        <p:nvSpPr>
          <p:cNvPr id="979" name="Google Shape;979;p20"/>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08 de 2022. </a:t>
            </a:r>
            <a:endParaRPr/>
          </a:p>
        </p:txBody>
      </p:sp>
      <p:sp>
        <p:nvSpPr>
          <p:cNvPr descr="https://encrypted-tbn0.gstatic.com/images?q=tbn:ANd9GcQmYAaqrmXHMkh6n_3D5aU9FAfS3KwTjfrPHPkhV7BM2n6lGzte" id="980" name="Google Shape;980;p20"/>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20"/>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08 de 2022. </a:t>
            </a:r>
            <a:endParaRPr/>
          </a:p>
        </p:txBody>
      </p:sp>
      <p:sp>
        <p:nvSpPr>
          <p:cNvPr id="982" name="Google Shape;982;p20"/>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3" name="Google Shape;983;p20"/>
          <p:cNvGrpSpPr/>
          <p:nvPr/>
        </p:nvGrpSpPr>
        <p:grpSpPr>
          <a:xfrm>
            <a:off x="313647" y="4757536"/>
            <a:ext cx="5047355" cy="276999"/>
            <a:chOff x="2448322" y="74775"/>
            <a:chExt cx="5047355" cy="276999"/>
          </a:xfrm>
        </p:grpSpPr>
        <p:sp>
          <p:nvSpPr>
            <p:cNvPr id="984" name="Google Shape;984;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5" name="Google Shape;985;p20"/>
            <p:cNvCxnSpPr>
              <a:stCxn id="9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6" name="Google Shape;986;p2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a:p>
          </p:txBody>
        </p:sp>
      </p:grpSp>
      <p:sp>
        <p:nvSpPr>
          <p:cNvPr id="987" name="Google Shape;987;p20"/>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08 de 2022. </a:t>
            </a:r>
            <a:endParaRPr/>
          </a:p>
        </p:txBody>
      </p:sp>
      <p:pic>
        <p:nvPicPr>
          <p:cNvPr id="988" name="Google Shape;988;p20"/>
          <p:cNvPicPr preferRelativeResize="0"/>
          <p:nvPr/>
        </p:nvPicPr>
        <p:blipFill rotWithShape="1">
          <a:blip r:embed="rId3">
            <a:alphaModFix/>
          </a:blip>
          <a:srcRect b="0" l="0" r="0" t="0"/>
          <a:stretch/>
        </p:blipFill>
        <p:spPr>
          <a:xfrm>
            <a:off x="36243" y="803852"/>
            <a:ext cx="7139012" cy="3290010"/>
          </a:xfrm>
          <a:prstGeom prst="rect">
            <a:avLst/>
          </a:prstGeom>
          <a:noFill/>
          <a:ln>
            <a:noFill/>
          </a:ln>
        </p:spPr>
      </p:pic>
      <p:pic>
        <p:nvPicPr>
          <p:cNvPr id="989" name="Google Shape;989;p20"/>
          <p:cNvPicPr preferRelativeResize="0"/>
          <p:nvPr/>
        </p:nvPicPr>
        <p:blipFill rotWithShape="1">
          <a:blip r:embed="rId4">
            <a:alphaModFix/>
          </a:blip>
          <a:srcRect b="0" l="0" r="0" t="0"/>
          <a:stretch/>
        </p:blipFill>
        <p:spPr>
          <a:xfrm>
            <a:off x="0" y="5208125"/>
            <a:ext cx="3608878" cy="2887187"/>
          </a:xfrm>
          <a:prstGeom prst="rect">
            <a:avLst/>
          </a:prstGeom>
          <a:noFill/>
          <a:ln>
            <a:noFill/>
          </a:ln>
        </p:spPr>
      </p:pic>
      <p:pic>
        <p:nvPicPr>
          <p:cNvPr id="990" name="Google Shape;990;p20"/>
          <p:cNvPicPr preferRelativeResize="0"/>
          <p:nvPr/>
        </p:nvPicPr>
        <p:blipFill rotWithShape="1">
          <a:blip r:embed="rId5">
            <a:alphaModFix/>
          </a:blip>
          <a:srcRect b="0" l="0" r="0" t="0"/>
          <a:stretch/>
        </p:blipFill>
        <p:spPr>
          <a:xfrm>
            <a:off x="3636693" y="5208125"/>
            <a:ext cx="3564207" cy="28871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21"/>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96" name="Google Shape;996;p21"/>
          <p:cNvGrpSpPr/>
          <p:nvPr/>
        </p:nvGrpSpPr>
        <p:grpSpPr>
          <a:xfrm>
            <a:off x="277354" y="127920"/>
            <a:ext cx="936032" cy="261610"/>
            <a:chOff x="2448322" y="74775"/>
            <a:chExt cx="936032" cy="261610"/>
          </a:xfrm>
        </p:grpSpPr>
        <p:sp>
          <p:nvSpPr>
            <p:cNvPr id="997" name="Google Shape;997;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98" name="Google Shape;998;p21"/>
            <p:cNvCxnSpPr>
              <a:stCxn id="9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999" name="Google Shape;999;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000" name="Google Shape;1000;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01" name="Google Shape;1001;p21"/>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1002" name="Google Shape;1002;p21"/>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08 acumulado de 2022. </a:t>
            </a:r>
            <a:endParaRPr/>
          </a:p>
        </p:txBody>
      </p:sp>
      <p:sp>
        <p:nvSpPr>
          <p:cNvPr id="1003" name="Google Shape;1003;p21"/>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4" name="Google Shape;1004;p21"/>
          <p:cNvGrpSpPr/>
          <p:nvPr/>
        </p:nvGrpSpPr>
        <p:grpSpPr>
          <a:xfrm>
            <a:off x="286822" y="4922194"/>
            <a:ext cx="3446504" cy="276999"/>
            <a:chOff x="2448322" y="74775"/>
            <a:chExt cx="3446504" cy="276999"/>
          </a:xfrm>
        </p:grpSpPr>
        <p:sp>
          <p:nvSpPr>
            <p:cNvPr id="1005" name="Google Shape;1005;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6" name="Google Shape;1006;p21"/>
            <p:cNvCxnSpPr>
              <a:stCxn id="10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7" name="Google Shape;1007;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008" name="Google Shape;1008;p21"/>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1009" name="Google Shape;1009;p21"/>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1010" name="Google Shape;1010;p21"/>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1011" name="Google Shape;1011;p21"/>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1012" name="Google Shape;1012;p21"/>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a:p>
        </p:txBody>
      </p:sp>
      <p:sp>
        <p:nvSpPr>
          <p:cNvPr id="1013" name="Google Shape;1013;p21"/>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1014" name="Google Shape;1014;p21"/>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88,89%</a:t>
            </a:r>
            <a:endParaRPr/>
          </a:p>
        </p:txBody>
      </p:sp>
      <p:cxnSp>
        <p:nvCxnSpPr>
          <p:cNvPr id="1015" name="Google Shape;1015;p21"/>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1016" name="Google Shape;1016;p21"/>
          <p:cNvSpPr txBox="1"/>
          <p:nvPr/>
        </p:nvSpPr>
        <p:spPr>
          <a:xfrm>
            <a:off x="1527555"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77,78% </a:t>
            </a:r>
            <a:endParaRPr/>
          </a:p>
        </p:txBody>
      </p:sp>
      <p:sp>
        <p:nvSpPr>
          <p:cNvPr id="1017" name="Google Shape;1017;p21"/>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1018" name="Google Shape;1018;p21"/>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9" name="Google Shape;1019;p21"/>
          <p:cNvGrpSpPr/>
          <p:nvPr/>
        </p:nvGrpSpPr>
        <p:grpSpPr>
          <a:xfrm>
            <a:off x="192038" y="7147421"/>
            <a:ext cx="3446504" cy="304699"/>
            <a:chOff x="2448322" y="33831"/>
            <a:chExt cx="3446504" cy="276999"/>
          </a:xfrm>
        </p:grpSpPr>
        <p:sp>
          <p:nvSpPr>
            <p:cNvPr id="1020" name="Google Shape;1020;p2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21" name="Google Shape;1021;p21"/>
            <p:cNvCxnSpPr>
              <a:stCxn id="102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022" name="Google Shape;1022;p2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pic>
        <p:nvPicPr>
          <p:cNvPr id="1023" name="Google Shape;1023;p21"/>
          <p:cNvPicPr preferRelativeResize="0"/>
          <p:nvPr/>
        </p:nvPicPr>
        <p:blipFill rotWithShape="1">
          <a:blip r:embed="rId4">
            <a:alphaModFix/>
          </a:blip>
          <a:srcRect b="0" l="0" r="0" t="0"/>
          <a:stretch/>
        </p:blipFill>
        <p:spPr>
          <a:xfrm>
            <a:off x="9418" y="636363"/>
            <a:ext cx="7047416" cy="37318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id="1028" name="Google Shape;1028;p22"/>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029" name="Google Shape;1029;p22"/>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1030" name="Google Shape;1030;p22"/>
          <p:cNvSpPr txBox="1"/>
          <p:nvPr/>
        </p:nvSpPr>
        <p:spPr>
          <a:xfrm>
            <a:off x="-13889" y="74175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031" name="Google Shape;1031;p22"/>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8 acumulado de 2022. </a:t>
            </a:r>
            <a:endParaRPr/>
          </a:p>
        </p:txBody>
      </p:sp>
      <p:grpSp>
        <p:nvGrpSpPr>
          <p:cNvPr id="1032" name="Google Shape;1032;p22"/>
          <p:cNvGrpSpPr/>
          <p:nvPr/>
        </p:nvGrpSpPr>
        <p:grpSpPr>
          <a:xfrm>
            <a:off x="110974" y="4211962"/>
            <a:ext cx="1981076" cy="488476"/>
            <a:chOff x="2234969" y="3379972"/>
            <a:chExt cx="4719140" cy="904874"/>
          </a:xfrm>
        </p:grpSpPr>
        <p:pic>
          <p:nvPicPr>
            <p:cNvPr id="1033" name="Google Shape;1033;p22"/>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1034" name="Google Shape;1034;p22"/>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432.012 </a:t>
              </a:r>
              <a:endParaRPr/>
            </a:p>
          </p:txBody>
        </p:sp>
      </p:grpSp>
      <p:sp>
        <p:nvSpPr>
          <p:cNvPr id="1035" name="Google Shape;1035;p22"/>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60%</a:t>
            </a:r>
            <a:endParaRPr/>
          </a:p>
        </p:txBody>
      </p:sp>
      <p:sp>
        <p:nvSpPr>
          <p:cNvPr id="1036" name="Google Shape;1036;p22"/>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8 acumulado, años 2019-2022. </a:t>
            </a:r>
            <a:endParaRPr/>
          </a:p>
        </p:txBody>
      </p:sp>
      <p:grpSp>
        <p:nvGrpSpPr>
          <p:cNvPr id="1037" name="Google Shape;1037;p22"/>
          <p:cNvGrpSpPr/>
          <p:nvPr/>
        </p:nvGrpSpPr>
        <p:grpSpPr>
          <a:xfrm>
            <a:off x="2448322" y="74775"/>
            <a:ext cx="3446504" cy="276999"/>
            <a:chOff x="2448322" y="74775"/>
            <a:chExt cx="3446504" cy="276999"/>
          </a:xfrm>
        </p:grpSpPr>
        <p:sp>
          <p:nvSpPr>
            <p:cNvPr id="1038" name="Google Shape;1038;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39" name="Google Shape;1039;p22"/>
            <p:cNvCxnSpPr>
              <a:stCxn id="10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0" name="Google Shape;1040;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41" name="Google Shape;1041;p22"/>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2" name="Google Shape;1042;p22"/>
          <p:cNvGrpSpPr/>
          <p:nvPr/>
        </p:nvGrpSpPr>
        <p:grpSpPr>
          <a:xfrm>
            <a:off x="277404" y="5621632"/>
            <a:ext cx="3446504" cy="276999"/>
            <a:chOff x="2448322" y="74775"/>
            <a:chExt cx="3446504" cy="276999"/>
          </a:xfrm>
        </p:grpSpPr>
        <p:sp>
          <p:nvSpPr>
            <p:cNvPr id="1043" name="Google Shape;1043;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44" name="Google Shape;1044;p22"/>
            <p:cNvCxnSpPr>
              <a:stCxn id="10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5" name="Google Shape;1045;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046" name="Google Shape;1046;p22"/>
          <p:cNvGrpSpPr/>
          <p:nvPr/>
        </p:nvGrpSpPr>
        <p:grpSpPr>
          <a:xfrm>
            <a:off x="4752578" y="5635532"/>
            <a:ext cx="3446504" cy="276999"/>
            <a:chOff x="2448322" y="74775"/>
            <a:chExt cx="3446504" cy="276999"/>
          </a:xfrm>
        </p:grpSpPr>
        <p:sp>
          <p:nvSpPr>
            <p:cNvPr id="1047" name="Google Shape;1047;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48" name="Google Shape;1048;p22"/>
            <p:cNvCxnSpPr>
              <a:stCxn id="10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9" name="Google Shape;1049;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050" name="Google Shape;1050;p22"/>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8 acumulado de 2022. </a:t>
            </a:r>
            <a:endParaRPr/>
          </a:p>
        </p:txBody>
      </p:sp>
      <p:sp>
        <p:nvSpPr>
          <p:cNvPr id="1051" name="Google Shape;1051;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Pág..22 </a:t>
            </a:r>
            <a:endParaRPr b="1" sz="1050">
              <a:solidFill>
                <a:schemeClr val="dk1"/>
              </a:solidFill>
              <a:latin typeface="Arial Narrow"/>
              <a:ea typeface="Arial Narrow"/>
              <a:cs typeface="Arial Narrow"/>
              <a:sym typeface="Arial Narrow"/>
            </a:endParaRPr>
          </a:p>
        </p:txBody>
      </p:sp>
      <p:sp>
        <p:nvSpPr>
          <p:cNvPr id="1052" name="Google Shape;1052;p22"/>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053" name="Google Shape;1053;p22"/>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a:p>
        </p:txBody>
      </p:sp>
      <p:sp>
        <p:nvSpPr>
          <p:cNvPr id="1054" name="Google Shape;1054;p22"/>
          <p:cNvSpPr/>
          <p:nvPr/>
        </p:nvSpPr>
        <p:spPr>
          <a:xfrm>
            <a:off x="4394504" y="7166029"/>
            <a:ext cx="2878356"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casos de IRA  ambulatorios, por grupos de edad a Periodo epidemiológico 8 acumulado, 2022</a:t>
            </a:r>
            <a:endParaRPr/>
          </a:p>
        </p:txBody>
      </p:sp>
      <p:sp>
        <p:nvSpPr>
          <p:cNvPr id="1055" name="Google Shape;1055;p22"/>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1190  Muertes</a:t>
            </a:r>
            <a:endParaRPr/>
          </a:p>
        </p:txBody>
      </p:sp>
      <p:cxnSp>
        <p:nvCxnSpPr>
          <p:cNvPr id="1056" name="Google Shape;1056;p22"/>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1057" name="Google Shape;1057;p22"/>
          <p:cNvSpPr/>
          <p:nvPr/>
        </p:nvSpPr>
        <p:spPr>
          <a:xfrm>
            <a:off x="1299962" y="8309961"/>
            <a:ext cx="291878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de mayores de 60 años (80,75%).  La mayoría corresponden a pacientes  con otras  comorbilidades. Se notificaron  32 muertes en menores de 5 años.</a:t>
            </a:r>
            <a:endParaRPr/>
          </a:p>
        </p:txBody>
      </p:sp>
      <p:sp>
        <p:nvSpPr>
          <p:cNvPr id="1058" name="Google Shape;1058;p22"/>
          <p:cNvSpPr/>
          <p:nvPr/>
        </p:nvSpPr>
        <p:spPr>
          <a:xfrm>
            <a:off x="4394504" y="8599086"/>
            <a:ext cx="2796050"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8 acumulado, 2022</a:t>
            </a:r>
            <a:endParaRPr/>
          </a:p>
        </p:txBody>
      </p:sp>
      <p:graphicFrame>
        <p:nvGraphicFramePr>
          <p:cNvPr id="1059" name="Google Shape;1059;p22"/>
          <p:cNvGraphicFramePr/>
          <p:nvPr/>
        </p:nvGraphicFramePr>
        <p:xfrm>
          <a:off x="2310859" y="399447"/>
          <a:ext cx="4879694" cy="1824317"/>
        </p:xfrm>
        <a:graphic>
          <a:graphicData uri="http://schemas.openxmlformats.org/drawingml/2006/chart">
            <c:chart r:id="rId6"/>
          </a:graphicData>
        </a:graphic>
      </p:graphicFrame>
      <p:graphicFrame>
        <p:nvGraphicFramePr>
          <p:cNvPr id="1060" name="Google Shape;1060;p22"/>
          <p:cNvGraphicFramePr/>
          <p:nvPr/>
        </p:nvGraphicFramePr>
        <p:xfrm>
          <a:off x="2295484" y="2593702"/>
          <a:ext cx="4761350" cy="2249924"/>
        </p:xfrm>
        <a:graphic>
          <a:graphicData uri="http://schemas.openxmlformats.org/drawingml/2006/chart">
            <c:chart r:id="rId7"/>
          </a:graphicData>
        </a:graphic>
      </p:graphicFrame>
      <p:graphicFrame>
        <p:nvGraphicFramePr>
          <p:cNvPr id="1061" name="Google Shape;1061;p22"/>
          <p:cNvGraphicFramePr/>
          <p:nvPr/>
        </p:nvGraphicFramePr>
        <p:xfrm>
          <a:off x="-12803" y="6134837"/>
          <a:ext cx="4407306" cy="1749531"/>
        </p:xfrm>
        <a:graphic>
          <a:graphicData uri="http://schemas.openxmlformats.org/drawingml/2006/chart">
            <c:chart r:id="rId8"/>
          </a:graphicData>
        </a:graphic>
      </p:graphicFrame>
      <p:pic>
        <p:nvPicPr>
          <p:cNvPr id="1062" name="Google Shape;1062;p22"/>
          <p:cNvPicPr preferRelativeResize="0"/>
          <p:nvPr/>
        </p:nvPicPr>
        <p:blipFill rotWithShape="1">
          <a:blip r:embed="rId9">
            <a:alphaModFix/>
          </a:blip>
          <a:srcRect b="0" l="0" r="0" t="0"/>
          <a:stretch/>
        </p:blipFill>
        <p:spPr>
          <a:xfrm>
            <a:off x="4464546" y="6092841"/>
            <a:ext cx="2726007" cy="1077654"/>
          </a:xfrm>
          <a:prstGeom prst="rect">
            <a:avLst/>
          </a:prstGeom>
          <a:noFill/>
          <a:ln>
            <a:noFill/>
          </a:ln>
        </p:spPr>
      </p:pic>
      <p:pic>
        <p:nvPicPr>
          <p:cNvPr id="1063" name="Google Shape;1063;p22"/>
          <p:cNvPicPr preferRelativeResize="0"/>
          <p:nvPr/>
        </p:nvPicPr>
        <p:blipFill rotWithShape="1">
          <a:blip r:embed="rId10">
            <a:alphaModFix/>
          </a:blip>
          <a:srcRect b="0" l="0" r="0" t="0"/>
          <a:stretch/>
        </p:blipFill>
        <p:spPr>
          <a:xfrm>
            <a:off x="4480959" y="7643083"/>
            <a:ext cx="2709594" cy="9887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pic>
        <p:nvPicPr>
          <p:cNvPr id="1068" name="Google Shape;1068;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069" name="Google Shape;1069;p23"/>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1070" name="Google Shape;1070;p23"/>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071" name="Google Shape;1071;p23"/>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8 acumulado de 2022. </a:t>
            </a:r>
            <a:endParaRPr/>
          </a:p>
        </p:txBody>
      </p:sp>
      <p:grpSp>
        <p:nvGrpSpPr>
          <p:cNvPr id="1072" name="Google Shape;1072;p23"/>
          <p:cNvGrpSpPr/>
          <p:nvPr/>
        </p:nvGrpSpPr>
        <p:grpSpPr>
          <a:xfrm>
            <a:off x="179214" y="4211960"/>
            <a:ext cx="1892650" cy="488476"/>
            <a:chOff x="2397524" y="3379972"/>
            <a:chExt cx="4508500" cy="904875"/>
          </a:xfrm>
        </p:grpSpPr>
        <p:pic>
          <p:nvPicPr>
            <p:cNvPr id="1073" name="Google Shape;1073;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74" name="Google Shape;1074;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17.511</a:t>
              </a:r>
              <a:endParaRPr/>
            </a:p>
          </p:txBody>
        </p:sp>
      </p:grpSp>
      <p:sp>
        <p:nvSpPr>
          <p:cNvPr id="1075" name="Google Shape;1075;p23"/>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14%</a:t>
            </a:r>
            <a:endParaRPr/>
          </a:p>
        </p:txBody>
      </p:sp>
      <p:sp>
        <p:nvSpPr>
          <p:cNvPr id="1076" name="Google Shape;1076;p23"/>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8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a:p>
        </p:txBody>
      </p:sp>
      <p:grpSp>
        <p:nvGrpSpPr>
          <p:cNvPr id="1077" name="Google Shape;1077;p23"/>
          <p:cNvGrpSpPr/>
          <p:nvPr/>
        </p:nvGrpSpPr>
        <p:grpSpPr>
          <a:xfrm>
            <a:off x="2448322" y="74775"/>
            <a:ext cx="3446504" cy="276999"/>
            <a:chOff x="2448322" y="74775"/>
            <a:chExt cx="3446504" cy="276999"/>
          </a:xfrm>
        </p:grpSpPr>
        <p:sp>
          <p:nvSpPr>
            <p:cNvPr id="1078" name="Google Shape;107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9" name="Google Shape;1079;p23"/>
            <p:cNvCxnSpPr>
              <a:stCxn id="10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0" name="Google Shape;1080;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81" name="Google Shape;1081;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2" name="Google Shape;1082;p23"/>
          <p:cNvGrpSpPr/>
          <p:nvPr/>
        </p:nvGrpSpPr>
        <p:grpSpPr>
          <a:xfrm>
            <a:off x="277404" y="5621632"/>
            <a:ext cx="3446504" cy="276999"/>
            <a:chOff x="2448322" y="74775"/>
            <a:chExt cx="3446504" cy="276999"/>
          </a:xfrm>
        </p:grpSpPr>
        <p:sp>
          <p:nvSpPr>
            <p:cNvPr id="1083" name="Google Shape;1083;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4" name="Google Shape;1084;p23"/>
            <p:cNvCxnSpPr>
              <a:stCxn id="10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5" name="Google Shape;1085;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086" name="Google Shape;1086;p23"/>
          <p:cNvGrpSpPr/>
          <p:nvPr/>
        </p:nvGrpSpPr>
        <p:grpSpPr>
          <a:xfrm>
            <a:off x="4752578" y="5635532"/>
            <a:ext cx="3446504" cy="276999"/>
            <a:chOff x="2448322" y="74775"/>
            <a:chExt cx="3446504" cy="276999"/>
          </a:xfrm>
        </p:grpSpPr>
        <p:sp>
          <p:nvSpPr>
            <p:cNvPr id="1087" name="Google Shape;1087;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8" name="Google Shape;1088;p23"/>
            <p:cNvCxnSpPr>
              <a:stCxn id="10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9" name="Google Shape;1089;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090" name="Google Shape;1090;p23"/>
          <p:cNvSpPr/>
          <p:nvPr/>
        </p:nvSpPr>
        <p:spPr>
          <a:xfrm>
            <a:off x="64540" y="7921972"/>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8 acumulado de 2022</a:t>
            </a:r>
            <a:endParaRPr/>
          </a:p>
        </p:txBody>
      </p:sp>
      <p:sp>
        <p:nvSpPr>
          <p:cNvPr id="1091" name="Google Shape;1091;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Pág..23 </a:t>
            </a:r>
            <a:endParaRPr b="1" sz="1050">
              <a:solidFill>
                <a:schemeClr val="dk1"/>
              </a:solidFill>
              <a:latin typeface="Arial Narrow"/>
              <a:ea typeface="Arial Narrow"/>
              <a:cs typeface="Arial Narrow"/>
              <a:sym typeface="Arial Narrow"/>
            </a:endParaRPr>
          </a:p>
        </p:txBody>
      </p:sp>
      <p:sp>
        <p:nvSpPr>
          <p:cNvPr id="1092" name="Google Shape;1092;p23"/>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1093" name="Google Shape;1093;p23"/>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a:p>
        </p:txBody>
      </p:sp>
      <p:sp>
        <p:nvSpPr>
          <p:cNvPr id="1094" name="Google Shape;1094;p23"/>
          <p:cNvSpPr/>
          <p:nvPr/>
        </p:nvSpPr>
        <p:spPr>
          <a:xfrm>
            <a:off x="4320530" y="7521862"/>
            <a:ext cx="2799703"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con IRA  hospitalizados en sala general por grupos de edad, a Periodo epidemiológico 8 acumulado, 2022</a:t>
            </a:r>
            <a:endParaRPr/>
          </a:p>
        </p:txBody>
      </p:sp>
      <p:graphicFrame>
        <p:nvGraphicFramePr>
          <p:cNvPr id="1095" name="Google Shape;1095;p23"/>
          <p:cNvGraphicFramePr/>
          <p:nvPr/>
        </p:nvGraphicFramePr>
        <p:xfrm>
          <a:off x="2274078" y="351774"/>
          <a:ext cx="4782756" cy="1952433"/>
        </p:xfrm>
        <a:graphic>
          <a:graphicData uri="http://schemas.openxmlformats.org/drawingml/2006/chart">
            <c:chart r:id="rId6"/>
          </a:graphicData>
        </a:graphic>
      </p:graphicFrame>
      <p:graphicFrame>
        <p:nvGraphicFramePr>
          <p:cNvPr id="1096" name="Google Shape;1096;p23"/>
          <p:cNvGraphicFramePr/>
          <p:nvPr/>
        </p:nvGraphicFramePr>
        <p:xfrm>
          <a:off x="2295013" y="2858206"/>
          <a:ext cx="4825220" cy="2106570"/>
        </p:xfrm>
        <a:graphic>
          <a:graphicData uri="http://schemas.openxmlformats.org/drawingml/2006/chart">
            <c:chart r:id="rId7"/>
          </a:graphicData>
        </a:graphic>
      </p:graphicFrame>
      <p:graphicFrame>
        <p:nvGraphicFramePr>
          <p:cNvPr id="1097" name="Google Shape;1097;p23"/>
          <p:cNvGraphicFramePr/>
          <p:nvPr/>
        </p:nvGraphicFramePr>
        <p:xfrm>
          <a:off x="-11563" y="6012160"/>
          <a:ext cx="4260086" cy="1800200"/>
        </p:xfrm>
        <a:graphic>
          <a:graphicData uri="http://schemas.openxmlformats.org/drawingml/2006/chart">
            <c:chart r:id="rId8"/>
          </a:graphicData>
        </a:graphic>
      </p:graphicFrame>
      <p:pic>
        <p:nvPicPr>
          <p:cNvPr id="1098" name="Google Shape;1098;p23"/>
          <p:cNvPicPr preferRelativeResize="0"/>
          <p:nvPr/>
        </p:nvPicPr>
        <p:blipFill rotWithShape="1">
          <a:blip r:embed="rId9">
            <a:alphaModFix/>
          </a:blip>
          <a:srcRect b="0" l="0" r="0" t="0"/>
          <a:stretch/>
        </p:blipFill>
        <p:spPr>
          <a:xfrm>
            <a:off x="4396669" y="6078533"/>
            <a:ext cx="2754342" cy="13890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24"/>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1104" name="Google Shape;1104;p24"/>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1105" name="Google Shape;1105;p24"/>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106" name="Google Shape;1106;p24"/>
          <p:cNvSpPr/>
          <p:nvPr/>
        </p:nvSpPr>
        <p:spPr>
          <a:xfrm>
            <a:off x="2274078" y="2317855"/>
            <a:ext cx="49460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Gráfico de control IRA-UCI. Medellín, a Periodo epidemiológico 8 acumulado de 2022 </a:t>
            </a:r>
            <a:endParaRPr/>
          </a:p>
        </p:txBody>
      </p:sp>
      <p:grpSp>
        <p:nvGrpSpPr>
          <p:cNvPr id="1107" name="Google Shape;1107;p24"/>
          <p:cNvGrpSpPr/>
          <p:nvPr/>
        </p:nvGrpSpPr>
        <p:grpSpPr>
          <a:xfrm>
            <a:off x="179214" y="4211960"/>
            <a:ext cx="1892650" cy="488476"/>
            <a:chOff x="2397524" y="3379972"/>
            <a:chExt cx="4508500" cy="904875"/>
          </a:xfrm>
        </p:grpSpPr>
        <p:pic>
          <p:nvPicPr>
            <p:cNvPr id="1108" name="Google Shape;1108;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09" name="Google Shape;1109;p24"/>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2.776</a:t>
              </a:r>
              <a:endParaRPr/>
            </a:p>
          </p:txBody>
        </p:sp>
      </p:grpSp>
      <p:sp>
        <p:nvSpPr>
          <p:cNvPr id="1110" name="Google Shape;1110;p24"/>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61%.</a:t>
            </a:r>
            <a:endParaRPr/>
          </a:p>
        </p:txBody>
      </p:sp>
      <p:sp>
        <p:nvSpPr>
          <p:cNvPr id="1111" name="Google Shape;1111;p24"/>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8 acumulado  Años  2019-2022</a:t>
            </a:r>
            <a:endParaRPr/>
          </a:p>
        </p:txBody>
      </p:sp>
      <p:grpSp>
        <p:nvGrpSpPr>
          <p:cNvPr id="1112" name="Google Shape;1112;p24"/>
          <p:cNvGrpSpPr/>
          <p:nvPr/>
        </p:nvGrpSpPr>
        <p:grpSpPr>
          <a:xfrm>
            <a:off x="2448322" y="74775"/>
            <a:ext cx="3446504" cy="276999"/>
            <a:chOff x="2448322" y="74775"/>
            <a:chExt cx="3446504" cy="276999"/>
          </a:xfrm>
        </p:grpSpPr>
        <p:sp>
          <p:nvSpPr>
            <p:cNvPr id="1113" name="Google Shape;1113;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14" name="Google Shape;1114;p24"/>
            <p:cNvCxnSpPr>
              <a:stCxn id="11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15" name="Google Shape;1115;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116" name="Google Shape;1116;p2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17" name="Google Shape;1117;p24"/>
          <p:cNvGrpSpPr/>
          <p:nvPr/>
        </p:nvGrpSpPr>
        <p:grpSpPr>
          <a:xfrm>
            <a:off x="277404" y="5621632"/>
            <a:ext cx="3446504" cy="276999"/>
            <a:chOff x="2448322" y="74775"/>
            <a:chExt cx="3446504" cy="276999"/>
          </a:xfrm>
        </p:grpSpPr>
        <p:sp>
          <p:nvSpPr>
            <p:cNvPr id="1118" name="Google Shape;1118;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19" name="Google Shape;1119;p24"/>
            <p:cNvCxnSpPr>
              <a:stCxn id="11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0" name="Google Shape;1120;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121" name="Google Shape;1121;p24"/>
          <p:cNvGrpSpPr/>
          <p:nvPr/>
        </p:nvGrpSpPr>
        <p:grpSpPr>
          <a:xfrm>
            <a:off x="4752578" y="5635532"/>
            <a:ext cx="3446504" cy="276999"/>
            <a:chOff x="2448322" y="74775"/>
            <a:chExt cx="3446504" cy="276999"/>
          </a:xfrm>
        </p:grpSpPr>
        <p:sp>
          <p:nvSpPr>
            <p:cNvPr id="1122" name="Google Shape;1122;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23" name="Google Shape;1123;p24"/>
            <p:cNvCxnSpPr>
              <a:stCxn id="11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4" name="Google Shape;1124;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125" name="Google Shape;1125;p24"/>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8 acumulado de 2022. </a:t>
            </a:r>
            <a:endParaRPr/>
          </a:p>
        </p:txBody>
      </p:sp>
      <p:sp>
        <p:nvSpPr>
          <p:cNvPr id="1126" name="Google Shape;1126;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Pág..24 </a:t>
            </a:r>
            <a:endParaRPr b="1" sz="1050">
              <a:solidFill>
                <a:schemeClr val="dk1"/>
              </a:solidFill>
              <a:latin typeface="Arial Narrow"/>
              <a:ea typeface="Arial Narrow"/>
              <a:cs typeface="Arial Narrow"/>
              <a:sym typeface="Arial Narrow"/>
            </a:endParaRPr>
          </a:p>
        </p:txBody>
      </p:sp>
      <p:sp>
        <p:nvSpPr>
          <p:cNvPr id="1127" name="Google Shape;1127;p24"/>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128" name="Google Shape;1128;p24"/>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a:p>
        </p:txBody>
      </p:sp>
      <p:sp>
        <p:nvSpPr>
          <p:cNvPr id="1129" name="Google Shape;1129;p24"/>
          <p:cNvSpPr/>
          <p:nvPr/>
        </p:nvSpPr>
        <p:spPr>
          <a:xfrm>
            <a:off x="4320530" y="7480299"/>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8 acumulado de 2022</a:t>
            </a:r>
            <a:endParaRPr/>
          </a:p>
        </p:txBody>
      </p:sp>
      <p:graphicFrame>
        <p:nvGraphicFramePr>
          <p:cNvPr id="1130" name="Google Shape;1130;p24"/>
          <p:cNvGraphicFramePr/>
          <p:nvPr/>
        </p:nvGraphicFramePr>
        <p:xfrm>
          <a:off x="2239120" y="467544"/>
          <a:ext cx="4906362" cy="1850311"/>
        </p:xfrm>
        <a:graphic>
          <a:graphicData uri="http://schemas.openxmlformats.org/drawingml/2006/chart">
            <c:chart r:id="rId6"/>
          </a:graphicData>
        </a:graphic>
      </p:graphicFrame>
      <p:graphicFrame>
        <p:nvGraphicFramePr>
          <p:cNvPr id="1131" name="Google Shape;1131;p24"/>
          <p:cNvGraphicFramePr/>
          <p:nvPr/>
        </p:nvGraphicFramePr>
        <p:xfrm>
          <a:off x="2295482" y="2900427"/>
          <a:ext cx="4761351" cy="2012449"/>
        </p:xfrm>
        <a:graphic>
          <a:graphicData uri="http://schemas.openxmlformats.org/drawingml/2006/chart">
            <c:chart r:id="rId7"/>
          </a:graphicData>
        </a:graphic>
      </p:graphicFrame>
      <p:pic>
        <p:nvPicPr>
          <p:cNvPr id="1132" name="Google Shape;1132;p24"/>
          <p:cNvPicPr preferRelativeResize="0"/>
          <p:nvPr/>
        </p:nvPicPr>
        <p:blipFill rotWithShape="1">
          <a:blip r:embed="rId8">
            <a:alphaModFix/>
          </a:blip>
          <a:srcRect b="0" l="0" r="0" t="0"/>
          <a:stretch/>
        </p:blipFill>
        <p:spPr>
          <a:xfrm>
            <a:off x="4394924" y="6170764"/>
            <a:ext cx="2782946" cy="1283548"/>
          </a:xfrm>
          <a:prstGeom prst="rect">
            <a:avLst/>
          </a:prstGeom>
          <a:noFill/>
          <a:ln>
            <a:noFill/>
          </a:ln>
        </p:spPr>
      </p:pic>
      <p:graphicFrame>
        <p:nvGraphicFramePr>
          <p:cNvPr id="1133" name="Google Shape;1133;p24"/>
          <p:cNvGraphicFramePr/>
          <p:nvPr/>
        </p:nvGraphicFramePr>
        <p:xfrm>
          <a:off x="37705" y="6241669"/>
          <a:ext cx="4245169" cy="1799305"/>
        </p:xfrm>
        <a:graphic>
          <a:graphicData uri="http://schemas.openxmlformats.org/drawingml/2006/chart">
            <c:chart r:id="rId9"/>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pic>
        <p:nvPicPr>
          <p:cNvPr id="1138" name="Google Shape;1138;p25"/>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139" name="Google Shape;1139;p25"/>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1140" name="Google Shape;1140;p25"/>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141" name="Google Shape;1141;p25"/>
          <p:cNvSpPr/>
          <p:nvPr/>
        </p:nvSpPr>
        <p:spPr>
          <a:xfrm>
            <a:off x="2201761" y="4877572"/>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notificados por la unidad centinela al SIVIGILA a Periodo epidemiológico 8 acumulado, Medellín, 2022</a:t>
            </a:r>
            <a:endParaRPr/>
          </a:p>
        </p:txBody>
      </p:sp>
      <p:grpSp>
        <p:nvGrpSpPr>
          <p:cNvPr id="1142" name="Google Shape;1142;p25"/>
          <p:cNvGrpSpPr/>
          <p:nvPr/>
        </p:nvGrpSpPr>
        <p:grpSpPr>
          <a:xfrm>
            <a:off x="72058" y="4067944"/>
            <a:ext cx="2071864" cy="635617"/>
            <a:chOff x="2397524" y="3379972"/>
            <a:chExt cx="4508500" cy="904875"/>
          </a:xfrm>
        </p:grpSpPr>
        <p:pic>
          <p:nvPicPr>
            <p:cNvPr id="1143" name="Google Shape;1143;p2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44" name="Google Shape;1144;p25"/>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573</a:t>
              </a:r>
              <a:endParaRPr/>
            </a:p>
          </p:txBody>
        </p:sp>
      </p:grpSp>
      <p:sp>
        <p:nvSpPr>
          <p:cNvPr id="1145" name="Google Shape;1145;p25"/>
          <p:cNvSpPr/>
          <p:nvPr/>
        </p:nvSpPr>
        <p:spPr>
          <a:xfrm>
            <a:off x="2196850" y="2293750"/>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y bacteriana, a Periodo epidemiológico 8 acumulado,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1146" name="Google Shape;1146;p25"/>
          <p:cNvGrpSpPr/>
          <p:nvPr/>
        </p:nvGrpSpPr>
        <p:grpSpPr>
          <a:xfrm>
            <a:off x="2448322" y="74775"/>
            <a:ext cx="3446504" cy="276999"/>
            <a:chOff x="2448322" y="74775"/>
            <a:chExt cx="3446504" cy="276999"/>
          </a:xfrm>
        </p:grpSpPr>
        <p:sp>
          <p:nvSpPr>
            <p:cNvPr id="1147" name="Google Shape;114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48" name="Google Shape;1148;p25"/>
            <p:cNvCxnSpPr>
              <a:stCxn id="11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9" name="Google Shape;1149;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150" name="Google Shape;1150;p25"/>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1" name="Google Shape;1151;p25"/>
          <p:cNvGrpSpPr/>
          <p:nvPr/>
        </p:nvGrpSpPr>
        <p:grpSpPr>
          <a:xfrm>
            <a:off x="277404" y="5621632"/>
            <a:ext cx="3446504" cy="276999"/>
            <a:chOff x="2448322" y="74775"/>
            <a:chExt cx="3446504" cy="276999"/>
          </a:xfrm>
        </p:grpSpPr>
        <p:sp>
          <p:nvSpPr>
            <p:cNvPr id="1152" name="Google Shape;115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3" name="Google Shape;1153;p25"/>
            <p:cNvCxnSpPr>
              <a:stCxn id="115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54" name="Google Shape;115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155" name="Google Shape;1155;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Pág..25 </a:t>
            </a:r>
            <a:endParaRPr b="1" sz="1050">
              <a:solidFill>
                <a:schemeClr val="dk1"/>
              </a:solidFill>
              <a:latin typeface="Arial Narrow"/>
              <a:ea typeface="Arial Narrow"/>
              <a:cs typeface="Arial Narrow"/>
              <a:sym typeface="Arial Narrow"/>
            </a:endParaRPr>
          </a:p>
        </p:txBody>
      </p:sp>
      <p:sp>
        <p:nvSpPr>
          <p:cNvPr id="1156" name="Google Shape;1156;p25"/>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a:p>
        </p:txBody>
      </p:sp>
      <p:sp>
        <p:nvSpPr>
          <p:cNvPr id="1157" name="Google Shape;1157;p25"/>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62%</a:t>
            </a:r>
            <a:endParaRPr b="1" sz="1200">
              <a:solidFill>
                <a:schemeClr val="dk1"/>
              </a:solidFill>
              <a:latin typeface="Arial Narrow"/>
              <a:ea typeface="Arial Narrow"/>
              <a:cs typeface="Arial Narrow"/>
              <a:sym typeface="Arial Narrow"/>
            </a:endParaRPr>
          </a:p>
        </p:txBody>
      </p:sp>
      <p:pic>
        <p:nvPicPr>
          <p:cNvPr id="1158" name="Google Shape;1158;p25"/>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1159" name="Google Shape;1159;p25"/>
          <p:cNvGrpSpPr/>
          <p:nvPr/>
        </p:nvGrpSpPr>
        <p:grpSpPr>
          <a:xfrm>
            <a:off x="1051937" y="6726660"/>
            <a:ext cx="1252369" cy="877901"/>
            <a:chOff x="-36884" y="7072716"/>
            <a:chExt cx="1252369" cy="877901"/>
          </a:xfrm>
        </p:grpSpPr>
        <p:sp>
          <p:nvSpPr>
            <p:cNvPr id="1160" name="Google Shape;116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161" name="Google Shape;1161;p25"/>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53,8%</a:t>
              </a:r>
              <a:endParaRPr/>
            </a:p>
          </p:txBody>
        </p:sp>
        <p:sp>
          <p:nvSpPr>
            <p:cNvPr id="1162" name="Google Shape;1162;p2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303 Casos</a:t>
              </a:r>
              <a:endParaRPr/>
            </a:p>
          </p:txBody>
        </p:sp>
      </p:grpSp>
      <p:pic>
        <p:nvPicPr>
          <p:cNvPr id="1163" name="Google Shape;1163;p25"/>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1164" name="Google Shape;1164;p25"/>
          <p:cNvGrpSpPr/>
          <p:nvPr/>
        </p:nvGrpSpPr>
        <p:grpSpPr>
          <a:xfrm>
            <a:off x="-58310" y="7244599"/>
            <a:ext cx="1241624" cy="1071817"/>
            <a:chOff x="-14122" y="7072716"/>
            <a:chExt cx="1241624" cy="1071817"/>
          </a:xfrm>
        </p:grpSpPr>
        <p:sp>
          <p:nvSpPr>
            <p:cNvPr id="1165" name="Google Shape;1165;p25"/>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a:p>
          </p:txBody>
        </p:sp>
        <p:sp>
          <p:nvSpPr>
            <p:cNvPr id="1166" name="Google Shape;1166;p25"/>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a:t>
              </a:r>
              <a:endParaRPr/>
            </a:p>
          </p:txBody>
        </p:sp>
        <p:sp>
          <p:nvSpPr>
            <p:cNvPr id="1167" name="Google Shape;1167;p25"/>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208 Casos</a:t>
              </a:r>
              <a:endParaRPr/>
            </a:p>
          </p:txBody>
        </p:sp>
      </p:grpSp>
      <p:pic>
        <p:nvPicPr>
          <p:cNvPr id="1168" name="Google Shape;1168;p25"/>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1169" name="Google Shape;1169;p25"/>
          <p:cNvGrpSpPr/>
          <p:nvPr/>
        </p:nvGrpSpPr>
        <p:grpSpPr>
          <a:xfrm>
            <a:off x="1938795" y="6726660"/>
            <a:ext cx="1229607" cy="877901"/>
            <a:chOff x="-14122" y="7072716"/>
            <a:chExt cx="1229607" cy="877901"/>
          </a:xfrm>
        </p:grpSpPr>
        <p:sp>
          <p:nvSpPr>
            <p:cNvPr id="1170" name="Google Shape;117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171" name="Google Shape;1171;p25"/>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46,2%</a:t>
              </a:r>
              <a:endParaRPr/>
            </a:p>
          </p:txBody>
        </p:sp>
        <p:sp>
          <p:nvSpPr>
            <p:cNvPr id="1172" name="Google Shape;1172;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270 Casos</a:t>
              </a:r>
              <a:endParaRPr/>
            </a:p>
          </p:txBody>
        </p:sp>
      </p:grpSp>
      <p:pic>
        <p:nvPicPr>
          <p:cNvPr id="1173" name="Google Shape;1173;p25"/>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1174" name="Google Shape;1174;p25"/>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1175" name="Google Shape;1175;p25"/>
          <p:cNvGrpSpPr/>
          <p:nvPr/>
        </p:nvGrpSpPr>
        <p:grpSpPr>
          <a:xfrm>
            <a:off x="1034152" y="8322080"/>
            <a:ext cx="1229607" cy="877901"/>
            <a:chOff x="-14122" y="7072716"/>
            <a:chExt cx="1229607" cy="877901"/>
          </a:xfrm>
        </p:grpSpPr>
        <p:sp>
          <p:nvSpPr>
            <p:cNvPr id="1176" name="Google Shape;1176;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a:p>
          </p:txBody>
        </p:sp>
        <p:sp>
          <p:nvSpPr>
            <p:cNvPr id="1177" name="Google Shape;1177;p25"/>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77%</a:t>
              </a:r>
              <a:endParaRPr/>
            </a:p>
          </p:txBody>
        </p:sp>
        <p:sp>
          <p:nvSpPr>
            <p:cNvPr id="1178" name="Google Shape;1178;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442 Casos</a:t>
              </a:r>
              <a:endParaRPr/>
            </a:p>
          </p:txBody>
        </p:sp>
      </p:grpSp>
      <p:grpSp>
        <p:nvGrpSpPr>
          <p:cNvPr id="1179" name="Google Shape;1179;p25"/>
          <p:cNvGrpSpPr/>
          <p:nvPr/>
        </p:nvGrpSpPr>
        <p:grpSpPr>
          <a:xfrm>
            <a:off x="1925147" y="8312486"/>
            <a:ext cx="1229607" cy="877901"/>
            <a:chOff x="-14122" y="7072716"/>
            <a:chExt cx="1229607" cy="877901"/>
          </a:xfrm>
        </p:grpSpPr>
        <p:sp>
          <p:nvSpPr>
            <p:cNvPr id="1180" name="Google Shape;118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a:p>
          </p:txBody>
        </p:sp>
        <p:sp>
          <p:nvSpPr>
            <p:cNvPr id="1181" name="Google Shape;1181;p25"/>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a:t>
              </a:r>
              <a:endParaRPr/>
            </a:p>
          </p:txBody>
        </p:sp>
        <p:sp>
          <p:nvSpPr>
            <p:cNvPr id="1182" name="Google Shape;1182;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p:txBody>
        </p:sp>
      </p:grpSp>
      <p:grpSp>
        <p:nvGrpSpPr>
          <p:cNvPr id="1183" name="Google Shape;1183;p25"/>
          <p:cNvGrpSpPr/>
          <p:nvPr/>
        </p:nvGrpSpPr>
        <p:grpSpPr>
          <a:xfrm>
            <a:off x="3528442" y="5635532"/>
            <a:ext cx="3446504" cy="276999"/>
            <a:chOff x="2448322" y="74775"/>
            <a:chExt cx="3446504" cy="276999"/>
          </a:xfrm>
        </p:grpSpPr>
        <p:sp>
          <p:nvSpPr>
            <p:cNvPr id="1184" name="Google Shape;1184;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5" name="Google Shape;1185;p25"/>
            <p:cNvCxnSpPr>
              <a:stCxn id="11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86" name="Google Shape;1186;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187" name="Google Shape;1187;p25"/>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casos para el estudio de circulación viral y bacteriana. Se espera captar 5 muestras por semana según lineamientos del evento 345 del INS, lo que denota que ha cumplido con la meta establecida.</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573 muestras estudiadas en la unidad centinela, se tienen resultados a la fecha del 90% de las cuales se han confirmado por laboratorio el 36%.</a:t>
            </a:r>
            <a:endParaRPr/>
          </a:p>
        </p:txBody>
      </p:sp>
      <p:graphicFrame>
        <p:nvGraphicFramePr>
          <p:cNvPr id="1188" name="Google Shape;1188;p25"/>
          <p:cNvGraphicFramePr/>
          <p:nvPr/>
        </p:nvGraphicFramePr>
        <p:xfrm>
          <a:off x="2232223" y="395536"/>
          <a:ext cx="4929167" cy="1894202"/>
        </p:xfrm>
        <a:graphic>
          <a:graphicData uri="http://schemas.openxmlformats.org/drawingml/2006/chart">
            <c:chart r:id="rId10"/>
          </a:graphicData>
        </a:graphic>
      </p:graphicFrame>
      <p:graphicFrame>
        <p:nvGraphicFramePr>
          <p:cNvPr id="1189" name="Google Shape;1189;p25"/>
          <p:cNvGraphicFramePr/>
          <p:nvPr/>
        </p:nvGraphicFramePr>
        <p:xfrm>
          <a:off x="2237808" y="2842853"/>
          <a:ext cx="4923582" cy="1936794"/>
        </p:xfrm>
        <a:graphic>
          <a:graphicData uri="http://schemas.openxmlformats.org/drawingml/2006/chart">
            <c:chart r:id="rId1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26"/>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5" name="Google Shape;1195;p26"/>
          <p:cNvGrpSpPr/>
          <p:nvPr/>
        </p:nvGrpSpPr>
        <p:grpSpPr>
          <a:xfrm>
            <a:off x="277404" y="137149"/>
            <a:ext cx="3446504" cy="276999"/>
            <a:chOff x="2448322" y="74775"/>
            <a:chExt cx="3446504" cy="276999"/>
          </a:xfrm>
        </p:grpSpPr>
        <p:sp>
          <p:nvSpPr>
            <p:cNvPr id="1196" name="Google Shape;1196;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7" name="Google Shape;1197;p26"/>
            <p:cNvCxnSpPr>
              <a:stCxn id="11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8" name="Google Shape;1198;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a:p>
          </p:txBody>
        </p:sp>
      </p:grpSp>
      <p:sp>
        <p:nvSpPr>
          <p:cNvPr id="1199" name="Google Shape;1199;p26"/>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00" name="Google Shape;1200;p26"/>
          <p:cNvGrpSpPr/>
          <p:nvPr/>
        </p:nvGrpSpPr>
        <p:grpSpPr>
          <a:xfrm>
            <a:off x="277404" y="4397496"/>
            <a:ext cx="3446504" cy="276999"/>
            <a:chOff x="2448322" y="74775"/>
            <a:chExt cx="3446504" cy="276999"/>
          </a:xfrm>
        </p:grpSpPr>
        <p:sp>
          <p:nvSpPr>
            <p:cNvPr id="1201" name="Google Shape;1201;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2" name="Google Shape;1202;p26"/>
            <p:cNvCxnSpPr>
              <a:stCxn id="12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3" name="Google Shape;1203;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a:p>
          </p:txBody>
        </p:sp>
      </p:grpSp>
      <p:sp>
        <p:nvSpPr>
          <p:cNvPr id="1204" name="Google Shape;1204;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205" name="Google Shape;1205;p26"/>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8 acumulado de 2022</a:t>
            </a:r>
            <a:endParaRPr/>
          </a:p>
        </p:txBody>
      </p:sp>
      <p:sp>
        <p:nvSpPr>
          <p:cNvPr id="1206" name="Google Shape;1206;p26"/>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Unidad Centinela IRAG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según grupo de edad, a Periodo epidemiológico 8 acumulado de 2022</a:t>
            </a:r>
            <a:endParaRPr/>
          </a:p>
        </p:txBody>
      </p:sp>
      <p:sp>
        <p:nvSpPr>
          <p:cNvPr id="1207" name="Google Shape;1207;p26"/>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26"/>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inusitada por las demás IPS de la ciudad y los resultados del LDSP de los pacientes atendidos en las IPS de la ciudad.  De un total de 94.285 muestras confirmadas por laboratorio para virus respiratorios, los virus de mayor circulación son el Covid-19 con 92.802 y el VSR con 1.346 casos. Se han diagnosticado además,   19 casos de influenza AH1N1,   3 casos de Influenza A,  6 casos  Influenza B,  3 casos de Influenza AH3 estacional,  25 casos de Parainfluenza, 53 casos de adenovirus y  28 casos de  Metaneumovirus.</a:t>
            </a:r>
            <a:endParaRPr sz="1100">
              <a:solidFill>
                <a:srgbClr val="FF0000"/>
              </a:solidFill>
              <a:latin typeface="Arial Narrow"/>
              <a:ea typeface="Arial Narrow"/>
              <a:cs typeface="Arial Narrow"/>
              <a:sym typeface="Arial Narrow"/>
            </a:endParaRPr>
          </a:p>
        </p:txBody>
      </p:sp>
      <p:graphicFrame>
        <p:nvGraphicFramePr>
          <p:cNvPr id="1209" name="Google Shape;1209;p26"/>
          <p:cNvGraphicFramePr/>
          <p:nvPr/>
        </p:nvGraphicFramePr>
        <p:xfrm>
          <a:off x="0" y="4932040"/>
          <a:ext cx="7161390" cy="3608271"/>
        </p:xfrm>
        <a:graphic>
          <a:graphicData uri="http://schemas.openxmlformats.org/drawingml/2006/chart">
            <c:chart r:id="rId3"/>
          </a:graphicData>
        </a:graphic>
      </p:graphicFrame>
      <p:graphicFrame>
        <p:nvGraphicFramePr>
          <p:cNvPr id="1210" name="Google Shape;1210;p26"/>
          <p:cNvGraphicFramePr/>
          <p:nvPr/>
        </p:nvGraphicFramePr>
        <p:xfrm>
          <a:off x="144066" y="615329"/>
          <a:ext cx="4536503" cy="3088799"/>
        </p:xfrm>
        <a:graphic>
          <a:graphicData uri="http://schemas.openxmlformats.org/drawingml/2006/chart">
            <c:chart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pic>
        <p:nvPicPr>
          <p:cNvPr id="1215" name="Google Shape;1215;p27"/>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16" name="Google Shape;1216;p27"/>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1217" name="Google Shape;1217;p27"/>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218" name="Google Shape;1218;p27"/>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8 acumulado, 2021-2022. </a:t>
            </a:r>
            <a:endParaRPr/>
          </a:p>
        </p:txBody>
      </p:sp>
      <p:grpSp>
        <p:nvGrpSpPr>
          <p:cNvPr id="1219" name="Google Shape;1219;p27"/>
          <p:cNvGrpSpPr/>
          <p:nvPr/>
        </p:nvGrpSpPr>
        <p:grpSpPr>
          <a:xfrm>
            <a:off x="149112" y="4139952"/>
            <a:ext cx="1892650" cy="488476"/>
            <a:chOff x="2397524" y="3379972"/>
            <a:chExt cx="4508500" cy="904875"/>
          </a:xfrm>
        </p:grpSpPr>
        <p:pic>
          <p:nvPicPr>
            <p:cNvPr id="1220" name="Google Shape;1220;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21" name="Google Shape;1221;p27"/>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5.339</a:t>
              </a:r>
              <a:endParaRPr/>
            </a:p>
          </p:txBody>
        </p:sp>
      </p:grpSp>
      <p:sp>
        <p:nvSpPr>
          <p:cNvPr id="1222" name="Google Shape;1222;p27"/>
          <p:cNvSpPr txBox="1"/>
          <p:nvPr/>
        </p:nvSpPr>
        <p:spPr>
          <a:xfrm>
            <a:off x="2259382" y="4230831"/>
            <a:ext cx="4835550"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Según los ajustes realizados, se notificaron 5.339 casos como IRAG inusitada, atendidos, notificados y residentes en Medellín, de los cuales se han descartado 70 por no cumplir criterios según el nuevo protocolo de vigilancia, y otros 3.509 casos por laboratorio, para un total de  3.579 casos descartados. </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1,221 casos confirmados corresponden todos a casos que cumplen con el criterio 5 del protocolo, es decir IRAG por Covid-19.</a:t>
            </a:r>
            <a:endParaRPr/>
          </a:p>
        </p:txBody>
      </p:sp>
      <p:grpSp>
        <p:nvGrpSpPr>
          <p:cNvPr id="1223" name="Google Shape;1223;p27"/>
          <p:cNvGrpSpPr/>
          <p:nvPr/>
        </p:nvGrpSpPr>
        <p:grpSpPr>
          <a:xfrm>
            <a:off x="2448322" y="74775"/>
            <a:ext cx="3446504" cy="276999"/>
            <a:chOff x="2448322" y="74775"/>
            <a:chExt cx="3446504" cy="276999"/>
          </a:xfrm>
        </p:grpSpPr>
        <p:sp>
          <p:nvSpPr>
            <p:cNvPr id="1224" name="Google Shape;1224;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25" name="Google Shape;1225;p27"/>
            <p:cNvCxnSpPr>
              <a:stCxn id="122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26" name="Google Shape;1226;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227" name="Google Shape;1227;p2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28" name="Google Shape;1228;p27"/>
          <p:cNvGrpSpPr/>
          <p:nvPr/>
        </p:nvGrpSpPr>
        <p:grpSpPr>
          <a:xfrm>
            <a:off x="277404" y="5621632"/>
            <a:ext cx="3446504" cy="276999"/>
            <a:chOff x="2448322" y="74775"/>
            <a:chExt cx="3446504" cy="276999"/>
          </a:xfrm>
        </p:grpSpPr>
        <p:sp>
          <p:nvSpPr>
            <p:cNvPr id="1229" name="Google Shape;1229;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0" name="Google Shape;1230;p27"/>
            <p:cNvCxnSpPr>
              <a:stCxn id="12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1" name="Google Shape;1231;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casos confirmados</a:t>
              </a:r>
              <a:endParaRPr/>
            </a:p>
          </p:txBody>
        </p:sp>
      </p:grpSp>
      <p:sp>
        <p:nvSpPr>
          <p:cNvPr id="1232" name="Google Shape;1232;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a:t>
            </a:r>
            <a:endParaRPr b="1" sz="1050">
              <a:solidFill>
                <a:schemeClr val="dk1"/>
              </a:solidFill>
              <a:latin typeface="Arial Narrow"/>
              <a:ea typeface="Arial Narrow"/>
              <a:cs typeface="Arial Narrow"/>
              <a:sym typeface="Arial Narrow"/>
            </a:endParaRPr>
          </a:p>
        </p:txBody>
      </p:sp>
      <p:sp>
        <p:nvSpPr>
          <p:cNvPr id="1233" name="Google Shape;1233;p27"/>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a:p>
        </p:txBody>
      </p:sp>
      <p:grpSp>
        <p:nvGrpSpPr>
          <p:cNvPr id="1234" name="Google Shape;1234;p27"/>
          <p:cNvGrpSpPr/>
          <p:nvPr/>
        </p:nvGrpSpPr>
        <p:grpSpPr>
          <a:xfrm>
            <a:off x="437570" y="6848803"/>
            <a:ext cx="1252369" cy="877901"/>
            <a:chOff x="-36884" y="7072716"/>
            <a:chExt cx="1252369" cy="877901"/>
          </a:xfrm>
        </p:grpSpPr>
        <p:sp>
          <p:nvSpPr>
            <p:cNvPr id="1235" name="Google Shape;1235;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236" name="Google Shape;1236;p27"/>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582 casos</a:t>
              </a:r>
              <a:endParaRPr/>
            </a:p>
          </p:txBody>
        </p:sp>
        <p:sp>
          <p:nvSpPr>
            <p:cNvPr id="1237" name="Google Shape;1237;p2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238" name="Google Shape;1238;p27"/>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239" name="Google Shape;1239;p27"/>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240" name="Google Shape;1240;p27"/>
          <p:cNvGrpSpPr/>
          <p:nvPr/>
        </p:nvGrpSpPr>
        <p:grpSpPr>
          <a:xfrm>
            <a:off x="1540452" y="6848803"/>
            <a:ext cx="1229607" cy="877901"/>
            <a:chOff x="-14122" y="7072716"/>
            <a:chExt cx="1229607" cy="877901"/>
          </a:xfrm>
        </p:grpSpPr>
        <p:sp>
          <p:nvSpPr>
            <p:cNvPr id="1241" name="Google Shape;1241;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242" name="Google Shape;1242;p27"/>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639 casos</a:t>
              </a:r>
              <a:endParaRPr/>
            </a:p>
          </p:txBody>
        </p:sp>
        <p:sp>
          <p:nvSpPr>
            <p:cNvPr id="1243" name="Google Shape;1243;p27"/>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44" name="Google Shape;1244;p27"/>
          <p:cNvGrpSpPr/>
          <p:nvPr/>
        </p:nvGrpSpPr>
        <p:grpSpPr>
          <a:xfrm>
            <a:off x="190340" y="7806669"/>
            <a:ext cx="2237424" cy="1105852"/>
            <a:chOff x="-788022" y="6983264"/>
            <a:chExt cx="2237424" cy="1105852"/>
          </a:xfrm>
        </p:grpSpPr>
        <p:sp>
          <p:nvSpPr>
            <p:cNvPr id="1245" name="Google Shape;1245;p27"/>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a:p>
          </p:txBody>
        </p:sp>
        <p:sp>
          <p:nvSpPr>
            <p:cNvPr id="1246" name="Google Shape;1246;p27"/>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247" name="Google Shape;1247;p2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48" name="Google Shape;1248;p27"/>
          <p:cNvGrpSpPr/>
          <p:nvPr/>
        </p:nvGrpSpPr>
        <p:grpSpPr>
          <a:xfrm>
            <a:off x="5019370" y="7920176"/>
            <a:ext cx="1857467" cy="877901"/>
            <a:chOff x="-14122" y="7072716"/>
            <a:chExt cx="1857467" cy="877901"/>
          </a:xfrm>
        </p:grpSpPr>
        <p:sp>
          <p:nvSpPr>
            <p:cNvPr id="1249" name="Google Shape;1249;p27"/>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a:p>
          </p:txBody>
        </p:sp>
        <p:sp>
          <p:nvSpPr>
            <p:cNvPr id="1250" name="Google Shape;1250;p27"/>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251" name="Google Shape;1251;p27"/>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252" name="Google Shape;1252;p27"/>
          <p:cNvSpPr/>
          <p:nvPr/>
        </p:nvSpPr>
        <p:spPr>
          <a:xfrm>
            <a:off x="2412645" y="2858322"/>
            <a:ext cx="466887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Número de casos de IRAG inusitados, residentes en Medellín, a Periodo epidemiológico 8 acumulado, 2022</a:t>
            </a:r>
            <a:endParaRPr/>
          </a:p>
        </p:txBody>
      </p:sp>
      <p:pic>
        <p:nvPicPr>
          <p:cNvPr id="1253" name="Google Shape;1253;p27"/>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254" name="Google Shape;1254;p27"/>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255" name="Google Shape;1255;p27"/>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256" name="Google Shape;1256;p27"/>
          <p:cNvGrpSpPr/>
          <p:nvPr/>
        </p:nvGrpSpPr>
        <p:grpSpPr>
          <a:xfrm>
            <a:off x="2874133" y="6840926"/>
            <a:ext cx="1229607" cy="747277"/>
            <a:chOff x="-14122" y="7072716"/>
            <a:chExt cx="1229607" cy="747277"/>
          </a:xfrm>
        </p:grpSpPr>
        <p:sp>
          <p:nvSpPr>
            <p:cNvPr id="1257" name="Google Shape;1257;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258" name="Google Shape;1258;p27"/>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1,221 casos</a:t>
              </a:r>
              <a:endParaRPr/>
            </a:p>
          </p:txBody>
        </p:sp>
      </p:grpSp>
      <p:pic>
        <p:nvPicPr>
          <p:cNvPr id="1259" name="Google Shape;1259;p27"/>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260" name="Google Shape;1260;p27"/>
          <p:cNvGrpSpPr/>
          <p:nvPr/>
        </p:nvGrpSpPr>
        <p:grpSpPr>
          <a:xfrm>
            <a:off x="3965962" y="6848803"/>
            <a:ext cx="1229607" cy="650645"/>
            <a:chOff x="-14122" y="7072716"/>
            <a:chExt cx="1229607" cy="650645"/>
          </a:xfrm>
        </p:grpSpPr>
        <p:sp>
          <p:nvSpPr>
            <p:cNvPr id="1261" name="Google Shape;1261;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262" name="Google Shape;1262;p27"/>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 casos</a:t>
              </a:r>
              <a:endParaRPr/>
            </a:p>
          </p:txBody>
        </p:sp>
      </p:grpSp>
      <p:grpSp>
        <p:nvGrpSpPr>
          <p:cNvPr id="1263" name="Google Shape;1263;p27"/>
          <p:cNvGrpSpPr/>
          <p:nvPr/>
        </p:nvGrpSpPr>
        <p:grpSpPr>
          <a:xfrm>
            <a:off x="4974074" y="6852567"/>
            <a:ext cx="1794728" cy="631184"/>
            <a:chOff x="-14122" y="7072716"/>
            <a:chExt cx="1794728" cy="631184"/>
          </a:xfrm>
        </p:grpSpPr>
        <p:sp>
          <p:nvSpPr>
            <p:cNvPr id="1264" name="Google Shape;1264;p27"/>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a:p>
          </p:txBody>
        </p:sp>
        <p:sp>
          <p:nvSpPr>
            <p:cNvPr id="1265" name="Google Shape;1265;p27"/>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p:txBody>
        </p:sp>
      </p:grpSp>
      <p:pic>
        <p:nvPicPr>
          <p:cNvPr id="1266" name="Google Shape;1266;p27"/>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267" name="Google Shape;1267;p27"/>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268" name="Google Shape;1268;p27"/>
          <p:cNvGraphicFramePr/>
          <p:nvPr/>
        </p:nvGraphicFramePr>
        <p:xfrm>
          <a:off x="2452470" y="3248656"/>
          <a:ext cx="3000000" cy="3000000"/>
        </p:xfrm>
        <a:graphic>
          <a:graphicData uri="http://schemas.openxmlformats.org/drawingml/2006/table">
            <a:tbl>
              <a:tblPr bandRow="1" firstCol="1" firstRow="1">
                <a:noFill/>
                <a:tableStyleId>{1BBFABCF-1AA1-458A-957B-8DA3A0C2D1E4}</a:tableStyleId>
              </a:tblPr>
              <a:tblGrid>
                <a:gridCol w="1075975"/>
                <a:gridCol w="864100"/>
                <a:gridCol w="907300"/>
                <a:gridCol w="848600"/>
                <a:gridCol w="554475"/>
              </a:tblGrid>
              <a:tr h="409075">
                <a:tc>
                  <a:txBody>
                    <a:bodyPr/>
                    <a:lstStyle/>
                    <a:p>
                      <a:pPr indent="0" lvl="0" marL="0" marR="0" rtl="0" algn="l">
                        <a:spcBef>
                          <a:spcPts val="0"/>
                        </a:spcBef>
                        <a:spcAft>
                          <a:spcPts val="0"/>
                        </a:spcAft>
                        <a:buNone/>
                      </a:pPr>
                      <a:r>
                        <a:rPr lang="es-ES" sz="900"/>
                        <a:t>TIPO DE CASO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CONF. LABORATORIO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DESCARTADOS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PROBABLES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TOTAL</a:t>
                      </a:r>
                      <a:endParaRPr sz="1200">
                        <a:solidFill>
                          <a:srgbClr val="365F91"/>
                        </a:solidFill>
                        <a:latin typeface="Cambria"/>
                        <a:ea typeface="Cambria"/>
                        <a:cs typeface="Cambria"/>
                        <a:sym typeface="Cambria"/>
                      </a:endParaRPr>
                    </a:p>
                  </a:txBody>
                  <a:tcPr marT="0" marB="0" marR="68575" marL="68575"/>
                </a:tc>
              </a:tr>
              <a:tr h="272725">
                <a:tc>
                  <a:txBody>
                    <a:bodyPr/>
                    <a:lstStyle/>
                    <a:p>
                      <a:pPr indent="0" lvl="0" marL="0" marR="0" rtl="0" algn="l">
                        <a:spcBef>
                          <a:spcPts val="0"/>
                        </a:spcBef>
                        <a:spcAft>
                          <a:spcPts val="0"/>
                        </a:spcAft>
                        <a:buNone/>
                      </a:pPr>
                      <a:r>
                        <a:rPr lang="es-ES" sz="900"/>
                        <a:t>IRAG INUSITADA</a:t>
                      </a:r>
                      <a:r>
                        <a:rPr lang="es-ES" sz="900"/>
                        <a:t> </a:t>
                      </a:r>
                      <a:r>
                        <a:rPr lang="es-ES" sz="900"/>
                        <a:t>(348)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1.221</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3.579</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539</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t>5.339</a:t>
                      </a:r>
                      <a:endParaRPr sz="1200">
                        <a:solidFill>
                          <a:srgbClr val="365F91"/>
                        </a:solidFill>
                        <a:latin typeface="Cambria"/>
                        <a:ea typeface="Cambria"/>
                        <a:cs typeface="Cambria"/>
                        <a:sym typeface="Cambria"/>
                      </a:endParaRPr>
                    </a:p>
                  </a:txBody>
                  <a:tcPr marT="0" marB="0" marR="68575" marL="68575" anchor="b"/>
                </a:tc>
              </a:tr>
            </a:tbl>
          </a:graphicData>
        </a:graphic>
      </p:graphicFrame>
      <p:sp>
        <p:nvSpPr>
          <p:cNvPr id="1269" name="Google Shape;1269;p27"/>
          <p:cNvSpPr/>
          <p:nvPr/>
        </p:nvSpPr>
        <p:spPr>
          <a:xfrm>
            <a:off x="2371688" y="3927158"/>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270" name="Google Shape;1270;p27"/>
          <p:cNvGraphicFramePr/>
          <p:nvPr/>
        </p:nvGraphicFramePr>
        <p:xfrm>
          <a:off x="2175079" y="385838"/>
          <a:ext cx="4919853" cy="1915122"/>
        </p:xfrm>
        <a:graphic>
          <a:graphicData uri="http://schemas.openxmlformats.org/drawingml/2006/chart">
            <c:chart r:id="rId1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pic>
        <p:nvPicPr>
          <p:cNvPr id="1275" name="Google Shape;1275;p28"/>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276" name="Google Shape;1276;p28"/>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277" name="Google Shape;1277;p28"/>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1278" name="Google Shape;1278;p28"/>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08  acumulado de 2022. </a:t>
            </a:r>
            <a:endParaRPr/>
          </a:p>
        </p:txBody>
      </p:sp>
      <p:grpSp>
        <p:nvGrpSpPr>
          <p:cNvPr id="1279" name="Google Shape;1279;p28"/>
          <p:cNvGrpSpPr/>
          <p:nvPr/>
        </p:nvGrpSpPr>
        <p:grpSpPr>
          <a:xfrm>
            <a:off x="179214" y="5325845"/>
            <a:ext cx="1892650" cy="488476"/>
            <a:chOff x="2397524" y="3379972"/>
            <a:chExt cx="4508500" cy="904875"/>
          </a:xfrm>
        </p:grpSpPr>
        <p:pic>
          <p:nvPicPr>
            <p:cNvPr id="1280" name="Google Shape;1280;p2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81" name="Google Shape;1281;p28"/>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1519</a:t>
              </a:r>
              <a:endParaRPr/>
            </a:p>
          </p:txBody>
        </p:sp>
      </p:grpSp>
      <p:sp>
        <p:nvSpPr>
          <p:cNvPr id="1282" name="Google Shape;1282;p28"/>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25,8%</a:t>
            </a:r>
            <a:endParaRPr/>
          </a:p>
        </p:txBody>
      </p:sp>
      <p:sp>
        <p:nvSpPr>
          <p:cNvPr id="1283" name="Google Shape;1283;p28"/>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08   acumulado de 2019-2022. </a:t>
            </a:r>
            <a:endParaRPr/>
          </a:p>
        </p:txBody>
      </p:sp>
      <p:grpSp>
        <p:nvGrpSpPr>
          <p:cNvPr id="1284" name="Google Shape;1284;p28"/>
          <p:cNvGrpSpPr/>
          <p:nvPr/>
        </p:nvGrpSpPr>
        <p:grpSpPr>
          <a:xfrm>
            <a:off x="2448322" y="74775"/>
            <a:ext cx="3446504" cy="276999"/>
            <a:chOff x="2448322" y="74775"/>
            <a:chExt cx="3446504" cy="276999"/>
          </a:xfrm>
        </p:grpSpPr>
        <p:sp>
          <p:nvSpPr>
            <p:cNvPr id="1285" name="Google Shape;1285;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86" name="Google Shape;1286;p28"/>
            <p:cNvCxnSpPr>
              <a:stCxn id="12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87" name="Google Shape;1287;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288" name="Google Shape;1288;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289" name="Google Shape;1289;p28"/>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290" name="Google Shape;1290;p28"/>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291" name="Google Shape;1291;p28"/>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58,1 * 100 mil</a:t>
            </a:r>
            <a:endParaRPr/>
          </a:p>
        </p:txBody>
      </p:sp>
      <p:sp>
        <p:nvSpPr>
          <p:cNvPr id="1292" name="Google Shape;1292;p28"/>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293" name="Google Shape;1293;p28"/>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57,6% (875 visitas)</a:t>
            </a:r>
            <a:endParaRPr/>
          </a:p>
        </p:txBody>
      </p:sp>
      <p:sp>
        <p:nvSpPr>
          <p:cNvPr id="1294" name="Google Shape;1294;p28"/>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95" name="Google Shape;1295;p28"/>
          <p:cNvGrpSpPr/>
          <p:nvPr/>
        </p:nvGrpSpPr>
        <p:grpSpPr>
          <a:xfrm>
            <a:off x="97999" y="7076361"/>
            <a:ext cx="3446504" cy="276999"/>
            <a:chOff x="2448322" y="74775"/>
            <a:chExt cx="3446504" cy="276999"/>
          </a:xfrm>
        </p:grpSpPr>
        <p:sp>
          <p:nvSpPr>
            <p:cNvPr id="1296" name="Google Shape;129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97" name="Google Shape;1297;p28"/>
            <p:cNvCxnSpPr>
              <a:stCxn id="12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98" name="Google Shape;129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299" name="Google Shape;1299;p28"/>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300" name="Google Shape;1300;p28"/>
          <p:cNvGraphicFramePr/>
          <p:nvPr/>
        </p:nvGraphicFramePr>
        <p:xfrm>
          <a:off x="1976723" y="463711"/>
          <a:ext cx="5274213" cy="3057246"/>
        </p:xfrm>
        <a:graphic>
          <a:graphicData uri="http://schemas.openxmlformats.org/drawingml/2006/chart">
            <c:chart r:id="rId6"/>
          </a:graphicData>
        </a:graphic>
      </p:graphicFrame>
      <p:graphicFrame>
        <p:nvGraphicFramePr>
          <p:cNvPr id="1301" name="Google Shape;1301;p28"/>
          <p:cNvGraphicFramePr/>
          <p:nvPr/>
        </p:nvGraphicFramePr>
        <p:xfrm>
          <a:off x="2180731" y="4059566"/>
          <a:ext cx="4928320" cy="2600666"/>
        </p:xfrm>
        <a:graphic>
          <a:graphicData uri="http://schemas.openxmlformats.org/drawingml/2006/chart">
            <c:chart r:id="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29"/>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7" name="Google Shape;1307;p29"/>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8" name="Google Shape;1308;p29"/>
          <p:cNvGrpSpPr/>
          <p:nvPr/>
        </p:nvGrpSpPr>
        <p:grpSpPr>
          <a:xfrm>
            <a:off x="277404" y="127176"/>
            <a:ext cx="3446504" cy="276999"/>
            <a:chOff x="2448322" y="74775"/>
            <a:chExt cx="3446504" cy="276999"/>
          </a:xfrm>
        </p:grpSpPr>
        <p:sp>
          <p:nvSpPr>
            <p:cNvPr id="1309" name="Google Shape;1309;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0" name="Google Shape;1310;p29"/>
            <p:cNvCxnSpPr>
              <a:stCxn id="130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1" name="Google Shape;1311;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312" name="Google Shape;1312;p29"/>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08 acumulado de  2022. </a:t>
            </a:r>
            <a:endParaRPr/>
          </a:p>
        </p:txBody>
      </p:sp>
      <p:grpSp>
        <p:nvGrpSpPr>
          <p:cNvPr id="1313" name="Google Shape;1313;p29"/>
          <p:cNvGrpSpPr/>
          <p:nvPr/>
        </p:nvGrpSpPr>
        <p:grpSpPr>
          <a:xfrm>
            <a:off x="277404" y="5868144"/>
            <a:ext cx="3446504" cy="276999"/>
            <a:chOff x="2448322" y="74775"/>
            <a:chExt cx="3446504" cy="276999"/>
          </a:xfrm>
        </p:grpSpPr>
        <p:sp>
          <p:nvSpPr>
            <p:cNvPr id="1314" name="Google Shape;1314;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5" name="Google Shape;1315;p29"/>
            <p:cNvCxnSpPr>
              <a:stCxn id="131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6" name="Google Shape;1316;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317" name="Google Shape;1317;p29"/>
          <p:cNvGrpSpPr/>
          <p:nvPr/>
        </p:nvGrpSpPr>
        <p:grpSpPr>
          <a:xfrm>
            <a:off x="155575" y="6559629"/>
            <a:ext cx="841843" cy="1132310"/>
            <a:chOff x="1030415" y="748098"/>
            <a:chExt cx="841843" cy="1132310"/>
          </a:xfrm>
        </p:grpSpPr>
        <p:pic>
          <p:nvPicPr>
            <p:cNvPr id="1318" name="Google Shape;1318;p29"/>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319" name="Google Shape;1319;p29"/>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31,93%</a:t>
              </a:r>
              <a:endParaRPr/>
            </a:p>
          </p:txBody>
        </p:sp>
        <p:sp>
          <p:nvSpPr>
            <p:cNvPr id="1320" name="Google Shape;1320;p2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321" name="Google Shape;1321;p29"/>
          <p:cNvGrpSpPr/>
          <p:nvPr/>
        </p:nvGrpSpPr>
        <p:grpSpPr>
          <a:xfrm>
            <a:off x="1050530" y="6589361"/>
            <a:ext cx="827642" cy="1091720"/>
            <a:chOff x="1825139" y="815810"/>
            <a:chExt cx="827642" cy="1091720"/>
          </a:xfrm>
        </p:grpSpPr>
        <p:sp>
          <p:nvSpPr>
            <p:cNvPr id="1322" name="Google Shape;1322;p29"/>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68,07%</a:t>
              </a:r>
              <a:endParaRPr/>
            </a:p>
          </p:txBody>
        </p:sp>
        <p:sp>
          <p:nvSpPr>
            <p:cNvPr id="1323" name="Google Shape;1323;p29"/>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324" name="Google Shape;1324;p29"/>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325" name="Google Shape;1325;p29"/>
          <p:cNvGrpSpPr/>
          <p:nvPr/>
        </p:nvGrpSpPr>
        <p:grpSpPr>
          <a:xfrm>
            <a:off x="2159538" y="6593425"/>
            <a:ext cx="1152880" cy="1113356"/>
            <a:chOff x="2107178" y="815810"/>
            <a:chExt cx="1152880" cy="1113356"/>
          </a:xfrm>
        </p:grpSpPr>
        <p:grpSp>
          <p:nvGrpSpPr>
            <p:cNvPr id="1326" name="Google Shape;1326;p29"/>
            <p:cNvGrpSpPr/>
            <p:nvPr/>
          </p:nvGrpSpPr>
          <p:grpSpPr>
            <a:xfrm>
              <a:off x="2107178" y="1317818"/>
              <a:ext cx="1152880" cy="611348"/>
              <a:chOff x="3744466" y="1301912"/>
              <a:chExt cx="1152880" cy="611348"/>
            </a:xfrm>
          </p:grpSpPr>
          <p:sp>
            <p:nvSpPr>
              <p:cNvPr id="1327" name="Google Shape;1327;p29"/>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0,26%</a:t>
                </a:r>
                <a:endParaRPr/>
              </a:p>
            </p:txBody>
          </p:sp>
          <p:sp>
            <p:nvSpPr>
              <p:cNvPr id="1328" name="Google Shape;1328;p2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329" name="Google Shape;1329;p29"/>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330" name="Google Shape;1330;p29"/>
          <p:cNvGrpSpPr/>
          <p:nvPr/>
        </p:nvGrpSpPr>
        <p:grpSpPr>
          <a:xfrm>
            <a:off x="3240410" y="6612715"/>
            <a:ext cx="740068" cy="1110282"/>
            <a:chOff x="3580462" y="815810"/>
            <a:chExt cx="740068" cy="1110282"/>
          </a:xfrm>
        </p:grpSpPr>
        <p:grpSp>
          <p:nvGrpSpPr>
            <p:cNvPr id="1331" name="Google Shape;1331;p29"/>
            <p:cNvGrpSpPr/>
            <p:nvPr/>
          </p:nvGrpSpPr>
          <p:grpSpPr>
            <a:xfrm>
              <a:off x="3580462" y="1288342"/>
              <a:ext cx="740068" cy="637750"/>
              <a:chOff x="5245046" y="1274868"/>
              <a:chExt cx="740068" cy="637750"/>
            </a:xfrm>
          </p:grpSpPr>
          <p:sp>
            <p:nvSpPr>
              <p:cNvPr id="1332" name="Google Shape;1332;p29"/>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0,07%</a:t>
                </a:r>
                <a:endParaRPr/>
              </a:p>
            </p:txBody>
          </p:sp>
          <p:sp>
            <p:nvSpPr>
              <p:cNvPr id="1333" name="Google Shape;1333;p29"/>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34" name="Google Shape;1334;p29"/>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335" name="Google Shape;1335;p29"/>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336" name="Google Shape;1336;p29"/>
          <p:cNvGrpSpPr/>
          <p:nvPr/>
        </p:nvGrpSpPr>
        <p:grpSpPr>
          <a:xfrm>
            <a:off x="4334634" y="8281069"/>
            <a:ext cx="1690560" cy="650645"/>
            <a:chOff x="-14122" y="7072716"/>
            <a:chExt cx="1282684" cy="650645"/>
          </a:xfrm>
        </p:grpSpPr>
        <p:sp>
          <p:nvSpPr>
            <p:cNvPr id="1337" name="Google Shape;1337;p2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338" name="Google Shape;1338;p2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99,0%</a:t>
              </a:r>
              <a:endParaRPr/>
            </a:p>
          </p:txBody>
        </p:sp>
      </p:grpSp>
      <p:pic>
        <p:nvPicPr>
          <p:cNvPr id="1339" name="Google Shape;1339;p29"/>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340" name="Google Shape;1340;p29"/>
          <p:cNvGrpSpPr/>
          <p:nvPr/>
        </p:nvGrpSpPr>
        <p:grpSpPr>
          <a:xfrm>
            <a:off x="1083388" y="8151213"/>
            <a:ext cx="1995317" cy="905197"/>
            <a:chOff x="-188366" y="7072716"/>
            <a:chExt cx="1513913" cy="905197"/>
          </a:xfrm>
        </p:grpSpPr>
        <p:sp>
          <p:nvSpPr>
            <p:cNvPr id="1341" name="Google Shape;1341;p2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342" name="Google Shape;1342;p29"/>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62,94%</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32,32%</a:t>
              </a:r>
              <a:endParaRPr b="1" sz="1200">
                <a:solidFill>
                  <a:schemeClr val="dk1"/>
                </a:solidFill>
                <a:latin typeface="Arial Narrow"/>
                <a:ea typeface="Arial Narrow"/>
                <a:cs typeface="Arial Narrow"/>
                <a:sym typeface="Arial Narrow"/>
              </a:endParaRPr>
            </a:p>
          </p:txBody>
        </p:sp>
        <p:sp>
          <p:nvSpPr>
            <p:cNvPr id="1343" name="Google Shape;1343;p29"/>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344" name="Google Shape;1344;p29"/>
          <p:cNvGrpSpPr/>
          <p:nvPr/>
        </p:nvGrpSpPr>
        <p:grpSpPr>
          <a:xfrm>
            <a:off x="5275360" y="6644738"/>
            <a:ext cx="874090" cy="1056602"/>
            <a:chOff x="2507826" y="2775558"/>
            <a:chExt cx="874090" cy="1056602"/>
          </a:xfrm>
        </p:grpSpPr>
        <p:sp>
          <p:nvSpPr>
            <p:cNvPr id="1345" name="Google Shape;1345;p2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0,31%</a:t>
              </a:r>
              <a:endParaRPr/>
            </a:p>
          </p:txBody>
        </p:sp>
        <p:pic>
          <p:nvPicPr>
            <p:cNvPr id="1346" name="Google Shape;1346;p29"/>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347" name="Google Shape;1347;p29"/>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348" name="Google Shape;1348;p29"/>
          <p:cNvGrpSpPr/>
          <p:nvPr/>
        </p:nvGrpSpPr>
        <p:grpSpPr>
          <a:xfrm>
            <a:off x="4320530" y="6591933"/>
            <a:ext cx="874090" cy="1127234"/>
            <a:chOff x="4542245" y="835972"/>
            <a:chExt cx="874090" cy="1127234"/>
          </a:xfrm>
        </p:grpSpPr>
        <p:grpSp>
          <p:nvGrpSpPr>
            <p:cNvPr id="1349" name="Google Shape;1349;p29"/>
            <p:cNvGrpSpPr/>
            <p:nvPr/>
          </p:nvGrpSpPr>
          <p:grpSpPr>
            <a:xfrm>
              <a:off x="4542245" y="1334894"/>
              <a:ext cx="874090" cy="628312"/>
              <a:chOff x="2507826" y="3203848"/>
              <a:chExt cx="874090" cy="628312"/>
            </a:xfrm>
          </p:grpSpPr>
          <p:sp>
            <p:nvSpPr>
              <p:cNvPr id="1350" name="Google Shape;1350;p29"/>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0,82%</a:t>
                </a:r>
                <a:endParaRPr/>
              </a:p>
            </p:txBody>
          </p:sp>
          <p:sp>
            <p:nvSpPr>
              <p:cNvPr id="1351" name="Google Shape;1351;p2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352" name="Google Shape;1352;p29"/>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353" name="Google Shape;1353;p29"/>
          <p:cNvGrpSpPr/>
          <p:nvPr/>
        </p:nvGrpSpPr>
        <p:grpSpPr>
          <a:xfrm>
            <a:off x="6025194" y="6488567"/>
            <a:ext cx="1290798" cy="1202122"/>
            <a:chOff x="9455421" y="903990"/>
            <a:chExt cx="1290798" cy="1202122"/>
          </a:xfrm>
        </p:grpSpPr>
        <p:pic>
          <p:nvPicPr>
            <p:cNvPr id="1354" name="Google Shape;1354;p29"/>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355" name="Google Shape;1355;p29"/>
            <p:cNvGrpSpPr/>
            <p:nvPr/>
          </p:nvGrpSpPr>
          <p:grpSpPr>
            <a:xfrm>
              <a:off x="9455421" y="1311975"/>
              <a:ext cx="1290798" cy="794137"/>
              <a:chOff x="-344103" y="6929224"/>
              <a:chExt cx="1508162" cy="794137"/>
            </a:xfrm>
          </p:grpSpPr>
          <p:sp>
            <p:nvSpPr>
              <p:cNvPr id="1356" name="Google Shape;1356;p29"/>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357" name="Google Shape;1357;p29"/>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0,56%</a:t>
                </a:r>
                <a:endParaRPr/>
              </a:p>
            </p:txBody>
          </p:sp>
        </p:grpSp>
      </p:grpSp>
      <p:grpSp>
        <p:nvGrpSpPr>
          <p:cNvPr id="1358" name="Google Shape;1358;p29"/>
          <p:cNvGrpSpPr/>
          <p:nvPr/>
        </p:nvGrpSpPr>
        <p:grpSpPr>
          <a:xfrm>
            <a:off x="2205963" y="6207897"/>
            <a:ext cx="1847617" cy="436842"/>
            <a:chOff x="3060727" y="484500"/>
            <a:chExt cx="2369636" cy="436842"/>
          </a:xfrm>
        </p:grpSpPr>
        <p:sp>
          <p:nvSpPr>
            <p:cNvPr id="1359" name="Google Shape;1359;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2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361" name="Google Shape;1361;p29"/>
          <p:cNvGrpSpPr/>
          <p:nvPr/>
        </p:nvGrpSpPr>
        <p:grpSpPr>
          <a:xfrm>
            <a:off x="54374" y="6196035"/>
            <a:ext cx="1852274" cy="436842"/>
            <a:chOff x="3054754" y="484500"/>
            <a:chExt cx="2375609" cy="436842"/>
          </a:xfrm>
        </p:grpSpPr>
        <p:sp>
          <p:nvSpPr>
            <p:cNvPr id="1362" name="Google Shape;1362;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3" name="Google Shape;1363;p29"/>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364" name="Google Shape;1364;p29"/>
          <p:cNvGrpSpPr/>
          <p:nvPr/>
        </p:nvGrpSpPr>
        <p:grpSpPr>
          <a:xfrm>
            <a:off x="4385407" y="6226595"/>
            <a:ext cx="2722458" cy="436841"/>
            <a:chOff x="3060727" y="484500"/>
            <a:chExt cx="2369637" cy="436842"/>
          </a:xfrm>
        </p:grpSpPr>
        <p:sp>
          <p:nvSpPr>
            <p:cNvPr id="1365" name="Google Shape;1365;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2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367" name="Google Shape;1367;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368" name="Google Shape;1368;p29"/>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369" name="Google Shape;1369;p29"/>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1370" name="Google Shape;1370;p29"/>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485 casos</a:t>
            </a:r>
            <a:endParaRPr sz="1200">
              <a:solidFill>
                <a:schemeClr val="dk1"/>
              </a:solidFill>
              <a:latin typeface="Calibri"/>
              <a:ea typeface="Calibri"/>
              <a:cs typeface="Calibri"/>
              <a:sym typeface="Calibri"/>
            </a:endParaRPr>
          </a:p>
        </p:txBody>
      </p:sp>
      <p:sp>
        <p:nvSpPr>
          <p:cNvPr id="1371" name="Google Shape;1371;p29"/>
          <p:cNvSpPr/>
          <p:nvPr/>
        </p:nvSpPr>
        <p:spPr>
          <a:xfrm>
            <a:off x="1083133" y="7660781"/>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1034 casos</a:t>
            </a:r>
            <a:endParaRPr sz="1200">
              <a:solidFill>
                <a:schemeClr val="dk1"/>
              </a:solidFill>
              <a:latin typeface="Calibri"/>
              <a:ea typeface="Calibri"/>
              <a:cs typeface="Calibri"/>
              <a:sym typeface="Calibri"/>
            </a:endParaRPr>
          </a:p>
        </p:txBody>
      </p:sp>
      <p:sp>
        <p:nvSpPr>
          <p:cNvPr id="1372" name="Google Shape;1372;p29"/>
          <p:cNvSpPr/>
          <p:nvPr/>
        </p:nvSpPr>
        <p:spPr>
          <a:xfrm>
            <a:off x="4432806" y="76746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 casos</a:t>
            </a:r>
            <a:endParaRPr sz="1200">
              <a:solidFill>
                <a:schemeClr val="dk1"/>
              </a:solidFill>
              <a:latin typeface="Calibri"/>
              <a:ea typeface="Calibri"/>
              <a:cs typeface="Calibri"/>
              <a:sym typeface="Calibri"/>
            </a:endParaRPr>
          </a:p>
        </p:txBody>
      </p:sp>
      <p:sp>
        <p:nvSpPr>
          <p:cNvPr id="1373" name="Google Shape;1373;p29"/>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1374" name="Google Shape;1374;p29"/>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pic>
        <p:nvPicPr>
          <p:cNvPr descr="C:\Users\1037613764\Documents\Boletines\Mapas período 8\Proporción intento de suicidio.jpg" id="1375" name="Google Shape;1375;p29"/>
          <p:cNvPicPr preferRelativeResize="0"/>
          <p:nvPr/>
        </p:nvPicPr>
        <p:blipFill rotWithShape="1">
          <a:blip r:embed="rId9">
            <a:alphaModFix/>
          </a:blip>
          <a:srcRect b="0" l="0" r="0" t="0"/>
          <a:stretch/>
        </p:blipFill>
        <p:spPr>
          <a:xfrm>
            <a:off x="193993" y="611560"/>
            <a:ext cx="6976918" cy="4514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08 de 2022 - Reporte Semanas 1 a 32 (Hasta agosto 13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{1BBFABCF-1AA1-458A-957B-8DA3A0C2D1E4}</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22</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4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Dengue</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Agresiones por animales potencialmente transmisor de Rabia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Leptospirosis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materna- MM</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40</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42</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46</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47</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Cáncer en menor de 18 años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30"/>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1" name="Google Shape;1381;p30"/>
          <p:cNvGrpSpPr/>
          <p:nvPr/>
        </p:nvGrpSpPr>
        <p:grpSpPr>
          <a:xfrm>
            <a:off x="291840" y="87346"/>
            <a:ext cx="5701151" cy="288032"/>
            <a:chOff x="2448322" y="33255"/>
            <a:chExt cx="5701151" cy="288032"/>
          </a:xfrm>
        </p:grpSpPr>
        <p:sp>
          <p:nvSpPr>
            <p:cNvPr id="1382" name="Google Shape;1382;p30"/>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3" name="Google Shape;1383;p30"/>
            <p:cNvCxnSpPr>
              <a:stCxn id="1382"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384" name="Google Shape;1384;p30"/>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385" name="Google Shape;1385;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86" name="Google Shape;1386;p30"/>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08. 2022. </a:t>
            </a:r>
            <a:endParaRPr/>
          </a:p>
        </p:txBody>
      </p:sp>
      <p:grpSp>
        <p:nvGrpSpPr>
          <p:cNvPr id="1387" name="Google Shape;1387;p30"/>
          <p:cNvGrpSpPr/>
          <p:nvPr/>
        </p:nvGrpSpPr>
        <p:grpSpPr>
          <a:xfrm>
            <a:off x="1566124" y="614149"/>
            <a:ext cx="3599812" cy="1558333"/>
            <a:chOff x="201462" y="-3092190"/>
            <a:chExt cx="5615467" cy="2421116"/>
          </a:xfrm>
        </p:grpSpPr>
        <p:pic>
          <p:nvPicPr>
            <p:cNvPr id="1388" name="Google Shape;1388;p30"/>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89" name="Google Shape;1389;p30"/>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90" name="Google Shape;1390;p30"/>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391" name="Google Shape;1391;p30"/>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2" name="Google Shape;1392;p30"/>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74,16%</a:t>
              </a:r>
              <a:endParaRPr/>
            </a:p>
          </p:txBody>
        </p:sp>
        <p:sp>
          <p:nvSpPr>
            <p:cNvPr id="1393" name="Google Shape;1393;p30"/>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4" name="Google Shape;1394;p30"/>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15,43%</a:t>
              </a:r>
              <a:endParaRPr/>
            </a:p>
          </p:txBody>
        </p:sp>
        <p:sp>
          <p:nvSpPr>
            <p:cNvPr id="1395" name="Google Shape;1395;p30"/>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6" name="Google Shape;1396;p30"/>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4,19%</a:t>
              </a:r>
              <a:endParaRPr/>
            </a:p>
          </p:txBody>
        </p:sp>
        <p:sp>
          <p:nvSpPr>
            <p:cNvPr id="1397" name="Google Shape;1397;p30"/>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8" name="Google Shape;1398;p30"/>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4,00%</a:t>
              </a:r>
              <a:endParaRPr/>
            </a:p>
          </p:txBody>
        </p:sp>
      </p:grpSp>
      <p:sp>
        <p:nvSpPr>
          <p:cNvPr id="1399" name="Google Shape;1399;p30"/>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1168 casos</a:t>
            </a:r>
            <a:endParaRPr/>
          </a:p>
        </p:txBody>
      </p:sp>
      <p:sp>
        <p:nvSpPr>
          <p:cNvPr id="1400" name="Google Shape;1400;p30"/>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243 casos</a:t>
            </a:r>
            <a:endParaRPr/>
          </a:p>
        </p:txBody>
      </p:sp>
      <p:sp>
        <p:nvSpPr>
          <p:cNvPr id="1401" name="Google Shape;1401;p30"/>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66 casos</a:t>
            </a:r>
            <a:endParaRPr/>
          </a:p>
        </p:txBody>
      </p:sp>
      <p:sp>
        <p:nvSpPr>
          <p:cNvPr id="1402" name="Google Shape;1402;p30"/>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63 casos</a:t>
            </a:r>
            <a:endParaRPr/>
          </a:p>
        </p:txBody>
      </p:sp>
      <p:sp>
        <p:nvSpPr>
          <p:cNvPr id="1403" name="Google Shape;1403;p30"/>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08. 2022. </a:t>
            </a:r>
            <a:endParaRPr/>
          </a:p>
        </p:txBody>
      </p:sp>
      <p:sp>
        <p:nvSpPr>
          <p:cNvPr id="1404" name="Google Shape;1404;p30"/>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08. 2022. </a:t>
            </a:r>
            <a:endParaRPr/>
          </a:p>
        </p:txBody>
      </p:sp>
      <p:sp>
        <p:nvSpPr>
          <p:cNvPr id="1405" name="Google Shape;1405;p30"/>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71,8% del total de los casos. La cobertura de las visitas de campo que realizan los psicólogos de la secretaría de salud es del 57,6%, con respecto a los casos notificados hasta el período epidemiológico 08.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406" name="Google Shape;1406;p30"/>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7" name="Google Shape;1407;p30"/>
          <p:cNvGrpSpPr/>
          <p:nvPr/>
        </p:nvGrpSpPr>
        <p:grpSpPr>
          <a:xfrm>
            <a:off x="190189" y="7663143"/>
            <a:ext cx="3446504" cy="276999"/>
            <a:chOff x="2448322" y="33831"/>
            <a:chExt cx="3446504" cy="276999"/>
          </a:xfrm>
        </p:grpSpPr>
        <p:sp>
          <p:nvSpPr>
            <p:cNvPr id="1408" name="Google Shape;1408;p3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09" name="Google Shape;1409;p30"/>
            <p:cNvCxnSpPr>
              <a:stCxn id="140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410" name="Google Shape;1410;p3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411" name="Google Shape;1411;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12" name="Google Shape;1412;p30"/>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413" name="Google Shape;1413;p30"/>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08  2022 </a:t>
            </a:r>
            <a:endParaRPr/>
          </a:p>
        </p:txBody>
      </p:sp>
      <p:graphicFrame>
        <p:nvGraphicFramePr>
          <p:cNvPr id="1414" name="Google Shape;1414;p30"/>
          <p:cNvGraphicFramePr/>
          <p:nvPr/>
        </p:nvGraphicFramePr>
        <p:xfrm>
          <a:off x="-27140" y="2474842"/>
          <a:ext cx="3800054" cy="2382380"/>
        </p:xfrm>
        <a:graphic>
          <a:graphicData uri="http://schemas.openxmlformats.org/drawingml/2006/chart">
            <c:chart r:id="rId7"/>
          </a:graphicData>
        </a:graphic>
      </p:graphicFrame>
      <p:graphicFrame>
        <p:nvGraphicFramePr>
          <p:cNvPr id="1415" name="Google Shape;1415;p30"/>
          <p:cNvGraphicFramePr/>
          <p:nvPr/>
        </p:nvGraphicFramePr>
        <p:xfrm>
          <a:off x="3328591" y="2654845"/>
          <a:ext cx="3912482" cy="2351707"/>
        </p:xfrm>
        <a:graphic>
          <a:graphicData uri="http://schemas.openxmlformats.org/drawingml/2006/chart">
            <c:chart r:id="rId8"/>
          </a:graphicData>
        </a:graphic>
      </p:graphicFrame>
      <p:graphicFrame>
        <p:nvGraphicFramePr>
          <p:cNvPr id="1416" name="Google Shape;1416;p30"/>
          <p:cNvGraphicFramePr/>
          <p:nvPr/>
        </p:nvGraphicFramePr>
        <p:xfrm>
          <a:off x="1044868" y="5235452"/>
          <a:ext cx="4073009" cy="2361839"/>
        </p:xfrm>
        <a:graphic>
          <a:graphicData uri="http://schemas.openxmlformats.org/drawingml/2006/chart">
            <c:chart r:id="rId9"/>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pic>
        <p:nvPicPr>
          <p:cNvPr id="1421" name="Google Shape;1421;p31"/>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422" name="Google Shape;1422;p31"/>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423" name="Google Shape;1423;p31"/>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pic>
        <p:nvPicPr>
          <p:cNvPr id="1424" name="Google Shape;1424;p31"/>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425" name="Google Shape;1425;p31"/>
          <p:cNvGrpSpPr/>
          <p:nvPr/>
        </p:nvGrpSpPr>
        <p:grpSpPr>
          <a:xfrm>
            <a:off x="109142" y="5846294"/>
            <a:ext cx="1892650" cy="488476"/>
            <a:chOff x="2397524" y="3379972"/>
            <a:chExt cx="4508500" cy="904875"/>
          </a:xfrm>
        </p:grpSpPr>
        <p:pic>
          <p:nvPicPr>
            <p:cNvPr id="1426" name="Google Shape;1426;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27" name="Google Shape;1427;p31"/>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1128</a:t>
              </a:r>
              <a:endParaRPr/>
            </a:p>
          </p:txBody>
        </p:sp>
      </p:grpSp>
      <p:sp>
        <p:nvSpPr>
          <p:cNvPr id="1428" name="Google Shape;1428;p31"/>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08  acumulado  de 2022. </a:t>
            </a:r>
            <a:endParaRPr/>
          </a:p>
        </p:txBody>
      </p:sp>
      <p:sp>
        <p:nvSpPr>
          <p:cNvPr id="1429" name="Google Shape;1429;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430" name="Google Shape;1430;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431" name="Google Shape;1431;p31"/>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432" name="Google Shape;1432;p31"/>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08  acumulado de 2019-2022. </a:t>
            </a:r>
            <a:endParaRPr/>
          </a:p>
        </p:txBody>
      </p:sp>
      <p:sp>
        <p:nvSpPr>
          <p:cNvPr id="1433" name="Google Shape;1433;p31"/>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5,3%</a:t>
            </a:r>
            <a:endParaRPr/>
          </a:p>
        </p:txBody>
      </p:sp>
      <p:sp>
        <p:nvSpPr>
          <p:cNvPr id="1434" name="Google Shape;1434;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sp>
        <p:nvSpPr>
          <p:cNvPr id="1435" name="Google Shape;1435;p31"/>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36" name="Google Shape;1436;p31"/>
          <p:cNvGrpSpPr/>
          <p:nvPr/>
        </p:nvGrpSpPr>
        <p:grpSpPr>
          <a:xfrm>
            <a:off x="144066" y="7493840"/>
            <a:ext cx="3446504" cy="276999"/>
            <a:chOff x="2448322" y="74775"/>
            <a:chExt cx="3446504" cy="276999"/>
          </a:xfrm>
        </p:grpSpPr>
        <p:sp>
          <p:nvSpPr>
            <p:cNvPr id="1437" name="Google Shape;1437;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8" name="Google Shape;1438;p31"/>
            <p:cNvCxnSpPr>
              <a:stCxn id="14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39" name="Google Shape;1439;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440" name="Google Shape;1440;p31"/>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441" name="Google Shape;1441;p31"/>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43,1 * 100 mil</a:t>
            </a:r>
            <a:endParaRPr/>
          </a:p>
        </p:txBody>
      </p:sp>
      <p:sp>
        <p:nvSpPr>
          <p:cNvPr id="1442" name="Google Shape;1442;p31"/>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443" name="Google Shape;1443;p31"/>
          <p:cNvGraphicFramePr/>
          <p:nvPr/>
        </p:nvGraphicFramePr>
        <p:xfrm>
          <a:off x="2171614" y="336385"/>
          <a:ext cx="5050668" cy="2939471"/>
        </p:xfrm>
        <a:graphic>
          <a:graphicData uri="http://schemas.openxmlformats.org/drawingml/2006/chart">
            <c:chart r:id="rId6"/>
          </a:graphicData>
        </a:graphic>
      </p:graphicFrame>
      <p:graphicFrame>
        <p:nvGraphicFramePr>
          <p:cNvPr id="1444" name="Google Shape;1444;p31"/>
          <p:cNvGraphicFramePr/>
          <p:nvPr/>
        </p:nvGraphicFramePr>
        <p:xfrm>
          <a:off x="2220276" y="3995936"/>
          <a:ext cx="4897349" cy="2939525"/>
        </p:xfrm>
        <a:graphic>
          <a:graphicData uri="http://schemas.openxmlformats.org/drawingml/2006/chart">
            <c:chart r:id="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3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50" name="Google Shape;1450;p32"/>
          <p:cNvGrpSpPr/>
          <p:nvPr/>
        </p:nvGrpSpPr>
        <p:grpSpPr>
          <a:xfrm>
            <a:off x="2491847" y="2792275"/>
            <a:ext cx="1881594" cy="1358120"/>
            <a:chOff x="3232545" y="2931806"/>
            <a:chExt cx="1881594" cy="1358120"/>
          </a:xfrm>
        </p:grpSpPr>
        <p:pic>
          <p:nvPicPr>
            <p:cNvPr id="1451" name="Google Shape;1451;p3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452" name="Google Shape;1452;p32"/>
            <p:cNvGrpSpPr/>
            <p:nvPr/>
          </p:nvGrpSpPr>
          <p:grpSpPr>
            <a:xfrm>
              <a:off x="3232545" y="3564985"/>
              <a:ext cx="1881594" cy="724941"/>
              <a:chOff x="-103304" y="7072716"/>
              <a:chExt cx="1427628" cy="724941"/>
            </a:xfrm>
          </p:grpSpPr>
          <p:sp>
            <p:nvSpPr>
              <p:cNvPr id="1453" name="Google Shape;1453;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454" name="Google Shape;1454;p3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60,64%</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27,66%</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455" name="Google Shape;1455;p32"/>
          <p:cNvGrpSpPr/>
          <p:nvPr/>
        </p:nvGrpSpPr>
        <p:grpSpPr>
          <a:xfrm>
            <a:off x="5004639" y="2764717"/>
            <a:ext cx="1690560" cy="1385678"/>
            <a:chOff x="5322204" y="2849006"/>
            <a:chExt cx="1690560" cy="1385678"/>
          </a:xfrm>
        </p:grpSpPr>
        <p:pic>
          <p:nvPicPr>
            <p:cNvPr id="1456" name="Google Shape;1456;p3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457" name="Google Shape;1457;p32"/>
            <p:cNvGrpSpPr/>
            <p:nvPr/>
          </p:nvGrpSpPr>
          <p:grpSpPr>
            <a:xfrm>
              <a:off x="5322204" y="3584039"/>
              <a:ext cx="1690560" cy="650645"/>
              <a:chOff x="-14122" y="7072716"/>
              <a:chExt cx="1282684" cy="650645"/>
            </a:xfrm>
          </p:grpSpPr>
          <p:sp>
            <p:nvSpPr>
              <p:cNvPr id="1458" name="Google Shape;1458;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459" name="Google Shape;1459;p3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98,23%</a:t>
                </a:r>
                <a:endParaRPr/>
              </a:p>
            </p:txBody>
          </p:sp>
        </p:grpSp>
      </p:grpSp>
      <p:grpSp>
        <p:nvGrpSpPr>
          <p:cNvPr id="1460" name="Google Shape;1460;p32"/>
          <p:cNvGrpSpPr/>
          <p:nvPr/>
        </p:nvGrpSpPr>
        <p:grpSpPr>
          <a:xfrm>
            <a:off x="787056" y="2483768"/>
            <a:ext cx="957314" cy="1846065"/>
            <a:chOff x="691281" y="4516650"/>
            <a:chExt cx="957314" cy="1846065"/>
          </a:xfrm>
        </p:grpSpPr>
        <p:grpSp>
          <p:nvGrpSpPr>
            <p:cNvPr id="1461" name="Google Shape;1461;p32"/>
            <p:cNvGrpSpPr/>
            <p:nvPr/>
          </p:nvGrpSpPr>
          <p:grpSpPr>
            <a:xfrm>
              <a:off x="691281" y="4516650"/>
              <a:ext cx="957314" cy="1238542"/>
              <a:chOff x="525339" y="2886622"/>
              <a:chExt cx="957314" cy="1238542"/>
            </a:xfrm>
          </p:grpSpPr>
          <p:pic>
            <p:nvPicPr>
              <p:cNvPr id="1462" name="Google Shape;1462;p32"/>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463" name="Google Shape;1463;p32"/>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464" name="Google Shape;1464;p32"/>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465" name="Google Shape;1465;p32"/>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grpSp>
      <p:sp>
        <p:nvSpPr>
          <p:cNvPr id="1466" name="Google Shape;1466;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grpSp>
        <p:nvGrpSpPr>
          <p:cNvPr id="1467" name="Google Shape;1467;p32"/>
          <p:cNvGrpSpPr/>
          <p:nvPr/>
        </p:nvGrpSpPr>
        <p:grpSpPr>
          <a:xfrm>
            <a:off x="160662" y="75973"/>
            <a:ext cx="3446504" cy="276999"/>
            <a:chOff x="2448322" y="74775"/>
            <a:chExt cx="3446504" cy="276999"/>
          </a:xfrm>
        </p:grpSpPr>
        <p:sp>
          <p:nvSpPr>
            <p:cNvPr id="1468" name="Google Shape;1468;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9" name="Google Shape;1469;p32"/>
            <p:cNvCxnSpPr>
              <a:stCxn id="14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0" name="Google Shape;1470;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471" name="Google Shape;1471;p3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72" name="Google Shape;1472;p32"/>
          <p:cNvGrpSpPr/>
          <p:nvPr/>
        </p:nvGrpSpPr>
        <p:grpSpPr>
          <a:xfrm>
            <a:off x="30478" y="4469504"/>
            <a:ext cx="3446504" cy="276999"/>
            <a:chOff x="2448322" y="74775"/>
            <a:chExt cx="3446504" cy="276999"/>
          </a:xfrm>
        </p:grpSpPr>
        <p:sp>
          <p:nvSpPr>
            <p:cNvPr id="1473" name="Google Shape;1473;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74" name="Google Shape;1474;p32"/>
            <p:cNvCxnSpPr>
              <a:stCxn id="147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5" name="Google Shape;1475;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476" name="Google Shape;1476;p32"/>
          <p:cNvGrpSpPr/>
          <p:nvPr/>
        </p:nvGrpSpPr>
        <p:grpSpPr>
          <a:xfrm>
            <a:off x="180838" y="920327"/>
            <a:ext cx="857788" cy="1573970"/>
            <a:chOff x="1068833" y="553075"/>
            <a:chExt cx="857788" cy="1573970"/>
          </a:xfrm>
        </p:grpSpPr>
        <p:pic>
          <p:nvPicPr>
            <p:cNvPr id="1477" name="Google Shape;1477;p32"/>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478" name="Google Shape;1478;p3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83,2%</a:t>
              </a:r>
              <a:endParaRPr/>
            </a:p>
          </p:txBody>
        </p:sp>
        <p:sp>
          <p:nvSpPr>
            <p:cNvPr id="1479" name="Google Shape;1479;p3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480" name="Google Shape;1480;p32"/>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939 casos</a:t>
              </a:r>
              <a:endParaRPr sz="1200">
                <a:solidFill>
                  <a:schemeClr val="dk1"/>
                </a:solidFill>
                <a:latin typeface="Calibri"/>
                <a:ea typeface="Calibri"/>
                <a:cs typeface="Calibri"/>
                <a:sym typeface="Calibri"/>
              </a:endParaRPr>
            </a:p>
          </p:txBody>
        </p:sp>
      </p:grpSp>
      <p:grpSp>
        <p:nvGrpSpPr>
          <p:cNvPr id="1481" name="Google Shape;1481;p32"/>
          <p:cNvGrpSpPr/>
          <p:nvPr/>
        </p:nvGrpSpPr>
        <p:grpSpPr>
          <a:xfrm>
            <a:off x="1175708" y="920327"/>
            <a:ext cx="855270" cy="1560887"/>
            <a:chOff x="1752268" y="1227775"/>
            <a:chExt cx="855270" cy="1560887"/>
          </a:xfrm>
        </p:grpSpPr>
        <p:sp>
          <p:nvSpPr>
            <p:cNvPr id="1482" name="Google Shape;1482;p3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16,8%</a:t>
              </a:r>
              <a:endParaRPr/>
            </a:p>
          </p:txBody>
        </p:sp>
        <p:sp>
          <p:nvSpPr>
            <p:cNvPr id="1483" name="Google Shape;1483;p3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484" name="Google Shape;1484;p32"/>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189 casos</a:t>
              </a:r>
              <a:endParaRPr sz="1200">
                <a:solidFill>
                  <a:schemeClr val="dk1"/>
                </a:solidFill>
                <a:latin typeface="Calibri"/>
                <a:ea typeface="Calibri"/>
                <a:cs typeface="Calibri"/>
                <a:sym typeface="Calibri"/>
              </a:endParaRPr>
            </a:p>
          </p:txBody>
        </p:sp>
        <p:pic>
          <p:nvPicPr>
            <p:cNvPr id="1485" name="Google Shape;1485;p32"/>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486" name="Google Shape;1486;p32"/>
          <p:cNvGrpSpPr/>
          <p:nvPr/>
        </p:nvGrpSpPr>
        <p:grpSpPr>
          <a:xfrm>
            <a:off x="125886" y="560287"/>
            <a:ext cx="1852274" cy="436842"/>
            <a:chOff x="3054754" y="484500"/>
            <a:chExt cx="2375609" cy="436842"/>
          </a:xfrm>
        </p:grpSpPr>
        <p:sp>
          <p:nvSpPr>
            <p:cNvPr id="1487" name="Google Shape;1487;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p3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489" name="Google Shape;1489;p32"/>
          <p:cNvGrpSpPr/>
          <p:nvPr/>
        </p:nvGrpSpPr>
        <p:grpSpPr>
          <a:xfrm>
            <a:off x="2070944" y="857976"/>
            <a:ext cx="874090" cy="1631193"/>
            <a:chOff x="2507826" y="2454167"/>
            <a:chExt cx="874090" cy="1631193"/>
          </a:xfrm>
        </p:grpSpPr>
        <p:sp>
          <p:nvSpPr>
            <p:cNvPr id="1490" name="Google Shape;1490;p3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1,86%</a:t>
              </a:r>
              <a:endParaRPr/>
            </a:p>
          </p:txBody>
        </p:sp>
        <p:pic>
          <p:nvPicPr>
            <p:cNvPr id="1491" name="Google Shape;1491;p32"/>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492" name="Google Shape;1492;p3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493" name="Google Shape;1493;p32"/>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 casos</a:t>
              </a:r>
              <a:endParaRPr sz="1200">
                <a:solidFill>
                  <a:schemeClr val="dk1"/>
                </a:solidFill>
                <a:latin typeface="Calibri"/>
                <a:ea typeface="Calibri"/>
                <a:cs typeface="Calibri"/>
                <a:sym typeface="Calibri"/>
              </a:endParaRPr>
            </a:p>
          </p:txBody>
        </p:sp>
      </p:grpSp>
      <p:grpSp>
        <p:nvGrpSpPr>
          <p:cNvPr id="1494" name="Google Shape;1494;p32"/>
          <p:cNvGrpSpPr/>
          <p:nvPr/>
        </p:nvGrpSpPr>
        <p:grpSpPr>
          <a:xfrm>
            <a:off x="3039937" y="950012"/>
            <a:ext cx="874090" cy="1522723"/>
            <a:chOff x="3826683" y="2822224"/>
            <a:chExt cx="874090" cy="1522723"/>
          </a:xfrm>
        </p:grpSpPr>
        <p:grpSp>
          <p:nvGrpSpPr>
            <p:cNvPr id="1495" name="Google Shape;1495;p32"/>
            <p:cNvGrpSpPr/>
            <p:nvPr/>
          </p:nvGrpSpPr>
          <p:grpSpPr>
            <a:xfrm>
              <a:off x="3826683" y="3446500"/>
              <a:ext cx="874090" cy="898447"/>
              <a:chOff x="2507826" y="3203848"/>
              <a:chExt cx="874090" cy="898447"/>
            </a:xfrm>
          </p:grpSpPr>
          <p:sp>
            <p:nvSpPr>
              <p:cNvPr id="1496" name="Google Shape;1496;p3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9,23%</a:t>
                </a:r>
                <a:endParaRPr/>
              </a:p>
            </p:txBody>
          </p:sp>
          <p:sp>
            <p:nvSpPr>
              <p:cNvPr id="1497" name="Google Shape;1497;p3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498" name="Google Shape;1498;p32"/>
              <p:cNvSpPr/>
              <p:nvPr/>
            </p:nvSpPr>
            <p:spPr>
              <a:xfrm>
                <a:off x="2564283" y="382529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109 casos</a:t>
                </a:r>
                <a:endParaRPr sz="1200">
                  <a:solidFill>
                    <a:schemeClr val="dk1"/>
                  </a:solidFill>
                  <a:latin typeface="Calibri"/>
                  <a:ea typeface="Calibri"/>
                  <a:cs typeface="Calibri"/>
                  <a:sym typeface="Calibri"/>
                </a:endParaRPr>
              </a:p>
            </p:txBody>
          </p:sp>
        </p:grpSp>
        <p:pic>
          <p:nvPicPr>
            <p:cNvPr id="1499" name="Google Shape;1499;p32"/>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500" name="Google Shape;1500;p32"/>
          <p:cNvGrpSpPr/>
          <p:nvPr/>
        </p:nvGrpSpPr>
        <p:grpSpPr>
          <a:xfrm>
            <a:off x="3914027" y="1550561"/>
            <a:ext cx="1275167" cy="891591"/>
            <a:chOff x="-177188" y="7086322"/>
            <a:chExt cx="1489900" cy="891591"/>
          </a:xfrm>
        </p:grpSpPr>
        <p:sp>
          <p:nvSpPr>
            <p:cNvPr id="1501" name="Google Shape;1501;p3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a:p>
          </p:txBody>
        </p:sp>
        <p:sp>
          <p:nvSpPr>
            <p:cNvPr id="1502" name="Google Shape;1502;p3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2,03%</a:t>
              </a:r>
              <a:endParaRPr/>
            </a:p>
          </p:txBody>
        </p:sp>
        <p:sp>
          <p:nvSpPr>
            <p:cNvPr id="1503" name="Google Shape;1503;p32"/>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 casos</a:t>
              </a:r>
              <a:endParaRPr/>
            </a:p>
          </p:txBody>
        </p:sp>
      </p:grpSp>
      <p:grpSp>
        <p:nvGrpSpPr>
          <p:cNvPr id="1504" name="Google Shape;1504;p32"/>
          <p:cNvGrpSpPr/>
          <p:nvPr/>
        </p:nvGrpSpPr>
        <p:grpSpPr>
          <a:xfrm>
            <a:off x="2282181" y="528496"/>
            <a:ext cx="2722458" cy="436842"/>
            <a:chOff x="3060727" y="484500"/>
            <a:chExt cx="2369637" cy="436842"/>
          </a:xfrm>
        </p:grpSpPr>
        <p:sp>
          <p:nvSpPr>
            <p:cNvPr id="1505" name="Google Shape;1505;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6" name="Google Shape;1506;p3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507" name="Google Shape;1507;p32"/>
          <p:cNvGrpSpPr/>
          <p:nvPr/>
        </p:nvGrpSpPr>
        <p:grpSpPr>
          <a:xfrm>
            <a:off x="5098921" y="528496"/>
            <a:ext cx="2129010" cy="1936247"/>
            <a:chOff x="616494" y="2584689"/>
            <a:chExt cx="2129010" cy="1936247"/>
          </a:xfrm>
        </p:grpSpPr>
        <p:grpSp>
          <p:nvGrpSpPr>
            <p:cNvPr id="1508" name="Google Shape;1508;p32"/>
            <p:cNvGrpSpPr/>
            <p:nvPr/>
          </p:nvGrpSpPr>
          <p:grpSpPr>
            <a:xfrm>
              <a:off x="616494" y="2934239"/>
              <a:ext cx="1152880" cy="1582804"/>
              <a:chOff x="3115290" y="1227775"/>
              <a:chExt cx="1152880" cy="1582804"/>
            </a:xfrm>
          </p:grpSpPr>
          <p:grpSp>
            <p:nvGrpSpPr>
              <p:cNvPr id="1509" name="Google Shape;1509;p32"/>
              <p:cNvGrpSpPr/>
              <p:nvPr/>
            </p:nvGrpSpPr>
            <p:grpSpPr>
              <a:xfrm>
                <a:off x="3115290" y="1951748"/>
                <a:ext cx="1152880" cy="858831"/>
                <a:chOff x="3744466" y="1301912"/>
                <a:chExt cx="1152880" cy="858831"/>
              </a:xfrm>
            </p:grpSpPr>
            <p:sp>
              <p:nvSpPr>
                <p:cNvPr id="1510" name="Google Shape;1510;p3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a:t>
                  </a:r>
                  <a:endParaRPr/>
                </a:p>
              </p:txBody>
            </p:sp>
            <p:sp>
              <p:nvSpPr>
                <p:cNvPr id="1511" name="Google Shape;1511;p3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512" name="Google Shape;1512;p3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513" name="Google Shape;1513;p32"/>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514" name="Google Shape;1514;p32"/>
            <p:cNvGrpSpPr/>
            <p:nvPr/>
          </p:nvGrpSpPr>
          <p:grpSpPr>
            <a:xfrm>
              <a:off x="1768955" y="3641012"/>
              <a:ext cx="976549" cy="879924"/>
              <a:chOff x="5272675" y="1274868"/>
              <a:chExt cx="976549" cy="879924"/>
            </a:xfrm>
          </p:grpSpPr>
          <p:sp>
            <p:nvSpPr>
              <p:cNvPr id="1515" name="Google Shape;1515;p32"/>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a:p>
            </p:txBody>
          </p:sp>
          <p:sp>
            <p:nvSpPr>
              <p:cNvPr id="1516" name="Google Shape;1516;p3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517" name="Google Shape;1517;p32"/>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518" name="Google Shape;1518;p32"/>
            <p:cNvGrpSpPr/>
            <p:nvPr/>
          </p:nvGrpSpPr>
          <p:grpSpPr>
            <a:xfrm>
              <a:off x="734175" y="2584689"/>
              <a:ext cx="1847617" cy="436842"/>
              <a:chOff x="3060727" y="484500"/>
              <a:chExt cx="2369636" cy="436842"/>
            </a:xfrm>
          </p:grpSpPr>
          <p:sp>
            <p:nvSpPr>
              <p:cNvPr id="1519" name="Google Shape;1519;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3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521" name="Google Shape;1521;p32"/>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522" name="Google Shape;1522;p32"/>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523" name="Google Shape;1523;p32"/>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08 acumulado  de  2022. </a:t>
            </a:r>
            <a:endParaRPr/>
          </a:p>
        </p:txBody>
      </p:sp>
      <p:pic>
        <p:nvPicPr>
          <p:cNvPr descr="C:\Users\1037613764\Documents\Boletines\Mapas período 8\Proporción VIH.JPG" id="1524" name="Google Shape;1524;p32"/>
          <p:cNvPicPr preferRelativeResize="0"/>
          <p:nvPr/>
        </p:nvPicPr>
        <p:blipFill rotWithShape="1">
          <a:blip r:embed="rId11">
            <a:alphaModFix/>
          </a:blip>
          <a:srcRect b="0" l="0" r="0" t="0"/>
          <a:stretch/>
        </p:blipFill>
        <p:spPr>
          <a:xfrm>
            <a:off x="561421" y="4864572"/>
            <a:ext cx="6430135" cy="397353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33"/>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08  de 2022. </a:t>
            </a:r>
            <a:endParaRPr/>
          </a:p>
        </p:txBody>
      </p:sp>
      <p:sp>
        <p:nvSpPr>
          <p:cNvPr id="1530" name="Google Shape;1530;p33"/>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08  de 2022. </a:t>
            </a:r>
            <a:endParaRPr/>
          </a:p>
        </p:txBody>
      </p:sp>
      <p:sp>
        <p:nvSpPr>
          <p:cNvPr id="1531" name="Google Shape;1531;p33"/>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2" name="Google Shape;1532;p33"/>
          <p:cNvGrpSpPr/>
          <p:nvPr/>
        </p:nvGrpSpPr>
        <p:grpSpPr>
          <a:xfrm>
            <a:off x="30478" y="107029"/>
            <a:ext cx="5655484" cy="276999"/>
            <a:chOff x="2448322" y="74775"/>
            <a:chExt cx="5655484" cy="276999"/>
          </a:xfrm>
        </p:grpSpPr>
        <p:sp>
          <p:nvSpPr>
            <p:cNvPr id="1533" name="Google Shape;1533;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34" name="Google Shape;1534;p33"/>
            <p:cNvCxnSpPr>
              <a:stCxn id="153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35" name="Google Shape;1535;p33"/>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536" name="Google Shape;1536;p33"/>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08. 2022. </a:t>
            </a:r>
            <a:endParaRPr/>
          </a:p>
        </p:txBody>
      </p:sp>
      <p:sp>
        <p:nvSpPr>
          <p:cNvPr id="1537" name="Google Shape;1537;p33"/>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08. 2022. </a:t>
            </a:r>
            <a:endParaRPr/>
          </a:p>
        </p:txBody>
      </p:sp>
      <p:graphicFrame>
        <p:nvGraphicFramePr>
          <p:cNvPr id="1538" name="Google Shape;1538;p33"/>
          <p:cNvGraphicFramePr/>
          <p:nvPr/>
        </p:nvGraphicFramePr>
        <p:xfrm>
          <a:off x="-116254" y="608439"/>
          <a:ext cx="3716702" cy="2345268"/>
        </p:xfrm>
        <a:graphic>
          <a:graphicData uri="http://schemas.openxmlformats.org/drawingml/2006/chart">
            <c:chart r:id="rId3"/>
          </a:graphicData>
        </a:graphic>
      </p:graphicFrame>
      <p:graphicFrame>
        <p:nvGraphicFramePr>
          <p:cNvPr id="1539" name="Google Shape;1539;p33"/>
          <p:cNvGraphicFramePr/>
          <p:nvPr/>
        </p:nvGraphicFramePr>
        <p:xfrm>
          <a:off x="3737290" y="611560"/>
          <a:ext cx="3319544" cy="2232248"/>
        </p:xfrm>
        <a:graphic>
          <a:graphicData uri="http://schemas.openxmlformats.org/drawingml/2006/chart">
            <c:chart r:id="rId4"/>
          </a:graphicData>
        </a:graphic>
      </p:graphicFrame>
      <p:graphicFrame>
        <p:nvGraphicFramePr>
          <p:cNvPr id="1540" name="Google Shape;1540;p33"/>
          <p:cNvGraphicFramePr/>
          <p:nvPr/>
        </p:nvGraphicFramePr>
        <p:xfrm>
          <a:off x="941248" y="3331428"/>
          <a:ext cx="4886461" cy="2489011"/>
        </p:xfrm>
        <a:graphic>
          <a:graphicData uri="http://schemas.openxmlformats.org/drawingml/2006/chart">
            <c:chart r:id="rId5"/>
          </a:graphicData>
        </a:graphic>
      </p:graphicFrame>
      <p:graphicFrame>
        <p:nvGraphicFramePr>
          <p:cNvPr id="1541" name="Google Shape;1541;p33"/>
          <p:cNvGraphicFramePr/>
          <p:nvPr/>
        </p:nvGraphicFramePr>
        <p:xfrm>
          <a:off x="504106" y="6020359"/>
          <a:ext cx="4999733" cy="2800113"/>
        </p:xfrm>
        <a:graphic>
          <a:graphicData uri="http://schemas.openxmlformats.org/drawingml/2006/chart">
            <c:chart r:id="rId6"/>
          </a:graphicData>
        </a:graphic>
      </p:graphicFrame>
      <p:sp>
        <p:nvSpPr>
          <p:cNvPr id="1542" name="Google Shape;1542;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pic>
        <p:nvPicPr>
          <p:cNvPr id="1547" name="Google Shape;1547;p34"/>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548" name="Google Shape;1548;p34"/>
          <p:cNvSpPr/>
          <p:nvPr/>
        </p:nvSpPr>
        <p:spPr>
          <a:xfrm>
            <a:off x="2634168" y="2470016"/>
            <a:ext cx="456673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Canal endémico de Dengue. Medellín, a Periodo 8 acumulado de 2022. </a:t>
            </a:r>
            <a:endParaRPr/>
          </a:p>
        </p:txBody>
      </p:sp>
      <p:grpSp>
        <p:nvGrpSpPr>
          <p:cNvPr id="1549" name="Google Shape;1549;p34"/>
          <p:cNvGrpSpPr/>
          <p:nvPr/>
        </p:nvGrpSpPr>
        <p:grpSpPr>
          <a:xfrm>
            <a:off x="110974" y="4211962"/>
            <a:ext cx="1981076" cy="488476"/>
            <a:chOff x="2234969" y="3379972"/>
            <a:chExt cx="4719140" cy="904874"/>
          </a:xfrm>
        </p:grpSpPr>
        <p:pic>
          <p:nvPicPr>
            <p:cNvPr id="1550" name="Google Shape;1550;p34"/>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551" name="Google Shape;1551;p34"/>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187</a:t>
              </a:r>
              <a:endParaRPr/>
            </a:p>
          </p:txBody>
        </p:sp>
      </p:grpSp>
      <p:sp>
        <p:nvSpPr>
          <p:cNvPr id="1552" name="Google Shape;1552;p34"/>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41,6% </a:t>
            </a:r>
            <a:endParaRPr/>
          </a:p>
        </p:txBody>
      </p:sp>
      <p:sp>
        <p:nvSpPr>
          <p:cNvPr id="1553" name="Google Shape;1553;p34"/>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Dengue, Medellín, a Periodo epidemiológico 8, años 2021-2022</a:t>
            </a:r>
            <a:r>
              <a:rPr lang="es-ES" sz="1100">
                <a:solidFill>
                  <a:schemeClr val="dk1"/>
                </a:solidFill>
                <a:latin typeface="Arial Narrow"/>
                <a:ea typeface="Arial Narrow"/>
                <a:cs typeface="Arial Narrow"/>
                <a:sym typeface="Arial Narrow"/>
              </a:rPr>
              <a:t>. </a:t>
            </a:r>
            <a:endParaRPr/>
          </a:p>
        </p:txBody>
      </p:sp>
      <p:grpSp>
        <p:nvGrpSpPr>
          <p:cNvPr id="1554" name="Google Shape;1554;p34"/>
          <p:cNvGrpSpPr/>
          <p:nvPr/>
        </p:nvGrpSpPr>
        <p:grpSpPr>
          <a:xfrm>
            <a:off x="2448322" y="74775"/>
            <a:ext cx="3446504" cy="276999"/>
            <a:chOff x="2448322" y="74775"/>
            <a:chExt cx="3446504" cy="276999"/>
          </a:xfrm>
        </p:grpSpPr>
        <p:sp>
          <p:nvSpPr>
            <p:cNvPr id="1555" name="Google Shape;1555;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56" name="Google Shape;1556;p34"/>
            <p:cNvCxnSpPr>
              <a:stCxn id="15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57" name="Google Shape;1557;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558" name="Google Shape;1558;p34"/>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59" name="Google Shape;1559;p34"/>
          <p:cNvGrpSpPr/>
          <p:nvPr/>
        </p:nvGrpSpPr>
        <p:grpSpPr>
          <a:xfrm>
            <a:off x="277404" y="5621632"/>
            <a:ext cx="3446504" cy="276999"/>
            <a:chOff x="2448322" y="74775"/>
            <a:chExt cx="3446504" cy="276999"/>
          </a:xfrm>
        </p:grpSpPr>
        <p:sp>
          <p:nvSpPr>
            <p:cNvPr id="1560" name="Google Shape;1560;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1" name="Google Shape;1561;p34"/>
            <p:cNvCxnSpPr>
              <a:stCxn id="15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62" name="Google Shape;1562;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563" name="Google Shape;1563;p34"/>
          <p:cNvGrpSpPr/>
          <p:nvPr/>
        </p:nvGrpSpPr>
        <p:grpSpPr>
          <a:xfrm>
            <a:off x="4752578" y="5635532"/>
            <a:ext cx="3446504" cy="276999"/>
            <a:chOff x="2448322" y="74775"/>
            <a:chExt cx="3446504" cy="276999"/>
          </a:xfrm>
        </p:grpSpPr>
        <p:sp>
          <p:nvSpPr>
            <p:cNvPr id="1564" name="Google Shape;1564;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5" name="Google Shape;1565;p34"/>
            <p:cNvCxnSpPr>
              <a:stCxn id="15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66" name="Google Shape;1566;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567" name="Google Shape;1567;p34"/>
          <p:cNvSpPr/>
          <p:nvPr/>
        </p:nvSpPr>
        <p:spPr>
          <a:xfrm>
            <a:off x="146095" y="8604448"/>
            <a:ext cx="6625534" cy="3616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Dengue, Zika y Chikungunya hasta periodo 8 Colombia 2022</a:t>
            </a:r>
            <a:endParaRPr b="1" i="1" sz="900">
              <a:solidFill>
                <a:srgbClr val="000000"/>
              </a:solidFill>
              <a:latin typeface="Calibri"/>
              <a:ea typeface="Calibri"/>
              <a:cs typeface="Calibri"/>
              <a:sym typeface="Calibri"/>
            </a:endParaRPr>
          </a:p>
        </p:txBody>
      </p:sp>
      <p:pic>
        <p:nvPicPr>
          <p:cNvPr id="1568" name="Google Shape;1568;p34"/>
          <p:cNvPicPr preferRelativeResize="0"/>
          <p:nvPr/>
        </p:nvPicPr>
        <p:blipFill rotWithShape="1">
          <a:blip r:embed="rId5">
            <a:alphaModFix/>
          </a:blip>
          <a:srcRect b="0" l="0" r="0" t="0"/>
          <a:stretch/>
        </p:blipFill>
        <p:spPr>
          <a:xfrm>
            <a:off x="61163" y="311281"/>
            <a:ext cx="2411411" cy="1812447"/>
          </a:xfrm>
          <a:prstGeom prst="rect">
            <a:avLst/>
          </a:prstGeom>
          <a:noFill/>
          <a:ln>
            <a:noFill/>
          </a:ln>
        </p:spPr>
      </p:pic>
      <p:sp>
        <p:nvSpPr>
          <p:cNvPr id="1569" name="Google Shape;1569;p34"/>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570" name="Google Shape;1570;p34"/>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Dengue</a:t>
            </a:r>
            <a:endParaRPr/>
          </a:p>
        </p:txBody>
      </p:sp>
      <p:sp>
        <p:nvSpPr>
          <p:cNvPr id="1571" name="Google Shape;1571;p34"/>
          <p:cNvSpPr/>
          <p:nvPr/>
        </p:nvSpPr>
        <p:spPr>
          <a:xfrm>
            <a:off x="3384426" y="6069563"/>
            <a:ext cx="360045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Dengue por grupo de edad. Medellín hasta periodo epidemiológico 8 de 2022</a:t>
            </a:r>
            <a:endParaRPr/>
          </a:p>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graphicFrame>
        <p:nvGraphicFramePr>
          <p:cNvPr id="1572" name="Google Shape;1572;p34"/>
          <p:cNvGraphicFramePr/>
          <p:nvPr/>
        </p:nvGraphicFramePr>
        <p:xfrm>
          <a:off x="2335715" y="2836706"/>
          <a:ext cx="4769900" cy="2196301"/>
        </p:xfrm>
        <a:graphic>
          <a:graphicData uri="http://schemas.openxmlformats.org/drawingml/2006/chart">
            <c:chart r:id="rId6"/>
          </a:graphicData>
        </a:graphic>
      </p:graphicFrame>
      <p:graphicFrame>
        <p:nvGraphicFramePr>
          <p:cNvPr id="1573" name="Google Shape;1573;p34"/>
          <p:cNvGraphicFramePr/>
          <p:nvPr/>
        </p:nvGraphicFramePr>
        <p:xfrm>
          <a:off x="2496423" y="355072"/>
          <a:ext cx="4204517" cy="1956440"/>
        </p:xfrm>
        <a:graphic>
          <a:graphicData uri="http://schemas.openxmlformats.org/drawingml/2006/chart">
            <c:chart r:id="rId7"/>
          </a:graphicData>
        </a:graphic>
      </p:graphicFrame>
      <p:pic>
        <p:nvPicPr>
          <p:cNvPr id="1574" name="Google Shape;1574;p34"/>
          <p:cNvPicPr preferRelativeResize="0"/>
          <p:nvPr/>
        </p:nvPicPr>
        <p:blipFill rotWithShape="1">
          <a:blip r:embed="rId8">
            <a:alphaModFix/>
          </a:blip>
          <a:srcRect b="0" l="0" r="0" t="0"/>
          <a:stretch/>
        </p:blipFill>
        <p:spPr>
          <a:xfrm>
            <a:off x="157788" y="6069563"/>
            <a:ext cx="2902602" cy="818093"/>
          </a:xfrm>
          <a:prstGeom prst="rect">
            <a:avLst/>
          </a:prstGeom>
          <a:noFill/>
          <a:ln>
            <a:noFill/>
          </a:ln>
        </p:spPr>
      </p:pic>
      <p:pic>
        <p:nvPicPr>
          <p:cNvPr id="1575" name="Google Shape;1575;p34"/>
          <p:cNvPicPr preferRelativeResize="0"/>
          <p:nvPr/>
        </p:nvPicPr>
        <p:blipFill rotWithShape="1">
          <a:blip r:embed="rId9">
            <a:alphaModFix/>
          </a:blip>
          <a:srcRect b="0" l="0" r="0" t="0"/>
          <a:stretch/>
        </p:blipFill>
        <p:spPr>
          <a:xfrm>
            <a:off x="157788" y="6967087"/>
            <a:ext cx="2902602" cy="755012"/>
          </a:xfrm>
          <a:prstGeom prst="rect">
            <a:avLst/>
          </a:prstGeom>
          <a:noFill/>
          <a:ln>
            <a:noFill/>
          </a:ln>
        </p:spPr>
      </p:pic>
      <p:pic>
        <p:nvPicPr>
          <p:cNvPr id="1576" name="Google Shape;1576;p34"/>
          <p:cNvPicPr preferRelativeResize="0"/>
          <p:nvPr/>
        </p:nvPicPr>
        <p:blipFill rotWithShape="1">
          <a:blip r:embed="rId10">
            <a:alphaModFix/>
          </a:blip>
          <a:srcRect b="0" l="0" r="0" t="0"/>
          <a:stretch/>
        </p:blipFill>
        <p:spPr>
          <a:xfrm>
            <a:off x="157789" y="7812360"/>
            <a:ext cx="2902602" cy="720686"/>
          </a:xfrm>
          <a:prstGeom prst="rect">
            <a:avLst/>
          </a:prstGeom>
          <a:noFill/>
          <a:ln>
            <a:noFill/>
          </a:ln>
        </p:spPr>
      </p:pic>
      <p:cxnSp>
        <p:nvCxnSpPr>
          <p:cNvPr id="1577" name="Google Shape;1577;p34"/>
          <p:cNvCxnSpPr/>
          <p:nvPr/>
        </p:nvCxnSpPr>
        <p:spPr>
          <a:xfrm>
            <a:off x="3600450" y="7452320"/>
            <a:ext cx="2952328" cy="0"/>
          </a:xfrm>
          <a:prstGeom prst="straightConnector1">
            <a:avLst/>
          </a:prstGeom>
          <a:noFill/>
          <a:ln cap="flat" cmpd="sng" w="12700">
            <a:solidFill>
              <a:srgbClr val="FF0000"/>
            </a:solidFill>
            <a:prstDash val="solid"/>
            <a:round/>
            <a:headEnd len="sm" w="sm" type="none"/>
            <a:tailEnd len="med" w="med" type="stealth"/>
          </a:ln>
        </p:spPr>
      </p:cxnSp>
      <p:sp>
        <p:nvSpPr>
          <p:cNvPr id="1578" name="Google Shape;1578;p34"/>
          <p:cNvSpPr txBox="1"/>
          <p:nvPr/>
        </p:nvSpPr>
        <p:spPr>
          <a:xfrm>
            <a:off x="5364646" y="6946991"/>
            <a:ext cx="93647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Calibri"/>
                <a:ea typeface="Calibri"/>
                <a:cs typeface="Calibri"/>
                <a:sym typeface="Calibri"/>
              </a:rPr>
              <a:t>Tasa total: 7,6</a:t>
            </a:r>
            <a:endParaRPr b="1" sz="1000">
              <a:solidFill>
                <a:schemeClr val="dk1"/>
              </a:solidFill>
              <a:latin typeface="Calibri"/>
              <a:ea typeface="Calibri"/>
              <a:cs typeface="Calibri"/>
              <a:sym typeface="Calibri"/>
            </a:endParaRPr>
          </a:p>
        </p:txBody>
      </p:sp>
      <p:graphicFrame>
        <p:nvGraphicFramePr>
          <p:cNvPr id="1579" name="Google Shape;1579;p34"/>
          <p:cNvGraphicFramePr/>
          <p:nvPr/>
        </p:nvGraphicFramePr>
        <p:xfrm>
          <a:off x="2916374" y="6377339"/>
          <a:ext cx="4068502" cy="2155706"/>
        </p:xfrm>
        <a:graphic>
          <a:graphicData uri="http://schemas.openxmlformats.org/drawingml/2006/chart">
            <c:chart r:id="rId11"/>
          </a:graphicData>
        </a:graphic>
      </p:graphicFrame>
      <p:sp>
        <p:nvSpPr>
          <p:cNvPr id="1580" name="Google Shape;1580;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grpSp>
        <p:nvGrpSpPr>
          <p:cNvPr id="1585" name="Google Shape;1585;p35"/>
          <p:cNvGrpSpPr/>
          <p:nvPr/>
        </p:nvGrpSpPr>
        <p:grpSpPr>
          <a:xfrm>
            <a:off x="2448322" y="74775"/>
            <a:ext cx="3446504" cy="276999"/>
            <a:chOff x="2448322" y="74775"/>
            <a:chExt cx="3446504" cy="276999"/>
          </a:xfrm>
        </p:grpSpPr>
        <p:sp>
          <p:nvSpPr>
            <p:cNvPr id="1586" name="Google Shape;1586;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87" name="Google Shape;1587;p35"/>
            <p:cNvCxnSpPr>
              <a:stCxn id="15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88" name="Google Shape;1588;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589" name="Google Shape;1589;p35"/>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0" name="Google Shape;1590;p35"/>
          <p:cNvGrpSpPr/>
          <p:nvPr/>
        </p:nvGrpSpPr>
        <p:grpSpPr>
          <a:xfrm>
            <a:off x="277404" y="5606243"/>
            <a:ext cx="3446504" cy="276999"/>
            <a:chOff x="2448322" y="74775"/>
            <a:chExt cx="3446504" cy="276999"/>
          </a:xfrm>
        </p:grpSpPr>
        <p:sp>
          <p:nvSpPr>
            <p:cNvPr id="1591" name="Google Shape;1591;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2" name="Google Shape;1592;p35"/>
            <p:cNvCxnSpPr>
              <a:stCxn id="15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3" name="Google Shape;1593;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594" name="Google Shape;1594;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grpSp>
        <p:nvGrpSpPr>
          <p:cNvPr id="1595" name="Google Shape;1595;p35"/>
          <p:cNvGrpSpPr/>
          <p:nvPr/>
        </p:nvGrpSpPr>
        <p:grpSpPr>
          <a:xfrm>
            <a:off x="437570" y="6848803"/>
            <a:ext cx="1252369" cy="877901"/>
            <a:chOff x="-36884" y="7072716"/>
            <a:chExt cx="1252369" cy="877901"/>
          </a:xfrm>
        </p:grpSpPr>
        <p:sp>
          <p:nvSpPr>
            <p:cNvPr id="1596" name="Google Shape;1596;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597" name="Google Shape;1597;p35"/>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53,4</a:t>
              </a:r>
              <a:endParaRPr/>
            </a:p>
          </p:txBody>
        </p:sp>
        <p:sp>
          <p:nvSpPr>
            <p:cNvPr id="1598" name="Google Shape;1598;p3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599" name="Google Shape;1599;p35"/>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600" name="Google Shape;1600;p35"/>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601" name="Google Shape;1601;p35"/>
          <p:cNvGrpSpPr/>
          <p:nvPr/>
        </p:nvGrpSpPr>
        <p:grpSpPr>
          <a:xfrm>
            <a:off x="1540452" y="6848803"/>
            <a:ext cx="1229607" cy="877901"/>
            <a:chOff x="-14122" y="7072716"/>
            <a:chExt cx="1229607" cy="877901"/>
          </a:xfrm>
        </p:grpSpPr>
        <p:sp>
          <p:nvSpPr>
            <p:cNvPr id="1602" name="Google Shape;1602;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603" name="Google Shape;1603;p35"/>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87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46,6%</a:t>
              </a:r>
              <a:endParaRPr/>
            </a:p>
          </p:txBody>
        </p:sp>
        <p:sp>
          <p:nvSpPr>
            <p:cNvPr id="1604" name="Google Shape;1604;p3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05" name="Google Shape;1605;p35"/>
          <p:cNvGrpSpPr/>
          <p:nvPr/>
        </p:nvGrpSpPr>
        <p:grpSpPr>
          <a:xfrm>
            <a:off x="190340" y="7806669"/>
            <a:ext cx="2237424" cy="1105852"/>
            <a:chOff x="-788022" y="6983264"/>
            <a:chExt cx="2237424" cy="1105852"/>
          </a:xfrm>
        </p:grpSpPr>
        <p:sp>
          <p:nvSpPr>
            <p:cNvPr id="1606" name="Google Shape;1606;p35"/>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Dengue Grave</a:t>
              </a:r>
              <a:endParaRPr/>
            </a:p>
          </p:txBody>
        </p:sp>
        <p:sp>
          <p:nvSpPr>
            <p:cNvPr id="1607" name="Google Shape;1607;p35"/>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0,5%</a:t>
              </a:r>
              <a:endParaRPr/>
            </a:p>
          </p:txBody>
        </p:sp>
        <p:sp>
          <p:nvSpPr>
            <p:cNvPr id="1608" name="Google Shape;1608;p35"/>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09" name="Google Shape;1609;p35"/>
          <p:cNvGrpSpPr/>
          <p:nvPr/>
        </p:nvGrpSpPr>
        <p:grpSpPr>
          <a:xfrm>
            <a:off x="5082109" y="7749116"/>
            <a:ext cx="1857467" cy="821705"/>
            <a:chOff x="48617" y="6901656"/>
            <a:chExt cx="1857467" cy="821705"/>
          </a:xfrm>
        </p:grpSpPr>
        <p:sp>
          <p:nvSpPr>
            <p:cNvPr id="1610" name="Google Shape;1610;p35"/>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a:p>
          </p:txBody>
        </p:sp>
        <p:sp>
          <p:nvSpPr>
            <p:cNvPr id="1611" name="Google Shape;1611;p35"/>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73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39,0%</a:t>
              </a:r>
              <a:endParaRPr b="1" sz="1600">
                <a:solidFill>
                  <a:schemeClr val="dk1"/>
                </a:solidFill>
                <a:latin typeface="Arial Narrow"/>
                <a:ea typeface="Arial Narrow"/>
                <a:cs typeface="Arial Narrow"/>
                <a:sym typeface="Arial Narrow"/>
              </a:endParaRPr>
            </a:p>
          </p:txBody>
        </p:sp>
      </p:grpSp>
      <p:sp>
        <p:nvSpPr>
          <p:cNvPr id="1612" name="Google Shape;1612;p35"/>
          <p:cNvSpPr/>
          <p:nvPr/>
        </p:nvSpPr>
        <p:spPr>
          <a:xfrm>
            <a:off x="413232" y="4932040"/>
            <a:ext cx="6283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Dengue por comuna. Medellín hasta periodo epidemiológico 8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613" name="Google Shape;1613;p35"/>
          <p:cNvPicPr preferRelativeResize="0"/>
          <p:nvPr/>
        </p:nvPicPr>
        <p:blipFill rotWithShape="1">
          <a:blip r:embed="rId4">
            <a:alphaModFix/>
          </a:blip>
          <a:srcRect b="0" l="0" r="50000" t="0"/>
          <a:stretch/>
        </p:blipFill>
        <p:spPr>
          <a:xfrm>
            <a:off x="5438539" y="6012160"/>
            <a:ext cx="998542" cy="874818"/>
          </a:xfrm>
          <a:prstGeom prst="rect">
            <a:avLst/>
          </a:prstGeom>
          <a:noFill/>
          <a:ln>
            <a:noFill/>
          </a:ln>
        </p:spPr>
      </p:pic>
      <p:pic>
        <p:nvPicPr>
          <p:cNvPr id="1614" name="Google Shape;1614;p35"/>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615" name="Google Shape;1615;p35"/>
          <p:cNvGrpSpPr/>
          <p:nvPr/>
        </p:nvGrpSpPr>
        <p:grpSpPr>
          <a:xfrm>
            <a:off x="2874133" y="6840926"/>
            <a:ext cx="1229607" cy="747277"/>
            <a:chOff x="-14122" y="7072716"/>
            <a:chExt cx="1229607" cy="747277"/>
          </a:xfrm>
        </p:grpSpPr>
        <p:sp>
          <p:nvSpPr>
            <p:cNvPr id="1616" name="Google Shape;1616;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617" name="Google Shape;1617;p35"/>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401%</a:t>
              </a:r>
              <a:endParaRPr/>
            </a:p>
          </p:txBody>
        </p:sp>
      </p:grpSp>
      <p:pic>
        <p:nvPicPr>
          <p:cNvPr id="1618" name="Google Shape;1618;p35"/>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619" name="Google Shape;1619;p35"/>
          <p:cNvGrpSpPr/>
          <p:nvPr/>
        </p:nvGrpSpPr>
        <p:grpSpPr>
          <a:xfrm>
            <a:off x="3983878" y="6840925"/>
            <a:ext cx="1229607" cy="658523"/>
            <a:chOff x="3794" y="7064838"/>
            <a:chExt cx="1229607" cy="658523"/>
          </a:xfrm>
        </p:grpSpPr>
        <p:sp>
          <p:nvSpPr>
            <p:cNvPr id="1620" name="Google Shape;1620;p35"/>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621" name="Google Shape;1621;p35"/>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622" name="Google Shape;1622;p35"/>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73 casos (39,0%)</a:t>
            </a:r>
            <a:endParaRPr/>
          </a:p>
        </p:txBody>
      </p:sp>
      <p:sp>
        <p:nvSpPr>
          <p:cNvPr id="1623" name="Google Shape;1623;p35"/>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pic>
        <p:nvPicPr>
          <p:cNvPr descr="http://www.lavoz901.com/imgnoticias/_241839_tapa_1622016_105211.JPG" id="1624" name="Google Shape;1624;p35"/>
          <p:cNvPicPr preferRelativeResize="0"/>
          <p:nvPr/>
        </p:nvPicPr>
        <p:blipFill rotWithShape="1">
          <a:blip r:embed="rId7">
            <a:alphaModFix/>
          </a:blip>
          <a:srcRect b="0" l="0" r="0" t="0"/>
          <a:stretch/>
        </p:blipFill>
        <p:spPr>
          <a:xfrm>
            <a:off x="1855321" y="7967305"/>
            <a:ext cx="1219907" cy="721635"/>
          </a:xfrm>
          <a:prstGeom prst="rect">
            <a:avLst/>
          </a:prstGeom>
          <a:noFill/>
          <a:ln>
            <a:noFill/>
          </a:ln>
        </p:spPr>
      </p:pic>
      <p:sp>
        <p:nvSpPr>
          <p:cNvPr descr="C:\Users\98493498\Desktop\Laboratorio-Cli%CC%81nico.webp" id="1625" name="Google Shape;1625;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626" name="Google Shape;1626;p3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27" name="Google Shape;1627;p35"/>
          <p:cNvPicPr preferRelativeResize="0"/>
          <p:nvPr/>
        </p:nvPicPr>
        <p:blipFill rotWithShape="1">
          <a:blip r:embed="rId8">
            <a:alphaModFix/>
          </a:blip>
          <a:srcRect b="0" l="0" r="0" t="0"/>
          <a:stretch/>
        </p:blipFill>
        <p:spPr>
          <a:xfrm>
            <a:off x="93227" y="70714"/>
            <a:ext cx="1772946" cy="1332569"/>
          </a:xfrm>
          <a:prstGeom prst="rect">
            <a:avLst/>
          </a:prstGeom>
          <a:noFill/>
          <a:ln>
            <a:noFill/>
          </a:ln>
        </p:spPr>
      </p:pic>
      <p:sp>
        <p:nvSpPr>
          <p:cNvPr id="1628" name="Google Shape;1628;p35"/>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629" name="Google Shape;1629;p35"/>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DENGUE</a:t>
            </a:r>
            <a:endParaRPr/>
          </a:p>
        </p:txBody>
      </p:sp>
      <p:pic>
        <p:nvPicPr>
          <p:cNvPr id="1630" name="Google Shape;1630;p35"/>
          <p:cNvPicPr preferRelativeResize="0"/>
          <p:nvPr/>
        </p:nvPicPr>
        <p:blipFill rotWithShape="1">
          <a:blip r:embed="rId9">
            <a:alphaModFix/>
          </a:blip>
          <a:srcRect b="4882" l="8568" r="37043" t="18330"/>
          <a:stretch/>
        </p:blipFill>
        <p:spPr>
          <a:xfrm>
            <a:off x="2874133" y="1603965"/>
            <a:ext cx="3350849" cy="2660990"/>
          </a:xfrm>
          <a:prstGeom prst="rect">
            <a:avLst/>
          </a:prstGeom>
          <a:noFill/>
          <a:ln>
            <a:noFill/>
          </a:ln>
        </p:spPr>
      </p:pic>
      <p:grpSp>
        <p:nvGrpSpPr>
          <p:cNvPr id="1631" name="Google Shape;1631;p35"/>
          <p:cNvGrpSpPr/>
          <p:nvPr/>
        </p:nvGrpSpPr>
        <p:grpSpPr>
          <a:xfrm>
            <a:off x="3081089" y="7837875"/>
            <a:ext cx="2237424" cy="1105852"/>
            <a:chOff x="-788022" y="6983264"/>
            <a:chExt cx="2237424" cy="1105852"/>
          </a:xfrm>
        </p:grpSpPr>
        <p:sp>
          <p:nvSpPr>
            <p:cNvPr id="1632" name="Google Shape;1632;p35"/>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a:p>
          </p:txBody>
        </p:sp>
        <p:sp>
          <p:nvSpPr>
            <p:cNvPr id="1633" name="Google Shape;1633;p35"/>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93 casos</a:t>
              </a:r>
              <a:endParaRPr/>
            </a:p>
          </p:txBody>
        </p:sp>
        <p:sp>
          <p:nvSpPr>
            <p:cNvPr id="1634" name="Google Shape;1634;p35"/>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635" name="Google Shape;1635;p35"/>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 signos de alarma</a:t>
            </a:r>
            <a:endParaRPr/>
          </a:p>
        </p:txBody>
      </p:sp>
      <p:pic>
        <p:nvPicPr>
          <p:cNvPr id="1636" name="Google Shape;1636;p35"/>
          <p:cNvPicPr preferRelativeResize="0"/>
          <p:nvPr/>
        </p:nvPicPr>
        <p:blipFill rotWithShape="1">
          <a:blip r:embed="rId10">
            <a:alphaModFix/>
          </a:blip>
          <a:srcRect b="0" l="0" r="0" t="0"/>
          <a:stretch/>
        </p:blipFill>
        <p:spPr>
          <a:xfrm>
            <a:off x="164297" y="1587530"/>
            <a:ext cx="2530586" cy="28404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p36"/>
          <p:cNvSpPr/>
          <p:nvPr/>
        </p:nvSpPr>
        <p:spPr>
          <a:xfrm>
            <a:off x="2634168" y="2470016"/>
            <a:ext cx="399061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Agresiones por animales potencialmente transmisor de Rabia. Medellín, 2010 a 2022 Periodo 8 acumulado </a:t>
            </a:r>
            <a:endParaRPr/>
          </a:p>
        </p:txBody>
      </p:sp>
      <p:sp>
        <p:nvSpPr>
          <p:cNvPr id="1642" name="Google Shape;1642;p36"/>
          <p:cNvSpPr txBox="1"/>
          <p:nvPr/>
        </p:nvSpPr>
        <p:spPr>
          <a:xfrm>
            <a:off x="4402232" y="8279619"/>
            <a:ext cx="1924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La variación  con respecto al mismo periodo del año anterior aumentó en un 10,8% </a:t>
            </a:r>
            <a:endParaRPr/>
          </a:p>
        </p:txBody>
      </p:sp>
      <p:sp>
        <p:nvSpPr>
          <p:cNvPr id="1643" name="Google Shape;1643;p36"/>
          <p:cNvSpPr/>
          <p:nvPr/>
        </p:nvSpPr>
        <p:spPr>
          <a:xfrm>
            <a:off x="648048" y="4942395"/>
            <a:ext cx="4958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Agresiones por animales potencialmente transmisor de Rabia, Medellín, por semana Epidemiologica  a Periodo 8, años 2021-2022</a:t>
            </a:r>
            <a:r>
              <a:rPr lang="es-ES" sz="1100">
                <a:solidFill>
                  <a:schemeClr val="dk1"/>
                </a:solidFill>
                <a:latin typeface="Arial Narrow"/>
                <a:ea typeface="Arial Narrow"/>
                <a:cs typeface="Arial Narrow"/>
                <a:sym typeface="Arial Narrow"/>
              </a:rPr>
              <a:t>. </a:t>
            </a:r>
            <a:endParaRPr/>
          </a:p>
        </p:txBody>
      </p:sp>
      <p:grpSp>
        <p:nvGrpSpPr>
          <p:cNvPr id="1644" name="Google Shape;1644;p36"/>
          <p:cNvGrpSpPr/>
          <p:nvPr/>
        </p:nvGrpSpPr>
        <p:grpSpPr>
          <a:xfrm>
            <a:off x="2448322" y="74775"/>
            <a:ext cx="3446504" cy="276999"/>
            <a:chOff x="2448322" y="74775"/>
            <a:chExt cx="3446504" cy="276999"/>
          </a:xfrm>
        </p:grpSpPr>
        <p:sp>
          <p:nvSpPr>
            <p:cNvPr id="1645" name="Google Shape;1645;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46" name="Google Shape;1646;p36"/>
            <p:cNvCxnSpPr>
              <a:stCxn id="164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47" name="Google Shape;1647;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648" name="Google Shape;1648;p36"/>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9" name="Google Shape;1649;p36"/>
          <p:cNvGrpSpPr/>
          <p:nvPr/>
        </p:nvGrpSpPr>
        <p:grpSpPr>
          <a:xfrm>
            <a:off x="277404" y="5621632"/>
            <a:ext cx="3446504" cy="276999"/>
            <a:chOff x="2448322" y="74775"/>
            <a:chExt cx="3446504" cy="276999"/>
          </a:xfrm>
        </p:grpSpPr>
        <p:sp>
          <p:nvSpPr>
            <p:cNvPr id="1650" name="Google Shape;1650;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1" name="Google Shape;1651;p36"/>
            <p:cNvCxnSpPr>
              <a:stCxn id="16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2" name="Google Shape;1652;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653" name="Google Shape;1653;p36"/>
          <p:cNvGrpSpPr/>
          <p:nvPr/>
        </p:nvGrpSpPr>
        <p:grpSpPr>
          <a:xfrm>
            <a:off x="4752578" y="5635532"/>
            <a:ext cx="3446504" cy="276999"/>
            <a:chOff x="2448322" y="74775"/>
            <a:chExt cx="3446504" cy="276999"/>
          </a:xfrm>
        </p:grpSpPr>
        <p:sp>
          <p:nvSpPr>
            <p:cNvPr id="1654" name="Google Shape;1654;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5" name="Google Shape;1655;p36"/>
            <p:cNvCxnSpPr>
              <a:stCxn id="165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6" name="Google Shape;1656;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657" name="Google Shape;1657;p36"/>
          <p:cNvSpPr/>
          <p:nvPr/>
        </p:nvSpPr>
        <p:spPr>
          <a:xfrm>
            <a:off x="4166410" y="7377545"/>
            <a:ext cx="2880768" cy="6386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Agresiones por animales potencialmente transmisor de Rabia, hasta periodo 8 Colombia 2022</a:t>
            </a:r>
            <a:endParaRPr b="1" i="1" sz="900">
              <a:solidFill>
                <a:srgbClr val="000000"/>
              </a:solidFill>
              <a:latin typeface="Calibri"/>
              <a:ea typeface="Calibri"/>
              <a:cs typeface="Calibri"/>
              <a:sym typeface="Calibri"/>
            </a:endParaRPr>
          </a:p>
        </p:txBody>
      </p:sp>
      <p:sp>
        <p:nvSpPr>
          <p:cNvPr id="1658" name="Google Shape;1658;p36"/>
          <p:cNvSpPr txBox="1"/>
          <p:nvPr/>
        </p:nvSpPr>
        <p:spPr>
          <a:xfrm>
            <a:off x="97387" y="2462811"/>
            <a:ext cx="223224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3,255 casos</a:t>
            </a:r>
            <a:endParaRPr/>
          </a:p>
        </p:txBody>
      </p:sp>
      <p:sp>
        <p:nvSpPr>
          <p:cNvPr id="1659" name="Google Shape;1659;p36"/>
          <p:cNvSpPr txBox="1"/>
          <p:nvPr/>
        </p:nvSpPr>
        <p:spPr>
          <a:xfrm>
            <a:off x="8789" y="1758090"/>
            <a:ext cx="2223436"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Agresiones por animales potencialmente transmisor de Rabia</a:t>
            </a:r>
            <a:endParaRPr/>
          </a:p>
        </p:txBody>
      </p:sp>
      <p:sp>
        <p:nvSpPr>
          <p:cNvPr id="1660" name="Google Shape;1660;p36"/>
          <p:cNvSpPr/>
          <p:nvPr/>
        </p:nvSpPr>
        <p:spPr>
          <a:xfrm>
            <a:off x="97386" y="8668046"/>
            <a:ext cx="37190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Agresiones por animales potencialmente transmisor de Rabia por grupo de edad. Medellín hasta periodo epidemiológico 8 de 2022</a:t>
            </a:r>
            <a:endParaRPr sz="1800">
              <a:solidFill>
                <a:schemeClr val="dk1"/>
              </a:solidFill>
              <a:latin typeface="Arial Narrow"/>
              <a:ea typeface="Arial Narrow"/>
              <a:cs typeface="Arial Narrow"/>
              <a:sym typeface="Arial Narrow"/>
            </a:endParaRPr>
          </a:p>
        </p:txBody>
      </p:sp>
      <p:pic>
        <p:nvPicPr>
          <p:cNvPr descr="rabies" id="1661" name="Google Shape;1661;p36"/>
          <p:cNvPicPr preferRelativeResize="0"/>
          <p:nvPr/>
        </p:nvPicPr>
        <p:blipFill rotWithShape="1">
          <a:blip r:embed="rId3">
            <a:alphaModFix/>
          </a:blip>
          <a:srcRect b="0" l="0" r="0" t="0"/>
          <a:stretch/>
        </p:blipFill>
        <p:spPr>
          <a:xfrm>
            <a:off x="277404" y="74775"/>
            <a:ext cx="1725848" cy="1718318"/>
          </a:xfrm>
          <a:prstGeom prst="rect">
            <a:avLst/>
          </a:prstGeom>
          <a:noFill/>
          <a:ln>
            <a:noFill/>
          </a:ln>
        </p:spPr>
      </p:pic>
      <p:graphicFrame>
        <p:nvGraphicFramePr>
          <p:cNvPr id="1662" name="Google Shape;1662;p36"/>
          <p:cNvGraphicFramePr/>
          <p:nvPr/>
        </p:nvGraphicFramePr>
        <p:xfrm>
          <a:off x="1800250" y="373124"/>
          <a:ext cx="5400650" cy="2096892"/>
        </p:xfrm>
        <a:graphic>
          <a:graphicData uri="http://schemas.openxmlformats.org/drawingml/2006/chart">
            <c:chart r:id="rId4"/>
          </a:graphicData>
        </a:graphic>
      </p:graphicFrame>
      <p:graphicFrame>
        <p:nvGraphicFramePr>
          <p:cNvPr id="1663" name="Google Shape;1663;p36"/>
          <p:cNvGraphicFramePr/>
          <p:nvPr/>
        </p:nvGraphicFramePr>
        <p:xfrm>
          <a:off x="-434387" y="2771801"/>
          <a:ext cx="7637626" cy="2232248"/>
        </p:xfrm>
        <a:graphic>
          <a:graphicData uri="http://schemas.openxmlformats.org/drawingml/2006/chart">
            <c:chart r:id="rId5"/>
          </a:graphicData>
        </a:graphic>
      </p:graphicFrame>
      <p:pic>
        <p:nvPicPr>
          <p:cNvPr id="1664" name="Google Shape;1664;p36"/>
          <p:cNvPicPr preferRelativeResize="0"/>
          <p:nvPr/>
        </p:nvPicPr>
        <p:blipFill rotWithShape="1">
          <a:blip r:embed="rId6">
            <a:alphaModFix/>
          </a:blip>
          <a:srcRect b="0" l="0" r="0" t="0"/>
          <a:stretch/>
        </p:blipFill>
        <p:spPr>
          <a:xfrm>
            <a:off x="4366209" y="6148058"/>
            <a:ext cx="2644946" cy="1126551"/>
          </a:xfrm>
          <a:prstGeom prst="rect">
            <a:avLst/>
          </a:prstGeom>
          <a:noFill/>
          <a:ln>
            <a:noFill/>
          </a:ln>
        </p:spPr>
      </p:pic>
      <p:graphicFrame>
        <p:nvGraphicFramePr>
          <p:cNvPr id="1665" name="Google Shape;1665;p36"/>
          <p:cNvGraphicFramePr/>
          <p:nvPr/>
        </p:nvGraphicFramePr>
        <p:xfrm>
          <a:off x="-204655" y="6123267"/>
          <a:ext cx="4472965" cy="2421668"/>
        </p:xfrm>
        <a:graphic>
          <a:graphicData uri="http://schemas.openxmlformats.org/drawingml/2006/chart">
            <c:chart r:id="rId7"/>
          </a:graphicData>
        </a:graphic>
      </p:graphicFrame>
      <p:cxnSp>
        <p:nvCxnSpPr>
          <p:cNvPr id="1666" name="Google Shape;1666;p36"/>
          <p:cNvCxnSpPr/>
          <p:nvPr/>
        </p:nvCxnSpPr>
        <p:spPr>
          <a:xfrm>
            <a:off x="504106" y="7164288"/>
            <a:ext cx="3456384" cy="0"/>
          </a:xfrm>
          <a:prstGeom prst="straightConnector1">
            <a:avLst/>
          </a:prstGeom>
          <a:noFill/>
          <a:ln cap="flat" cmpd="sng" w="12700">
            <a:solidFill>
              <a:srgbClr val="FF0000"/>
            </a:solidFill>
            <a:prstDash val="solid"/>
            <a:round/>
            <a:headEnd len="sm" w="sm" type="none"/>
            <a:tailEnd len="med" w="med" type="stealth"/>
          </a:ln>
        </p:spPr>
      </p:cxnSp>
      <p:sp>
        <p:nvSpPr>
          <p:cNvPr id="1667" name="Google Shape;1667;p36"/>
          <p:cNvSpPr txBox="1"/>
          <p:nvPr/>
        </p:nvSpPr>
        <p:spPr>
          <a:xfrm>
            <a:off x="2642945" y="6588224"/>
            <a:ext cx="96853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Calibri"/>
                <a:ea typeface="Calibri"/>
                <a:cs typeface="Calibri"/>
                <a:sym typeface="Calibri"/>
              </a:rPr>
              <a:t>Tasa total: 132</a:t>
            </a:r>
            <a:endParaRPr b="1" sz="1000">
              <a:solidFill>
                <a:schemeClr val="dk1"/>
              </a:solidFill>
              <a:latin typeface="Calibri"/>
              <a:ea typeface="Calibri"/>
              <a:cs typeface="Calibri"/>
              <a:sym typeface="Calibri"/>
            </a:endParaRPr>
          </a:p>
        </p:txBody>
      </p:sp>
      <p:sp>
        <p:nvSpPr>
          <p:cNvPr id="1668" name="Google Shape;1668;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36</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grpSp>
        <p:nvGrpSpPr>
          <p:cNvPr id="1673" name="Google Shape;1673;p37"/>
          <p:cNvGrpSpPr/>
          <p:nvPr/>
        </p:nvGrpSpPr>
        <p:grpSpPr>
          <a:xfrm>
            <a:off x="2448322" y="74775"/>
            <a:ext cx="3446504" cy="276999"/>
            <a:chOff x="2448322" y="74775"/>
            <a:chExt cx="3446504" cy="276999"/>
          </a:xfrm>
        </p:grpSpPr>
        <p:sp>
          <p:nvSpPr>
            <p:cNvPr id="1674" name="Google Shape;1674;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75" name="Google Shape;1675;p37"/>
            <p:cNvCxnSpPr>
              <a:stCxn id="16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76" name="Google Shape;1676;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677" name="Google Shape;1677;p3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78" name="Google Shape;1678;p37"/>
          <p:cNvGrpSpPr/>
          <p:nvPr/>
        </p:nvGrpSpPr>
        <p:grpSpPr>
          <a:xfrm>
            <a:off x="277404" y="5606243"/>
            <a:ext cx="3446504" cy="276999"/>
            <a:chOff x="2448322" y="74775"/>
            <a:chExt cx="3446504" cy="276999"/>
          </a:xfrm>
        </p:grpSpPr>
        <p:sp>
          <p:nvSpPr>
            <p:cNvPr id="1679" name="Google Shape;1679;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80" name="Google Shape;1680;p37"/>
            <p:cNvCxnSpPr>
              <a:stCxn id="16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81" name="Google Shape;1681;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682" name="Google Shape;1682;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Pág..37 </a:t>
            </a:r>
            <a:endParaRPr b="1" sz="1050">
              <a:solidFill>
                <a:schemeClr val="dk1"/>
              </a:solidFill>
              <a:latin typeface="Arial Narrow"/>
              <a:ea typeface="Arial Narrow"/>
              <a:cs typeface="Arial Narrow"/>
              <a:sym typeface="Arial Narrow"/>
            </a:endParaRPr>
          </a:p>
        </p:txBody>
      </p:sp>
      <p:grpSp>
        <p:nvGrpSpPr>
          <p:cNvPr id="1683" name="Google Shape;1683;p37"/>
          <p:cNvGrpSpPr/>
          <p:nvPr/>
        </p:nvGrpSpPr>
        <p:grpSpPr>
          <a:xfrm>
            <a:off x="437570" y="6848803"/>
            <a:ext cx="1252369" cy="877901"/>
            <a:chOff x="-36884" y="7072716"/>
            <a:chExt cx="1252369" cy="877901"/>
          </a:xfrm>
        </p:grpSpPr>
        <p:sp>
          <p:nvSpPr>
            <p:cNvPr id="1684" name="Google Shape;1684;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685" name="Google Shape;1685;p37"/>
            <p:cNvSpPr/>
            <p:nvPr/>
          </p:nvSpPr>
          <p:spPr>
            <a:xfrm>
              <a:off x="60879" y="7363321"/>
              <a:ext cx="100511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1.543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47,4%</a:t>
              </a:r>
              <a:endParaRPr/>
            </a:p>
          </p:txBody>
        </p:sp>
        <p:sp>
          <p:nvSpPr>
            <p:cNvPr id="1686" name="Google Shape;1686;p3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687" name="Google Shape;1687;p37"/>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688" name="Google Shape;1688;p37"/>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689" name="Google Shape;1689;p37"/>
          <p:cNvGrpSpPr/>
          <p:nvPr/>
        </p:nvGrpSpPr>
        <p:grpSpPr>
          <a:xfrm>
            <a:off x="1540452" y="6848803"/>
            <a:ext cx="1229607" cy="877901"/>
            <a:chOff x="-14122" y="7072716"/>
            <a:chExt cx="1229607" cy="877901"/>
          </a:xfrm>
        </p:grpSpPr>
        <p:sp>
          <p:nvSpPr>
            <p:cNvPr id="1690" name="Google Shape;1690;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691" name="Google Shape;1691;p37"/>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1.709casos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52,6%</a:t>
              </a:r>
              <a:endParaRPr/>
            </a:p>
          </p:txBody>
        </p:sp>
        <p:sp>
          <p:nvSpPr>
            <p:cNvPr id="1692" name="Google Shape;1692;p37"/>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93" name="Google Shape;1693;p37"/>
          <p:cNvGrpSpPr/>
          <p:nvPr/>
        </p:nvGrpSpPr>
        <p:grpSpPr>
          <a:xfrm>
            <a:off x="190340" y="7806669"/>
            <a:ext cx="2038768" cy="1105852"/>
            <a:chOff x="-788022" y="6983264"/>
            <a:chExt cx="2038768" cy="1105852"/>
          </a:xfrm>
        </p:grpSpPr>
        <p:sp>
          <p:nvSpPr>
            <p:cNvPr id="1694" name="Google Shape;1694;p37"/>
            <p:cNvSpPr txBox="1"/>
            <p:nvPr/>
          </p:nvSpPr>
          <p:spPr>
            <a:xfrm>
              <a:off x="-788022" y="6983264"/>
              <a:ext cx="20387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Observable</a:t>
              </a:r>
              <a:endParaRPr/>
            </a:p>
          </p:txBody>
        </p:sp>
        <p:sp>
          <p:nvSpPr>
            <p:cNvPr id="1695" name="Google Shape;1695;p37"/>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3,074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94,5%</a:t>
              </a:r>
              <a:endParaRPr/>
            </a:p>
          </p:txBody>
        </p:sp>
        <p:sp>
          <p:nvSpPr>
            <p:cNvPr id="1696" name="Google Shape;1696;p3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97" name="Google Shape;1697;p37"/>
          <p:cNvGrpSpPr/>
          <p:nvPr/>
        </p:nvGrpSpPr>
        <p:grpSpPr>
          <a:xfrm>
            <a:off x="5082109" y="7749116"/>
            <a:ext cx="1857467" cy="821705"/>
            <a:chOff x="48617" y="6901656"/>
            <a:chExt cx="1857467" cy="821705"/>
          </a:xfrm>
        </p:grpSpPr>
        <p:sp>
          <p:nvSpPr>
            <p:cNvPr id="1698" name="Google Shape;1698;p37"/>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Agresion Mordedura</a:t>
              </a:r>
              <a:endParaRPr/>
            </a:p>
          </p:txBody>
        </p:sp>
        <p:sp>
          <p:nvSpPr>
            <p:cNvPr id="1699" name="Google Shape;1699;p37"/>
            <p:cNvSpPr/>
            <p:nvPr/>
          </p:nvSpPr>
          <p:spPr>
            <a:xfrm>
              <a:off x="617910" y="7363321"/>
              <a:ext cx="973383"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3,062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94,1%</a:t>
              </a:r>
              <a:endParaRPr b="1" sz="1600">
                <a:solidFill>
                  <a:schemeClr val="dk1"/>
                </a:solidFill>
                <a:latin typeface="Arial Narrow"/>
                <a:ea typeface="Arial Narrow"/>
                <a:cs typeface="Arial Narrow"/>
                <a:sym typeface="Arial Narrow"/>
              </a:endParaRPr>
            </a:p>
          </p:txBody>
        </p:sp>
      </p:grpSp>
      <p:sp>
        <p:nvSpPr>
          <p:cNvPr id="1700" name="Google Shape;1700;p37"/>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Agresiones por animales potencialmente transmisor de Rabia por comuna. Medellín hasta periodo epidemiológico 8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01" name="Google Shape;1701;p37"/>
          <p:cNvPicPr preferRelativeResize="0"/>
          <p:nvPr/>
        </p:nvPicPr>
        <p:blipFill rotWithShape="1">
          <a:blip r:embed="rId4">
            <a:alphaModFix/>
          </a:blip>
          <a:srcRect b="0" l="10893" r="64411" t="0"/>
          <a:stretch/>
        </p:blipFill>
        <p:spPr>
          <a:xfrm>
            <a:off x="3045857" y="6162832"/>
            <a:ext cx="904106" cy="743198"/>
          </a:xfrm>
          <a:prstGeom prst="rect">
            <a:avLst/>
          </a:prstGeom>
          <a:noFill/>
          <a:ln>
            <a:noFill/>
          </a:ln>
        </p:spPr>
      </p:pic>
      <p:grpSp>
        <p:nvGrpSpPr>
          <p:cNvPr id="1702" name="Google Shape;1702;p37"/>
          <p:cNvGrpSpPr/>
          <p:nvPr/>
        </p:nvGrpSpPr>
        <p:grpSpPr>
          <a:xfrm>
            <a:off x="2874133" y="6840926"/>
            <a:ext cx="1374389" cy="747277"/>
            <a:chOff x="-14122" y="7072716"/>
            <a:chExt cx="1229607" cy="747277"/>
          </a:xfrm>
        </p:grpSpPr>
        <p:sp>
          <p:nvSpPr>
            <p:cNvPr id="1703" name="Google Shape;1703;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No Exposicion</a:t>
              </a:r>
              <a:endParaRPr b="1" sz="1200" u="sng">
                <a:solidFill>
                  <a:schemeClr val="dk1"/>
                </a:solidFill>
                <a:latin typeface="Arial Narrow"/>
                <a:ea typeface="Arial Narrow"/>
                <a:cs typeface="Arial Narrow"/>
                <a:sym typeface="Arial Narrow"/>
              </a:endParaRPr>
            </a:p>
          </p:txBody>
        </p:sp>
        <p:sp>
          <p:nvSpPr>
            <p:cNvPr id="1704" name="Google Shape;1704;p37"/>
            <p:cNvSpPr/>
            <p:nvPr/>
          </p:nvSpPr>
          <p:spPr>
            <a:xfrm>
              <a:off x="51600" y="7363320"/>
              <a:ext cx="898015"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2.890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88.9%</a:t>
              </a:r>
              <a:endParaRPr/>
            </a:p>
          </p:txBody>
        </p:sp>
      </p:grpSp>
      <p:pic>
        <p:nvPicPr>
          <p:cNvPr id="1705" name="Google Shape;1705;p37"/>
          <p:cNvPicPr preferRelativeResize="0"/>
          <p:nvPr/>
        </p:nvPicPr>
        <p:blipFill rotWithShape="1">
          <a:blip r:embed="rId5">
            <a:alphaModFix/>
          </a:blip>
          <a:srcRect b="0" l="55406" r="19476" t="0"/>
          <a:stretch/>
        </p:blipFill>
        <p:spPr>
          <a:xfrm>
            <a:off x="5588578" y="6271398"/>
            <a:ext cx="844527" cy="708025"/>
          </a:xfrm>
          <a:prstGeom prst="rect">
            <a:avLst/>
          </a:prstGeom>
          <a:noFill/>
          <a:ln>
            <a:noFill/>
          </a:ln>
        </p:spPr>
      </p:pic>
      <p:grpSp>
        <p:nvGrpSpPr>
          <p:cNvPr id="1706" name="Google Shape;1706;p37"/>
          <p:cNvGrpSpPr/>
          <p:nvPr/>
        </p:nvGrpSpPr>
        <p:grpSpPr>
          <a:xfrm>
            <a:off x="3983878" y="6840925"/>
            <a:ext cx="1229607" cy="658523"/>
            <a:chOff x="3794" y="7064838"/>
            <a:chExt cx="1229607" cy="658523"/>
          </a:xfrm>
        </p:grpSpPr>
        <p:sp>
          <p:nvSpPr>
            <p:cNvPr id="1707" name="Google Shape;1707;p37"/>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Leve</a:t>
              </a:r>
              <a:endParaRPr/>
            </a:p>
          </p:txBody>
        </p:sp>
        <p:sp>
          <p:nvSpPr>
            <p:cNvPr id="1708" name="Google Shape;1708;p37"/>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311casos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9,5%</a:t>
              </a:r>
              <a:endParaRPr/>
            </a:p>
          </p:txBody>
        </p:sp>
      </p:grpSp>
      <p:sp>
        <p:nvSpPr>
          <p:cNvPr id="1709" name="Google Shape;1709;p37"/>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41 casos (1,5%)</a:t>
            </a:r>
            <a:endParaRPr/>
          </a:p>
        </p:txBody>
      </p:sp>
      <p:sp>
        <p:nvSpPr>
          <p:cNvPr id="1710" name="Google Shape;1710;p37"/>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711" name="Google Shape;1711;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712" name="Google Shape;1712;p3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37"/>
          <p:cNvSpPr txBox="1"/>
          <p:nvPr/>
        </p:nvSpPr>
        <p:spPr>
          <a:xfrm>
            <a:off x="3409557" y="639295"/>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714" name="Google Shape;1714;p37"/>
          <p:cNvSpPr txBox="1"/>
          <p:nvPr/>
        </p:nvSpPr>
        <p:spPr>
          <a:xfrm>
            <a:off x="2004035" y="336385"/>
            <a:ext cx="5107782"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Agresiones por animales potencialmente transmisor de Rabia</a:t>
            </a:r>
            <a:endParaRPr/>
          </a:p>
        </p:txBody>
      </p:sp>
      <p:grpSp>
        <p:nvGrpSpPr>
          <p:cNvPr id="1715" name="Google Shape;1715;p37"/>
          <p:cNvGrpSpPr/>
          <p:nvPr/>
        </p:nvGrpSpPr>
        <p:grpSpPr>
          <a:xfrm>
            <a:off x="3081089" y="7837875"/>
            <a:ext cx="2237424" cy="1105852"/>
            <a:chOff x="-788022" y="6983264"/>
            <a:chExt cx="2237424" cy="1105852"/>
          </a:xfrm>
        </p:grpSpPr>
        <p:sp>
          <p:nvSpPr>
            <p:cNvPr id="1716" name="Google Shape;1716;p37"/>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Desconocidos</a:t>
              </a:r>
              <a:endParaRPr/>
            </a:p>
          </p:txBody>
        </p:sp>
        <p:sp>
          <p:nvSpPr>
            <p:cNvPr id="1717" name="Google Shape;1717;p37"/>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178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5.5%</a:t>
              </a:r>
              <a:endParaRPr/>
            </a:p>
          </p:txBody>
        </p:sp>
        <p:sp>
          <p:nvSpPr>
            <p:cNvPr id="1718" name="Google Shape;1718;p3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719" name="Google Shape;1719;p37"/>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Grave</a:t>
            </a:r>
            <a:endParaRPr/>
          </a:p>
        </p:txBody>
      </p:sp>
      <p:pic>
        <p:nvPicPr>
          <p:cNvPr descr="rabies" id="1720" name="Google Shape;1720;p37"/>
          <p:cNvPicPr preferRelativeResize="0"/>
          <p:nvPr/>
        </p:nvPicPr>
        <p:blipFill rotWithShape="1">
          <a:blip r:embed="rId6">
            <a:alphaModFix/>
          </a:blip>
          <a:srcRect b="0" l="0" r="0" t="0"/>
          <a:stretch/>
        </p:blipFill>
        <p:spPr>
          <a:xfrm>
            <a:off x="223599" y="84652"/>
            <a:ext cx="1725452" cy="1717924"/>
          </a:xfrm>
          <a:prstGeom prst="rect">
            <a:avLst/>
          </a:prstGeom>
          <a:noFill/>
          <a:ln>
            <a:noFill/>
          </a:ln>
        </p:spPr>
      </p:pic>
      <p:pic>
        <p:nvPicPr>
          <p:cNvPr id="1721" name="Google Shape;1721;p37"/>
          <p:cNvPicPr preferRelativeResize="0"/>
          <p:nvPr/>
        </p:nvPicPr>
        <p:blipFill rotWithShape="1">
          <a:blip r:embed="rId7">
            <a:alphaModFix/>
          </a:blip>
          <a:srcRect b="4882" l="8568" r="37043" t="18330"/>
          <a:stretch/>
        </p:blipFill>
        <p:spPr>
          <a:xfrm>
            <a:off x="2155256" y="2089801"/>
            <a:ext cx="2402670" cy="1908019"/>
          </a:xfrm>
          <a:prstGeom prst="rect">
            <a:avLst/>
          </a:prstGeom>
          <a:noFill/>
          <a:ln>
            <a:noFill/>
          </a:ln>
        </p:spPr>
      </p:pic>
      <p:pic>
        <p:nvPicPr>
          <p:cNvPr id="1722" name="Google Shape;1722;p37"/>
          <p:cNvPicPr preferRelativeResize="0"/>
          <p:nvPr/>
        </p:nvPicPr>
        <p:blipFill rotWithShape="1">
          <a:blip r:embed="rId8">
            <a:alphaModFix/>
          </a:blip>
          <a:srcRect b="32752" l="32261" r="27836" t="31137"/>
          <a:stretch/>
        </p:blipFill>
        <p:spPr>
          <a:xfrm>
            <a:off x="1926760" y="7932174"/>
            <a:ext cx="1119098" cy="569693"/>
          </a:xfrm>
          <a:prstGeom prst="rect">
            <a:avLst/>
          </a:prstGeom>
          <a:noFill/>
          <a:ln>
            <a:noFill/>
          </a:ln>
        </p:spPr>
      </p:pic>
      <p:pic>
        <p:nvPicPr>
          <p:cNvPr id="1723" name="Google Shape;1723;p37"/>
          <p:cNvPicPr preferRelativeResize="0"/>
          <p:nvPr/>
        </p:nvPicPr>
        <p:blipFill rotWithShape="1">
          <a:blip r:embed="rId9">
            <a:alphaModFix/>
          </a:blip>
          <a:srcRect b="37856" l="43351" r="39073" t="37894"/>
          <a:stretch/>
        </p:blipFill>
        <p:spPr>
          <a:xfrm>
            <a:off x="4199801" y="6169039"/>
            <a:ext cx="867231" cy="673000"/>
          </a:xfrm>
          <a:prstGeom prst="rect">
            <a:avLst/>
          </a:prstGeom>
          <a:noFill/>
          <a:ln>
            <a:noFill/>
          </a:ln>
        </p:spPr>
      </p:pic>
      <p:pic>
        <p:nvPicPr>
          <p:cNvPr id="1724" name="Google Shape;1724;p37"/>
          <p:cNvPicPr preferRelativeResize="0"/>
          <p:nvPr/>
        </p:nvPicPr>
        <p:blipFill rotWithShape="1">
          <a:blip r:embed="rId10">
            <a:alphaModFix/>
          </a:blip>
          <a:srcRect b="0" l="0" r="0" t="0"/>
          <a:stretch/>
        </p:blipFill>
        <p:spPr>
          <a:xfrm>
            <a:off x="110453" y="2089801"/>
            <a:ext cx="2052270" cy="2429218"/>
          </a:xfrm>
          <a:prstGeom prst="rect">
            <a:avLst/>
          </a:prstGeom>
          <a:noFill/>
          <a:ln>
            <a:noFill/>
          </a:ln>
        </p:spPr>
      </p:pic>
      <p:pic>
        <p:nvPicPr>
          <p:cNvPr id="1725" name="Google Shape;1725;p37"/>
          <p:cNvPicPr preferRelativeResize="0"/>
          <p:nvPr/>
        </p:nvPicPr>
        <p:blipFill rotWithShape="1">
          <a:blip r:embed="rId11">
            <a:alphaModFix/>
          </a:blip>
          <a:srcRect b="0" l="0" r="0" t="0"/>
          <a:stretch/>
        </p:blipFill>
        <p:spPr>
          <a:xfrm>
            <a:off x="4739958" y="2188788"/>
            <a:ext cx="2367913" cy="16631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pic>
        <p:nvPicPr>
          <p:cNvPr id="1730" name="Google Shape;1730;p38"/>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731" name="Google Shape;1731;p38"/>
          <p:cNvSpPr/>
          <p:nvPr/>
        </p:nvSpPr>
        <p:spPr>
          <a:xfrm>
            <a:off x="2634168" y="2470016"/>
            <a:ext cx="39906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Leptospirosis. Medellín, 2010 a 2022 Periodo 8 acumulado</a:t>
            </a:r>
            <a:endParaRPr/>
          </a:p>
        </p:txBody>
      </p:sp>
      <p:grpSp>
        <p:nvGrpSpPr>
          <p:cNvPr id="1732" name="Google Shape;1732;p38"/>
          <p:cNvGrpSpPr/>
          <p:nvPr/>
        </p:nvGrpSpPr>
        <p:grpSpPr>
          <a:xfrm>
            <a:off x="110974" y="4211962"/>
            <a:ext cx="1981076" cy="488476"/>
            <a:chOff x="2234969" y="3379972"/>
            <a:chExt cx="4719140" cy="904874"/>
          </a:xfrm>
        </p:grpSpPr>
        <p:pic>
          <p:nvPicPr>
            <p:cNvPr id="1733" name="Google Shape;1733;p38"/>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734" name="Google Shape;1734;p3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87</a:t>
              </a:r>
              <a:endParaRPr/>
            </a:p>
          </p:txBody>
        </p:sp>
      </p:grpSp>
      <p:sp>
        <p:nvSpPr>
          <p:cNvPr id="1735" name="Google Shape;1735;p3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33,2% </a:t>
            </a:r>
            <a:endParaRPr/>
          </a:p>
        </p:txBody>
      </p:sp>
      <p:sp>
        <p:nvSpPr>
          <p:cNvPr id="1736" name="Google Shape;1736;p38"/>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Leptospirosis, Medellín, a Periodo epidemiológico 8, años 2021-2022</a:t>
            </a:r>
            <a:r>
              <a:rPr lang="es-ES" sz="1100">
                <a:solidFill>
                  <a:schemeClr val="dk1"/>
                </a:solidFill>
                <a:latin typeface="Arial Narrow"/>
                <a:ea typeface="Arial Narrow"/>
                <a:cs typeface="Arial Narrow"/>
                <a:sym typeface="Arial Narrow"/>
              </a:rPr>
              <a:t>. </a:t>
            </a:r>
            <a:endParaRPr/>
          </a:p>
        </p:txBody>
      </p:sp>
      <p:grpSp>
        <p:nvGrpSpPr>
          <p:cNvPr id="1737" name="Google Shape;1737;p38"/>
          <p:cNvGrpSpPr/>
          <p:nvPr/>
        </p:nvGrpSpPr>
        <p:grpSpPr>
          <a:xfrm>
            <a:off x="2448322" y="74775"/>
            <a:ext cx="3446504" cy="276999"/>
            <a:chOff x="2448322" y="74775"/>
            <a:chExt cx="3446504" cy="276999"/>
          </a:xfrm>
        </p:grpSpPr>
        <p:sp>
          <p:nvSpPr>
            <p:cNvPr id="1738" name="Google Shape;1738;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39" name="Google Shape;1739;p38"/>
            <p:cNvCxnSpPr>
              <a:stCxn id="17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0" name="Google Shape;1740;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741" name="Google Shape;1741;p3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2" name="Google Shape;1742;p38"/>
          <p:cNvGrpSpPr/>
          <p:nvPr/>
        </p:nvGrpSpPr>
        <p:grpSpPr>
          <a:xfrm>
            <a:off x="277404" y="5621632"/>
            <a:ext cx="3446504" cy="276999"/>
            <a:chOff x="2448322" y="74775"/>
            <a:chExt cx="3446504" cy="276999"/>
          </a:xfrm>
        </p:grpSpPr>
        <p:sp>
          <p:nvSpPr>
            <p:cNvPr id="1743" name="Google Shape;1743;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4" name="Google Shape;1744;p38"/>
            <p:cNvCxnSpPr>
              <a:stCxn id="17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5" name="Google Shape;1745;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1746" name="Google Shape;1746;p38"/>
          <p:cNvGrpSpPr/>
          <p:nvPr/>
        </p:nvGrpSpPr>
        <p:grpSpPr>
          <a:xfrm>
            <a:off x="4752578" y="5635532"/>
            <a:ext cx="3446504" cy="276999"/>
            <a:chOff x="2448322" y="74775"/>
            <a:chExt cx="3446504" cy="276999"/>
          </a:xfrm>
        </p:grpSpPr>
        <p:sp>
          <p:nvSpPr>
            <p:cNvPr id="1747" name="Google Shape;1747;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8" name="Google Shape;1748;p38"/>
            <p:cNvCxnSpPr>
              <a:stCxn id="17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9" name="Google Shape;1749;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750" name="Google Shape;1750;p38"/>
          <p:cNvSpPr/>
          <p:nvPr/>
        </p:nvSpPr>
        <p:spPr>
          <a:xfrm>
            <a:off x="4309786" y="6300192"/>
            <a:ext cx="2880768" cy="5001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Leptospirosis, hasta periodo 8 Colombia 2022</a:t>
            </a:r>
            <a:endParaRPr b="1" i="1" sz="900">
              <a:solidFill>
                <a:srgbClr val="000000"/>
              </a:solidFill>
              <a:latin typeface="Calibri"/>
              <a:ea typeface="Calibri"/>
              <a:cs typeface="Calibri"/>
              <a:sym typeface="Calibri"/>
            </a:endParaRPr>
          </a:p>
        </p:txBody>
      </p:sp>
      <p:sp>
        <p:nvSpPr>
          <p:cNvPr id="1751" name="Google Shape;1751;p38"/>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752" name="Google Shape;1752;p38"/>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Leptospirosis</a:t>
            </a:r>
            <a:endParaRPr/>
          </a:p>
        </p:txBody>
      </p:sp>
      <p:sp>
        <p:nvSpPr>
          <p:cNvPr id="1753" name="Google Shape;1753;p38"/>
          <p:cNvSpPr/>
          <p:nvPr/>
        </p:nvSpPr>
        <p:spPr>
          <a:xfrm>
            <a:off x="51981" y="6084748"/>
            <a:ext cx="479268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Leptospirosis por grupo de edad. Medellín hasta periodo epidemiológico 8 de 2022</a:t>
            </a:r>
            <a:endParaRPr sz="1800">
              <a:solidFill>
                <a:schemeClr val="dk1"/>
              </a:solidFill>
              <a:latin typeface="Arial Narrow"/>
              <a:ea typeface="Arial Narrow"/>
              <a:cs typeface="Arial Narrow"/>
              <a:sym typeface="Arial Narrow"/>
            </a:endParaRPr>
          </a:p>
        </p:txBody>
      </p:sp>
      <p:pic>
        <p:nvPicPr>
          <p:cNvPr descr="http://contrastes.com.co/web/images/leptospirosis.jpg" id="1754" name="Google Shape;1754;p38"/>
          <p:cNvPicPr preferRelativeResize="0"/>
          <p:nvPr/>
        </p:nvPicPr>
        <p:blipFill rotWithShape="1">
          <a:blip r:embed="rId5">
            <a:alphaModFix/>
          </a:blip>
          <a:srcRect b="0" l="0" r="0" t="0"/>
          <a:stretch/>
        </p:blipFill>
        <p:spPr>
          <a:xfrm>
            <a:off x="199396" y="395536"/>
            <a:ext cx="2392942" cy="1794706"/>
          </a:xfrm>
          <a:prstGeom prst="rect">
            <a:avLst/>
          </a:prstGeom>
          <a:noFill/>
          <a:ln>
            <a:noFill/>
          </a:ln>
        </p:spPr>
      </p:pic>
      <p:graphicFrame>
        <p:nvGraphicFramePr>
          <p:cNvPr id="1755" name="Google Shape;1755;p38"/>
          <p:cNvGraphicFramePr/>
          <p:nvPr/>
        </p:nvGraphicFramePr>
        <p:xfrm>
          <a:off x="1728242" y="2823959"/>
          <a:ext cx="5462312" cy="2120309"/>
        </p:xfrm>
        <a:graphic>
          <a:graphicData uri="http://schemas.openxmlformats.org/drawingml/2006/chart">
            <c:chart r:id="rId6"/>
          </a:graphicData>
        </a:graphic>
      </p:graphicFrame>
      <p:graphicFrame>
        <p:nvGraphicFramePr>
          <p:cNvPr id="1756" name="Google Shape;1756;p38"/>
          <p:cNvGraphicFramePr/>
          <p:nvPr/>
        </p:nvGraphicFramePr>
        <p:xfrm>
          <a:off x="2329627" y="376639"/>
          <a:ext cx="4870985" cy="2119539"/>
        </p:xfrm>
        <a:graphic>
          <a:graphicData uri="http://schemas.openxmlformats.org/drawingml/2006/chart">
            <c:chart r:id="rId7"/>
          </a:graphicData>
        </a:graphic>
      </p:graphicFrame>
      <p:pic>
        <p:nvPicPr>
          <p:cNvPr id="1757" name="Google Shape;1757;p38"/>
          <p:cNvPicPr preferRelativeResize="0"/>
          <p:nvPr/>
        </p:nvPicPr>
        <p:blipFill rotWithShape="1">
          <a:blip r:embed="rId8">
            <a:alphaModFix/>
          </a:blip>
          <a:srcRect b="0" l="0" r="0" t="0"/>
          <a:stretch/>
        </p:blipFill>
        <p:spPr>
          <a:xfrm>
            <a:off x="4397620" y="6796623"/>
            <a:ext cx="2705100" cy="876300"/>
          </a:xfrm>
          <a:prstGeom prst="rect">
            <a:avLst/>
          </a:prstGeom>
          <a:noFill/>
          <a:ln>
            <a:noFill/>
          </a:ln>
        </p:spPr>
      </p:pic>
      <p:graphicFrame>
        <p:nvGraphicFramePr>
          <p:cNvPr id="1758" name="Google Shape;1758;p38"/>
          <p:cNvGraphicFramePr/>
          <p:nvPr/>
        </p:nvGraphicFramePr>
        <p:xfrm>
          <a:off x="97386" y="6418421"/>
          <a:ext cx="4136098" cy="2375684"/>
        </p:xfrm>
        <a:graphic>
          <a:graphicData uri="http://schemas.openxmlformats.org/drawingml/2006/chart">
            <c:chart r:id="rId9"/>
          </a:graphicData>
        </a:graphic>
      </p:graphicFrame>
      <p:sp>
        <p:nvSpPr>
          <p:cNvPr id="1759" name="Google Shape;1759;p38"/>
          <p:cNvSpPr txBox="1"/>
          <p:nvPr/>
        </p:nvSpPr>
        <p:spPr>
          <a:xfrm>
            <a:off x="2784012" y="6902812"/>
            <a:ext cx="70884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700">
                <a:solidFill>
                  <a:schemeClr val="dk1"/>
                </a:solidFill>
                <a:latin typeface="Calibri"/>
                <a:ea typeface="Calibri"/>
                <a:cs typeface="Calibri"/>
                <a:sym typeface="Calibri"/>
              </a:rPr>
              <a:t>Tasa total: 3,5</a:t>
            </a:r>
            <a:endParaRPr b="1" sz="700">
              <a:solidFill>
                <a:schemeClr val="dk1"/>
              </a:solidFill>
              <a:latin typeface="Calibri"/>
              <a:ea typeface="Calibri"/>
              <a:cs typeface="Calibri"/>
              <a:sym typeface="Calibri"/>
            </a:endParaRPr>
          </a:p>
        </p:txBody>
      </p:sp>
      <p:cxnSp>
        <p:nvCxnSpPr>
          <p:cNvPr id="1760" name="Google Shape;1760;p38"/>
          <p:cNvCxnSpPr/>
          <p:nvPr/>
        </p:nvCxnSpPr>
        <p:spPr>
          <a:xfrm>
            <a:off x="497195" y="7380312"/>
            <a:ext cx="3391287" cy="0"/>
          </a:xfrm>
          <a:prstGeom prst="straightConnector1">
            <a:avLst/>
          </a:prstGeom>
          <a:noFill/>
          <a:ln cap="flat" cmpd="sng" w="12700">
            <a:solidFill>
              <a:srgbClr val="FF0000"/>
            </a:solidFill>
            <a:prstDash val="solid"/>
            <a:round/>
            <a:headEnd len="sm" w="sm" type="none"/>
            <a:tailEnd len="med" w="med" type="stealth"/>
          </a:ln>
        </p:spPr>
      </p:cxnSp>
      <p:sp>
        <p:nvSpPr>
          <p:cNvPr id="1761" name="Google Shape;1761;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grpSp>
        <p:nvGrpSpPr>
          <p:cNvPr id="1766" name="Google Shape;1766;p39"/>
          <p:cNvGrpSpPr/>
          <p:nvPr/>
        </p:nvGrpSpPr>
        <p:grpSpPr>
          <a:xfrm>
            <a:off x="2448322" y="74775"/>
            <a:ext cx="3446504" cy="276999"/>
            <a:chOff x="2448322" y="74775"/>
            <a:chExt cx="3446504" cy="276999"/>
          </a:xfrm>
        </p:grpSpPr>
        <p:sp>
          <p:nvSpPr>
            <p:cNvPr id="1767" name="Google Shape;1767;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68" name="Google Shape;1768;p39"/>
            <p:cNvCxnSpPr>
              <a:stCxn id="17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69" name="Google Shape;1769;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770" name="Google Shape;1770;p3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1" name="Google Shape;1771;p39"/>
          <p:cNvGrpSpPr/>
          <p:nvPr/>
        </p:nvGrpSpPr>
        <p:grpSpPr>
          <a:xfrm>
            <a:off x="277404" y="5606243"/>
            <a:ext cx="3446504" cy="276999"/>
            <a:chOff x="2448322" y="74775"/>
            <a:chExt cx="3446504" cy="276999"/>
          </a:xfrm>
        </p:grpSpPr>
        <p:sp>
          <p:nvSpPr>
            <p:cNvPr id="1772" name="Google Shape;1772;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73" name="Google Shape;1773;p39"/>
            <p:cNvCxnSpPr>
              <a:stCxn id="1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74" name="Google Shape;1774;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775" name="Google Shape;1775;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Pág..39 </a:t>
            </a:r>
            <a:endParaRPr b="1" sz="1050">
              <a:solidFill>
                <a:schemeClr val="dk1"/>
              </a:solidFill>
              <a:latin typeface="Arial Narrow"/>
              <a:ea typeface="Arial Narrow"/>
              <a:cs typeface="Arial Narrow"/>
              <a:sym typeface="Arial Narrow"/>
            </a:endParaRPr>
          </a:p>
        </p:txBody>
      </p:sp>
      <p:grpSp>
        <p:nvGrpSpPr>
          <p:cNvPr id="1776" name="Google Shape;1776;p39"/>
          <p:cNvGrpSpPr/>
          <p:nvPr/>
        </p:nvGrpSpPr>
        <p:grpSpPr>
          <a:xfrm>
            <a:off x="437570" y="6848803"/>
            <a:ext cx="1252369" cy="877901"/>
            <a:chOff x="-36884" y="7072716"/>
            <a:chExt cx="1252369" cy="877901"/>
          </a:xfrm>
        </p:grpSpPr>
        <p:sp>
          <p:nvSpPr>
            <p:cNvPr id="1777" name="Google Shape;1777;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778" name="Google Shape;1778;p39"/>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75,8%</a:t>
              </a:r>
              <a:endParaRPr/>
            </a:p>
          </p:txBody>
        </p:sp>
        <p:sp>
          <p:nvSpPr>
            <p:cNvPr id="1779" name="Google Shape;1779;p39"/>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780" name="Google Shape;1780;p39"/>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781" name="Google Shape;1781;p39"/>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782" name="Google Shape;1782;p39"/>
          <p:cNvGrpSpPr/>
          <p:nvPr/>
        </p:nvGrpSpPr>
        <p:grpSpPr>
          <a:xfrm>
            <a:off x="1540452" y="6848803"/>
            <a:ext cx="1229607" cy="877901"/>
            <a:chOff x="-14122" y="7072716"/>
            <a:chExt cx="1229607" cy="877901"/>
          </a:xfrm>
        </p:grpSpPr>
        <p:sp>
          <p:nvSpPr>
            <p:cNvPr id="1783" name="Google Shape;1783;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784" name="Google Shape;1784;p39"/>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24,2%</a:t>
              </a:r>
              <a:endParaRPr/>
            </a:p>
          </p:txBody>
        </p:sp>
        <p:sp>
          <p:nvSpPr>
            <p:cNvPr id="1785" name="Google Shape;1785;p39"/>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86" name="Google Shape;1786;p39"/>
          <p:cNvGrpSpPr/>
          <p:nvPr/>
        </p:nvGrpSpPr>
        <p:grpSpPr>
          <a:xfrm>
            <a:off x="190340" y="7806669"/>
            <a:ext cx="2237424" cy="1105852"/>
            <a:chOff x="-788022" y="6983264"/>
            <a:chExt cx="2237424" cy="1105852"/>
          </a:xfrm>
        </p:grpSpPr>
        <p:sp>
          <p:nvSpPr>
            <p:cNvPr id="1787" name="Google Shape;1787;p39"/>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Sospechosos</a:t>
              </a:r>
              <a:endParaRPr/>
            </a:p>
          </p:txBody>
        </p:sp>
        <p:sp>
          <p:nvSpPr>
            <p:cNvPr id="1788" name="Google Shape;1788;p39"/>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64,2%</a:t>
              </a:r>
              <a:endParaRPr/>
            </a:p>
          </p:txBody>
        </p:sp>
        <p:sp>
          <p:nvSpPr>
            <p:cNvPr id="1789" name="Google Shape;1789;p39"/>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90" name="Google Shape;1790;p39"/>
          <p:cNvGrpSpPr/>
          <p:nvPr/>
        </p:nvGrpSpPr>
        <p:grpSpPr>
          <a:xfrm>
            <a:off x="5082109" y="7749116"/>
            <a:ext cx="1857467" cy="821705"/>
            <a:chOff x="48617" y="6901656"/>
            <a:chExt cx="1857467" cy="821705"/>
          </a:xfrm>
        </p:grpSpPr>
        <p:sp>
          <p:nvSpPr>
            <p:cNvPr id="1791" name="Google Shape;1791;p39"/>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a:p>
          </p:txBody>
        </p:sp>
        <p:sp>
          <p:nvSpPr>
            <p:cNvPr id="1792" name="Google Shape;1792;p39"/>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35,7%</a:t>
              </a:r>
              <a:endParaRPr b="1" sz="1600">
                <a:solidFill>
                  <a:schemeClr val="dk1"/>
                </a:solidFill>
                <a:latin typeface="Arial Narrow"/>
                <a:ea typeface="Arial Narrow"/>
                <a:cs typeface="Arial Narrow"/>
                <a:sym typeface="Arial Narrow"/>
              </a:endParaRPr>
            </a:p>
          </p:txBody>
        </p:sp>
      </p:grpSp>
      <p:sp>
        <p:nvSpPr>
          <p:cNvPr id="1793" name="Google Shape;1793;p39"/>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Leptospirosis por comuna. Medellín hasta periodo epidemiológico 8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94" name="Google Shape;1794;p39"/>
          <p:cNvPicPr preferRelativeResize="0"/>
          <p:nvPr/>
        </p:nvPicPr>
        <p:blipFill rotWithShape="1">
          <a:blip r:embed="rId4">
            <a:alphaModFix/>
          </a:blip>
          <a:srcRect b="0" l="0" r="50000" t="0"/>
          <a:stretch/>
        </p:blipFill>
        <p:spPr>
          <a:xfrm>
            <a:off x="1949051" y="7830925"/>
            <a:ext cx="998542" cy="874818"/>
          </a:xfrm>
          <a:prstGeom prst="rect">
            <a:avLst/>
          </a:prstGeom>
          <a:noFill/>
          <a:ln>
            <a:noFill/>
          </a:ln>
        </p:spPr>
      </p:pic>
      <p:pic>
        <p:nvPicPr>
          <p:cNvPr id="1795" name="Google Shape;1795;p39"/>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796" name="Google Shape;1796;p39"/>
          <p:cNvGrpSpPr/>
          <p:nvPr/>
        </p:nvGrpSpPr>
        <p:grpSpPr>
          <a:xfrm>
            <a:off x="2874133" y="6840926"/>
            <a:ext cx="1229607" cy="747277"/>
            <a:chOff x="-14122" y="7072716"/>
            <a:chExt cx="1229607" cy="747277"/>
          </a:xfrm>
        </p:grpSpPr>
        <p:sp>
          <p:nvSpPr>
            <p:cNvPr id="1797" name="Google Shape;1797;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798" name="Google Shape;1798;p39"/>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68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78,1%</a:t>
              </a:r>
              <a:endParaRPr/>
            </a:p>
          </p:txBody>
        </p:sp>
      </p:grpSp>
      <p:pic>
        <p:nvPicPr>
          <p:cNvPr id="1799" name="Google Shape;1799;p39"/>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800" name="Google Shape;1800;p39"/>
          <p:cNvGrpSpPr/>
          <p:nvPr/>
        </p:nvGrpSpPr>
        <p:grpSpPr>
          <a:xfrm>
            <a:off x="3983878" y="6840925"/>
            <a:ext cx="1229607" cy="658523"/>
            <a:chOff x="3794" y="7064838"/>
            <a:chExt cx="1229607" cy="658523"/>
          </a:xfrm>
        </p:grpSpPr>
        <p:sp>
          <p:nvSpPr>
            <p:cNvPr id="1801" name="Google Shape;1801;p39"/>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802" name="Google Shape;1802;p39"/>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a:t>
              </a:r>
              <a:endParaRPr/>
            </a:p>
          </p:txBody>
        </p:sp>
      </p:grpSp>
      <p:sp>
        <p:nvSpPr>
          <p:cNvPr id="1803" name="Google Shape;1803;p39"/>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45 casos (51,7%)</a:t>
            </a:r>
            <a:endParaRPr/>
          </a:p>
        </p:txBody>
      </p:sp>
      <p:sp>
        <p:nvSpPr>
          <p:cNvPr id="1804" name="Google Shape;1804;p39"/>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805" name="Google Shape;1805;p3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806" name="Google Shape;1806;p3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39"/>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8-2022</a:t>
            </a:r>
            <a:endParaRPr/>
          </a:p>
        </p:txBody>
      </p:sp>
      <p:sp>
        <p:nvSpPr>
          <p:cNvPr id="1808" name="Google Shape;1808;p39"/>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Leptospirosis</a:t>
            </a:r>
            <a:endParaRPr/>
          </a:p>
        </p:txBody>
      </p:sp>
      <p:pic>
        <p:nvPicPr>
          <p:cNvPr id="1809" name="Google Shape;1809;p39"/>
          <p:cNvPicPr preferRelativeResize="0"/>
          <p:nvPr/>
        </p:nvPicPr>
        <p:blipFill rotWithShape="1">
          <a:blip r:embed="rId7">
            <a:alphaModFix/>
          </a:blip>
          <a:srcRect b="4882" l="8568" r="37043" t="18330"/>
          <a:stretch/>
        </p:blipFill>
        <p:spPr>
          <a:xfrm>
            <a:off x="2595721" y="1954338"/>
            <a:ext cx="1864234" cy="1480434"/>
          </a:xfrm>
          <a:prstGeom prst="rect">
            <a:avLst/>
          </a:prstGeom>
          <a:noFill/>
          <a:ln>
            <a:noFill/>
          </a:ln>
        </p:spPr>
      </p:pic>
      <p:grpSp>
        <p:nvGrpSpPr>
          <p:cNvPr id="1810" name="Google Shape;1810;p39"/>
          <p:cNvGrpSpPr/>
          <p:nvPr/>
        </p:nvGrpSpPr>
        <p:grpSpPr>
          <a:xfrm>
            <a:off x="3081089" y="7837875"/>
            <a:ext cx="2237424" cy="1105852"/>
            <a:chOff x="-788022" y="6983264"/>
            <a:chExt cx="2237424" cy="1105852"/>
          </a:xfrm>
        </p:grpSpPr>
        <p:sp>
          <p:nvSpPr>
            <p:cNvPr id="1811" name="Google Shape;1811;p39"/>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a:p>
          </p:txBody>
        </p:sp>
        <p:sp>
          <p:nvSpPr>
            <p:cNvPr id="1812" name="Google Shape;1812;p39"/>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40 casos</a:t>
              </a:r>
              <a:endParaRPr/>
            </a:p>
          </p:txBody>
        </p:sp>
        <p:sp>
          <p:nvSpPr>
            <p:cNvPr id="1813" name="Google Shape;1813;p39"/>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814" name="Google Shape;1814;p39"/>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Con Hictericia</a:t>
            </a:r>
            <a:endParaRPr b="1" sz="1200" u="sng">
              <a:solidFill>
                <a:schemeClr val="dk1"/>
              </a:solidFill>
              <a:latin typeface="Arial Narrow"/>
              <a:ea typeface="Arial Narrow"/>
              <a:cs typeface="Arial Narrow"/>
              <a:sym typeface="Arial Narrow"/>
            </a:endParaRPr>
          </a:p>
        </p:txBody>
      </p:sp>
      <p:pic>
        <p:nvPicPr>
          <p:cNvPr descr="http://cached.imagescaler.hbpl.co.uk/resize/scaleWidth/393/?sURL=http://offlinehbpl.hbpl.co.uk/News/PGH/49F18050-C0F3-DE90-E8A67A4C73063A63.gif" id="1815" name="Google Shape;1815;p39"/>
          <p:cNvPicPr preferRelativeResize="0"/>
          <p:nvPr/>
        </p:nvPicPr>
        <p:blipFill rotWithShape="1">
          <a:blip r:embed="rId8">
            <a:alphaModFix/>
          </a:blip>
          <a:srcRect b="0" l="0" r="0" t="0"/>
          <a:stretch/>
        </p:blipFill>
        <p:spPr>
          <a:xfrm>
            <a:off x="5651403" y="6263454"/>
            <a:ext cx="934195" cy="622797"/>
          </a:xfrm>
          <a:prstGeom prst="rect">
            <a:avLst/>
          </a:prstGeom>
          <a:noFill/>
          <a:ln>
            <a:noFill/>
          </a:ln>
        </p:spPr>
      </p:pic>
      <p:pic>
        <p:nvPicPr>
          <p:cNvPr descr="http://contrastes.com.co/web/images/leptospirosis.jpg" id="1816" name="Google Shape;1816;p39"/>
          <p:cNvPicPr preferRelativeResize="0"/>
          <p:nvPr/>
        </p:nvPicPr>
        <p:blipFill rotWithShape="1">
          <a:blip r:embed="rId9">
            <a:alphaModFix/>
          </a:blip>
          <a:srcRect b="0" l="0" r="0" t="0"/>
          <a:stretch/>
        </p:blipFill>
        <p:spPr>
          <a:xfrm>
            <a:off x="112581" y="100985"/>
            <a:ext cx="1971945" cy="1478958"/>
          </a:xfrm>
          <a:prstGeom prst="rect">
            <a:avLst/>
          </a:prstGeom>
          <a:noFill/>
          <a:ln>
            <a:noFill/>
          </a:ln>
        </p:spPr>
      </p:pic>
      <p:pic>
        <p:nvPicPr>
          <p:cNvPr id="1817" name="Google Shape;1817;p39"/>
          <p:cNvPicPr preferRelativeResize="0"/>
          <p:nvPr/>
        </p:nvPicPr>
        <p:blipFill rotWithShape="1">
          <a:blip r:embed="rId10">
            <a:alphaModFix/>
          </a:blip>
          <a:srcRect b="0" l="0" r="0" t="0"/>
          <a:stretch/>
        </p:blipFill>
        <p:spPr>
          <a:xfrm>
            <a:off x="4620372" y="1651902"/>
            <a:ext cx="2479017" cy="2416042"/>
          </a:xfrm>
          <a:prstGeom prst="rect">
            <a:avLst/>
          </a:prstGeom>
          <a:noFill/>
          <a:ln>
            <a:noFill/>
          </a:ln>
        </p:spPr>
      </p:pic>
      <p:pic>
        <p:nvPicPr>
          <p:cNvPr id="1818" name="Google Shape;1818;p39"/>
          <p:cNvPicPr preferRelativeResize="0"/>
          <p:nvPr/>
        </p:nvPicPr>
        <p:blipFill rotWithShape="1">
          <a:blip r:embed="rId11">
            <a:alphaModFix/>
          </a:blip>
          <a:srcRect b="0" l="0" r="0" t="0"/>
          <a:stretch/>
        </p:blipFill>
        <p:spPr>
          <a:xfrm>
            <a:off x="56752" y="1653637"/>
            <a:ext cx="2371012" cy="22072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08  acumulado de 2022. </a:t>
            </a:r>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1421</a:t>
              </a:r>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40,39%</a:t>
            </a:r>
            <a:endParaRPr/>
          </a:p>
        </p:txBody>
      </p:sp>
      <p:sp>
        <p:nvSpPr>
          <p:cNvPr id="135" name="Google Shape;135;p4"/>
          <p:cNvSpPr/>
          <p:nvPr/>
        </p:nvSpPr>
        <p:spPr>
          <a:xfrm>
            <a:off x="2295483" y="4974431"/>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08 acumulado de 2018-2022. </a:t>
            </a:r>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45" name="Google Shape;145;p4"/>
          <p:cNvSpPr/>
          <p:nvPr/>
        </p:nvSpPr>
        <p:spPr>
          <a:xfrm>
            <a:off x="1" y="8388424"/>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proporción de tuberculosis todas las formas. Medellín, a Periodo epidemiológico 08 acumulado de 2022. </a:t>
            </a:r>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3,21 </a:t>
            </a:r>
            <a:r>
              <a:rPr b="1" lang="es-ES" sz="1100">
                <a:solidFill>
                  <a:schemeClr val="dk1"/>
                </a:solidFill>
                <a:latin typeface="Arial Narrow"/>
                <a:ea typeface="Arial Narrow"/>
                <a:cs typeface="Arial Narrow"/>
                <a:sym typeface="Arial Narrow"/>
              </a:rPr>
              <a:t>Mortalidad por 100.000 hab. (84 casos)</a:t>
            </a:r>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a:p>
        </p:txBody>
      </p:sp>
      <p:sp>
        <p:nvSpPr>
          <p:cNvPr id="149" name="Google Shape;149;p4"/>
          <p:cNvSpPr/>
          <p:nvPr/>
        </p:nvSpPr>
        <p:spPr>
          <a:xfrm>
            <a:off x="3564753" y="8389778"/>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densidad de tuberculosis todas las formas. Medellín, a Periodo epidemiológico 08 acumulado de 2022 </a:t>
            </a:r>
            <a:endParaRPr/>
          </a:p>
        </p:txBody>
      </p:sp>
      <p:pic>
        <p:nvPicPr>
          <p:cNvPr id="150" name="Google Shape;150;p4"/>
          <p:cNvPicPr preferRelativeResize="0"/>
          <p:nvPr/>
        </p:nvPicPr>
        <p:blipFill rotWithShape="1">
          <a:blip r:embed="rId5">
            <a:alphaModFix/>
          </a:blip>
          <a:srcRect b="0" l="0" r="0" t="0"/>
          <a:stretch/>
        </p:blipFill>
        <p:spPr>
          <a:xfrm>
            <a:off x="31095" y="6033355"/>
            <a:ext cx="3692813" cy="238889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3739438" y="6012160"/>
            <a:ext cx="3480652" cy="2253637"/>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176923" y="477676"/>
            <a:ext cx="4988280" cy="1912877"/>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2210422" y="2745111"/>
            <a:ext cx="4954781" cy="225893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pic>
        <p:nvPicPr>
          <p:cNvPr id="1824" name="Google Shape;1824;p40"/>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825" name="Google Shape;1825;p40"/>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826" name="Google Shape;1826;p40"/>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8- 2022</a:t>
            </a:r>
            <a:endParaRPr/>
          </a:p>
        </p:txBody>
      </p:sp>
      <p:grpSp>
        <p:nvGrpSpPr>
          <p:cNvPr id="1827" name="Google Shape;1827;p40"/>
          <p:cNvGrpSpPr/>
          <p:nvPr/>
        </p:nvGrpSpPr>
        <p:grpSpPr>
          <a:xfrm>
            <a:off x="179214" y="4211960"/>
            <a:ext cx="1892650" cy="488476"/>
            <a:chOff x="2397524" y="3379972"/>
            <a:chExt cx="4508500" cy="904875"/>
          </a:xfrm>
        </p:grpSpPr>
        <p:pic>
          <p:nvPicPr>
            <p:cNvPr id="1828" name="Google Shape;1828;p4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29" name="Google Shape;1829;p40"/>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a:t>
              </a:r>
              <a:endParaRPr/>
            </a:p>
          </p:txBody>
        </p:sp>
      </p:grpSp>
      <p:sp>
        <p:nvSpPr>
          <p:cNvPr id="1830" name="Google Shape;1830;p40"/>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presentó una disminución en dos (2) casos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a:p>
        </p:txBody>
      </p:sp>
      <p:grpSp>
        <p:nvGrpSpPr>
          <p:cNvPr id="1831" name="Google Shape;1831;p40"/>
          <p:cNvGrpSpPr/>
          <p:nvPr/>
        </p:nvGrpSpPr>
        <p:grpSpPr>
          <a:xfrm>
            <a:off x="2448322" y="74775"/>
            <a:ext cx="3446504" cy="276999"/>
            <a:chOff x="2448322" y="74775"/>
            <a:chExt cx="3446504" cy="276999"/>
          </a:xfrm>
        </p:grpSpPr>
        <p:sp>
          <p:nvSpPr>
            <p:cNvPr id="1832" name="Google Shape;1832;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3" name="Google Shape;1833;p40"/>
            <p:cNvCxnSpPr>
              <a:stCxn id="18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4" name="Google Shape;1834;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35" name="Google Shape;1835;p40"/>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36" name="Google Shape;1836;p40"/>
          <p:cNvGrpSpPr/>
          <p:nvPr/>
        </p:nvGrpSpPr>
        <p:grpSpPr>
          <a:xfrm>
            <a:off x="263756" y="5648928"/>
            <a:ext cx="3446504" cy="276999"/>
            <a:chOff x="2448322" y="74775"/>
            <a:chExt cx="3446504" cy="276999"/>
          </a:xfrm>
        </p:grpSpPr>
        <p:sp>
          <p:nvSpPr>
            <p:cNvPr id="1837" name="Google Shape;1837;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8" name="Google Shape;1838;p40"/>
            <p:cNvCxnSpPr>
              <a:stCxn id="18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9" name="Google Shape;1839;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840" name="Google Shape;1840;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Pág..40 </a:t>
            </a:r>
            <a:endParaRPr b="1" sz="1050">
              <a:solidFill>
                <a:schemeClr val="dk1"/>
              </a:solidFill>
              <a:latin typeface="Arial Narrow"/>
              <a:ea typeface="Arial Narrow"/>
              <a:cs typeface="Arial Narrow"/>
              <a:sym typeface="Arial Narrow"/>
            </a:endParaRPr>
          </a:p>
        </p:txBody>
      </p:sp>
      <p:sp>
        <p:nvSpPr>
          <p:cNvPr id="1841" name="Google Shape;1841;p40"/>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a:p>
        </p:txBody>
      </p:sp>
      <p:grpSp>
        <p:nvGrpSpPr>
          <p:cNvPr id="1842" name="Google Shape;1842;p40"/>
          <p:cNvGrpSpPr/>
          <p:nvPr/>
        </p:nvGrpSpPr>
        <p:grpSpPr>
          <a:xfrm>
            <a:off x="2053097" y="6684285"/>
            <a:ext cx="757840" cy="646484"/>
            <a:chOff x="5227274" y="1274868"/>
            <a:chExt cx="757840" cy="646484"/>
          </a:xfrm>
        </p:grpSpPr>
        <p:sp>
          <p:nvSpPr>
            <p:cNvPr id="1843" name="Google Shape;1843;p4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844" name="Google Shape;1844;p40"/>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845" name="Google Shape;1845;p40"/>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846" name="Google Shape;1846;p40"/>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847" name="Google Shape;1847;p40"/>
          <p:cNvGrpSpPr/>
          <p:nvPr/>
        </p:nvGrpSpPr>
        <p:grpSpPr>
          <a:xfrm>
            <a:off x="116195" y="6707570"/>
            <a:ext cx="1720560" cy="877901"/>
            <a:chOff x="-36884" y="7072716"/>
            <a:chExt cx="1305446" cy="877901"/>
          </a:xfrm>
        </p:grpSpPr>
        <p:sp>
          <p:nvSpPr>
            <p:cNvPr id="1848" name="Google Shape;1848;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49" name="Google Shape;1849;p4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sp>
          <p:nvSpPr>
            <p:cNvPr id="1850" name="Google Shape;1850;p4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grpSp>
        <p:nvGrpSpPr>
          <p:cNvPr id="1851" name="Google Shape;1851;p40"/>
          <p:cNvGrpSpPr/>
          <p:nvPr/>
        </p:nvGrpSpPr>
        <p:grpSpPr>
          <a:xfrm>
            <a:off x="2352285" y="3423341"/>
            <a:ext cx="2203493" cy="1580707"/>
            <a:chOff x="-2126797" y="7102671"/>
            <a:chExt cx="1561980" cy="494356"/>
          </a:xfrm>
        </p:grpSpPr>
        <p:sp>
          <p:nvSpPr>
            <p:cNvPr id="1852" name="Google Shape;1852;p40"/>
            <p:cNvSpPr txBox="1"/>
            <p:nvPr/>
          </p:nvSpPr>
          <p:spPr>
            <a:xfrm>
              <a:off x="-2073520" y="7102671"/>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a:p>
          </p:txBody>
        </p:sp>
        <p:sp>
          <p:nvSpPr>
            <p:cNvPr id="1853" name="Google Shape;1853;p40"/>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854" name="Google Shape;1854;p40"/>
          <p:cNvSpPr txBox="1"/>
          <p:nvPr/>
        </p:nvSpPr>
        <p:spPr>
          <a:xfrm>
            <a:off x="4655390" y="4275732"/>
            <a:ext cx="240763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a:t>
            </a:r>
            <a:endParaRPr b="1" sz="1400">
              <a:solidFill>
                <a:schemeClr val="dk1"/>
              </a:solidFill>
              <a:latin typeface="Arial Narrow"/>
              <a:ea typeface="Arial Narrow"/>
              <a:cs typeface="Arial Narrow"/>
              <a:sym typeface="Arial Narrow"/>
            </a:endParaRPr>
          </a:p>
        </p:txBody>
      </p:sp>
      <p:sp>
        <p:nvSpPr>
          <p:cNvPr id="1855" name="Google Shape;1855;p40"/>
          <p:cNvSpPr txBox="1"/>
          <p:nvPr/>
        </p:nvSpPr>
        <p:spPr>
          <a:xfrm>
            <a:off x="4687294" y="4657847"/>
            <a:ext cx="25587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6,3 por cien mil nacidos vivos</a:t>
            </a:r>
            <a:endParaRPr/>
          </a:p>
        </p:txBody>
      </p:sp>
      <p:cxnSp>
        <p:nvCxnSpPr>
          <p:cNvPr id="1856" name="Google Shape;1856;p40"/>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857" name="Google Shape;1857;p40"/>
          <p:cNvSpPr txBox="1"/>
          <p:nvPr/>
        </p:nvSpPr>
        <p:spPr>
          <a:xfrm>
            <a:off x="4795935" y="3207237"/>
            <a:ext cx="22412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a:t>
            </a:r>
            <a:endParaRPr b="1" sz="1400">
              <a:solidFill>
                <a:schemeClr val="dk1"/>
              </a:solidFill>
              <a:latin typeface="Arial Narrow"/>
              <a:ea typeface="Arial Narrow"/>
              <a:cs typeface="Arial Narrow"/>
              <a:sym typeface="Arial Narrow"/>
            </a:endParaRPr>
          </a:p>
        </p:txBody>
      </p:sp>
      <p:sp>
        <p:nvSpPr>
          <p:cNvPr id="1858" name="Google Shape;1858;p40"/>
          <p:cNvSpPr txBox="1"/>
          <p:nvPr/>
        </p:nvSpPr>
        <p:spPr>
          <a:xfrm>
            <a:off x="4725121" y="3510096"/>
            <a:ext cx="251222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19 por cien mil nacidos vivos</a:t>
            </a:r>
            <a:endParaRPr/>
          </a:p>
        </p:txBody>
      </p:sp>
      <p:cxnSp>
        <p:nvCxnSpPr>
          <p:cNvPr id="1859" name="Google Shape;1859;p40"/>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860" name="Google Shape;1860;p40"/>
          <p:cNvGrpSpPr/>
          <p:nvPr/>
        </p:nvGrpSpPr>
        <p:grpSpPr>
          <a:xfrm>
            <a:off x="3754394" y="5641233"/>
            <a:ext cx="3446504" cy="276999"/>
            <a:chOff x="2448322" y="74775"/>
            <a:chExt cx="3446504" cy="276999"/>
          </a:xfrm>
        </p:grpSpPr>
        <p:sp>
          <p:nvSpPr>
            <p:cNvPr id="1861" name="Google Shape;1861;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2" name="Google Shape;1862;p40"/>
            <p:cNvCxnSpPr>
              <a:stCxn id="18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3" name="Google Shape;1863;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864" name="Google Shape;1864;p40"/>
          <p:cNvSpPr/>
          <p:nvPr/>
        </p:nvSpPr>
        <p:spPr>
          <a:xfrm>
            <a:off x="3918671" y="6075468"/>
            <a:ext cx="3158190"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octavo período epidemiológico se han presentado cuatro  muertes maternas en la Ciudad, tres (3) tempranas (gestación a 42 días post evento obstétrico) y una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razón de MM temprana es de 19 por mil nv; la razón de MM temprana evitable es de 6,3 por mil nv logrando 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865" name="Google Shape;1865;p40"/>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a:p>
        </p:txBody>
      </p:sp>
      <p:pic>
        <p:nvPicPr>
          <p:cNvPr id="1866" name="Google Shape;1866;p40"/>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867" name="Google Shape;1867;p40"/>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a:p>
        </p:txBody>
      </p:sp>
      <p:sp>
        <p:nvSpPr>
          <p:cNvPr id="1868" name="Google Shape;1868;p40"/>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a:p>
        </p:txBody>
      </p:sp>
      <p:sp>
        <p:nvSpPr>
          <p:cNvPr id="1869" name="Google Shape;1869;p40"/>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a:p>
        </p:txBody>
      </p:sp>
      <p:sp>
        <p:nvSpPr>
          <p:cNvPr id="1870" name="Google Shape;1870;p40"/>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71" name="Google Shape;1871;p40"/>
          <p:cNvPicPr preferRelativeResize="0"/>
          <p:nvPr/>
        </p:nvPicPr>
        <p:blipFill rotWithShape="1">
          <a:blip r:embed="rId9">
            <a:alphaModFix/>
          </a:blip>
          <a:srcRect b="0" l="0" r="0" t="0"/>
          <a:stretch/>
        </p:blipFill>
        <p:spPr>
          <a:xfrm>
            <a:off x="2389377" y="457922"/>
            <a:ext cx="4532026" cy="23630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pic>
        <p:nvPicPr>
          <p:cNvPr id="1877" name="Google Shape;1877;p41"/>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878" name="Google Shape;1878;p41"/>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879" name="Google Shape;1879;p41"/>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8 - 2022</a:t>
            </a:r>
            <a:endParaRPr/>
          </a:p>
        </p:txBody>
      </p:sp>
      <p:grpSp>
        <p:nvGrpSpPr>
          <p:cNvPr id="1880" name="Google Shape;1880;p41"/>
          <p:cNvGrpSpPr/>
          <p:nvPr/>
        </p:nvGrpSpPr>
        <p:grpSpPr>
          <a:xfrm>
            <a:off x="179214" y="4211960"/>
            <a:ext cx="1892650" cy="488476"/>
            <a:chOff x="2397524" y="3379972"/>
            <a:chExt cx="4508500" cy="904875"/>
          </a:xfrm>
        </p:grpSpPr>
        <p:pic>
          <p:nvPicPr>
            <p:cNvPr id="1881" name="Google Shape;1881;p4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82" name="Google Shape;1882;p4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788</a:t>
              </a:r>
              <a:endParaRPr/>
            </a:p>
          </p:txBody>
        </p:sp>
      </p:grpSp>
      <p:sp>
        <p:nvSpPr>
          <p:cNvPr id="1883" name="Google Shape;1883;p41"/>
          <p:cNvSpPr txBox="1"/>
          <p:nvPr/>
        </p:nvSpPr>
        <p:spPr>
          <a:xfrm>
            <a:off x="-52866" y="4644008"/>
            <a:ext cx="22206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2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2000">
                <a:solidFill>
                  <a:srgbClr val="FF0000"/>
                </a:solidFill>
                <a:latin typeface="Arial Narrow"/>
                <a:ea typeface="Arial Narrow"/>
                <a:cs typeface="Arial Narrow"/>
                <a:sym typeface="Arial Narrow"/>
              </a:rPr>
              <a:t> aumentó </a:t>
            </a:r>
            <a:r>
              <a:rPr b="1" lang="es-ES" sz="2000">
                <a:solidFill>
                  <a:schemeClr val="dk1"/>
                </a:solidFill>
                <a:latin typeface="Arial Narrow"/>
                <a:ea typeface="Arial Narrow"/>
                <a:cs typeface="Arial Narrow"/>
                <a:sym typeface="Arial Narrow"/>
              </a:rPr>
              <a:t>en un </a:t>
            </a:r>
            <a:r>
              <a:rPr b="1" lang="es-ES" sz="2000">
                <a:solidFill>
                  <a:srgbClr val="FF0000"/>
                </a:solidFill>
                <a:latin typeface="Arial Narrow"/>
                <a:ea typeface="Arial Narrow"/>
                <a:cs typeface="Arial Narrow"/>
                <a:sym typeface="Arial Narrow"/>
              </a:rPr>
              <a:t>22%</a:t>
            </a:r>
            <a:endParaRPr/>
          </a:p>
        </p:txBody>
      </p:sp>
      <p:grpSp>
        <p:nvGrpSpPr>
          <p:cNvPr id="1884" name="Google Shape;1884;p41"/>
          <p:cNvGrpSpPr/>
          <p:nvPr/>
        </p:nvGrpSpPr>
        <p:grpSpPr>
          <a:xfrm>
            <a:off x="2448322" y="74775"/>
            <a:ext cx="3446504" cy="276999"/>
            <a:chOff x="2448322" y="74775"/>
            <a:chExt cx="3446504" cy="276999"/>
          </a:xfrm>
        </p:grpSpPr>
        <p:sp>
          <p:nvSpPr>
            <p:cNvPr id="1885" name="Google Shape;1885;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86" name="Google Shape;1886;p41"/>
            <p:cNvCxnSpPr>
              <a:stCxn id="18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87" name="Google Shape;1887;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88" name="Google Shape;1888;p41"/>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89" name="Google Shape;1889;p41"/>
          <p:cNvGrpSpPr/>
          <p:nvPr/>
        </p:nvGrpSpPr>
        <p:grpSpPr>
          <a:xfrm>
            <a:off x="263756" y="5648928"/>
            <a:ext cx="3446504" cy="276999"/>
            <a:chOff x="2448322" y="74775"/>
            <a:chExt cx="3446504" cy="276999"/>
          </a:xfrm>
        </p:grpSpPr>
        <p:sp>
          <p:nvSpPr>
            <p:cNvPr id="1890" name="Google Shape;1890;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1" name="Google Shape;1891;p41"/>
            <p:cNvCxnSpPr>
              <a:stCxn id="18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2" name="Google Shape;1892;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893" name="Google Shape;1893;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Pág..41 </a:t>
            </a:r>
            <a:endParaRPr b="1" sz="1050">
              <a:solidFill>
                <a:schemeClr val="dk1"/>
              </a:solidFill>
              <a:latin typeface="Arial Narrow"/>
              <a:ea typeface="Arial Narrow"/>
              <a:cs typeface="Arial Narrow"/>
              <a:sym typeface="Arial Narrow"/>
            </a:endParaRPr>
          </a:p>
        </p:txBody>
      </p:sp>
      <p:sp>
        <p:nvSpPr>
          <p:cNvPr id="1894" name="Google Shape;1894;p41"/>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a:p>
        </p:txBody>
      </p:sp>
      <p:grpSp>
        <p:nvGrpSpPr>
          <p:cNvPr id="1895" name="Google Shape;1895;p41"/>
          <p:cNvGrpSpPr/>
          <p:nvPr/>
        </p:nvGrpSpPr>
        <p:grpSpPr>
          <a:xfrm>
            <a:off x="2053097" y="6684285"/>
            <a:ext cx="757840" cy="646484"/>
            <a:chOff x="5227274" y="1274868"/>
            <a:chExt cx="757840" cy="646484"/>
          </a:xfrm>
        </p:grpSpPr>
        <p:sp>
          <p:nvSpPr>
            <p:cNvPr id="1896" name="Google Shape;1896;p4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a:p>
          </p:txBody>
        </p:sp>
        <p:sp>
          <p:nvSpPr>
            <p:cNvPr id="1897" name="Google Shape;1897;p41"/>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898" name="Google Shape;1898;p41"/>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899" name="Google Shape;1899;p41"/>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900" name="Google Shape;1900;p41"/>
          <p:cNvGrpSpPr/>
          <p:nvPr/>
        </p:nvGrpSpPr>
        <p:grpSpPr>
          <a:xfrm>
            <a:off x="146195" y="6707570"/>
            <a:ext cx="1690560" cy="650645"/>
            <a:chOff x="-14122" y="7072716"/>
            <a:chExt cx="1282684" cy="650645"/>
          </a:xfrm>
        </p:grpSpPr>
        <p:sp>
          <p:nvSpPr>
            <p:cNvPr id="1901" name="Google Shape;1901;p4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02" name="Google Shape;1902;p4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95,7%</a:t>
              </a:r>
              <a:endParaRPr/>
            </a:p>
          </p:txBody>
        </p:sp>
      </p:grpSp>
      <p:grpSp>
        <p:nvGrpSpPr>
          <p:cNvPr id="1903" name="Google Shape;1903;p41"/>
          <p:cNvGrpSpPr/>
          <p:nvPr/>
        </p:nvGrpSpPr>
        <p:grpSpPr>
          <a:xfrm>
            <a:off x="2358345" y="3335638"/>
            <a:ext cx="2203493" cy="1680424"/>
            <a:chOff x="-2126797" y="7071487"/>
            <a:chExt cx="1561980" cy="525542"/>
          </a:xfrm>
        </p:grpSpPr>
        <p:sp>
          <p:nvSpPr>
            <p:cNvPr id="1904" name="Google Shape;1904;p41"/>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a:p>
          </p:txBody>
        </p:sp>
        <p:sp>
          <p:nvSpPr>
            <p:cNvPr id="1905" name="Google Shape;1905;p41"/>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8,8%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57,6%</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1,6%</a:t>
              </a:r>
              <a:endParaRPr/>
            </a:p>
          </p:txBody>
        </p:sp>
      </p:grpSp>
      <p:sp>
        <p:nvSpPr>
          <p:cNvPr id="1906" name="Google Shape;1906;p41"/>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07" name="Google Shape;1907;p41"/>
          <p:cNvGrpSpPr/>
          <p:nvPr/>
        </p:nvGrpSpPr>
        <p:grpSpPr>
          <a:xfrm>
            <a:off x="-39943" y="7494269"/>
            <a:ext cx="3822393" cy="1649731"/>
            <a:chOff x="-39943" y="7494269"/>
            <a:chExt cx="3822393" cy="1649731"/>
          </a:xfrm>
        </p:grpSpPr>
        <p:grpSp>
          <p:nvGrpSpPr>
            <p:cNvPr id="1908" name="Google Shape;1908;p41"/>
            <p:cNvGrpSpPr/>
            <p:nvPr/>
          </p:nvGrpSpPr>
          <p:grpSpPr>
            <a:xfrm>
              <a:off x="-39943" y="7494269"/>
              <a:ext cx="3796415" cy="1570985"/>
              <a:chOff x="2127781" y="2180567"/>
              <a:chExt cx="3796415" cy="1570985"/>
            </a:xfrm>
          </p:grpSpPr>
          <p:sp>
            <p:nvSpPr>
              <p:cNvPr id="1909" name="Google Shape;1909;p41"/>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63,8%</a:t>
                </a:r>
                <a:endParaRPr/>
              </a:p>
            </p:txBody>
          </p:sp>
          <p:pic>
            <p:nvPicPr>
              <p:cNvPr id="1910" name="Google Shape;1910;p41"/>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911" name="Google Shape;1911;p41"/>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912" name="Google Shape;1912;p41"/>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23,7%</a:t>
              </a:r>
              <a:endParaRPr/>
            </a:p>
          </p:txBody>
        </p:sp>
        <p:sp>
          <p:nvSpPr>
            <p:cNvPr id="1913" name="Google Shape;1913;p41"/>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de origen obstétrico: </a:t>
              </a:r>
              <a:r>
                <a:rPr b="1" lang="es-ES" sz="1600">
                  <a:solidFill>
                    <a:srgbClr val="C00000"/>
                  </a:solidFill>
                  <a:latin typeface="Arial Narrow"/>
                  <a:ea typeface="Arial Narrow"/>
                  <a:cs typeface="Arial Narrow"/>
                  <a:sym typeface="Arial Narrow"/>
                </a:rPr>
                <a:t>4,1%</a:t>
              </a:r>
              <a:endParaRPr/>
            </a:p>
          </p:txBody>
        </p:sp>
      </p:grpSp>
      <p:sp>
        <p:nvSpPr>
          <p:cNvPr id="1914" name="Google Shape;1914;p41"/>
          <p:cNvSpPr txBox="1"/>
          <p:nvPr/>
        </p:nvSpPr>
        <p:spPr>
          <a:xfrm>
            <a:off x="4846047" y="4051007"/>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915" name="Google Shape;1915;p41"/>
          <p:cNvSpPr txBox="1"/>
          <p:nvPr/>
        </p:nvSpPr>
        <p:spPr>
          <a:xfrm>
            <a:off x="5622589" y="4874186"/>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26,9%</a:t>
            </a:r>
            <a:endParaRPr/>
          </a:p>
        </p:txBody>
      </p:sp>
      <p:cxnSp>
        <p:nvCxnSpPr>
          <p:cNvPr id="1916" name="Google Shape;1916;p41"/>
          <p:cNvCxnSpPr/>
          <p:nvPr/>
        </p:nvCxnSpPr>
        <p:spPr>
          <a:xfrm rot="10800000">
            <a:off x="4846047" y="3887308"/>
            <a:ext cx="2154764" cy="0"/>
          </a:xfrm>
          <a:prstGeom prst="straightConnector1">
            <a:avLst/>
          </a:prstGeom>
          <a:noFill/>
          <a:ln cap="flat" cmpd="sng" w="9525">
            <a:solidFill>
              <a:srgbClr val="002060"/>
            </a:solidFill>
            <a:prstDash val="solid"/>
            <a:round/>
            <a:headEnd len="sm" w="sm" type="none"/>
            <a:tailEnd len="med" w="med" type="oval"/>
          </a:ln>
        </p:spPr>
      </p:cxnSp>
      <p:sp>
        <p:nvSpPr>
          <p:cNvPr id="1917" name="Google Shape;1917;p41"/>
          <p:cNvSpPr txBox="1"/>
          <p:nvPr/>
        </p:nvSpPr>
        <p:spPr>
          <a:xfrm>
            <a:off x="4831563" y="2993764"/>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918" name="Google Shape;1918;p41"/>
          <p:cNvSpPr txBox="1"/>
          <p:nvPr/>
        </p:nvSpPr>
        <p:spPr>
          <a:xfrm>
            <a:off x="4779610" y="3460431"/>
            <a:ext cx="227017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49,9 por mil nacidos vivos</a:t>
            </a:r>
            <a:endParaRPr/>
          </a:p>
        </p:txBody>
      </p:sp>
      <p:cxnSp>
        <p:nvCxnSpPr>
          <p:cNvPr id="1919" name="Google Shape;1919;p41"/>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920" name="Google Shape;1920;p41"/>
          <p:cNvGrpSpPr/>
          <p:nvPr/>
        </p:nvGrpSpPr>
        <p:grpSpPr>
          <a:xfrm>
            <a:off x="3754394" y="5641233"/>
            <a:ext cx="3446504" cy="276999"/>
            <a:chOff x="2448322" y="74775"/>
            <a:chExt cx="3446504" cy="276999"/>
          </a:xfrm>
        </p:grpSpPr>
        <p:sp>
          <p:nvSpPr>
            <p:cNvPr id="1921" name="Google Shape;1921;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2" name="Google Shape;1922;p41"/>
            <p:cNvCxnSpPr>
              <a:stCxn id="19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3" name="Google Shape;1923;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924" name="Google Shape;1924;p41"/>
          <p:cNvSpPr/>
          <p:nvPr/>
        </p:nvSpPr>
        <p:spPr>
          <a:xfrm>
            <a:off x="3918671" y="6075468"/>
            <a:ext cx="3158190" cy="35548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Protocolo fue actualizado a marzo de 2022; los casos se reportan con un criterio excepto en sepsis. Se clasifican en relacionados con: -disfunción de órgano, -enfermedad específica, -el manejo.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a:t>
            </a:r>
            <a:r>
              <a:rPr b="1" lang="es-ES" sz="1100">
                <a:solidFill>
                  <a:schemeClr val="dk1"/>
                </a:solidFill>
                <a:latin typeface="Arial Narrow"/>
                <a:ea typeface="Arial Narrow"/>
                <a:cs typeface="Arial Narrow"/>
                <a:sym typeface="Arial Narrow"/>
              </a:rPr>
              <a:t>súper inmediata SAT </a:t>
            </a:r>
            <a:r>
              <a:rPr lang="es-ES" sz="11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100">
                <a:solidFill>
                  <a:schemeClr val="dk1"/>
                </a:solidFill>
                <a:latin typeface="Arial Narrow"/>
                <a:ea typeface="Arial Narrow"/>
                <a:cs typeface="Arial Narrow"/>
                <a:sym typeface="Arial Narrow"/>
              </a:rPr>
              <a:t>pre-eclampsia severa, -eclampsia y -hemorragia obstétrica severa; el 88,5% (697) de los casos fueron reportados por SAT.</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canal endémico muestra que los casos del  evento han estado por encima de lo esperado la mayor parte del año</a:t>
            </a:r>
            <a:r>
              <a:rPr b="1" lang="es-ES" sz="1200">
                <a:solidFill>
                  <a:schemeClr val="dk1"/>
                </a:solidFill>
                <a:latin typeface="Arial Narrow"/>
                <a:ea typeface="Arial Narrow"/>
                <a:cs typeface="Arial Narrow"/>
                <a:sym typeface="Arial Narrow"/>
              </a:rPr>
              <a:t>.</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1925" name="Google Shape;1925;p41"/>
          <p:cNvPicPr preferRelativeResize="0"/>
          <p:nvPr/>
        </p:nvPicPr>
        <p:blipFill rotWithShape="1">
          <a:blip r:embed="rId9">
            <a:alphaModFix/>
          </a:blip>
          <a:srcRect b="0" l="0" r="0" t="0"/>
          <a:stretch/>
        </p:blipFill>
        <p:spPr>
          <a:xfrm>
            <a:off x="2272771" y="393275"/>
            <a:ext cx="4835453" cy="23740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0" name="Shape 1930"/>
        <p:cNvGrpSpPr/>
        <p:nvPr/>
      </p:nvGrpSpPr>
      <p:grpSpPr>
        <a:xfrm>
          <a:off x="0" y="0"/>
          <a:ext cx="0" cy="0"/>
          <a:chOff x="0" y="0"/>
          <a:chExt cx="0" cy="0"/>
        </a:xfrm>
      </p:grpSpPr>
      <p:pic>
        <p:nvPicPr>
          <p:cNvPr id="1931" name="Google Shape;1931;p42"/>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932" name="Google Shape;1932;p42"/>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933" name="Google Shape;1933;p42"/>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8 - 2022</a:t>
            </a:r>
            <a:endParaRPr/>
          </a:p>
        </p:txBody>
      </p:sp>
      <p:grpSp>
        <p:nvGrpSpPr>
          <p:cNvPr id="1934" name="Google Shape;1934;p42"/>
          <p:cNvGrpSpPr/>
          <p:nvPr/>
        </p:nvGrpSpPr>
        <p:grpSpPr>
          <a:xfrm>
            <a:off x="179214" y="4211960"/>
            <a:ext cx="1892650" cy="488476"/>
            <a:chOff x="2397524" y="3379972"/>
            <a:chExt cx="4508500" cy="904875"/>
          </a:xfrm>
        </p:grpSpPr>
        <p:pic>
          <p:nvPicPr>
            <p:cNvPr id="1935" name="Google Shape;1935;p4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936" name="Google Shape;1936;p4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170</a:t>
              </a:r>
              <a:endParaRPr/>
            </a:p>
          </p:txBody>
        </p:sp>
      </p:grpSp>
      <p:grpSp>
        <p:nvGrpSpPr>
          <p:cNvPr id="1937" name="Google Shape;1937;p42"/>
          <p:cNvGrpSpPr/>
          <p:nvPr/>
        </p:nvGrpSpPr>
        <p:grpSpPr>
          <a:xfrm>
            <a:off x="2448322" y="35496"/>
            <a:ext cx="3446504" cy="276999"/>
            <a:chOff x="2448322" y="74775"/>
            <a:chExt cx="3446504" cy="276999"/>
          </a:xfrm>
        </p:grpSpPr>
        <p:sp>
          <p:nvSpPr>
            <p:cNvPr id="1938" name="Google Shape;1938;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9" name="Google Shape;1939;p42"/>
            <p:cNvCxnSpPr>
              <a:stCxn id="19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0" name="Google Shape;1940;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941" name="Google Shape;1941;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Pág..42 </a:t>
            </a:r>
            <a:endParaRPr b="1" sz="1050">
              <a:solidFill>
                <a:schemeClr val="dk1"/>
              </a:solidFill>
              <a:latin typeface="Arial Narrow"/>
              <a:ea typeface="Arial Narrow"/>
              <a:cs typeface="Arial Narrow"/>
              <a:sym typeface="Arial Narrow"/>
            </a:endParaRPr>
          </a:p>
        </p:txBody>
      </p:sp>
      <p:sp>
        <p:nvSpPr>
          <p:cNvPr id="1942" name="Google Shape;1942;p42"/>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943" name="Google Shape;1943;p42"/>
          <p:cNvGrpSpPr/>
          <p:nvPr/>
        </p:nvGrpSpPr>
        <p:grpSpPr>
          <a:xfrm>
            <a:off x="4523761" y="4581117"/>
            <a:ext cx="757840" cy="1359035"/>
            <a:chOff x="4830630" y="3075226"/>
            <a:chExt cx="757840" cy="1359035"/>
          </a:xfrm>
        </p:grpSpPr>
        <p:grpSp>
          <p:nvGrpSpPr>
            <p:cNvPr id="1944" name="Google Shape;1944;p42"/>
            <p:cNvGrpSpPr/>
            <p:nvPr/>
          </p:nvGrpSpPr>
          <p:grpSpPr>
            <a:xfrm>
              <a:off x="4830630" y="3554337"/>
              <a:ext cx="757840" cy="879924"/>
              <a:chOff x="5227274" y="1274868"/>
              <a:chExt cx="757840" cy="879924"/>
            </a:xfrm>
          </p:grpSpPr>
          <p:sp>
            <p:nvSpPr>
              <p:cNvPr id="1945" name="Google Shape;1945;p4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1,18%</a:t>
                </a:r>
                <a:endParaRPr/>
              </a:p>
            </p:txBody>
          </p:sp>
          <p:sp>
            <p:nvSpPr>
              <p:cNvPr id="1946" name="Google Shape;1946;p42"/>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947" name="Google Shape;1947;p4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948" name="Google Shape;1948;p42"/>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949" name="Google Shape;1949;p42"/>
          <p:cNvGrpSpPr/>
          <p:nvPr/>
        </p:nvGrpSpPr>
        <p:grpSpPr>
          <a:xfrm>
            <a:off x="5536980" y="4551824"/>
            <a:ext cx="1230222" cy="1604352"/>
            <a:chOff x="5754604" y="2996813"/>
            <a:chExt cx="1230222" cy="1604352"/>
          </a:xfrm>
        </p:grpSpPr>
        <p:pic>
          <p:nvPicPr>
            <p:cNvPr id="1950" name="Google Shape;1950;p42"/>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951" name="Google Shape;1951;p42"/>
            <p:cNvGrpSpPr/>
            <p:nvPr/>
          </p:nvGrpSpPr>
          <p:grpSpPr>
            <a:xfrm>
              <a:off x="5754604" y="3314759"/>
              <a:ext cx="1230222" cy="1286406"/>
              <a:chOff x="-14122" y="7072716"/>
              <a:chExt cx="1282684" cy="1286406"/>
            </a:xfrm>
          </p:grpSpPr>
          <p:sp>
            <p:nvSpPr>
              <p:cNvPr id="1952" name="Google Shape;1952;p42"/>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53" name="Google Shape;1953;p42"/>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91,18%</a:t>
                </a:r>
                <a:endParaRPr/>
              </a:p>
            </p:txBody>
          </p:sp>
          <p:sp>
            <p:nvSpPr>
              <p:cNvPr id="1954" name="Google Shape;1954;p42"/>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155 casos</a:t>
                </a:r>
                <a:endParaRPr/>
              </a:p>
            </p:txBody>
          </p:sp>
        </p:grpSp>
      </p:grpSp>
      <p:pic>
        <p:nvPicPr>
          <p:cNvPr id="1955" name="Google Shape;1955;p42"/>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956" name="Google Shape;1956;p42"/>
          <p:cNvGrpSpPr/>
          <p:nvPr/>
        </p:nvGrpSpPr>
        <p:grpSpPr>
          <a:xfrm>
            <a:off x="27523" y="6328332"/>
            <a:ext cx="1761059" cy="1216993"/>
            <a:chOff x="-103304" y="7072716"/>
            <a:chExt cx="1336174" cy="1111115"/>
          </a:xfrm>
        </p:grpSpPr>
        <p:sp>
          <p:nvSpPr>
            <p:cNvPr id="1957" name="Google Shape;1957;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958" name="Google Shape;1958;p42"/>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52,9% - 90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36,5% - 62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8,2% - 14 casos</a:t>
              </a:r>
              <a:endParaRPr/>
            </a:p>
          </p:txBody>
        </p:sp>
      </p:grpSp>
      <p:sp>
        <p:nvSpPr>
          <p:cNvPr id="1959" name="Google Shape;1959;p42"/>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hubo una </a:t>
            </a:r>
            <a:r>
              <a:rPr b="1" lang="es-ES" sz="1400">
                <a:solidFill>
                  <a:schemeClr val="dk1"/>
                </a:solidFill>
                <a:latin typeface="Arial Narrow"/>
                <a:ea typeface="Arial Narrow"/>
                <a:cs typeface="Arial Narrow"/>
                <a:sym typeface="Arial Narrow"/>
              </a:rPr>
              <a:t>disminución del 19%</a:t>
            </a:r>
            <a:endParaRPr/>
          </a:p>
        </p:txBody>
      </p:sp>
      <p:sp>
        <p:nvSpPr>
          <p:cNvPr id="1960" name="Google Shape;1960;p42"/>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1" name="Google Shape;1961;p42"/>
          <p:cNvGrpSpPr/>
          <p:nvPr/>
        </p:nvGrpSpPr>
        <p:grpSpPr>
          <a:xfrm>
            <a:off x="72058" y="7626866"/>
            <a:ext cx="1832623" cy="1483932"/>
            <a:chOff x="1979044" y="5443169"/>
            <a:chExt cx="1832623" cy="1483932"/>
          </a:xfrm>
        </p:grpSpPr>
        <p:pic>
          <p:nvPicPr>
            <p:cNvPr id="1962" name="Google Shape;1962;p42"/>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963" name="Google Shape;1963;p42"/>
            <p:cNvGrpSpPr/>
            <p:nvPr/>
          </p:nvGrpSpPr>
          <p:grpSpPr>
            <a:xfrm>
              <a:off x="1979044" y="5875217"/>
              <a:ext cx="1832623" cy="1051884"/>
              <a:chOff x="4697795" y="895031"/>
              <a:chExt cx="1832623" cy="1051884"/>
            </a:xfrm>
          </p:grpSpPr>
          <p:sp>
            <p:nvSpPr>
              <p:cNvPr id="1964" name="Google Shape;1964;p42"/>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65% (94) – Intra parto 7,7% (11)</a:t>
                </a:r>
                <a:endParaRPr/>
              </a:p>
            </p:txBody>
          </p:sp>
          <p:sp>
            <p:nvSpPr>
              <p:cNvPr id="1965" name="Google Shape;1965;p42"/>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966" name="Google Shape;1966;p42"/>
          <p:cNvGrpSpPr/>
          <p:nvPr/>
        </p:nvGrpSpPr>
        <p:grpSpPr>
          <a:xfrm>
            <a:off x="2505747" y="4236457"/>
            <a:ext cx="3446504" cy="276999"/>
            <a:chOff x="2448322" y="74775"/>
            <a:chExt cx="3446504" cy="276999"/>
          </a:xfrm>
        </p:grpSpPr>
        <p:sp>
          <p:nvSpPr>
            <p:cNvPr id="1967" name="Google Shape;1967;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68" name="Google Shape;1968;p42"/>
            <p:cNvCxnSpPr>
              <a:stCxn id="19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69" name="Google Shape;1969;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a:p>
          </p:txBody>
        </p:sp>
      </p:grpSp>
      <p:sp>
        <p:nvSpPr>
          <p:cNvPr id="1970" name="Google Shape;1970;p42"/>
          <p:cNvSpPr txBox="1"/>
          <p:nvPr/>
        </p:nvSpPr>
        <p:spPr>
          <a:xfrm>
            <a:off x="2047130" y="5377053"/>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971" name="Google Shape;1971;p42"/>
          <p:cNvSpPr txBox="1"/>
          <p:nvPr/>
        </p:nvSpPr>
        <p:spPr>
          <a:xfrm>
            <a:off x="2120610" y="5509845"/>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1,7 muertes por cada mil nacidos vivos y muertos (27/15.887) *1000</a:t>
            </a:r>
            <a:endParaRPr b="1" sz="1200">
              <a:solidFill>
                <a:srgbClr val="C00000"/>
              </a:solidFill>
              <a:latin typeface="Arial Narrow"/>
              <a:ea typeface="Arial Narrow"/>
              <a:cs typeface="Arial Narrow"/>
              <a:sym typeface="Arial Narrow"/>
            </a:endParaRPr>
          </a:p>
        </p:txBody>
      </p:sp>
      <p:sp>
        <p:nvSpPr>
          <p:cNvPr id="1972" name="Google Shape;1972;p42"/>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973" name="Google Shape;1973;p42"/>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 muertes por cada mil nacidos vivos y muertos (143/15.887) *1000</a:t>
            </a:r>
            <a:endParaRPr b="1" sz="1200">
              <a:solidFill>
                <a:srgbClr val="C00000"/>
              </a:solidFill>
              <a:latin typeface="Arial Narrow"/>
              <a:ea typeface="Arial Narrow"/>
              <a:cs typeface="Arial Narrow"/>
              <a:sym typeface="Arial Narrow"/>
            </a:endParaRPr>
          </a:p>
        </p:txBody>
      </p:sp>
      <p:pic>
        <p:nvPicPr>
          <p:cNvPr id="1974" name="Google Shape;1974;p42"/>
          <p:cNvPicPr preferRelativeResize="0"/>
          <p:nvPr/>
        </p:nvPicPr>
        <p:blipFill rotWithShape="1">
          <a:blip r:embed="rId10">
            <a:alphaModFix/>
          </a:blip>
          <a:srcRect b="0" l="0" r="0" t="0"/>
          <a:stretch/>
        </p:blipFill>
        <p:spPr>
          <a:xfrm>
            <a:off x="2880263" y="251520"/>
            <a:ext cx="3966711" cy="1895694"/>
          </a:xfrm>
          <a:prstGeom prst="rect">
            <a:avLst/>
          </a:prstGeom>
          <a:noFill/>
          <a:ln>
            <a:noFill/>
          </a:ln>
        </p:spPr>
      </p:pic>
      <p:pic>
        <p:nvPicPr>
          <p:cNvPr id="1975" name="Google Shape;1975;p42"/>
          <p:cNvPicPr preferRelativeResize="0"/>
          <p:nvPr/>
        </p:nvPicPr>
        <p:blipFill rotWithShape="1">
          <a:blip r:embed="rId11">
            <a:alphaModFix/>
          </a:blip>
          <a:srcRect b="0" l="0" r="0" t="0"/>
          <a:stretch/>
        </p:blipFill>
        <p:spPr>
          <a:xfrm>
            <a:off x="2952378" y="2187378"/>
            <a:ext cx="3720689" cy="1880566"/>
          </a:xfrm>
          <a:prstGeom prst="rect">
            <a:avLst/>
          </a:prstGeom>
          <a:noFill/>
          <a:ln>
            <a:noFill/>
          </a:ln>
        </p:spPr>
      </p:pic>
      <p:pic>
        <p:nvPicPr>
          <p:cNvPr id="1976" name="Google Shape;1976;p42"/>
          <p:cNvPicPr preferRelativeResize="0"/>
          <p:nvPr/>
        </p:nvPicPr>
        <p:blipFill rotWithShape="1">
          <a:blip r:embed="rId12">
            <a:alphaModFix/>
          </a:blip>
          <a:srcRect b="0" l="0" r="0" t="0"/>
          <a:stretch/>
        </p:blipFill>
        <p:spPr>
          <a:xfrm>
            <a:off x="2367971" y="6191983"/>
            <a:ext cx="4184805" cy="290700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pic>
        <p:nvPicPr>
          <p:cNvPr id="1981" name="Google Shape;1981;p43"/>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982" name="Google Shape;1982;p43"/>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983" name="Google Shape;1983;p43"/>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984" name="Google Shape;1984;p43"/>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8 - 2022</a:t>
            </a:r>
            <a:endParaRPr/>
          </a:p>
        </p:txBody>
      </p:sp>
      <p:grpSp>
        <p:nvGrpSpPr>
          <p:cNvPr id="1985" name="Google Shape;1985;p43"/>
          <p:cNvGrpSpPr/>
          <p:nvPr/>
        </p:nvGrpSpPr>
        <p:grpSpPr>
          <a:xfrm>
            <a:off x="179214" y="4211960"/>
            <a:ext cx="1892650" cy="488476"/>
            <a:chOff x="2397524" y="3379972"/>
            <a:chExt cx="4508500" cy="904875"/>
          </a:xfrm>
        </p:grpSpPr>
        <p:pic>
          <p:nvPicPr>
            <p:cNvPr id="1986" name="Google Shape;1986;p43"/>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987" name="Google Shape;1987;p4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387</a:t>
              </a:r>
              <a:endParaRPr/>
            </a:p>
          </p:txBody>
        </p:sp>
      </p:grpSp>
      <p:sp>
        <p:nvSpPr>
          <p:cNvPr id="1988" name="Google Shape;1988;p43"/>
          <p:cNvSpPr txBox="1"/>
          <p:nvPr/>
        </p:nvSpPr>
        <p:spPr>
          <a:xfrm>
            <a:off x="0" y="4716016"/>
            <a:ext cx="2180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 </a:t>
            </a:r>
            <a:r>
              <a:rPr b="1" lang="es-ES" sz="1600">
                <a:solidFill>
                  <a:srgbClr val="FF0000"/>
                </a:solidFill>
                <a:latin typeface="Arial Narrow"/>
                <a:ea typeface="Arial Narrow"/>
                <a:cs typeface="Arial Narrow"/>
                <a:sym typeface="Arial Narrow"/>
              </a:rPr>
              <a:t>aumentó</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en un</a:t>
            </a:r>
            <a:r>
              <a:rPr b="1" lang="es-ES" sz="1800">
                <a:solidFill>
                  <a:schemeClr val="dk1"/>
                </a:solidFill>
                <a:latin typeface="Arial Narrow"/>
                <a:ea typeface="Arial Narrow"/>
                <a:cs typeface="Arial Narrow"/>
                <a:sym typeface="Arial Narrow"/>
              </a:rPr>
              <a:t> </a:t>
            </a:r>
            <a:r>
              <a:rPr b="1" lang="es-ES" sz="1800">
                <a:solidFill>
                  <a:srgbClr val="FF0000"/>
                </a:solidFill>
                <a:latin typeface="Arial Narrow"/>
                <a:ea typeface="Arial Narrow"/>
                <a:cs typeface="Arial Narrow"/>
                <a:sym typeface="Arial Narrow"/>
              </a:rPr>
              <a:t>25,6%</a:t>
            </a:r>
            <a:endParaRPr/>
          </a:p>
        </p:txBody>
      </p:sp>
      <p:grpSp>
        <p:nvGrpSpPr>
          <p:cNvPr id="1989" name="Google Shape;1989;p43"/>
          <p:cNvGrpSpPr/>
          <p:nvPr/>
        </p:nvGrpSpPr>
        <p:grpSpPr>
          <a:xfrm>
            <a:off x="2448322" y="35496"/>
            <a:ext cx="4037728" cy="276999"/>
            <a:chOff x="2448322" y="74775"/>
            <a:chExt cx="3446504" cy="276999"/>
          </a:xfrm>
        </p:grpSpPr>
        <p:sp>
          <p:nvSpPr>
            <p:cNvPr id="1990" name="Google Shape;1990;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91" name="Google Shape;1991;p43"/>
            <p:cNvCxnSpPr>
              <a:stCxn id="19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92" name="Google Shape;1992;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993" name="Google Shape;1993;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Pág..43 </a:t>
            </a:r>
            <a:endParaRPr b="1" sz="1050">
              <a:solidFill>
                <a:schemeClr val="dk1"/>
              </a:solidFill>
              <a:latin typeface="Arial Narrow"/>
              <a:ea typeface="Arial Narrow"/>
              <a:cs typeface="Arial Narrow"/>
              <a:sym typeface="Arial Narrow"/>
            </a:endParaRPr>
          </a:p>
        </p:txBody>
      </p:sp>
      <p:sp>
        <p:nvSpPr>
          <p:cNvPr id="1994" name="Google Shape;1994;p43"/>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995" name="Google Shape;1995;p43"/>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996" name="Google Shape;1996;p43"/>
          <p:cNvGrpSpPr/>
          <p:nvPr/>
        </p:nvGrpSpPr>
        <p:grpSpPr>
          <a:xfrm>
            <a:off x="2121823" y="3606616"/>
            <a:ext cx="1475707" cy="1125647"/>
            <a:chOff x="-14122" y="7072716"/>
            <a:chExt cx="1229607" cy="972579"/>
          </a:xfrm>
        </p:grpSpPr>
        <p:sp>
          <p:nvSpPr>
            <p:cNvPr id="1997" name="Google Shape;1997;p43"/>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a:p>
          </p:txBody>
        </p:sp>
        <p:sp>
          <p:nvSpPr>
            <p:cNvPr id="1998" name="Google Shape;1998;p43"/>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94,6% (366)</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1,3% (5)</a:t>
              </a:r>
              <a:endParaRPr b="1" sz="1200">
                <a:solidFill>
                  <a:schemeClr val="dk1"/>
                </a:solidFill>
                <a:latin typeface="Arial Narrow"/>
                <a:ea typeface="Arial Narrow"/>
                <a:cs typeface="Arial Narrow"/>
                <a:sym typeface="Arial Narrow"/>
              </a:endParaRPr>
            </a:p>
          </p:txBody>
        </p:sp>
      </p:grpSp>
      <p:pic>
        <p:nvPicPr>
          <p:cNvPr id="1999" name="Google Shape;1999;p43"/>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2000" name="Google Shape;2000;p43"/>
          <p:cNvGrpSpPr/>
          <p:nvPr/>
        </p:nvGrpSpPr>
        <p:grpSpPr>
          <a:xfrm>
            <a:off x="3411381" y="3588396"/>
            <a:ext cx="1475706" cy="1129832"/>
            <a:chOff x="-14122" y="7072716"/>
            <a:chExt cx="1229607" cy="1347068"/>
          </a:xfrm>
        </p:grpSpPr>
        <p:sp>
          <p:nvSpPr>
            <p:cNvPr id="2001" name="Google Shape;2001;p43"/>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a:p>
          </p:txBody>
        </p:sp>
        <p:sp>
          <p:nvSpPr>
            <p:cNvPr id="2002" name="Google Shape;2002;p43"/>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35,9% (139)</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34,4% (133)</a:t>
              </a:r>
              <a:endParaRPr b="1" sz="1200">
                <a:solidFill>
                  <a:schemeClr val="dk1"/>
                </a:solidFill>
                <a:latin typeface="Arial Narrow"/>
                <a:ea typeface="Arial Narrow"/>
                <a:cs typeface="Arial Narrow"/>
                <a:sym typeface="Arial Narrow"/>
              </a:endParaRPr>
            </a:p>
          </p:txBody>
        </p:sp>
      </p:grpSp>
      <p:grpSp>
        <p:nvGrpSpPr>
          <p:cNvPr id="2003" name="Google Shape;2003;p43"/>
          <p:cNvGrpSpPr/>
          <p:nvPr/>
        </p:nvGrpSpPr>
        <p:grpSpPr>
          <a:xfrm>
            <a:off x="4783707" y="4049643"/>
            <a:ext cx="1069524" cy="690771"/>
            <a:chOff x="3744466" y="1160332"/>
            <a:chExt cx="1174540" cy="823587"/>
          </a:xfrm>
        </p:grpSpPr>
        <p:sp>
          <p:nvSpPr>
            <p:cNvPr id="2004" name="Google Shape;2004;p43"/>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 (11) </a:t>
              </a:r>
              <a:endParaRPr/>
            </a:p>
          </p:txBody>
        </p:sp>
        <p:sp>
          <p:nvSpPr>
            <p:cNvPr id="2005" name="Google Shape;2005;p43"/>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2006" name="Google Shape;2006;p43"/>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7" name="Google Shape;2007;p43"/>
          <p:cNvGrpSpPr/>
          <p:nvPr/>
        </p:nvGrpSpPr>
        <p:grpSpPr>
          <a:xfrm>
            <a:off x="2279119" y="2669304"/>
            <a:ext cx="3446504" cy="276999"/>
            <a:chOff x="2448322" y="74775"/>
            <a:chExt cx="3446504" cy="276999"/>
          </a:xfrm>
        </p:grpSpPr>
        <p:sp>
          <p:nvSpPr>
            <p:cNvPr id="2008" name="Google Shape;2008;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09" name="Google Shape;2009;p43"/>
            <p:cNvCxnSpPr>
              <a:stCxn id="200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10" name="Google Shape;2010;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grpSp>
        <p:nvGrpSpPr>
          <p:cNvPr id="2011" name="Google Shape;2011;p43"/>
          <p:cNvGrpSpPr/>
          <p:nvPr/>
        </p:nvGrpSpPr>
        <p:grpSpPr>
          <a:xfrm>
            <a:off x="6143346" y="4049643"/>
            <a:ext cx="818862" cy="698112"/>
            <a:chOff x="2507826" y="3203848"/>
            <a:chExt cx="874090" cy="698112"/>
          </a:xfrm>
        </p:grpSpPr>
        <p:sp>
          <p:nvSpPr>
            <p:cNvPr id="2012" name="Google Shape;2012;p43"/>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30,2%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(117)</a:t>
              </a:r>
              <a:endParaRPr/>
            </a:p>
          </p:txBody>
        </p:sp>
        <p:sp>
          <p:nvSpPr>
            <p:cNvPr id="2013" name="Google Shape;2013;p43"/>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2014" name="Google Shape;2014;p43"/>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pic>
        <p:nvPicPr>
          <p:cNvPr id="2015" name="Google Shape;2015;p43"/>
          <p:cNvPicPr preferRelativeResize="0"/>
          <p:nvPr/>
        </p:nvPicPr>
        <p:blipFill rotWithShape="1">
          <a:blip r:embed="rId10">
            <a:alphaModFix/>
          </a:blip>
          <a:srcRect b="0" l="0" r="0" t="0"/>
          <a:stretch/>
        </p:blipFill>
        <p:spPr>
          <a:xfrm>
            <a:off x="2672309" y="370720"/>
            <a:ext cx="4204528" cy="2158325"/>
          </a:xfrm>
          <a:prstGeom prst="rect">
            <a:avLst/>
          </a:prstGeom>
          <a:noFill/>
          <a:ln>
            <a:noFill/>
          </a:ln>
        </p:spPr>
      </p:pic>
      <p:pic>
        <p:nvPicPr>
          <p:cNvPr id="2016" name="Google Shape;2016;p43"/>
          <p:cNvPicPr preferRelativeResize="0"/>
          <p:nvPr/>
        </p:nvPicPr>
        <p:blipFill rotWithShape="1">
          <a:blip r:embed="rId11">
            <a:alphaModFix/>
          </a:blip>
          <a:srcRect b="0" l="0" r="0" t="0"/>
          <a:stretch/>
        </p:blipFill>
        <p:spPr>
          <a:xfrm>
            <a:off x="2507697" y="5714790"/>
            <a:ext cx="3862194" cy="3409326"/>
          </a:xfrm>
          <a:prstGeom prst="rect">
            <a:avLst/>
          </a:prstGeom>
          <a:noFill/>
          <a:ln>
            <a:noFill/>
          </a:ln>
        </p:spPr>
      </p:pic>
      <p:pic>
        <p:nvPicPr>
          <p:cNvPr id="2017" name="Google Shape;2017;p43"/>
          <p:cNvPicPr preferRelativeResize="0"/>
          <p:nvPr/>
        </p:nvPicPr>
        <p:blipFill rotWithShape="1">
          <a:blip r:embed="rId12">
            <a:alphaModFix/>
          </a:blip>
          <a:srcRect b="0" l="0" r="0" t="0"/>
          <a:stretch/>
        </p:blipFill>
        <p:spPr>
          <a:xfrm>
            <a:off x="2219045" y="4884719"/>
            <a:ext cx="4431133" cy="785128"/>
          </a:xfrm>
          <a:prstGeom prst="rect">
            <a:avLst/>
          </a:prstGeom>
          <a:noFill/>
          <a:ln>
            <a:noFill/>
          </a:ln>
        </p:spPr>
      </p:pic>
      <p:sp>
        <p:nvSpPr>
          <p:cNvPr id="2018" name="Google Shape;2018;p43"/>
          <p:cNvSpPr/>
          <p:nvPr/>
        </p:nvSpPr>
        <p:spPr>
          <a:xfrm>
            <a:off x="50" y="5902843"/>
            <a:ext cx="2200807"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canal endémico muestra que los casos del  evento han estado por encima de lo esperado durante todo el año. Esto puede deberse al incremento de las infecciones de transmisión sexual en la población general que aumenta a su vez el riesgo de infección en gestantes. </a:t>
            </a:r>
            <a:endParaRPr/>
          </a:p>
          <a:p>
            <a:pPr indent="0" lvl="0" marL="0" marR="0" rtl="0" algn="just">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70% de los casos se presentan en gestantes subsidiadas o no afiliadas, relacionado con los factores de riesgo como nivel educativo, de pobreza y mayor carga de enfermedad.</a:t>
            </a:r>
            <a:endParaRPr b="1"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019" name="Google Shape;2019;p43"/>
          <p:cNvSpPr/>
          <p:nvPr/>
        </p:nvSpPr>
        <p:spPr>
          <a:xfrm>
            <a:off x="72058" y="564123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20" name="Google Shape;2020;p43"/>
          <p:cNvCxnSpPr>
            <a:stCxn id="2019" idx="6"/>
            <a:endCxn id="2021" idx="1"/>
          </p:cNvCxnSpPr>
          <p:nvPr/>
        </p:nvCxnSpPr>
        <p:spPr>
          <a:xfrm flipH="1" rot="10800000">
            <a:off x="360090" y="5766938"/>
            <a:ext cx="164700" cy="5100"/>
          </a:xfrm>
          <a:prstGeom prst="straightConnector1">
            <a:avLst/>
          </a:prstGeom>
          <a:noFill/>
          <a:ln cap="flat" cmpd="sng" w="28575">
            <a:solidFill>
              <a:srgbClr val="C00000"/>
            </a:solidFill>
            <a:prstDash val="solid"/>
            <a:round/>
            <a:headEnd len="sm" w="sm" type="none"/>
            <a:tailEnd len="sm" w="sm" type="none"/>
          </a:ln>
        </p:spPr>
      </p:cxnSp>
      <p:sp>
        <p:nvSpPr>
          <p:cNvPr id="2021" name="Google Shape;2021;p43"/>
          <p:cNvSpPr txBox="1"/>
          <p:nvPr/>
        </p:nvSpPr>
        <p:spPr>
          <a:xfrm>
            <a:off x="524647" y="5628476"/>
            <a:ext cx="1859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pic>
        <p:nvPicPr>
          <p:cNvPr id="2026" name="Google Shape;2026;p44"/>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2027" name="Google Shape;2027;p4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28" name="Google Shape;2028;p44"/>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8 - 2022</a:t>
            </a:r>
            <a:endParaRPr/>
          </a:p>
        </p:txBody>
      </p:sp>
      <p:grpSp>
        <p:nvGrpSpPr>
          <p:cNvPr id="2029" name="Google Shape;2029;p44"/>
          <p:cNvGrpSpPr/>
          <p:nvPr/>
        </p:nvGrpSpPr>
        <p:grpSpPr>
          <a:xfrm>
            <a:off x="179214" y="4211960"/>
            <a:ext cx="1892650" cy="488476"/>
            <a:chOff x="2397524" y="3379972"/>
            <a:chExt cx="4508500" cy="904875"/>
          </a:xfrm>
        </p:grpSpPr>
        <p:pic>
          <p:nvPicPr>
            <p:cNvPr id="2030" name="Google Shape;2030;p4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31" name="Google Shape;2031;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70</a:t>
              </a:r>
              <a:endParaRPr/>
            </a:p>
          </p:txBody>
        </p:sp>
      </p:grpSp>
      <p:sp>
        <p:nvSpPr>
          <p:cNvPr id="2032" name="Google Shape;2032;p44"/>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aumentó</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21,4%</a:t>
            </a:r>
            <a:endParaRPr/>
          </a:p>
        </p:txBody>
      </p:sp>
      <p:grpSp>
        <p:nvGrpSpPr>
          <p:cNvPr id="2033" name="Google Shape;2033;p44"/>
          <p:cNvGrpSpPr/>
          <p:nvPr/>
        </p:nvGrpSpPr>
        <p:grpSpPr>
          <a:xfrm>
            <a:off x="2448322" y="35496"/>
            <a:ext cx="3446504" cy="276999"/>
            <a:chOff x="2448322" y="74775"/>
            <a:chExt cx="3446504" cy="276999"/>
          </a:xfrm>
        </p:grpSpPr>
        <p:sp>
          <p:nvSpPr>
            <p:cNvPr id="2034" name="Google Shape;2034;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5" name="Google Shape;2035;p44"/>
            <p:cNvCxnSpPr>
              <a:stCxn id="203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6" name="Google Shape;2036;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037" name="Google Shape;2037;p44"/>
          <p:cNvSpPr/>
          <p:nvPr/>
        </p:nvSpPr>
        <p:spPr>
          <a:xfrm>
            <a:off x="-19798" y="572412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38" name="Google Shape;2038;p44"/>
          <p:cNvGrpSpPr/>
          <p:nvPr/>
        </p:nvGrpSpPr>
        <p:grpSpPr>
          <a:xfrm>
            <a:off x="182129" y="5840848"/>
            <a:ext cx="3446504" cy="276999"/>
            <a:chOff x="2448322" y="74775"/>
            <a:chExt cx="3446504" cy="276999"/>
          </a:xfrm>
        </p:grpSpPr>
        <p:sp>
          <p:nvSpPr>
            <p:cNvPr id="2039" name="Google Shape;2039;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40" name="Google Shape;2040;p44"/>
            <p:cNvCxnSpPr>
              <a:stCxn id="203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41" name="Google Shape;2041;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2042" name="Google Shape;2042;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sp>
        <p:nvSpPr>
          <p:cNvPr id="2043" name="Google Shape;2043;p44"/>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2044" name="Google Shape;2044;p44"/>
          <p:cNvGrpSpPr/>
          <p:nvPr/>
        </p:nvGrpSpPr>
        <p:grpSpPr>
          <a:xfrm>
            <a:off x="190632" y="6431434"/>
            <a:ext cx="1720560" cy="984780"/>
            <a:chOff x="-36884" y="6965837"/>
            <a:chExt cx="1305446" cy="984780"/>
          </a:xfrm>
        </p:grpSpPr>
        <p:sp>
          <p:nvSpPr>
            <p:cNvPr id="2045" name="Google Shape;2045;p44"/>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046" name="Google Shape;2046;p4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98,6%</a:t>
              </a:r>
              <a:endParaRPr/>
            </a:p>
          </p:txBody>
        </p:sp>
        <p:sp>
          <p:nvSpPr>
            <p:cNvPr id="2047" name="Google Shape;2047;p4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69 casos</a:t>
              </a:r>
              <a:endParaRPr/>
            </a:p>
          </p:txBody>
        </p:sp>
      </p:grpSp>
      <p:pic>
        <p:nvPicPr>
          <p:cNvPr id="2048" name="Google Shape;2048;p44"/>
          <p:cNvPicPr preferRelativeResize="0"/>
          <p:nvPr/>
        </p:nvPicPr>
        <p:blipFill rotWithShape="1">
          <a:blip r:embed="rId6">
            <a:alphaModFix/>
          </a:blip>
          <a:srcRect b="0" l="0" r="0" t="0"/>
          <a:stretch/>
        </p:blipFill>
        <p:spPr>
          <a:xfrm>
            <a:off x="2825786" y="7753337"/>
            <a:ext cx="933450" cy="742950"/>
          </a:xfrm>
          <a:prstGeom prst="rect">
            <a:avLst/>
          </a:prstGeom>
          <a:noFill/>
          <a:ln>
            <a:noFill/>
          </a:ln>
        </p:spPr>
      </p:pic>
      <p:grpSp>
        <p:nvGrpSpPr>
          <p:cNvPr id="2049" name="Google Shape;2049;p44"/>
          <p:cNvGrpSpPr/>
          <p:nvPr/>
        </p:nvGrpSpPr>
        <p:grpSpPr>
          <a:xfrm>
            <a:off x="2429055" y="7930449"/>
            <a:ext cx="4752046" cy="1213551"/>
            <a:chOff x="-103304" y="6807924"/>
            <a:chExt cx="1409470" cy="1213551"/>
          </a:xfrm>
        </p:grpSpPr>
        <p:sp>
          <p:nvSpPr>
            <p:cNvPr id="2050" name="Google Shape;2050;p44"/>
            <p:cNvSpPr txBox="1"/>
            <p:nvPr/>
          </p:nvSpPr>
          <p:spPr>
            <a:xfrm>
              <a:off x="-13687" y="680792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51" name="Google Shape;2051;p44"/>
            <p:cNvSpPr/>
            <p:nvPr/>
          </p:nvSpPr>
          <p:spPr>
            <a:xfrm>
              <a:off x="-103304" y="7363321"/>
              <a:ext cx="1409470" cy="6581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50% - 35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34,3% - 24</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El 84% de los casos subsidiados y no afiliados,  población con mayores factores de riesgo como sus madres.</a:t>
              </a:r>
              <a:endParaRPr b="1" sz="1600">
                <a:solidFill>
                  <a:schemeClr val="dk1"/>
                </a:solidFill>
                <a:latin typeface="Arial Narrow"/>
                <a:ea typeface="Arial Narrow"/>
                <a:cs typeface="Arial Narrow"/>
                <a:sym typeface="Arial Narrow"/>
              </a:endParaRPr>
            </a:p>
          </p:txBody>
        </p:sp>
      </p:grpSp>
      <p:grpSp>
        <p:nvGrpSpPr>
          <p:cNvPr id="2052" name="Google Shape;2052;p44"/>
          <p:cNvGrpSpPr/>
          <p:nvPr/>
        </p:nvGrpSpPr>
        <p:grpSpPr>
          <a:xfrm>
            <a:off x="312062" y="7596336"/>
            <a:ext cx="911150" cy="1573268"/>
            <a:chOff x="1008590" y="553075"/>
            <a:chExt cx="911150" cy="1573268"/>
          </a:xfrm>
        </p:grpSpPr>
        <p:pic>
          <p:nvPicPr>
            <p:cNvPr id="2053" name="Google Shape;2053;p44"/>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2054" name="Google Shape;2054;p44"/>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55,7%</a:t>
              </a:r>
              <a:endParaRPr/>
            </a:p>
          </p:txBody>
        </p:sp>
        <p:sp>
          <p:nvSpPr>
            <p:cNvPr id="2055" name="Google Shape;2055;p4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056" name="Google Shape;2056;p44"/>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39 casos</a:t>
              </a:r>
              <a:endParaRPr sz="1200">
                <a:solidFill>
                  <a:schemeClr val="dk1"/>
                </a:solidFill>
                <a:latin typeface="Calibri"/>
                <a:ea typeface="Calibri"/>
                <a:cs typeface="Calibri"/>
                <a:sym typeface="Calibri"/>
              </a:endParaRPr>
            </a:p>
          </p:txBody>
        </p:sp>
      </p:grpSp>
      <p:grpSp>
        <p:nvGrpSpPr>
          <p:cNvPr id="2057" name="Google Shape;2057;p44"/>
          <p:cNvGrpSpPr/>
          <p:nvPr/>
        </p:nvGrpSpPr>
        <p:grpSpPr>
          <a:xfrm>
            <a:off x="1431777" y="7606216"/>
            <a:ext cx="901898" cy="1563388"/>
            <a:chOff x="1512218" y="7507641"/>
            <a:chExt cx="901898" cy="1563388"/>
          </a:xfrm>
        </p:grpSpPr>
        <p:sp>
          <p:nvSpPr>
            <p:cNvPr id="2058" name="Google Shape;2058;p44"/>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44,3%</a:t>
              </a:r>
              <a:endParaRPr/>
            </a:p>
          </p:txBody>
        </p:sp>
        <p:sp>
          <p:nvSpPr>
            <p:cNvPr id="2059" name="Google Shape;2059;p44"/>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60" name="Google Shape;2060;p44"/>
            <p:cNvSpPr/>
            <p:nvPr/>
          </p:nvSpPr>
          <p:spPr>
            <a:xfrm>
              <a:off x="1592659" y="879403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 casos</a:t>
              </a:r>
              <a:endParaRPr sz="1200">
                <a:solidFill>
                  <a:schemeClr val="dk1"/>
                </a:solidFill>
                <a:latin typeface="Calibri"/>
                <a:ea typeface="Calibri"/>
                <a:cs typeface="Calibri"/>
                <a:sym typeface="Calibri"/>
              </a:endParaRPr>
            </a:p>
          </p:txBody>
        </p:sp>
        <p:pic>
          <p:nvPicPr>
            <p:cNvPr id="2061" name="Google Shape;2061;p44"/>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grpSp>
        <p:nvGrpSpPr>
          <p:cNvPr id="2062" name="Google Shape;2062;p44"/>
          <p:cNvGrpSpPr/>
          <p:nvPr/>
        </p:nvGrpSpPr>
        <p:grpSpPr>
          <a:xfrm>
            <a:off x="2009840" y="6391147"/>
            <a:ext cx="1721982" cy="837611"/>
            <a:chOff x="-1330354" y="2862231"/>
            <a:chExt cx="1721982" cy="837611"/>
          </a:xfrm>
        </p:grpSpPr>
        <p:sp>
          <p:nvSpPr>
            <p:cNvPr id="2063" name="Google Shape;2063;p44"/>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55,7%</a:t>
              </a:r>
              <a:endParaRPr/>
            </a:p>
          </p:txBody>
        </p:sp>
        <p:sp>
          <p:nvSpPr>
            <p:cNvPr id="2064" name="Google Shape;2064;p44"/>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2065" name="Google Shape;2065;p44"/>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39 casos</a:t>
              </a:r>
              <a:endParaRPr sz="1200">
                <a:solidFill>
                  <a:schemeClr val="dk1"/>
                </a:solidFill>
                <a:latin typeface="Calibri"/>
                <a:ea typeface="Calibri"/>
                <a:cs typeface="Calibri"/>
                <a:sym typeface="Calibri"/>
              </a:endParaRPr>
            </a:p>
          </p:txBody>
        </p:sp>
      </p:grpSp>
      <p:sp>
        <p:nvSpPr>
          <p:cNvPr id="2066" name="Google Shape;2066;p44"/>
          <p:cNvSpPr txBox="1"/>
          <p:nvPr/>
        </p:nvSpPr>
        <p:spPr>
          <a:xfrm>
            <a:off x="4280481" y="627010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2067" name="Google Shape;2067;p44"/>
          <p:cNvSpPr txBox="1"/>
          <p:nvPr/>
        </p:nvSpPr>
        <p:spPr>
          <a:xfrm>
            <a:off x="4565530" y="6529660"/>
            <a:ext cx="181972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4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2068" name="Google Shape;2068;p44"/>
          <p:cNvCxnSpPr/>
          <p:nvPr/>
        </p:nvCxnSpPr>
        <p:spPr>
          <a:xfrm rot="10800000">
            <a:off x="4323704" y="6918584"/>
            <a:ext cx="2154764" cy="0"/>
          </a:xfrm>
          <a:prstGeom prst="straightConnector1">
            <a:avLst/>
          </a:prstGeom>
          <a:noFill/>
          <a:ln cap="flat" cmpd="sng" w="9525">
            <a:solidFill>
              <a:srgbClr val="002060"/>
            </a:solidFill>
            <a:prstDash val="solid"/>
            <a:round/>
            <a:headEnd len="sm" w="sm" type="none"/>
            <a:tailEnd len="med" w="med" type="oval"/>
          </a:ln>
        </p:spPr>
      </p:cxnSp>
      <p:sp>
        <p:nvSpPr>
          <p:cNvPr id="2069" name="Google Shape;2069;p44"/>
          <p:cNvSpPr txBox="1"/>
          <p:nvPr/>
        </p:nvSpPr>
        <p:spPr>
          <a:xfrm>
            <a:off x="4448772" y="7044123"/>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2070" name="Google Shape;2070;p44"/>
          <p:cNvSpPr txBox="1"/>
          <p:nvPr/>
        </p:nvSpPr>
        <p:spPr>
          <a:xfrm>
            <a:off x="4537761" y="7378289"/>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81,8% (54 de 66 analizados)</a:t>
            </a:r>
            <a:endParaRPr/>
          </a:p>
        </p:txBody>
      </p:sp>
      <p:cxnSp>
        <p:nvCxnSpPr>
          <p:cNvPr id="2071" name="Google Shape;2071;p44"/>
          <p:cNvCxnSpPr/>
          <p:nvPr/>
        </p:nvCxnSpPr>
        <p:spPr>
          <a:xfrm rot="10800000">
            <a:off x="2434856" y="2987749"/>
            <a:ext cx="2554543" cy="75"/>
          </a:xfrm>
          <a:prstGeom prst="straightConnector1">
            <a:avLst/>
          </a:prstGeom>
          <a:noFill/>
          <a:ln cap="flat" cmpd="sng" w="9525">
            <a:solidFill>
              <a:srgbClr val="002060"/>
            </a:solidFill>
            <a:prstDash val="solid"/>
            <a:round/>
            <a:headEnd len="sm" w="sm" type="none"/>
            <a:tailEnd len="med" w="med" type="oval"/>
          </a:ln>
        </p:spPr>
      </p:cxnSp>
      <p:cxnSp>
        <p:nvCxnSpPr>
          <p:cNvPr id="2072" name="Google Shape;2072;p44"/>
          <p:cNvCxnSpPr/>
          <p:nvPr/>
        </p:nvCxnSpPr>
        <p:spPr>
          <a:xfrm rot="10800000">
            <a:off x="4280481" y="7655288"/>
            <a:ext cx="2154764" cy="0"/>
          </a:xfrm>
          <a:prstGeom prst="straightConnector1">
            <a:avLst/>
          </a:prstGeom>
          <a:noFill/>
          <a:ln cap="flat" cmpd="sng" w="9525">
            <a:solidFill>
              <a:srgbClr val="002060"/>
            </a:solidFill>
            <a:prstDash val="solid"/>
            <a:round/>
            <a:headEnd len="sm" w="sm" type="none"/>
            <a:tailEnd len="med" w="med" type="oval"/>
          </a:ln>
        </p:spPr>
      </p:cxnSp>
      <p:pic>
        <p:nvPicPr>
          <p:cNvPr id="2073" name="Google Shape;2073;p44"/>
          <p:cNvPicPr preferRelativeResize="0"/>
          <p:nvPr/>
        </p:nvPicPr>
        <p:blipFill rotWithShape="1">
          <a:blip r:embed="rId8">
            <a:alphaModFix/>
          </a:blip>
          <a:srcRect b="0" l="0" r="0" t="0"/>
          <a:stretch/>
        </p:blipFill>
        <p:spPr>
          <a:xfrm>
            <a:off x="2454729" y="476837"/>
            <a:ext cx="4299117" cy="2361604"/>
          </a:xfrm>
          <a:prstGeom prst="rect">
            <a:avLst/>
          </a:prstGeom>
          <a:noFill/>
          <a:ln>
            <a:noFill/>
          </a:ln>
        </p:spPr>
      </p:pic>
      <p:pic>
        <p:nvPicPr>
          <p:cNvPr id="2074" name="Google Shape;2074;p44"/>
          <p:cNvPicPr preferRelativeResize="0"/>
          <p:nvPr/>
        </p:nvPicPr>
        <p:blipFill rotWithShape="1">
          <a:blip r:embed="rId9">
            <a:alphaModFix/>
          </a:blip>
          <a:srcRect b="0" l="0" r="0" t="0"/>
          <a:stretch/>
        </p:blipFill>
        <p:spPr>
          <a:xfrm>
            <a:off x="2359945" y="3122696"/>
            <a:ext cx="4574038" cy="1845083"/>
          </a:xfrm>
          <a:prstGeom prst="rect">
            <a:avLst/>
          </a:prstGeom>
          <a:noFill/>
          <a:ln>
            <a:noFill/>
          </a:ln>
        </p:spPr>
      </p:pic>
      <p:pic>
        <p:nvPicPr>
          <p:cNvPr id="2075" name="Google Shape;2075;p44"/>
          <p:cNvPicPr preferRelativeResize="0"/>
          <p:nvPr/>
        </p:nvPicPr>
        <p:blipFill rotWithShape="1">
          <a:blip r:embed="rId10">
            <a:alphaModFix/>
          </a:blip>
          <a:srcRect b="0" l="0" r="0" t="0"/>
          <a:stretch/>
        </p:blipFill>
        <p:spPr>
          <a:xfrm>
            <a:off x="2179171" y="4881283"/>
            <a:ext cx="4848993" cy="6268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pic>
        <p:nvPicPr>
          <p:cNvPr id="2080" name="Google Shape;2080;p45"/>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2081" name="Google Shape;2081;p45"/>
          <p:cNvGrpSpPr/>
          <p:nvPr/>
        </p:nvGrpSpPr>
        <p:grpSpPr>
          <a:xfrm>
            <a:off x="179214" y="4211960"/>
            <a:ext cx="1892650" cy="488476"/>
            <a:chOff x="2397524" y="3379972"/>
            <a:chExt cx="4508500" cy="904875"/>
          </a:xfrm>
        </p:grpSpPr>
        <p:pic>
          <p:nvPicPr>
            <p:cNvPr id="2082" name="Google Shape;2082;p4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083" name="Google Shape;2083;p4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44</a:t>
              </a:r>
              <a:endParaRPr/>
            </a:p>
          </p:txBody>
        </p:sp>
      </p:grpSp>
      <p:grpSp>
        <p:nvGrpSpPr>
          <p:cNvPr id="2084" name="Google Shape;2084;p45"/>
          <p:cNvGrpSpPr/>
          <p:nvPr/>
        </p:nvGrpSpPr>
        <p:grpSpPr>
          <a:xfrm>
            <a:off x="2448322" y="74775"/>
            <a:ext cx="3446504" cy="276999"/>
            <a:chOff x="2448322" y="74775"/>
            <a:chExt cx="3446504" cy="276999"/>
          </a:xfrm>
        </p:grpSpPr>
        <p:sp>
          <p:nvSpPr>
            <p:cNvPr id="2085" name="Google Shape;2085;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86" name="Google Shape;2086;p45"/>
            <p:cNvCxnSpPr>
              <a:stCxn id="20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87" name="Google Shape;2087;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088" name="Google Shape;2088;p45"/>
          <p:cNvSpPr/>
          <p:nvPr/>
        </p:nvSpPr>
        <p:spPr>
          <a:xfrm>
            <a:off x="2149285" y="3240024"/>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89" name="Google Shape;2089;p45"/>
          <p:cNvGrpSpPr/>
          <p:nvPr/>
        </p:nvGrpSpPr>
        <p:grpSpPr>
          <a:xfrm>
            <a:off x="2458085" y="3384040"/>
            <a:ext cx="3446504" cy="276999"/>
            <a:chOff x="2448322" y="74775"/>
            <a:chExt cx="3446504" cy="276999"/>
          </a:xfrm>
        </p:grpSpPr>
        <p:sp>
          <p:nvSpPr>
            <p:cNvPr id="2090" name="Google Shape;2090;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91" name="Google Shape;2091;p45"/>
            <p:cNvCxnSpPr>
              <a:stCxn id="20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92" name="Google Shape;2092;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a:p>
          </p:txBody>
        </p:sp>
      </p:grpSp>
      <p:sp>
        <p:nvSpPr>
          <p:cNvPr id="2093" name="Google Shape;2093;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Pág..45 </a:t>
            </a:r>
            <a:endParaRPr b="1" sz="1050">
              <a:solidFill>
                <a:schemeClr val="dk1"/>
              </a:solidFill>
              <a:latin typeface="Arial Narrow"/>
              <a:ea typeface="Arial Narrow"/>
              <a:cs typeface="Arial Narrow"/>
              <a:sym typeface="Arial Narrow"/>
            </a:endParaRPr>
          </a:p>
        </p:txBody>
      </p:sp>
      <p:pic>
        <p:nvPicPr>
          <p:cNvPr id="2094" name="Google Shape;2094;p45"/>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2095" name="Google Shape;2095;p45"/>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8 - 2022</a:t>
            </a:r>
            <a:endParaRPr/>
          </a:p>
        </p:txBody>
      </p:sp>
      <p:sp>
        <p:nvSpPr>
          <p:cNvPr id="2096" name="Google Shape;2096;p45"/>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a:p>
        </p:txBody>
      </p:sp>
      <p:grpSp>
        <p:nvGrpSpPr>
          <p:cNvPr id="2097" name="Google Shape;2097;p45"/>
          <p:cNvGrpSpPr/>
          <p:nvPr/>
        </p:nvGrpSpPr>
        <p:grpSpPr>
          <a:xfrm>
            <a:off x="5152880" y="3923928"/>
            <a:ext cx="1976198" cy="1751127"/>
            <a:chOff x="2595205" y="6586097"/>
            <a:chExt cx="1976198" cy="1751127"/>
          </a:xfrm>
        </p:grpSpPr>
        <p:pic>
          <p:nvPicPr>
            <p:cNvPr id="2098" name="Google Shape;2098;p45"/>
            <p:cNvPicPr preferRelativeResize="0"/>
            <p:nvPr/>
          </p:nvPicPr>
          <p:blipFill rotWithShape="1">
            <a:blip r:embed="rId6">
              <a:alphaModFix/>
            </a:blip>
            <a:srcRect b="0" l="0" r="0" t="0"/>
            <a:stretch/>
          </p:blipFill>
          <p:spPr>
            <a:xfrm>
              <a:off x="3050954" y="6586097"/>
              <a:ext cx="933450" cy="742950"/>
            </a:xfrm>
            <a:prstGeom prst="rect">
              <a:avLst/>
            </a:prstGeom>
            <a:noFill/>
            <a:ln>
              <a:noFill/>
            </a:ln>
          </p:spPr>
        </p:pic>
        <p:grpSp>
          <p:nvGrpSpPr>
            <p:cNvPr id="2099" name="Google Shape;2099;p45"/>
            <p:cNvGrpSpPr/>
            <p:nvPr/>
          </p:nvGrpSpPr>
          <p:grpSpPr>
            <a:xfrm>
              <a:off x="2595205" y="7306177"/>
              <a:ext cx="1976198" cy="1031047"/>
              <a:chOff x="-104959" y="10047979"/>
              <a:chExt cx="1499407" cy="1031047"/>
            </a:xfrm>
          </p:grpSpPr>
          <p:sp>
            <p:nvSpPr>
              <p:cNvPr id="2100" name="Google Shape;2100;p45"/>
              <p:cNvSpPr txBox="1"/>
              <p:nvPr/>
            </p:nvSpPr>
            <p:spPr>
              <a:xfrm>
                <a:off x="-7401" y="1004797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101" name="Google Shape;2101;p45"/>
              <p:cNvSpPr/>
              <p:nvPr/>
            </p:nvSpPr>
            <p:spPr>
              <a:xfrm>
                <a:off x="-104959" y="10324978"/>
                <a:ext cx="1499407" cy="754048"/>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36,4% - 16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34,1% - 15 casos</a:t>
                </a:r>
                <a:endParaRPr/>
              </a:p>
            </p:txBody>
          </p:sp>
        </p:grpSp>
      </p:grpSp>
      <p:grpSp>
        <p:nvGrpSpPr>
          <p:cNvPr id="2102" name="Google Shape;2102;p45"/>
          <p:cNvGrpSpPr/>
          <p:nvPr/>
        </p:nvGrpSpPr>
        <p:grpSpPr>
          <a:xfrm>
            <a:off x="2124145" y="4820138"/>
            <a:ext cx="1260281" cy="628312"/>
            <a:chOff x="2298589" y="3203848"/>
            <a:chExt cx="1260281" cy="628312"/>
          </a:xfrm>
        </p:grpSpPr>
        <p:sp>
          <p:nvSpPr>
            <p:cNvPr id="2103" name="Google Shape;2103;p4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104" name="Google Shape;2104;p45"/>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105" name="Google Shape;2105;p45"/>
          <p:cNvGrpSpPr/>
          <p:nvPr/>
        </p:nvGrpSpPr>
        <p:grpSpPr>
          <a:xfrm>
            <a:off x="4334561" y="4207561"/>
            <a:ext cx="764855" cy="1238940"/>
            <a:chOff x="3867627" y="2682487"/>
            <a:chExt cx="764855" cy="1238940"/>
          </a:xfrm>
        </p:grpSpPr>
        <p:grpSp>
          <p:nvGrpSpPr>
            <p:cNvPr id="2106" name="Google Shape;2106;p45"/>
            <p:cNvGrpSpPr/>
            <p:nvPr/>
          </p:nvGrpSpPr>
          <p:grpSpPr>
            <a:xfrm>
              <a:off x="3867627" y="3306763"/>
              <a:ext cx="764855" cy="614664"/>
              <a:chOff x="2548770" y="3203848"/>
              <a:chExt cx="764855" cy="614664"/>
            </a:xfrm>
          </p:grpSpPr>
          <p:sp>
            <p:nvSpPr>
              <p:cNvPr id="2107" name="Google Shape;2107;p45"/>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13 casos</a:t>
                </a:r>
                <a:endParaRPr/>
              </a:p>
            </p:txBody>
          </p:sp>
          <p:sp>
            <p:nvSpPr>
              <p:cNvPr id="2108" name="Google Shape;2108;p4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109" name="Google Shape;2109;p45"/>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2110" name="Google Shape;2110;p45"/>
          <p:cNvGrpSpPr/>
          <p:nvPr/>
        </p:nvGrpSpPr>
        <p:grpSpPr>
          <a:xfrm>
            <a:off x="3084475" y="4824499"/>
            <a:ext cx="1380071" cy="625937"/>
            <a:chOff x="-285907" y="7056480"/>
            <a:chExt cx="1612468" cy="625937"/>
          </a:xfrm>
        </p:grpSpPr>
        <p:sp>
          <p:nvSpPr>
            <p:cNvPr id="2111" name="Google Shape;2111;p45"/>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a:p>
          </p:txBody>
        </p:sp>
        <p:sp>
          <p:nvSpPr>
            <p:cNvPr id="2112" name="Google Shape;2112;p45"/>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a:p>
          </p:txBody>
        </p:sp>
      </p:grpSp>
      <p:sp>
        <p:nvSpPr>
          <p:cNvPr id="2113" name="Google Shape;2113;p45"/>
          <p:cNvSpPr/>
          <p:nvPr/>
        </p:nvSpPr>
        <p:spPr>
          <a:xfrm>
            <a:off x="-9350" y="4786485"/>
            <a:ext cx="2062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FF0000"/>
                </a:solidFill>
                <a:latin typeface="Arial Narrow"/>
                <a:ea typeface="Arial Narrow"/>
                <a:cs typeface="Arial Narrow"/>
                <a:sym typeface="Arial Narrow"/>
              </a:rPr>
              <a:t>incrementaron</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27,2%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p:txBody>
      </p:sp>
      <p:pic>
        <p:nvPicPr>
          <p:cNvPr id="2114" name="Google Shape;2114;p45"/>
          <p:cNvPicPr preferRelativeResize="0"/>
          <p:nvPr/>
        </p:nvPicPr>
        <p:blipFill rotWithShape="1">
          <a:blip r:embed="rId8">
            <a:alphaModFix/>
          </a:blip>
          <a:srcRect b="0" l="58247" r="0" t="0"/>
          <a:stretch/>
        </p:blipFill>
        <p:spPr>
          <a:xfrm>
            <a:off x="2321053" y="4167811"/>
            <a:ext cx="739337" cy="664026"/>
          </a:xfrm>
          <a:prstGeom prst="rect">
            <a:avLst/>
          </a:prstGeom>
          <a:noFill/>
          <a:ln>
            <a:noFill/>
          </a:ln>
        </p:spPr>
      </p:pic>
      <p:pic>
        <p:nvPicPr>
          <p:cNvPr id="2115" name="Google Shape;2115;p45"/>
          <p:cNvPicPr preferRelativeResize="0"/>
          <p:nvPr/>
        </p:nvPicPr>
        <p:blipFill rotWithShape="1">
          <a:blip r:embed="rId9">
            <a:alphaModFix/>
          </a:blip>
          <a:srcRect b="0" l="0" r="0" t="0"/>
          <a:stretch/>
        </p:blipFill>
        <p:spPr>
          <a:xfrm>
            <a:off x="3383042" y="4286795"/>
            <a:ext cx="694975" cy="599336"/>
          </a:xfrm>
          <a:prstGeom prst="rect">
            <a:avLst/>
          </a:prstGeom>
          <a:noFill/>
          <a:ln>
            <a:noFill/>
          </a:ln>
        </p:spPr>
      </p:pic>
      <p:grpSp>
        <p:nvGrpSpPr>
          <p:cNvPr id="2116" name="Google Shape;2116;p45"/>
          <p:cNvGrpSpPr/>
          <p:nvPr/>
        </p:nvGrpSpPr>
        <p:grpSpPr>
          <a:xfrm>
            <a:off x="24532" y="6590700"/>
            <a:ext cx="7176368" cy="1060446"/>
            <a:chOff x="2156559" y="5141236"/>
            <a:chExt cx="5549235" cy="1060446"/>
          </a:xfrm>
        </p:grpSpPr>
        <p:grpSp>
          <p:nvGrpSpPr>
            <p:cNvPr id="2117" name="Google Shape;2117;p45"/>
            <p:cNvGrpSpPr/>
            <p:nvPr/>
          </p:nvGrpSpPr>
          <p:grpSpPr>
            <a:xfrm>
              <a:off x="2156559" y="5141236"/>
              <a:ext cx="5549235" cy="1015818"/>
              <a:chOff x="2145310" y="5221006"/>
              <a:chExt cx="5549235" cy="1015818"/>
            </a:xfrm>
          </p:grpSpPr>
          <p:grpSp>
            <p:nvGrpSpPr>
              <p:cNvPr id="2118" name="Google Shape;2118;p45"/>
              <p:cNvGrpSpPr/>
              <p:nvPr/>
            </p:nvGrpSpPr>
            <p:grpSpPr>
              <a:xfrm>
                <a:off x="3438855" y="5497953"/>
                <a:ext cx="3623277" cy="459976"/>
                <a:chOff x="1214190" y="7290191"/>
                <a:chExt cx="4097229" cy="459976"/>
              </a:xfrm>
            </p:grpSpPr>
            <p:sp>
              <p:nvSpPr>
                <p:cNvPr id="2119" name="Google Shape;2119;p45"/>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19 casos (43,2%)</a:t>
                  </a:r>
                  <a:endParaRPr b="1" sz="1050">
                    <a:solidFill>
                      <a:srgbClr val="C00000"/>
                    </a:solidFill>
                    <a:latin typeface="Arial Narrow"/>
                    <a:ea typeface="Arial Narrow"/>
                    <a:cs typeface="Arial Narrow"/>
                    <a:sym typeface="Arial Narrow"/>
                  </a:endParaRPr>
                </a:p>
              </p:txBody>
            </p:sp>
            <p:sp>
              <p:nvSpPr>
                <p:cNvPr id="2120" name="Google Shape;2120;p45"/>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20 casos (45,5%)</a:t>
                  </a:r>
                  <a:endParaRPr b="1" sz="1050">
                    <a:solidFill>
                      <a:srgbClr val="C00000"/>
                    </a:solidFill>
                    <a:latin typeface="Arial Narrow"/>
                    <a:ea typeface="Arial Narrow"/>
                    <a:cs typeface="Arial Narrow"/>
                    <a:sym typeface="Arial Narrow"/>
                  </a:endParaRPr>
                </a:p>
              </p:txBody>
            </p:sp>
          </p:grpSp>
          <p:grpSp>
            <p:nvGrpSpPr>
              <p:cNvPr id="2121" name="Google Shape;2121;p45"/>
              <p:cNvGrpSpPr/>
              <p:nvPr/>
            </p:nvGrpSpPr>
            <p:grpSpPr>
              <a:xfrm>
                <a:off x="2145310" y="5221006"/>
                <a:ext cx="5549235" cy="1015818"/>
                <a:chOff x="2109481" y="5652225"/>
                <a:chExt cx="5549235" cy="1015818"/>
              </a:xfrm>
            </p:grpSpPr>
            <p:sp>
              <p:nvSpPr>
                <p:cNvPr id="2122" name="Google Shape;2122;p45"/>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123" name="Google Shape;2123;p45"/>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124" name="Google Shape;2124;p4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5" name="Google Shape;2125;p45"/>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4 casos (9,1%)</a:t>
              </a:r>
              <a:endParaRPr b="1" sz="1000">
                <a:solidFill>
                  <a:srgbClr val="C00000"/>
                </a:solidFill>
                <a:latin typeface="Arial Narrow"/>
                <a:ea typeface="Arial Narrow"/>
                <a:cs typeface="Arial Narrow"/>
                <a:sym typeface="Arial Narrow"/>
              </a:endParaRPr>
            </a:p>
          </p:txBody>
        </p:sp>
      </p:grpSp>
      <p:grpSp>
        <p:nvGrpSpPr>
          <p:cNvPr id="2126" name="Google Shape;2126;p45"/>
          <p:cNvGrpSpPr/>
          <p:nvPr/>
        </p:nvGrpSpPr>
        <p:grpSpPr>
          <a:xfrm>
            <a:off x="1489972" y="8074419"/>
            <a:ext cx="5689176" cy="656443"/>
            <a:chOff x="2502" y="13686"/>
            <a:chExt cx="5689176" cy="656443"/>
          </a:xfrm>
        </p:grpSpPr>
        <p:sp>
          <p:nvSpPr>
            <p:cNvPr id="2127" name="Google Shape;2127;p45"/>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5"/>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25 casos (56,8%)                 </a:t>
              </a:r>
              <a:endParaRPr/>
            </a:p>
          </p:txBody>
        </p:sp>
        <p:sp>
          <p:nvSpPr>
            <p:cNvPr id="2129" name="Google Shape;2129;p45"/>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5"/>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31" name="Google Shape;2131;p45"/>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5"/>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trimestre:10 casos (22,7%)              </a:t>
              </a:r>
              <a:endParaRPr/>
            </a:p>
          </p:txBody>
        </p:sp>
        <p:sp>
          <p:nvSpPr>
            <p:cNvPr id="2133" name="Google Shape;2133;p45"/>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5"/>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35" name="Google Shape;2135;p45"/>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5"/>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(4,5%)</a:t>
              </a:r>
              <a:endParaRPr/>
            </a:p>
          </p:txBody>
        </p:sp>
        <p:sp>
          <p:nvSpPr>
            <p:cNvPr id="2137" name="Google Shape;2137;p45"/>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5"/>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39" name="Google Shape;2139;p45"/>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5"/>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5 casos (11,3%)                       </a:t>
              </a:r>
              <a:endParaRPr/>
            </a:p>
          </p:txBody>
        </p:sp>
      </p:grpSp>
      <p:grpSp>
        <p:nvGrpSpPr>
          <p:cNvPr id="2141" name="Google Shape;2141;p45"/>
          <p:cNvGrpSpPr/>
          <p:nvPr/>
        </p:nvGrpSpPr>
        <p:grpSpPr>
          <a:xfrm>
            <a:off x="0" y="7760753"/>
            <a:ext cx="7065799" cy="1015818"/>
            <a:chOff x="2145310" y="5221006"/>
            <a:chExt cx="6785852" cy="1015818"/>
          </a:xfrm>
        </p:grpSpPr>
        <p:grpSp>
          <p:nvGrpSpPr>
            <p:cNvPr id="2142" name="Google Shape;2142;p45"/>
            <p:cNvGrpSpPr/>
            <p:nvPr/>
          </p:nvGrpSpPr>
          <p:grpSpPr>
            <a:xfrm>
              <a:off x="2145310" y="5221006"/>
              <a:ext cx="6785852" cy="1015818"/>
              <a:chOff x="2109481" y="5652225"/>
              <a:chExt cx="6785852" cy="1015818"/>
            </a:xfrm>
          </p:grpSpPr>
          <p:sp>
            <p:nvSpPr>
              <p:cNvPr id="2143" name="Google Shape;2143;p45"/>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144" name="Google Shape;2144;p45"/>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145" name="Google Shape;2145;p4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46" name="Google Shape;2146;p45"/>
          <p:cNvSpPr/>
          <p:nvPr/>
        </p:nvSpPr>
        <p:spPr>
          <a:xfrm>
            <a:off x="-2983" y="5940152"/>
            <a:ext cx="7203833"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47" name="Google Shape;2147;p45"/>
          <p:cNvGrpSpPr/>
          <p:nvPr/>
        </p:nvGrpSpPr>
        <p:grpSpPr>
          <a:xfrm>
            <a:off x="1031068" y="6095201"/>
            <a:ext cx="4536382" cy="276999"/>
            <a:chOff x="2736354" y="74775"/>
            <a:chExt cx="3158472" cy="276999"/>
          </a:xfrm>
        </p:grpSpPr>
        <p:cxnSp>
          <p:nvCxnSpPr>
            <p:cNvPr id="2148" name="Google Shape;2148;p45"/>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2149" name="Google Shape;2149;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a:p>
          </p:txBody>
        </p:sp>
      </p:grpSp>
      <p:sp>
        <p:nvSpPr>
          <p:cNvPr id="2150" name="Google Shape;2150;p45"/>
          <p:cNvSpPr/>
          <p:nvPr/>
        </p:nvSpPr>
        <p:spPr>
          <a:xfrm>
            <a:off x="743036" y="611059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151" name="Google Shape;2151;p45"/>
          <p:cNvPicPr preferRelativeResize="0"/>
          <p:nvPr/>
        </p:nvPicPr>
        <p:blipFill rotWithShape="1">
          <a:blip r:embed="rId11">
            <a:alphaModFix/>
          </a:blip>
          <a:srcRect b="0" l="0" r="0" t="0"/>
          <a:stretch/>
        </p:blipFill>
        <p:spPr>
          <a:xfrm>
            <a:off x="2255888" y="590514"/>
            <a:ext cx="4920876" cy="247958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pic>
        <p:nvPicPr>
          <p:cNvPr id="2156" name="Google Shape;2156;p46"/>
          <p:cNvPicPr preferRelativeResize="0"/>
          <p:nvPr/>
        </p:nvPicPr>
        <p:blipFill rotWithShape="1">
          <a:blip r:embed="rId3">
            <a:alphaModFix/>
          </a:blip>
          <a:srcRect b="0" l="0" r="0" t="51431"/>
          <a:stretch/>
        </p:blipFill>
        <p:spPr>
          <a:xfrm>
            <a:off x="-20441" y="2887067"/>
            <a:ext cx="2180731" cy="3125093"/>
          </a:xfrm>
          <a:prstGeom prst="rect">
            <a:avLst/>
          </a:prstGeom>
          <a:noFill/>
          <a:ln>
            <a:noFill/>
          </a:ln>
        </p:spPr>
      </p:pic>
      <p:grpSp>
        <p:nvGrpSpPr>
          <p:cNvPr id="2157" name="Google Shape;2157;p46"/>
          <p:cNvGrpSpPr/>
          <p:nvPr/>
        </p:nvGrpSpPr>
        <p:grpSpPr>
          <a:xfrm>
            <a:off x="154696" y="4295831"/>
            <a:ext cx="1892650" cy="488476"/>
            <a:chOff x="2397524" y="3379972"/>
            <a:chExt cx="4508500" cy="904875"/>
          </a:xfrm>
        </p:grpSpPr>
        <p:pic>
          <p:nvPicPr>
            <p:cNvPr id="2158" name="Google Shape;2158;p46"/>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159" name="Google Shape;2159;p4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a:t>
              </a:r>
              <a:endParaRPr/>
            </a:p>
          </p:txBody>
        </p:sp>
      </p:grpSp>
      <p:grpSp>
        <p:nvGrpSpPr>
          <p:cNvPr id="2160" name="Google Shape;2160;p46"/>
          <p:cNvGrpSpPr/>
          <p:nvPr/>
        </p:nvGrpSpPr>
        <p:grpSpPr>
          <a:xfrm>
            <a:off x="2448322" y="74775"/>
            <a:ext cx="3446504" cy="276999"/>
            <a:chOff x="2448322" y="74775"/>
            <a:chExt cx="3446504" cy="276999"/>
          </a:xfrm>
        </p:grpSpPr>
        <p:sp>
          <p:nvSpPr>
            <p:cNvPr id="2161" name="Google Shape;2161;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62" name="Google Shape;2162;p46"/>
            <p:cNvCxnSpPr>
              <a:stCxn id="21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63" name="Google Shape;2163;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2164" name="Google Shape;2164;p46"/>
          <p:cNvSpPr/>
          <p:nvPr/>
        </p:nvSpPr>
        <p:spPr>
          <a:xfrm>
            <a:off x="179214" y="6300192"/>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5" name="Google Shape;2165;p46"/>
          <p:cNvGrpSpPr/>
          <p:nvPr/>
        </p:nvGrpSpPr>
        <p:grpSpPr>
          <a:xfrm>
            <a:off x="910927" y="6400071"/>
            <a:ext cx="4715752" cy="298119"/>
            <a:chOff x="2448322" y="74774"/>
            <a:chExt cx="3446504" cy="298119"/>
          </a:xfrm>
        </p:grpSpPr>
        <p:sp>
          <p:nvSpPr>
            <p:cNvPr id="2166" name="Google Shape;2166;p46"/>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67" name="Google Shape;2167;p46"/>
            <p:cNvCxnSpPr>
              <a:stCxn id="2166"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2168" name="Google Shape;2168;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a:p>
          </p:txBody>
        </p:sp>
      </p:grpSp>
      <p:sp>
        <p:nvSpPr>
          <p:cNvPr id="2169" name="Google Shape;2169;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Pág..46 </a:t>
            </a:r>
            <a:endParaRPr b="1" sz="1050">
              <a:solidFill>
                <a:schemeClr val="dk1"/>
              </a:solidFill>
              <a:latin typeface="Arial Narrow"/>
              <a:ea typeface="Arial Narrow"/>
              <a:cs typeface="Arial Narrow"/>
              <a:sym typeface="Arial Narrow"/>
            </a:endParaRPr>
          </a:p>
        </p:txBody>
      </p:sp>
      <p:grpSp>
        <p:nvGrpSpPr>
          <p:cNvPr id="2170" name="Google Shape;2170;p46"/>
          <p:cNvGrpSpPr/>
          <p:nvPr/>
        </p:nvGrpSpPr>
        <p:grpSpPr>
          <a:xfrm>
            <a:off x="2535924" y="5595938"/>
            <a:ext cx="1152880" cy="565031"/>
            <a:chOff x="3744466" y="1348229"/>
            <a:chExt cx="1152880" cy="565031"/>
          </a:xfrm>
        </p:grpSpPr>
        <p:sp>
          <p:nvSpPr>
            <p:cNvPr id="2171" name="Google Shape;2171;p46"/>
            <p:cNvSpPr/>
            <p:nvPr/>
          </p:nvSpPr>
          <p:spPr>
            <a:xfrm>
              <a:off x="3912519"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casos</a:t>
              </a:r>
              <a:endParaRPr/>
            </a:p>
          </p:txBody>
        </p:sp>
        <p:sp>
          <p:nvSpPr>
            <p:cNvPr id="2172" name="Google Shape;2172;p46"/>
            <p:cNvSpPr/>
            <p:nvPr/>
          </p:nvSpPr>
          <p:spPr>
            <a:xfrm>
              <a:off x="3744466"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2173" name="Google Shape;2173;p46"/>
          <p:cNvGrpSpPr/>
          <p:nvPr/>
        </p:nvGrpSpPr>
        <p:grpSpPr>
          <a:xfrm>
            <a:off x="3688804" y="5586493"/>
            <a:ext cx="847750" cy="574476"/>
            <a:chOff x="5236691" y="1418884"/>
            <a:chExt cx="847750" cy="574476"/>
          </a:xfrm>
        </p:grpSpPr>
        <p:sp>
          <p:nvSpPr>
            <p:cNvPr id="2174" name="Google Shape;2174;p46"/>
            <p:cNvSpPr/>
            <p:nvPr/>
          </p:nvSpPr>
          <p:spPr>
            <a:xfrm>
              <a:off x="5236691" y="1633320"/>
              <a:ext cx="84775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 casos</a:t>
              </a:r>
              <a:endParaRPr/>
            </a:p>
          </p:txBody>
        </p:sp>
        <p:sp>
          <p:nvSpPr>
            <p:cNvPr id="2175" name="Google Shape;2175;p46"/>
            <p:cNvSpPr/>
            <p:nvPr/>
          </p:nvSpPr>
          <p:spPr>
            <a:xfrm>
              <a:off x="5272675" y="1418884"/>
              <a:ext cx="5212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Otros</a:t>
              </a:r>
              <a:endParaRPr b="1" sz="1200" u="sng">
                <a:solidFill>
                  <a:srgbClr val="000000"/>
                </a:solidFill>
                <a:latin typeface="Arial Narrow"/>
                <a:ea typeface="Arial Narrow"/>
                <a:cs typeface="Arial Narrow"/>
                <a:sym typeface="Arial Narrow"/>
              </a:endParaRPr>
            </a:p>
          </p:txBody>
        </p:sp>
      </p:grpSp>
      <p:grpSp>
        <p:nvGrpSpPr>
          <p:cNvPr id="2176" name="Google Shape;2176;p46"/>
          <p:cNvGrpSpPr/>
          <p:nvPr/>
        </p:nvGrpSpPr>
        <p:grpSpPr>
          <a:xfrm>
            <a:off x="5321839" y="3388026"/>
            <a:ext cx="1768616" cy="2061136"/>
            <a:chOff x="2580892" y="3325852"/>
            <a:chExt cx="1976198" cy="2061136"/>
          </a:xfrm>
        </p:grpSpPr>
        <p:pic>
          <p:nvPicPr>
            <p:cNvPr id="2177" name="Google Shape;2177;p46"/>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2178" name="Google Shape;2178;p46"/>
            <p:cNvGrpSpPr/>
            <p:nvPr/>
          </p:nvGrpSpPr>
          <p:grpSpPr>
            <a:xfrm>
              <a:off x="2580892" y="4168682"/>
              <a:ext cx="1976198" cy="1218306"/>
              <a:chOff x="-115819" y="6910484"/>
              <a:chExt cx="1499407" cy="1218306"/>
            </a:xfrm>
          </p:grpSpPr>
          <p:sp>
            <p:nvSpPr>
              <p:cNvPr id="2179" name="Google Shape;2179;p4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180" name="Google Shape;2180;p46"/>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2181" name="Google Shape;2181;p46"/>
          <p:cNvGrpSpPr/>
          <p:nvPr/>
        </p:nvGrpSpPr>
        <p:grpSpPr>
          <a:xfrm>
            <a:off x="2124145" y="4373750"/>
            <a:ext cx="1260281" cy="628312"/>
            <a:chOff x="2298589" y="3203848"/>
            <a:chExt cx="1260281" cy="628312"/>
          </a:xfrm>
        </p:grpSpPr>
        <p:sp>
          <p:nvSpPr>
            <p:cNvPr id="2182" name="Google Shape;2182;p4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a:p>
          </p:txBody>
        </p:sp>
        <p:sp>
          <p:nvSpPr>
            <p:cNvPr id="2183" name="Google Shape;2183;p46"/>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184" name="Google Shape;2184;p46"/>
          <p:cNvGrpSpPr/>
          <p:nvPr/>
        </p:nvGrpSpPr>
        <p:grpSpPr>
          <a:xfrm>
            <a:off x="4334561" y="3730039"/>
            <a:ext cx="764855" cy="1238940"/>
            <a:chOff x="3867627" y="2682487"/>
            <a:chExt cx="764855" cy="1238940"/>
          </a:xfrm>
        </p:grpSpPr>
        <p:grpSp>
          <p:nvGrpSpPr>
            <p:cNvPr id="2185" name="Google Shape;2185;p46"/>
            <p:cNvGrpSpPr/>
            <p:nvPr/>
          </p:nvGrpSpPr>
          <p:grpSpPr>
            <a:xfrm>
              <a:off x="3867627" y="3306763"/>
              <a:ext cx="764855" cy="614664"/>
              <a:chOff x="2548770" y="3203848"/>
              <a:chExt cx="764855" cy="614664"/>
            </a:xfrm>
          </p:grpSpPr>
          <p:sp>
            <p:nvSpPr>
              <p:cNvPr id="2186" name="Google Shape;2186;p46"/>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p:txBody>
          </p:sp>
          <p:sp>
            <p:nvSpPr>
              <p:cNvPr id="2187" name="Google Shape;2187;p4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188" name="Google Shape;2188;p46"/>
            <p:cNvPicPr preferRelativeResize="0"/>
            <p:nvPr/>
          </p:nvPicPr>
          <p:blipFill rotWithShape="1">
            <a:blip r:embed="rId6">
              <a:alphaModFix/>
            </a:blip>
            <a:srcRect b="0" l="0" r="0" t="0"/>
            <a:stretch/>
          </p:blipFill>
          <p:spPr>
            <a:xfrm>
              <a:off x="3945025" y="2682487"/>
              <a:ext cx="587628" cy="678570"/>
            </a:xfrm>
            <a:prstGeom prst="rect">
              <a:avLst/>
            </a:prstGeom>
            <a:noFill/>
            <a:ln>
              <a:noFill/>
            </a:ln>
          </p:spPr>
        </p:pic>
      </p:grpSp>
      <p:grpSp>
        <p:nvGrpSpPr>
          <p:cNvPr id="2189" name="Google Shape;2189;p46"/>
          <p:cNvGrpSpPr/>
          <p:nvPr/>
        </p:nvGrpSpPr>
        <p:grpSpPr>
          <a:xfrm>
            <a:off x="3084475" y="4378111"/>
            <a:ext cx="1380071" cy="625937"/>
            <a:chOff x="-285907" y="7056480"/>
            <a:chExt cx="1612468" cy="625937"/>
          </a:xfrm>
        </p:grpSpPr>
        <p:sp>
          <p:nvSpPr>
            <p:cNvPr id="2190" name="Google Shape;2190;p46"/>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a:p>
          </p:txBody>
        </p:sp>
        <p:sp>
          <p:nvSpPr>
            <p:cNvPr id="2191" name="Google Shape;2191;p46"/>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a:p>
          </p:txBody>
        </p:sp>
      </p:grpSp>
      <p:grpSp>
        <p:nvGrpSpPr>
          <p:cNvPr id="2192" name="Google Shape;2192;p46"/>
          <p:cNvGrpSpPr/>
          <p:nvPr/>
        </p:nvGrpSpPr>
        <p:grpSpPr>
          <a:xfrm>
            <a:off x="2760945" y="5148064"/>
            <a:ext cx="1847617" cy="436842"/>
            <a:chOff x="3060727" y="484500"/>
            <a:chExt cx="2369636" cy="436842"/>
          </a:xfrm>
        </p:grpSpPr>
        <p:sp>
          <p:nvSpPr>
            <p:cNvPr id="2193" name="Google Shape;2193;p4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4" name="Google Shape;2194;p46"/>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195" name="Google Shape;2195;p46"/>
          <p:cNvGrpSpPr/>
          <p:nvPr/>
        </p:nvGrpSpPr>
        <p:grpSpPr>
          <a:xfrm>
            <a:off x="2349030" y="3369999"/>
            <a:ext cx="2722458" cy="436842"/>
            <a:chOff x="3060727" y="484500"/>
            <a:chExt cx="2369637" cy="436842"/>
          </a:xfrm>
        </p:grpSpPr>
        <p:sp>
          <p:nvSpPr>
            <p:cNvPr id="2196" name="Google Shape;2196;p4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7" name="Google Shape;2197;p4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198" name="Google Shape;2198;p46"/>
          <p:cNvSpPr/>
          <p:nvPr/>
        </p:nvSpPr>
        <p:spPr>
          <a:xfrm>
            <a:off x="-44333" y="4642022"/>
            <a:ext cx="2183097"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hay variación respecto al mismo período epidemiológico del año anterior.</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2199" name="Google Shape;2199;p46"/>
          <p:cNvPicPr preferRelativeResize="0"/>
          <p:nvPr/>
        </p:nvPicPr>
        <p:blipFill rotWithShape="1">
          <a:blip r:embed="rId7">
            <a:alphaModFix/>
          </a:blip>
          <a:srcRect b="0" l="58247" r="0" t="0"/>
          <a:stretch/>
        </p:blipFill>
        <p:spPr>
          <a:xfrm>
            <a:off x="2321053" y="3721423"/>
            <a:ext cx="739337" cy="664026"/>
          </a:xfrm>
          <a:prstGeom prst="rect">
            <a:avLst/>
          </a:prstGeom>
          <a:noFill/>
          <a:ln>
            <a:noFill/>
          </a:ln>
        </p:spPr>
      </p:pic>
      <p:pic>
        <p:nvPicPr>
          <p:cNvPr id="2200" name="Google Shape;2200;p46"/>
          <p:cNvPicPr preferRelativeResize="0"/>
          <p:nvPr/>
        </p:nvPicPr>
        <p:blipFill rotWithShape="1">
          <a:blip r:embed="rId8">
            <a:alphaModFix/>
          </a:blip>
          <a:srcRect b="0" l="0" r="0" t="0"/>
          <a:stretch/>
        </p:blipFill>
        <p:spPr>
          <a:xfrm>
            <a:off x="3383042" y="3840407"/>
            <a:ext cx="694975" cy="599336"/>
          </a:xfrm>
          <a:prstGeom prst="rect">
            <a:avLst/>
          </a:prstGeom>
          <a:noFill/>
          <a:ln>
            <a:noFill/>
          </a:ln>
        </p:spPr>
      </p:pic>
      <p:grpSp>
        <p:nvGrpSpPr>
          <p:cNvPr id="2201" name="Google Shape;2201;p46"/>
          <p:cNvGrpSpPr/>
          <p:nvPr/>
        </p:nvGrpSpPr>
        <p:grpSpPr>
          <a:xfrm>
            <a:off x="144066" y="6948264"/>
            <a:ext cx="6681893" cy="875752"/>
            <a:chOff x="21203" y="7684876"/>
            <a:chExt cx="6681893" cy="875752"/>
          </a:xfrm>
        </p:grpSpPr>
        <p:grpSp>
          <p:nvGrpSpPr>
            <p:cNvPr id="2202" name="Google Shape;2202;p46"/>
            <p:cNvGrpSpPr/>
            <p:nvPr/>
          </p:nvGrpSpPr>
          <p:grpSpPr>
            <a:xfrm>
              <a:off x="1385705" y="7900900"/>
              <a:ext cx="5188226" cy="659728"/>
              <a:chOff x="-1107522" y="9693138"/>
              <a:chExt cx="5866885" cy="659728"/>
            </a:xfrm>
          </p:grpSpPr>
          <p:sp>
            <p:nvSpPr>
              <p:cNvPr id="2203" name="Google Shape;2203;p46"/>
              <p:cNvSpPr/>
              <p:nvPr/>
            </p:nvSpPr>
            <p:spPr>
              <a:xfrm>
                <a:off x="-1107522" y="969313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4 casos </a:t>
                </a:r>
                <a:endParaRPr b="1" sz="1050">
                  <a:solidFill>
                    <a:srgbClr val="C00000"/>
                  </a:solidFill>
                  <a:latin typeface="Arial Narrow"/>
                  <a:ea typeface="Arial Narrow"/>
                  <a:cs typeface="Arial Narrow"/>
                  <a:sym typeface="Arial Narrow"/>
                </a:endParaRPr>
              </a:p>
            </p:txBody>
          </p:sp>
          <p:sp>
            <p:nvSpPr>
              <p:cNvPr id="2204" name="Google Shape;2204;p46"/>
              <p:cNvSpPr/>
              <p:nvPr/>
            </p:nvSpPr>
            <p:spPr>
              <a:xfrm>
                <a:off x="-1103625" y="10053178"/>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1 caso </a:t>
                </a:r>
                <a:endParaRPr b="1" sz="1050">
                  <a:solidFill>
                    <a:srgbClr val="C00000"/>
                  </a:solidFill>
                  <a:latin typeface="Arial Narrow"/>
                  <a:ea typeface="Arial Narrow"/>
                  <a:cs typeface="Arial Narrow"/>
                  <a:sym typeface="Arial Narrow"/>
                </a:endParaRPr>
              </a:p>
            </p:txBody>
          </p:sp>
        </p:grpSp>
        <p:grpSp>
          <p:nvGrpSpPr>
            <p:cNvPr id="2205" name="Google Shape;2205;p46"/>
            <p:cNvGrpSpPr/>
            <p:nvPr/>
          </p:nvGrpSpPr>
          <p:grpSpPr>
            <a:xfrm>
              <a:off x="21203" y="7684876"/>
              <a:ext cx="6681893" cy="864096"/>
              <a:chOff x="-14626" y="8116095"/>
              <a:chExt cx="6681893" cy="864096"/>
            </a:xfrm>
          </p:grpSpPr>
          <p:sp>
            <p:nvSpPr>
              <p:cNvPr id="2206" name="Google Shape;2206;p46"/>
              <p:cNvSpPr txBox="1"/>
              <p:nvPr/>
            </p:nvSpPr>
            <p:spPr>
              <a:xfrm>
                <a:off x="1445547" y="811609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207" name="Google Shape;2207;p46"/>
              <p:cNvPicPr preferRelativeResize="0"/>
              <p:nvPr/>
            </p:nvPicPr>
            <p:blipFill rotWithShape="1">
              <a:blip r:embed="rId9">
                <a:alphaModFix/>
              </a:blip>
              <a:srcRect b="0" l="0" r="0" t="0"/>
              <a:stretch/>
            </p:blipFill>
            <p:spPr>
              <a:xfrm>
                <a:off x="-14626" y="8259233"/>
                <a:ext cx="910301" cy="720958"/>
              </a:xfrm>
              <a:prstGeom prst="rect">
                <a:avLst/>
              </a:prstGeom>
              <a:noFill/>
              <a:ln>
                <a:noFill/>
              </a:ln>
            </p:spPr>
          </p:pic>
        </p:grpSp>
        <p:sp>
          <p:nvSpPr>
            <p:cNvPr id="2208" name="Google Shape;2208;p46"/>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209" name="Google Shape;2209;p46"/>
          <p:cNvGrpSpPr/>
          <p:nvPr/>
        </p:nvGrpSpPr>
        <p:grpSpPr>
          <a:xfrm>
            <a:off x="1442712" y="8222349"/>
            <a:ext cx="5689176" cy="656443"/>
            <a:chOff x="2502" y="13686"/>
            <a:chExt cx="5689176" cy="656443"/>
          </a:xfrm>
        </p:grpSpPr>
        <p:sp>
          <p:nvSpPr>
            <p:cNvPr id="2210" name="Google Shape;2210;p46"/>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6"/>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 casos </a:t>
              </a:r>
              <a:endParaRPr/>
            </a:p>
          </p:txBody>
        </p:sp>
        <p:sp>
          <p:nvSpPr>
            <p:cNvPr id="2212" name="Google Shape;2212;p46"/>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6"/>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14" name="Google Shape;2214;p46"/>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6"/>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1 caso</a:t>
              </a:r>
              <a:endParaRPr/>
            </a:p>
          </p:txBody>
        </p:sp>
        <p:sp>
          <p:nvSpPr>
            <p:cNvPr id="2216" name="Google Shape;2216;p46"/>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6"/>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18" name="Google Shape;2218;p46"/>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6"/>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a:p>
          </p:txBody>
        </p:sp>
        <p:sp>
          <p:nvSpPr>
            <p:cNvPr id="2220" name="Google Shape;2220;p46"/>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6"/>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22" name="Google Shape;2222;p46"/>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6"/>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 2 casos</a:t>
              </a:r>
              <a:endParaRPr/>
            </a:p>
          </p:txBody>
        </p:sp>
      </p:grpSp>
      <p:grpSp>
        <p:nvGrpSpPr>
          <p:cNvPr id="2224" name="Google Shape;2224;p46"/>
          <p:cNvGrpSpPr/>
          <p:nvPr/>
        </p:nvGrpSpPr>
        <p:grpSpPr>
          <a:xfrm>
            <a:off x="50" y="7948670"/>
            <a:ext cx="7065799" cy="1015818"/>
            <a:chOff x="2145310" y="5221006"/>
            <a:chExt cx="6785852" cy="1015818"/>
          </a:xfrm>
        </p:grpSpPr>
        <p:grpSp>
          <p:nvGrpSpPr>
            <p:cNvPr id="2225" name="Google Shape;2225;p46"/>
            <p:cNvGrpSpPr/>
            <p:nvPr/>
          </p:nvGrpSpPr>
          <p:grpSpPr>
            <a:xfrm>
              <a:off x="2145310" y="5221006"/>
              <a:ext cx="6785852" cy="1015818"/>
              <a:chOff x="2109481" y="5652225"/>
              <a:chExt cx="6785852" cy="1015818"/>
            </a:xfrm>
          </p:grpSpPr>
          <p:sp>
            <p:nvSpPr>
              <p:cNvPr id="2226" name="Google Shape;2226;p46"/>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227" name="Google Shape;2227;p46"/>
              <p:cNvPicPr preferRelativeResize="0"/>
              <p:nvPr/>
            </p:nvPicPr>
            <p:blipFill rotWithShape="1">
              <a:blip r:embed="rId9">
                <a:alphaModFix/>
              </a:blip>
              <a:srcRect b="0" l="0" r="0" t="0"/>
              <a:stretch/>
            </p:blipFill>
            <p:spPr>
              <a:xfrm>
                <a:off x="2109481" y="5947085"/>
                <a:ext cx="910301" cy="720958"/>
              </a:xfrm>
              <a:prstGeom prst="rect">
                <a:avLst/>
              </a:prstGeom>
              <a:noFill/>
              <a:ln>
                <a:noFill/>
              </a:ln>
            </p:spPr>
          </p:pic>
        </p:grpSp>
        <p:sp>
          <p:nvSpPr>
            <p:cNvPr id="2228" name="Google Shape;2228;p46"/>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229" name="Google Shape;2229;p46"/>
          <p:cNvPicPr preferRelativeResize="0"/>
          <p:nvPr/>
        </p:nvPicPr>
        <p:blipFill rotWithShape="1">
          <a:blip r:embed="rId10">
            <a:alphaModFix/>
          </a:blip>
          <a:srcRect b="0" l="0" r="0" t="0"/>
          <a:stretch/>
        </p:blipFill>
        <p:spPr>
          <a:xfrm>
            <a:off x="-29713" y="-1"/>
            <a:ext cx="2153858" cy="2846793"/>
          </a:xfrm>
          <a:prstGeom prst="rect">
            <a:avLst/>
          </a:prstGeom>
          <a:noFill/>
          <a:ln>
            <a:noFill/>
          </a:ln>
        </p:spPr>
      </p:pic>
      <p:sp>
        <p:nvSpPr>
          <p:cNvPr id="2230" name="Google Shape;2230;p46"/>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2231" name="Google Shape;2231;p46"/>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8- 2022</a:t>
            </a:r>
            <a:endParaRPr/>
          </a:p>
        </p:txBody>
      </p:sp>
      <p:pic>
        <p:nvPicPr>
          <p:cNvPr id="2232" name="Google Shape;2232;p46"/>
          <p:cNvPicPr preferRelativeResize="0"/>
          <p:nvPr/>
        </p:nvPicPr>
        <p:blipFill rotWithShape="1">
          <a:blip r:embed="rId11">
            <a:alphaModFix/>
          </a:blip>
          <a:srcRect b="0" l="0" r="0" t="0"/>
          <a:stretch/>
        </p:blipFill>
        <p:spPr>
          <a:xfrm>
            <a:off x="2144391" y="592078"/>
            <a:ext cx="5056459" cy="2501839"/>
          </a:xfrm>
          <a:prstGeom prst="rect">
            <a:avLst/>
          </a:prstGeom>
          <a:noFill/>
          <a:ln>
            <a:noFill/>
          </a:ln>
        </p:spPr>
      </p:pic>
      <p:cxnSp>
        <p:nvCxnSpPr>
          <p:cNvPr id="2233" name="Google Shape;2233;p46"/>
          <p:cNvCxnSpPr/>
          <p:nvPr/>
        </p:nvCxnSpPr>
        <p:spPr>
          <a:xfrm rot="10800000">
            <a:off x="2432987" y="3287142"/>
            <a:ext cx="4392972" cy="7026"/>
          </a:xfrm>
          <a:prstGeom prst="straightConnector1">
            <a:avLst/>
          </a:prstGeom>
          <a:noFill/>
          <a:ln cap="flat" cmpd="sng" w="9525">
            <a:solidFill>
              <a:srgbClr val="002060"/>
            </a:solidFill>
            <a:prstDash val="solid"/>
            <a:round/>
            <a:headEnd len="sm" w="sm" type="none"/>
            <a:tailEnd len="med" w="med" type="oval"/>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pic>
        <p:nvPicPr>
          <p:cNvPr id="2238" name="Google Shape;2238;p47"/>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2239" name="Google Shape;2239;p47"/>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2240" name="Google Shape;2240;p47"/>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2241" name="Google Shape;2241;p47"/>
          <p:cNvSpPr/>
          <p:nvPr/>
        </p:nvSpPr>
        <p:spPr>
          <a:xfrm>
            <a:off x="2237901" y="34875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08  acumulado  de 2022. </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Nota: Desde el año 2018 se incorporó el registro de los comisarias de familia que incrementó los eventos en un 250% respecto a lo habitual.</a:t>
            </a:r>
            <a:endParaRPr/>
          </a:p>
        </p:txBody>
      </p:sp>
      <p:grpSp>
        <p:nvGrpSpPr>
          <p:cNvPr id="2242" name="Google Shape;2242;p47"/>
          <p:cNvGrpSpPr/>
          <p:nvPr/>
        </p:nvGrpSpPr>
        <p:grpSpPr>
          <a:xfrm>
            <a:off x="204943" y="5792409"/>
            <a:ext cx="1892650" cy="488476"/>
            <a:chOff x="2397524" y="3379972"/>
            <a:chExt cx="4508500" cy="904875"/>
          </a:xfrm>
        </p:grpSpPr>
        <p:pic>
          <p:nvPicPr>
            <p:cNvPr id="2243" name="Google Shape;2243;p4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244" name="Google Shape;2244;p4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592</a:t>
              </a:r>
              <a:endParaRPr/>
            </a:p>
          </p:txBody>
        </p:sp>
      </p:grpSp>
      <p:sp>
        <p:nvSpPr>
          <p:cNvPr id="2245" name="Google Shape;2245;p47"/>
          <p:cNvSpPr txBox="1"/>
          <p:nvPr/>
        </p:nvSpPr>
        <p:spPr>
          <a:xfrm>
            <a:off x="9231" y="6271096"/>
            <a:ext cx="21949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14 %</a:t>
            </a:r>
            <a:endParaRPr/>
          </a:p>
        </p:txBody>
      </p:sp>
      <p:sp>
        <p:nvSpPr>
          <p:cNvPr id="2246" name="Google Shape;2246;p47"/>
          <p:cNvSpPr/>
          <p:nvPr/>
        </p:nvSpPr>
        <p:spPr>
          <a:xfrm>
            <a:off x="2174917" y="7417660"/>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08 acumulado de 2018-2022. </a:t>
            </a:r>
            <a:endParaRPr/>
          </a:p>
        </p:txBody>
      </p:sp>
      <p:grpSp>
        <p:nvGrpSpPr>
          <p:cNvPr id="2247" name="Google Shape;2247;p47"/>
          <p:cNvGrpSpPr/>
          <p:nvPr/>
        </p:nvGrpSpPr>
        <p:grpSpPr>
          <a:xfrm>
            <a:off x="2448322" y="74775"/>
            <a:ext cx="3446504" cy="276999"/>
            <a:chOff x="2448322" y="74775"/>
            <a:chExt cx="3446504" cy="276999"/>
          </a:xfrm>
        </p:grpSpPr>
        <p:sp>
          <p:nvSpPr>
            <p:cNvPr id="2248" name="Google Shape;2248;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49" name="Google Shape;2249;p47"/>
            <p:cNvCxnSpPr>
              <a:stCxn id="224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50" name="Google Shape;2250;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251" name="Google Shape;2251;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47</a:t>
            </a:r>
            <a:endParaRPr b="1" sz="1050">
              <a:solidFill>
                <a:schemeClr val="dk1"/>
              </a:solidFill>
              <a:latin typeface="Arial Narrow"/>
              <a:ea typeface="Arial Narrow"/>
              <a:cs typeface="Arial Narrow"/>
              <a:sym typeface="Arial Narrow"/>
            </a:endParaRPr>
          </a:p>
        </p:txBody>
      </p:sp>
      <p:sp>
        <p:nvSpPr>
          <p:cNvPr id="2252" name="Google Shape;2252;p47"/>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2253" name="Google Shape;2253;p47"/>
          <p:cNvGraphicFramePr/>
          <p:nvPr/>
        </p:nvGraphicFramePr>
        <p:xfrm>
          <a:off x="2205895" y="331230"/>
          <a:ext cx="4885069" cy="3095499"/>
        </p:xfrm>
        <a:graphic>
          <a:graphicData uri="http://schemas.openxmlformats.org/drawingml/2006/chart">
            <c:chart r:id="rId6"/>
          </a:graphicData>
        </a:graphic>
      </p:graphicFrame>
      <p:graphicFrame>
        <p:nvGraphicFramePr>
          <p:cNvPr id="2254" name="Google Shape;2254;p47"/>
          <p:cNvGraphicFramePr/>
          <p:nvPr/>
        </p:nvGraphicFramePr>
        <p:xfrm>
          <a:off x="2232298" y="4139952"/>
          <a:ext cx="4885069" cy="3276675"/>
        </p:xfrm>
        <a:graphic>
          <a:graphicData uri="http://schemas.openxmlformats.org/drawingml/2006/chart">
            <c:chart r:id="rId7"/>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8" name="Shape 2258"/>
        <p:cNvGrpSpPr/>
        <p:nvPr/>
      </p:nvGrpSpPr>
      <p:grpSpPr>
        <a:xfrm>
          <a:off x="0" y="0"/>
          <a:ext cx="0" cy="0"/>
          <a:chOff x="0" y="0"/>
          <a:chExt cx="0" cy="0"/>
        </a:xfrm>
      </p:grpSpPr>
      <p:sp>
        <p:nvSpPr>
          <p:cNvPr id="2259" name="Google Shape;2259;p48"/>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0" name="Google Shape;2260;p48"/>
          <p:cNvGrpSpPr/>
          <p:nvPr/>
        </p:nvGrpSpPr>
        <p:grpSpPr>
          <a:xfrm>
            <a:off x="268607" y="127176"/>
            <a:ext cx="3446504" cy="276999"/>
            <a:chOff x="2448322" y="74775"/>
            <a:chExt cx="3446504" cy="276999"/>
          </a:xfrm>
        </p:grpSpPr>
        <p:sp>
          <p:nvSpPr>
            <p:cNvPr id="2261" name="Google Shape;2261;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2" name="Google Shape;2262;p48"/>
            <p:cNvCxnSpPr>
              <a:stCxn id="2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3" name="Google Shape;2263;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264" name="Google Shape;2264;p48"/>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5" name="Google Shape;2265;p48"/>
          <p:cNvGrpSpPr/>
          <p:nvPr/>
        </p:nvGrpSpPr>
        <p:grpSpPr>
          <a:xfrm>
            <a:off x="268607" y="5717420"/>
            <a:ext cx="3446504" cy="276999"/>
            <a:chOff x="2448322" y="74775"/>
            <a:chExt cx="3446504" cy="276999"/>
          </a:xfrm>
        </p:grpSpPr>
        <p:sp>
          <p:nvSpPr>
            <p:cNvPr id="2266" name="Google Shape;2266;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7" name="Google Shape;2267;p48"/>
            <p:cNvCxnSpPr>
              <a:stCxn id="2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8" name="Google Shape;2268;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269" name="Google Shape;2269;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48</a:t>
            </a:r>
            <a:endParaRPr b="1" sz="1050">
              <a:solidFill>
                <a:schemeClr val="dk1"/>
              </a:solidFill>
              <a:latin typeface="Arial Narrow"/>
              <a:ea typeface="Arial Narrow"/>
              <a:cs typeface="Arial Narrow"/>
              <a:sym typeface="Arial Narrow"/>
            </a:endParaRPr>
          </a:p>
        </p:txBody>
      </p:sp>
      <p:grpSp>
        <p:nvGrpSpPr>
          <p:cNvPr id="2270" name="Google Shape;2270;p48"/>
          <p:cNvGrpSpPr/>
          <p:nvPr/>
        </p:nvGrpSpPr>
        <p:grpSpPr>
          <a:xfrm>
            <a:off x="81902" y="6897132"/>
            <a:ext cx="808178" cy="1628596"/>
            <a:chOff x="1064080" y="553075"/>
            <a:chExt cx="808178" cy="1628596"/>
          </a:xfrm>
        </p:grpSpPr>
        <p:pic>
          <p:nvPicPr>
            <p:cNvPr id="2271" name="Google Shape;2271;p4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272" name="Google Shape;2272;p48"/>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17,06%</a:t>
              </a:r>
              <a:endParaRPr/>
            </a:p>
          </p:txBody>
        </p:sp>
        <p:sp>
          <p:nvSpPr>
            <p:cNvPr id="2273" name="Google Shape;2273;p4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274" name="Google Shape;2274;p48"/>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43 casos</a:t>
              </a:r>
              <a:endParaRPr sz="1200">
                <a:solidFill>
                  <a:schemeClr val="dk1"/>
                </a:solidFill>
                <a:latin typeface="Calibri"/>
                <a:ea typeface="Calibri"/>
                <a:cs typeface="Calibri"/>
                <a:sym typeface="Calibri"/>
              </a:endParaRPr>
            </a:p>
          </p:txBody>
        </p:sp>
      </p:grpSp>
      <p:grpSp>
        <p:nvGrpSpPr>
          <p:cNvPr id="2275" name="Google Shape;2275;p48"/>
          <p:cNvGrpSpPr/>
          <p:nvPr/>
        </p:nvGrpSpPr>
        <p:grpSpPr>
          <a:xfrm>
            <a:off x="1085280" y="6897132"/>
            <a:ext cx="851515" cy="1596380"/>
            <a:chOff x="1756023" y="1227775"/>
            <a:chExt cx="851515" cy="1596380"/>
          </a:xfrm>
        </p:grpSpPr>
        <p:sp>
          <p:nvSpPr>
            <p:cNvPr id="2276" name="Google Shape;2276;p48"/>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83,00%</a:t>
              </a:r>
              <a:endParaRPr/>
            </a:p>
          </p:txBody>
        </p:sp>
        <p:sp>
          <p:nvSpPr>
            <p:cNvPr id="2277" name="Google Shape;2277;p4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278" name="Google Shape;2278;p48"/>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209 casos</a:t>
              </a:r>
              <a:endParaRPr sz="1200">
                <a:solidFill>
                  <a:schemeClr val="dk1"/>
                </a:solidFill>
                <a:latin typeface="Calibri"/>
                <a:ea typeface="Calibri"/>
                <a:cs typeface="Calibri"/>
                <a:sym typeface="Calibri"/>
              </a:endParaRPr>
            </a:p>
          </p:txBody>
        </p:sp>
        <p:pic>
          <p:nvPicPr>
            <p:cNvPr id="2279" name="Google Shape;2279;p48"/>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280" name="Google Shape;2280;p48"/>
          <p:cNvGrpSpPr/>
          <p:nvPr/>
        </p:nvGrpSpPr>
        <p:grpSpPr>
          <a:xfrm>
            <a:off x="2065611" y="6898504"/>
            <a:ext cx="1152880" cy="1582804"/>
            <a:chOff x="3115290" y="1227775"/>
            <a:chExt cx="1152880" cy="1582804"/>
          </a:xfrm>
        </p:grpSpPr>
        <p:grpSp>
          <p:nvGrpSpPr>
            <p:cNvPr id="2281" name="Google Shape;2281;p48"/>
            <p:cNvGrpSpPr/>
            <p:nvPr/>
          </p:nvGrpSpPr>
          <p:grpSpPr>
            <a:xfrm>
              <a:off x="3115290" y="1951748"/>
              <a:ext cx="1152880" cy="858831"/>
              <a:chOff x="3744466" y="1301912"/>
              <a:chExt cx="1152880" cy="858831"/>
            </a:xfrm>
          </p:grpSpPr>
          <p:sp>
            <p:nvSpPr>
              <p:cNvPr id="2282" name="Google Shape;2282;p4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0,30%</a:t>
                </a:r>
                <a:endParaRPr/>
              </a:p>
            </p:txBody>
          </p:sp>
          <p:sp>
            <p:nvSpPr>
              <p:cNvPr id="2283" name="Google Shape;2283;p4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284" name="Google Shape;2284;p4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285" name="Google Shape;2285;p48"/>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286" name="Google Shape;2286;p48"/>
          <p:cNvGrpSpPr/>
          <p:nvPr/>
        </p:nvGrpSpPr>
        <p:grpSpPr>
          <a:xfrm>
            <a:off x="3190443" y="6910780"/>
            <a:ext cx="740068" cy="1574421"/>
            <a:chOff x="4615870" y="1227775"/>
            <a:chExt cx="740068" cy="1574421"/>
          </a:xfrm>
        </p:grpSpPr>
        <p:grpSp>
          <p:nvGrpSpPr>
            <p:cNvPr id="2287" name="Google Shape;2287;p48"/>
            <p:cNvGrpSpPr/>
            <p:nvPr/>
          </p:nvGrpSpPr>
          <p:grpSpPr>
            <a:xfrm>
              <a:off x="4615870" y="1922272"/>
              <a:ext cx="740068" cy="879924"/>
              <a:chOff x="5245046" y="1274868"/>
              <a:chExt cx="740068" cy="879924"/>
            </a:xfrm>
          </p:grpSpPr>
          <p:sp>
            <p:nvSpPr>
              <p:cNvPr id="2288" name="Google Shape;2288;p4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289" name="Google Shape;2289;p48"/>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2290" name="Google Shape;2290;p4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291" name="Google Shape;2291;p48"/>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2292" name="Google Shape;2292;p48"/>
          <p:cNvGrpSpPr/>
          <p:nvPr/>
        </p:nvGrpSpPr>
        <p:grpSpPr>
          <a:xfrm>
            <a:off x="4151499" y="6897132"/>
            <a:ext cx="874090" cy="1644841"/>
            <a:chOff x="2507826" y="2454167"/>
            <a:chExt cx="874090" cy="1644841"/>
          </a:xfrm>
        </p:grpSpPr>
        <p:sp>
          <p:nvSpPr>
            <p:cNvPr id="2293" name="Google Shape;2293;p4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a:t>
              </a:r>
              <a:endParaRPr/>
            </a:p>
          </p:txBody>
        </p:sp>
        <p:pic>
          <p:nvPicPr>
            <p:cNvPr id="2294" name="Google Shape;2294;p48"/>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2295" name="Google Shape;2295;p4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296" name="Google Shape;2296;p4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grpSp>
        <p:nvGrpSpPr>
          <p:cNvPr id="2297" name="Google Shape;2297;p48"/>
          <p:cNvGrpSpPr/>
          <p:nvPr/>
        </p:nvGrpSpPr>
        <p:grpSpPr>
          <a:xfrm>
            <a:off x="5120492" y="6989168"/>
            <a:ext cx="874090" cy="1519436"/>
            <a:chOff x="3826683" y="2822224"/>
            <a:chExt cx="874090" cy="1519436"/>
          </a:xfrm>
        </p:grpSpPr>
        <p:grpSp>
          <p:nvGrpSpPr>
            <p:cNvPr id="2298" name="Google Shape;2298;p48"/>
            <p:cNvGrpSpPr/>
            <p:nvPr/>
          </p:nvGrpSpPr>
          <p:grpSpPr>
            <a:xfrm>
              <a:off x="3826683" y="3446500"/>
              <a:ext cx="874090" cy="895160"/>
              <a:chOff x="2507826" y="3203848"/>
              <a:chExt cx="874090" cy="895160"/>
            </a:xfrm>
          </p:grpSpPr>
          <p:sp>
            <p:nvSpPr>
              <p:cNvPr id="2299" name="Google Shape;2299;p4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a:t>
                </a:r>
                <a:endParaRPr/>
              </a:p>
            </p:txBody>
          </p:sp>
          <p:sp>
            <p:nvSpPr>
              <p:cNvPr id="2300" name="Google Shape;2300;p4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301" name="Google Shape;2301;p48"/>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2302" name="Google Shape;2302;p48"/>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2303" name="Google Shape;2303;p48"/>
          <p:cNvGrpSpPr/>
          <p:nvPr/>
        </p:nvGrpSpPr>
        <p:grpSpPr>
          <a:xfrm>
            <a:off x="5988668" y="6897132"/>
            <a:ext cx="1275167" cy="1584176"/>
            <a:chOff x="2084244" y="2767521"/>
            <a:chExt cx="1275167" cy="1584176"/>
          </a:xfrm>
        </p:grpSpPr>
        <p:pic>
          <p:nvPicPr>
            <p:cNvPr id="2304" name="Google Shape;2304;p48"/>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2305" name="Google Shape;2305;p48"/>
            <p:cNvGrpSpPr/>
            <p:nvPr/>
          </p:nvGrpSpPr>
          <p:grpSpPr>
            <a:xfrm>
              <a:off x="2084244" y="3329937"/>
              <a:ext cx="1275167" cy="1021760"/>
              <a:chOff x="-184098" y="6956153"/>
              <a:chExt cx="1489900" cy="1021760"/>
            </a:xfrm>
          </p:grpSpPr>
          <p:sp>
            <p:nvSpPr>
              <p:cNvPr id="2306" name="Google Shape;2306;p48"/>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307" name="Google Shape;2307;p4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308" name="Google Shape;2308;p48"/>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2309" name="Google Shape;2309;p48"/>
          <p:cNvSpPr txBox="1"/>
          <p:nvPr>
            <p:ph type="ctrTitle"/>
          </p:nvPr>
        </p:nvSpPr>
        <p:spPr>
          <a:xfrm>
            <a:off x="377104" y="6204054"/>
            <a:ext cx="6676013"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252 Casos 42,5% del total</a:t>
            </a:r>
            <a:endParaRPr/>
          </a:p>
        </p:txBody>
      </p:sp>
      <p:grpSp>
        <p:nvGrpSpPr>
          <p:cNvPr id="2310" name="Google Shape;2310;p48"/>
          <p:cNvGrpSpPr/>
          <p:nvPr/>
        </p:nvGrpSpPr>
        <p:grpSpPr>
          <a:xfrm>
            <a:off x="2183292" y="6548954"/>
            <a:ext cx="1847617" cy="436842"/>
            <a:chOff x="3060727" y="484500"/>
            <a:chExt cx="2369636" cy="436842"/>
          </a:xfrm>
        </p:grpSpPr>
        <p:sp>
          <p:nvSpPr>
            <p:cNvPr id="2311" name="Google Shape;2311;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2" name="Google Shape;2312;p4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313" name="Google Shape;2313;p48"/>
          <p:cNvGrpSpPr/>
          <p:nvPr/>
        </p:nvGrpSpPr>
        <p:grpSpPr>
          <a:xfrm>
            <a:off x="26784" y="6546407"/>
            <a:ext cx="1852274" cy="436842"/>
            <a:chOff x="3054754" y="484500"/>
            <a:chExt cx="2375609" cy="436842"/>
          </a:xfrm>
        </p:grpSpPr>
        <p:sp>
          <p:nvSpPr>
            <p:cNvPr id="2314" name="Google Shape;2314;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5" name="Google Shape;2315;p4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316" name="Google Shape;2316;p48"/>
          <p:cNvGrpSpPr/>
          <p:nvPr/>
        </p:nvGrpSpPr>
        <p:grpSpPr>
          <a:xfrm>
            <a:off x="4363354" y="6587739"/>
            <a:ext cx="2722458" cy="436841"/>
            <a:chOff x="3060727" y="484500"/>
            <a:chExt cx="2369637" cy="436842"/>
          </a:xfrm>
        </p:grpSpPr>
        <p:sp>
          <p:nvSpPr>
            <p:cNvPr id="2317" name="Google Shape;2317;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8" name="Google Shape;2318;p4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319" name="Google Shape;2319;p48"/>
          <p:cNvSpPr/>
          <p:nvPr/>
        </p:nvSpPr>
        <p:spPr>
          <a:xfrm>
            <a:off x="58986" y="5159535"/>
            <a:ext cx="716715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3. Mapa temático de proporción de casos para violencia intrafamiliar y de genero. Medellín, a Periodo epidemiológico 08  acumulado  de  2022. </a:t>
            </a:r>
            <a:endParaRPr/>
          </a:p>
        </p:txBody>
      </p:sp>
      <p:pic>
        <p:nvPicPr>
          <p:cNvPr id="2320" name="Google Shape;2320;p48"/>
          <p:cNvPicPr preferRelativeResize="0"/>
          <p:nvPr/>
        </p:nvPicPr>
        <p:blipFill rotWithShape="1">
          <a:blip r:embed="rId7">
            <a:alphaModFix/>
          </a:blip>
          <a:srcRect b="0" l="0" r="0" t="0"/>
          <a:stretch/>
        </p:blipFill>
        <p:spPr>
          <a:xfrm>
            <a:off x="0" y="517728"/>
            <a:ext cx="7200900" cy="45265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49"/>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26" name="Google Shape;2326;p49"/>
          <p:cNvGrpSpPr/>
          <p:nvPr/>
        </p:nvGrpSpPr>
        <p:grpSpPr>
          <a:xfrm>
            <a:off x="300347" y="4246658"/>
            <a:ext cx="5047355" cy="276999"/>
            <a:chOff x="2448322" y="74775"/>
            <a:chExt cx="5047355" cy="276999"/>
          </a:xfrm>
        </p:grpSpPr>
        <p:sp>
          <p:nvSpPr>
            <p:cNvPr id="2327" name="Google Shape;2327;p4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28" name="Google Shape;2328;p49"/>
            <p:cNvCxnSpPr>
              <a:stCxn id="232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29" name="Google Shape;2329;p49"/>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2330" name="Google Shape;2330;p49"/>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2331" name="Google Shape;2331;p49"/>
          <p:cNvGrpSpPr/>
          <p:nvPr/>
        </p:nvGrpSpPr>
        <p:grpSpPr>
          <a:xfrm>
            <a:off x="827530" y="5050102"/>
            <a:ext cx="1509462" cy="677795"/>
            <a:chOff x="985375" y="4325999"/>
            <a:chExt cx="1509462" cy="478736"/>
          </a:xfrm>
        </p:grpSpPr>
        <p:sp>
          <p:nvSpPr>
            <p:cNvPr id="2332" name="Google Shape;2332;p49"/>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83,0%</a:t>
              </a:r>
              <a:endParaRPr b="1" sz="1600">
                <a:solidFill>
                  <a:schemeClr val="dk1"/>
                </a:solidFill>
                <a:latin typeface="Arial Narrow"/>
                <a:ea typeface="Arial Narrow"/>
                <a:cs typeface="Arial Narrow"/>
                <a:sym typeface="Arial Narrow"/>
              </a:endParaRPr>
            </a:p>
          </p:txBody>
        </p:sp>
        <p:sp>
          <p:nvSpPr>
            <p:cNvPr id="2333" name="Google Shape;2333;p49"/>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2334" name="Google Shape;2334;p49"/>
          <p:cNvGrpSpPr/>
          <p:nvPr/>
        </p:nvGrpSpPr>
        <p:grpSpPr>
          <a:xfrm>
            <a:off x="3238041" y="5007822"/>
            <a:ext cx="1392424" cy="720079"/>
            <a:chOff x="68358" y="6677206"/>
            <a:chExt cx="1392424" cy="926181"/>
          </a:xfrm>
        </p:grpSpPr>
        <p:sp>
          <p:nvSpPr>
            <p:cNvPr id="2335" name="Google Shape;2335;p49"/>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11,1%</a:t>
              </a:r>
              <a:endParaRPr b="1" sz="1600">
                <a:solidFill>
                  <a:schemeClr val="dk1"/>
                </a:solidFill>
                <a:latin typeface="Arial Narrow"/>
                <a:ea typeface="Arial Narrow"/>
                <a:cs typeface="Arial Narrow"/>
                <a:sym typeface="Arial Narrow"/>
              </a:endParaRPr>
            </a:p>
          </p:txBody>
        </p:sp>
        <p:sp>
          <p:nvSpPr>
            <p:cNvPr id="2336" name="Google Shape;2336;p49"/>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2337" name="Google Shape;2337;p49"/>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2338" name="Google Shape;2338;p49"/>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2339" name="Google Shape;2339;p49"/>
          <p:cNvGrpSpPr/>
          <p:nvPr/>
        </p:nvGrpSpPr>
        <p:grpSpPr>
          <a:xfrm>
            <a:off x="5287739" y="5095736"/>
            <a:ext cx="1638590" cy="566300"/>
            <a:chOff x="1739715" y="6554323"/>
            <a:chExt cx="1638590" cy="566300"/>
          </a:xfrm>
        </p:grpSpPr>
        <p:sp>
          <p:nvSpPr>
            <p:cNvPr id="2340" name="Google Shape;2340;p49"/>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5,9%</a:t>
              </a:r>
              <a:endParaRPr b="1" sz="1600">
                <a:solidFill>
                  <a:schemeClr val="dk1"/>
                </a:solidFill>
                <a:latin typeface="Arial Narrow"/>
                <a:ea typeface="Arial Narrow"/>
                <a:cs typeface="Arial Narrow"/>
                <a:sym typeface="Arial Narrow"/>
              </a:endParaRPr>
            </a:p>
          </p:txBody>
        </p:sp>
        <p:sp>
          <p:nvSpPr>
            <p:cNvPr id="2341" name="Google Shape;2341;p49"/>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2342" name="Google Shape;2342;p49"/>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57,40% del total de violencia reportadas, evidenciado una situación de interés en salud publica que se esta analizando e interviniendo desde la metodología de gestión del riesgo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42,5% del total de las violencias, la relación hombre, mujer, es aproximadamente de un hombre por cada 5 mujeres, se presenta en todos los cursos de vida, desde la primera infancia, siendo los adultos los mas afectados (27-59 años), seguido por los jóvenes. cabe resaltar que el 3,1% de las víctimas son maternas. Las personas mayores de 18 años padecen más violencia física y psicológica, mientras que los menores de 18 años sufren más violencia por negligencia y abandono; en mas del 60% de cada una de las violencias no sexuales el agresor es familiar de la víctima. La violencia no sexual que más se presenta es la violencia física. </a:t>
            </a:r>
            <a:endParaRPr/>
          </a:p>
        </p:txBody>
      </p:sp>
      <p:sp>
        <p:nvSpPr>
          <p:cNvPr id="2343" name="Google Shape;2343;p49"/>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44" name="Google Shape;2344;p49"/>
          <p:cNvGrpSpPr/>
          <p:nvPr/>
        </p:nvGrpSpPr>
        <p:grpSpPr>
          <a:xfrm>
            <a:off x="201923" y="6421323"/>
            <a:ext cx="3446504" cy="276999"/>
            <a:chOff x="2448322" y="33831"/>
            <a:chExt cx="3446504" cy="276999"/>
          </a:xfrm>
        </p:grpSpPr>
        <p:sp>
          <p:nvSpPr>
            <p:cNvPr id="2345" name="Google Shape;2345;p4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46" name="Google Shape;2346;p49"/>
            <p:cNvCxnSpPr>
              <a:stCxn id="234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347" name="Google Shape;2347;p4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2348" name="Google Shape;2348;p49"/>
          <p:cNvSpPr/>
          <p:nvPr/>
        </p:nvSpPr>
        <p:spPr>
          <a:xfrm>
            <a:off x="1479574" y="3724889"/>
            <a:ext cx="433770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4. Curso de vida de los casos  de violencia. Periodo epidemiológico 08 2022. </a:t>
            </a:r>
            <a:endParaRPr/>
          </a:p>
        </p:txBody>
      </p:sp>
      <p:pic>
        <p:nvPicPr>
          <p:cNvPr id="2349" name="Google Shape;2349;p49"/>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2350" name="Google Shape;2350;p49"/>
          <p:cNvGrpSpPr/>
          <p:nvPr/>
        </p:nvGrpSpPr>
        <p:grpSpPr>
          <a:xfrm>
            <a:off x="3526645" y="654428"/>
            <a:ext cx="1690560" cy="650645"/>
            <a:chOff x="-14122" y="7072716"/>
            <a:chExt cx="1282684" cy="650645"/>
          </a:xfrm>
        </p:grpSpPr>
        <p:sp>
          <p:nvSpPr>
            <p:cNvPr id="2351" name="Google Shape;2351;p4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352" name="Google Shape;2352;p4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99,2%</a:t>
              </a:r>
              <a:endParaRPr/>
            </a:p>
          </p:txBody>
        </p:sp>
      </p:grpSp>
      <p:pic>
        <p:nvPicPr>
          <p:cNvPr id="2353" name="Google Shape;2353;p49"/>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2354" name="Google Shape;2354;p49"/>
          <p:cNvGrpSpPr/>
          <p:nvPr/>
        </p:nvGrpSpPr>
        <p:grpSpPr>
          <a:xfrm>
            <a:off x="1474423" y="647431"/>
            <a:ext cx="1881594" cy="724941"/>
            <a:chOff x="-103304" y="7072716"/>
            <a:chExt cx="1427628" cy="724941"/>
          </a:xfrm>
        </p:grpSpPr>
        <p:sp>
          <p:nvSpPr>
            <p:cNvPr id="2355" name="Google Shape;2355;p4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356" name="Google Shape;2356;p4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63,4%</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32,1%</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2357" name="Google Shape;2357;p4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49</a:t>
            </a:r>
            <a:endParaRPr b="1" sz="1050">
              <a:solidFill>
                <a:schemeClr val="dk1"/>
              </a:solidFill>
              <a:latin typeface="Arial Narrow"/>
              <a:ea typeface="Arial Narrow"/>
              <a:cs typeface="Arial Narrow"/>
              <a:sym typeface="Arial Narrow"/>
            </a:endParaRPr>
          </a:p>
        </p:txBody>
      </p:sp>
      <p:graphicFrame>
        <p:nvGraphicFramePr>
          <p:cNvPr id="2358" name="Google Shape;2358;p49"/>
          <p:cNvGraphicFramePr/>
          <p:nvPr/>
        </p:nvGraphicFramePr>
        <p:xfrm>
          <a:off x="1468782" y="1582094"/>
          <a:ext cx="3958141" cy="2122930"/>
        </p:xfrm>
        <a:graphic>
          <a:graphicData uri="http://schemas.openxmlformats.org/drawingml/2006/chart">
            <c:chart r:id="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62,00%</a:t>
            </a:r>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38,00%</a:t>
            </a:r>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0,63%</a:t>
            </a:r>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0,07%</a:t>
            </a:r>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{66603159-5A0A-4E49-8D0C-2CB15D2A1887}</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Procedentes del exterior</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 casos</a:t>
            </a:r>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81 casos</a:t>
            </a:r>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 casos</a:t>
            </a:r>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49 casos</a:t>
            </a:r>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17,46%</a:t>
            </a:r>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248 casos</a:t>
            </a:r>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81,76%</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18,24%</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10431" y="5241858"/>
            <a:ext cx="7521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88,87%</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11,13%</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95" name="Google Shape;195;p5"/>
          <p:cNvSpPr/>
          <p:nvPr/>
        </p:nvSpPr>
        <p:spPr>
          <a:xfrm>
            <a:off x="65647"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Formas de tuberculosis extrapulmonar acumulado a Periodo epidemiológico 08 Medellín 2022</a:t>
            </a:r>
            <a:endParaRPr sz="1050">
              <a:solidFill>
                <a:schemeClr val="dk1"/>
              </a:solidFill>
              <a:latin typeface="Arial Narrow"/>
              <a:ea typeface="Arial Narrow"/>
              <a:cs typeface="Arial Narrow"/>
              <a:sym typeface="Arial Narrow"/>
            </a:endParaRPr>
          </a:p>
        </p:txBody>
      </p:sp>
      <p:sp>
        <p:nvSpPr>
          <p:cNvPr id="196" name="Google Shape;196;p5"/>
          <p:cNvSpPr/>
          <p:nvPr/>
        </p:nvSpPr>
        <p:spPr>
          <a:xfrm>
            <a:off x="3585004"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Distribución porcentual de la tuberculosis por ciclo de vida, Periodo epidemiológico 08 Medellín 2022</a:t>
            </a:r>
            <a:endParaRPr sz="1050">
              <a:solidFill>
                <a:schemeClr val="dk1"/>
              </a:solidFill>
              <a:latin typeface="Arial Narrow"/>
              <a:ea typeface="Arial Narrow"/>
              <a:cs typeface="Arial Narrow"/>
              <a:sym typeface="Arial Narrow"/>
            </a:endParaRPr>
          </a:p>
        </p:txBody>
      </p:sp>
      <p:grpSp>
        <p:nvGrpSpPr>
          <p:cNvPr id="197" name="Google Shape;197;p5"/>
          <p:cNvGrpSpPr/>
          <p:nvPr/>
        </p:nvGrpSpPr>
        <p:grpSpPr>
          <a:xfrm>
            <a:off x="402094" y="460370"/>
            <a:ext cx="2369636" cy="453798"/>
            <a:chOff x="402094" y="486270"/>
            <a:chExt cx="2369636" cy="453798"/>
          </a:xfrm>
        </p:grpSpPr>
        <p:sp>
          <p:nvSpPr>
            <p:cNvPr id="198" name="Google Shape;198;p5"/>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a:p>
          </p:txBody>
        </p:sp>
      </p:grpSp>
      <p:sp>
        <p:nvSpPr>
          <p:cNvPr id="200" name="Google Shape;200;p5"/>
          <p:cNvSpPr/>
          <p:nvPr/>
        </p:nvSpPr>
        <p:spPr>
          <a:xfrm>
            <a:off x="420292" y="208965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881 casos</a:t>
            </a:r>
            <a:endParaRPr/>
          </a:p>
        </p:txBody>
      </p:sp>
      <p:sp>
        <p:nvSpPr>
          <p:cNvPr id="201" name="Google Shape;201;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540 casos</a:t>
            </a:r>
            <a:endParaRPr/>
          </a:p>
        </p:txBody>
      </p:sp>
      <p:sp>
        <p:nvSpPr>
          <p:cNvPr id="202" name="Google Shape;202;p5"/>
          <p:cNvSpPr/>
          <p:nvPr/>
        </p:nvSpPr>
        <p:spPr>
          <a:xfrm>
            <a:off x="3201413" y="209967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a:p>
        </p:txBody>
      </p:sp>
      <p:sp>
        <p:nvSpPr>
          <p:cNvPr id="203" name="Google Shape;203;p5"/>
          <p:cNvSpPr/>
          <p:nvPr/>
        </p:nvSpPr>
        <p:spPr>
          <a:xfrm>
            <a:off x="4607097" y="21078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a:p>
        </p:txBody>
      </p:sp>
      <p:pic>
        <p:nvPicPr>
          <p:cNvPr id="204" name="Google Shape;204;p5"/>
          <p:cNvPicPr preferRelativeResize="0"/>
          <p:nvPr/>
        </p:nvPicPr>
        <p:blipFill rotWithShape="1">
          <a:blip r:embed="rId3">
            <a:alphaModFix/>
          </a:blip>
          <a:srcRect b="0" l="59909" r="27482" t="12083"/>
          <a:stretch/>
        </p:blipFill>
        <p:spPr>
          <a:xfrm>
            <a:off x="3264060" y="844294"/>
            <a:ext cx="599090" cy="748088"/>
          </a:xfrm>
          <a:prstGeom prst="rect">
            <a:avLst/>
          </a:prstGeom>
          <a:noFill/>
          <a:ln>
            <a:noFill/>
          </a:ln>
        </p:spPr>
      </p:pic>
      <p:pic>
        <p:nvPicPr>
          <p:cNvPr id="205" name="Google Shape;205;p5"/>
          <p:cNvPicPr preferRelativeResize="0"/>
          <p:nvPr/>
        </p:nvPicPr>
        <p:blipFill rotWithShape="1">
          <a:blip r:embed="rId3">
            <a:alphaModFix/>
          </a:blip>
          <a:srcRect b="0" l="87770" r="0" t="0"/>
          <a:stretch/>
        </p:blipFill>
        <p:spPr>
          <a:xfrm>
            <a:off x="4663615" y="795253"/>
            <a:ext cx="581113" cy="850900"/>
          </a:xfrm>
          <a:prstGeom prst="rect">
            <a:avLst/>
          </a:prstGeom>
          <a:noFill/>
          <a:ln>
            <a:noFill/>
          </a:ln>
        </p:spPr>
      </p:pic>
      <p:pic>
        <p:nvPicPr>
          <p:cNvPr id="206" name="Google Shape;206;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7" name="Google Shape;207;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8" name="Google Shape;208;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grpSp>
        <p:nvGrpSpPr>
          <p:cNvPr id="209" name="Google Shape;209;p5"/>
          <p:cNvGrpSpPr/>
          <p:nvPr/>
        </p:nvGrpSpPr>
        <p:grpSpPr>
          <a:xfrm>
            <a:off x="3060727" y="458600"/>
            <a:ext cx="2369636" cy="436842"/>
            <a:chOff x="3060727" y="484500"/>
            <a:chExt cx="2369636" cy="436842"/>
          </a:xfrm>
        </p:grpSpPr>
        <p:sp>
          <p:nvSpPr>
            <p:cNvPr id="210" name="Google Shape;210;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a:p>
          </p:txBody>
        </p:sp>
      </p:grpSp>
      <p:sp>
        <p:nvSpPr>
          <p:cNvPr id="212" name="Google Shape;212;p5"/>
          <p:cNvSpPr/>
          <p:nvPr/>
        </p:nvSpPr>
        <p:spPr>
          <a:xfrm>
            <a:off x="2960715" y="1461784"/>
            <a:ext cx="1205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13" name="Google Shape;213;p5"/>
          <p:cNvSpPr/>
          <p:nvPr/>
        </p:nvSpPr>
        <p:spPr>
          <a:xfrm>
            <a:off x="4560025" y="1509082"/>
            <a:ext cx="7393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nvGrpSpPr>
          <p:cNvPr id="214" name="Google Shape;214;p5"/>
          <p:cNvGrpSpPr/>
          <p:nvPr/>
        </p:nvGrpSpPr>
        <p:grpSpPr>
          <a:xfrm>
            <a:off x="432098" y="2303427"/>
            <a:ext cx="2369637" cy="436842"/>
            <a:chOff x="3060726" y="484500"/>
            <a:chExt cx="2369637" cy="436842"/>
          </a:xfrm>
        </p:grpSpPr>
        <p:sp>
          <p:nvSpPr>
            <p:cNvPr id="215" name="Google Shape;21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a:p>
          </p:txBody>
        </p:sp>
      </p:grpSp>
      <p:pic>
        <p:nvPicPr>
          <p:cNvPr id="217" name="Google Shape;217;p5"/>
          <p:cNvPicPr preferRelativeResize="0"/>
          <p:nvPr/>
        </p:nvPicPr>
        <p:blipFill rotWithShape="1">
          <a:blip r:embed="rId7">
            <a:alphaModFix/>
          </a:blip>
          <a:srcRect b="0" l="0" r="0" t="0"/>
          <a:stretch/>
        </p:blipFill>
        <p:spPr>
          <a:xfrm>
            <a:off x="19034" y="5861504"/>
            <a:ext cx="3304318" cy="2752750"/>
          </a:xfrm>
          <a:prstGeom prst="rect">
            <a:avLst/>
          </a:prstGeom>
          <a:noFill/>
          <a:ln>
            <a:noFill/>
          </a:ln>
        </p:spPr>
      </p:pic>
      <p:pic>
        <p:nvPicPr>
          <p:cNvPr id="218" name="Google Shape;218;p5"/>
          <p:cNvPicPr preferRelativeResize="0"/>
          <p:nvPr/>
        </p:nvPicPr>
        <p:blipFill rotWithShape="1">
          <a:blip r:embed="rId8">
            <a:alphaModFix/>
          </a:blip>
          <a:srcRect b="0" l="0" r="0" t="0"/>
          <a:stretch/>
        </p:blipFill>
        <p:spPr>
          <a:xfrm>
            <a:off x="3456434" y="5861504"/>
            <a:ext cx="3672408" cy="2752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p50"/>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4" name="Google Shape;2364;p50"/>
          <p:cNvGrpSpPr/>
          <p:nvPr/>
        </p:nvGrpSpPr>
        <p:grpSpPr>
          <a:xfrm>
            <a:off x="277404" y="58319"/>
            <a:ext cx="3446504" cy="276999"/>
            <a:chOff x="2448322" y="74775"/>
            <a:chExt cx="3446504" cy="276999"/>
          </a:xfrm>
        </p:grpSpPr>
        <p:sp>
          <p:nvSpPr>
            <p:cNvPr id="2365" name="Google Shape;2365;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6" name="Google Shape;2366;p50"/>
            <p:cNvCxnSpPr>
              <a:stCxn id="236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67" name="Google Shape;2367;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368" name="Google Shape;2368;p50"/>
          <p:cNvSpPr/>
          <p:nvPr/>
        </p:nvSpPr>
        <p:spPr>
          <a:xfrm>
            <a:off x="54374" y="5157117"/>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9" name="Google Shape;2369;p50"/>
          <p:cNvGrpSpPr/>
          <p:nvPr/>
        </p:nvGrpSpPr>
        <p:grpSpPr>
          <a:xfrm>
            <a:off x="296301" y="5203040"/>
            <a:ext cx="5047355" cy="276999"/>
            <a:chOff x="2448322" y="74775"/>
            <a:chExt cx="5047355" cy="276999"/>
          </a:xfrm>
        </p:grpSpPr>
        <p:sp>
          <p:nvSpPr>
            <p:cNvPr id="2370" name="Google Shape;2370;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71" name="Google Shape;2371;p50"/>
            <p:cNvCxnSpPr>
              <a:stCxn id="23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72" name="Google Shape;2372;p5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sp>
        <p:nvSpPr>
          <p:cNvPr id="2373" name="Google Shape;2373;p5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50</a:t>
            </a:r>
            <a:endParaRPr b="1" sz="1050">
              <a:solidFill>
                <a:schemeClr val="dk1"/>
              </a:solidFill>
              <a:latin typeface="Arial Narrow"/>
              <a:ea typeface="Arial Narrow"/>
              <a:cs typeface="Arial Narrow"/>
              <a:sym typeface="Arial Narrow"/>
            </a:endParaRPr>
          </a:p>
        </p:txBody>
      </p:sp>
      <p:grpSp>
        <p:nvGrpSpPr>
          <p:cNvPr id="2374" name="Google Shape;2374;p50"/>
          <p:cNvGrpSpPr/>
          <p:nvPr/>
        </p:nvGrpSpPr>
        <p:grpSpPr>
          <a:xfrm>
            <a:off x="109326" y="1043608"/>
            <a:ext cx="850854" cy="1582774"/>
            <a:chOff x="1068833" y="553075"/>
            <a:chExt cx="850854" cy="1582774"/>
          </a:xfrm>
        </p:grpSpPr>
        <p:pic>
          <p:nvPicPr>
            <p:cNvPr id="2375" name="Google Shape;2375;p5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376" name="Google Shape;2376;p50"/>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17,6%</a:t>
              </a:r>
              <a:endParaRPr/>
            </a:p>
          </p:txBody>
        </p:sp>
        <p:sp>
          <p:nvSpPr>
            <p:cNvPr id="2377" name="Google Shape;2377;p5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378" name="Google Shape;2378;p50"/>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60 casos</a:t>
              </a:r>
              <a:endParaRPr sz="1200">
                <a:solidFill>
                  <a:schemeClr val="dk1"/>
                </a:solidFill>
                <a:latin typeface="Calibri"/>
                <a:ea typeface="Calibri"/>
                <a:cs typeface="Calibri"/>
                <a:sym typeface="Calibri"/>
              </a:endParaRPr>
            </a:p>
          </p:txBody>
        </p:sp>
      </p:grpSp>
      <p:grpSp>
        <p:nvGrpSpPr>
          <p:cNvPr id="2379" name="Google Shape;2379;p50"/>
          <p:cNvGrpSpPr/>
          <p:nvPr/>
        </p:nvGrpSpPr>
        <p:grpSpPr>
          <a:xfrm>
            <a:off x="1104196" y="1043608"/>
            <a:ext cx="811840" cy="1567326"/>
            <a:chOff x="1752268" y="1227775"/>
            <a:chExt cx="811840" cy="1567326"/>
          </a:xfrm>
        </p:grpSpPr>
        <p:sp>
          <p:nvSpPr>
            <p:cNvPr id="2380" name="Google Shape;2380;p50"/>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82,3%</a:t>
              </a:r>
              <a:endParaRPr/>
            </a:p>
          </p:txBody>
        </p:sp>
        <p:sp>
          <p:nvSpPr>
            <p:cNvPr id="2381" name="Google Shape;2381;p5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382" name="Google Shape;2382;p50"/>
            <p:cNvSpPr/>
            <p:nvPr/>
          </p:nvSpPr>
          <p:spPr>
            <a:xfrm>
              <a:off x="1766687" y="251810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280 casos</a:t>
              </a:r>
              <a:endParaRPr sz="1200">
                <a:solidFill>
                  <a:schemeClr val="dk1"/>
                </a:solidFill>
                <a:latin typeface="Calibri"/>
                <a:ea typeface="Calibri"/>
                <a:cs typeface="Calibri"/>
                <a:sym typeface="Calibri"/>
              </a:endParaRPr>
            </a:p>
          </p:txBody>
        </p:sp>
        <p:pic>
          <p:nvPicPr>
            <p:cNvPr id="2383" name="Google Shape;2383;p5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384" name="Google Shape;2384;p50"/>
          <p:cNvGrpSpPr/>
          <p:nvPr/>
        </p:nvGrpSpPr>
        <p:grpSpPr>
          <a:xfrm>
            <a:off x="2088282" y="1044980"/>
            <a:ext cx="1152880" cy="1582804"/>
            <a:chOff x="3115290" y="1227775"/>
            <a:chExt cx="1152880" cy="1582804"/>
          </a:xfrm>
        </p:grpSpPr>
        <p:grpSp>
          <p:nvGrpSpPr>
            <p:cNvPr id="2385" name="Google Shape;2385;p50"/>
            <p:cNvGrpSpPr/>
            <p:nvPr/>
          </p:nvGrpSpPr>
          <p:grpSpPr>
            <a:xfrm>
              <a:off x="3115290" y="1951748"/>
              <a:ext cx="1152880" cy="858831"/>
              <a:chOff x="3744466" y="1301912"/>
              <a:chExt cx="1152880" cy="858831"/>
            </a:xfrm>
          </p:grpSpPr>
          <p:sp>
            <p:nvSpPr>
              <p:cNvPr id="2386" name="Google Shape;2386;p5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a:t>
                </a:r>
                <a:endParaRPr/>
              </a:p>
            </p:txBody>
          </p:sp>
          <p:sp>
            <p:nvSpPr>
              <p:cNvPr id="2387" name="Google Shape;2387;p5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388" name="Google Shape;2388;p5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389" name="Google Shape;2389;p5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390" name="Google Shape;2390;p50"/>
          <p:cNvGrpSpPr/>
          <p:nvPr/>
        </p:nvGrpSpPr>
        <p:grpSpPr>
          <a:xfrm>
            <a:off x="3213114" y="1057256"/>
            <a:ext cx="740068" cy="1574421"/>
            <a:chOff x="4615870" y="1227775"/>
            <a:chExt cx="740068" cy="1574421"/>
          </a:xfrm>
        </p:grpSpPr>
        <p:grpSp>
          <p:nvGrpSpPr>
            <p:cNvPr id="2391" name="Google Shape;2391;p50"/>
            <p:cNvGrpSpPr/>
            <p:nvPr/>
          </p:nvGrpSpPr>
          <p:grpSpPr>
            <a:xfrm>
              <a:off x="4615870" y="1922272"/>
              <a:ext cx="740068" cy="879924"/>
              <a:chOff x="5245046" y="1274868"/>
              <a:chExt cx="740068" cy="879924"/>
            </a:xfrm>
          </p:grpSpPr>
          <p:sp>
            <p:nvSpPr>
              <p:cNvPr id="2392" name="Google Shape;2392;p5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a:t>
                </a:r>
                <a:endParaRPr/>
              </a:p>
            </p:txBody>
          </p:sp>
          <p:sp>
            <p:nvSpPr>
              <p:cNvPr id="2393" name="Google Shape;2393;p5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394" name="Google Shape;2394;p50"/>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pic>
          <p:nvPicPr>
            <p:cNvPr id="2395" name="Google Shape;2395;p5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2396" name="Google Shape;2396;p50"/>
          <p:cNvSpPr/>
          <p:nvPr/>
        </p:nvSpPr>
        <p:spPr>
          <a:xfrm>
            <a:off x="3811459" y="4652676"/>
            <a:ext cx="340378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08. 2022. </a:t>
            </a:r>
            <a:endParaRPr/>
          </a:p>
        </p:txBody>
      </p:sp>
      <p:pic>
        <p:nvPicPr>
          <p:cNvPr id="2397" name="Google Shape;2397;p50"/>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2398" name="Google Shape;2398;p50"/>
          <p:cNvGrpSpPr/>
          <p:nvPr/>
        </p:nvGrpSpPr>
        <p:grpSpPr>
          <a:xfrm>
            <a:off x="2176515" y="3478075"/>
            <a:ext cx="1690560" cy="650645"/>
            <a:chOff x="-14122" y="7072716"/>
            <a:chExt cx="1282684" cy="650645"/>
          </a:xfrm>
        </p:grpSpPr>
        <p:sp>
          <p:nvSpPr>
            <p:cNvPr id="2399" name="Google Shape;2399;p5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400" name="Google Shape;2400;p5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98,4%</a:t>
              </a:r>
              <a:endParaRPr/>
            </a:p>
          </p:txBody>
        </p:sp>
      </p:grpSp>
      <p:pic>
        <p:nvPicPr>
          <p:cNvPr id="2401" name="Google Shape;2401;p50"/>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402" name="Google Shape;2402;p50"/>
          <p:cNvGrpSpPr/>
          <p:nvPr/>
        </p:nvGrpSpPr>
        <p:grpSpPr>
          <a:xfrm>
            <a:off x="56053" y="3432695"/>
            <a:ext cx="1881594" cy="724941"/>
            <a:chOff x="-103304" y="7072716"/>
            <a:chExt cx="1427628" cy="724941"/>
          </a:xfrm>
        </p:grpSpPr>
        <p:sp>
          <p:nvSpPr>
            <p:cNvPr id="2403" name="Google Shape;2403;p5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404" name="Google Shape;2404;p50"/>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57,6%</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38,5%</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405" name="Google Shape;2405;p50"/>
          <p:cNvGrpSpPr/>
          <p:nvPr/>
        </p:nvGrpSpPr>
        <p:grpSpPr>
          <a:xfrm>
            <a:off x="4174170" y="1043608"/>
            <a:ext cx="874090" cy="1631193"/>
            <a:chOff x="2507826" y="2454167"/>
            <a:chExt cx="874090" cy="1631193"/>
          </a:xfrm>
        </p:grpSpPr>
        <p:sp>
          <p:nvSpPr>
            <p:cNvPr id="2406" name="Google Shape;2406;p5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2,9%</a:t>
              </a:r>
              <a:endParaRPr/>
            </a:p>
          </p:txBody>
        </p:sp>
        <p:pic>
          <p:nvPicPr>
            <p:cNvPr id="2407" name="Google Shape;2407;p50"/>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408" name="Google Shape;2408;p5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409" name="Google Shape;2409;p50"/>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grpSp>
        <p:nvGrpSpPr>
          <p:cNvPr id="2410" name="Google Shape;2410;p50"/>
          <p:cNvGrpSpPr/>
          <p:nvPr/>
        </p:nvGrpSpPr>
        <p:grpSpPr>
          <a:xfrm>
            <a:off x="5143163" y="1135644"/>
            <a:ext cx="888754" cy="1519436"/>
            <a:chOff x="3826683" y="2822224"/>
            <a:chExt cx="888754" cy="1519436"/>
          </a:xfrm>
        </p:grpSpPr>
        <p:grpSp>
          <p:nvGrpSpPr>
            <p:cNvPr id="2411" name="Google Shape;2411;p50"/>
            <p:cNvGrpSpPr/>
            <p:nvPr/>
          </p:nvGrpSpPr>
          <p:grpSpPr>
            <a:xfrm>
              <a:off x="3826683" y="3446500"/>
              <a:ext cx="888754" cy="895160"/>
              <a:chOff x="2507826" y="3203848"/>
              <a:chExt cx="888754" cy="895160"/>
            </a:xfrm>
          </p:grpSpPr>
          <p:sp>
            <p:nvSpPr>
              <p:cNvPr id="2412" name="Google Shape;2412;p5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a:t>
                </a:r>
                <a:endParaRPr/>
              </a:p>
            </p:txBody>
          </p:sp>
          <p:sp>
            <p:nvSpPr>
              <p:cNvPr id="2413" name="Google Shape;2413;p5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414" name="Google Shape;2414;p50"/>
              <p:cNvSpPr/>
              <p:nvPr/>
            </p:nvSpPr>
            <p:spPr>
              <a:xfrm>
                <a:off x="2648170" y="3822009"/>
                <a:ext cx="74841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  casos</a:t>
                </a:r>
                <a:endParaRPr sz="1200">
                  <a:solidFill>
                    <a:schemeClr val="dk1"/>
                  </a:solidFill>
                  <a:latin typeface="Calibri"/>
                  <a:ea typeface="Calibri"/>
                  <a:cs typeface="Calibri"/>
                  <a:sym typeface="Calibri"/>
                </a:endParaRPr>
              </a:p>
            </p:txBody>
          </p:sp>
        </p:grpSp>
        <p:pic>
          <p:nvPicPr>
            <p:cNvPr id="2415" name="Google Shape;2415;p50"/>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416" name="Google Shape;2416;p50"/>
          <p:cNvGrpSpPr/>
          <p:nvPr/>
        </p:nvGrpSpPr>
        <p:grpSpPr>
          <a:xfrm>
            <a:off x="6011339" y="1043608"/>
            <a:ext cx="1275167" cy="1584176"/>
            <a:chOff x="2084244" y="2767521"/>
            <a:chExt cx="1275167" cy="1584176"/>
          </a:xfrm>
        </p:grpSpPr>
        <p:pic>
          <p:nvPicPr>
            <p:cNvPr id="2417" name="Google Shape;2417;p50"/>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418" name="Google Shape;2418;p50"/>
            <p:cNvGrpSpPr/>
            <p:nvPr/>
          </p:nvGrpSpPr>
          <p:grpSpPr>
            <a:xfrm>
              <a:off x="2084244" y="3329937"/>
              <a:ext cx="1275167" cy="1021760"/>
              <a:chOff x="-184098" y="6956153"/>
              <a:chExt cx="1489900" cy="1021760"/>
            </a:xfrm>
          </p:grpSpPr>
          <p:sp>
            <p:nvSpPr>
              <p:cNvPr id="2419" name="Google Shape;2419;p5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420" name="Google Shape;2420;p5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421" name="Google Shape;2421;p5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2422" name="Google Shape;2422;p50"/>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700">
                <a:solidFill>
                  <a:schemeClr val="dk1"/>
                </a:solidFill>
                <a:latin typeface="Arial"/>
                <a:ea typeface="Arial"/>
                <a:cs typeface="Arial"/>
                <a:sym typeface="Arial"/>
              </a:rPr>
              <a:t>Tabla 1. Proporción de casos sospechosos por edad de la víctima y tipo de agresor. Violencia Periodo epidemiológico 08. 2022</a:t>
            </a:r>
            <a:r>
              <a:rPr lang="es-ES" sz="1050">
                <a:solidFill>
                  <a:schemeClr val="dk1"/>
                </a:solidFill>
                <a:latin typeface="Arial Narrow"/>
                <a:ea typeface="Arial Narrow"/>
                <a:cs typeface="Arial Narrow"/>
                <a:sym typeface="Arial Narrow"/>
              </a:rPr>
              <a:t>. </a:t>
            </a:r>
            <a:endParaRPr/>
          </a:p>
        </p:txBody>
      </p:sp>
      <p:sp>
        <p:nvSpPr>
          <p:cNvPr id="2423" name="Google Shape;2423;p50"/>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57,40% del total de las violencias. La relación hombre, mujer es de 1 hombre por cada 5 mujeres; la padecen personas de todos los cursos de vida, siendo los niños, niñas y adolescentes los más afectados; cabe resaltar que se presentan casos en adultos mayores convirtiéndose en poblaciones altamente vulnerables. El tipo de violencia sexual que más se presenta es el acceso carnal (38,20%) seguido de actos sexuales (29,40%). Las víctimas menores de 18 años representan el 70% de los casos y el agresor se identifica como familiar de la víctima en el 4% de los mismos. </a:t>
            </a:r>
            <a:endParaRPr sz="1200">
              <a:solidFill>
                <a:schemeClr val="dk1"/>
              </a:solidFill>
              <a:latin typeface="Arial Narrow"/>
              <a:ea typeface="Arial Narrow"/>
              <a:cs typeface="Arial Narrow"/>
              <a:sym typeface="Arial Narrow"/>
            </a:endParaRPr>
          </a:p>
        </p:txBody>
      </p:sp>
      <p:sp>
        <p:nvSpPr>
          <p:cNvPr id="2424" name="Google Shape;2424;p50"/>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25" name="Google Shape;2425;p50"/>
          <p:cNvGrpSpPr/>
          <p:nvPr/>
        </p:nvGrpSpPr>
        <p:grpSpPr>
          <a:xfrm>
            <a:off x="190189" y="7650890"/>
            <a:ext cx="3446504" cy="276999"/>
            <a:chOff x="2448322" y="33831"/>
            <a:chExt cx="3446504" cy="276999"/>
          </a:xfrm>
        </p:grpSpPr>
        <p:sp>
          <p:nvSpPr>
            <p:cNvPr id="2426" name="Google Shape;2426;p5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27" name="Google Shape;2427;p50"/>
            <p:cNvCxnSpPr>
              <a:stCxn id="242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428" name="Google Shape;2428;p5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429" name="Google Shape;2429;p50"/>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340 Casos 57,4% del total</a:t>
            </a:r>
            <a:endParaRPr/>
          </a:p>
        </p:txBody>
      </p:sp>
      <p:grpSp>
        <p:nvGrpSpPr>
          <p:cNvPr id="2430" name="Google Shape;2430;p50"/>
          <p:cNvGrpSpPr/>
          <p:nvPr/>
        </p:nvGrpSpPr>
        <p:grpSpPr>
          <a:xfrm>
            <a:off x="2205963" y="695430"/>
            <a:ext cx="1847617" cy="436842"/>
            <a:chOff x="3060727" y="484500"/>
            <a:chExt cx="2369636" cy="436842"/>
          </a:xfrm>
        </p:grpSpPr>
        <p:sp>
          <p:nvSpPr>
            <p:cNvPr id="2431" name="Google Shape;2431;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2" name="Google Shape;2432;p5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433" name="Google Shape;2433;p50"/>
          <p:cNvGrpSpPr/>
          <p:nvPr/>
        </p:nvGrpSpPr>
        <p:grpSpPr>
          <a:xfrm>
            <a:off x="54374" y="683568"/>
            <a:ext cx="1852274" cy="436842"/>
            <a:chOff x="3054754" y="484500"/>
            <a:chExt cx="2375609" cy="436842"/>
          </a:xfrm>
        </p:grpSpPr>
        <p:sp>
          <p:nvSpPr>
            <p:cNvPr id="2434" name="Google Shape;2434;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5" name="Google Shape;2435;p5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436" name="Google Shape;2436;p50"/>
          <p:cNvGrpSpPr/>
          <p:nvPr/>
        </p:nvGrpSpPr>
        <p:grpSpPr>
          <a:xfrm>
            <a:off x="4385407" y="714128"/>
            <a:ext cx="2722458" cy="436842"/>
            <a:chOff x="3060727" y="484500"/>
            <a:chExt cx="2369637" cy="436842"/>
          </a:xfrm>
        </p:grpSpPr>
        <p:sp>
          <p:nvSpPr>
            <p:cNvPr id="2437" name="Google Shape;2437;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8" name="Google Shape;2438;p5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439" name="Google Shape;2439;p50"/>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2440" name="Google Shape;2440;p50"/>
          <p:cNvGraphicFramePr/>
          <p:nvPr/>
        </p:nvGraphicFramePr>
        <p:xfrm>
          <a:off x="3894577" y="2769948"/>
          <a:ext cx="3320661" cy="2082220"/>
        </p:xfrm>
        <a:graphic>
          <a:graphicData uri="http://schemas.openxmlformats.org/drawingml/2006/chart">
            <c:chart r:id="rId10"/>
          </a:graphicData>
        </a:graphic>
      </p:graphicFrame>
      <p:pic>
        <p:nvPicPr>
          <p:cNvPr id="2441" name="Google Shape;2441;p50"/>
          <p:cNvPicPr preferRelativeResize="0"/>
          <p:nvPr/>
        </p:nvPicPr>
        <p:blipFill rotWithShape="1">
          <a:blip r:embed="rId11">
            <a:alphaModFix/>
          </a:blip>
          <a:srcRect b="0" l="0" r="0" t="0"/>
          <a:stretch/>
        </p:blipFill>
        <p:spPr>
          <a:xfrm>
            <a:off x="1877535" y="5628476"/>
            <a:ext cx="3767508" cy="154153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5" name="Shape 2445"/>
        <p:cNvGrpSpPr/>
        <p:nvPr/>
      </p:nvGrpSpPr>
      <p:grpSpPr>
        <a:xfrm>
          <a:off x="0" y="0"/>
          <a:ext cx="0" cy="0"/>
          <a:chOff x="0" y="0"/>
          <a:chExt cx="0" cy="0"/>
        </a:xfrm>
      </p:grpSpPr>
      <p:pic>
        <p:nvPicPr>
          <p:cNvPr id="2446" name="Google Shape;2446;p51"/>
          <p:cNvPicPr preferRelativeResize="0"/>
          <p:nvPr/>
        </p:nvPicPr>
        <p:blipFill rotWithShape="1">
          <a:blip r:embed="rId3">
            <a:alphaModFix/>
          </a:blip>
          <a:srcRect b="0" l="0" r="0" t="0"/>
          <a:stretch/>
        </p:blipFill>
        <p:spPr>
          <a:xfrm>
            <a:off x="12920" y="312297"/>
            <a:ext cx="2286000" cy="2832347"/>
          </a:xfrm>
          <a:prstGeom prst="rect">
            <a:avLst/>
          </a:prstGeom>
          <a:noFill/>
          <a:ln>
            <a:noFill/>
          </a:ln>
        </p:spPr>
      </p:pic>
      <p:sp>
        <p:nvSpPr>
          <p:cNvPr id="2447" name="Google Shape;2447;p51"/>
          <p:cNvSpPr txBox="1"/>
          <p:nvPr/>
        </p:nvSpPr>
        <p:spPr>
          <a:xfrm>
            <a:off x="-77391" y="3947854"/>
            <a:ext cx="2919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Periodo epidemiológico 08 -2022</a:t>
            </a:r>
            <a:endParaRPr/>
          </a:p>
        </p:txBody>
      </p:sp>
      <p:grpSp>
        <p:nvGrpSpPr>
          <p:cNvPr id="2448" name="Google Shape;2448;p51"/>
          <p:cNvGrpSpPr/>
          <p:nvPr/>
        </p:nvGrpSpPr>
        <p:grpSpPr>
          <a:xfrm>
            <a:off x="94503" y="3279280"/>
            <a:ext cx="2259752" cy="552552"/>
            <a:chOff x="2397524" y="3379972"/>
            <a:chExt cx="4508500" cy="904875"/>
          </a:xfrm>
        </p:grpSpPr>
        <p:pic>
          <p:nvPicPr>
            <p:cNvPr id="2449" name="Google Shape;2449;p51"/>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450" name="Google Shape;2450;p51"/>
            <p:cNvSpPr txBox="1"/>
            <p:nvPr/>
          </p:nvSpPr>
          <p:spPr>
            <a:xfrm>
              <a:off x="3317544" y="3478755"/>
              <a:ext cx="1593563" cy="6552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a:t>
              </a:r>
              <a:endParaRPr/>
            </a:p>
          </p:txBody>
        </p:sp>
      </p:grpSp>
      <p:sp>
        <p:nvSpPr>
          <p:cNvPr id="2451" name="Google Shape;2451;p51"/>
          <p:cNvSpPr/>
          <p:nvPr/>
        </p:nvSpPr>
        <p:spPr>
          <a:xfrm>
            <a:off x="15749" y="474891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2" name="Google Shape;2452;p5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endParaRPr/>
          </a:p>
        </p:txBody>
      </p:sp>
      <p:sp>
        <p:nvSpPr>
          <p:cNvPr id="2453" name="Google Shape;2453;p51"/>
          <p:cNvSpPr txBox="1"/>
          <p:nvPr>
            <p:ph type="ctrTitle"/>
          </p:nvPr>
        </p:nvSpPr>
        <p:spPr>
          <a:xfrm>
            <a:off x="27635" y="66041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Cáncer en menor de 18 años</a:t>
            </a:r>
            <a:endParaRPr/>
          </a:p>
        </p:txBody>
      </p:sp>
      <p:pic>
        <p:nvPicPr>
          <p:cNvPr id="2454" name="Google Shape;2454;p51"/>
          <p:cNvPicPr preferRelativeResize="0"/>
          <p:nvPr/>
        </p:nvPicPr>
        <p:blipFill rotWithShape="1">
          <a:blip r:embed="rId5">
            <a:alphaModFix/>
          </a:blip>
          <a:srcRect b="0" l="0" r="0" t="0"/>
          <a:stretch/>
        </p:blipFill>
        <p:spPr>
          <a:xfrm>
            <a:off x="3015908" y="578130"/>
            <a:ext cx="1139012" cy="818368"/>
          </a:xfrm>
          <a:prstGeom prst="rect">
            <a:avLst/>
          </a:prstGeom>
          <a:noFill/>
          <a:ln>
            <a:noFill/>
          </a:ln>
        </p:spPr>
      </p:pic>
      <p:grpSp>
        <p:nvGrpSpPr>
          <p:cNvPr id="2455" name="Google Shape;2455;p51"/>
          <p:cNvGrpSpPr/>
          <p:nvPr/>
        </p:nvGrpSpPr>
        <p:grpSpPr>
          <a:xfrm>
            <a:off x="2580006" y="1353577"/>
            <a:ext cx="2017402" cy="2272659"/>
            <a:chOff x="-171517" y="6881537"/>
            <a:chExt cx="1336174" cy="1163983"/>
          </a:xfrm>
        </p:grpSpPr>
        <p:sp>
          <p:nvSpPr>
            <p:cNvPr id="2456" name="Google Shape;2456;p51"/>
            <p:cNvSpPr txBox="1"/>
            <p:nvPr/>
          </p:nvSpPr>
          <p:spPr>
            <a:xfrm>
              <a:off x="-120415" y="6881537"/>
              <a:ext cx="1229607" cy="1576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a:p>
          </p:txBody>
        </p:sp>
        <p:sp>
          <p:nvSpPr>
            <p:cNvPr id="2457" name="Google Shape;2457;p51"/>
            <p:cNvSpPr/>
            <p:nvPr/>
          </p:nvSpPr>
          <p:spPr>
            <a:xfrm>
              <a:off x="-171517" y="7080978"/>
              <a:ext cx="1336174" cy="96454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Régimen contributiv</a:t>
              </a:r>
              <a:r>
                <a:rPr b="1" lang="es-ES" sz="1200">
                  <a:solidFill>
                    <a:schemeClr val="dk1"/>
                  </a:solidFill>
                  <a:latin typeface="Arial Narrow"/>
                  <a:ea typeface="Arial Narrow"/>
                  <a:cs typeface="Arial Narrow"/>
                  <a:sym typeface="Arial Narrow"/>
                </a:rPr>
                <a:t>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 </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Régimen Subsidia</a:t>
              </a:r>
              <a:r>
                <a:rPr b="1" lang="es-ES" sz="1200">
                  <a:solidFill>
                    <a:schemeClr val="dk1"/>
                  </a:solidFill>
                  <a:latin typeface="Arial Narrow"/>
                  <a:ea typeface="Arial Narrow"/>
                  <a:cs typeface="Arial Narrow"/>
                  <a:sym typeface="Arial Narrow"/>
                </a:rPr>
                <a:t>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 </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No Asegurado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 </a:t>
              </a:r>
              <a:endParaRPr/>
            </a:p>
          </p:txBody>
        </p:sp>
      </p:grpSp>
      <p:pic>
        <p:nvPicPr>
          <p:cNvPr id="2458" name="Google Shape;2458;p51"/>
          <p:cNvPicPr preferRelativeResize="0"/>
          <p:nvPr/>
        </p:nvPicPr>
        <p:blipFill rotWithShape="1">
          <a:blip r:embed="rId6">
            <a:alphaModFix/>
          </a:blip>
          <a:srcRect b="0" l="0" r="0" t="0"/>
          <a:stretch/>
        </p:blipFill>
        <p:spPr>
          <a:xfrm>
            <a:off x="3443685" y="3908730"/>
            <a:ext cx="942975" cy="771525"/>
          </a:xfrm>
          <a:prstGeom prst="rect">
            <a:avLst/>
          </a:prstGeom>
          <a:noFill/>
          <a:ln>
            <a:noFill/>
          </a:ln>
        </p:spPr>
      </p:pic>
      <p:grpSp>
        <p:nvGrpSpPr>
          <p:cNvPr id="2459" name="Google Shape;2459;p51"/>
          <p:cNvGrpSpPr/>
          <p:nvPr/>
        </p:nvGrpSpPr>
        <p:grpSpPr>
          <a:xfrm>
            <a:off x="4765859" y="3856412"/>
            <a:ext cx="2286436" cy="665204"/>
            <a:chOff x="-242022" y="7132916"/>
            <a:chExt cx="1734795" cy="665204"/>
          </a:xfrm>
        </p:grpSpPr>
        <p:sp>
          <p:nvSpPr>
            <p:cNvPr id="2460" name="Google Shape;2460;p51"/>
            <p:cNvSpPr txBox="1"/>
            <p:nvPr/>
          </p:nvSpPr>
          <p:spPr>
            <a:xfrm>
              <a:off x="-13133" y="71329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461" name="Google Shape;2461;p51"/>
            <p:cNvSpPr/>
            <p:nvPr/>
          </p:nvSpPr>
          <p:spPr>
            <a:xfrm>
              <a:off x="-242022" y="7438080"/>
              <a:ext cx="1734795"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 98</a:t>
              </a:r>
              <a:r>
                <a:rPr b="1" lang="es-ES" sz="1600">
                  <a:solidFill>
                    <a:schemeClr val="dk1"/>
                  </a:solidFill>
                  <a:latin typeface="Arial Narrow"/>
                  <a:ea typeface="Arial Narrow"/>
                  <a:cs typeface="Arial Narrow"/>
                  <a:sym typeface="Arial Narrow"/>
                </a:rPr>
                <a:t>%</a:t>
              </a:r>
              <a:endParaRPr/>
            </a:p>
          </p:txBody>
        </p:sp>
      </p:grpSp>
      <p:grpSp>
        <p:nvGrpSpPr>
          <p:cNvPr id="2462" name="Google Shape;2462;p51"/>
          <p:cNvGrpSpPr/>
          <p:nvPr/>
        </p:nvGrpSpPr>
        <p:grpSpPr>
          <a:xfrm>
            <a:off x="2977626" y="7977668"/>
            <a:ext cx="1619781" cy="1014718"/>
            <a:chOff x="-148584" y="6881307"/>
            <a:chExt cx="1548655" cy="1014718"/>
          </a:xfrm>
        </p:grpSpPr>
        <p:sp>
          <p:nvSpPr>
            <p:cNvPr id="2463" name="Google Shape;2463;p51"/>
            <p:cNvSpPr txBox="1"/>
            <p:nvPr/>
          </p:nvSpPr>
          <p:spPr>
            <a:xfrm>
              <a:off x="-9638" y="6881307"/>
              <a:ext cx="140970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Segunda Neoplasia</a:t>
              </a:r>
              <a:endParaRPr/>
            </a:p>
          </p:txBody>
        </p:sp>
        <p:sp>
          <p:nvSpPr>
            <p:cNvPr id="2464" name="Google Shape;2464;p51"/>
            <p:cNvSpPr/>
            <p:nvPr/>
          </p:nvSpPr>
          <p:spPr>
            <a:xfrm>
              <a:off x="67879" y="7258986"/>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sp>
          <p:nvSpPr>
            <p:cNvPr id="2465" name="Google Shape;2465;p51"/>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pic>
        <p:nvPicPr>
          <p:cNvPr id="2466" name="Google Shape;2466;p51"/>
          <p:cNvPicPr preferRelativeResize="0"/>
          <p:nvPr/>
        </p:nvPicPr>
        <p:blipFill rotWithShape="1">
          <a:blip r:embed="rId7">
            <a:alphaModFix/>
          </a:blip>
          <a:srcRect b="0" l="0" r="0" t="0"/>
          <a:stretch/>
        </p:blipFill>
        <p:spPr>
          <a:xfrm>
            <a:off x="68309" y="7692205"/>
            <a:ext cx="2230611" cy="1393670"/>
          </a:xfrm>
          <a:prstGeom prst="rect">
            <a:avLst/>
          </a:prstGeom>
          <a:noFill/>
          <a:ln>
            <a:noFill/>
          </a:ln>
        </p:spPr>
      </p:pic>
      <p:sp>
        <p:nvSpPr>
          <p:cNvPr id="2467" name="Google Shape;2467;p51"/>
          <p:cNvSpPr txBox="1"/>
          <p:nvPr/>
        </p:nvSpPr>
        <p:spPr>
          <a:xfrm>
            <a:off x="3901515" y="7496150"/>
            <a:ext cx="17286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chemeClr val="dk1"/>
                </a:solidFill>
                <a:latin typeface="Arial Narrow"/>
                <a:ea typeface="Arial Narrow"/>
                <a:cs typeface="Arial Narrow"/>
                <a:sym typeface="Arial Narrow"/>
              </a:rPr>
              <a:t>Tipo de casos</a:t>
            </a:r>
            <a:endParaRPr/>
          </a:p>
        </p:txBody>
      </p:sp>
      <p:sp>
        <p:nvSpPr>
          <p:cNvPr id="2468" name="Google Shape;2468;p51"/>
          <p:cNvSpPr/>
          <p:nvPr/>
        </p:nvSpPr>
        <p:spPr>
          <a:xfrm flipH="1" rot="-5400000">
            <a:off x="4616313" y="7962928"/>
            <a:ext cx="361404" cy="381614"/>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69" name="Google Shape;2469;p51"/>
          <p:cNvGrpSpPr/>
          <p:nvPr/>
        </p:nvGrpSpPr>
        <p:grpSpPr>
          <a:xfrm>
            <a:off x="4899094" y="1385921"/>
            <a:ext cx="2114116" cy="2181265"/>
            <a:chOff x="-156444" y="6884864"/>
            <a:chExt cx="1418034" cy="1107056"/>
          </a:xfrm>
        </p:grpSpPr>
        <p:sp>
          <p:nvSpPr>
            <p:cNvPr id="2470" name="Google Shape;2470;p51"/>
            <p:cNvSpPr txBox="1"/>
            <p:nvPr/>
          </p:nvSpPr>
          <p:spPr>
            <a:xfrm>
              <a:off x="-97015" y="6884864"/>
              <a:ext cx="1229607" cy="157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Edad</a:t>
              </a:r>
              <a:endParaRPr/>
            </a:p>
          </p:txBody>
        </p:sp>
        <p:sp>
          <p:nvSpPr>
            <p:cNvPr id="2471" name="Google Shape;2471;p51"/>
            <p:cNvSpPr/>
            <p:nvPr/>
          </p:nvSpPr>
          <p:spPr>
            <a:xfrm>
              <a:off x="-156444" y="7076290"/>
              <a:ext cx="1418034" cy="91563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Menores de 1añ</a:t>
              </a:r>
              <a:r>
                <a:rPr b="1" lang="es-ES" sz="1400">
                  <a:solidFill>
                    <a:schemeClr val="dk1"/>
                  </a:solidFill>
                  <a:latin typeface="Arial Narrow"/>
                  <a:ea typeface="Arial Narrow"/>
                  <a:cs typeface="Arial Narrow"/>
                  <a:sym typeface="Arial Narrow"/>
                </a:rPr>
                <a:t>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1 y 5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6 y 11 añ</a:t>
              </a:r>
              <a:r>
                <a:rPr b="1" lang="es-ES" sz="1400">
                  <a:solidFill>
                    <a:schemeClr val="dk1"/>
                  </a:solidFill>
                  <a:latin typeface="Arial Narrow"/>
                  <a:ea typeface="Arial Narrow"/>
                  <a:cs typeface="Arial Narrow"/>
                  <a:sym typeface="Arial Narrow"/>
                </a:rPr>
                <a:t>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Ente de 12 y 17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grpSp>
      <p:pic>
        <p:nvPicPr>
          <p:cNvPr id="2472" name="Google Shape;2472;p51"/>
          <p:cNvPicPr preferRelativeResize="0"/>
          <p:nvPr/>
        </p:nvPicPr>
        <p:blipFill rotWithShape="1">
          <a:blip r:embed="rId8">
            <a:alphaModFix/>
          </a:blip>
          <a:srcRect b="0" l="0" r="0" t="0"/>
          <a:stretch/>
        </p:blipFill>
        <p:spPr>
          <a:xfrm>
            <a:off x="5524182" y="606070"/>
            <a:ext cx="883140" cy="796187"/>
          </a:xfrm>
          <a:prstGeom prst="rect">
            <a:avLst/>
          </a:prstGeom>
          <a:noFill/>
          <a:ln>
            <a:noFill/>
          </a:ln>
        </p:spPr>
      </p:pic>
      <p:pic>
        <p:nvPicPr>
          <p:cNvPr id="2473" name="Google Shape;2473;p51"/>
          <p:cNvPicPr preferRelativeResize="0"/>
          <p:nvPr/>
        </p:nvPicPr>
        <p:blipFill rotWithShape="1">
          <a:blip r:embed="rId9">
            <a:alphaModFix/>
          </a:blip>
          <a:srcRect b="0" l="0" r="0" t="0"/>
          <a:stretch/>
        </p:blipFill>
        <p:spPr>
          <a:xfrm>
            <a:off x="162927" y="4811542"/>
            <a:ext cx="3456732" cy="472298"/>
          </a:xfrm>
          <a:prstGeom prst="rect">
            <a:avLst/>
          </a:prstGeom>
          <a:noFill/>
          <a:ln>
            <a:noFill/>
          </a:ln>
        </p:spPr>
      </p:pic>
      <p:pic>
        <p:nvPicPr>
          <p:cNvPr id="2474" name="Google Shape;2474;p51"/>
          <p:cNvPicPr preferRelativeResize="0"/>
          <p:nvPr/>
        </p:nvPicPr>
        <p:blipFill rotWithShape="1">
          <a:blip r:embed="rId10">
            <a:alphaModFix/>
          </a:blip>
          <a:srcRect b="0" l="0" r="0" t="0"/>
          <a:stretch/>
        </p:blipFill>
        <p:spPr>
          <a:xfrm>
            <a:off x="555636" y="5262048"/>
            <a:ext cx="1996798" cy="487722"/>
          </a:xfrm>
          <a:prstGeom prst="rect">
            <a:avLst/>
          </a:prstGeom>
          <a:noFill/>
          <a:ln>
            <a:noFill/>
          </a:ln>
        </p:spPr>
      </p:pic>
      <p:pic>
        <p:nvPicPr>
          <p:cNvPr id="2475" name="Google Shape;2475;p51"/>
          <p:cNvPicPr preferRelativeResize="0"/>
          <p:nvPr/>
        </p:nvPicPr>
        <p:blipFill rotWithShape="1">
          <a:blip r:embed="rId11">
            <a:alphaModFix/>
          </a:blip>
          <a:srcRect b="0" l="0" r="0" t="0"/>
          <a:stretch/>
        </p:blipFill>
        <p:spPr>
          <a:xfrm>
            <a:off x="4418643" y="5302551"/>
            <a:ext cx="1883827" cy="475529"/>
          </a:xfrm>
          <a:prstGeom prst="rect">
            <a:avLst/>
          </a:prstGeom>
          <a:noFill/>
          <a:ln>
            <a:noFill/>
          </a:ln>
        </p:spPr>
      </p:pic>
      <p:pic>
        <p:nvPicPr>
          <p:cNvPr id="2476" name="Google Shape;2476;p51"/>
          <p:cNvPicPr preferRelativeResize="0"/>
          <p:nvPr/>
        </p:nvPicPr>
        <p:blipFill rotWithShape="1">
          <a:blip r:embed="rId12">
            <a:alphaModFix/>
          </a:blip>
          <a:srcRect b="0" l="0" r="0" t="0"/>
          <a:stretch/>
        </p:blipFill>
        <p:spPr>
          <a:xfrm>
            <a:off x="512547" y="5815149"/>
            <a:ext cx="573074" cy="664522"/>
          </a:xfrm>
          <a:prstGeom prst="rect">
            <a:avLst/>
          </a:prstGeom>
          <a:noFill/>
          <a:ln>
            <a:noFill/>
          </a:ln>
        </p:spPr>
      </p:pic>
      <p:pic>
        <p:nvPicPr>
          <p:cNvPr id="2477" name="Google Shape;2477;p51"/>
          <p:cNvPicPr preferRelativeResize="0"/>
          <p:nvPr/>
        </p:nvPicPr>
        <p:blipFill rotWithShape="1">
          <a:blip r:embed="rId13">
            <a:alphaModFix/>
          </a:blip>
          <a:srcRect b="0" l="0" r="0" t="0"/>
          <a:stretch/>
        </p:blipFill>
        <p:spPr>
          <a:xfrm>
            <a:off x="2147164" y="5830335"/>
            <a:ext cx="457240" cy="634151"/>
          </a:xfrm>
          <a:prstGeom prst="rect">
            <a:avLst/>
          </a:prstGeom>
          <a:noFill/>
          <a:ln>
            <a:noFill/>
          </a:ln>
        </p:spPr>
      </p:pic>
      <p:pic>
        <p:nvPicPr>
          <p:cNvPr id="2478" name="Google Shape;2478;p51"/>
          <p:cNvPicPr preferRelativeResize="0"/>
          <p:nvPr/>
        </p:nvPicPr>
        <p:blipFill rotWithShape="1">
          <a:blip r:embed="rId14">
            <a:alphaModFix/>
          </a:blip>
          <a:srcRect b="0" l="0" r="0" t="0"/>
          <a:stretch/>
        </p:blipFill>
        <p:spPr>
          <a:xfrm>
            <a:off x="4317178" y="5749198"/>
            <a:ext cx="694218" cy="662067"/>
          </a:xfrm>
          <a:prstGeom prst="rect">
            <a:avLst/>
          </a:prstGeom>
          <a:noFill/>
          <a:ln>
            <a:noFill/>
          </a:ln>
        </p:spPr>
      </p:pic>
      <p:pic>
        <p:nvPicPr>
          <p:cNvPr id="2479" name="Google Shape;2479;p51"/>
          <p:cNvPicPr preferRelativeResize="0"/>
          <p:nvPr/>
        </p:nvPicPr>
        <p:blipFill rotWithShape="1">
          <a:blip r:embed="rId15">
            <a:alphaModFix/>
          </a:blip>
          <a:srcRect b="0" l="0" r="0" t="0"/>
          <a:stretch/>
        </p:blipFill>
        <p:spPr>
          <a:xfrm>
            <a:off x="5960182" y="5745059"/>
            <a:ext cx="592595" cy="638452"/>
          </a:xfrm>
          <a:prstGeom prst="rect">
            <a:avLst/>
          </a:prstGeom>
          <a:noFill/>
          <a:ln>
            <a:noFill/>
          </a:ln>
        </p:spPr>
      </p:pic>
      <p:sp>
        <p:nvSpPr>
          <p:cNvPr id="2480" name="Google Shape;2480;p51"/>
          <p:cNvSpPr/>
          <p:nvPr/>
        </p:nvSpPr>
        <p:spPr>
          <a:xfrm>
            <a:off x="310823" y="6370214"/>
            <a:ext cx="1276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Masculino</a:t>
            </a:r>
            <a:endParaRPr/>
          </a:p>
        </p:txBody>
      </p:sp>
      <p:sp>
        <p:nvSpPr>
          <p:cNvPr id="2481" name="Google Shape;2481;p51"/>
          <p:cNvSpPr/>
          <p:nvPr/>
        </p:nvSpPr>
        <p:spPr>
          <a:xfrm>
            <a:off x="1847904" y="6400334"/>
            <a:ext cx="10296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Femenino</a:t>
            </a:r>
            <a:endParaRPr/>
          </a:p>
        </p:txBody>
      </p:sp>
      <p:sp>
        <p:nvSpPr>
          <p:cNvPr id="2482" name="Google Shape;2482;p51"/>
          <p:cNvSpPr/>
          <p:nvPr/>
        </p:nvSpPr>
        <p:spPr>
          <a:xfrm>
            <a:off x="4033408" y="6372470"/>
            <a:ext cx="15629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Afrocolombiano</a:t>
            </a:r>
            <a:endParaRPr b="1" sz="1400">
              <a:solidFill>
                <a:schemeClr val="dk1"/>
              </a:solidFill>
              <a:latin typeface="Calibri"/>
              <a:ea typeface="Calibri"/>
              <a:cs typeface="Calibri"/>
              <a:sym typeface="Calibri"/>
            </a:endParaRPr>
          </a:p>
        </p:txBody>
      </p:sp>
      <p:pic>
        <p:nvPicPr>
          <p:cNvPr id="2483" name="Google Shape;2483;p51"/>
          <p:cNvPicPr preferRelativeResize="0"/>
          <p:nvPr/>
        </p:nvPicPr>
        <p:blipFill rotWithShape="1">
          <a:blip r:embed="rId16">
            <a:alphaModFix/>
          </a:blip>
          <a:srcRect b="0" l="0" r="0" t="0"/>
          <a:stretch/>
        </p:blipFill>
        <p:spPr>
          <a:xfrm>
            <a:off x="-23486" y="-122"/>
            <a:ext cx="7224386" cy="530398"/>
          </a:xfrm>
          <a:prstGeom prst="rect">
            <a:avLst/>
          </a:prstGeom>
          <a:noFill/>
          <a:ln>
            <a:noFill/>
          </a:ln>
        </p:spPr>
      </p:pic>
      <p:pic>
        <p:nvPicPr>
          <p:cNvPr id="2484" name="Google Shape;2484;p51"/>
          <p:cNvPicPr preferRelativeResize="0"/>
          <p:nvPr/>
        </p:nvPicPr>
        <p:blipFill rotWithShape="1">
          <a:blip r:embed="rId17">
            <a:alphaModFix/>
          </a:blip>
          <a:srcRect b="0" l="0" r="0" t="0"/>
          <a:stretch/>
        </p:blipFill>
        <p:spPr>
          <a:xfrm>
            <a:off x="110393" y="50064"/>
            <a:ext cx="3475021" cy="451143"/>
          </a:xfrm>
          <a:prstGeom prst="rect">
            <a:avLst/>
          </a:prstGeom>
          <a:noFill/>
          <a:ln>
            <a:noFill/>
          </a:ln>
        </p:spPr>
      </p:pic>
      <p:sp>
        <p:nvSpPr>
          <p:cNvPr id="2485" name="Google Shape;2485;p51"/>
          <p:cNvSpPr/>
          <p:nvPr/>
        </p:nvSpPr>
        <p:spPr>
          <a:xfrm>
            <a:off x="5835597" y="6383511"/>
            <a:ext cx="919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Indígena</a:t>
            </a:r>
            <a:endParaRPr/>
          </a:p>
        </p:txBody>
      </p:sp>
      <p:sp>
        <p:nvSpPr>
          <p:cNvPr id="2486" name="Google Shape;2486;p51"/>
          <p:cNvSpPr/>
          <p:nvPr/>
        </p:nvSpPr>
        <p:spPr>
          <a:xfrm>
            <a:off x="373048" y="6746334"/>
            <a:ext cx="967986" cy="329737"/>
          </a:xfrm>
          <a:prstGeom prst="roundRect">
            <a:avLst>
              <a:gd fmla="val 16667" name="adj"/>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5</a:t>
            </a:r>
            <a:endParaRPr b="1" sz="1800">
              <a:solidFill>
                <a:schemeClr val="lt1"/>
              </a:solidFill>
              <a:latin typeface="Calibri"/>
              <a:ea typeface="Calibri"/>
              <a:cs typeface="Calibri"/>
              <a:sym typeface="Calibri"/>
            </a:endParaRPr>
          </a:p>
        </p:txBody>
      </p:sp>
      <p:pic>
        <p:nvPicPr>
          <p:cNvPr id="2487" name="Google Shape;2487;p51"/>
          <p:cNvPicPr preferRelativeResize="0"/>
          <p:nvPr/>
        </p:nvPicPr>
        <p:blipFill rotWithShape="1">
          <a:blip r:embed="rId18">
            <a:alphaModFix/>
          </a:blip>
          <a:srcRect b="0" l="0" r="0" t="0"/>
          <a:stretch/>
        </p:blipFill>
        <p:spPr>
          <a:xfrm>
            <a:off x="1860436" y="6717914"/>
            <a:ext cx="987638" cy="353599"/>
          </a:xfrm>
          <a:prstGeom prst="rect">
            <a:avLst/>
          </a:prstGeom>
          <a:noFill/>
          <a:ln>
            <a:noFill/>
          </a:ln>
        </p:spPr>
      </p:pic>
      <p:pic>
        <p:nvPicPr>
          <p:cNvPr id="2488" name="Google Shape;2488;p51"/>
          <p:cNvPicPr preferRelativeResize="0"/>
          <p:nvPr/>
        </p:nvPicPr>
        <p:blipFill rotWithShape="1">
          <a:blip r:embed="rId19">
            <a:alphaModFix/>
          </a:blip>
          <a:srcRect b="0" l="0" r="0" t="0"/>
          <a:stretch/>
        </p:blipFill>
        <p:spPr>
          <a:xfrm>
            <a:off x="5801711" y="6740758"/>
            <a:ext cx="987638" cy="353599"/>
          </a:xfrm>
          <a:prstGeom prst="rect">
            <a:avLst/>
          </a:prstGeom>
          <a:noFill/>
          <a:ln>
            <a:noFill/>
          </a:ln>
        </p:spPr>
      </p:pic>
      <p:pic>
        <p:nvPicPr>
          <p:cNvPr id="2489" name="Google Shape;2489;p51"/>
          <p:cNvPicPr preferRelativeResize="0"/>
          <p:nvPr/>
        </p:nvPicPr>
        <p:blipFill rotWithShape="1">
          <a:blip r:embed="rId20">
            <a:alphaModFix/>
          </a:blip>
          <a:srcRect b="0" l="0" r="0" t="0"/>
          <a:stretch/>
        </p:blipFill>
        <p:spPr>
          <a:xfrm>
            <a:off x="4268992" y="6732892"/>
            <a:ext cx="993734" cy="359695"/>
          </a:xfrm>
          <a:prstGeom prst="rect">
            <a:avLst/>
          </a:prstGeom>
          <a:noFill/>
          <a:ln>
            <a:noFill/>
          </a:ln>
        </p:spPr>
      </p:pic>
      <p:sp>
        <p:nvSpPr>
          <p:cNvPr id="2490" name="Google Shape;2490;p51"/>
          <p:cNvSpPr txBox="1"/>
          <p:nvPr/>
        </p:nvSpPr>
        <p:spPr>
          <a:xfrm>
            <a:off x="2195211" y="6717120"/>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2F2F2"/>
                </a:solidFill>
                <a:latin typeface="Calibri"/>
                <a:ea typeface="Calibri"/>
                <a:cs typeface="Calibri"/>
                <a:sym typeface="Calibri"/>
              </a:rPr>
              <a:t>1</a:t>
            </a:r>
            <a:endParaRPr b="1" sz="1800">
              <a:solidFill>
                <a:srgbClr val="F2F2F2"/>
              </a:solidFill>
              <a:latin typeface="Calibri"/>
              <a:ea typeface="Calibri"/>
              <a:cs typeface="Calibri"/>
              <a:sym typeface="Calibri"/>
            </a:endParaRPr>
          </a:p>
        </p:txBody>
      </p:sp>
      <p:sp>
        <p:nvSpPr>
          <p:cNvPr id="2491" name="Google Shape;2491;p51"/>
          <p:cNvSpPr txBox="1"/>
          <p:nvPr/>
        </p:nvSpPr>
        <p:spPr>
          <a:xfrm>
            <a:off x="4597408" y="673888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492" name="Google Shape;2492;p51"/>
          <p:cNvSpPr txBox="1"/>
          <p:nvPr/>
        </p:nvSpPr>
        <p:spPr>
          <a:xfrm>
            <a:off x="6105636" y="6732892"/>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pic>
        <p:nvPicPr>
          <p:cNvPr id="2493" name="Google Shape;2493;p51"/>
          <p:cNvPicPr preferRelativeResize="0"/>
          <p:nvPr/>
        </p:nvPicPr>
        <p:blipFill rotWithShape="1">
          <a:blip r:embed="rId21">
            <a:alphaModFix/>
          </a:blip>
          <a:srcRect b="0" l="0" r="0" t="0"/>
          <a:stretch/>
        </p:blipFill>
        <p:spPr>
          <a:xfrm>
            <a:off x="5002369" y="8331754"/>
            <a:ext cx="1353429" cy="384081"/>
          </a:xfrm>
          <a:prstGeom prst="rect">
            <a:avLst/>
          </a:prstGeom>
          <a:noFill/>
          <a:ln>
            <a:noFill/>
          </a:ln>
        </p:spPr>
      </p:pic>
      <p:sp>
        <p:nvSpPr>
          <p:cNvPr id="2494" name="Google Shape;2494;p51"/>
          <p:cNvSpPr txBox="1"/>
          <p:nvPr/>
        </p:nvSpPr>
        <p:spPr>
          <a:xfrm>
            <a:off x="5159863" y="7962278"/>
            <a:ext cx="94067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Arial Narrow"/>
                <a:ea typeface="Arial Narrow"/>
                <a:cs typeface="Arial Narrow"/>
                <a:sym typeface="Arial Narrow"/>
              </a:rPr>
              <a:t>Recaídas</a:t>
            </a:r>
            <a:endParaRPr sz="1400">
              <a:solidFill>
                <a:schemeClr val="dk1"/>
              </a:solidFill>
              <a:latin typeface="Calibri"/>
              <a:ea typeface="Calibri"/>
              <a:cs typeface="Calibri"/>
              <a:sym typeface="Calibri"/>
            </a:endParaRPr>
          </a:p>
        </p:txBody>
      </p:sp>
      <p:sp>
        <p:nvSpPr>
          <p:cNvPr id="2495" name="Google Shape;2495;p51"/>
          <p:cNvSpPr txBox="1"/>
          <p:nvPr/>
        </p:nvSpPr>
        <p:spPr>
          <a:xfrm>
            <a:off x="6537204" y="36431"/>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51</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9" name="Shape 2499"/>
        <p:cNvGrpSpPr/>
        <p:nvPr/>
      </p:nvGrpSpPr>
      <p:grpSpPr>
        <a:xfrm>
          <a:off x="0" y="0"/>
          <a:ext cx="0" cy="0"/>
          <a:chOff x="0" y="0"/>
          <a:chExt cx="0" cy="0"/>
        </a:xfrm>
      </p:grpSpPr>
      <p:sp>
        <p:nvSpPr>
          <p:cNvPr id="2500" name="Google Shape;2500;p52"/>
          <p:cNvSpPr/>
          <p:nvPr/>
        </p:nvSpPr>
        <p:spPr>
          <a:xfrm>
            <a:off x="0" y="1066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01" name="Google Shape;2501;p52"/>
          <p:cNvGrpSpPr/>
          <p:nvPr/>
        </p:nvGrpSpPr>
        <p:grpSpPr>
          <a:xfrm>
            <a:off x="140669" y="143282"/>
            <a:ext cx="5047355" cy="307777"/>
            <a:chOff x="2448322" y="74775"/>
            <a:chExt cx="5047355" cy="307777"/>
          </a:xfrm>
        </p:grpSpPr>
        <p:sp>
          <p:nvSpPr>
            <p:cNvPr id="2502" name="Google Shape;2502;p52"/>
            <p:cNvSpPr/>
            <p:nvPr/>
          </p:nvSpPr>
          <p:spPr>
            <a:xfrm>
              <a:off x="2448322" y="74775"/>
              <a:ext cx="288032" cy="252254"/>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03" name="Google Shape;2503;p52"/>
            <p:cNvCxnSpPr>
              <a:stCxn id="2502" idx="6"/>
            </p:cNvCxnSpPr>
            <p:nvPr/>
          </p:nvCxnSpPr>
          <p:spPr>
            <a:xfrm>
              <a:off x="2736354" y="200902"/>
              <a:ext cx="648000" cy="4800"/>
            </a:xfrm>
            <a:prstGeom prst="straightConnector1">
              <a:avLst/>
            </a:prstGeom>
            <a:noFill/>
            <a:ln cap="flat" cmpd="sng" w="28575">
              <a:solidFill>
                <a:srgbClr val="C00000"/>
              </a:solidFill>
              <a:prstDash val="solid"/>
              <a:round/>
              <a:headEnd len="sm" w="sm" type="none"/>
              <a:tailEnd len="sm" w="sm" type="none"/>
            </a:ln>
          </p:spPr>
        </p:cxnSp>
        <p:sp>
          <p:nvSpPr>
            <p:cNvPr id="2504" name="Google Shape;2504;p52"/>
            <p:cNvSpPr txBox="1"/>
            <p:nvPr/>
          </p:nvSpPr>
          <p:spPr>
            <a:xfrm>
              <a:off x="3302537" y="74775"/>
              <a:ext cx="41931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400">
                  <a:solidFill>
                    <a:schemeClr val="dk1"/>
                  </a:solidFill>
                  <a:latin typeface="Arial Narrow"/>
                  <a:ea typeface="Arial Narrow"/>
                  <a:cs typeface="Arial Narrow"/>
                  <a:sym typeface="Arial Narrow"/>
                </a:rPr>
                <a:t>Variables de diagnóstico clínico</a:t>
              </a:r>
              <a:endParaRPr/>
            </a:p>
          </p:txBody>
        </p:sp>
      </p:grpSp>
      <p:grpSp>
        <p:nvGrpSpPr>
          <p:cNvPr id="2505" name="Google Shape;2505;p52"/>
          <p:cNvGrpSpPr/>
          <p:nvPr/>
        </p:nvGrpSpPr>
        <p:grpSpPr>
          <a:xfrm>
            <a:off x="4940439" y="1000790"/>
            <a:ext cx="2296426" cy="1689576"/>
            <a:chOff x="-636622" y="3248797"/>
            <a:chExt cx="3050706" cy="1925744"/>
          </a:xfrm>
        </p:grpSpPr>
        <p:grpSp>
          <p:nvGrpSpPr>
            <p:cNvPr id="2506" name="Google Shape;2506;p52"/>
            <p:cNvGrpSpPr/>
            <p:nvPr/>
          </p:nvGrpSpPr>
          <p:grpSpPr>
            <a:xfrm>
              <a:off x="-173712" y="3248797"/>
              <a:ext cx="2587796" cy="1925744"/>
              <a:chOff x="-383224" y="3084383"/>
              <a:chExt cx="2587796" cy="1925744"/>
            </a:xfrm>
          </p:grpSpPr>
          <p:pic>
            <p:nvPicPr>
              <p:cNvPr id="2507" name="Google Shape;2507;p52"/>
              <p:cNvPicPr preferRelativeResize="0"/>
              <p:nvPr/>
            </p:nvPicPr>
            <p:blipFill rotWithShape="1">
              <a:blip r:embed="rId3">
                <a:alphaModFix/>
              </a:blip>
              <a:srcRect b="0" l="0" r="0" t="0"/>
              <a:stretch/>
            </p:blipFill>
            <p:spPr>
              <a:xfrm>
                <a:off x="52217" y="3084383"/>
                <a:ext cx="1438910" cy="1315347"/>
              </a:xfrm>
              <a:prstGeom prst="rect">
                <a:avLst/>
              </a:prstGeom>
              <a:noFill/>
              <a:ln>
                <a:noFill/>
              </a:ln>
            </p:spPr>
          </p:pic>
          <p:sp>
            <p:nvSpPr>
              <p:cNvPr id="2508" name="Google Shape;2508;p52"/>
              <p:cNvSpPr/>
              <p:nvPr/>
            </p:nvSpPr>
            <p:spPr>
              <a:xfrm>
                <a:off x="-383224" y="4413772"/>
                <a:ext cx="2587796" cy="5963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De criterios diagnósticos</a:t>
                </a:r>
                <a:endParaRPr b="1" sz="1400" u="sng">
                  <a:solidFill>
                    <a:srgbClr val="000000"/>
                  </a:solidFill>
                  <a:latin typeface="Arial Narrow"/>
                  <a:ea typeface="Arial Narrow"/>
                  <a:cs typeface="Arial Narrow"/>
                  <a:sym typeface="Arial Narrow"/>
                </a:endParaRPr>
              </a:p>
            </p:txBody>
          </p:sp>
        </p:grpSp>
        <p:sp>
          <p:nvSpPr>
            <p:cNvPr id="2509" name="Google Shape;2509;p52"/>
            <p:cNvSpPr/>
            <p:nvPr/>
          </p:nvSpPr>
          <p:spPr>
            <a:xfrm flipH="1">
              <a:off x="-636622" y="4635995"/>
              <a:ext cx="35168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10" name="Google Shape;2510;p52"/>
          <p:cNvGrpSpPr/>
          <p:nvPr/>
        </p:nvGrpSpPr>
        <p:grpSpPr>
          <a:xfrm>
            <a:off x="5362291" y="3156647"/>
            <a:ext cx="1216210" cy="2035673"/>
            <a:chOff x="4791388" y="1183624"/>
            <a:chExt cx="1960633" cy="2083405"/>
          </a:xfrm>
        </p:grpSpPr>
        <p:pic>
          <p:nvPicPr>
            <p:cNvPr id="2511" name="Google Shape;2511;p52"/>
            <p:cNvPicPr preferRelativeResize="0"/>
            <p:nvPr/>
          </p:nvPicPr>
          <p:blipFill rotWithShape="1">
            <a:blip r:embed="rId4">
              <a:alphaModFix/>
            </a:blip>
            <a:srcRect b="0" l="0" r="0" t="0"/>
            <a:stretch/>
          </p:blipFill>
          <p:spPr>
            <a:xfrm>
              <a:off x="4791388" y="1183624"/>
              <a:ext cx="1635427" cy="973935"/>
            </a:xfrm>
            <a:prstGeom prst="rect">
              <a:avLst/>
            </a:prstGeom>
            <a:noFill/>
            <a:ln>
              <a:noFill/>
            </a:ln>
          </p:spPr>
        </p:pic>
        <p:sp>
          <p:nvSpPr>
            <p:cNvPr id="2512" name="Google Shape;2512;p52"/>
            <p:cNvSpPr/>
            <p:nvPr/>
          </p:nvSpPr>
          <p:spPr>
            <a:xfrm>
              <a:off x="4835648" y="2290551"/>
              <a:ext cx="1916373" cy="9764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diagnósticas confirmatoria</a:t>
              </a:r>
              <a:endParaRPr b="1" sz="1400" u="sng">
                <a:solidFill>
                  <a:srgbClr val="000000"/>
                </a:solidFill>
                <a:latin typeface="Arial Narrow"/>
                <a:ea typeface="Arial Narrow"/>
                <a:cs typeface="Arial Narrow"/>
                <a:sym typeface="Arial Narrow"/>
              </a:endParaRPr>
            </a:p>
          </p:txBody>
        </p:sp>
      </p:grpSp>
      <p:sp>
        <p:nvSpPr>
          <p:cNvPr id="2513" name="Google Shape;2513;p52"/>
          <p:cNvSpPr txBox="1"/>
          <p:nvPr/>
        </p:nvSpPr>
        <p:spPr>
          <a:xfrm>
            <a:off x="532938" y="3507269"/>
            <a:ext cx="172636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Tipo de cáncer</a:t>
            </a:r>
            <a:endParaRPr/>
          </a:p>
        </p:txBody>
      </p:sp>
      <p:sp>
        <p:nvSpPr>
          <p:cNvPr id="2514" name="Google Shape;2514;p52"/>
          <p:cNvSpPr/>
          <p:nvPr/>
        </p:nvSpPr>
        <p:spPr>
          <a:xfrm>
            <a:off x="193001" y="1270533"/>
            <a:ext cx="2699096" cy="3428337"/>
          </a:xfrm>
          <a:prstGeom prst="roundRect">
            <a:avLst>
              <a:gd fmla="val 16667" name="adj"/>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Leucemia Linfoide Aguda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Leucemia mieloide aguda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 </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Linfomas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Tumores del sistema Nervioso</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sp>
        <p:nvSpPr>
          <p:cNvPr id="2515" name="Google Shape;2515;p52"/>
          <p:cNvSpPr/>
          <p:nvPr/>
        </p:nvSpPr>
        <p:spPr>
          <a:xfrm>
            <a:off x="6790" y="5378785"/>
            <a:ext cx="7200900" cy="36269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16" name="Google Shape;2516;p52"/>
          <p:cNvGrpSpPr/>
          <p:nvPr/>
        </p:nvGrpSpPr>
        <p:grpSpPr>
          <a:xfrm>
            <a:off x="140669" y="5489130"/>
            <a:ext cx="3668990" cy="307777"/>
            <a:chOff x="2478324" y="-326030"/>
            <a:chExt cx="3668990" cy="307777"/>
          </a:xfrm>
        </p:grpSpPr>
        <p:sp>
          <p:nvSpPr>
            <p:cNvPr id="2517" name="Google Shape;2517;p52"/>
            <p:cNvSpPr/>
            <p:nvPr/>
          </p:nvSpPr>
          <p:spPr>
            <a:xfrm>
              <a:off x="2478324" y="-315342"/>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18" name="Google Shape;2518;p52"/>
            <p:cNvCxnSpPr>
              <a:stCxn id="2517" idx="6"/>
            </p:cNvCxnSpPr>
            <p:nvPr/>
          </p:nvCxnSpPr>
          <p:spPr>
            <a:xfrm flipH="1" rot="10800000">
              <a:off x="2766356" y="-188137"/>
              <a:ext cx="795600" cy="3600"/>
            </a:xfrm>
            <a:prstGeom prst="straightConnector1">
              <a:avLst/>
            </a:prstGeom>
            <a:noFill/>
            <a:ln cap="flat" cmpd="sng" w="28575">
              <a:solidFill>
                <a:srgbClr val="C00000"/>
              </a:solidFill>
              <a:prstDash val="solid"/>
              <a:round/>
              <a:headEnd len="sm" w="sm" type="none"/>
              <a:tailEnd len="sm" w="sm" type="none"/>
            </a:ln>
          </p:spPr>
        </p:cxnSp>
        <p:sp>
          <p:nvSpPr>
            <p:cNvPr id="2519" name="Google Shape;2519;p52"/>
            <p:cNvSpPr txBox="1"/>
            <p:nvPr/>
          </p:nvSpPr>
          <p:spPr>
            <a:xfrm>
              <a:off x="3555026" y="-326030"/>
              <a:ext cx="259228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Arial Narrow"/>
                  <a:ea typeface="Arial Narrow"/>
                  <a:cs typeface="Arial Narrow"/>
                  <a:sym typeface="Arial Narrow"/>
                </a:rPr>
                <a:t>Consideraciones técnicas</a:t>
              </a:r>
              <a:endParaRPr/>
            </a:p>
          </p:txBody>
        </p:sp>
      </p:grpSp>
      <p:sp>
        <p:nvSpPr>
          <p:cNvPr id="2520" name="Google Shape;2520;p52"/>
          <p:cNvSpPr txBox="1"/>
          <p:nvPr/>
        </p:nvSpPr>
        <p:spPr>
          <a:xfrm>
            <a:off x="-10012" y="6362628"/>
            <a:ext cx="7069621"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600">
              <a:solidFill>
                <a:schemeClr val="dk1"/>
              </a:solidFill>
              <a:latin typeface="Arial Narrow"/>
              <a:ea typeface="Arial Narrow"/>
              <a:cs typeface="Arial Narrow"/>
              <a:sym typeface="Arial Narrow"/>
            </a:endParaRPr>
          </a:p>
        </p:txBody>
      </p:sp>
      <p:sp>
        <p:nvSpPr>
          <p:cNvPr id="2521" name="Google Shape;2521;p52"/>
          <p:cNvSpPr/>
          <p:nvPr/>
        </p:nvSpPr>
        <p:spPr>
          <a:xfrm>
            <a:off x="3000569" y="1140835"/>
            <a:ext cx="1853865" cy="61016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Radiología</a:t>
            </a:r>
            <a:endParaRPr/>
          </a:p>
          <a:p>
            <a:pPr indent="0" lvl="0" marL="0" marR="0" rtl="0" algn="ctr">
              <a:spcBef>
                <a:spcPts val="0"/>
              </a:spcBef>
              <a:spcAft>
                <a:spcPts val="0"/>
              </a:spcAft>
              <a:buNone/>
            </a:pPr>
            <a:r>
              <a:rPr b="1" lang="es-ES" sz="1400">
                <a:solidFill>
                  <a:schemeClr val="lt1"/>
                </a:solidFill>
                <a:latin typeface="Calibri"/>
                <a:ea typeface="Calibri"/>
                <a:cs typeface="Calibri"/>
                <a:sym typeface="Calibri"/>
              </a:rPr>
              <a:t>Diagnostica</a:t>
            </a:r>
            <a:endParaRPr b="1" sz="1400">
              <a:solidFill>
                <a:schemeClr val="lt1"/>
              </a:solidFill>
              <a:latin typeface="Calibri"/>
              <a:ea typeface="Calibri"/>
              <a:cs typeface="Calibri"/>
              <a:sym typeface="Calibri"/>
            </a:endParaRPr>
          </a:p>
        </p:txBody>
      </p:sp>
      <p:pic>
        <p:nvPicPr>
          <p:cNvPr id="2522" name="Google Shape;2522;p52"/>
          <p:cNvPicPr preferRelativeResize="0"/>
          <p:nvPr/>
        </p:nvPicPr>
        <p:blipFill rotWithShape="1">
          <a:blip r:embed="rId5">
            <a:alphaModFix/>
          </a:blip>
          <a:srcRect b="0" l="0" r="0" t="0"/>
          <a:stretch/>
        </p:blipFill>
        <p:spPr>
          <a:xfrm>
            <a:off x="4872526" y="3829534"/>
            <a:ext cx="329213" cy="335309"/>
          </a:xfrm>
          <a:prstGeom prst="rect">
            <a:avLst/>
          </a:prstGeom>
          <a:noFill/>
          <a:ln>
            <a:noFill/>
          </a:ln>
        </p:spPr>
      </p:pic>
      <p:pic>
        <p:nvPicPr>
          <p:cNvPr id="2523" name="Google Shape;2523;p52"/>
          <p:cNvPicPr preferRelativeResize="0"/>
          <p:nvPr/>
        </p:nvPicPr>
        <p:blipFill rotWithShape="1">
          <a:blip r:embed="rId6">
            <a:alphaModFix/>
          </a:blip>
          <a:srcRect b="0" l="0" r="0" t="0"/>
          <a:stretch/>
        </p:blipFill>
        <p:spPr>
          <a:xfrm>
            <a:off x="3037545" y="2011445"/>
            <a:ext cx="1852638" cy="631438"/>
          </a:xfrm>
          <a:prstGeom prst="rect">
            <a:avLst/>
          </a:prstGeom>
          <a:noFill/>
          <a:ln>
            <a:noFill/>
          </a:ln>
        </p:spPr>
      </p:pic>
      <p:sp>
        <p:nvSpPr>
          <p:cNvPr id="2524" name="Google Shape;2524;p52"/>
          <p:cNvSpPr txBox="1"/>
          <p:nvPr/>
        </p:nvSpPr>
        <p:spPr>
          <a:xfrm>
            <a:off x="3285381" y="1939038"/>
            <a:ext cx="1230646"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Extendido Periférico de Sangre</a:t>
            </a:r>
            <a:endParaRPr b="1" sz="1400">
              <a:solidFill>
                <a:schemeClr val="lt1"/>
              </a:solidFill>
              <a:latin typeface="Calibri"/>
              <a:ea typeface="Calibri"/>
              <a:cs typeface="Calibri"/>
              <a:sym typeface="Calibri"/>
            </a:endParaRPr>
          </a:p>
        </p:txBody>
      </p:sp>
      <p:pic>
        <p:nvPicPr>
          <p:cNvPr id="2525" name="Google Shape;2525;p52"/>
          <p:cNvPicPr preferRelativeResize="0"/>
          <p:nvPr/>
        </p:nvPicPr>
        <p:blipFill rotWithShape="1">
          <a:blip r:embed="rId7">
            <a:alphaModFix/>
          </a:blip>
          <a:srcRect b="0" l="0" r="0" t="0"/>
          <a:stretch/>
        </p:blipFill>
        <p:spPr>
          <a:xfrm>
            <a:off x="4942921" y="1432550"/>
            <a:ext cx="292633" cy="311672"/>
          </a:xfrm>
          <a:prstGeom prst="rect">
            <a:avLst/>
          </a:prstGeom>
          <a:noFill/>
          <a:ln>
            <a:noFill/>
          </a:ln>
        </p:spPr>
      </p:pic>
      <p:sp>
        <p:nvSpPr>
          <p:cNvPr id="2526" name="Google Shape;2526;p52"/>
          <p:cNvSpPr txBox="1"/>
          <p:nvPr/>
        </p:nvSpPr>
        <p:spPr>
          <a:xfrm>
            <a:off x="23874" y="6128253"/>
            <a:ext cx="7166732"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El acumulado De casos reportados al Sivigila al octavo Periodo, es de (44) casos. </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La mayor proporción de casos se presenta en niños en las edades de 1 a 5 años, de estos 1 pertenece a la Población afrocolombiana, la mayoría de los niños y niñas pertenecen al régimen contributivo.</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El tipo de cáncer mas reportado, son otras neoplasias malignas no especificadas, seguido de las leucemia Linfoide aguda, leucemia mieloide aguda y los linfomas.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En cuanto la Importancia del diagnostico, y tratamiento oportuno, las pruebas mas utilizadas para presunción diagnóstica, esta la Radiología Dx, seguido del extendido periférico de sangre; y clínica sin otra ayuda diagnóstica.  El criterio de  en la confirmación diagnóstica, mas utilizado  es a histopatología , seguido de Inmunotipificacion.</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Es Importante Fortalecer la articulación en la prestación de los servicios, para el</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mejoramiento de la oportunidad diagnóstica, y de tratamiento continuo y oportuno, con miras a favorecer la sobrevida de los niños y niñas.</a:t>
            </a:r>
            <a:endParaRPr/>
          </a:p>
        </p:txBody>
      </p:sp>
      <p:sp>
        <p:nvSpPr>
          <p:cNvPr id="2527" name="Google Shape;2527;p52"/>
          <p:cNvSpPr/>
          <p:nvPr/>
        </p:nvSpPr>
        <p:spPr>
          <a:xfrm>
            <a:off x="3091454" y="3250185"/>
            <a:ext cx="1671259" cy="361793"/>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Mielograma</a:t>
            </a:r>
            <a:endParaRPr b="1" sz="1400">
              <a:solidFill>
                <a:schemeClr val="lt1"/>
              </a:solidFill>
              <a:latin typeface="Calibri"/>
              <a:ea typeface="Calibri"/>
              <a:cs typeface="Calibri"/>
              <a:sym typeface="Calibri"/>
            </a:endParaRPr>
          </a:p>
        </p:txBody>
      </p:sp>
      <p:sp>
        <p:nvSpPr>
          <p:cNvPr id="2528" name="Google Shape;2528;p52"/>
          <p:cNvSpPr/>
          <p:nvPr/>
        </p:nvSpPr>
        <p:spPr>
          <a:xfrm>
            <a:off x="3091453" y="3829534"/>
            <a:ext cx="1671259" cy="36443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Histopatología</a:t>
            </a:r>
            <a:endParaRPr b="1" sz="1400">
              <a:solidFill>
                <a:schemeClr val="lt1"/>
              </a:solidFill>
              <a:latin typeface="Calibri"/>
              <a:ea typeface="Calibri"/>
              <a:cs typeface="Calibri"/>
              <a:sym typeface="Calibri"/>
            </a:endParaRPr>
          </a:p>
        </p:txBody>
      </p:sp>
      <p:sp>
        <p:nvSpPr>
          <p:cNvPr id="2529" name="Google Shape;2529;p52"/>
          <p:cNvSpPr/>
          <p:nvPr/>
        </p:nvSpPr>
        <p:spPr>
          <a:xfrm>
            <a:off x="3085353" y="4393862"/>
            <a:ext cx="1683458" cy="338573"/>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Inmunotipificación</a:t>
            </a:r>
            <a:endParaRPr b="1" sz="1400">
              <a:solidFill>
                <a:schemeClr val="lt1"/>
              </a:solidFill>
              <a:latin typeface="Calibri"/>
              <a:ea typeface="Calibri"/>
              <a:cs typeface="Calibri"/>
              <a:sym typeface="Calibri"/>
            </a:endParaRPr>
          </a:p>
        </p:txBody>
      </p:sp>
      <p:pic>
        <p:nvPicPr>
          <p:cNvPr id="2530" name="Google Shape;2530;p52"/>
          <p:cNvPicPr preferRelativeResize="0"/>
          <p:nvPr/>
        </p:nvPicPr>
        <p:blipFill rotWithShape="1">
          <a:blip r:embed="rId5">
            <a:alphaModFix/>
          </a:blip>
          <a:srcRect b="0" l="0" r="0" t="0"/>
          <a:stretch/>
        </p:blipFill>
        <p:spPr>
          <a:xfrm>
            <a:off x="4854434" y="3315931"/>
            <a:ext cx="329213" cy="335309"/>
          </a:xfrm>
          <a:prstGeom prst="rect">
            <a:avLst/>
          </a:prstGeom>
          <a:noFill/>
          <a:ln>
            <a:noFill/>
          </a:ln>
        </p:spPr>
      </p:pic>
      <p:pic>
        <p:nvPicPr>
          <p:cNvPr id="2531" name="Google Shape;2531;p52"/>
          <p:cNvPicPr preferRelativeResize="0"/>
          <p:nvPr/>
        </p:nvPicPr>
        <p:blipFill rotWithShape="1">
          <a:blip r:embed="rId5">
            <a:alphaModFix/>
          </a:blip>
          <a:srcRect b="0" l="0" r="0" t="0"/>
          <a:stretch/>
        </p:blipFill>
        <p:spPr>
          <a:xfrm>
            <a:off x="4886476" y="4390373"/>
            <a:ext cx="329213" cy="335309"/>
          </a:xfrm>
          <a:prstGeom prst="rect">
            <a:avLst/>
          </a:prstGeom>
          <a:noFill/>
          <a:ln>
            <a:noFill/>
          </a:ln>
        </p:spPr>
      </p:pic>
      <p:sp>
        <p:nvSpPr>
          <p:cNvPr id="2532" name="Google Shape;2532;p5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52</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6" name="Shape 2536"/>
        <p:cNvGrpSpPr/>
        <p:nvPr/>
      </p:nvGrpSpPr>
      <p:grpSpPr>
        <a:xfrm>
          <a:off x="0" y="0"/>
          <a:ext cx="0" cy="0"/>
          <a:chOff x="0" y="0"/>
          <a:chExt cx="0" cy="0"/>
        </a:xfrm>
      </p:grpSpPr>
      <p:pic>
        <p:nvPicPr>
          <p:cNvPr id="2537" name="Google Shape;2537;p53"/>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538" name="Google Shape;2538;p53"/>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grpSp>
        <p:nvGrpSpPr>
          <p:cNvPr id="2539" name="Google Shape;2539;p53"/>
          <p:cNvGrpSpPr/>
          <p:nvPr/>
        </p:nvGrpSpPr>
        <p:grpSpPr>
          <a:xfrm>
            <a:off x="179214" y="4211960"/>
            <a:ext cx="1892650" cy="488476"/>
            <a:chOff x="2397524" y="3379972"/>
            <a:chExt cx="4508500" cy="904875"/>
          </a:xfrm>
        </p:grpSpPr>
        <p:pic>
          <p:nvPicPr>
            <p:cNvPr id="2540" name="Google Shape;2540;p53"/>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541" name="Google Shape;2541;p5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78</a:t>
              </a:r>
              <a:endParaRPr/>
            </a:p>
          </p:txBody>
        </p:sp>
      </p:grpSp>
      <p:sp>
        <p:nvSpPr>
          <p:cNvPr id="2542" name="Google Shape;2542;p53"/>
          <p:cNvSpPr txBox="1"/>
          <p:nvPr/>
        </p:nvSpPr>
        <p:spPr>
          <a:xfrm>
            <a:off x="-15637" y="470043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1,9%</a:t>
            </a:r>
            <a:endParaRPr/>
          </a:p>
        </p:txBody>
      </p:sp>
      <p:sp>
        <p:nvSpPr>
          <p:cNvPr id="2543" name="Google Shape;2543;p53"/>
          <p:cNvSpPr/>
          <p:nvPr/>
        </p:nvSpPr>
        <p:spPr>
          <a:xfrm>
            <a:off x="2305713" y="2708749"/>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544" name="Google Shape;2544;p53"/>
          <p:cNvGrpSpPr/>
          <p:nvPr/>
        </p:nvGrpSpPr>
        <p:grpSpPr>
          <a:xfrm>
            <a:off x="2448322" y="74775"/>
            <a:ext cx="3446504" cy="276999"/>
            <a:chOff x="2448322" y="74775"/>
            <a:chExt cx="3446504" cy="276999"/>
          </a:xfrm>
        </p:grpSpPr>
        <p:sp>
          <p:nvSpPr>
            <p:cNvPr id="2545" name="Google Shape;2545;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6" name="Google Shape;2546;p53"/>
            <p:cNvCxnSpPr>
              <a:stCxn id="254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47" name="Google Shape;2547;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48" name="Google Shape;2548;p53"/>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49" name="Google Shape;2549;p53"/>
          <p:cNvGrpSpPr/>
          <p:nvPr/>
        </p:nvGrpSpPr>
        <p:grpSpPr>
          <a:xfrm>
            <a:off x="277404" y="5621632"/>
            <a:ext cx="3446504" cy="276999"/>
            <a:chOff x="2448322" y="74775"/>
            <a:chExt cx="3446504" cy="276999"/>
          </a:xfrm>
        </p:grpSpPr>
        <p:sp>
          <p:nvSpPr>
            <p:cNvPr id="2550" name="Google Shape;2550;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51" name="Google Shape;2551;p53"/>
            <p:cNvCxnSpPr>
              <a:stCxn id="25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2" name="Google Shape;2552;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grpSp>
        <p:nvGrpSpPr>
          <p:cNvPr id="2553" name="Google Shape;2553;p53"/>
          <p:cNvGrpSpPr/>
          <p:nvPr/>
        </p:nvGrpSpPr>
        <p:grpSpPr>
          <a:xfrm>
            <a:off x="3888482" y="5635532"/>
            <a:ext cx="3446504" cy="276999"/>
            <a:chOff x="2448322" y="74775"/>
            <a:chExt cx="3446504" cy="276999"/>
          </a:xfrm>
        </p:grpSpPr>
        <p:sp>
          <p:nvSpPr>
            <p:cNvPr id="2554" name="Google Shape;2554;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55" name="Google Shape;2555;p53"/>
            <p:cNvCxnSpPr>
              <a:stCxn id="255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6" name="Google Shape;2556;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a:p>
          </p:txBody>
        </p:sp>
      </p:grpSp>
      <p:sp>
        <p:nvSpPr>
          <p:cNvPr id="2557" name="Google Shape;2557;p5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Pág.53 </a:t>
            </a:r>
            <a:endParaRPr b="1" sz="1050">
              <a:solidFill>
                <a:schemeClr val="dk1"/>
              </a:solidFill>
              <a:latin typeface="Arial Narrow"/>
              <a:ea typeface="Arial Narrow"/>
              <a:cs typeface="Arial Narrow"/>
              <a:sym typeface="Arial Narrow"/>
            </a:endParaRPr>
          </a:p>
        </p:txBody>
      </p:sp>
      <p:sp>
        <p:nvSpPr>
          <p:cNvPr id="2558" name="Google Shape;2558;p53"/>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a:p>
        </p:txBody>
      </p:sp>
      <p:pic>
        <p:nvPicPr>
          <p:cNvPr id="2559" name="Google Shape;2559;p53"/>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560" name="Google Shape;2560;p53"/>
          <p:cNvGrpSpPr/>
          <p:nvPr/>
        </p:nvGrpSpPr>
        <p:grpSpPr>
          <a:xfrm>
            <a:off x="64540" y="6650837"/>
            <a:ext cx="1761059" cy="918845"/>
            <a:chOff x="-103304" y="7072716"/>
            <a:chExt cx="1336174" cy="918845"/>
          </a:xfrm>
        </p:grpSpPr>
        <p:sp>
          <p:nvSpPr>
            <p:cNvPr id="2561" name="Google Shape;2561;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62" name="Google Shape;2562;p53"/>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74,36%</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25,64%</a:t>
              </a:r>
              <a:endParaRPr b="1" sz="1400">
                <a:solidFill>
                  <a:schemeClr val="dk1"/>
                </a:solidFill>
                <a:latin typeface="Arial Narrow"/>
                <a:ea typeface="Arial Narrow"/>
                <a:cs typeface="Arial Narrow"/>
                <a:sym typeface="Arial Narrow"/>
              </a:endParaRPr>
            </a:p>
          </p:txBody>
        </p:sp>
      </p:grpSp>
      <p:pic>
        <p:nvPicPr>
          <p:cNvPr id="2563" name="Google Shape;2563;p53"/>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564" name="Google Shape;2564;p53"/>
          <p:cNvGrpSpPr/>
          <p:nvPr/>
        </p:nvGrpSpPr>
        <p:grpSpPr>
          <a:xfrm>
            <a:off x="1951898" y="6646427"/>
            <a:ext cx="1720560" cy="877901"/>
            <a:chOff x="-36884" y="7072716"/>
            <a:chExt cx="1305446" cy="877901"/>
          </a:xfrm>
        </p:grpSpPr>
        <p:sp>
          <p:nvSpPr>
            <p:cNvPr id="2565" name="Google Shape;2565;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66" name="Google Shape;2566;p5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sp>
          <p:nvSpPr>
            <p:cNvPr id="2567" name="Google Shape;2567;p5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78 casos</a:t>
              </a:r>
              <a:endParaRPr/>
            </a:p>
          </p:txBody>
        </p:sp>
      </p:grpSp>
      <p:sp>
        <p:nvSpPr>
          <p:cNvPr id="2568" name="Google Shape;2568;p53"/>
          <p:cNvSpPr/>
          <p:nvPr/>
        </p:nvSpPr>
        <p:spPr>
          <a:xfrm>
            <a:off x="2305714" y="5036698"/>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a:p>
        </p:txBody>
      </p:sp>
      <p:sp>
        <p:nvSpPr>
          <p:cNvPr id="2569" name="Google Shape;2569;p53"/>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64%</a:t>
            </a:r>
            <a:endParaRPr/>
          </a:p>
        </p:txBody>
      </p:sp>
      <p:grpSp>
        <p:nvGrpSpPr>
          <p:cNvPr id="2570" name="Google Shape;2570;p53"/>
          <p:cNvGrpSpPr/>
          <p:nvPr/>
        </p:nvGrpSpPr>
        <p:grpSpPr>
          <a:xfrm>
            <a:off x="72058" y="8272390"/>
            <a:ext cx="803425" cy="882974"/>
            <a:chOff x="1068833" y="1243369"/>
            <a:chExt cx="803425" cy="882974"/>
          </a:xfrm>
        </p:grpSpPr>
        <p:sp>
          <p:nvSpPr>
            <p:cNvPr id="2571" name="Google Shape;2571;p53"/>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36%</a:t>
              </a:r>
              <a:endParaRPr/>
            </a:p>
          </p:txBody>
        </p:sp>
        <p:sp>
          <p:nvSpPr>
            <p:cNvPr id="2572" name="Google Shape;2572;p53"/>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573" name="Google Shape;2573;p53"/>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 casos</a:t>
              </a:r>
              <a:endParaRPr sz="1200">
                <a:solidFill>
                  <a:schemeClr val="dk1"/>
                </a:solidFill>
                <a:latin typeface="Calibri"/>
                <a:ea typeface="Calibri"/>
                <a:cs typeface="Calibri"/>
                <a:sym typeface="Calibri"/>
              </a:endParaRPr>
            </a:p>
          </p:txBody>
        </p:sp>
      </p:grpSp>
      <p:sp>
        <p:nvSpPr>
          <p:cNvPr id="2574" name="Google Shape;2574;p53"/>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575" name="Google Shape;2575;p53"/>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50 casos</a:t>
            </a:r>
            <a:endParaRPr sz="1200">
              <a:solidFill>
                <a:schemeClr val="dk1"/>
              </a:solidFill>
              <a:latin typeface="Calibri"/>
              <a:ea typeface="Calibri"/>
              <a:cs typeface="Calibri"/>
              <a:sym typeface="Calibri"/>
            </a:endParaRPr>
          </a:p>
        </p:txBody>
      </p:sp>
      <p:pic>
        <p:nvPicPr>
          <p:cNvPr id="2576" name="Google Shape;2576;p53"/>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577" name="Google Shape;2577;p53"/>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578" name="Google Shape;2578;p53"/>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9" name="Google Shape;2579;p53"/>
          <p:cNvGrpSpPr/>
          <p:nvPr/>
        </p:nvGrpSpPr>
        <p:grpSpPr>
          <a:xfrm>
            <a:off x="3947570" y="7125637"/>
            <a:ext cx="3446504" cy="276999"/>
            <a:chOff x="2448322" y="33831"/>
            <a:chExt cx="3446504" cy="276999"/>
          </a:xfrm>
        </p:grpSpPr>
        <p:sp>
          <p:nvSpPr>
            <p:cNvPr id="2580" name="Google Shape;2580;p5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81" name="Google Shape;2581;p53"/>
            <p:cNvCxnSpPr>
              <a:stCxn id="258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582" name="Google Shape;2582;p5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583" name="Google Shape;2583;p53"/>
          <p:cNvSpPr txBox="1"/>
          <p:nvPr/>
        </p:nvSpPr>
        <p:spPr>
          <a:xfrm>
            <a:off x="3600083" y="7485030"/>
            <a:ext cx="3456434"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Entre los 78 casos incluidos, 54 presentaron una clasificación normal con un 69,23% (sin presencia de fluorosis), y 24 presentaron algún grado de severidad según la clasificación de DEAN (30,77%). Para los 6 años, Dudoso (2,56%) fue la clasificación que más se presentó. Para los 12 años Dudoso con el (5,13%), en los 15 años hay 4 casos leves con el (5,13%) y para los 18 años Dudosos 2 casos con el (2,56%). </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584" name="Google Shape;2584;p53"/>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sp>
        <p:nvSpPr>
          <p:cNvPr id="2585" name="Google Shape;2585;p53"/>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a:p>
        </p:txBody>
      </p:sp>
      <p:pic>
        <p:nvPicPr>
          <p:cNvPr id="2586" name="Google Shape;2586;p53"/>
          <p:cNvPicPr preferRelativeResize="0"/>
          <p:nvPr/>
        </p:nvPicPr>
        <p:blipFill rotWithShape="1">
          <a:blip r:embed="rId10">
            <a:alphaModFix/>
          </a:blip>
          <a:srcRect b="23163" l="37821" r="12387" t="37955"/>
          <a:stretch/>
        </p:blipFill>
        <p:spPr>
          <a:xfrm>
            <a:off x="2305713" y="430582"/>
            <a:ext cx="4750804" cy="2259021"/>
          </a:xfrm>
          <a:prstGeom prst="rect">
            <a:avLst/>
          </a:prstGeom>
          <a:noFill/>
          <a:ln>
            <a:noFill/>
          </a:ln>
        </p:spPr>
      </p:pic>
      <p:pic>
        <p:nvPicPr>
          <p:cNvPr id="2587" name="Google Shape;2587;p53"/>
          <p:cNvPicPr preferRelativeResize="0"/>
          <p:nvPr/>
        </p:nvPicPr>
        <p:blipFill rotWithShape="1">
          <a:blip r:embed="rId11">
            <a:alphaModFix/>
          </a:blip>
          <a:srcRect b="0" l="0" r="0" t="0"/>
          <a:stretch/>
        </p:blipFill>
        <p:spPr>
          <a:xfrm>
            <a:off x="1915791" y="7871212"/>
            <a:ext cx="1739067" cy="1151542"/>
          </a:xfrm>
          <a:prstGeom prst="rect">
            <a:avLst/>
          </a:prstGeom>
          <a:noFill/>
          <a:ln>
            <a:noFill/>
          </a:ln>
        </p:spPr>
      </p:pic>
      <p:pic>
        <p:nvPicPr>
          <p:cNvPr id="2588" name="Google Shape;2588;p53"/>
          <p:cNvPicPr preferRelativeResize="0"/>
          <p:nvPr/>
        </p:nvPicPr>
        <p:blipFill rotWithShape="1">
          <a:blip r:embed="rId12">
            <a:alphaModFix/>
          </a:blip>
          <a:srcRect b="0" l="0" r="0" t="0"/>
          <a:stretch/>
        </p:blipFill>
        <p:spPr>
          <a:xfrm>
            <a:off x="2411437" y="3163993"/>
            <a:ext cx="4610249" cy="1872705"/>
          </a:xfrm>
          <a:prstGeom prst="rect">
            <a:avLst/>
          </a:prstGeom>
          <a:noFill/>
          <a:ln>
            <a:noFill/>
          </a:ln>
        </p:spPr>
      </p:pic>
      <p:pic>
        <p:nvPicPr>
          <p:cNvPr id="2589" name="Google Shape;2589;p53"/>
          <p:cNvPicPr preferRelativeResize="0"/>
          <p:nvPr/>
        </p:nvPicPr>
        <p:blipFill rotWithShape="1">
          <a:blip r:embed="rId13">
            <a:alphaModFix/>
          </a:blip>
          <a:srcRect b="0" l="0" r="0" t="0"/>
          <a:stretch/>
        </p:blipFill>
        <p:spPr>
          <a:xfrm>
            <a:off x="3744465" y="6108255"/>
            <a:ext cx="3276851" cy="90473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4" name="Shape 2594"/>
        <p:cNvGrpSpPr/>
        <p:nvPr/>
      </p:nvGrpSpPr>
      <p:grpSpPr>
        <a:xfrm>
          <a:off x="0" y="0"/>
          <a:ext cx="0" cy="0"/>
          <a:chOff x="0" y="0"/>
          <a:chExt cx="0" cy="0"/>
        </a:xfrm>
      </p:grpSpPr>
      <p:sp>
        <p:nvSpPr>
          <p:cNvPr id="2595" name="Google Shape;2595;p5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54</a:t>
            </a:r>
            <a:endParaRPr b="1" sz="1050">
              <a:solidFill>
                <a:schemeClr val="dk1"/>
              </a:solidFill>
              <a:latin typeface="Arial Narrow"/>
              <a:ea typeface="Arial Narrow"/>
              <a:cs typeface="Arial Narrow"/>
              <a:sym typeface="Arial Narrow"/>
            </a:endParaRPr>
          </a:p>
        </p:txBody>
      </p:sp>
      <p:sp>
        <p:nvSpPr>
          <p:cNvPr id="2596" name="Google Shape;2596;p54"/>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597" name="Google Shape;2597;p54"/>
          <p:cNvSpPr/>
          <p:nvPr/>
        </p:nvSpPr>
        <p:spPr>
          <a:xfrm>
            <a:off x="-27830" y="2414666"/>
            <a:ext cx="72009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166 Unidades Primarias Generadoras de Datos (UPGD) para el mes de julio, semanas 27 a la 30, fue del 81.75%, por encima de la línea base para el distrito.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por necesidad del distrito tosferina y cáncer en menores de 18 años. Para el mes de julio, se realizó Búsqueda Retrospectiva Institucional (BRI) con adaptación del documento técnico Metodología de Búsqueda Activa Institucional por RIPS, desde la Secretaría Distrital de Salud de Medellín.  El detalle de hallazgos de estos criterios y su correlación con los hallazgos BRI, se aprecia a continuación:</a:t>
            </a:r>
            <a:endParaRPr/>
          </a:p>
        </p:txBody>
      </p:sp>
      <p:sp>
        <p:nvSpPr>
          <p:cNvPr id="2598" name="Google Shape;2598;p54"/>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julio de 2022</a:t>
            </a:r>
            <a:endParaRPr sz="1050">
              <a:solidFill>
                <a:schemeClr val="dk1"/>
              </a:solidFill>
              <a:latin typeface="Arial Narrow"/>
              <a:ea typeface="Arial Narrow"/>
              <a:cs typeface="Arial Narrow"/>
              <a:sym typeface="Arial Narrow"/>
            </a:endParaRPr>
          </a:p>
        </p:txBody>
      </p:sp>
      <p:pic>
        <p:nvPicPr>
          <p:cNvPr id="2599" name="Google Shape;2599;p54"/>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600" name="Google Shape;2600;p54"/>
          <p:cNvGrpSpPr/>
          <p:nvPr/>
        </p:nvGrpSpPr>
        <p:grpSpPr>
          <a:xfrm>
            <a:off x="0" y="14519"/>
            <a:ext cx="7200898" cy="2078231"/>
            <a:chOff x="0" y="14519"/>
            <a:chExt cx="7200898" cy="2078231"/>
          </a:xfrm>
        </p:grpSpPr>
        <p:sp>
          <p:nvSpPr>
            <p:cNvPr id="2601" name="Google Shape;2601;p54"/>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Julio de 2022 -  Reporte Semanas 01 a 28</a:t>
              </a:r>
              <a:endParaRPr sz="1200">
                <a:solidFill>
                  <a:schemeClr val="dk1"/>
                </a:solidFill>
                <a:latin typeface="Times New Roman"/>
                <a:ea typeface="Times New Roman"/>
                <a:cs typeface="Times New Roman"/>
                <a:sym typeface="Times New Roman"/>
              </a:endParaRPr>
            </a:p>
          </p:txBody>
        </p:sp>
        <p:sp>
          <p:nvSpPr>
            <p:cNvPr id="2602" name="Google Shape;2602;p54"/>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03" name="Google Shape;2603;p54"/>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604" name="Google Shape;2604;p54"/>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605" name="Google Shape;2605;p54"/>
          <p:cNvPicPr preferRelativeResize="0"/>
          <p:nvPr/>
        </p:nvPicPr>
        <p:blipFill rotWithShape="1">
          <a:blip r:embed="rId5">
            <a:alphaModFix/>
          </a:blip>
          <a:srcRect b="0" l="0" r="0" t="0"/>
          <a:stretch/>
        </p:blipFill>
        <p:spPr>
          <a:xfrm>
            <a:off x="218429" y="5043712"/>
            <a:ext cx="6766397" cy="379065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0" name="Shape 2610"/>
        <p:cNvGrpSpPr/>
        <p:nvPr/>
      </p:nvGrpSpPr>
      <p:grpSpPr>
        <a:xfrm>
          <a:off x="0" y="0"/>
          <a:ext cx="0" cy="0"/>
          <a:chOff x="0" y="0"/>
          <a:chExt cx="0" cy="0"/>
        </a:xfrm>
      </p:grpSpPr>
      <p:sp>
        <p:nvSpPr>
          <p:cNvPr id="2611" name="Google Shape;2611;p5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55</a:t>
            </a:r>
            <a:endParaRPr b="1" sz="1050">
              <a:solidFill>
                <a:schemeClr val="dk1"/>
              </a:solidFill>
              <a:latin typeface="Arial Narrow"/>
              <a:ea typeface="Arial Narrow"/>
              <a:cs typeface="Arial Narrow"/>
              <a:sym typeface="Arial Narrow"/>
            </a:endParaRPr>
          </a:p>
        </p:txBody>
      </p:sp>
      <p:sp>
        <p:nvSpPr>
          <p:cNvPr id="2612" name="Google Shape;2612;p55"/>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613" name="Google Shape;2613;p55"/>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julio de 2022</a:t>
            </a:r>
            <a:endParaRPr sz="1050">
              <a:solidFill>
                <a:schemeClr val="dk1"/>
              </a:solidFill>
              <a:latin typeface="Arial Narrow"/>
              <a:ea typeface="Arial Narrow"/>
              <a:cs typeface="Arial Narrow"/>
              <a:sym typeface="Arial Narrow"/>
            </a:endParaRPr>
          </a:p>
        </p:txBody>
      </p:sp>
      <p:pic>
        <p:nvPicPr>
          <p:cNvPr id="2614" name="Google Shape;2614;p55"/>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615" name="Google Shape;2615;p55"/>
          <p:cNvGrpSpPr/>
          <p:nvPr/>
        </p:nvGrpSpPr>
        <p:grpSpPr>
          <a:xfrm>
            <a:off x="0" y="14519"/>
            <a:ext cx="7200898" cy="2078230"/>
            <a:chOff x="0" y="14519"/>
            <a:chExt cx="7200898" cy="2078230"/>
          </a:xfrm>
        </p:grpSpPr>
        <p:sp>
          <p:nvSpPr>
            <p:cNvPr id="2616" name="Google Shape;2616;p55"/>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17" name="Google Shape;2617;p55"/>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618" name="Google Shape;2618;p55"/>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19" name="Google Shape;2619;p55"/>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Julio de 2022 -  Reporte Semanas 01 a 28 </a:t>
            </a: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20" name="Google Shape;2620;p55"/>
          <p:cNvPicPr preferRelativeResize="0"/>
          <p:nvPr/>
        </p:nvPicPr>
        <p:blipFill rotWithShape="1">
          <a:blip r:embed="rId5">
            <a:alphaModFix/>
          </a:blip>
          <a:srcRect b="0" l="0" r="0" t="0"/>
          <a:stretch/>
        </p:blipFill>
        <p:spPr>
          <a:xfrm>
            <a:off x="207492" y="3604402"/>
            <a:ext cx="6849342" cy="507205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5" name="Shape 2625"/>
        <p:cNvGrpSpPr/>
        <p:nvPr/>
      </p:nvGrpSpPr>
      <p:grpSpPr>
        <a:xfrm>
          <a:off x="0" y="0"/>
          <a:ext cx="0" cy="0"/>
          <a:chOff x="0" y="0"/>
          <a:chExt cx="0" cy="0"/>
        </a:xfrm>
      </p:grpSpPr>
      <p:sp>
        <p:nvSpPr>
          <p:cNvPr id="2626" name="Google Shape;2626;p5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56</a:t>
            </a:r>
            <a:endParaRPr b="1" sz="1050">
              <a:solidFill>
                <a:schemeClr val="dk1"/>
              </a:solidFill>
              <a:latin typeface="Arial Narrow"/>
              <a:ea typeface="Arial Narrow"/>
              <a:cs typeface="Arial Narrow"/>
              <a:sym typeface="Arial Narrow"/>
            </a:endParaRPr>
          </a:p>
        </p:txBody>
      </p:sp>
      <p:sp>
        <p:nvSpPr>
          <p:cNvPr id="2627" name="Google Shape;2627;p56"/>
          <p:cNvSpPr/>
          <p:nvPr/>
        </p:nvSpPr>
        <p:spPr>
          <a:xfrm>
            <a:off x="1800250" y="3208110"/>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julio de 2022</a:t>
            </a:r>
            <a:endParaRPr b="1" sz="1050">
              <a:solidFill>
                <a:schemeClr val="dk1"/>
              </a:solidFill>
              <a:latin typeface="Arial Narrow"/>
              <a:ea typeface="Arial Narrow"/>
              <a:cs typeface="Arial Narrow"/>
              <a:sym typeface="Arial Narrow"/>
            </a:endParaRPr>
          </a:p>
        </p:txBody>
      </p:sp>
      <p:sp>
        <p:nvSpPr>
          <p:cNvPr id="2628" name="Google Shape;2628;p56"/>
          <p:cNvSpPr/>
          <p:nvPr/>
        </p:nvSpPr>
        <p:spPr>
          <a:xfrm>
            <a:off x="288082" y="2119793"/>
            <a:ext cx="6794731"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el análisis de los criterios para la realización de la BAI, la correlación entre el silencio en la notificación y numero de UPGD con casos por fuera del sistema, se encontró 7 instituciones prestadoras de servicios de salud con eventos en eliminación sin notificar, representando una falla del sistema de vigilancia epidemiológica.  De los otros eventos priorizados, dengue presento silencio en 4 instituciones, seguido de cáncer de cuello uterino en 3, morbilidad materna extrema en 2 y cáncer de mama en 1.</a:t>
            </a:r>
            <a:endParaRPr/>
          </a:p>
        </p:txBody>
      </p:sp>
      <p:pic>
        <p:nvPicPr>
          <p:cNvPr id="2629" name="Google Shape;2629;p5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630" name="Google Shape;2630;p56"/>
          <p:cNvGrpSpPr/>
          <p:nvPr/>
        </p:nvGrpSpPr>
        <p:grpSpPr>
          <a:xfrm>
            <a:off x="0" y="14519"/>
            <a:ext cx="7200898" cy="2078230"/>
            <a:chOff x="0" y="14519"/>
            <a:chExt cx="7200898" cy="2078230"/>
          </a:xfrm>
        </p:grpSpPr>
        <p:sp>
          <p:nvSpPr>
            <p:cNvPr id="2631" name="Google Shape;2631;p5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32" name="Google Shape;2632;p5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633" name="Google Shape;2633;p5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34" name="Google Shape;2634;p5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Julio de 2022 -  Reporte Semanas 01 a 28 </a:t>
            </a: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35" name="Google Shape;2635;p56"/>
          <p:cNvPicPr preferRelativeResize="0"/>
          <p:nvPr/>
        </p:nvPicPr>
        <p:blipFill rotWithShape="1">
          <a:blip r:embed="rId5">
            <a:alphaModFix/>
          </a:blip>
          <a:srcRect b="0" l="0" r="0" t="0"/>
          <a:stretch/>
        </p:blipFill>
        <p:spPr>
          <a:xfrm>
            <a:off x="612523" y="3657461"/>
            <a:ext cx="5944872" cy="33505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5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57</a:t>
            </a:r>
            <a:endParaRPr b="1" sz="1050">
              <a:solidFill>
                <a:schemeClr val="dk1"/>
              </a:solidFill>
              <a:latin typeface="Arial Narrow"/>
              <a:ea typeface="Arial Narrow"/>
              <a:cs typeface="Arial Narrow"/>
              <a:sym typeface="Arial Narrow"/>
            </a:endParaRPr>
          </a:p>
        </p:txBody>
      </p:sp>
      <p:pic>
        <p:nvPicPr>
          <p:cNvPr id="2642" name="Google Shape;2642;p57"/>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643" name="Google Shape;2643;p57"/>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644" name="Google Shape;2644;p57"/>
          <p:cNvGrpSpPr/>
          <p:nvPr/>
        </p:nvGrpSpPr>
        <p:grpSpPr>
          <a:xfrm>
            <a:off x="1728242" y="2275443"/>
            <a:ext cx="5305921" cy="6880924"/>
            <a:chOff x="7461810" y="-36659"/>
            <a:chExt cx="4447883" cy="6903934"/>
          </a:xfrm>
        </p:grpSpPr>
        <p:sp>
          <p:nvSpPr>
            <p:cNvPr id="2645" name="Google Shape;2645;p57"/>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6" name="Google Shape;2646;p57"/>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647" name="Google Shape;2647;p57"/>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648" name="Google Shape;2648;p57"/>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49" name="Google Shape;2649;p57"/>
          <p:cNvGrpSpPr/>
          <p:nvPr/>
        </p:nvGrpSpPr>
        <p:grpSpPr>
          <a:xfrm>
            <a:off x="0" y="14519"/>
            <a:ext cx="7200898" cy="2078230"/>
            <a:chOff x="0" y="14519"/>
            <a:chExt cx="7200898" cy="2078230"/>
          </a:xfrm>
        </p:grpSpPr>
        <p:sp>
          <p:nvSpPr>
            <p:cNvPr id="2650" name="Google Shape;2650;p5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51" name="Google Shape;2651;p57"/>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652" name="Google Shape;2652;p5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3" name="Google Shape;2653;p57"/>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08 de 2022 - Reporte Semanas 1 a 32 (Hasta agosto 13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6"/>
          <p:cNvGrpSpPr/>
          <p:nvPr/>
        </p:nvGrpSpPr>
        <p:grpSpPr>
          <a:xfrm>
            <a:off x="277404" y="131608"/>
            <a:ext cx="3446504" cy="276999"/>
            <a:chOff x="2448322" y="74775"/>
            <a:chExt cx="3446504" cy="276999"/>
          </a:xfrm>
        </p:grpSpPr>
        <p:sp>
          <p:nvSpPr>
            <p:cNvPr id="225" name="Google Shape;225;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 name="Google Shape;226;p6"/>
            <p:cNvCxnSpPr>
              <a:stCxn id="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7" name="Google Shape;227;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a:p>
          </p:txBody>
        </p:sp>
      </p:grpSp>
      <p:grpSp>
        <p:nvGrpSpPr>
          <p:cNvPr id="228" name="Google Shape;228;p6"/>
          <p:cNvGrpSpPr/>
          <p:nvPr/>
        </p:nvGrpSpPr>
        <p:grpSpPr>
          <a:xfrm>
            <a:off x="627150" y="645427"/>
            <a:ext cx="1698105" cy="1972170"/>
            <a:chOff x="5222211" y="5004048"/>
            <a:chExt cx="1698105" cy="1972170"/>
          </a:xfrm>
        </p:grpSpPr>
        <p:pic>
          <p:nvPicPr>
            <p:cNvPr id="229" name="Google Shape;229;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30" name="Google Shape;230;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31" name="Google Shape;231;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2,11%</a:t>
              </a:r>
              <a:endParaRPr/>
            </a:p>
          </p:txBody>
        </p:sp>
        <p:sp>
          <p:nvSpPr>
            <p:cNvPr id="232" name="Google Shape;232;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 casos</a:t>
              </a:r>
              <a:endParaRPr/>
            </a:p>
          </p:txBody>
        </p:sp>
      </p:grpSp>
      <p:cxnSp>
        <p:nvCxnSpPr>
          <p:cNvPr id="233" name="Google Shape;233;p6"/>
          <p:cNvCxnSpPr>
            <a:stCxn id="231"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34" name="Google Shape;234;p6"/>
          <p:cNvCxnSpPr>
            <a:stCxn id="231" idx="1"/>
            <a:endCxn id="235"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35" name="Google Shape;235;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22 Casos </a:t>
            </a:r>
            <a:endParaRPr/>
          </a:p>
        </p:txBody>
      </p:sp>
      <p:sp>
        <p:nvSpPr>
          <p:cNvPr id="236" name="Google Shape;236;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 Casos </a:t>
            </a:r>
            <a:endParaRPr/>
          </a:p>
        </p:txBody>
      </p:sp>
      <p:sp>
        <p:nvSpPr>
          <p:cNvPr id="237" name="Google Shape;237;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8" name="Google Shape;238;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277404" y="4991640"/>
            <a:ext cx="3446504" cy="276999"/>
            <a:chOff x="2448322" y="74775"/>
            <a:chExt cx="3446504" cy="276999"/>
          </a:xfrm>
        </p:grpSpPr>
        <p:sp>
          <p:nvSpPr>
            <p:cNvPr id="240" name="Google Shape;240;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 name="Google Shape;241;p6"/>
            <p:cNvCxnSpPr>
              <a:stCxn id="2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 name="Google Shape;242;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43" name="Google Shape;243;p6"/>
          <p:cNvSpPr txBox="1"/>
          <p:nvPr/>
        </p:nvSpPr>
        <p:spPr>
          <a:xfrm>
            <a:off x="142691" y="5508104"/>
            <a:ext cx="691414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Persiste un aumento en la notificación de casos de tuberculosis con respecto al mismo período del año anterior (40,39). En promedio se notifican 44 casos de tuberculosis semanalmente. La semana con mayor número de casos fue la 31 con 59 casos y la de menor número fue la 9 con 28 casos.</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el 93% son mayores de 27 años. La población migrante aportó 49 casos del total de los casos notificados.</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3,21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73,33% de los casos se presentan en personas sin antecedentes de tratamiento previo para tuberculosis lo que sugiere transmisión activa comunitaria. Igualmente el 53,33% corresponden a multidrogorresisitenca o resistencia a rifampicina.</a:t>
            </a:r>
            <a:endParaRPr/>
          </a:p>
        </p:txBody>
      </p:sp>
      <p:sp>
        <p:nvSpPr>
          <p:cNvPr id="244" name="Google Shape;244;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08 Medellín 2022</a:t>
            </a:r>
            <a:endParaRPr sz="1050">
              <a:solidFill>
                <a:schemeClr val="dk1"/>
              </a:solidFill>
              <a:latin typeface="Arial Narrow"/>
              <a:ea typeface="Arial Narrow"/>
              <a:cs typeface="Arial Narrow"/>
              <a:sym typeface="Arial Narrow"/>
            </a:endParaRPr>
          </a:p>
        </p:txBody>
      </p:sp>
      <p:pic>
        <p:nvPicPr>
          <p:cNvPr id="245" name="Google Shape;245;p6"/>
          <p:cNvPicPr preferRelativeResize="0"/>
          <p:nvPr/>
        </p:nvPicPr>
        <p:blipFill rotWithShape="1">
          <a:blip r:embed="rId4">
            <a:alphaModFix/>
          </a:blip>
          <a:srcRect b="0" l="0" r="0" t="0"/>
          <a:stretch/>
        </p:blipFill>
        <p:spPr>
          <a:xfrm>
            <a:off x="2878537" y="1862057"/>
            <a:ext cx="4178296" cy="2133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7"/>
          <p:cNvPicPr preferRelativeResize="0"/>
          <p:nvPr/>
        </p:nvPicPr>
        <p:blipFill rotWithShape="1">
          <a:blip r:embed="rId3">
            <a:alphaModFix/>
          </a:blip>
          <a:srcRect b="0" l="0" r="0" t="0"/>
          <a:stretch/>
        </p:blipFill>
        <p:spPr>
          <a:xfrm>
            <a:off x="-5546" y="-1"/>
            <a:ext cx="2210926" cy="2823537"/>
          </a:xfrm>
          <a:prstGeom prst="rect">
            <a:avLst/>
          </a:prstGeom>
          <a:noFill/>
          <a:ln>
            <a:noFill/>
          </a:ln>
        </p:spPr>
      </p:pic>
      <p:pic>
        <p:nvPicPr>
          <p:cNvPr id="251" name="Google Shape;251;p7"/>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52" name="Google Shape;252;p7"/>
          <p:cNvSpPr txBox="1"/>
          <p:nvPr/>
        </p:nvSpPr>
        <p:spPr>
          <a:xfrm>
            <a:off x="-31483" y="623805"/>
            <a:ext cx="22321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253" name="Google Shape;253;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parotiditis. Medellín, a Periodo epidemiológico 08 acumulado  de 2022. </a:t>
            </a:r>
            <a:endParaRPr/>
          </a:p>
        </p:txBody>
      </p:sp>
      <p:grpSp>
        <p:nvGrpSpPr>
          <p:cNvPr id="254" name="Google Shape;254;p7"/>
          <p:cNvGrpSpPr/>
          <p:nvPr/>
        </p:nvGrpSpPr>
        <p:grpSpPr>
          <a:xfrm>
            <a:off x="169786" y="4201577"/>
            <a:ext cx="1892650" cy="488476"/>
            <a:chOff x="2397524" y="3379972"/>
            <a:chExt cx="4508500" cy="904875"/>
          </a:xfrm>
        </p:grpSpPr>
        <p:pic>
          <p:nvPicPr>
            <p:cNvPr id="255" name="Google Shape;255;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56" name="Google Shape;256;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346</a:t>
              </a:r>
              <a:endParaRPr/>
            </a:p>
          </p:txBody>
        </p:sp>
      </p:grpSp>
      <p:sp>
        <p:nvSpPr>
          <p:cNvPr id="257" name="Google Shape;257;p7"/>
          <p:cNvSpPr txBox="1"/>
          <p:nvPr/>
        </p:nvSpPr>
        <p:spPr>
          <a:xfrm>
            <a:off x="421420" y="4716908"/>
            <a:ext cx="168630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65,55% más respecto al mismo periodo del año anterior</a:t>
            </a:r>
            <a:endParaRPr/>
          </a:p>
        </p:txBody>
      </p:sp>
      <p:sp>
        <p:nvSpPr>
          <p:cNvPr id="258" name="Google Shape;258;p7"/>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7"/>
          <p:cNvSpPr/>
          <p:nvPr/>
        </p:nvSpPr>
        <p:spPr>
          <a:xfrm>
            <a:off x="2295483" y="491287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parotiditis. Medellín, a Periodo epidemiológico 08 acumulado de 2020-2022. </a:t>
            </a:r>
            <a:endParaRPr/>
          </a:p>
        </p:txBody>
      </p:sp>
      <p:grpSp>
        <p:nvGrpSpPr>
          <p:cNvPr id="260" name="Google Shape;260;p7"/>
          <p:cNvGrpSpPr/>
          <p:nvPr/>
        </p:nvGrpSpPr>
        <p:grpSpPr>
          <a:xfrm>
            <a:off x="2448322" y="74775"/>
            <a:ext cx="3446504" cy="276999"/>
            <a:chOff x="2448322" y="74775"/>
            <a:chExt cx="3446504" cy="276999"/>
          </a:xfrm>
        </p:grpSpPr>
        <p:sp>
          <p:nvSpPr>
            <p:cNvPr id="261" name="Google Shape;261;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 name="Google Shape;262;p7"/>
            <p:cNvCxnSpPr>
              <a:stCxn id="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3" name="Google Shape;263;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64" name="Google Shape;264;p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 name="Google Shape;265;p7"/>
          <p:cNvGrpSpPr/>
          <p:nvPr/>
        </p:nvGrpSpPr>
        <p:grpSpPr>
          <a:xfrm>
            <a:off x="277404" y="5621632"/>
            <a:ext cx="3446504" cy="276999"/>
            <a:chOff x="2448322" y="74775"/>
            <a:chExt cx="3446504" cy="276999"/>
          </a:xfrm>
        </p:grpSpPr>
        <p:sp>
          <p:nvSpPr>
            <p:cNvPr id="266" name="Google Shape;266;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 name="Google Shape;267;p7"/>
            <p:cNvCxnSpPr>
              <a:stCxn id="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8" name="Google Shape;268;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269" name="Google Shape;269;p7"/>
          <p:cNvGrpSpPr/>
          <p:nvPr/>
        </p:nvGrpSpPr>
        <p:grpSpPr>
          <a:xfrm>
            <a:off x="5114767" y="5635532"/>
            <a:ext cx="3446504" cy="276999"/>
            <a:chOff x="2448322" y="74775"/>
            <a:chExt cx="3446504" cy="276999"/>
          </a:xfrm>
        </p:grpSpPr>
        <p:sp>
          <p:nvSpPr>
            <p:cNvPr id="270" name="Google Shape;270;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1" name="Google Shape;271;p7"/>
            <p:cNvCxnSpPr>
              <a:stCxn id="2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2" name="Google Shape;272;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273" name="Google Shape;273;p7"/>
          <p:cNvSpPr txBox="1"/>
          <p:nvPr/>
        </p:nvSpPr>
        <p:spPr>
          <a:xfrm>
            <a:off x="4869555" y="6070903"/>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274" name="Google Shape;274;p7"/>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5" name="Google Shape;275;p7"/>
          <p:cNvCxnSpPr/>
          <p:nvPr/>
        </p:nvCxnSpPr>
        <p:spPr>
          <a:xfrm rot="10800000">
            <a:off x="4959641" y="6977751"/>
            <a:ext cx="2259337" cy="0"/>
          </a:xfrm>
          <a:prstGeom prst="straightConnector1">
            <a:avLst/>
          </a:prstGeom>
          <a:noFill/>
          <a:ln cap="flat" cmpd="sng" w="9525">
            <a:solidFill>
              <a:srgbClr val="002060"/>
            </a:solidFill>
            <a:prstDash val="solid"/>
            <a:round/>
            <a:headEnd len="sm" w="sm" type="none"/>
            <a:tailEnd len="med" w="med" type="oval"/>
          </a:ln>
        </p:spPr>
      </p:cxnSp>
      <p:sp>
        <p:nvSpPr>
          <p:cNvPr id="276" name="Google Shape;276;p7"/>
          <p:cNvSpPr txBox="1"/>
          <p:nvPr/>
        </p:nvSpPr>
        <p:spPr>
          <a:xfrm>
            <a:off x="5354813" y="6412570"/>
            <a:ext cx="128272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13,24*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346 casos</a:t>
            </a:r>
            <a:endParaRPr/>
          </a:p>
        </p:txBody>
      </p:sp>
      <p:sp>
        <p:nvSpPr>
          <p:cNvPr id="277" name="Google Shape;277;p7"/>
          <p:cNvSpPr/>
          <p:nvPr/>
        </p:nvSpPr>
        <p:spPr>
          <a:xfrm>
            <a:off x="99238" y="8372178"/>
            <a:ext cx="441781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parotiditis. Medellín, a Periodo epidemiológico 08 acumulado  de 2022. </a:t>
            </a:r>
            <a:endParaRPr/>
          </a:p>
          <a:p>
            <a:pPr indent="0" lvl="0" marL="0" marR="0" rtl="0" algn="just">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278" name="Google Shape;278;p7"/>
          <p:cNvSpPr txBox="1"/>
          <p:nvPr/>
        </p:nvSpPr>
        <p:spPr>
          <a:xfrm>
            <a:off x="4712465" y="798279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279" name="Google Shape;279;p7"/>
          <p:cNvSpPr txBox="1"/>
          <p:nvPr/>
        </p:nvSpPr>
        <p:spPr>
          <a:xfrm>
            <a:off x="5642590" y="8275018"/>
            <a:ext cx="7585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a:p>
        </p:txBody>
      </p:sp>
      <p:sp>
        <p:nvSpPr>
          <p:cNvPr id="280" name="Google Shape;280;p7"/>
          <p:cNvSpPr txBox="1"/>
          <p:nvPr/>
        </p:nvSpPr>
        <p:spPr>
          <a:xfrm>
            <a:off x="4722604" y="7014239"/>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a:p>
        </p:txBody>
      </p:sp>
      <p:sp>
        <p:nvSpPr>
          <p:cNvPr id="281" name="Google Shape;281;p7"/>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a:p>
        </p:txBody>
      </p:sp>
      <p:sp>
        <p:nvSpPr>
          <p:cNvPr id="282" name="Google Shape;282;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83" name="Google Shape;283;p7"/>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Parotiditis</a:t>
            </a:r>
            <a:endParaRPr/>
          </a:p>
        </p:txBody>
      </p:sp>
      <p:sp>
        <p:nvSpPr>
          <p:cNvPr id="284" name="Google Shape;284;p7"/>
          <p:cNvSpPr txBox="1"/>
          <p:nvPr/>
        </p:nvSpPr>
        <p:spPr>
          <a:xfrm>
            <a:off x="5558090" y="7420568"/>
            <a:ext cx="132921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49,07 *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 casos</a:t>
            </a:r>
            <a:endParaRPr/>
          </a:p>
        </p:txBody>
      </p:sp>
      <p:pic>
        <p:nvPicPr>
          <p:cNvPr id="285" name="Google Shape;285;p7"/>
          <p:cNvPicPr preferRelativeResize="0"/>
          <p:nvPr/>
        </p:nvPicPr>
        <p:blipFill rotWithShape="1">
          <a:blip r:embed="rId6">
            <a:alphaModFix/>
          </a:blip>
          <a:srcRect b="0" l="0" r="0" t="0"/>
          <a:stretch/>
        </p:blipFill>
        <p:spPr>
          <a:xfrm>
            <a:off x="6712302" y="8695344"/>
            <a:ext cx="436191" cy="337944"/>
          </a:xfrm>
          <a:prstGeom prst="rect">
            <a:avLst/>
          </a:prstGeom>
          <a:noFill/>
          <a:ln>
            <a:noFill/>
          </a:ln>
        </p:spPr>
      </p:pic>
      <p:pic>
        <p:nvPicPr>
          <p:cNvPr id="286" name="Google Shape;286;p7"/>
          <p:cNvPicPr preferRelativeResize="0"/>
          <p:nvPr/>
        </p:nvPicPr>
        <p:blipFill rotWithShape="1">
          <a:blip r:embed="rId7">
            <a:alphaModFix/>
          </a:blip>
          <a:srcRect b="0" l="0" r="0" t="0"/>
          <a:stretch/>
        </p:blipFill>
        <p:spPr>
          <a:xfrm>
            <a:off x="2200689" y="464788"/>
            <a:ext cx="4998961" cy="1750679"/>
          </a:xfrm>
          <a:prstGeom prst="rect">
            <a:avLst/>
          </a:prstGeom>
          <a:noFill/>
          <a:ln>
            <a:noFill/>
          </a:ln>
        </p:spPr>
      </p:pic>
      <p:pic>
        <p:nvPicPr>
          <p:cNvPr id="287" name="Google Shape;287;p7"/>
          <p:cNvPicPr preferRelativeResize="0"/>
          <p:nvPr/>
        </p:nvPicPr>
        <p:blipFill rotWithShape="1">
          <a:blip r:embed="rId8">
            <a:alphaModFix/>
          </a:blip>
          <a:srcRect b="0" l="0" r="0" t="0"/>
          <a:stretch/>
        </p:blipFill>
        <p:spPr>
          <a:xfrm>
            <a:off x="2237769" y="2702480"/>
            <a:ext cx="4910724" cy="2210395"/>
          </a:xfrm>
          <a:prstGeom prst="rect">
            <a:avLst/>
          </a:prstGeom>
          <a:noFill/>
          <a:ln>
            <a:noFill/>
          </a:ln>
        </p:spPr>
      </p:pic>
      <p:pic>
        <p:nvPicPr>
          <p:cNvPr id="288" name="Google Shape;288;p7"/>
          <p:cNvPicPr preferRelativeResize="0"/>
          <p:nvPr/>
        </p:nvPicPr>
        <p:blipFill rotWithShape="1">
          <a:blip r:embed="rId9">
            <a:alphaModFix/>
          </a:blip>
          <a:srcRect b="0" l="0" r="0" t="0"/>
          <a:stretch/>
        </p:blipFill>
        <p:spPr>
          <a:xfrm>
            <a:off x="4731" y="6118234"/>
            <a:ext cx="4707734" cy="2253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5" name="Google Shape;295;p8"/>
          <p:cNvGrpSpPr/>
          <p:nvPr/>
        </p:nvGrpSpPr>
        <p:grpSpPr>
          <a:xfrm>
            <a:off x="277404" y="137149"/>
            <a:ext cx="3446504" cy="276999"/>
            <a:chOff x="2448322" y="74775"/>
            <a:chExt cx="3446504" cy="276999"/>
          </a:xfrm>
        </p:grpSpPr>
        <p:sp>
          <p:nvSpPr>
            <p:cNvPr id="296" name="Google Shape;296;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7" name="Google Shape;297;p8"/>
            <p:cNvCxnSpPr>
              <a:stCxn id="2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8" name="Google Shape;298;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99" name="Google Shape;299;p8"/>
          <p:cNvSpPr/>
          <p:nvPr/>
        </p:nvSpPr>
        <p:spPr>
          <a:xfrm>
            <a:off x="0" y="25589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0" name="Google Shape;300;p8"/>
          <p:cNvGrpSpPr/>
          <p:nvPr/>
        </p:nvGrpSpPr>
        <p:grpSpPr>
          <a:xfrm>
            <a:off x="277404" y="2672512"/>
            <a:ext cx="3446504" cy="276999"/>
            <a:chOff x="2448322" y="74775"/>
            <a:chExt cx="3446504" cy="276999"/>
          </a:xfrm>
        </p:grpSpPr>
        <p:sp>
          <p:nvSpPr>
            <p:cNvPr id="301" name="Google Shape;301;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2" name="Google Shape;302;p8"/>
            <p:cNvCxnSpPr>
              <a:stCxn id="3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3" name="Google Shape;303;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a:t>
              </a:r>
              <a:endParaRPr/>
            </a:p>
          </p:txBody>
        </p:sp>
      </p:grpSp>
      <p:sp>
        <p:nvSpPr>
          <p:cNvPr id="304" name="Google Shape;304;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305" name="Google Shape;305;p8"/>
          <p:cNvGrpSpPr/>
          <p:nvPr/>
        </p:nvGrpSpPr>
        <p:grpSpPr>
          <a:xfrm>
            <a:off x="-143966" y="830792"/>
            <a:ext cx="1258607" cy="1651732"/>
            <a:chOff x="-143966" y="539552"/>
            <a:chExt cx="1258607" cy="1651732"/>
          </a:xfrm>
        </p:grpSpPr>
        <p:pic>
          <p:nvPicPr>
            <p:cNvPr id="306" name="Google Shape;306;p8"/>
            <p:cNvPicPr preferRelativeResize="0"/>
            <p:nvPr/>
          </p:nvPicPr>
          <p:blipFill rotWithShape="1">
            <a:blip r:embed="rId3">
              <a:alphaModFix/>
            </a:blip>
            <a:srcRect b="0" l="0" r="85225" t="0"/>
            <a:stretch/>
          </p:blipFill>
          <p:spPr>
            <a:xfrm>
              <a:off x="148822" y="539552"/>
              <a:ext cx="702032" cy="850900"/>
            </a:xfrm>
            <a:prstGeom prst="rect">
              <a:avLst/>
            </a:prstGeom>
            <a:noFill/>
            <a:ln>
              <a:noFill/>
            </a:ln>
          </p:spPr>
        </p:pic>
        <p:sp>
          <p:nvSpPr>
            <p:cNvPr id="307" name="Google Shape;307;p8"/>
            <p:cNvSpPr/>
            <p:nvPr/>
          </p:nvSpPr>
          <p:spPr>
            <a:xfrm>
              <a:off x="110784" y="1579196"/>
              <a:ext cx="86731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41,04%</a:t>
              </a:r>
              <a:endParaRPr/>
            </a:p>
          </p:txBody>
        </p:sp>
        <p:sp>
          <p:nvSpPr>
            <p:cNvPr id="308" name="Google Shape;308;p8"/>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142  Casos</a:t>
              </a:r>
              <a:endParaRPr/>
            </a:p>
          </p:txBody>
        </p:sp>
        <p:sp>
          <p:nvSpPr>
            <p:cNvPr id="309" name="Google Shape;309;p8"/>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grpSp>
      <p:grpSp>
        <p:nvGrpSpPr>
          <p:cNvPr id="310" name="Google Shape;310;p8"/>
          <p:cNvGrpSpPr/>
          <p:nvPr/>
        </p:nvGrpSpPr>
        <p:grpSpPr>
          <a:xfrm>
            <a:off x="949682" y="892966"/>
            <a:ext cx="1282616" cy="1594010"/>
            <a:chOff x="767312" y="601726"/>
            <a:chExt cx="1282616" cy="1594010"/>
          </a:xfrm>
        </p:grpSpPr>
        <p:sp>
          <p:nvSpPr>
            <p:cNvPr id="311" name="Google Shape;311;p8"/>
            <p:cNvSpPr/>
            <p:nvPr/>
          </p:nvSpPr>
          <p:spPr>
            <a:xfrm>
              <a:off x="1017792" y="1573062"/>
              <a:ext cx="89831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58,96%</a:t>
              </a:r>
              <a:endParaRPr/>
            </a:p>
          </p:txBody>
        </p:sp>
        <p:sp>
          <p:nvSpPr>
            <p:cNvPr id="312" name="Google Shape;312;p8"/>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204  Casos</a:t>
              </a:r>
              <a:endParaRPr/>
            </a:p>
          </p:txBody>
        </p:sp>
        <p:pic>
          <p:nvPicPr>
            <p:cNvPr id="313" name="Google Shape;313;p8"/>
            <p:cNvPicPr preferRelativeResize="0"/>
            <p:nvPr/>
          </p:nvPicPr>
          <p:blipFill rotWithShape="1">
            <a:blip r:embed="rId3">
              <a:alphaModFix/>
            </a:blip>
            <a:srcRect b="0" l="30557" r="55507" t="0"/>
            <a:stretch/>
          </p:blipFill>
          <p:spPr>
            <a:xfrm>
              <a:off x="1052788" y="601726"/>
              <a:ext cx="662151" cy="850900"/>
            </a:xfrm>
            <a:prstGeom prst="rect">
              <a:avLst/>
            </a:prstGeom>
            <a:noFill/>
            <a:ln>
              <a:noFill/>
            </a:ln>
          </p:spPr>
        </p:pic>
        <p:sp>
          <p:nvSpPr>
            <p:cNvPr id="314" name="Google Shape;314;p8"/>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grpSp>
      <p:grpSp>
        <p:nvGrpSpPr>
          <p:cNvPr id="315" name="Google Shape;315;p8"/>
          <p:cNvGrpSpPr/>
          <p:nvPr/>
        </p:nvGrpSpPr>
        <p:grpSpPr>
          <a:xfrm>
            <a:off x="1944266" y="828222"/>
            <a:ext cx="1414263" cy="1638535"/>
            <a:chOff x="1700534" y="536982"/>
            <a:chExt cx="1414263" cy="1638535"/>
          </a:xfrm>
        </p:grpSpPr>
        <p:sp>
          <p:nvSpPr>
            <p:cNvPr id="316" name="Google Shape;316;p8"/>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pic>
          <p:nvPicPr>
            <p:cNvPr id="317" name="Google Shape;317;p8"/>
            <p:cNvPicPr preferRelativeResize="0"/>
            <p:nvPr/>
          </p:nvPicPr>
          <p:blipFill rotWithShape="1">
            <a:blip r:embed="rId3">
              <a:alphaModFix/>
            </a:blip>
            <a:srcRect b="0" l="59204" r="26197" t="0"/>
            <a:stretch/>
          </p:blipFill>
          <p:spPr>
            <a:xfrm>
              <a:off x="2088282" y="536982"/>
              <a:ext cx="693683" cy="850900"/>
            </a:xfrm>
            <a:prstGeom prst="rect">
              <a:avLst/>
            </a:prstGeom>
            <a:noFill/>
            <a:ln>
              <a:noFill/>
            </a:ln>
          </p:spPr>
        </p:pic>
        <p:sp>
          <p:nvSpPr>
            <p:cNvPr id="318" name="Google Shape;318;p8"/>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a:p>
          </p:txBody>
        </p:sp>
        <p:sp>
          <p:nvSpPr>
            <p:cNvPr id="319" name="Google Shape;319;p8"/>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nvGrpSpPr>
          <p:cNvPr id="320" name="Google Shape;320;p8"/>
          <p:cNvGrpSpPr/>
          <p:nvPr/>
        </p:nvGrpSpPr>
        <p:grpSpPr>
          <a:xfrm>
            <a:off x="3105668" y="865888"/>
            <a:ext cx="1246394" cy="1621088"/>
            <a:chOff x="2858112" y="554428"/>
            <a:chExt cx="1246394" cy="1621088"/>
          </a:xfrm>
        </p:grpSpPr>
        <p:sp>
          <p:nvSpPr>
            <p:cNvPr id="321" name="Google Shape;321;p8"/>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a:p>
          </p:txBody>
        </p:sp>
        <p:grpSp>
          <p:nvGrpSpPr>
            <p:cNvPr id="322" name="Google Shape;322;p8"/>
            <p:cNvGrpSpPr/>
            <p:nvPr/>
          </p:nvGrpSpPr>
          <p:grpSpPr>
            <a:xfrm>
              <a:off x="2874899" y="554428"/>
              <a:ext cx="1229607" cy="1621088"/>
              <a:chOff x="2850938" y="554428"/>
              <a:chExt cx="1229607" cy="1621088"/>
            </a:xfrm>
          </p:grpSpPr>
          <p:sp>
            <p:nvSpPr>
              <p:cNvPr id="323" name="Google Shape;323;p8"/>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pic>
            <p:nvPicPr>
              <p:cNvPr id="324" name="Google Shape;324;p8"/>
              <p:cNvPicPr preferRelativeResize="0"/>
              <p:nvPr/>
            </p:nvPicPr>
            <p:blipFill rotWithShape="1">
              <a:blip r:embed="rId3">
                <a:alphaModFix/>
              </a:blip>
              <a:srcRect b="0" l="87297" r="0" t="0"/>
              <a:stretch/>
            </p:blipFill>
            <p:spPr>
              <a:xfrm>
                <a:off x="3155364" y="554428"/>
                <a:ext cx="603573" cy="850900"/>
              </a:xfrm>
              <a:prstGeom prst="rect">
                <a:avLst/>
              </a:prstGeom>
              <a:noFill/>
              <a:ln>
                <a:noFill/>
              </a:ln>
            </p:spPr>
          </p:pic>
          <p:sp>
            <p:nvSpPr>
              <p:cNvPr id="325" name="Google Shape;325;p8"/>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grpSp>
        <p:nvGrpSpPr>
          <p:cNvPr id="326" name="Google Shape;326;p8"/>
          <p:cNvGrpSpPr/>
          <p:nvPr/>
        </p:nvGrpSpPr>
        <p:grpSpPr>
          <a:xfrm>
            <a:off x="5622828" y="842667"/>
            <a:ext cx="1610597" cy="1615816"/>
            <a:chOff x="5622828" y="551427"/>
            <a:chExt cx="1610597" cy="1615816"/>
          </a:xfrm>
        </p:grpSpPr>
        <p:pic>
          <p:nvPicPr>
            <p:cNvPr id="327" name="Google Shape;327;p8"/>
            <p:cNvPicPr preferRelativeResize="0"/>
            <p:nvPr/>
          </p:nvPicPr>
          <p:blipFill rotWithShape="1">
            <a:blip r:embed="rId4">
              <a:alphaModFix/>
            </a:blip>
            <a:srcRect b="0" l="58247" r="0" t="0"/>
            <a:stretch/>
          </p:blipFill>
          <p:spPr>
            <a:xfrm>
              <a:off x="5915945" y="551427"/>
              <a:ext cx="924865" cy="830657"/>
            </a:xfrm>
            <a:prstGeom prst="rect">
              <a:avLst/>
            </a:prstGeom>
            <a:noFill/>
            <a:ln>
              <a:noFill/>
            </a:ln>
          </p:spPr>
        </p:pic>
        <p:sp>
          <p:nvSpPr>
            <p:cNvPr id="328" name="Google Shape;328;p8"/>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30" name="Google Shape;330;p8"/>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nvGrpSpPr>
          <p:cNvPr id="331" name="Google Shape;331;p8"/>
          <p:cNvGrpSpPr/>
          <p:nvPr/>
        </p:nvGrpSpPr>
        <p:grpSpPr>
          <a:xfrm>
            <a:off x="4188447" y="974808"/>
            <a:ext cx="1610597" cy="1516901"/>
            <a:chOff x="4078085" y="683568"/>
            <a:chExt cx="1610597" cy="1516901"/>
          </a:xfrm>
        </p:grpSpPr>
        <p:pic>
          <p:nvPicPr>
            <p:cNvPr id="332" name="Google Shape;332;p8"/>
            <p:cNvPicPr preferRelativeResize="0"/>
            <p:nvPr/>
          </p:nvPicPr>
          <p:blipFill rotWithShape="1">
            <a:blip r:embed="rId4">
              <a:alphaModFix/>
            </a:blip>
            <a:srcRect b="0" l="0" r="48966" t="0"/>
            <a:stretch/>
          </p:blipFill>
          <p:spPr>
            <a:xfrm>
              <a:off x="4361548" y="683568"/>
              <a:ext cx="1039102" cy="763541"/>
            </a:xfrm>
            <a:prstGeom prst="rect">
              <a:avLst/>
            </a:prstGeom>
            <a:noFill/>
            <a:ln>
              <a:noFill/>
            </a:ln>
          </p:spPr>
        </p:pic>
        <p:sp>
          <p:nvSpPr>
            <p:cNvPr id="333" name="Google Shape;333;p8"/>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334" name="Google Shape;334;p8"/>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335" name="Google Shape;335;p8"/>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336" name="Google Shape;336;p8"/>
          <p:cNvSpPr/>
          <p:nvPr/>
        </p:nvSpPr>
        <p:spPr>
          <a:xfrm>
            <a:off x="-6899" y="673529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7" name="Google Shape;337;p8"/>
          <p:cNvGrpSpPr/>
          <p:nvPr/>
        </p:nvGrpSpPr>
        <p:grpSpPr>
          <a:xfrm>
            <a:off x="185139" y="6800182"/>
            <a:ext cx="3446504" cy="276999"/>
            <a:chOff x="2448322" y="33831"/>
            <a:chExt cx="3446504" cy="276999"/>
          </a:xfrm>
        </p:grpSpPr>
        <p:sp>
          <p:nvSpPr>
            <p:cNvPr id="338" name="Google Shape;338;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39" name="Google Shape;339;p8"/>
            <p:cNvCxnSpPr>
              <a:stCxn id="33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0" name="Google Shape;340;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341" name="Google Shape;341;p8"/>
          <p:cNvSpPr txBox="1"/>
          <p:nvPr/>
        </p:nvSpPr>
        <p:spPr>
          <a:xfrm>
            <a:off x="50" y="7118125"/>
            <a:ext cx="7137386"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El comportamiento de la Parotiditis según el canal endémico se observa con predominio en zona de éxito. El número de casos este año esta por encima de lo presentado en los 2 años anteriores, lo que corresponde con un aumento en los casos en un 65,55% en relación al año anterior. En el análisis de razón de casos, todas las  semanas esta por debajo del número de casos. En promedio se notificaron 11 casos por semana epidemiológica. Los cursos de primera infancia, infancia, adultez y adulto mayor representan el 72%  de los casos. Estos casos podrían relacionarse o con personas no vacunadas en la infancia o con perdida de inmunidad  a través del tiempo. Hasta la semana epidemiológica 32, no se identificaron brotes por esta enfermedad.</a:t>
            </a:r>
            <a:endParaRPr/>
          </a:p>
        </p:txBody>
      </p:sp>
      <p:grpSp>
        <p:nvGrpSpPr>
          <p:cNvPr id="342" name="Google Shape;342;p8"/>
          <p:cNvGrpSpPr/>
          <p:nvPr/>
        </p:nvGrpSpPr>
        <p:grpSpPr>
          <a:xfrm>
            <a:off x="144066" y="517803"/>
            <a:ext cx="1642872" cy="453798"/>
            <a:chOff x="402094" y="486270"/>
            <a:chExt cx="2369636" cy="453798"/>
          </a:xfrm>
        </p:grpSpPr>
        <p:sp>
          <p:nvSpPr>
            <p:cNvPr id="343" name="Google Shape;343;p8"/>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8"/>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a:p>
          </p:txBody>
        </p:sp>
      </p:grpSp>
      <p:grpSp>
        <p:nvGrpSpPr>
          <p:cNvPr id="345" name="Google Shape;345;p8"/>
          <p:cNvGrpSpPr/>
          <p:nvPr/>
        </p:nvGrpSpPr>
        <p:grpSpPr>
          <a:xfrm>
            <a:off x="2223152" y="513131"/>
            <a:ext cx="1809346" cy="436842"/>
            <a:chOff x="3060727" y="484500"/>
            <a:chExt cx="2369636" cy="436842"/>
          </a:xfrm>
        </p:grpSpPr>
        <p:sp>
          <p:nvSpPr>
            <p:cNvPr id="346" name="Google Shape;34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8"/>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a:p>
          </p:txBody>
        </p:sp>
      </p:grpSp>
      <p:grpSp>
        <p:nvGrpSpPr>
          <p:cNvPr id="348" name="Google Shape;348;p8"/>
          <p:cNvGrpSpPr/>
          <p:nvPr/>
        </p:nvGrpSpPr>
        <p:grpSpPr>
          <a:xfrm>
            <a:off x="4573030" y="537991"/>
            <a:ext cx="2771836" cy="436842"/>
            <a:chOff x="2849287" y="484500"/>
            <a:chExt cx="2777877" cy="436842"/>
          </a:xfrm>
        </p:grpSpPr>
        <p:sp>
          <p:nvSpPr>
            <p:cNvPr id="349" name="Google Shape;349;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8"/>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a:p>
          </p:txBody>
        </p:sp>
      </p:grpSp>
      <p:pic>
        <p:nvPicPr>
          <p:cNvPr id="351" name="Google Shape;351;p8"/>
          <p:cNvPicPr preferRelativeResize="0"/>
          <p:nvPr/>
        </p:nvPicPr>
        <p:blipFill rotWithShape="1">
          <a:blip r:embed="rId5">
            <a:alphaModFix/>
          </a:blip>
          <a:srcRect b="0" l="0" r="0" t="0"/>
          <a:stretch/>
        </p:blipFill>
        <p:spPr>
          <a:xfrm>
            <a:off x="0" y="3109920"/>
            <a:ext cx="7148493" cy="35844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9"/>
          <p:cNvPicPr preferRelativeResize="0"/>
          <p:nvPr/>
        </p:nvPicPr>
        <p:blipFill rotWithShape="1">
          <a:blip r:embed="rId3">
            <a:alphaModFix/>
          </a:blip>
          <a:srcRect b="0" l="0" r="0" t="0"/>
          <a:stretch/>
        </p:blipFill>
        <p:spPr>
          <a:xfrm>
            <a:off x="4395" y="-7142"/>
            <a:ext cx="2227828" cy="2845121"/>
          </a:xfrm>
          <a:prstGeom prst="rect">
            <a:avLst/>
          </a:prstGeom>
          <a:noFill/>
          <a:ln>
            <a:noFill/>
          </a:ln>
        </p:spPr>
      </p:pic>
      <p:pic>
        <p:nvPicPr>
          <p:cNvPr id="357" name="Google Shape;357;p9"/>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358" name="Google Shape;358;p9"/>
          <p:cNvSpPr txBox="1"/>
          <p:nvPr/>
        </p:nvSpPr>
        <p:spPr>
          <a:xfrm>
            <a:off x="-28186" y="623805"/>
            <a:ext cx="2404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08 - 2022</a:t>
            </a:r>
            <a:endParaRPr/>
          </a:p>
        </p:txBody>
      </p:sp>
      <p:sp>
        <p:nvSpPr>
          <p:cNvPr id="359" name="Google Shape;359;p9"/>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varicela. Medellín, a Periodo epidemiológico 08 acumulado  de 2022. </a:t>
            </a:r>
            <a:endParaRPr/>
          </a:p>
        </p:txBody>
      </p:sp>
      <p:grpSp>
        <p:nvGrpSpPr>
          <p:cNvPr id="360" name="Google Shape;360;p9"/>
          <p:cNvGrpSpPr/>
          <p:nvPr/>
        </p:nvGrpSpPr>
        <p:grpSpPr>
          <a:xfrm>
            <a:off x="179214" y="4211960"/>
            <a:ext cx="1892650" cy="488476"/>
            <a:chOff x="2397524" y="3379972"/>
            <a:chExt cx="4508500" cy="904875"/>
          </a:xfrm>
        </p:grpSpPr>
        <p:pic>
          <p:nvPicPr>
            <p:cNvPr id="361" name="Google Shape;361;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62" name="Google Shape;362;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965</a:t>
              </a:r>
              <a:endParaRPr/>
            </a:p>
          </p:txBody>
        </p:sp>
      </p:grpSp>
      <p:sp>
        <p:nvSpPr>
          <p:cNvPr id="363" name="Google Shape;363;p9"/>
          <p:cNvSpPr txBox="1"/>
          <p:nvPr/>
        </p:nvSpPr>
        <p:spPr>
          <a:xfrm>
            <a:off x="329621" y="4720973"/>
            <a:ext cx="191105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101,88% más, respecto al mismo periodo del año anterior</a:t>
            </a:r>
            <a:endParaRPr/>
          </a:p>
        </p:txBody>
      </p:sp>
      <p:sp>
        <p:nvSpPr>
          <p:cNvPr id="364" name="Google Shape;364;p9"/>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9"/>
          <p:cNvSpPr/>
          <p:nvPr/>
        </p:nvSpPr>
        <p:spPr>
          <a:xfrm>
            <a:off x="2240673" y="4860032"/>
            <a:ext cx="48363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varicela. Medellín, a Periodo epidemiológico 08 acumulado de 2020-2022.</a:t>
            </a:r>
            <a:endParaRPr/>
          </a:p>
        </p:txBody>
      </p:sp>
      <p:grpSp>
        <p:nvGrpSpPr>
          <p:cNvPr id="366" name="Google Shape;366;p9"/>
          <p:cNvGrpSpPr/>
          <p:nvPr/>
        </p:nvGrpSpPr>
        <p:grpSpPr>
          <a:xfrm>
            <a:off x="2448322" y="74775"/>
            <a:ext cx="3446504" cy="276999"/>
            <a:chOff x="2448322" y="74775"/>
            <a:chExt cx="3446504" cy="276999"/>
          </a:xfrm>
        </p:grpSpPr>
        <p:sp>
          <p:nvSpPr>
            <p:cNvPr id="367" name="Google Shape;367;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68" name="Google Shape;368;p9"/>
            <p:cNvCxnSpPr>
              <a:stCxn id="3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69" name="Google Shape;369;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370" name="Google Shape;370;p9"/>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1" name="Google Shape;371;p9"/>
          <p:cNvGrpSpPr/>
          <p:nvPr/>
        </p:nvGrpSpPr>
        <p:grpSpPr>
          <a:xfrm>
            <a:off x="277404" y="5621632"/>
            <a:ext cx="3446504" cy="276999"/>
            <a:chOff x="2448322" y="74775"/>
            <a:chExt cx="3446504" cy="276999"/>
          </a:xfrm>
        </p:grpSpPr>
        <p:sp>
          <p:nvSpPr>
            <p:cNvPr id="372" name="Google Shape;372;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3" name="Google Shape;373;p9"/>
            <p:cNvCxnSpPr>
              <a:stCxn id="3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4" name="Google Shape;374;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375" name="Google Shape;375;p9"/>
          <p:cNvSpPr txBox="1"/>
          <p:nvPr/>
        </p:nvSpPr>
        <p:spPr>
          <a:xfrm>
            <a:off x="378209" y="2843808"/>
            <a:ext cx="145264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0,21% </a:t>
            </a:r>
            <a:r>
              <a:rPr b="1" lang="es-ES" sz="1400">
                <a:solidFill>
                  <a:schemeClr val="dk1"/>
                </a:solidFill>
                <a:latin typeface="Arial Narrow"/>
                <a:ea typeface="Arial Narrow"/>
                <a:cs typeface="Arial Narrow"/>
                <a:sym typeface="Arial Narrow"/>
              </a:rPr>
              <a:t>Mortalidad</a:t>
            </a:r>
            <a:endParaRPr/>
          </a:p>
        </p:txBody>
      </p:sp>
      <p:sp>
        <p:nvSpPr>
          <p:cNvPr id="376" name="Google Shape;376;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sp>
        <p:nvSpPr>
          <p:cNvPr id="377" name="Google Shape;377;p9"/>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Varicela</a:t>
            </a:r>
            <a:endParaRPr/>
          </a:p>
        </p:txBody>
      </p:sp>
      <p:sp>
        <p:nvSpPr>
          <p:cNvPr id="378" name="Google Shape;378;p9"/>
          <p:cNvSpPr/>
          <p:nvPr/>
        </p:nvSpPr>
        <p:spPr>
          <a:xfrm>
            <a:off x="-14673" y="8388806"/>
            <a:ext cx="36151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puntos. Medellín, a Periodo epidemiológico 08 acumulado  de 2022 </a:t>
            </a:r>
            <a:endParaRPr/>
          </a:p>
        </p:txBody>
      </p:sp>
      <p:sp>
        <p:nvSpPr>
          <p:cNvPr id="379" name="Google Shape;379;p9"/>
          <p:cNvSpPr/>
          <p:nvPr/>
        </p:nvSpPr>
        <p:spPr>
          <a:xfrm>
            <a:off x="3604966" y="8388805"/>
            <a:ext cx="3615123"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densidad por kilómetro cuadrado de varicela. Medellín, a Periodo epidemiológico 08 acumulado  de 2022</a:t>
            </a:r>
            <a:endParaRPr/>
          </a:p>
        </p:txBody>
      </p:sp>
      <p:pic>
        <p:nvPicPr>
          <p:cNvPr id="380" name="Google Shape;380;p9"/>
          <p:cNvPicPr preferRelativeResize="0"/>
          <p:nvPr/>
        </p:nvPicPr>
        <p:blipFill rotWithShape="1">
          <a:blip r:embed="rId6">
            <a:alphaModFix/>
          </a:blip>
          <a:srcRect b="0" l="0" r="0" t="0"/>
          <a:stretch/>
        </p:blipFill>
        <p:spPr>
          <a:xfrm>
            <a:off x="-14674" y="5994937"/>
            <a:ext cx="3471107" cy="2393868"/>
          </a:xfrm>
          <a:prstGeom prst="rect">
            <a:avLst/>
          </a:prstGeom>
          <a:noFill/>
          <a:ln>
            <a:noFill/>
          </a:ln>
        </p:spPr>
      </p:pic>
      <p:pic>
        <p:nvPicPr>
          <p:cNvPr id="381" name="Google Shape;381;p9"/>
          <p:cNvPicPr preferRelativeResize="0"/>
          <p:nvPr/>
        </p:nvPicPr>
        <p:blipFill rotWithShape="1">
          <a:blip r:embed="rId7">
            <a:alphaModFix/>
          </a:blip>
          <a:srcRect b="0" l="0" r="0" t="0"/>
          <a:stretch/>
        </p:blipFill>
        <p:spPr>
          <a:xfrm>
            <a:off x="3600450" y="6001827"/>
            <a:ext cx="3600448" cy="2386977"/>
          </a:xfrm>
          <a:prstGeom prst="rect">
            <a:avLst/>
          </a:prstGeom>
          <a:noFill/>
          <a:ln>
            <a:noFill/>
          </a:ln>
        </p:spPr>
      </p:pic>
      <p:pic>
        <p:nvPicPr>
          <p:cNvPr id="382" name="Google Shape;382;p9"/>
          <p:cNvPicPr preferRelativeResize="0"/>
          <p:nvPr/>
        </p:nvPicPr>
        <p:blipFill rotWithShape="1">
          <a:blip r:embed="rId8">
            <a:alphaModFix/>
          </a:blip>
          <a:srcRect b="0" l="0" r="0" t="0"/>
          <a:stretch/>
        </p:blipFill>
        <p:spPr>
          <a:xfrm>
            <a:off x="2232223" y="380829"/>
            <a:ext cx="4968674" cy="1808965"/>
          </a:xfrm>
          <a:prstGeom prst="rect">
            <a:avLst/>
          </a:prstGeom>
          <a:noFill/>
          <a:ln>
            <a:noFill/>
          </a:ln>
        </p:spPr>
      </p:pic>
      <p:pic>
        <p:nvPicPr>
          <p:cNvPr id="383" name="Google Shape;383;p9"/>
          <p:cNvPicPr preferRelativeResize="0"/>
          <p:nvPr/>
        </p:nvPicPr>
        <p:blipFill rotWithShape="1">
          <a:blip r:embed="rId9">
            <a:alphaModFix/>
          </a:blip>
          <a:srcRect b="0" l="0" r="0" t="0"/>
          <a:stretch/>
        </p:blipFill>
        <p:spPr>
          <a:xfrm>
            <a:off x="2232223" y="2674745"/>
            <a:ext cx="4968674" cy="21819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