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714" r:id="rId4"/>
    <p:sldId id="715" r:id="rId5"/>
    <p:sldId id="716" r:id="rId6"/>
    <p:sldId id="717" r:id="rId7"/>
    <p:sldId id="718" r:id="rId8"/>
    <p:sldId id="719" r:id="rId9"/>
    <p:sldId id="720" r:id="rId10"/>
    <p:sldId id="721" r:id="rId11"/>
    <p:sldId id="722" r:id="rId12"/>
    <p:sldId id="723" r:id="rId13"/>
    <p:sldId id="699" r:id="rId14"/>
    <p:sldId id="703" r:id="rId15"/>
    <p:sldId id="704" r:id="rId16"/>
    <p:sldId id="705" r:id="rId17"/>
    <p:sldId id="263" r:id="rId18"/>
    <p:sldId id="713" r:id="rId19"/>
    <p:sldId id="265" r:id="rId20"/>
    <p:sldId id="319" r:id="rId21"/>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9" autoAdjust="0"/>
  </p:normalViewPr>
  <p:slideViewPr>
    <p:cSldViewPr>
      <p:cViewPr varScale="1">
        <p:scale>
          <a:sx n="87" d="100"/>
          <a:sy n="87" d="100"/>
        </p:scale>
        <p:origin x="2814"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Periodo%2009%20de%202020\ADIELA\Canal%20end&#233;mico%20INTOXICACIONES%20Medell&#237;n%20%20S%2036%20-%2020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Trabajo\INFORME%20EPIDEMIOL&#211;GICO%20SSM\Periodo%2009%20de%202020\ADIELA\evento%20365%20base%20depurada%20SEMANA%2036.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9%20de%202020\ADIELA\IX%20PE%20ETA%20202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Intoxicaciones!$A$66</c:f>
              <c:strCache>
                <c:ptCount val="1"/>
                <c:pt idx="0">
                  <c:v>2020</c:v>
                </c:pt>
              </c:strCache>
            </c:strRef>
          </c:tx>
          <c:spPr>
            <a:solidFill>
              <a:srgbClr val="0070C0"/>
            </a:solidFill>
            <a:ln w="12700">
              <a:solidFill>
                <a:schemeClr val="tx1"/>
              </a:solidFill>
            </a:ln>
          </c:spPr>
          <c:invertIfNegative val="0"/>
          <c:val>
            <c:numRef>
              <c:f>Intoxicaciones!$B$66:$BA$66</c:f>
              <c:numCache>
                <c:formatCode>General</c:formatCode>
                <c:ptCount val="52"/>
                <c:pt idx="0">
                  <c:v>51</c:v>
                </c:pt>
                <c:pt idx="1">
                  <c:v>27</c:v>
                </c:pt>
                <c:pt idx="2">
                  <c:v>36</c:v>
                </c:pt>
                <c:pt idx="3">
                  <c:v>28</c:v>
                </c:pt>
                <c:pt idx="4">
                  <c:v>38</c:v>
                </c:pt>
                <c:pt idx="5">
                  <c:v>24</c:v>
                </c:pt>
                <c:pt idx="6">
                  <c:v>29</c:v>
                </c:pt>
                <c:pt idx="7">
                  <c:v>32</c:v>
                </c:pt>
                <c:pt idx="8">
                  <c:v>30</c:v>
                </c:pt>
                <c:pt idx="9">
                  <c:v>35</c:v>
                </c:pt>
                <c:pt idx="10">
                  <c:v>35</c:v>
                </c:pt>
                <c:pt idx="11">
                  <c:v>29</c:v>
                </c:pt>
                <c:pt idx="12">
                  <c:v>9</c:v>
                </c:pt>
                <c:pt idx="13">
                  <c:v>16</c:v>
                </c:pt>
                <c:pt idx="14">
                  <c:v>19</c:v>
                </c:pt>
                <c:pt idx="15">
                  <c:v>21</c:v>
                </c:pt>
                <c:pt idx="16">
                  <c:v>23</c:v>
                </c:pt>
                <c:pt idx="17">
                  <c:v>23</c:v>
                </c:pt>
                <c:pt idx="18">
                  <c:v>27</c:v>
                </c:pt>
                <c:pt idx="19">
                  <c:v>19</c:v>
                </c:pt>
                <c:pt idx="20">
                  <c:v>30</c:v>
                </c:pt>
                <c:pt idx="21">
                  <c:v>18</c:v>
                </c:pt>
                <c:pt idx="22">
                  <c:v>28</c:v>
                </c:pt>
                <c:pt idx="23">
                  <c:v>31</c:v>
                </c:pt>
                <c:pt idx="24">
                  <c:v>23</c:v>
                </c:pt>
                <c:pt idx="25">
                  <c:v>21</c:v>
                </c:pt>
                <c:pt idx="26">
                  <c:v>29</c:v>
                </c:pt>
                <c:pt idx="27">
                  <c:v>20</c:v>
                </c:pt>
                <c:pt idx="28">
                  <c:v>16</c:v>
                </c:pt>
                <c:pt idx="29">
                  <c:v>17</c:v>
                </c:pt>
                <c:pt idx="30">
                  <c:v>19</c:v>
                </c:pt>
                <c:pt idx="31">
                  <c:v>18</c:v>
                </c:pt>
                <c:pt idx="32">
                  <c:v>21</c:v>
                </c:pt>
                <c:pt idx="33">
                  <c:v>24</c:v>
                </c:pt>
                <c:pt idx="34">
                  <c:v>13</c:v>
                </c:pt>
                <c:pt idx="35">
                  <c:v>1</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E0E1-4F26-84B9-963D7A94CDF8}"/>
            </c:ext>
          </c:extLst>
        </c:ser>
        <c:dLbls>
          <c:showLegendKey val="0"/>
          <c:showVal val="0"/>
          <c:showCatName val="0"/>
          <c:showSerName val="0"/>
          <c:showPercent val="0"/>
          <c:showBubbleSize val="0"/>
        </c:dLbls>
        <c:gapWidth val="0"/>
        <c:overlap val="100"/>
        <c:axId val="740762112"/>
        <c:axId val="740765376"/>
      </c:barChart>
      <c:lineChart>
        <c:grouping val="standard"/>
        <c:varyColors val="0"/>
        <c:ser>
          <c:idx val="0"/>
          <c:order val="0"/>
          <c:tx>
            <c:strRef>
              <c:f>Intoxicaciones!$A$64</c:f>
              <c:strCache>
                <c:ptCount val="1"/>
                <c:pt idx="0">
                  <c:v>2018</c:v>
                </c:pt>
              </c:strCache>
            </c:strRef>
          </c:tx>
          <c:spPr>
            <a:ln w="12700">
              <a:solidFill>
                <a:srgbClr val="C00000"/>
              </a:solidFill>
            </a:ln>
          </c:spPr>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E0E1-4F26-84B9-963D7A94CDF8}"/>
            </c:ext>
          </c:extLst>
        </c:ser>
        <c:ser>
          <c:idx val="1"/>
          <c:order val="1"/>
          <c:tx>
            <c:strRef>
              <c:f>Intoxicaciones!$A$65</c:f>
              <c:strCache>
                <c:ptCount val="1"/>
                <c:pt idx="0">
                  <c:v>2019</c:v>
                </c:pt>
              </c:strCache>
            </c:strRef>
          </c:tx>
          <c:spPr>
            <a:ln w="12700">
              <a:solidFill>
                <a:srgbClr val="00B05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E0E1-4F26-84B9-963D7A94CDF8}"/>
            </c:ext>
          </c:extLst>
        </c:ser>
        <c:ser>
          <c:idx val="3"/>
          <c:order val="3"/>
          <c:tx>
            <c:strRef>
              <c:f>Intoxicaciones!$A$63</c:f>
              <c:strCache>
                <c:ptCount val="1"/>
                <c:pt idx="0">
                  <c:v>2017</c:v>
                </c:pt>
              </c:strCache>
            </c:strRef>
          </c:tx>
          <c:spPr>
            <a:ln w="12700"/>
          </c:spPr>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E0E1-4F26-84B9-963D7A94CDF8}"/>
            </c:ext>
          </c:extLst>
        </c:ser>
        <c:ser>
          <c:idx val="4"/>
          <c:order val="4"/>
          <c:tx>
            <c:strRef>
              <c:f>Intoxicaciones!$A$62</c:f>
              <c:strCache>
                <c:ptCount val="1"/>
                <c:pt idx="0">
                  <c:v>2016</c:v>
                </c:pt>
              </c:strCache>
            </c:strRef>
          </c:tx>
          <c:spPr>
            <a:ln w="12700"/>
          </c:spPr>
          <c:marker>
            <c:symbol val="none"/>
          </c:marker>
          <c:val>
            <c:numRef>
              <c:f>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E0E1-4F26-84B9-963D7A94CDF8}"/>
            </c:ext>
          </c:extLst>
        </c:ser>
        <c:dLbls>
          <c:showLegendKey val="0"/>
          <c:showVal val="0"/>
          <c:showCatName val="0"/>
          <c:showSerName val="0"/>
          <c:showPercent val="0"/>
          <c:showBubbleSize val="0"/>
        </c:dLbls>
        <c:marker val="1"/>
        <c:smooth val="0"/>
        <c:axId val="740762112"/>
        <c:axId val="740765376"/>
      </c:lineChart>
      <c:catAx>
        <c:axId val="740762112"/>
        <c:scaling>
          <c:orientation val="minMax"/>
        </c:scaling>
        <c:delete val="0"/>
        <c:axPos val="b"/>
        <c:title>
          <c:tx>
            <c:rich>
              <a:bodyPr/>
              <a:lstStyle/>
              <a:p>
                <a:pPr>
                  <a:defRPr sz="700" baseline="0"/>
                </a:pPr>
                <a:r>
                  <a:rPr lang="en-US" sz="700" baseline="0"/>
                  <a:t>Semana Epidemiológica</a:t>
                </a:r>
              </a:p>
            </c:rich>
          </c:tx>
          <c:layout/>
          <c:overlay val="0"/>
        </c:title>
        <c:majorTickMark val="out"/>
        <c:minorTickMark val="none"/>
        <c:tickLblPos val="nextTo"/>
        <c:txPr>
          <a:bodyPr/>
          <a:lstStyle/>
          <a:p>
            <a:pPr>
              <a:defRPr sz="700" b="0" i="0" baseline="90000"/>
            </a:pPr>
            <a:endParaRPr lang="en-US"/>
          </a:p>
        </c:txPr>
        <c:crossAx val="740765376"/>
        <c:crosses val="autoZero"/>
        <c:auto val="1"/>
        <c:lblAlgn val="ctr"/>
        <c:lblOffset val="100"/>
        <c:noMultiLvlLbl val="0"/>
      </c:catAx>
      <c:valAx>
        <c:axId val="740765376"/>
        <c:scaling>
          <c:orientation val="minMax"/>
        </c:scaling>
        <c:delete val="0"/>
        <c:axPos val="l"/>
        <c:majorGridlines>
          <c:spPr>
            <a:ln>
              <a:noFill/>
            </a:ln>
          </c:spPr>
        </c:majorGridlines>
        <c:title>
          <c:tx>
            <c:rich>
              <a:bodyPr rot="-5400000" vert="horz"/>
              <a:lstStyle/>
              <a:p>
                <a:pPr>
                  <a:defRPr sz="700" baseline="0"/>
                </a:pPr>
                <a:r>
                  <a:rPr lang="en-US" sz="700" baseline="0"/>
                  <a:t>Casos</a:t>
                </a:r>
              </a:p>
            </c:rich>
          </c:tx>
          <c:layout/>
          <c:overlay val="0"/>
        </c:title>
        <c:numFmt formatCode="General" sourceLinked="1"/>
        <c:majorTickMark val="out"/>
        <c:minorTickMark val="none"/>
        <c:tickLblPos val="nextTo"/>
        <c:txPr>
          <a:bodyPr/>
          <a:lstStyle/>
          <a:p>
            <a:pPr>
              <a:defRPr sz="700" baseline="0"/>
            </a:pPr>
            <a:endParaRPr lang="en-US"/>
          </a:p>
        </c:txPr>
        <c:crossAx val="740762112"/>
        <c:crosses val="autoZero"/>
        <c:crossBetween val="between"/>
      </c:valAx>
    </c:plotArea>
    <c:legend>
      <c:legendPos val="t"/>
      <c:layou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Hoja1!$B$15:$B$22</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Hoja1!$D$15:$D$22</c:f>
              <c:numCache>
                <c:formatCode>0.00</c:formatCode>
                <c:ptCount val="8"/>
                <c:pt idx="0">
                  <c:v>24.886363636363637</c:v>
                </c:pt>
                <c:pt idx="1">
                  <c:v>6.25</c:v>
                </c:pt>
                <c:pt idx="2">
                  <c:v>0.56818181818181823</c:v>
                </c:pt>
                <c:pt idx="3">
                  <c:v>0.34090909090909088</c:v>
                </c:pt>
                <c:pt idx="4">
                  <c:v>2.6136363636363633</c:v>
                </c:pt>
                <c:pt idx="5">
                  <c:v>15.113636363636363</c:v>
                </c:pt>
                <c:pt idx="6">
                  <c:v>1.3636363636363635</c:v>
                </c:pt>
                <c:pt idx="7">
                  <c:v>48.863636363636367</c:v>
                </c:pt>
              </c:numCache>
            </c:numRef>
          </c:val>
          <c:extLst>
            <c:ext xmlns:c16="http://schemas.microsoft.com/office/drawing/2014/chart" uri="{C3380CC4-5D6E-409C-BE32-E72D297353CC}">
              <c16:uniqueId val="{00000000-9B57-4277-94C8-E9D95BD2FFD4}"/>
            </c:ext>
          </c:extLst>
        </c:ser>
        <c:dLbls>
          <c:showLegendKey val="0"/>
          <c:showVal val="0"/>
          <c:showCatName val="0"/>
          <c:showSerName val="0"/>
          <c:showPercent val="0"/>
          <c:showBubbleSize val="0"/>
        </c:dLbls>
        <c:gapWidth val="182"/>
        <c:axId val="75886432"/>
        <c:axId val="75886848"/>
      </c:barChart>
      <c:catAx>
        <c:axId val="7588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86848"/>
        <c:crosses val="autoZero"/>
        <c:auto val="1"/>
        <c:lblAlgn val="ctr"/>
        <c:lblOffset val="100"/>
        <c:noMultiLvlLbl val="0"/>
      </c:catAx>
      <c:valAx>
        <c:axId val="75886848"/>
        <c:scaling>
          <c:orientation val="minMax"/>
          <c:max val="50"/>
        </c:scaling>
        <c:delete val="0"/>
        <c:axPos val="b"/>
        <c:majorGridlines>
          <c:spPr>
            <a:ln w="9525" cap="flat" cmpd="sng" algn="ctr">
              <a:noFill/>
              <a:round/>
            </a:ln>
            <a:effectLst/>
          </c:spPr>
        </c:majorGridlines>
        <c:minorGridlines>
          <c:spPr>
            <a:ln w="9525" cap="flat" cmpd="sng" algn="ctr">
              <a:no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58864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254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Hoja1!$E$1:$K$1</c:f>
              <c:strCache>
                <c:ptCount val="7"/>
                <c:pt idx="0">
                  <c:v>&lt; 1 año</c:v>
                </c:pt>
                <c:pt idx="1">
                  <c:v>1-4 años</c:v>
                </c:pt>
                <c:pt idx="2">
                  <c:v>5-9 años</c:v>
                </c:pt>
                <c:pt idx="3">
                  <c:v>10-19 años</c:v>
                </c:pt>
                <c:pt idx="4">
                  <c:v>20-49-años</c:v>
                </c:pt>
                <c:pt idx="5">
                  <c:v>50-74 años</c:v>
                </c:pt>
                <c:pt idx="6">
                  <c:v>&gt;75 años</c:v>
                </c:pt>
              </c:strCache>
            </c:strRef>
          </c:cat>
          <c:val>
            <c:numRef>
              <c:f>Hoja1!$E$5:$K$5</c:f>
              <c:numCache>
                <c:formatCode>0.00</c:formatCode>
                <c:ptCount val="7"/>
                <c:pt idx="0">
                  <c:v>0.2770083102493075</c:v>
                </c:pt>
                <c:pt idx="1">
                  <c:v>4.1551246537396125</c:v>
                </c:pt>
                <c:pt idx="2">
                  <c:v>5.5401662049861491</c:v>
                </c:pt>
                <c:pt idx="3">
                  <c:v>8.86426592797784</c:v>
                </c:pt>
                <c:pt idx="4">
                  <c:v>64.819944598337955</c:v>
                </c:pt>
                <c:pt idx="5">
                  <c:v>13.019390581717452</c:v>
                </c:pt>
                <c:pt idx="6">
                  <c:v>3.32409972299169</c:v>
                </c:pt>
              </c:numCache>
            </c:numRef>
          </c:val>
          <c:extLst>
            <c:ext xmlns:c16="http://schemas.microsoft.com/office/drawing/2014/chart" uri="{C3380CC4-5D6E-409C-BE32-E72D297353CC}">
              <c16:uniqueId val="{00000000-DF95-4B58-870D-A3C33D37680A}"/>
            </c:ext>
          </c:extLst>
        </c:ser>
        <c:dLbls>
          <c:showLegendKey val="0"/>
          <c:showVal val="0"/>
          <c:showCatName val="0"/>
          <c:showSerName val="0"/>
          <c:showPercent val="0"/>
          <c:showBubbleSize val="0"/>
        </c:dLbls>
        <c:gapWidth val="0"/>
        <c:axId val="499423183"/>
        <c:axId val="499426511"/>
      </c:barChart>
      <c:catAx>
        <c:axId val="49942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426511"/>
        <c:crosses val="autoZero"/>
        <c:auto val="1"/>
        <c:lblAlgn val="ctr"/>
        <c:lblOffset val="100"/>
        <c:noMultiLvlLbl val="0"/>
      </c:catAx>
      <c:valAx>
        <c:axId val="499426511"/>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423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Hoja1!$N$1:$X$1</c:f>
              <c:strCache>
                <c:ptCount val="11"/>
                <c:pt idx="0">
                  <c:v>nauseas</c:v>
                </c:pt>
                <c:pt idx="1">
                  <c:v>vomito</c:v>
                </c:pt>
                <c:pt idx="2">
                  <c:v>diarrea</c:v>
                </c:pt>
                <c:pt idx="3">
                  <c:v>Dolor Abd</c:v>
                </c:pt>
                <c:pt idx="4">
                  <c:v>fiebre</c:v>
                </c:pt>
                <c:pt idx="5">
                  <c:v>cefalea</c:v>
                </c:pt>
                <c:pt idx="6">
                  <c:v>deshid</c:v>
                </c:pt>
                <c:pt idx="7">
                  <c:v>escalof</c:v>
                </c:pt>
                <c:pt idx="8">
                  <c:v>mareo</c:v>
                </c:pt>
                <c:pt idx="9">
                  <c:v>Calambres </c:v>
                </c:pt>
                <c:pt idx="10">
                  <c:v>inmaculop</c:v>
                </c:pt>
              </c:strCache>
            </c:strRef>
          </c:cat>
          <c:val>
            <c:numRef>
              <c:f>Hoja1!$N$5:$X$5</c:f>
              <c:numCache>
                <c:formatCode>0.00</c:formatCode>
                <c:ptCount val="11"/>
                <c:pt idx="0">
                  <c:v>59.279778393351798</c:v>
                </c:pt>
                <c:pt idx="1">
                  <c:v>63.711911357340725</c:v>
                </c:pt>
                <c:pt idx="2">
                  <c:v>72.576177285318551</c:v>
                </c:pt>
                <c:pt idx="3">
                  <c:v>38.504155124653735</c:v>
                </c:pt>
                <c:pt idx="4">
                  <c:v>11.080332409972298</c:v>
                </c:pt>
                <c:pt idx="5">
                  <c:v>17.174515235457065</c:v>
                </c:pt>
                <c:pt idx="6">
                  <c:v>9.418282548476455</c:v>
                </c:pt>
                <c:pt idx="7">
                  <c:v>8.310249307479225</c:v>
                </c:pt>
                <c:pt idx="8">
                  <c:v>17.72853185595568</c:v>
                </c:pt>
                <c:pt idx="9">
                  <c:v>10.526315789473683</c:v>
                </c:pt>
                <c:pt idx="10">
                  <c:v>3.32409972299169</c:v>
                </c:pt>
              </c:numCache>
            </c:numRef>
          </c:val>
          <c:extLst>
            <c:ext xmlns:c16="http://schemas.microsoft.com/office/drawing/2014/chart" uri="{C3380CC4-5D6E-409C-BE32-E72D297353CC}">
              <c16:uniqueId val="{00000000-566F-4875-A2C7-DA0B02689E28}"/>
            </c:ext>
          </c:extLst>
        </c:ser>
        <c:dLbls>
          <c:showLegendKey val="0"/>
          <c:showVal val="0"/>
          <c:showCatName val="0"/>
          <c:showSerName val="0"/>
          <c:showPercent val="0"/>
          <c:showBubbleSize val="0"/>
        </c:dLbls>
        <c:gapWidth val="182"/>
        <c:axId val="499416943"/>
        <c:axId val="499423599"/>
      </c:barChart>
      <c:catAx>
        <c:axId val="499416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423599"/>
        <c:crosses val="autoZero"/>
        <c:auto val="1"/>
        <c:lblAlgn val="ctr"/>
        <c:lblOffset val="100"/>
        <c:noMultiLvlLbl val="0"/>
      </c:catAx>
      <c:valAx>
        <c:axId val="499423599"/>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416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layout/>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16%</a:t>
          </a:r>
        </a:p>
        <a:p>
          <a:r>
            <a:rPr lang="es-ES" sz="1200" b="1" dirty="0" smtClean="0">
              <a:solidFill>
                <a:schemeClr val="bg1"/>
              </a:solidFill>
              <a:latin typeface="Arial Narrow" panose="020B0606020202030204" pitchFamily="34" charset="0"/>
            </a:rPr>
            <a:t>49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12%</a:t>
          </a:r>
        </a:p>
        <a:p>
          <a:r>
            <a:rPr lang="es-ES" sz="1200" b="1" dirty="0" smtClean="0">
              <a:solidFill>
                <a:schemeClr val="bg1"/>
              </a:solidFill>
              <a:latin typeface="Arial Narrow" panose="020B0606020202030204" pitchFamily="34" charset="0"/>
            </a:rPr>
            <a:t>36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8,0%</a:t>
          </a:r>
        </a:p>
        <a:p>
          <a:r>
            <a:rPr lang="es-ES" sz="1200" b="1" dirty="0" smtClean="0">
              <a:solidFill>
                <a:schemeClr val="bg1"/>
              </a:solidFill>
              <a:latin typeface="Arial Narrow" panose="020B0606020202030204" pitchFamily="34" charset="0"/>
            </a:rPr>
            <a:t>24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16%</a:t>
          </a:r>
        </a:p>
        <a:p>
          <a:r>
            <a:rPr lang="es-ES" sz="1200" b="1" dirty="0" smtClean="0">
              <a:solidFill>
                <a:schemeClr val="bg1"/>
              </a:solidFill>
              <a:latin typeface="Arial Narrow" panose="020B0606020202030204" pitchFamily="34" charset="0"/>
            </a:rPr>
            <a:t>47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30%</a:t>
          </a:r>
        </a:p>
        <a:p>
          <a:r>
            <a:rPr lang="es-ES" sz="1200" b="1" dirty="0" smtClean="0">
              <a:solidFill>
                <a:schemeClr val="bg1"/>
              </a:solidFill>
              <a:latin typeface="Arial Narrow" panose="020B0606020202030204" pitchFamily="34" charset="0"/>
            </a:rPr>
            <a:t>91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18%</a:t>
          </a:r>
        </a:p>
        <a:p>
          <a:r>
            <a:rPr lang="es-ES" sz="1200" b="1" dirty="0" smtClean="0">
              <a:solidFill>
                <a:schemeClr val="bg1"/>
              </a:solidFill>
              <a:latin typeface="Arial Narrow" panose="020B0606020202030204" pitchFamily="34" charset="0"/>
            </a:rPr>
            <a:t>55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A5C8540-AECB-4343-A87A-FD7C9AD35365}" srcId="{4D348A5A-39AF-4E9E-B8B8-5AABA701B047}" destId="{067DE91F-5875-416A-83FE-762AAF2680C1}" srcOrd="4" destOrd="0" parTransId="{C84AAE9B-3AAC-4E29-BB4F-A2E9139D362B}" sibTransId="{DEAA2F35-722B-4737-A991-BBC1ADCE9036}"/>
    <dgm:cxn modelId="{3B7BEBC5-2FB7-4953-8E4E-1B838EE42DF2}" type="presOf" srcId="{DEAA2F35-722B-4737-A991-BBC1ADCE9036}" destId="{ED010544-6BD3-478F-92D1-42A7B6489659}" srcOrd="0" destOrd="0" presId="urn:microsoft.com/office/officeart/2005/8/layout/cycle5"/>
    <dgm:cxn modelId="{750401C0-1BEC-4562-9660-68D8422839FB}" type="presOf" srcId="{B07DA8DE-0519-4D62-BE0B-7CA0307AA349}" destId="{0691A0E1-681C-4AB1-A224-401390FCDE9C}"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EE2BE964-DD78-4756-9040-8FB0623EF756}" type="presOf" srcId="{EA57AC0D-7E14-43C1-8F5B-17573E0C9A83}" destId="{D5D4151A-971C-413B-8065-A30749D877C7}" srcOrd="0" destOrd="0" presId="urn:microsoft.com/office/officeart/2005/8/layout/cycle5"/>
    <dgm:cxn modelId="{035D5009-17A7-443C-A9F6-DC402B6B44F6}" srcId="{4D348A5A-39AF-4E9E-B8B8-5AABA701B047}" destId="{BCD0C872-2890-4B0E-8947-05D96592E59C}" srcOrd="2" destOrd="0" parTransId="{85B57174-6200-41FF-9ACB-65DDEA879430}" sibTransId="{4C5ACF53-D587-4632-AA70-55B43EBE36B8}"/>
    <dgm:cxn modelId="{CDB8A8BC-76F4-4850-980F-77A084A179C5}" srcId="{4D348A5A-39AF-4E9E-B8B8-5AABA701B047}" destId="{DFDA11ED-11F1-482A-9387-80FD19912601}" srcOrd="3" destOrd="0" parTransId="{DE7B412C-D772-4D56-B94E-8DEF29F79628}" sibTransId="{EA57AC0D-7E14-43C1-8F5B-17573E0C9A83}"/>
    <dgm:cxn modelId="{7403ABF2-980E-485D-B13B-4868E6A3F219}" type="presOf" srcId="{70D6C5C8-C4AE-437E-AFA5-FA9B333CF722}" destId="{27D567E4-4A42-448F-AF61-85BFDC290DB9}" srcOrd="0" destOrd="0" presId="urn:microsoft.com/office/officeart/2005/8/layout/cycle5"/>
    <dgm:cxn modelId="{EF0C447F-B923-4F62-BABD-79885E7A4D46}" type="presOf" srcId="{BCD0C872-2890-4B0E-8947-05D96592E59C}" destId="{CE6855D9-5D01-4C33-9AB2-7900DF22BD98}"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49E3710C-9DCD-4394-A7E2-D7A3519EFD33}" srcId="{4D348A5A-39AF-4E9E-B8B8-5AABA701B047}" destId="{A2B81017-66B4-4D6E-96A6-E6632B7708F9}" srcOrd="5" destOrd="0" parTransId="{92163F71-7525-460D-9B81-4A3C3D2B3B07}" sibTransId="{FED1A0E8-AFBC-42FD-B4DC-3DDC15500C46}"/>
    <dgm:cxn modelId="{E62BAD07-CD46-404F-84CB-9D76BE0B1F20}" type="presOf" srcId="{A2B81017-66B4-4D6E-96A6-E6632B7708F9}" destId="{95DBFE4D-3E58-4247-ADAA-C6118920DE75}"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552BA513-1843-487F-B03C-038E34FEEBB7}" type="presOf" srcId="{FED1A0E8-AFBC-42FD-B4DC-3DDC15500C46}" destId="{2527C3C0-DAF9-4F56-8A16-C76DDF47C5BB}"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24%</a:t>
          </a:r>
        </a:p>
        <a:p>
          <a:r>
            <a:rPr lang="es-ES" sz="800" b="1" dirty="0" smtClean="0">
              <a:solidFill>
                <a:schemeClr val="bg1"/>
              </a:solidFill>
              <a:latin typeface="Arial Narrow" panose="020B0606020202030204" pitchFamily="34" charset="0"/>
            </a:rPr>
            <a:t>191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131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11%</a:t>
          </a:r>
        </a:p>
        <a:p>
          <a:r>
            <a:rPr lang="es-ES" sz="800" b="1" dirty="0" smtClean="0">
              <a:solidFill>
                <a:schemeClr val="bg1"/>
              </a:solidFill>
              <a:latin typeface="Arial Narrow" panose="020B0606020202030204" pitchFamily="34" charset="0"/>
            </a:rPr>
            <a:t>88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26%</a:t>
          </a:r>
        </a:p>
        <a:p>
          <a:r>
            <a:rPr lang="es-ES" sz="800" b="1" dirty="0" smtClean="0">
              <a:solidFill>
                <a:schemeClr val="bg1"/>
              </a:solidFill>
              <a:latin typeface="Arial Narrow" panose="020B0606020202030204" pitchFamily="34" charset="0"/>
            </a:rPr>
            <a:t>207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18%</a:t>
          </a:r>
        </a:p>
        <a:p>
          <a:r>
            <a:rPr lang="es-ES" sz="800" b="1" dirty="0" smtClean="0">
              <a:solidFill>
                <a:schemeClr val="bg1"/>
              </a:solidFill>
              <a:latin typeface="Arial Narrow" panose="020B0606020202030204" pitchFamily="34" charset="0"/>
            </a:rPr>
            <a:t>146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3,0%</a:t>
          </a:r>
        </a:p>
        <a:p>
          <a:r>
            <a:rPr lang="es-ES" sz="800" b="1" dirty="0" smtClean="0">
              <a:solidFill>
                <a:schemeClr val="bg1"/>
              </a:solidFill>
              <a:latin typeface="Arial Narrow" panose="020B0606020202030204" pitchFamily="34" charset="0"/>
            </a:rPr>
            <a:t>27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49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12%</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36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24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47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91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18%</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55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191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131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88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26%</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207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18%</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146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27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314604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8</a:t>
            </a:fld>
            <a:endParaRPr lang="es-ES"/>
          </a:p>
        </p:txBody>
      </p:sp>
    </p:spTree>
    <p:extLst>
      <p:ext uri="{BB962C8B-B14F-4D97-AF65-F5344CB8AC3E}">
        <p14:creationId xmlns:p14="http://schemas.microsoft.com/office/powerpoint/2010/main" val="278782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10</a:t>
            </a:fld>
            <a:endParaRPr lang="es-ES"/>
          </a:p>
        </p:txBody>
      </p:sp>
    </p:spTree>
    <p:extLst>
      <p:ext uri="{BB962C8B-B14F-4D97-AF65-F5344CB8AC3E}">
        <p14:creationId xmlns:p14="http://schemas.microsoft.com/office/powerpoint/2010/main" val="364107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17</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18</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19</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2.png"/><Relationship Id="rId4" Type="http://schemas.openxmlformats.org/officeDocument/2006/relationships/image" Target="../media/image40.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image" Target="../media/image44.emf"/><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8.png"/><Relationship Id="rId15" Type="http://schemas.openxmlformats.org/officeDocument/2006/relationships/chart" Target="../charts/chart2.xml"/><Relationship Id="rId10" Type="http://schemas.openxmlformats.org/officeDocument/2006/relationships/image" Target="../media/image4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image" Target="../media/image52.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55.png"/><Relationship Id="rId5" Type="http://schemas.openxmlformats.org/officeDocument/2006/relationships/image" Target="../media/image53.png"/><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54.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16.png"/><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632311"/>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Luz Denise </a:t>
            </a:r>
            <a:r>
              <a:rPr lang="es-CO" sz="1200" dirty="0">
                <a:latin typeface="Arial Narrow" panose="020B0606020202030204" pitchFamily="34" charset="0"/>
              </a:rPr>
              <a:t>González Ortiz</a:t>
            </a:r>
            <a:endParaRPr lang="es-ES" sz="1200" dirty="0">
              <a:latin typeface="Arial Narrow" panose="020B0606020202030204" pitchFamily="34" charset="0"/>
            </a:endParaRPr>
          </a:p>
          <a:p>
            <a:r>
              <a:rPr lang="es-CO" sz="1200" dirty="0">
                <a:latin typeface="Arial Narrow" panose="020B0606020202030204" pitchFamily="34" charset="0"/>
              </a:rPr>
              <a:t>Margarita 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Zapata</a:t>
            </a:r>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09</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36</a:t>
              </a:r>
              <a:r>
                <a:rPr lang="es-CO" sz="800" b="1" kern="1200" dirty="0" smtClean="0">
                  <a:solidFill>
                    <a:srgbClr val="000000"/>
                  </a:solidFill>
                  <a:effectLst/>
                  <a:latin typeface="Arial Narrow"/>
                  <a:ea typeface="MS Mincho"/>
                </a:rPr>
                <a:t>  (Hasta Septiembre 05)</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9  - 2020</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9  - 2020</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36 se ha </a:t>
            </a:r>
            <a:r>
              <a:rPr lang="es-CO" sz="1200" dirty="0">
                <a:latin typeface="Arial Narrow" panose="020B0606020202030204" pitchFamily="34" charset="0"/>
              </a:rPr>
              <a:t>notificado 1</a:t>
            </a:r>
            <a:r>
              <a:rPr lang="es-CO" sz="1200" dirty="0" smtClean="0">
                <a:latin typeface="Arial Narrow" panose="020B0606020202030204" pitchFamily="34" charset="0"/>
              </a:rPr>
              <a:t>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a:t>
            </a:r>
            <a:r>
              <a:rPr lang="es-CO" sz="1200" dirty="0" smtClean="0">
                <a:latin typeface="Arial Narrow" panose="020B0606020202030204" pitchFamily="34" charset="0"/>
              </a:rPr>
              <a:t>Medellín, se encuentra en estudio. </a:t>
            </a:r>
            <a:endParaRPr lang="es-CO" sz="1200" dirty="0">
              <a:latin typeface="Arial Narrow" panose="020B0606020202030204" pitchFamily="34" charset="0"/>
            </a:endParaRPr>
          </a:p>
        </p:txBody>
      </p:sp>
      <p:sp>
        <p:nvSpPr>
          <p:cNvPr id="32" name="31 CuadroTexto"/>
          <p:cNvSpPr txBox="1"/>
          <p:nvPr/>
        </p:nvSpPr>
        <p:spPr>
          <a:xfrm>
            <a:off x="3538147" y="3614057"/>
            <a:ext cx="1869658" cy="415498"/>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9  - 2020</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ESAVI</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1954381"/>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36 </a:t>
            </a:r>
            <a:r>
              <a:rPr lang="es-CO" sz="1100" dirty="0">
                <a:latin typeface="Arial Narrow" panose="020B0606020202030204" pitchFamily="34" charset="0"/>
              </a:rPr>
              <a:t>se notificaron </a:t>
            </a:r>
            <a:r>
              <a:rPr lang="es-CO" sz="1100" dirty="0" smtClean="0">
                <a:latin typeface="Arial Narrow" panose="020B0606020202030204" pitchFamily="34" charset="0"/>
              </a:rPr>
              <a:t>dos (35)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2,41 </a:t>
            </a:r>
            <a:r>
              <a:rPr lang="es-CO" sz="1100" dirty="0">
                <a:latin typeface="Arial Narrow" panose="020B0606020202030204" pitchFamily="34" charset="0"/>
              </a:rPr>
              <a:t>casos por 10,000 nacidos </a:t>
            </a:r>
            <a:r>
              <a:rPr lang="es-CO" sz="1100" dirty="0" smtClean="0">
                <a:latin typeface="Arial Narrow" panose="020B0606020202030204" pitchFamily="34" charset="0"/>
              </a:rPr>
              <a:t>vivos. De los casos </a:t>
            </a:r>
            <a:r>
              <a:rPr lang="es-CO" sz="1100" dirty="0">
                <a:latin typeface="Arial Narrow" panose="020B0606020202030204" pitchFamily="34" charset="0"/>
              </a:rPr>
              <a:t>fueron </a:t>
            </a:r>
            <a:r>
              <a:rPr lang="es-CO" sz="1100" dirty="0" smtClean="0">
                <a:latin typeface="Arial Narrow" panose="020B0606020202030204" pitchFamily="34" charset="0"/>
              </a:rPr>
              <a:t>descartados 17 y 18 se encuentran en estudio.</a:t>
            </a:r>
            <a:endParaRPr lang="es-CO" sz="1100" dirty="0">
              <a:latin typeface="Arial Narrow" panose="020B0606020202030204" pitchFamily="34" charset="0"/>
            </a:endParaRP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36 </a:t>
            </a:r>
            <a:r>
              <a:rPr lang="es-CO" sz="1200" dirty="0">
                <a:latin typeface="Arial Narrow" panose="020B0606020202030204" pitchFamily="34" charset="0"/>
              </a:rPr>
              <a:t>no se han notificado  casos </a:t>
            </a:r>
            <a:r>
              <a:rPr lang="es-CO" sz="1200" dirty="0" smtClean="0">
                <a:latin typeface="Arial Narrow" panose="020B0606020202030204" pitchFamily="34" charset="0"/>
              </a:rPr>
              <a:t>ni probables, ni confirmados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754326"/>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36 se  </a:t>
            </a:r>
            <a:r>
              <a:rPr lang="es-CO" sz="1200" dirty="0">
                <a:latin typeface="Arial Narrow" panose="020B0606020202030204" pitchFamily="34" charset="0"/>
              </a:rPr>
              <a:t>notificaron </a:t>
            </a:r>
            <a:r>
              <a:rPr lang="es-CO" sz="1200" dirty="0" smtClean="0">
                <a:latin typeface="Arial Narrow" panose="020B0606020202030204" pitchFamily="34" charset="0"/>
              </a:rPr>
              <a:t>18 </a:t>
            </a:r>
            <a:r>
              <a:rPr lang="es-CO" sz="1200" dirty="0">
                <a:latin typeface="Arial Narrow" panose="020B0606020202030204" pitchFamily="34" charset="0"/>
              </a:rPr>
              <a:t>casos de ESAVI en residentes de la ciudad</a:t>
            </a:r>
            <a:r>
              <a:rPr lang="es-CO" sz="1200" dirty="0" smtClean="0">
                <a:latin typeface="Arial Narrow" panose="020B0606020202030204" pitchFamily="34" charset="0"/>
              </a:rPr>
              <a:t>, 9 relacionados con la vacuna, 2 leves, 2 coincidentes,5 </a:t>
            </a:r>
            <a:r>
              <a:rPr lang="es-CO" sz="1200" dirty="0">
                <a:latin typeface="Arial Narrow" panose="020B0606020202030204" pitchFamily="34" charset="0"/>
              </a:rPr>
              <a:t>pendientes de </a:t>
            </a:r>
            <a:r>
              <a:rPr lang="es-CO" sz="1200" dirty="0" smtClean="0">
                <a:latin typeface="Arial Narrow" panose="020B0606020202030204" pitchFamily="34" charset="0"/>
              </a:rPr>
              <a:t>clasificación.</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9- 2020</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36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9 - 2020</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36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8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a:t>
            </a:r>
            <a:r>
              <a:rPr lang="es-ES" sz="1200" dirty="0" smtClean="0">
                <a:latin typeface="Arial Narrow" panose="020B0606020202030204" pitchFamily="34" charset="0"/>
              </a:rPr>
              <a:t>25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1,28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cumplió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descartados o están pendientes de resultado </a:t>
            </a:r>
            <a:r>
              <a:rPr lang="es-ES" sz="1200" dirty="0">
                <a:latin typeface="Arial Narrow" panose="020B0606020202030204" pitchFamily="34" charset="0"/>
              </a:rPr>
              <a:t>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248782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9 - 2020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9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185</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38% menos respecto al mismo periodo del año anterior</a:t>
            </a:r>
            <a:endParaRPr lang="es-ES" sz="1200" b="1" dirty="0">
              <a:latin typeface="Arial Narrow" panose="020B0606020202030204" pitchFamily="34" charset="0"/>
            </a:endParaRPr>
          </a:p>
        </p:txBody>
      </p:sp>
      <p:sp>
        <p:nvSpPr>
          <p:cNvPr id="10" name="9 Flecha arriba"/>
          <p:cNvSpPr/>
          <p:nvPr/>
        </p:nvSpPr>
        <p:spPr>
          <a:xfrm rot="10800000"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9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9</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8"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7,18 * cada 100 mil</a:t>
            </a:r>
          </a:p>
          <a:p>
            <a:pPr algn="ctr"/>
            <a:r>
              <a:rPr lang="es-ES" sz="1400" b="1" dirty="0" smtClean="0">
                <a:solidFill>
                  <a:srgbClr val="C00000"/>
                </a:solidFill>
                <a:latin typeface="Arial Narrow" panose="020B0606020202030204" pitchFamily="34" charset="0"/>
              </a:rPr>
              <a:t>185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203108" y="810021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3,51 * cada 100 mil</a:t>
            </a:r>
          </a:p>
          <a:p>
            <a:pPr algn="ctr"/>
            <a:r>
              <a:rPr lang="es-ES" sz="1400" b="1" dirty="0" smtClean="0">
                <a:latin typeface="Arial Narrow" panose="020B0606020202030204" pitchFamily="34" charset="0"/>
              </a:rPr>
              <a:t>1 caso</a:t>
            </a:r>
            <a:endParaRPr lang="es-ES" sz="1400" b="1" dirty="0">
              <a:latin typeface="Arial Narrow" panose="020B0606020202030204" pitchFamily="34" charset="0"/>
            </a:endParaRP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405" y="411087"/>
            <a:ext cx="4976437" cy="17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865" y="2483768"/>
            <a:ext cx="505697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9" y="5998512"/>
            <a:ext cx="4532476" cy="272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13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grpSp>
        <p:nvGrpSpPr>
          <p:cNvPr id="6" name="5 Grupo"/>
          <p:cNvGrpSpPr/>
          <p:nvPr/>
        </p:nvGrpSpPr>
        <p:grpSpPr>
          <a:xfrm>
            <a:off x="204737" y="910500"/>
            <a:ext cx="856770" cy="1573268"/>
            <a:chOff x="1068833" y="553075"/>
            <a:chExt cx="856770"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83676" cy="276999"/>
            </a:xfrm>
            <a:prstGeom prst="rect">
              <a:avLst/>
            </a:prstGeom>
          </p:spPr>
          <p:txBody>
            <a:bodyPr wrap="none">
              <a:spAutoFit/>
            </a:bodyPr>
            <a:lstStyle/>
            <a:p>
              <a:r>
                <a:rPr lang="es-ES" sz="1200" b="1" dirty="0" smtClean="0">
                  <a:latin typeface="Arial Narrow" panose="020B0606020202030204" pitchFamily="34" charset="0"/>
                </a:rPr>
                <a:t>110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75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9.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96,22%</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178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61477" y="2659779"/>
            <a:ext cx="3289711" cy="1056795"/>
            <a:chOff x="-23091" y="6623565"/>
            <a:chExt cx="2435308" cy="872767"/>
          </a:xfrm>
        </p:grpSpPr>
        <p:sp>
          <p:nvSpPr>
            <p:cNvPr id="89" name="88 CuadroTexto"/>
            <p:cNvSpPr txBox="1"/>
            <p:nvPr/>
          </p:nvSpPr>
          <p:spPr>
            <a:xfrm>
              <a:off x="-23091" y="7197925"/>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623565"/>
              <a:ext cx="1349620" cy="87276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73,51% - 136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21,08%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39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0,54%</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grpSp>
        <p:nvGrpSpPr>
          <p:cNvPr id="11" name="10 Grupo"/>
          <p:cNvGrpSpPr/>
          <p:nvPr/>
        </p:nvGrpSpPr>
        <p:grpSpPr>
          <a:xfrm>
            <a:off x="6355281" y="988099"/>
            <a:ext cx="776932" cy="1519436"/>
            <a:chOff x="3826683" y="2682487"/>
            <a:chExt cx="776932" cy="1519436"/>
          </a:xfrm>
        </p:grpSpPr>
        <p:grpSp>
          <p:nvGrpSpPr>
            <p:cNvPr id="2" name="1 Grupo"/>
            <p:cNvGrpSpPr/>
            <p:nvPr/>
          </p:nvGrpSpPr>
          <p:grpSpPr>
            <a:xfrm>
              <a:off x="3826683" y="3306763"/>
              <a:ext cx="776932" cy="895160"/>
              <a:chOff x="2507826" y="3203848"/>
              <a:chExt cx="776932"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0,54%</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0,54%</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9. 2020. </a:t>
            </a:r>
            <a:endParaRPr lang="es-ES" sz="1050" dirty="0">
              <a:latin typeface="Arial Narrow" panose="020B0606020202030204" pitchFamily="34" charset="0"/>
            </a:endParaRPr>
          </a:p>
        </p:txBody>
      </p:sp>
      <p:sp>
        <p:nvSpPr>
          <p:cNvPr id="69" name="68 Rectángulo"/>
          <p:cNvSpPr/>
          <p:nvPr/>
        </p:nvSpPr>
        <p:spPr>
          <a:xfrm>
            <a:off x="7644" y="8100392"/>
            <a:ext cx="7230095" cy="707886"/>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epidémico e </a:t>
            </a:r>
            <a:r>
              <a:rPr lang="es-CO" sz="1000" dirty="0" err="1" smtClean="0">
                <a:latin typeface="Arial Narrow" panose="020B0606020202030204" pitchFamily="34" charset="0"/>
              </a:rPr>
              <a:t>hiperendémico</a:t>
            </a:r>
            <a:r>
              <a:rPr lang="es-CO" sz="1000" dirty="0" smtClean="0">
                <a:latin typeface="Arial Narrow" panose="020B0606020202030204" pitchFamily="34" charset="0"/>
              </a:rPr>
              <a:t> con un número de casos por encima de lo esperado en algunas semanas.  Durante este año se supera el número de casos de los dos últimos años durante las semanas epidemiológicas 1, 4, 5, 8, 12, 14, 31. Igualmente se evidencia una disminución del 38% en relación con el mismo periodo de año anterior, esto debido a la pandemia. Los cursos de vida de la juventud y la adultez con el 85,9%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211" y="4680700"/>
            <a:ext cx="3947538" cy="193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9" y="4860032"/>
            <a:ext cx="3246861" cy="210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971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09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880</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22,19%.</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09 acumulado  de 2017-2020.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57,16%</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503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24,20%</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213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09  acumulado .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13,75%</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121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64,55%</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568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411135" y="3271156"/>
            <a:ext cx="1409360"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3,9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61,93%</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545 casos</a:t>
              </a:r>
              <a:endParaRPr lang="es-CO" sz="1200" dirty="0"/>
            </a:p>
          </p:txBody>
        </p:sp>
      </p:grpSp>
      <p:grpSp>
        <p:nvGrpSpPr>
          <p:cNvPr id="106" name="105 Grupo"/>
          <p:cNvGrpSpPr/>
          <p:nvPr/>
        </p:nvGrpSpPr>
        <p:grpSpPr>
          <a:xfrm>
            <a:off x="4013888" y="4872449"/>
            <a:ext cx="944489" cy="883043"/>
            <a:chOff x="1033171" y="8262441"/>
            <a:chExt cx="944489"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13,98%</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944489"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de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123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4,55%</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40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4,09%</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36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22,19% respecto al mismo periodo del año anterior.</a:t>
            </a:r>
          </a:p>
          <a:p>
            <a:pPr algn="just"/>
            <a:r>
              <a:rPr lang="es-CO" sz="1200" dirty="0" smtClean="0">
                <a:solidFill>
                  <a:srgbClr val="FF0000"/>
                </a:solidFill>
                <a:latin typeface="Arial Narrow" panose="020B0606020202030204" pitchFamily="34" charset="0"/>
              </a:rPr>
              <a:t>Alrededor del 50,2%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6"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42,84%</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377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18" name="4 Gráfico"/>
          <p:cNvGraphicFramePr>
            <a:graphicFrameLocks/>
          </p:cNvGraphicFramePr>
          <p:nvPr>
            <p:extLst>
              <p:ext uri="{D42A27DB-BD31-4B8C-83A1-F6EECF244321}">
                <p14:modId xmlns:p14="http://schemas.microsoft.com/office/powerpoint/2010/main" val="3268882573"/>
              </p:ext>
            </p:extLst>
          </p:nvPr>
        </p:nvGraphicFramePr>
        <p:xfrm>
          <a:off x="2118403" y="252416"/>
          <a:ext cx="5080647" cy="210472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2" name="Gráfico 131"/>
          <p:cNvGraphicFramePr>
            <a:graphicFrameLocks/>
          </p:cNvGraphicFramePr>
          <p:nvPr>
            <p:extLst>
              <p:ext uri="{D42A27DB-BD31-4B8C-83A1-F6EECF244321}">
                <p14:modId xmlns:p14="http://schemas.microsoft.com/office/powerpoint/2010/main" val="3956376654"/>
              </p:ext>
            </p:extLst>
          </p:nvPr>
        </p:nvGraphicFramePr>
        <p:xfrm>
          <a:off x="-27699" y="5569997"/>
          <a:ext cx="3486310" cy="2141465"/>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09 - 2020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361</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09  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83090" y="6875809"/>
            <a:ext cx="863695" cy="1573268"/>
            <a:chOff x="1068833" y="553075"/>
            <a:chExt cx="863695"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51,0%</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184 casos</a:t>
              </a:r>
              <a:endParaRPr lang="es-CO" sz="1200" dirty="0"/>
            </a:p>
          </p:txBody>
        </p:sp>
      </p:grpSp>
      <p:grpSp>
        <p:nvGrpSpPr>
          <p:cNvPr id="3" name="2 Grupo"/>
          <p:cNvGrpSpPr/>
          <p:nvPr/>
        </p:nvGrpSpPr>
        <p:grpSpPr>
          <a:xfrm>
            <a:off x="1398062" y="6885689"/>
            <a:ext cx="857416" cy="1563388"/>
            <a:chOff x="3204659" y="6660232"/>
            <a:chExt cx="857416" cy="1563388"/>
          </a:xfrm>
        </p:grpSpPr>
        <p:sp>
          <p:nvSpPr>
            <p:cNvPr id="57" name="56 Rectángulo redondeado"/>
            <p:cNvSpPr/>
            <p:nvPr/>
          </p:nvSpPr>
          <p:spPr>
            <a:xfrm>
              <a:off x="3226471" y="7613877"/>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49,0%</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271474" y="7946621"/>
              <a:ext cx="790601" cy="276999"/>
            </a:xfrm>
            <a:prstGeom prst="rect">
              <a:avLst/>
            </a:prstGeom>
          </p:spPr>
          <p:txBody>
            <a:bodyPr wrap="none">
              <a:spAutoFit/>
            </a:bodyPr>
            <a:lstStyle/>
            <a:p>
              <a:r>
                <a:rPr lang="es-ES" sz="1200" b="1" dirty="0" smtClean="0">
                  <a:latin typeface="Arial Narrow" panose="020B0606020202030204" pitchFamily="34" charset="0"/>
                </a:rPr>
                <a:t>177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41,55%</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150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18,28%</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66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6,65%</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251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110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9942" y="481289"/>
            <a:ext cx="5024388" cy="4408564"/>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09 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09  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26650" y="8002979"/>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09 2020. </a:t>
            </a:r>
            <a:endParaRPr lang="es-ES" sz="1050" dirty="0">
              <a:latin typeface="Arial Narrow" panose="020B060602020203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2897694747"/>
              </p:ext>
            </p:extLst>
          </p:nvPr>
        </p:nvGraphicFramePr>
        <p:xfrm>
          <a:off x="107456" y="1087902"/>
          <a:ext cx="7079571" cy="2979956"/>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p:cNvPicPr>
            <a:picLocks noChangeAspect="1"/>
          </p:cNvPicPr>
          <p:nvPr/>
        </p:nvPicPr>
        <p:blipFill>
          <a:blip r:embed="rId3"/>
          <a:stretch>
            <a:fillRect/>
          </a:stretch>
        </p:blipFill>
        <p:spPr>
          <a:xfrm>
            <a:off x="-2" y="5318535"/>
            <a:ext cx="3664014" cy="2755631"/>
          </a:xfrm>
          <a:prstGeom prst="rect">
            <a:avLst/>
          </a:prstGeom>
        </p:spPr>
      </p:pic>
      <p:graphicFrame>
        <p:nvGraphicFramePr>
          <p:cNvPr id="23" name="Gráfico 22"/>
          <p:cNvGraphicFramePr>
            <a:graphicFrameLocks/>
          </p:cNvGraphicFramePr>
          <p:nvPr>
            <p:extLst>
              <p:ext uri="{D42A27DB-BD31-4B8C-83A1-F6EECF244321}">
                <p14:modId xmlns:p14="http://schemas.microsoft.com/office/powerpoint/2010/main" val="925601939"/>
              </p:ext>
            </p:extLst>
          </p:nvPr>
        </p:nvGraphicFramePr>
        <p:xfrm>
          <a:off x="3664014" y="5324750"/>
          <a:ext cx="353688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09  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721052" y="6676374"/>
            <a:ext cx="61747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4"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26,66%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2"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80469" y="5753362"/>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631775"/>
            <a:ext cx="7200900" cy="2123658"/>
          </a:xfrm>
          <a:prstGeom prst="rect">
            <a:avLst/>
          </a:prstGeom>
        </p:spPr>
        <p:txBody>
          <a:bodyPr wrap="square">
            <a:spAutoFit/>
          </a:bodyPr>
          <a:lstStyle/>
          <a:p>
            <a:pPr algn="just"/>
            <a:r>
              <a:rPr lang="es-CO" sz="1200" dirty="0">
                <a:latin typeface="Arial Narrow" panose="020B0606020202030204" pitchFamily="34" charset="0"/>
              </a:rPr>
              <a:t>Para el mes de agosto, semanas 32 a la 35, se consolidan datos de 165 Unidades Primarias Generadoras de Datos (UPGD); cabe anotar que este número de UPGD, obedece al cierre temporal de algunas sedes por pandemia.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promedio en la ejecución de la Búsqueda Activa Institucional (BAI) para el mes a reportar fue del 74%, por debajo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2020 del Instituto Nacional de Salud, desde la Secretaría de Salud de Medellín se realizó Búsqueda Retrospectiva Institucional (BRI).  El detalle de hallazgos de estos criterios por UPGD y su correlación con los hallazgos BRI, se aprecia a continuación:</a:t>
            </a:r>
          </a:p>
          <a:p>
            <a:pPr algn="just"/>
            <a:r>
              <a:rPr lang="es-ES" sz="1200" dirty="0" smtClean="0">
                <a:latin typeface="Arial Narrow" panose="020B0606020202030204" pitchFamily="34" charset="0"/>
              </a:rPr>
              <a:t> </a:t>
            </a:r>
            <a:endParaRPr lang="es-ES" sz="1200" dirty="0">
              <a:latin typeface="Arial Narrow" panose="020B0606020202030204" pitchFamily="34" charset="0"/>
            </a:endParaRPr>
          </a:p>
        </p:txBody>
      </p:sp>
      <p:sp>
        <p:nvSpPr>
          <p:cNvPr id="11" name="10 Rectángulo"/>
          <p:cNvSpPr/>
          <p:nvPr/>
        </p:nvSpPr>
        <p:spPr>
          <a:xfrm>
            <a:off x="440014" y="4561091"/>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agosto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81217"/>
            <a:chOff x="0" y="14519"/>
            <a:chExt cx="7200898" cy="2181217"/>
          </a:xfrm>
        </p:grpSpPr>
        <p:sp>
          <p:nvSpPr>
            <p:cNvPr id="14" name="501 Cuadro de texto"/>
            <p:cNvSpPr txBox="1"/>
            <p:nvPr/>
          </p:nvSpPr>
          <p:spPr>
            <a:xfrm>
              <a:off x="576114" y="1744251"/>
              <a:ext cx="3672408"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smtClean="0">
                  <a:solidFill>
                    <a:srgbClr val="000000"/>
                  </a:solidFill>
                  <a:latin typeface="Arial Narrow"/>
                  <a:ea typeface="MS Mincho"/>
                </a:rPr>
                <a:t>Mes de agosto de 2020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32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35</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440014" y="4835174"/>
            <a:ext cx="6328788" cy="3999192"/>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agosto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816424"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agosto de 2020 -  </a:t>
              </a:r>
              <a:r>
                <a:rPr lang="pt-BR" sz="800" b="1" dirty="0">
                  <a:solidFill>
                    <a:srgbClr val="000000"/>
                  </a:solidFill>
                  <a:latin typeface="Arial Narrow"/>
                  <a:ea typeface="MS Mincho"/>
                </a:rPr>
                <a:t>Reporte Semanas 32 a 35</a:t>
              </a:r>
              <a:endParaRPr lang="es-ES" sz="1200" dirty="0">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506022" y="3436758"/>
            <a:ext cx="6337621" cy="3343011"/>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a:t>
            </a:r>
            <a:endParaRPr lang="es-ES" sz="1050" b="1" dirty="0">
              <a:latin typeface="Arial Narrow" panose="020B0606020202030204" pitchFamily="34" charset="0"/>
            </a:endParaRPr>
          </a:p>
        </p:txBody>
      </p:sp>
      <p:sp>
        <p:nvSpPr>
          <p:cNvPr id="3" name="2 Rectángulo"/>
          <p:cNvSpPr/>
          <p:nvPr/>
        </p:nvSpPr>
        <p:spPr>
          <a:xfrm>
            <a:off x="2016274" y="4470379"/>
            <a:ext cx="3043132" cy="253916"/>
          </a:xfrm>
          <a:prstGeom prst="rect">
            <a:avLst/>
          </a:prstGeom>
        </p:spPr>
        <p:txBody>
          <a:bodyPr wrap="square">
            <a:spAutoFit/>
          </a:bodyPr>
          <a:lstStyle/>
          <a:p>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agosto </a:t>
            </a:r>
            <a:r>
              <a:rPr lang="es-CO" sz="1050" b="1" dirty="0">
                <a:latin typeface="Arial Narrow" panose="020B0606020202030204" pitchFamily="34" charset="0"/>
              </a:rPr>
              <a:t>de 2020</a:t>
            </a:r>
            <a:endParaRPr lang="es-ES" sz="1050" b="1" dirty="0">
              <a:latin typeface="Arial Narrow" panose="020B0606020202030204" pitchFamily="34" charset="0"/>
            </a:endParaRPr>
          </a:p>
        </p:txBody>
      </p:sp>
      <p:sp>
        <p:nvSpPr>
          <p:cNvPr id="12" name="11 Rectángulo"/>
          <p:cNvSpPr/>
          <p:nvPr/>
        </p:nvSpPr>
        <p:spPr>
          <a:xfrm>
            <a:off x="324469" y="2176499"/>
            <a:ext cx="6794731" cy="2308324"/>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los eventos transmisibles en eliminación que han sido priorizados en el nivel departamental continúan con el mayor silencio en la notificación, para este mes con 7 casos compatibles de sarampión y 4 casos compatibles de rubéola congénita.</a:t>
            </a:r>
          </a:p>
          <a:p>
            <a:pPr algn="just"/>
            <a:r>
              <a:rPr lang="es-CO" sz="1200" dirty="0" smtClean="0">
                <a:latin typeface="Arial Narrow" panose="020B0606020202030204" pitchFamily="34" charset="0"/>
              </a:rPr>
              <a:t>Uno </a:t>
            </a:r>
            <a:r>
              <a:rPr lang="es-CO" sz="1200" dirty="0">
                <a:latin typeface="Arial Narrow" panose="020B0606020202030204" pitchFamily="34" charset="0"/>
              </a:rPr>
              <a:t>de los dos casos del evento morbilidad materna extrema que no fueron notificados al sistema, corresponde a UPGD de primer y segundo nivel en silencio epidemiológico para dicho evento.</a:t>
            </a:r>
          </a:p>
          <a:p>
            <a:pPr algn="just"/>
            <a:r>
              <a:rPr lang="es-CO" sz="1200" dirty="0" smtClean="0">
                <a:latin typeface="Arial Narrow" panose="020B0606020202030204" pitchFamily="34" charset="0"/>
              </a:rPr>
              <a:t>Las </a:t>
            </a:r>
            <a:r>
              <a:rPr lang="es-CO" sz="1200" dirty="0">
                <a:latin typeface="Arial Narrow" panose="020B0606020202030204" pitchFamily="34" charset="0"/>
              </a:rPr>
              <a:t>intoxicaciones por sustancias químicas y defectos congénitos presentan el mayor número de casos no captados mediante la vigilancia rutinaria, seguidos por cáncer de mama. </a:t>
            </a:r>
          </a:p>
          <a:p>
            <a:pPr algn="just"/>
            <a:r>
              <a:rPr lang="es-CO" sz="1200" dirty="0" smtClean="0">
                <a:latin typeface="Arial Narrow" panose="020B0606020202030204" pitchFamily="34" charset="0"/>
              </a:rPr>
              <a:t>De </a:t>
            </a:r>
            <a:r>
              <a:rPr lang="es-CO" sz="1200" dirty="0">
                <a:latin typeface="Arial Narrow" panose="020B0606020202030204" pitchFamily="34" charset="0"/>
              </a:rPr>
              <a:t>otro lado, se encontraron sin notificar </a:t>
            </a:r>
            <a:r>
              <a:rPr lang="es-CO" sz="1200" dirty="0" smtClean="0">
                <a:latin typeface="Arial Narrow" panose="020B0606020202030204" pitchFamily="34" charset="0"/>
              </a:rPr>
              <a:t>11 </a:t>
            </a:r>
            <a:r>
              <a:rPr lang="es-CO" sz="1200" dirty="0">
                <a:latin typeface="Arial Narrow" panose="020B0606020202030204" pitchFamily="34" charset="0"/>
              </a:rPr>
              <a:t>casos de violencia no sexual, </a:t>
            </a:r>
            <a:r>
              <a:rPr lang="es-CO" sz="1200" dirty="0" smtClean="0">
                <a:latin typeface="Arial Narrow" panose="020B0606020202030204" pitchFamily="34" charset="0"/>
              </a:rPr>
              <a:t>11 </a:t>
            </a:r>
            <a:r>
              <a:rPr lang="es-CO" sz="1200" dirty="0">
                <a:latin typeface="Arial Narrow" panose="020B0606020202030204" pitchFamily="34" charset="0"/>
              </a:rPr>
              <a:t>casos de intoxicaciones por sustancias químicas y </a:t>
            </a:r>
            <a:r>
              <a:rPr lang="es-CO" sz="1200" dirty="0" smtClean="0">
                <a:latin typeface="Arial Narrow" panose="020B0606020202030204" pitchFamily="34" charset="0"/>
              </a:rPr>
              <a:t>5 </a:t>
            </a:r>
            <a:r>
              <a:rPr lang="es-CO" sz="1200" dirty="0">
                <a:latin typeface="Arial Narrow" panose="020B0606020202030204" pitchFamily="34" charset="0"/>
              </a:rPr>
              <a:t>casos de defectos congénitos, en UPGD que tuvieron notificación para estos eventos durante el mes a reportar. </a:t>
            </a:r>
          </a:p>
          <a:p>
            <a:pPr algn="just"/>
            <a:r>
              <a:rPr lang="es-CO" sz="1200" dirty="0" smtClean="0">
                <a:latin typeface="Arial Narrow" panose="020B0606020202030204" pitchFamily="34" charset="0"/>
              </a:rPr>
              <a:t>En </a:t>
            </a:r>
            <a:r>
              <a:rPr lang="es-CO" sz="1200" dirty="0">
                <a:latin typeface="Arial Narrow" panose="020B0606020202030204" pitchFamily="34" charset="0"/>
              </a:rPr>
              <a:t>cuanto a la notificación delos eventos en general, se encontraron 109 atenciones que cumplieron definición operativa de caso fuera del sistema, las cuales se aprecian a continuación:</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121549"/>
            <a:chOff x="0" y="14519"/>
            <a:chExt cx="7200898" cy="2121549"/>
          </a:xfrm>
        </p:grpSpPr>
        <p:sp>
          <p:nvSpPr>
            <p:cNvPr id="1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agosto de 2020 -  </a:t>
              </a:r>
              <a:r>
                <a:rPr lang="pt-BR" sz="800" b="1" dirty="0">
                  <a:solidFill>
                    <a:srgbClr val="000000"/>
                  </a:solidFill>
                  <a:latin typeface="Arial Narrow"/>
                  <a:ea typeface="MS Mincho"/>
                </a:rPr>
                <a:t>Reporte Semanas 32 a </a:t>
              </a:r>
              <a:r>
                <a:rPr lang="pt-BR" sz="800" b="1" dirty="0" smtClean="0">
                  <a:solidFill>
                    <a:srgbClr val="000000"/>
                  </a:solidFill>
                  <a:latin typeface="Arial Narrow"/>
                  <a:ea typeface="MS Mincho"/>
                </a:rPr>
                <a:t>35</a:t>
              </a: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 name="Imagen 1"/>
          <p:cNvPicPr>
            <a:picLocks noChangeAspect="1"/>
          </p:cNvPicPr>
          <p:nvPr/>
        </p:nvPicPr>
        <p:blipFill>
          <a:blip r:embed="rId5"/>
          <a:stretch>
            <a:fillRect/>
          </a:stretch>
        </p:blipFill>
        <p:spPr>
          <a:xfrm>
            <a:off x="454089" y="4724295"/>
            <a:ext cx="6098687" cy="4390680"/>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484531182"/>
              </p:ext>
            </p:extLst>
          </p:nvPr>
        </p:nvGraphicFramePr>
        <p:xfrm>
          <a:off x="310116" y="3301637"/>
          <a:ext cx="6552730" cy="4119062"/>
        </p:xfrm>
        <a:graphic>
          <a:graphicData uri="http://schemas.openxmlformats.org/drawingml/2006/table">
            <a:tbl>
              <a:tblPr>
                <a:tableStyleId>{5C22544A-7EE6-4342-B048-85BDC9FD1C3A}</a:tableStyleId>
              </a:tblPr>
              <a:tblGrid>
                <a:gridCol w="5855676">
                  <a:extLst>
                    <a:ext uri="{9D8B030D-6E8A-4147-A177-3AD203B41FA5}">
                      <a16:colId xmlns:a16="http://schemas.microsoft.com/office/drawing/2014/main" val="20001"/>
                    </a:ext>
                  </a:extLst>
                </a:gridCol>
                <a:gridCol w="697054">
                  <a:extLst>
                    <a:ext uri="{9D8B030D-6E8A-4147-A177-3AD203B41FA5}">
                      <a16:colId xmlns:a16="http://schemas.microsoft.com/office/drawing/2014/main" val="20002"/>
                    </a:ext>
                  </a:extLst>
                </a:gridCol>
              </a:tblGrid>
              <a:tr h="79209">
                <a:tc>
                  <a:txBody>
                    <a:bodyPr/>
                    <a:lstStyle/>
                    <a:p>
                      <a:pPr algn="l" fontAlgn="b"/>
                      <a:r>
                        <a:rPr lang="es-CO" sz="1100" b="1" i="0" u="none" strike="noStrike" dirty="0" smtClean="0">
                          <a:solidFill>
                            <a:schemeClr val="tx1"/>
                          </a:solidFill>
                          <a:effectLst/>
                          <a:latin typeface="Arial Narrow" panose="020B0606020202030204" pitchFamily="34" charset="0"/>
                        </a:rPr>
                        <a:t>INMUNOPREVENENIBLES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8694">
                <a:tc>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897074"/>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5</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83688"/>
                  </a:ext>
                </a:extLst>
              </a:tr>
              <a:tr h="216024">
                <a:tc>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7</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911347"/>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56390"/>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395484"/>
                  </a:ext>
                </a:extLst>
              </a:tr>
              <a:tr h="360040">
                <a:tc>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519428"/>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816338"/>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ESAVI</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61106"/>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84023"/>
                  </a:ext>
                </a:extLst>
              </a:tr>
              <a:tr h="216024">
                <a:tc>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874551"/>
                  </a:ext>
                </a:extLst>
              </a:tr>
              <a:tr h="3600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INTOXICACIONES</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81392">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633340">
                <a:tc>
                  <a:txBody>
                    <a:bodyPr/>
                    <a:lstStyle/>
                    <a:p>
                      <a:pPr algn="l" fontAlgn="b"/>
                      <a:r>
                        <a:rPr lang="es-CO" sz="1100" b="1" i="0" u="none" strike="noStrike"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13" name="Grupo 12"/>
          <p:cNvGrpSpPr/>
          <p:nvPr/>
        </p:nvGrpSpPr>
        <p:grpSpPr>
          <a:xfrm>
            <a:off x="0" y="107504"/>
            <a:ext cx="7200898" cy="2028564"/>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09  de 2020 -  </a:t>
              </a:r>
              <a:r>
                <a:rPr lang="pt-BR" sz="800" b="1" dirty="0">
                  <a:solidFill>
                    <a:srgbClr val="000000"/>
                  </a:solidFill>
                  <a:latin typeface="Arial Narrow"/>
                  <a:ea typeface="MS Mincho"/>
                </a:rPr>
                <a:t>Reporte Semanas 1 a 36</a:t>
              </a:r>
              <a:r>
                <a:rPr lang="es-CO" sz="800" b="1" dirty="0">
                  <a:solidFill>
                    <a:srgbClr val="000000"/>
                  </a:solidFill>
                  <a:latin typeface="Arial Narrow"/>
                  <a:ea typeface="MS Mincho"/>
                </a:rPr>
                <a:t>  (Hasta Septiembre 05</a:t>
              </a:r>
              <a:r>
                <a:rPr lang="es-CO" sz="800" b="1" dirty="0" smtClean="0">
                  <a:solidFill>
                    <a:srgbClr val="000000"/>
                  </a:solidFill>
                  <a:latin typeface="Arial Narrow"/>
                  <a:ea typeface="MS Mincho"/>
                </a:rPr>
                <a:t>)</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121549"/>
            <a:chOff x="0" y="14519"/>
            <a:chExt cx="7200898" cy="2121549"/>
          </a:xfrm>
        </p:grpSpPr>
        <p:sp>
          <p:nvSpPr>
            <p:cNvPr id="19"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09</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36</a:t>
              </a:r>
              <a:r>
                <a:rPr lang="es-CO" sz="800" b="1" kern="1200" dirty="0" smtClean="0">
                  <a:solidFill>
                    <a:srgbClr val="000000"/>
                  </a:solidFill>
                  <a:effectLst/>
                  <a:latin typeface="Arial Narrow"/>
                  <a:ea typeface="MS Mincho"/>
                </a:rPr>
                <a:t>  (Hasta Septiembre 05)</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9- 2020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9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13</a:t>
              </a:r>
              <a:endParaRPr lang="es-ES" sz="2000" b="1" dirty="0">
                <a:latin typeface="Arial Narrow" panose="020B0606020202030204" pitchFamily="34" charset="0"/>
              </a:endParaRPr>
            </a:p>
          </p:txBody>
        </p:sp>
      </p:grpSp>
      <p:sp>
        <p:nvSpPr>
          <p:cNvPr id="9" name="8 CuadroTexto"/>
          <p:cNvSpPr txBox="1"/>
          <p:nvPr/>
        </p:nvSpPr>
        <p:spPr>
          <a:xfrm>
            <a:off x="421420" y="4692488"/>
            <a:ext cx="175931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a:t>
            </a:r>
          </a:p>
          <a:p>
            <a:pPr algn="r"/>
            <a:r>
              <a:rPr lang="es-ES" sz="1200" b="1" dirty="0" smtClean="0">
                <a:latin typeface="Arial Narrow" panose="020B0606020202030204" pitchFamily="34" charset="0"/>
              </a:rPr>
              <a:t>50%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195500" y="48066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9 de 2020, acumulado  de 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9  acumulado  de 2020. </a:t>
            </a:r>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Porcentaje  </a:t>
            </a:r>
            <a:r>
              <a:rPr lang="es-ES" sz="1100" b="1" dirty="0">
                <a:latin typeface="Arial Narrow" panose="020B0606020202030204" pitchFamily="34" charset="0"/>
              </a:rPr>
              <a:t>de configuración de casos</a:t>
            </a:r>
            <a:endParaRPr lang="es-ES" sz="1100" b="1" dirty="0" smtClean="0">
              <a:latin typeface="Arial Narrow" panose="020B0606020202030204" pitchFamily="34" charset="0"/>
            </a:endParaRPr>
          </a:p>
        </p:txBody>
      </p:sp>
      <p:sp>
        <p:nvSpPr>
          <p:cNvPr id="56" name="55 CuadroTexto"/>
          <p:cNvSpPr txBox="1"/>
          <p:nvPr/>
        </p:nvSpPr>
        <p:spPr>
          <a:xfrm>
            <a:off x="5222506" y="8266474"/>
            <a:ext cx="1633782" cy="553998"/>
          </a:xfrm>
          <a:prstGeom prst="rect">
            <a:avLst/>
          </a:prstGeom>
          <a:noFill/>
        </p:spPr>
        <p:txBody>
          <a:bodyPr wrap="none" rtlCol="0">
            <a:spAutoFit/>
          </a:bodyPr>
          <a:lstStyle/>
          <a:p>
            <a:pPr algn="ctr"/>
            <a:r>
              <a:rPr lang="es-ES" sz="1400" b="1" dirty="0" smtClean="0">
                <a:latin typeface="Arial Narrow" panose="020B0606020202030204" pitchFamily="34" charset="0"/>
              </a:rPr>
              <a:t>19/20 </a:t>
            </a:r>
            <a:r>
              <a:rPr lang="es-ES" sz="1050" b="1" dirty="0" smtClean="0">
                <a:latin typeface="Arial Narrow" panose="020B0606020202030204" pitchFamily="34" charset="0"/>
              </a:rPr>
              <a:t>casos </a:t>
            </a:r>
            <a:r>
              <a:rPr lang="es-ES" sz="1050" b="1" dirty="0">
                <a:latin typeface="Arial Narrow" panose="020B0606020202030204" pitchFamily="34" charset="0"/>
              </a:rPr>
              <a:t>configurados</a:t>
            </a:r>
          </a:p>
          <a:p>
            <a:pPr algn="ctr"/>
            <a:r>
              <a:rPr lang="es-ES" sz="1600" b="1" dirty="0" smtClean="0">
                <a:solidFill>
                  <a:srgbClr val="C00000"/>
                </a:solidFill>
                <a:latin typeface="Arial Narrow" panose="020B0606020202030204" pitchFamily="34" charset="0"/>
              </a:rPr>
              <a:t>95%</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60%</a:t>
            </a:r>
          </a:p>
          <a:p>
            <a:pPr algn="ctr"/>
            <a:r>
              <a:rPr lang="es-ES" sz="1400" b="1" dirty="0" smtClean="0">
                <a:latin typeface="Arial Narrow" panose="020B0606020202030204" pitchFamily="34" charset="0"/>
              </a:rPr>
              <a:t>12/20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3178" y="351774"/>
            <a:ext cx="4969934" cy="191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9116" y="2682747"/>
            <a:ext cx="4911712" cy="233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8" y="6012160"/>
            <a:ext cx="4915416" cy="253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41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62%</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8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9  acumulado  </a:t>
            </a:r>
            <a:r>
              <a:rPr lang="es-ES" sz="1050" dirty="0">
                <a:latin typeface="Arial Narrow" panose="020B0606020202030204" pitchFamily="34" charset="0"/>
              </a:rPr>
              <a:t>de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9  acumulado  de 2020.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Así mismo, se observa en la razón de casos con un número por debajo de lo esperado y con la misma distribución temporal que el canal endémico. En relación a los años anteriores, las semanas epidemiológicas 1 y 8  fueron las de mayor número de casos. En total hasta el periodo epidemiológico nueve (9) se notificaron 21 casos como probables de los cuales,  8 (38%) fueron confirmados por laboratorio,  8 (38%) se descartaron por laboratorio, y 5 (24%)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 El comportamiento con tendencia en zona de éxito se debe a la pandemia por la COVID </a:t>
            </a:r>
            <a:r>
              <a:rPr lang="es-CO" sz="1100" dirty="0" smtClean="0">
                <a:latin typeface="Arial Narrow" panose="020B0606020202030204" pitchFamily="34" charset="0"/>
              </a:rPr>
              <a:t>19 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75" y="3419872"/>
            <a:ext cx="5390727" cy="32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720" y="488170"/>
            <a:ext cx="3229381" cy="180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49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9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9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302</a:t>
              </a:r>
              <a:endParaRPr lang="es-ES" sz="2000"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63%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9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300"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1,72* 100 mil</a:t>
            </a:r>
          </a:p>
          <a:p>
            <a:pPr algn="ctr"/>
            <a:r>
              <a:rPr lang="es-ES" sz="1400" b="1" dirty="0" smtClean="0">
                <a:latin typeface="Arial Narrow" panose="020B0606020202030204" pitchFamily="34" charset="0"/>
              </a:rPr>
              <a:t>302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9 acumulado  de 2020.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2"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33,74* 100 mil</a:t>
            </a:r>
          </a:p>
          <a:p>
            <a:pPr algn="ctr"/>
            <a:r>
              <a:rPr lang="es-ES" sz="1400" b="1" dirty="0" smtClean="0">
                <a:latin typeface="Arial Narrow" panose="020B0606020202030204" pitchFamily="34" charset="0"/>
              </a:rPr>
              <a:t>49 casos</a:t>
            </a:r>
            <a:endParaRPr lang="es-ES" sz="1400" b="1" dirty="0">
              <a:latin typeface="Arial Narrow" panose="020B0606020202030204"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2223" y="351774"/>
            <a:ext cx="4980452" cy="198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0732" y="2690946"/>
            <a:ext cx="4952380" cy="21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79" y="6227077"/>
            <a:ext cx="4799970" cy="204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408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133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169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2031325"/>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debido a la pandemia por la </a:t>
            </a:r>
            <a:r>
              <a:rPr lang="es-CO" sz="1400" dirty="0">
                <a:latin typeface="Arial Narrow" panose="020B0606020202030204" pitchFamily="34" charset="0"/>
              </a:rPr>
              <a:t>COVID 19 causada por </a:t>
            </a:r>
            <a:r>
              <a:rPr lang="es-CO" sz="1400" dirty="0" smtClean="0">
                <a:latin typeface="Arial Narrow" panose="020B0606020202030204" pitchFamily="34" charset="0"/>
              </a:rPr>
              <a:t>SARS-CoV-2, lo que corresponde con una disminución en los casos de un 63% en relación al año anterior. En el análisis de razón de casos, las  semanas están por debajo del número de casos. Se evidencia un aumento de casos en la semana 9, En promedio se notificaron 8 casos por semana epidemiológica. Los cursos de vida de juventud, adultez y adulto mayor representan el 63%  de los casos. Estos casos podrían relacionarse o con personas no vacunadas en la infancia o con perdida de inmunidad  a través del tiempo. Hasta la semana epidemiológica 36, no se identificaron brotes por esta enfermedad</a:t>
            </a:r>
            <a:r>
              <a:rPr lang="es-CO" sz="1400" dirty="0" smtClean="0">
                <a:solidFill>
                  <a:srgbClr val="FF0000"/>
                </a:solidFill>
                <a:latin typeface="Arial Narrow" panose="020B0606020202030204" pitchFamily="34" charset="0"/>
              </a:rPr>
              <a:t>.</a:t>
            </a:r>
            <a:endParaRPr lang="es-CO" sz="1400" dirty="0">
              <a:solidFill>
                <a:srgbClr val="FF0000"/>
              </a:solidFill>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277339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9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9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797</a:t>
              </a:r>
              <a:endParaRPr lang="es-ES" b="1" dirty="0">
                <a:latin typeface="Arial Narrow" panose="020B0606020202030204" pitchFamily="34" charset="0"/>
              </a:endParaRPr>
            </a:p>
          </p:txBody>
        </p:sp>
      </p:grpSp>
      <p:sp>
        <p:nvSpPr>
          <p:cNvPr id="9" name="8 CuadroTexto"/>
          <p:cNvSpPr txBox="1"/>
          <p:nvPr/>
        </p:nvSpPr>
        <p:spPr>
          <a:xfrm>
            <a:off x="421420" y="4706143"/>
            <a:ext cx="1794559" cy="830997"/>
          </a:xfrm>
          <a:prstGeom prst="rect">
            <a:avLst/>
          </a:prstGeom>
          <a:noFill/>
        </p:spPr>
        <p:txBody>
          <a:bodyPr wrap="square" rtlCol="0">
            <a:spAutoFit/>
          </a:bodyPr>
          <a:lstStyle/>
          <a:p>
            <a:pPr algn="just"/>
            <a:r>
              <a:rPr lang="es-ES" sz="1200" b="1" dirty="0" smtClean="0">
                <a:latin typeface="Arial Narrow" panose="020B0606020202030204" pitchFamily="34" charset="0"/>
              </a:rPr>
              <a:t>Variación porcentual de 63%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2476" y="4839349"/>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9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9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9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322" y="494768"/>
            <a:ext cx="4628730" cy="167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257" y="2627784"/>
            <a:ext cx="4810795" cy="22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0687" y="6046490"/>
            <a:ext cx="3527635" cy="234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77" y="6046490"/>
            <a:ext cx="3578210" cy="24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38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5</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25195" y="3417589"/>
            <a:ext cx="219483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30,93x 100 mil habitantes</a:t>
            </a:r>
          </a:p>
          <a:p>
            <a:pPr algn="ctr"/>
            <a:r>
              <a:rPr lang="es-ES" sz="1400" b="1" dirty="0" smtClean="0">
                <a:latin typeface="Arial Narrow" panose="020B0606020202030204" pitchFamily="34" charset="0"/>
              </a:rPr>
              <a:t>797</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937087" y="3375364"/>
            <a:ext cx="659156"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40,0%</a:t>
            </a:r>
          </a:p>
          <a:p>
            <a:pPr algn="ctr"/>
            <a:r>
              <a:rPr lang="es-ES" sz="1400" b="1" dirty="0" smtClean="0">
                <a:latin typeface="Arial Narrow" panose="020B0606020202030204" pitchFamily="34" charset="0"/>
              </a:rPr>
              <a:t>(2/5)</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14604" y="3446511"/>
            <a:ext cx="2170787"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131,53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191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438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359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7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9791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36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esto explicado por la pandemia del SARS </a:t>
            </a:r>
            <a:r>
              <a:rPr lang="es-CO" sz="1200" dirty="0" err="1" smtClean="0">
                <a:latin typeface="Arial Narrow" panose="020B0606020202030204" pitchFamily="34" charset="0"/>
              </a:rPr>
              <a:t>Covid</a:t>
            </a:r>
            <a:r>
              <a:rPr lang="es-CO" sz="1200" dirty="0" smtClean="0">
                <a:latin typeface="Arial Narrow" panose="020B0606020202030204" pitchFamily="34" charset="0"/>
              </a:rPr>
              <a:t> 19. El curso de vida con mayor número de casos fue el de juventud con el 26%. En promedio se notificaron 22 casos por semana epidemiológica. Se realizo investigación de todos los brotes institucionales que se pudieron concertar.</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3274006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9  - 2020</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Período epidemiológico 9 de 2020.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22</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0,85*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22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4,13*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9, 2020</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10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6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707886"/>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las causadas por el Meningococo y </a:t>
            </a:r>
            <a:r>
              <a:rPr lang="es-CO" sz="1000" dirty="0">
                <a:latin typeface="Arial Narrow" panose="020B0606020202030204" pitchFamily="34" charset="0"/>
              </a:rPr>
              <a:t> </a:t>
            </a:r>
            <a:r>
              <a:rPr lang="es-CO" sz="1000" dirty="0" smtClean="0">
                <a:latin typeface="Arial Narrow" panose="020B0606020202030204" pitchFamily="34" charset="0"/>
              </a:rPr>
              <a:t>Neumococo fueron las mas frecuentes.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presentados hasta este periodo epidemiológico fue de 6 y superando lo esperado que es de máximo uno para el periodo 1. Todas se presentaron en la semana epidemiológica 1, 7, 12,y 30, pero no se encontraron nexos epidemiológicos entre los casos.  Se han presentado dos (2) muertes: un caso de M  por Neumococo y otra para  otro agente bacteriano.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2447" y="355270"/>
            <a:ext cx="4755981" cy="15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57" y="5389738"/>
            <a:ext cx="2688880" cy="161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27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22163</TotalTime>
  <Words>3658</Words>
  <Application>Microsoft Office PowerPoint</Application>
  <PresentationFormat>Personalizado</PresentationFormat>
  <Paragraphs>599</Paragraphs>
  <Slides>20</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2917</cp:revision>
  <cp:lastPrinted>2019-09-10T20:37:37Z</cp:lastPrinted>
  <dcterms:created xsi:type="dcterms:W3CDTF">2019-03-11T16:04:20Z</dcterms:created>
  <dcterms:modified xsi:type="dcterms:W3CDTF">2022-10-20T14:10:15Z</dcterms:modified>
</cp:coreProperties>
</file>